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nk0/UI0Ym8/MsS4WEaIqNjBhS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16E8FF-AB98-4062-94BA-2CE8BA103727}">
  <a:tblStyle styleId="{4816E8FF-AB98-4062-94BA-2CE8BA1037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134fe5fe3_0_106:notes"/>
          <p:cNvSpPr txBox="1"/>
          <p:nvPr>
            <p:ph idx="1" type="body"/>
          </p:nvPr>
        </p:nvSpPr>
        <p:spPr>
          <a:xfrm>
            <a:off x="701675" y="4416425"/>
            <a:ext cx="56070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5134fe5fe3_0_106:notes"/>
          <p:cNvSpPr/>
          <p:nvPr>
            <p:ph idx="2" type="sldImg"/>
          </p:nvPr>
        </p:nvSpPr>
        <p:spPr>
          <a:xfrm>
            <a:off x="93320" y="697156"/>
            <a:ext cx="6823800" cy="348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99a1845bb_1_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499a1845bb_1_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ae0ff52a9_2_25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7ae0ff52a9_2_25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ae0ff52a9_2_26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7ae0ff52a9_2_26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99a1845bb_1_18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499a1845bb_1_18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499a1845bb_1_28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499a1845bb_1_28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499a1845bb_1_23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499a1845bb_1_23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99a1845bb_1_2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499a1845bb_1_2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90a398a9a_0_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490a398a9a_0_2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490a398a9a_0_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1490a398a9a_0_3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99a1845bb_1_2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499a1845bb_1_25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a557ee16a_0_1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7a557ee16a_0_1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99a1845bb_1_26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499a1845bb_1_26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499a1845bb_1_2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499a1845bb_1_2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90a398a9a_0_4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1490a398a9a_0_4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7ae0ff52a9_2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7ae0ff52a9_2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7ae0ff52a9_2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27ae0ff52a9_2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7ae0ff52a9_2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7ae0ff52a9_2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ae0ff52a9_2_4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27ae0ff52a9_2_4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7ae0ff52a9_2_5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27ae0ff52a9_2_5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ae0ff52a9_2_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27ae0ff52a9_2_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7ae0ff52a9_2_8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27ae0ff52a9_2_8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a557ee16a_0_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7a557ee16a_0_4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ae0ff52a9_2_9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ae0ff52a9_2_9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7ae0ff52a9_2_15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7ae0ff52a9_2_15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7e5339724c_0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27e5339724c_0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a95c0318a_0_2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a95c0318a_0_2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a95c0318a_0_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a95c0318a_0_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99a1845bb_1_8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499a1845bb_1_8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99a1845bb_1_2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499a1845bb_1_2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499a1845bb_1_2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499a1845bb_1_22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99a1845bb_1_1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499a1845bb_1_1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Gold bar" id="130" name="Google Shape;130;g15134fe5fe3_0_124"/>
          <p:cNvSpPr/>
          <p:nvPr/>
        </p:nvSpPr>
        <p:spPr>
          <a:xfrm>
            <a:off x="304800" y="2889251"/>
            <a:ext cx="5759400" cy="20160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Orange bar" id="131" name="Google Shape;131;g15134fe5fe3_0_124"/>
          <p:cNvSpPr/>
          <p:nvPr/>
        </p:nvSpPr>
        <p:spPr>
          <a:xfrm>
            <a:off x="6000752" y="2889251"/>
            <a:ext cx="5759400" cy="2016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5134fe5fe3_0_124"/>
          <p:cNvSpPr txBox="1"/>
          <p:nvPr>
            <p:ph type="ctrTitle"/>
          </p:nvPr>
        </p:nvSpPr>
        <p:spPr>
          <a:xfrm>
            <a:off x="4559301" y="692150"/>
            <a:ext cx="6718200" cy="21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5134fe5fe3_0_124"/>
          <p:cNvSpPr txBox="1"/>
          <p:nvPr>
            <p:ph idx="1" type="subTitle"/>
          </p:nvPr>
        </p:nvSpPr>
        <p:spPr>
          <a:xfrm>
            <a:off x="1828800" y="3270250"/>
            <a:ext cx="8534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34" name="Google Shape;134;g15134fe5fe3_0_124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5134fe5fe3_0_124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5134fe5fe3_0_124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g15134fe5fe3_0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7761" y="340233"/>
            <a:ext cx="3068479" cy="247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134fe5fe3_0_133"/>
          <p:cNvSpPr txBox="1"/>
          <p:nvPr>
            <p:ph type="title"/>
          </p:nvPr>
        </p:nvSpPr>
        <p:spPr>
          <a:xfrm>
            <a:off x="609600" y="260649"/>
            <a:ext cx="10167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5134fe5fe3_0_133"/>
          <p:cNvSpPr txBox="1"/>
          <p:nvPr>
            <p:ph idx="1" type="body"/>
          </p:nvPr>
        </p:nvSpPr>
        <p:spPr>
          <a:xfrm>
            <a:off x="624417" y="1274429"/>
            <a:ext cx="109728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8CC081"/>
              </a:buClr>
              <a:buSzPts val="1800"/>
              <a:buChar char="▪"/>
              <a:defRPr sz="1800"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41" name="Google Shape;141;g15134fe5fe3_0_133"/>
          <p:cNvSpPr txBox="1"/>
          <p:nvPr>
            <p:ph idx="10" type="dt"/>
          </p:nvPr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5134fe5fe3_0_133"/>
          <p:cNvSpPr txBox="1"/>
          <p:nvPr>
            <p:ph idx="11" type="ftr"/>
          </p:nvPr>
        </p:nvSpPr>
        <p:spPr>
          <a:xfrm>
            <a:off x="4165600" y="6513158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5134fe5fe3_0_133"/>
          <p:cNvSpPr txBox="1"/>
          <p:nvPr>
            <p:ph idx="12" type="sldNum"/>
          </p:nvPr>
        </p:nvSpPr>
        <p:spPr>
          <a:xfrm>
            <a:off x="8737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34fe5fe3_0_13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5134fe5fe3_0_139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7" name="Google Shape;147;g15134fe5fe3_0_139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🞐"/>
              <a:defRPr sz="2400"/>
            </a:lvl1pPr>
            <a:lvl2pPr indent="-323850" lvl="1" marL="9144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48" name="Google Shape;148;g15134fe5fe3_0_139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9" name="Google Shape;149;g15134fe5fe3_0_139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Char char="🞐"/>
              <a:defRPr sz="2400"/>
            </a:lvl1pPr>
            <a:lvl2pPr indent="-323850" lvl="1" marL="914400" rtl="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rtl="0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150" name="Google Shape;150;g15134fe5fe3_0_139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5134fe5fe3_0_139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5134fe5fe3_0_139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134fe5fe3_0_148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5134fe5fe3_0_148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56" name="Google Shape;156;g15134fe5fe3_0_148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5134fe5fe3_0_148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5134fe5fe3_0_148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134fe5fe3_0_154"/>
          <p:cNvSpPr txBox="1"/>
          <p:nvPr>
            <p:ph type="title"/>
          </p:nvPr>
        </p:nvSpPr>
        <p:spPr>
          <a:xfrm>
            <a:off x="609600" y="260649"/>
            <a:ext cx="10167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5134fe5fe3_0_154"/>
          <p:cNvSpPr txBox="1"/>
          <p:nvPr>
            <p:ph idx="1" type="body"/>
          </p:nvPr>
        </p:nvSpPr>
        <p:spPr>
          <a:xfrm>
            <a:off x="624417" y="1628776"/>
            <a:ext cx="53847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62" name="Google Shape;162;g15134fe5fe3_0_154"/>
          <p:cNvSpPr txBox="1"/>
          <p:nvPr>
            <p:ph idx="2" type="body"/>
          </p:nvPr>
        </p:nvSpPr>
        <p:spPr>
          <a:xfrm>
            <a:off x="6212417" y="1628776"/>
            <a:ext cx="53847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rtl="0" algn="l">
              <a:spcBef>
                <a:spcPts val="560"/>
              </a:spcBef>
              <a:spcAft>
                <a:spcPts val="0"/>
              </a:spcAft>
              <a:buSzPts val="2100"/>
              <a:buChar char="🞐"/>
              <a:defRPr sz="2800"/>
            </a:lvl1pPr>
            <a:lvl2pPr indent="-342900" lvl="1" marL="914400" rtl="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311150" lvl="2" marL="1371600" rtl="0" algn="l">
              <a:spcBef>
                <a:spcPts val="400"/>
              </a:spcBef>
              <a:spcAft>
                <a:spcPts val="0"/>
              </a:spcAft>
              <a:buSzPts val="1300"/>
              <a:buChar char="🞐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163" name="Google Shape;163;g15134fe5fe3_0_154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5134fe5fe3_0_154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15134fe5fe3_0_154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134fe5fe3_0_161"/>
          <p:cNvSpPr txBox="1"/>
          <p:nvPr>
            <p:ph type="title"/>
          </p:nvPr>
        </p:nvSpPr>
        <p:spPr>
          <a:xfrm>
            <a:off x="609600" y="260649"/>
            <a:ext cx="10167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15134fe5fe3_0_161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5134fe5fe3_0_161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5134fe5fe3_0_161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134fe5fe3_0_166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15134fe5fe3_0_166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15134fe5fe3_0_166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134fe5fe3_0_170"/>
          <p:cNvSpPr txBox="1"/>
          <p:nvPr>
            <p:ph type="title"/>
          </p:nvPr>
        </p:nvSpPr>
        <p:spPr>
          <a:xfrm>
            <a:off x="609601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5134fe5fe3_0_170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🞐"/>
              <a:defRPr sz="3200"/>
            </a:lvl1pPr>
            <a:lvl2pPr indent="-361950" lvl="1" marL="914400" rtl="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27660" lvl="2" marL="1371600" rtl="0" algn="l">
              <a:spcBef>
                <a:spcPts val="480"/>
              </a:spcBef>
              <a:spcAft>
                <a:spcPts val="0"/>
              </a:spcAft>
              <a:buSzPts val="1560"/>
              <a:buChar char="🞐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rtl="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rtl="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rtl="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rtl="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rtl="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78" name="Google Shape;178;g15134fe5fe3_0_170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9" name="Google Shape;179;g15134fe5fe3_0_170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15134fe5fe3_0_170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15134fe5fe3_0_170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134fe5fe3_0_177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5134fe5fe3_0_17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g15134fe5fe3_0_177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6" name="Google Shape;186;g15134fe5fe3_0_177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15134fe5fe3_0_177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5134fe5fe3_0_177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134fe5fe3_0_184"/>
          <p:cNvSpPr txBox="1"/>
          <p:nvPr>
            <p:ph type="title"/>
          </p:nvPr>
        </p:nvSpPr>
        <p:spPr>
          <a:xfrm>
            <a:off x="609600" y="260649"/>
            <a:ext cx="10167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15134fe5fe3_0_184"/>
          <p:cNvSpPr txBox="1"/>
          <p:nvPr>
            <p:ph idx="1" type="body"/>
          </p:nvPr>
        </p:nvSpPr>
        <p:spPr>
          <a:xfrm rot="5400000">
            <a:off x="3698117" y="-1799372"/>
            <a:ext cx="5117400" cy="11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92" name="Google Shape;192;g15134fe5fe3_0_184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15134fe5fe3_0_184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15134fe5fe3_0_184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134fe5fe3_0_190"/>
          <p:cNvSpPr txBox="1"/>
          <p:nvPr>
            <p:ph type="title"/>
          </p:nvPr>
        </p:nvSpPr>
        <p:spPr>
          <a:xfrm rot="5400000">
            <a:off x="7283667" y="1846064"/>
            <a:ext cx="58818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15134fe5fe3_0_190"/>
          <p:cNvSpPr txBox="1"/>
          <p:nvPr>
            <p:ph idx="1" type="body"/>
          </p:nvPr>
        </p:nvSpPr>
        <p:spPr>
          <a:xfrm rot="5400000">
            <a:off x="1688251" y="-800836"/>
            <a:ext cx="5881800" cy="8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98" name="Google Shape;198;g15134fe5fe3_0_190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15134fe5fe3_0_190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15134fe5fe3_0_190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134fe5fe3_0_196"/>
          <p:cNvSpPr txBox="1"/>
          <p:nvPr>
            <p:ph type="title"/>
          </p:nvPr>
        </p:nvSpPr>
        <p:spPr>
          <a:xfrm>
            <a:off x="609601" y="277814"/>
            <a:ext cx="74061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15134fe5fe3_0_196"/>
          <p:cNvSpPr txBox="1"/>
          <p:nvPr>
            <p:ph idx="1" type="body"/>
          </p:nvPr>
        </p:nvSpPr>
        <p:spPr>
          <a:xfrm>
            <a:off x="624417" y="1628776"/>
            <a:ext cx="53847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4" name="Google Shape;204;g15134fe5fe3_0_196"/>
          <p:cNvSpPr txBox="1"/>
          <p:nvPr>
            <p:ph idx="2" type="body"/>
          </p:nvPr>
        </p:nvSpPr>
        <p:spPr>
          <a:xfrm>
            <a:off x="6212417" y="1628776"/>
            <a:ext cx="53847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5" name="Google Shape;205;g15134fe5fe3_0_196"/>
          <p:cNvSpPr txBox="1"/>
          <p:nvPr>
            <p:ph idx="3" type="body"/>
          </p:nvPr>
        </p:nvSpPr>
        <p:spPr>
          <a:xfrm>
            <a:off x="6212417" y="3970338"/>
            <a:ext cx="53847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6" name="Google Shape;206;g15134fe5fe3_0_196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15134fe5fe3_0_196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15134fe5fe3_0_196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134fe5fe3_0_204"/>
          <p:cNvSpPr txBox="1"/>
          <p:nvPr>
            <p:ph type="title"/>
          </p:nvPr>
        </p:nvSpPr>
        <p:spPr>
          <a:xfrm>
            <a:off x="609601" y="277814"/>
            <a:ext cx="74061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15134fe5fe3_0_204"/>
          <p:cNvSpPr txBox="1"/>
          <p:nvPr>
            <p:ph idx="1" type="body"/>
          </p:nvPr>
        </p:nvSpPr>
        <p:spPr>
          <a:xfrm>
            <a:off x="624417" y="1628776"/>
            <a:ext cx="53847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🞐"/>
              <a:defRPr/>
            </a:lvl1pPr>
            <a:lvl2pPr indent="-314325" lvl="1" marL="9144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2894" lvl="2" marL="1371600" rtl="0" algn="l">
              <a:spcBef>
                <a:spcPts val="360"/>
              </a:spcBef>
              <a:spcAft>
                <a:spcPts val="0"/>
              </a:spcAft>
              <a:buSzPts val="1170"/>
              <a:buChar char="🞐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rtl="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12" name="Google Shape;212;g15134fe5fe3_0_204"/>
          <p:cNvSpPr/>
          <p:nvPr>
            <p:ph idx="2" type="clipArt"/>
          </p:nvPr>
        </p:nvSpPr>
        <p:spPr>
          <a:xfrm>
            <a:off x="6212417" y="1628776"/>
            <a:ext cx="5384700" cy="45306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g15134fe5fe3_0_204"/>
          <p:cNvSpPr txBox="1"/>
          <p:nvPr>
            <p:ph idx="10" type="dt"/>
          </p:nvPr>
        </p:nvSpPr>
        <p:spPr>
          <a:xfrm>
            <a:off x="609600" y="6248400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15134fe5fe3_0_204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15134fe5fe3_0_204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5480" y="200160"/>
            <a:ext cx="1073160" cy="86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304920" y="2889360"/>
            <a:ext cx="5758560" cy="20088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6000840" y="2889360"/>
            <a:ext cx="5758560" cy="20088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1720" y="331920"/>
            <a:ext cx="3029400" cy="244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 txBox="1"/>
          <p:nvPr>
            <p:ph type="title"/>
          </p:nvPr>
        </p:nvSpPr>
        <p:spPr>
          <a:xfrm>
            <a:off x="624240" y="244440"/>
            <a:ext cx="10079280" cy="7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609480" y="1124640"/>
            <a:ext cx="11279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9"/>
          <p:cNvSpPr/>
          <p:nvPr/>
        </p:nvSpPr>
        <p:spPr>
          <a:xfrm>
            <a:off x="0" y="0"/>
            <a:ext cx="304200" cy="343764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0" y="3429000"/>
            <a:ext cx="304200" cy="343764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5480" y="200160"/>
            <a:ext cx="1073160" cy="86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134fe5fe3_0_114"/>
          <p:cNvSpPr txBox="1"/>
          <p:nvPr>
            <p:ph type="title"/>
          </p:nvPr>
        </p:nvSpPr>
        <p:spPr>
          <a:xfrm>
            <a:off x="609600" y="260649"/>
            <a:ext cx="101670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42B5D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42B5D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42B5D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242B5D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1" name="Google Shape;121;g15134fe5fe3_0_114"/>
          <p:cNvSpPr txBox="1"/>
          <p:nvPr>
            <p:ph idx="1" type="body"/>
          </p:nvPr>
        </p:nvSpPr>
        <p:spPr>
          <a:xfrm>
            <a:off x="624417" y="1274428"/>
            <a:ext cx="11265000" cy="5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42B5D"/>
              </a:buClr>
              <a:buSzPts val="1560"/>
              <a:buFont typeface="Noto Sans Symbols"/>
              <a:buChar char="🞐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CC08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g15134fe5fe3_0_114"/>
          <p:cNvSpPr txBox="1"/>
          <p:nvPr>
            <p:ph idx="10" type="dt"/>
          </p:nvPr>
        </p:nvSpPr>
        <p:spPr>
          <a:xfrm>
            <a:off x="609600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g15134fe5fe3_0_114"/>
          <p:cNvSpPr txBox="1"/>
          <p:nvPr>
            <p:ph idx="11" type="ftr"/>
          </p:nvPr>
        </p:nvSpPr>
        <p:spPr>
          <a:xfrm>
            <a:off x="4165600" y="6453336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g15134fe5fe3_0_114"/>
          <p:cNvSpPr txBox="1"/>
          <p:nvPr>
            <p:ph idx="12" type="sldNum"/>
          </p:nvPr>
        </p:nvSpPr>
        <p:spPr>
          <a:xfrm>
            <a:off x="9011471" y="6453336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g15134fe5fe3_0_114"/>
          <p:cNvCxnSpPr/>
          <p:nvPr/>
        </p:nvCxnSpPr>
        <p:spPr>
          <a:xfrm>
            <a:off x="609600" y="1196752"/>
            <a:ext cx="1127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Orange bar" id="126" name="Google Shape;126;g15134fe5fe3_0_114"/>
          <p:cNvSpPr/>
          <p:nvPr/>
        </p:nvSpPr>
        <p:spPr>
          <a:xfrm>
            <a:off x="0" y="1"/>
            <a:ext cx="304800" cy="3438600"/>
          </a:xfrm>
          <a:prstGeom prst="rect">
            <a:avLst/>
          </a:prstGeom>
          <a:solidFill>
            <a:srgbClr val="8CC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Slate bar" id="127" name="Google Shape;127;g15134fe5fe3_0_114"/>
          <p:cNvSpPr/>
          <p:nvPr/>
        </p:nvSpPr>
        <p:spPr>
          <a:xfrm>
            <a:off x="0" y="3429001"/>
            <a:ext cx="304800" cy="34386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15134fe5fe3_0_1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21910" y="262387"/>
            <a:ext cx="1084863" cy="8728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134fe5fe3_0_106"/>
          <p:cNvSpPr txBox="1"/>
          <p:nvPr>
            <p:ph idx="1" type="body"/>
          </p:nvPr>
        </p:nvSpPr>
        <p:spPr>
          <a:xfrm>
            <a:off x="624417" y="1274429"/>
            <a:ext cx="10972800" cy="51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SzPts val="3000"/>
              <a:buNone/>
            </a:pPr>
            <a:r>
              <a:rPr b="1" lang="en-US" sz="4000"/>
              <a:t>SERRANO:</a:t>
            </a:r>
            <a:r>
              <a:rPr b="1" lang="en-US" sz="4000"/>
              <a:t> </a:t>
            </a:r>
            <a:endParaRPr/>
          </a:p>
          <a:p>
            <a:pPr indent="0" lvl="0" marL="0" rtl="0" algn="ctr">
              <a:spcBef>
                <a:spcPts val="12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6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TRANSPARENT APPLICATION DEPLOYMENT IN A SECURE, ACCELERATED AND</a:t>
            </a:r>
            <a:endParaRPr b="1" sz="30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COGNITIVE CLOUD CONTINUUM</a:t>
            </a:r>
            <a:endParaRPr b="1" sz="3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1" lang="en-US" sz="3200"/>
              <a:t>High Performance Computing Center, Stuttgart-HLRS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1" name="Google Shape;221;g15134fe5fe3_0_106"/>
          <p:cNvSpPr txBox="1"/>
          <p:nvPr>
            <p:ph idx="10" type="dt"/>
          </p:nvPr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21/09/22</a:t>
            </a:r>
            <a:endParaRPr sz="1000"/>
          </a:p>
        </p:txBody>
      </p:sp>
      <p:sp>
        <p:nvSpPr>
          <p:cNvPr id="222" name="Google Shape;222;g15134fe5fe3_0_106"/>
          <p:cNvSpPr txBox="1"/>
          <p:nvPr>
            <p:ph idx="11" type="ftr"/>
          </p:nvPr>
        </p:nvSpPr>
        <p:spPr>
          <a:xfrm>
            <a:off x="4165600" y="6513158"/>
            <a:ext cx="3860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" name="Google Shape;223;g15134fe5fe3_0_106"/>
          <p:cNvSpPr txBox="1"/>
          <p:nvPr>
            <p:ph idx="12" type="sldNum"/>
          </p:nvPr>
        </p:nvSpPr>
        <p:spPr>
          <a:xfrm>
            <a:off x="8737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g15134fe5fe3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640" y="4437112"/>
            <a:ext cx="6264696" cy="49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99a1845bb_1_92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99a1845bb_1_92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 parallel implementation of different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shared and distributed memory implementation of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of 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different signals batches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Application’s accuracy (error computation)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Energy consumption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99a1845bb_1_92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g1499a1845bb_1_92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499a1845bb_1_92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g1499a1845bb_1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187" y="3745142"/>
            <a:ext cx="3860400" cy="127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499a1845bb_1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35700" y="3398975"/>
            <a:ext cx="3675375" cy="3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499a1845bb_1_92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ae0ff52a9_2_256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7ae0ff52a9_2_256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 parallel implementation of different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shared and distributed memory implementation of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of 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different signals batches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Application’s accuracy (error computation)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Energy consumption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of FFT Filter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7ae0ff52a9_2_256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g27ae0ff52a9_2_256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7ae0ff52a9_2_256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g27ae0ff52a9_2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835700" y="3398975"/>
            <a:ext cx="3675375" cy="3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7ae0ff52a9_2_256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9" name="Google Shape;339;g27ae0ff52a9_2_256"/>
          <p:cNvGraphicFramePr/>
          <p:nvPr/>
        </p:nvGraphicFramePr>
        <p:xfrm>
          <a:off x="6313200" y="523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{4816E8FF-AB98-4062-94BA-2CE8BA103727}</a:tableStyleId>
              </a:tblPr>
              <a:tblGrid>
                <a:gridCol w="1845350"/>
                <a:gridCol w="1032850"/>
                <a:gridCol w="859325"/>
                <a:gridCol w="1506950"/>
              </a:tblGrid>
              <a:tr h="401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Signal batch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Speedup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Energy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104 cycle signal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90X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33X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100%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7ae0ff52a9_2_268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7ae0ff52a9_2_268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 parallel implementation of different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shared and distributed memory implementation of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of 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different signals batches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Application’s accuracy (error computation)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Energy consumption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of K-means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7ae0ff52a9_2_268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27ae0ff52a9_2_268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7ae0ff52a9_2_268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g27ae0ff52a9_2_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835700" y="3398975"/>
            <a:ext cx="3675375" cy="3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7ae0ff52a9_2_268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" name="Google Shape;351;g27ae0ff52a9_2_268"/>
          <p:cNvGraphicFramePr/>
          <p:nvPr/>
        </p:nvGraphicFramePr>
        <p:xfrm>
          <a:off x="6285975" y="4998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{4816E8FF-AB98-4062-94BA-2CE8BA103727}</a:tableStyleId>
              </a:tblPr>
              <a:tblGrid>
                <a:gridCol w="1930375"/>
                <a:gridCol w="1134900"/>
                <a:gridCol w="859375"/>
                <a:gridCol w="1387925"/>
              </a:tblGrid>
              <a:tr h="46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Signal batch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Speedup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Energy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 cycle signal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59X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44X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95% - 100%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72725" marL="727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99a1845bb_1_188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2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7" name="Google Shape;357;g1499a1845bb_1_188"/>
          <p:cNvSpPr/>
          <p:nvPr/>
        </p:nvSpPr>
        <p:spPr>
          <a:xfrm>
            <a:off x="624250" y="1292100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99a1845bb_1_188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499a1845bb_1_188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99a1845bb_1_188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499a1845bb_1_188"/>
          <p:cNvSpPr txBox="1"/>
          <p:nvPr/>
        </p:nvSpPr>
        <p:spPr>
          <a:xfrm>
            <a:off x="4294150" y="64132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499a1845bb_1_188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499a1845bb_1_284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8" name="Google Shape;368;g1499a1845bb_1_284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99a1845bb_1_28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499a1845bb_1_28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99a1845bb_1_28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499a1845bb_1_284"/>
          <p:cNvSpPr txBox="1"/>
          <p:nvPr/>
        </p:nvSpPr>
        <p:spPr>
          <a:xfrm>
            <a:off x="4420450" y="64132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499a1845bb_1_28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99a1845bb_1_234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9" name="Google Shape;379;g1499a1845bb_1_234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iteration of a loop are executed to reduce the total workload of a kernel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499a1845bb_1_23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499a1845bb_1_23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499a1845bb_1_23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g1499a1845bb_1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300" y="2693813"/>
            <a:ext cx="61150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499a1845bb_1_234"/>
          <p:cNvSpPr txBox="1"/>
          <p:nvPr/>
        </p:nvSpPr>
        <p:spPr>
          <a:xfrm>
            <a:off x="4218375" y="6428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499a1845bb_1_23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99a1845bb_1_244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g1499a1845bb_1_244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iteration of a loop are executed to reduce the total workload of a kernel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computation time at the cost of changing the accuracy of the result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92" name="Google Shape;392;g1499a1845bb_1_24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499a1845bb_1_24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499a1845bb_1_24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g1499a1845bb_1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75" y="3073513"/>
            <a:ext cx="61150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499a1845bb_1_24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499a1845bb_1_244"/>
          <p:cNvSpPr txBox="1"/>
          <p:nvPr/>
        </p:nvSpPr>
        <p:spPr>
          <a:xfrm>
            <a:off x="4218375" y="6428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490a398a9a_0_21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g1490a398a9a_0_21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iteration of a loop are executed to reduce the total workload of a kernel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computation time at the cost of changing the accuracy of the result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490a398a9a_0_21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490a398a9a_0_21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90a398a9a_0_21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g1490a398a9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75" y="3073513"/>
            <a:ext cx="6115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1490a398a9a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375" y="3750100"/>
            <a:ext cx="2614550" cy="26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1490a398a9a_0_21"/>
          <p:cNvSpPr txBox="1"/>
          <p:nvPr/>
        </p:nvSpPr>
        <p:spPr>
          <a:xfrm>
            <a:off x="4163950" y="6460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1490a398a9a_0_21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490a398a9a_0_31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g1490a398a9a_0_31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iteration of a loop are executed to reduce the total workload of a kernel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computation time at the cost of changing the accuracy of the result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490a398a9a_0_31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490a398a9a_0_31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490a398a9a_0_31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g1490a398a9a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475" y="3073513"/>
            <a:ext cx="61150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490a398a9a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375" y="3750100"/>
            <a:ext cx="2614550" cy="26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490a398a9a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225" y="3750111"/>
            <a:ext cx="2614550" cy="261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1490a398a9a_0_31"/>
          <p:cNvSpPr txBox="1"/>
          <p:nvPr/>
        </p:nvSpPr>
        <p:spPr>
          <a:xfrm>
            <a:off x="3953125" y="6364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1490a398a9a_0_31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99a1845bb_1_254"/>
          <p:cNvSpPr/>
          <p:nvPr/>
        </p:nvSpPr>
        <p:spPr>
          <a:xfrm>
            <a:off x="624240" y="29139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g1499a1845bb_1_254"/>
          <p:cNvSpPr/>
          <p:nvPr/>
        </p:nvSpPr>
        <p:spPr>
          <a:xfrm>
            <a:off x="624240" y="11896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499a1845bb_1_25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1499a1845bb_1_25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499a1845bb_1_25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499a1845bb_1_254"/>
          <p:cNvSpPr txBox="1"/>
          <p:nvPr/>
        </p:nvSpPr>
        <p:spPr>
          <a:xfrm>
            <a:off x="4445700" y="64132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499a1845bb_1_25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a557ee16a_0_10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Anomaly Detection in Manufacturing Settings using SERRANO Platform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7a557ee16a_0_10"/>
          <p:cNvSpPr txBox="1"/>
          <p:nvPr/>
        </p:nvSpPr>
        <p:spPr>
          <a:xfrm>
            <a:off x="624250" y="11470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in manufacturing systems</a:t>
            </a:r>
            <a:endParaRPr sz="2200">
              <a:solidFill>
                <a:schemeClr val="dk1"/>
              </a:solidFill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Intensified deterioration of machine components during operations that generate aggressive vibrations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inability to predict the failure of crucial components, such as spindles and ball screw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7a557ee16a_0_10"/>
          <p:cNvSpPr txBox="1"/>
          <p:nvPr/>
        </p:nvSpPr>
        <p:spPr>
          <a:xfrm>
            <a:off x="609740" y="644445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7a557ee16a_0_10"/>
          <p:cNvSpPr txBox="1"/>
          <p:nvPr/>
        </p:nvSpPr>
        <p:spPr>
          <a:xfrm>
            <a:off x="4165550" y="6378075"/>
            <a:ext cx="38604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7a557ee16a_0_10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7a557ee16a_0_10"/>
          <p:cNvSpPr txBox="1"/>
          <p:nvPr/>
        </p:nvSpPr>
        <p:spPr>
          <a:xfrm>
            <a:off x="609600" y="645660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27a557ee16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425" y="2626500"/>
            <a:ext cx="2494475" cy="227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7a557ee16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250" y="2626506"/>
            <a:ext cx="2494475" cy="224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499a1845bb_1_264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1" name="Google Shape;441;g1499a1845bb_1_264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different precision and minimizes execution time without losing solution accuracy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499a1845bb_1_26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499a1845bb_1_26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499a1845bb_1_26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g1499a1845bb_1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875" y="3024350"/>
            <a:ext cx="4465875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1499a1845bb_1_264"/>
          <p:cNvSpPr txBox="1"/>
          <p:nvPr/>
        </p:nvSpPr>
        <p:spPr>
          <a:xfrm>
            <a:off x="4319813" y="6460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1499a1845bb_1_26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99a1845bb_1_274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3" name="Google Shape;453;g1499a1845bb_1_274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transprecision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different precision and minimizes execution time without losing solution accuracy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memory footprints and transmission costs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1499a1845bb_1_27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499a1845bb_1_27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499a1845bb_1_27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g1499a1845bb_1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013" y="3251675"/>
            <a:ext cx="4465875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1499a1845bb_1_274"/>
          <p:cNvSpPr txBox="1"/>
          <p:nvPr/>
        </p:nvSpPr>
        <p:spPr>
          <a:xfrm>
            <a:off x="4163950" y="64288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499a1845bb_1_27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90a398a9a_0_44"/>
          <p:cNvSpPr/>
          <p:nvPr/>
        </p:nvSpPr>
        <p:spPr>
          <a:xfrm>
            <a:off x="624240" y="244440"/>
            <a:ext cx="10079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Transprecision and Approximate Computing Techniques</a:t>
            </a:r>
            <a:endParaRPr sz="3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g1490a398a9a_0_44"/>
          <p:cNvSpPr/>
          <p:nvPr/>
        </p:nvSpPr>
        <p:spPr>
          <a:xfrm>
            <a:off x="624240" y="1292095"/>
            <a:ext cx="11264400" cy="51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Resolving the challenges like limited storage and computation resources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the approximate computing techniques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different precision and minimizes execution time without losing solution accuracy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memory footprints and transmission costs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639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490a398a9a_0_44"/>
          <p:cNvSpPr/>
          <p:nvPr/>
        </p:nvSpPr>
        <p:spPr>
          <a:xfrm>
            <a:off x="624240" y="6460200"/>
            <a:ext cx="28443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1490a398a9a_0_44"/>
          <p:cNvSpPr/>
          <p:nvPr/>
        </p:nvSpPr>
        <p:spPr>
          <a:xfrm>
            <a:off x="9037800" y="6460200"/>
            <a:ext cx="2844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490a398a9a_0_44"/>
          <p:cNvSpPr txBox="1"/>
          <p:nvPr/>
        </p:nvSpPr>
        <p:spPr>
          <a:xfrm>
            <a:off x="6020280" y="4638240"/>
            <a:ext cx="180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g1490a398a9a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775" y="3933850"/>
            <a:ext cx="2526350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1490a398a9a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9525" y="3150650"/>
            <a:ext cx="4465875" cy="7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490a398a9a_0_44"/>
          <p:cNvSpPr txBox="1"/>
          <p:nvPr/>
        </p:nvSpPr>
        <p:spPr>
          <a:xfrm>
            <a:off x="4344650" y="64602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490a398a9a_0_4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ae0ff52a9_2_0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7ae0ff52a9_2_0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7ae0ff52a9_2_0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7ae0ff52a9_2_0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g27ae0ff52a9_2_0"/>
          <p:cNvPicPr preferRelativeResize="0"/>
          <p:nvPr/>
        </p:nvPicPr>
        <p:blipFill rotWithShape="1">
          <a:blip r:embed="rId3">
            <a:alphaModFix/>
          </a:blip>
          <a:srcRect b="0" l="0" r="74533" t="0"/>
          <a:stretch/>
        </p:blipFill>
        <p:spPr>
          <a:xfrm>
            <a:off x="1879560" y="1917720"/>
            <a:ext cx="1987559" cy="360900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2" name="Google Shape;482;g27ae0ff52a9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769200" y="2711160"/>
            <a:ext cx="144360" cy="3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27ae0ff52a9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769200" y="4370040"/>
            <a:ext cx="144360" cy="39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7ae0ff52a9_2_0"/>
          <p:cNvSpPr/>
          <p:nvPr/>
        </p:nvSpPr>
        <p:spPr>
          <a:xfrm>
            <a:off x="887760" y="1215000"/>
            <a:ext cx="11262600" cy="516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Automated Benchmarking with regard to Approximation and Transprecision computing techniques.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7ae0ff52a9_2_0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7ae0ff52a9_2_12"/>
          <p:cNvSpPr/>
          <p:nvPr/>
        </p:nvSpPr>
        <p:spPr>
          <a:xfrm>
            <a:off x="887760" y="1215000"/>
            <a:ext cx="112626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Automated Benchmarking with regard to Approximation and Transprecision computing techniques.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7ae0ff52a9_2_12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7ae0ff52a9_2_12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27ae0ff52a9_2_12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7ae0ff52a9_2_12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g27ae0ff52a9_2_12"/>
          <p:cNvPicPr preferRelativeResize="0"/>
          <p:nvPr/>
        </p:nvPicPr>
        <p:blipFill rotWithShape="1">
          <a:blip r:embed="rId3">
            <a:alphaModFix/>
          </a:blip>
          <a:srcRect b="0" l="3490" r="35906" t="5024"/>
          <a:stretch/>
        </p:blipFill>
        <p:spPr>
          <a:xfrm>
            <a:off x="2152440" y="2098800"/>
            <a:ext cx="4732200" cy="342756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6" name="Google Shape;496;g27ae0ff52a9_2_12"/>
          <p:cNvSpPr/>
          <p:nvPr/>
        </p:nvSpPr>
        <p:spPr>
          <a:xfrm rot="10800000">
            <a:off x="6284880" y="3234240"/>
            <a:ext cx="3409200" cy="996840"/>
          </a:xfrm>
          <a:prstGeom prst="flowChartOnlineStorag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27ae0ff52a9_2_12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7ae0ff52a9_2_23"/>
          <p:cNvSpPr/>
          <p:nvPr/>
        </p:nvSpPr>
        <p:spPr>
          <a:xfrm>
            <a:off x="887760" y="1215000"/>
            <a:ext cx="112626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Automated Benchmarking with regard to Approximation and Transprecision computing techniques.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7ae0ff52a9_2_23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7ae0ff52a9_2_23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7ae0ff52a9_2_23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g27ae0ff52a9_2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120" y="2900880"/>
            <a:ext cx="8980200" cy="35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g27ae0ff52a9_2_23"/>
          <p:cNvPicPr preferRelativeResize="0"/>
          <p:nvPr/>
        </p:nvPicPr>
        <p:blipFill rotWithShape="1">
          <a:blip r:embed="rId4">
            <a:alphaModFix/>
          </a:blip>
          <a:srcRect b="0" l="2660" r="3644" t="5024"/>
          <a:stretch/>
        </p:blipFill>
        <p:spPr>
          <a:xfrm>
            <a:off x="2087280" y="2098800"/>
            <a:ext cx="7316280" cy="342756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8" name="Google Shape;508;g27ae0ff52a9_2_23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7ae0ff52a9_2_43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7ae0ff52a9_2_43"/>
          <p:cNvSpPr/>
          <p:nvPr/>
        </p:nvSpPr>
        <p:spPr>
          <a:xfrm>
            <a:off x="624240" y="1291320"/>
            <a:ext cx="112626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framework for Verification, Validation and Uncertainty Quantification (VVUQ)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7ae0ff52a9_2_43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7ae0ff52a9_2_43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7ae0ff52a9_2_43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g27ae0ff52a9_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120" y="2900880"/>
            <a:ext cx="8980200" cy="35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g27ae0ff52a9_2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760" y="1982880"/>
            <a:ext cx="2998080" cy="412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27ae0ff52a9_2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3640" y="2049840"/>
            <a:ext cx="2998080" cy="412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27ae0ff52a9_2_43"/>
          <p:cNvPicPr preferRelativeResize="0"/>
          <p:nvPr/>
        </p:nvPicPr>
        <p:blipFill rotWithShape="1">
          <a:blip r:embed="rId5">
            <a:alphaModFix/>
          </a:blip>
          <a:srcRect b="0" l="2660" r="3644" t="5024"/>
          <a:stretch/>
        </p:blipFill>
        <p:spPr>
          <a:xfrm>
            <a:off x="2087280" y="2098800"/>
            <a:ext cx="7316280" cy="342756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2" name="Google Shape;522;g27ae0ff52a9_2_43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ae0ff52a9_2_56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 Tool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7ae0ff52a9_2_56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ae0ff52a9_2_56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7ae0ff52a9_2_56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g27ae0ff52a9_2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320" y="4725000"/>
            <a:ext cx="2998080" cy="1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27ae0ff52a9_2_56"/>
          <p:cNvPicPr preferRelativeResize="0"/>
          <p:nvPr/>
        </p:nvPicPr>
        <p:blipFill rotWithShape="1">
          <a:blip r:embed="rId4">
            <a:alphaModFix/>
          </a:blip>
          <a:srcRect b="0" l="2660" r="3644" t="5024"/>
          <a:stretch/>
        </p:blipFill>
        <p:spPr>
          <a:xfrm>
            <a:off x="2087280" y="2098800"/>
            <a:ext cx="7316280" cy="342756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3" name="Google Shape;533;g27ae0ff52a9_2_56"/>
          <p:cNvPicPr preferRelativeResize="0"/>
          <p:nvPr/>
        </p:nvPicPr>
        <p:blipFill rotWithShape="1">
          <a:blip r:embed="rId5">
            <a:alphaModFix/>
          </a:blip>
          <a:srcRect b="31887" l="74154" r="0" t="28741"/>
          <a:stretch/>
        </p:blipFill>
        <p:spPr>
          <a:xfrm>
            <a:off x="9365400" y="2844000"/>
            <a:ext cx="2187361" cy="179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7ae0ff52a9_2_56"/>
          <p:cNvSpPr/>
          <p:nvPr/>
        </p:nvSpPr>
        <p:spPr>
          <a:xfrm>
            <a:off x="624240" y="1291320"/>
            <a:ext cx="11262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framework for Verification, Validation and Uncertainty Quantification (VVUQ)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7ae0ff52a9_2_56"/>
          <p:cNvSpPr/>
          <p:nvPr/>
        </p:nvSpPr>
        <p:spPr>
          <a:xfrm>
            <a:off x="9931320" y="2293560"/>
            <a:ext cx="1077600" cy="7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ae0ff52a9_2_56"/>
          <p:cNvSpPr/>
          <p:nvPr/>
        </p:nvSpPr>
        <p:spPr>
          <a:xfrm>
            <a:off x="9931320" y="4485960"/>
            <a:ext cx="1077600" cy="7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7ae0ff52a9_2_56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ae0ff52a9_2_70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7ae0ff52a9_2_70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7ae0ff52a9_2_70"/>
          <p:cNvSpPr/>
          <p:nvPr/>
        </p:nvSpPr>
        <p:spPr>
          <a:xfrm>
            <a:off x="4610520" y="6460200"/>
            <a:ext cx="2998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7th-plenary meeting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27ae0ff52a9_2_70"/>
          <p:cNvPicPr preferRelativeResize="0"/>
          <p:nvPr/>
        </p:nvPicPr>
        <p:blipFill rotWithShape="1">
          <a:blip r:embed="rId3">
            <a:alphaModFix/>
          </a:blip>
          <a:srcRect b="0" l="2660" r="3644" t="5024"/>
          <a:stretch/>
        </p:blipFill>
        <p:spPr>
          <a:xfrm>
            <a:off x="2087280" y="2098800"/>
            <a:ext cx="7316280" cy="342756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6" name="Google Shape;546;g27ae0ff52a9_2_70"/>
          <p:cNvPicPr preferRelativeResize="0"/>
          <p:nvPr/>
        </p:nvPicPr>
        <p:blipFill rotWithShape="1">
          <a:blip r:embed="rId4">
            <a:alphaModFix/>
          </a:blip>
          <a:srcRect b="31884" l="74154" r="0" t="4091"/>
          <a:stretch/>
        </p:blipFill>
        <p:spPr>
          <a:xfrm>
            <a:off x="9365400" y="1720080"/>
            <a:ext cx="2187361" cy="29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27ae0ff52a9_2_70"/>
          <p:cNvSpPr/>
          <p:nvPr/>
        </p:nvSpPr>
        <p:spPr>
          <a:xfrm>
            <a:off x="9931320" y="4485960"/>
            <a:ext cx="1077600" cy="7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27ae0ff52a9_2_70"/>
          <p:cNvSpPr/>
          <p:nvPr/>
        </p:nvSpPr>
        <p:spPr>
          <a:xfrm>
            <a:off x="624240" y="1291320"/>
            <a:ext cx="112626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framework for Verification, Validation and Uncertainty Quantification (VVUQ) 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3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parallel parameter to minimizes the execution runtime and energy consumption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7ae0ff52a9_2_70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7ae0ff52a9_2_81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Verification, Validation and Uncertainty Quantification (VVUQ)</a:t>
            </a:r>
            <a:endParaRPr sz="2600">
              <a:solidFill>
                <a:srgbClr val="0D0D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5" name="Google Shape;555;g27ae0ff52a9_2_81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7ae0ff52a9_2_81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g27ae0ff52a9_2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120" y="2900880"/>
            <a:ext cx="8980200" cy="35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27ae0ff52a9_2_81"/>
          <p:cNvPicPr preferRelativeResize="0"/>
          <p:nvPr/>
        </p:nvPicPr>
        <p:blipFill rotWithShape="1">
          <a:blip r:embed="rId4">
            <a:alphaModFix/>
          </a:blip>
          <a:srcRect b="0" l="2660" r="3644" t="5024"/>
          <a:stretch/>
        </p:blipFill>
        <p:spPr>
          <a:xfrm>
            <a:off x="2087280" y="2098800"/>
            <a:ext cx="7316280" cy="3427560"/>
          </a:xfrm>
          <a:prstGeom prst="rect">
            <a:avLst/>
          </a:prstGeom>
          <a:noFill/>
          <a:ln cap="flat" cmpd="sng" w="1522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9" name="Google Shape;559;g27ae0ff52a9_2_81"/>
          <p:cNvPicPr preferRelativeResize="0"/>
          <p:nvPr/>
        </p:nvPicPr>
        <p:blipFill rotWithShape="1">
          <a:blip r:embed="rId5">
            <a:alphaModFix/>
          </a:blip>
          <a:srcRect b="2820" l="74154" r="0" t="4086"/>
          <a:stretch/>
        </p:blipFill>
        <p:spPr>
          <a:xfrm>
            <a:off x="9365400" y="1720080"/>
            <a:ext cx="2187361" cy="42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27ae0ff52a9_2_81"/>
          <p:cNvSpPr/>
          <p:nvPr/>
        </p:nvSpPr>
        <p:spPr>
          <a:xfrm>
            <a:off x="624240" y="1291320"/>
            <a:ext cx="11262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framework for Verification, Validation and Uncertainty Quantification (VVUQ)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832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parallel parameter to minimizes the execution runtime and energy consumption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16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Analyzes trade off between the execution runtime and application accuracy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7ae0ff52a9_2_81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a557ee16a_0_40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Anomaly Detection in Manufacturing Settings using SERRANO Platform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7a557ee16a_0_40"/>
          <p:cNvSpPr txBox="1"/>
          <p:nvPr/>
        </p:nvSpPr>
        <p:spPr>
          <a:xfrm>
            <a:off x="624250" y="11470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is to develop a framework capable to detect anomalies in a machine's ball screws</a:t>
            </a:r>
            <a:endParaRPr sz="2200">
              <a:solidFill>
                <a:schemeClr val="dk1"/>
              </a:solidFill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monitor the ball screw's position and identifying failures in real-time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the capability to process huge volume of data in real-time or near real-time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interrupting machine operations for health status checks, thereby improving machine availability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7a557ee16a_0_40"/>
          <p:cNvSpPr txBox="1"/>
          <p:nvPr/>
        </p:nvSpPr>
        <p:spPr>
          <a:xfrm>
            <a:off x="609740" y="644445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g27a557ee16a_0_40"/>
          <p:cNvSpPr txBox="1"/>
          <p:nvPr/>
        </p:nvSpPr>
        <p:spPr>
          <a:xfrm>
            <a:off x="4165550" y="6378075"/>
            <a:ext cx="38604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7a557ee16a_0_40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g27a557ee16a_0_40"/>
          <p:cNvSpPr txBox="1"/>
          <p:nvPr/>
        </p:nvSpPr>
        <p:spPr>
          <a:xfrm>
            <a:off x="609600" y="645660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/09/2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27a557ee16a_0_40"/>
          <p:cNvPicPr preferRelativeResize="0"/>
          <p:nvPr/>
        </p:nvPicPr>
        <p:blipFill rotWithShape="1">
          <a:blip r:embed="rId3">
            <a:alphaModFix/>
          </a:blip>
          <a:srcRect b="0" l="13703" r="0" t="0"/>
          <a:stretch/>
        </p:blipFill>
        <p:spPr>
          <a:xfrm>
            <a:off x="6341125" y="3127888"/>
            <a:ext cx="2133300" cy="187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7a557ee16a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459" y="3029250"/>
            <a:ext cx="2795191" cy="216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ae0ff52a9_2_92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Development of Verification, Validation and Uncertainty Quantification (VVUQ) Tool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7ae0ff52a9_2_92"/>
          <p:cNvSpPr/>
          <p:nvPr/>
        </p:nvSpPr>
        <p:spPr>
          <a:xfrm>
            <a:off x="624240" y="1291320"/>
            <a:ext cx="11262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framework for Verification, Validation and Uncertainty Quantification (VVUQ)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7ae0ff52a9_2_92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27ae0ff52a9_2_92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0" name="Google Shape;570;g27ae0ff52a9_2_92"/>
          <p:cNvPicPr preferRelativeResize="0"/>
          <p:nvPr/>
        </p:nvPicPr>
        <p:blipFill rotWithShape="1">
          <a:blip r:embed="rId3">
            <a:alphaModFix/>
          </a:blip>
          <a:srcRect b="56829" l="0" r="42640" t="2520"/>
          <a:stretch/>
        </p:blipFill>
        <p:spPr>
          <a:xfrm>
            <a:off x="1583280" y="2461680"/>
            <a:ext cx="8489160" cy="29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7ae0ff52a9_2_156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Development of Verification, Validation and Uncertainty Quantification (VVUQ) Tool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7ae0ff52a9_2_156"/>
          <p:cNvSpPr/>
          <p:nvPr/>
        </p:nvSpPr>
        <p:spPr>
          <a:xfrm>
            <a:off x="624240" y="1291320"/>
            <a:ext cx="112626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71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100"/>
              <a:buFont typeface="Noto Sans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of framework for Verification, Validation and Uncertainty Quantification (VVUQ)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4799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00"/>
              <a:buFont typeface="Noto Sans"/>
              <a:buChar char="■"/>
            </a:pPr>
            <a:r>
              <a:rPr b="0" i="0" lang="en-US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parallel parameter to minimizes the execution runtime and energy consumption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27ae0ff52a9_2_156"/>
          <p:cNvSpPr/>
          <p:nvPr/>
        </p:nvSpPr>
        <p:spPr>
          <a:xfrm>
            <a:off x="624240" y="646020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27ae0ff52a9_2_156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7ae0ff52a9_2_156"/>
          <p:cNvSpPr/>
          <p:nvPr/>
        </p:nvSpPr>
        <p:spPr>
          <a:xfrm>
            <a:off x="6020280" y="4638240"/>
            <a:ext cx="178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7ae0ff52a9_2_156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81" name="Google Shape;581;g27ae0ff52a9_2_156"/>
          <p:cNvPicPr preferRelativeResize="0"/>
          <p:nvPr/>
        </p:nvPicPr>
        <p:blipFill rotWithShape="1">
          <a:blip r:embed="rId3">
            <a:alphaModFix/>
          </a:blip>
          <a:srcRect b="13680" l="-1167" r="6263" t="47331"/>
          <a:stretch/>
        </p:blipFill>
        <p:spPr>
          <a:xfrm>
            <a:off x="520920" y="2590920"/>
            <a:ext cx="11469240" cy="267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7e5339724c_0_8"/>
          <p:cNvSpPr/>
          <p:nvPr/>
        </p:nvSpPr>
        <p:spPr>
          <a:xfrm>
            <a:off x="624240" y="244440"/>
            <a:ext cx="10077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SERRANO Platform</a:t>
            </a:r>
            <a:endParaRPr sz="2600"/>
          </a:p>
        </p:txBody>
      </p:sp>
      <p:sp>
        <p:nvSpPr>
          <p:cNvPr id="587" name="Google Shape;587;g27e5339724c_0_8"/>
          <p:cNvSpPr/>
          <p:nvPr/>
        </p:nvSpPr>
        <p:spPr>
          <a:xfrm>
            <a:off x="624240" y="1291320"/>
            <a:ext cx="11262600" cy="5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Question ?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884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68840" lvl="0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27e5339724c_0_8"/>
          <p:cNvSpPr/>
          <p:nvPr/>
        </p:nvSpPr>
        <p:spPr>
          <a:xfrm>
            <a:off x="4165560" y="6460200"/>
            <a:ext cx="3858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27e5339724c_0_8"/>
          <p:cNvSpPr/>
          <p:nvPr/>
        </p:nvSpPr>
        <p:spPr>
          <a:xfrm>
            <a:off x="9037800" y="6460200"/>
            <a:ext cx="2842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7e5339724c_0_8"/>
          <p:cNvSpPr/>
          <p:nvPr/>
        </p:nvSpPr>
        <p:spPr>
          <a:xfrm>
            <a:off x="776520" y="6612480"/>
            <a:ext cx="2842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7e5339724c_0_8"/>
          <p:cNvSpPr txBox="1"/>
          <p:nvPr/>
        </p:nvSpPr>
        <p:spPr>
          <a:xfrm>
            <a:off x="11409120" y="6333120"/>
            <a:ext cx="731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a95c0318a_0_20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Anomaly Detection in Manufacturing Settings using SERRANO Platform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7a95c0318a_0_20"/>
          <p:cNvSpPr txBox="1"/>
          <p:nvPr/>
        </p:nvSpPr>
        <p:spPr>
          <a:xfrm>
            <a:off x="624250" y="11470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is to develop a framework capable to detect anomalies in a machine's ball screws</a:t>
            </a:r>
            <a:endParaRPr sz="2200">
              <a:solidFill>
                <a:schemeClr val="dk1"/>
              </a:solidFill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filters to effectively remove noise and smooth the signals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Transforming the time series signals into the frequency domain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and classification of signals for anomaly detection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7a95c0318a_0_20"/>
          <p:cNvSpPr txBox="1"/>
          <p:nvPr/>
        </p:nvSpPr>
        <p:spPr>
          <a:xfrm>
            <a:off x="609740" y="644445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27a95c0318a_0_20"/>
          <p:cNvSpPr txBox="1"/>
          <p:nvPr/>
        </p:nvSpPr>
        <p:spPr>
          <a:xfrm>
            <a:off x="4165550" y="6378075"/>
            <a:ext cx="38604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7a95c0318a_0_20"/>
          <p:cNvSpPr txBox="1"/>
          <p:nvPr/>
        </p:nvSpPr>
        <p:spPr>
          <a:xfrm>
            <a:off x="8166970" y="631327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27a95c0318a_0_20"/>
          <p:cNvSpPr txBox="1"/>
          <p:nvPr/>
        </p:nvSpPr>
        <p:spPr>
          <a:xfrm>
            <a:off x="609600" y="645660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g27a95c0318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475" y="3022450"/>
            <a:ext cx="7099592" cy="33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7a95c0318a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9775" y="1524175"/>
            <a:ext cx="3741476" cy="16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a95c0318a_0_3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SERRANO Platform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7a95c0318a_0_3"/>
          <p:cNvSpPr txBox="1"/>
          <p:nvPr/>
        </p:nvSpPr>
        <p:spPr>
          <a:xfrm>
            <a:off x="624250" y="11470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7a95c0318a_0_3"/>
          <p:cNvSpPr txBox="1"/>
          <p:nvPr/>
        </p:nvSpPr>
        <p:spPr>
          <a:xfrm>
            <a:off x="609740" y="644445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27a95c0318a_0_3"/>
          <p:cNvSpPr txBox="1"/>
          <p:nvPr/>
        </p:nvSpPr>
        <p:spPr>
          <a:xfrm>
            <a:off x="4165550" y="6378075"/>
            <a:ext cx="38604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7a95c0318a_0_3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g27a95c0318a_0_3"/>
          <p:cNvSpPr txBox="1"/>
          <p:nvPr/>
        </p:nvSpPr>
        <p:spPr>
          <a:xfrm>
            <a:off x="609600" y="645660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7a95c0318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288" y="2030088"/>
            <a:ext cx="92297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99a1845bb_1_81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99a1845bb_1_81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Hybrid parallel implementation of multiple kernels in the HPC system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Parallelization in shared and distributed memory (OpenMP/MPI)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7319" lvl="1" marL="74304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parallelization by distributing task across multiple processes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99a1845bb_1_81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g1499a1845bb_1_81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499a1845bb_1_81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g1499a1845bb_1_81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499a1845bb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600" y="1992974"/>
            <a:ext cx="3203301" cy="1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99a1845bb_1_214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99a1845bb_1_214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 parallel implementation of different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shared and distributed memory implementation of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Performance analysis </a:t>
            </a: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different signals batches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99a1845bb_1_214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1499a1845bb_1_214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499a1845bb_1_214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1499a1845bb_1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950" y="1281575"/>
            <a:ext cx="3464799" cy="247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499a1845bb_1_21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499a1845bb_1_224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99a1845bb_1_224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 parallel implementation of different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shared and distributed memory implementation of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of Kernels 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Applying different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signals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batches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99a1845bb_1_224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1499a1845bb_1_224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499a1845bb_1_224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1499a1845bb_1_224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g1499a1845bb_1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325" y="2916200"/>
            <a:ext cx="3184574" cy="31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99a1845bb_1_133"/>
          <p:cNvSpPr txBox="1"/>
          <p:nvPr/>
        </p:nvSpPr>
        <p:spPr>
          <a:xfrm>
            <a:off x="624240" y="244440"/>
            <a:ext cx="10079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0D0D0D"/>
                </a:solidFill>
                <a:latin typeface="Cambria"/>
                <a:ea typeface="Cambria"/>
                <a:cs typeface="Cambria"/>
                <a:sym typeface="Cambria"/>
              </a:rPr>
              <a:t>Acceleration of Kernels in HPC system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99a1845bb_1_133"/>
          <p:cNvSpPr txBox="1"/>
          <p:nvPr/>
        </p:nvSpPr>
        <p:spPr>
          <a:xfrm>
            <a:off x="624250" y="1207800"/>
            <a:ext cx="11427000" cy="5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559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Hybrid parallel implementation of different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319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shared and distributed memory implementation of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Kalman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FFT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Min-Max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Savitkey-Golay Filter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(K-nearest neighbor) Classification method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method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8CC08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analysis of Kernels</a:t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479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different signals batches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runtime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079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2B5D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Application’s accuracy (error computation)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99a1845bb_1_133"/>
          <p:cNvSpPr txBox="1"/>
          <p:nvPr/>
        </p:nvSpPr>
        <p:spPr>
          <a:xfrm>
            <a:off x="624240" y="6460200"/>
            <a:ext cx="2844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1499a1845bb_1_133"/>
          <p:cNvSpPr txBox="1"/>
          <p:nvPr/>
        </p:nvSpPr>
        <p:spPr>
          <a:xfrm>
            <a:off x="4165560" y="6460200"/>
            <a:ext cx="386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499a1845bb_1_133"/>
          <p:cNvSpPr txBox="1"/>
          <p:nvPr/>
        </p:nvSpPr>
        <p:spPr>
          <a:xfrm>
            <a:off x="8077320" y="6248520"/>
            <a:ext cx="2133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g1499a1845bb_1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975" y="2745000"/>
            <a:ext cx="3017024" cy="3017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499a1845bb_1_133"/>
          <p:cNvSpPr txBox="1"/>
          <p:nvPr/>
        </p:nvSpPr>
        <p:spPr>
          <a:xfrm>
            <a:off x="609600" y="6513158"/>
            <a:ext cx="2844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13/09/23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RBI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2008-02-12T12:45:52Z</dcterms:created>
  <dc:creator>Aristotelis Kretsis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TC060874521031</vt:lpwstr>
  </property>
</Properties>
</file>