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37"/>
  </p:notesMasterIdLst>
  <p:sldIdLst>
    <p:sldId id="256" r:id="rId4"/>
    <p:sldId id="397" r:id="rId5"/>
    <p:sldId id="261" r:id="rId6"/>
    <p:sldId id="355" r:id="rId7"/>
    <p:sldId id="265" r:id="rId8"/>
    <p:sldId id="394" r:id="rId9"/>
    <p:sldId id="395" r:id="rId10"/>
    <p:sldId id="396" r:id="rId11"/>
    <p:sldId id="398" r:id="rId12"/>
    <p:sldId id="399" r:id="rId13"/>
    <p:sldId id="411" r:id="rId14"/>
    <p:sldId id="393" r:id="rId15"/>
    <p:sldId id="400" r:id="rId16"/>
    <p:sldId id="402" r:id="rId17"/>
    <p:sldId id="404" r:id="rId18"/>
    <p:sldId id="405" r:id="rId19"/>
    <p:sldId id="406" r:id="rId20"/>
    <p:sldId id="407" r:id="rId21"/>
    <p:sldId id="408" r:id="rId22"/>
    <p:sldId id="409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10" r:id="rId33"/>
    <p:sldId id="401" r:id="rId34"/>
    <p:sldId id="301" r:id="rId35"/>
    <p:sldId id="260" r:id="rId3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8BE2"/>
    <a:srgbClr val="96E5D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94390" autoAdjust="0"/>
  </p:normalViewPr>
  <p:slideViewPr>
    <p:cSldViewPr snapToGrid="0">
      <p:cViewPr varScale="1">
        <p:scale>
          <a:sx n="75" d="100"/>
          <a:sy n="75" d="100"/>
        </p:scale>
        <p:origin x="67" y="149"/>
      </p:cViewPr>
      <p:guideLst>
        <p:guide orient="horz" pos="23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A91F-5C3B-4DB5-8387-C091B248C10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C5BD3-70EF-4C81-AC92-C9BD14DB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8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9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24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93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8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4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63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21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56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24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9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62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99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5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97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56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61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98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31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99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3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78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3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97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51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97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9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8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76371D3-4FF4-4780-8DCC-1A9DD3FBADB1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accent1">
              <a:lumMod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F11E1C-D40B-4E44-841A-CDC5A1A8CE5D}"/>
              </a:ext>
            </a:extLst>
          </p:cNvPr>
          <p:cNvSpPr/>
          <p:nvPr userDrawn="1"/>
        </p:nvSpPr>
        <p:spPr>
          <a:xfrm>
            <a:off x="0" y="5670210"/>
            <a:ext cx="12192000" cy="118779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885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CAD834A1-2664-485F-A4FD-2D93E8FE0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6251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CAD834A1-2664-485F-A4FD-2D93E8FE0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4480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C431FD-5460-4260-B8FE-1385C3A0A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83965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AF96E15-0CE0-49CA-8B27-4146CE72FB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17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5BFE49F-B5E6-4A85-B42A-DBDD013F84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1396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CAD834A1-2664-485F-A4FD-2D93E8FE0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451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6309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7207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82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5" r:id="rId3"/>
    <p:sldLayoutId id="2147483769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89" r:id="rId3"/>
    <p:sldLayoutId id="2147483690" r:id="rId4"/>
    <p:sldLayoutId id="2147483781" r:id="rId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5052063" y="1123893"/>
            <a:ext cx="62865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4800" dirty="0" smtClean="0">
                <a:cs typeface="Arial" pitchFamily="34" charset="0"/>
              </a:rPr>
              <a:t>آموزش اصولی برنامه نویسی</a:t>
            </a:r>
            <a:endParaRPr lang="ko-KR" altLang="en-US" sz="4800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674706" y="2441657"/>
            <a:ext cx="463168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2400" dirty="0" smtClean="0">
                <a:cs typeface="Arial" pitchFamily="34" charset="0"/>
              </a:rPr>
              <a:t>مدرس : مهدی اکبری زرکش</a:t>
            </a:r>
            <a:endParaRPr lang="ko-KR" altLang="en-US" sz="2800" dirty="0">
              <a:cs typeface="Arial" pitchFamily="34" charset="0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6ED142D3-29FB-4AB3-80DF-6B614B73C5D2}"/>
              </a:ext>
            </a:extLst>
          </p:cNvPr>
          <p:cNvSpPr/>
          <p:nvPr/>
        </p:nvSpPr>
        <p:spPr>
          <a:xfrm>
            <a:off x="3749423" y="622301"/>
            <a:ext cx="7845677" cy="3622629"/>
          </a:xfrm>
          <a:custGeom>
            <a:avLst/>
            <a:gdLst>
              <a:gd name="connsiteX0" fmla="*/ 0 w 11768516"/>
              <a:gd name="connsiteY0" fmla="*/ 0 h 5433944"/>
              <a:gd name="connsiteX1" fmla="*/ 11768516 w 11768516"/>
              <a:gd name="connsiteY1" fmla="*/ 0 h 5433944"/>
              <a:gd name="connsiteX2" fmla="*/ 11768516 w 11768516"/>
              <a:gd name="connsiteY2" fmla="*/ 5433944 h 5433944"/>
              <a:gd name="connsiteX3" fmla="*/ 3711365 w 11768516"/>
              <a:gd name="connsiteY3" fmla="*/ 5433944 h 5433944"/>
              <a:gd name="connsiteX4" fmla="*/ 3711365 w 11768516"/>
              <a:gd name="connsiteY4" fmla="*/ 5233214 h 5433944"/>
              <a:gd name="connsiteX5" fmla="*/ 11567786 w 11768516"/>
              <a:gd name="connsiteY5" fmla="*/ 5233214 h 5433944"/>
              <a:gd name="connsiteX6" fmla="*/ 11567786 w 11768516"/>
              <a:gd name="connsiteY6" fmla="*/ 200730 h 5433944"/>
              <a:gd name="connsiteX7" fmla="*/ 200730 w 11768516"/>
              <a:gd name="connsiteY7" fmla="*/ 200730 h 5433944"/>
              <a:gd name="connsiteX8" fmla="*/ 200730 w 11768516"/>
              <a:gd name="connsiteY8" fmla="*/ 3480926 h 5433944"/>
              <a:gd name="connsiteX9" fmla="*/ 0 w 11768516"/>
              <a:gd name="connsiteY9" fmla="*/ 3480926 h 543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68516" h="5433944">
                <a:moveTo>
                  <a:pt x="0" y="0"/>
                </a:moveTo>
                <a:lnTo>
                  <a:pt x="11768516" y="0"/>
                </a:lnTo>
                <a:lnTo>
                  <a:pt x="11768516" y="5433944"/>
                </a:lnTo>
                <a:lnTo>
                  <a:pt x="3711365" y="5433944"/>
                </a:lnTo>
                <a:lnTo>
                  <a:pt x="3711365" y="5233214"/>
                </a:lnTo>
                <a:lnTo>
                  <a:pt x="11567786" y="5233214"/>
                </a:lnTo>
                <a:lnTo>
                  <a:pt x="11567786" y="200730"/>
                </a:lnTo>
                <a:lnTo>
                  <a:pt x="200730" y="200730"/>
                </a:lnTo>
                <a:lnTo>
                  <a:pt x="200730" y="3480926"/>
                </a:lnTo>
                <a:lnTo>
                  <a:pt x="0" y="34809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03E388-9BAB-4F1E-ACB7-1669E3F7E764}"/>
              </a:ext>
            </a:extLst>
          </p:cNvPr>
          <p:cNvGrpSpPr/>
          <p:nvPr/>
        </p:nvGrpSpPr>
        <p:grpSpPr>
          <a:xfrm>
            <a:off x="3275908" y="2108047"/>
            <a:ext cx="3244291" cy="3000067"/>
            <a:chOff x="8479089" y="1262387"/>
            <a:chExt cx="6147593" cy="568481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FB59B6-3382-47AE-AAE5-C0AFB4E35EE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FE219E2-BED5-40DF-B4AE-A2B0F98EF35F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60B529C-0824-4515-BB90-4F2A23E6105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A1B5FBD-480E-486F-84F2-9BEEE8B6810D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5E97D55-1A29-4ABE-B23A-52B9D0F56293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674B560-08BC-493A-BEB3-17217BCE660C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609599D-CB93-4845-9B8E-C8A407CDF7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8D7141E-3E01-4877-B1E7-2FB9489576F5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EE2201-2FD3-435F-A07C-D09FFE6146C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38FBDB8-70EB-4F7B-87EA-E213DE6AB81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E66548C-71B6-471E-8C87-3900F09FD78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9A4AE8E-40D8-4081-B62F-15A1938C11CF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AFC1D33-3C39-4879-B1A4-2BEE377C2E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82D3C89-C7BB-417E-BE98-A49AD6203D9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F587926-8F95-42C0-842D-E38CBAAC7597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A8F6546-3A7E-486A-80AB-1B93764116F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AE3CE47-66EF-4B91-AE28-182BE821CFA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0F9631F-CF20-4497-A7A0-5E42637FEE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231E4A5-F67A-4206-9BE7-18B302529CB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B94567D-9A0D-4BCA-8FAE-4777C8EE460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ABA9635-313D-473B-BA77-DA14528910D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7B0118B-B35B-49D5-8D4F-D00EEE4396F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9A46A83-2DB9-4779-A800-7D745426240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FEFBC12-2ACF-419F-A13F-CA7CBC552D4A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0133F7-DCF5-4682-A5BD-1BE01D4BA622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6BEBB27-095C-4AFA-B403-17C76B0DFB21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D19BA74-FF22-4761-B6B0-956F195A6D9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4079D17-A7B8-41ED-AA14-FFCC27781402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A153433-C2BE-4FC2-9938-946FA50DABBC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497F288-FA17-44BC-99E1-44CB677F74EF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DB712A1-4C82-4915-9CAE-EC905DCE0276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A9CB4A5-03BD-4C87-9BBE-26024EDEC045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BEA25B0-6ADB-4E65-A885-91605593EF76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08703A4-BAA0-4F5F-9B10-0BBAA113032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AD0819E-5EAE-42CC-B768-6E7B0A2B911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5247C33-6FF5-4BA0-9003-8730281C36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D5EE29B-A225-4F5E-B847-6E0C79A9FA2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C1EB51F-FE37-483B-A305-E0C24C33416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CD9D1C-AC91-4B64-BB60-82D3B7EB8610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F647630-00A7-4047-AC99-F551EA2565A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528805-8D13-4693-BE99-BCA03E9788AB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3EC2A60-F9FB-4471-B449-39059652BB5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8BC0636-1D4E-4CFB-91C9-EDBAA49753C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B28CBF5-45CD-49CB-96E5-50B20A26078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9D4DFC2-725D-4BCF-A10B-BB15DF395B7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8A9D4C7-E532-4FB6-BC6A-9D5B7D8FAAB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6CA5827-46B2-4DBE-99DD-E3048791411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3B6924C-1237-49BB-96BB-BBE34ACC6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BD27C1-2908-4FE4-9450-C1BFDABB535B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9D5CFE7-A417-439B-86D7-D8421C9E12F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E9AB9B6-11AE-469F-8932-A357992501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AE25715-8623-4E93-AE80-524A427AAEB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5E419DC-3900-4B7E-A244-1205F9A8795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2FE00A3-9100-4885-8ECF-CB470CE36F3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DDAC6FE-FCDE-4D2C-B938-054DDDD8ACC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1D7C540-22E3-4711-AB84-89F6592B86D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4CBA99-087B-4F40-B4C6-09285F0A87F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27AFD2C-F2AA-4193-8CA0-162EB635D8E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CE7568C-BA63-4361-AF9A-5390E0B456F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E9A3C6F-51F8-4BB6-8552-DF5746FB05E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CE7116-ED1F-4644-813C-26E532A941D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E1164F5-B81D-4C5A-A41F-0DBD9CBDAF8C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624041E-4628-4F22-8DEC-332A1DEB08C0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88DD19C-2E47-4654-A1C9-084B9712F12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6377AC3-ED99-468F-8753-77701B417695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915AEA8-71B2-4AC1-B73A-E1A20A56074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CDE1446-1F0E-4440-A018-3127FA21625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F8DD070-9918-4EEC-9C8A-6EE61B6B948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FE28E48-09F5-454C-9C41-3A0CF199E40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9AC060A-C647-41C5-8483-6E67DC67AE4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4BD020A-8867-4A5D-9680-3828AD26F98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7A2BFE3-CCC5-4901-B06E-F99B1EDD7A3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05C8009-255E-44E4-AE34-CE6B584A4F81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805E76B-C1FF-4BF2-832D-11AD0ED5C27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782E0B9-C6C8-4B36-A147-8A232F53445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1D9905D-95DC-43F1-A06F-77EA09CB113D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1CBE348-D29E-4D12-8EBA-3A10A62E651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F15391B-7E7B-4D97-A92F-F52794BAA5B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7565C43-D2C7-430D-8258-D900EFD403D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9CB13AC-A08D-4EC6-AC11-22AC3443F18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9CF4153-1A76-423F-A578-7FA03562437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0E57069-86FB-4A4E-83B8-FC38BFB4FAE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C39E1D-15EE-48C8-B55B-08022A7729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D577E0C-07FB-4231-8072-5DF3B44C16C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9A40F15-538E-41E9-9E19-C63D93F4387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5416930-B926-43E8-BDE5-C5D1981F11E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6E4E422-62CE-47A9-AEAD-0EDA876D5C7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983AB29-8A3C-45C2-9A8C-0BF94A1E3F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5467981-2AFE-480C-BFAA-BE450B41E13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7667868-145A-4811-A4E6-5D7AE07EC3C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A12FE78-44F7-4267-AE79-0AD4F734834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020F11C-E489-465D-9DED-1A0D1CFB1332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00FF429-5E8B-43CC-ACC3-2B1E0E89096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33EE23-C8C6-42A3-BEF4-66847440BE3A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8C0CBCF-D596-4B50-AA5C-2DE18B2DE66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E9311A-B6D9-48D6-9A10-E7CCE2DBF58D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1F27109-B9F6-4669-B633-B3038D2645A7}"/>
              </a:ext>
            </a:extLst>
          </p:cNvPr>
          <p:cNvGrpSpPr/>
          <p:nvPr/>
        </p:nvGrpSpPr>
        <p:grpSpPr>
          <a:xfrm>
            <a:off x="580029" y="4595774"/>
            <a:ext cx="5643636" cy="1501886"/>
            <a:chOff x="3960971" y="2767117"/>
            <a:chExt cx="4267200" cy="1321489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2850DF-6339-45A0-9715-5EFBF62D4EC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7AC77-C86D-41F2-941E-BD42FC797410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9C10CB-44CB-46F4-8C4A-2BD8013C237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EB2E6BD-2396-48EF-BEFF-AD7EDF7F8A75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961" y="5652410"/>
            <a:ext cx="1209040" cy="1209040"/>
          </a:xfrm>
          <a:prstGeom prst="rect">
            <a:avLst/>
          </a:prstGeom>
        </p:spPr>
      </p:pic>
      <p:sp>
        <p:nvSpPr>
          <p:cNvPr id="130" name="MH_Others_2"/>
          <p:cNvSpPr txBox="1">
            <a:spLocks noChangeArrowheads="1"/>
          </p:cNvSpPr>
          <p:nvPr/>
        </p:nvSpPr>
        <p:spPr bwMode="auto">
          <a:xfrm rot="18856311">
            <a:off x="-819813" y="624695"/>
            <a:ext cx="3547564" cy="746608"/>
          </a:xfrm>
          <a:custGeom>
            <a:avLst/>
            <a:gdLst>
              <a:gd name="connsiteX0" fmla="*/ 2784501 w 2784501"/>
              <a:gd name="connsiteY0" fmla="*/ 585096 h 586015"/>
              <a:gd name="connsiteX1" fmla="*/ 0 w 2784501"/>
              <a:gd name="connsiteY1" fmla="*/ 586015 h 586015"/>
              <a:gd name="connsiteX2" fmla="*/ 600556 w 2784501"/>
              <a:gd name="connsiteY2" fmla="*/ 533 h 586015"/>
              <a:gd name="connsiteX3" fmla="*/ 2214090 w 2784501"/>
              <a:gd name="connsiteY3" fmla="*/ 0 h 58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4501" h="586015">
                <a:moveTo>
                  <a:pt x="2784501" y="585096"/>
                </a:moveTo>
                <a:lnTo>
                  <a:pt x="0" y="586015"/>
                </a:lnTo>
                <a:lnTo>
                  <a:pt x="600556" y="533"/>
                </a:lnTo>
                <a:lnTo>
                  <a:pt x="2214090" y="0"/>
                </a:lnTo>
                <a:close/>
              </a:path>
            </a:pathLst>
          </a:custGeom>
          <a:solidFill>
            <a:srgbClr val="BE8BE2"/>
          </a:solidFill>
          <a:ln>
            <a:noFill/>
          </a:ln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a-IR" altLang="zh-CN" sz="3200" b="1" dirty="0" smtClean="0">
                <a:ea typeface="+mj-ea"/>
              </a:rPr>
              <a:t>فصل پنجم</a:t>
            </a:r>
            <a:endParaRPr lang="zh-CN" altLang="en-US" sz="32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fa-IR" dirty="0">
                <a:solidFill>
                  <a:schemeClr val="tx1"/>
                </a:solidFill>
              </a:rPr>
              <a:t>ساختار تكرار </a:t>
            </a:r>
            <a:r>
              <a:rPr lang="en-US" dirty="0">
                <a:solidFill>
                  <a:schemeClr val="tx1"/>
                </a:solidFill>
              </a:rPr>
              <a:t>while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05172" y="1989723"/>
            <a:ext cx="43307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while</a:t>
            </a: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</a:t>
            </a: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</a:t>
            </a: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&lt;expression&gt;</a:t>
            </a: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&lt;statement 1&gt;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&lt;statement 2&gt;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&lt;statement n&gt;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&lt;next statement&gt;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237197" y="1229311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438810" y="1653173"/>
            <a:ext cx="3175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646647" y="1243598"/>
            <a:ext cx="163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true ( ≠ 0 )</a:t>
            </a:r>
          </a:p>
        </p:txBody>
      </p:sp>
      <p:cxnSp>
        <p:nvCxnSpPr>
          <p:cNvPr id="12" name="AutoShape 13"/>
          <p:cNvCxnSpPr>
            <a:cxnSpLocks noChangeShapeType="1"/>
          </p:cNvCxnSpPr>
          <p:nvPr/>
        </p:nvCxnSpPr>
        <p:spPr bwMode="auto">
          <a:xfrm rot="10800000" flipV="1">
            <a:off x="3932147" y="1516648"/>
            <a:ext cx="1584325" cy="1296988"/>
          </a:xfrm>
          <a:prstGeom prst="bentConnector3">
            <a:avLst>
              <a:gd name="adj1" fmla="val 117032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221072" y="2813636"/>
            <a:ext cx="0" cy="172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3357472" y="2308811"/>
            <a:ext cx="647700" cy="2736850"/>
            <a:chOff x="930" y="1661"/>
            <a:chExt cx="408" cy="1724"/>
          </a:xfrm>
        </p:grpSpPr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H="1">
              <a:off x="930" y="3385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V="1">
              <a:off x="930" y="1661"/>
              <a:ext cx="0" cy="17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930" y="1661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5630772" y="1113423"/>
            <a:ext cx="176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false ( = 0 )</a:t>
            </a:r>
          </a:p>
        </p:txBody>
      </p:sp>
      <p:grpSp>
        <p:nvGrpSpPr>
          <p:cNvPr id="19" name="Group 29"/>
          <p:cNvGrpSpPr>
            <a:grpSpLocks/>
          </p:cNvGrpSpPr>
          <p:nvPr/>
        </p:nvGrpSpPr>
        <p:grpSpPr bwMode="auto">
          <a:xfrm>
            <a:off x="3284447" y="1372186"/>
            <a:ext cx="2232025" cy="4249737"/>
            <a:chOff x="884" y="1071"/>
            <a:chExt cx="1406" cy="2677"/>
          </a:xfrm>
        </p:grpSpPr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H="1">
              <a:off x="884" y="1071"/>
              <a:ext cx="14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884" y="1071"/>
              <a:ext cx="0" cy="26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884" y="3748"/>
              <a:ext cx="4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04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7" grpId="4"/>
      <p:bldP spid="7" grpId="5"/>
      <p:bldP spid="10" grpId="0"/>
      <p:bldP spid="10" grpId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fa-IR" dirty="0">
                <a:solidFill>
                  <a:schemeClr val="tx1"/>
                </a:solidFill>
              </a:rPr>
              <a:t>حل مثال ساختار تكرار </a:t>
            </a:r>
            <a:r>
              <a:rPr lang="en-US" dirty="0">
                <a:solidFill>
                  <a:schemeClr val="tx1"/>
                </a:solidFill>
              </a:rPr>
              <a:t>while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22578" y="1101555"/>
            <a:ext cx="8929790" cy="30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defTabSz="914400" rt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</a:pPr>
            <a:r>
              <a:rPr lang="fa-IR" altLang="en-US" sz="17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برنامه 3) برنامه اي بنويسيد كه يك عدد را دريافت و فاكتوريال آن را محاسبه و چاپ نمايد.</a:t>
            </a:r>
            <a:endParaRPr lang="en-US" altLang="en-US" sz="1700" kern="0" dirty="0">
              <a:solidFill>
                <a:srgbClr val="000000"/>
              </a:solidFill>
              <a:latin typeface="Tahoma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1170" y="2049324"/>
            <a:ext cx="66212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stdio.h</a:t>
            </a:r>
            <a:r>
              <a:rPr lang="en-US" altLang="en-US" sz="2000" dirty="0"/>
              <a:t>&gt;</a:t>
            </a:r>
          </a:p>
          <a:p>
            <a:pPr>
              <a:lnSpc>
                <a:spcPct val="80000"/>
              </a:lnSpc>
            </a:pP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main() {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  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 </a:t>
            </a:r>
            <a:r>
              <a:rPr lang="en-US" altLang="en-US" sz="2000" dirty="0" err="1"/>
              <a:t>i,number</a:t>
            </a:r>
            <a:r>
              <a:rPr lang="en-US" altLang="en-US" sz="2000" dirty="0"/>
              <a:t>;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   long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 factorial;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   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("Please enter number :");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   </a:t>
            </a:r>
            <a:r>
              <a:rPr lang="en-US" altLang="en-US" sz="2000" dirty="0" err="1"/>
              <a:t>scanf</a:t>
            </a:r>
            <a:r>
              <a:rPr lang="en-US" altLang="en-US" sz="2000" dirty="0"/>
              <a:t>("%</a:t>
            </a:r>
            <a:r>
              <a:rPr lang="en-US" altLang="en-US" sz="2000" dirty="0" err="1"/>
              <a:t>d",&amp;number</a:t>
            </a:r>
            <a:r>
              <a:rPr lang="en-US" altLang="en-US" sz="2000" dirty="0"/>
              <a:t>);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  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   factorial = 1;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  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1;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   while 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&lt;= number) {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       factorial *=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;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      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++;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   }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   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("Factorial of %d is %</a:t>
            </a:r>
            <a:r>
              <a:rPr lang="en-US" altLang="en-US" sz="2000" dirty="0" err="1"/>
              <a:t>ld</a:t>
            </a:r>
            <a:r>
              <a:rPr lang="en-US" altLang="en-US" sz="2000" dirty="0"/>
              <a:t>“,</a:t>
            </a:r>
            <a:r>
              <a:rPr lang="en-US" altLang="en-US" sz="2000" dirty="0" err="1"/>
              <a:t>number,factorial</a:t>
            </a:r>
            <a:r>
              <a:rPr lang="en-US" altLang="en-US" sz="2000" dirty="0"/>
              <a:t>);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} </a:t>
            </a:r>
          </a:p>
        </p:txBody>
      </p:sp>
      <p:sp>
        <p:nvSpPr>
          <p:cNvPr id="6" name="Vertical Scroll 5"/>
          <p:cNvSpPr/>
          <p:nvPr/>
        </p:nvSpPr>
        <p:spPr>
          <a:xfrm>
            <a:off x="6663447" y="1493229"/>
            <a:ext cx="5233279" cy="4897843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80000"/>
              </a:lnSpc>
            </a:pPr>
            <a:r>
              <a:rPr lang="fa-IR" altLang="en-US" sz="2000" dirty="0" smtClean="0">
                <a:cs typeface="Tahoma" panose="020B0604030504040204" pitchFamily="34" charset="0"/>
              </a:rPr>
              <a:t>مرور الگوریتم فاکتیوریل </a:t>
            </a:r>
            <a:r>
              <a:rPr lang="fa-IR" altLang="en-US" sz="2000" dirty="0" smtClean="0">
                <a:cs typeface="Tahoma" panose="020B0604030504040204" pitchFamily="34" charset="0"/>
                <a:sym typeface="Wingdings" panose="05000000000000000000" pitchFamily="2" charset="2"/>
              </a:rPr>
              <a:t></a:t>
            </a:r>
          </a:p>
          <a:p>
            <a:pPr algn="r" rtl="1">
              <a:lnSpc>
                <a:spcPct val="80000"/>
              </a:lnSpc>
            </a:pPr>
            <a:endParaRPr lang="en-US" altLang="en-US" sz="2000" dirty="0">
              <a:cs typeface="Tahoma" panose="020B0604030504040204" pitchFamily="34" charset="0"/>
            </a:endParaRP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en-US" altLang="en-US" sz="2000" dirty="0" smtClean="0">
                <a:cs typeface="Tahoma" panose="020B0604030504040204" pitchFamily="34" charset="0"/>
              </a:rPr>
              <a:t>n</a:t>
            </a:r>
            <a:r>
              <a:rPr lang="ar-SA" altLang="en-US" sz="2000" dirty="0" smtClean="0">
                <a:cs typeface="Tahoma" panose="020B0604030504040204" pitchFamily="34" charset="0"/>
              </a:rPr>
              <a:t> </a:t>
            </a:r>
            <a:r>
              <a:rPr lang="ar-SA" altLang="en-US" sz="2000" dirty="0">
                <a:cs typeface="Tahoma" panose="020B0604030504040204" pitchFamily="34" charset="0"/>
              </a:rPr>
              <a:t>را بخوان</a:t>
            </a:r>
            <a:endParaRPr lang="fa-IR" altLang="en-US" sz="2000" dirty="0">
              <a:cs typeface="Tahoma" panose="020B0604030504040204" pitchFamily="34" charset="0"/>
            </a:endParaRP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fa-IR" altLang="en-US" sz="2000" dirty="0">
                <a:cs typeface="Tahoma" panose="020B0604030504040204" pitchFamily="34" charset="0"/>
              </a:rPr>
              <a:t>1← </a:t>
            </a:r>
            <a:r>
              <a:rPr lang="en-US" altLang="en-US" sz="2000" dirty="0" err="1">
                <a:cs typeface="Tahoma" panose="020B0604030504040204" pitchFamily="34" charset="0"/>
              </a:rPr>
              <a:t>i</a:t>
            </a:r>
            <a:r>
              <a:rPr lang="ar-SA" altLang="en-US" sz="2000" dirty="0">
                <a:cs typeface="Tahoma" panose="020B0604030504040204" pitchFamily="34" charset="0"/>
              </a:rPr>
              <a:t> و 1</a:t>
            </a:r>
            <a:r>
              <a:rPr lang="fa-IR" altLang="en-US" sz="2000" dirty="0">
                <a:cs typeface="Tahoma" panose="020B0604030504040204" pitchFamily="34" charset="0"/>
              </a:rPr>
              <a:t>← </a:t>
            </a:r>
            <a:r>
              <a:rPr lang="en-US" altLang="en-US" sz="2000" dirty="0">
                <a:cs typeface="Tahoma" panose="020B0604030504040204" pitchFamily="34" charset="0"/>
              </a:rPr>
              <a:t>fact</a:t>
            </a:r>
            <a:endParaRPr lang="fa-IR" altLang="en-US" sz="2000" dirty="0">
              <a:cs typeface="Tahoma" panose="020B0604030504040204" pitchFamily="34" charset="0"/>
            </a:endParaRP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ar-SA" altLang="en-US" sz="2000" dirty="0">
                <a:cs typeface="Tahoma" panose="020B0604030504040204" pitchFamily="34" charset="0"/>
              </a:rPr>
              <a:t>تا زمانیکه</a:t>
            </a:r>
            <a:r>
              <a:rPr lang="en-US" altLang="en-US" sz="2000" dirty="0">
                <a:cs typeface="Tahoma" panose="020B0604030504040204" pitchFamily="34" charset="0"/>
              </a:rPr>
              <a:t>n) </a:t>
            </a:r>
            <a:r>
              <a:rPr lang="fa-IR" altLang="en-US" sz="2000" dirty="0">
                <a:cs typeface="Tahoma" panose="020B0604030504040204" pitchFamily="34" charset="0"/>
              </a:rPr>
              <a:t> </a:t>
            </a:r>
            <a:r>
              <a:rPr lang="en-US" altLang="en-US" sz="2000" dirty="0">
                <a:cs typeface="Tahoma" panose="020B0604030504040204" pitchFamily="34" charset="0"/>
              </a:rPr>
              <a:t>( </a:t>
            </a:r>
            <a:r>
              <a:rPr lang="en-US" altLang="en-US" sz="2000" dirty="0" err="1">
                <a:cs typeface="Tahoma" panose="020B0604030504040204" pitchFamily="34" charset="0"/>
              </a:rPr>
              <a:t>i</a:t>
            </a:r>
            <a:r>
              <a:rPr lang="en-US" altLang="en-US" sz="2000" dirty="0">
                <a:cs typeface="Tahoma" panose="020B0604030504040204" pitchFamily="34" charset="0"/>
              </a:rPr>
              <a:t> ≤</a:t>
            </a:r>
            <a:r>
              <a:rPr lang="ar-SA" altLang="en-US" sz="2000" dirty="0">
                <a:cs typeface="Tahoma" panose="020B0604030504040204" pitchFamily="34" charset="0"/>
              </a:rPr>
              <a:t> دستورات 5-4 را تکرار کن</a:t>
            </a:r>
            <a:endParaRPr lang="en-US" altLang="en-US" sz="2000" dirty="0">
              <a:cs typeface="Tahoma" panose="020B0604030504040204" pitchFamily="34" charset="0"/>
            </a:endParaRP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cs typeface="Tahoma" panose="020B0604030504040204" pitchFamily="34" charset="0"/>
              </a:rPr>
              <a:t>fact × </a:t>
            </a:r>
            <a:r>
              <a:rPr lang="en-US" altLang="en-US" sz="2000" dirty="0" err="1">
                <a:cs typeface="Tahoma" panose="020B0604030504040204" pitchFamily="34" charset="0"/>
              </a:rPr>
              <a:t>i</a:t>
            </a:r>
            <a:r>
              <a:rPr lang="fa-IR" altLang="en-US" sz="2000" dirty="0">
                <a:cs typeface="Tahoma" panose="020B0604030504040204" pitchFamily="34" charset="0"/>
              </a:rPr>
              <a:t> ← </a:t>
            </a:r>
            <a:r>
              <a:rPr lang="en-US" altLang="en-US" sz="2000" dirty="0">
                <a:cs typeface="Tahoma" panose="020B0604030504040204" pitchFamily="34" charset="0"/>
              </a:rPr>
              <a:t>fact</a:t>
            </a: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en-US" altLang="en-US" sz="2000" dirty="0" err="1">
                <a:cs typeface="Tahoma" panose="020B0604030504040204" pitchFamily="34" charset="0"/>
              </a:rPr>
              <a:t>i</a:t>
            </a:r>
            <a:r>
              <a:rPr lang="en-US" altLang="en-US" sz="2000" dirty="0">
                <a:cs typeface="Tahoma" panose="020B0604030504040204" pitchFamily="34" charset="0"/>
              </a:rPr>
              <a:t> + 1</a:t>
            </a:r>
            <a:r>
              <a:rPr lang="fa-IR" altLang="en-US" sz="2000" dirty="0">
                <a:cs typeface="Tahoma" panose="020B0604030504040204" pitchFamily="34" charset="0"/>
              </a:rPr>
              <a:t> ← </a:t>
            </a:r>
            <a:r>
              <a:rPr lang="en-US" altLang="en-US" sz="2000" dirty="0" err="1">
                <a:cs typeface="Tahoma" panose="020B0604030504040204" pitchFamily="34" charset="0"/>
              </a:rPr>
              <a:t>i</a:t>
            </a:r>
            <a:endParaRPr lang="en-US" altLang="en-US" sz="2000" dirty="0">
              <a:cs typeface="Tahoma" panose="020B0604030504040204" pitchFamily="34" charset="0"/>
            </a:endParaRP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cs typeface="Tahoma" panose="020B0604030504040204" pitchFamily="34" charset="0"/>
              </a:rPr>
              <a:t>fact</a:t>
            </a:r>
            <a:r>
              <a:rPr lang="ar-SA" altLang="en-US" sz="2000" dirty="0">
                <a:cs typeface="Tahoma" panose="020B0604030504040204" pitchFamily="34" charset="0"/>
              </a:rPr>
              <a:t> را چاپ کن</a:t>
            </a:r>
            <a:endParaRPr lang="fa-IR" altLang="en-US" sz="2000" dirty="0">
              <a:cs typeface="Tahoma" panose="020B0604030504040204" pitchFamily="34" charset="0"/>
            </a:endParaRPr>
          </a:p>
          <a:p>
            <a:pPr marL="495300" indent="-495300" algn="r" rtl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ar-SA" altLang="en-US" sz="2000" dirty="0">
                <a:cs typeface="Tahoma" panose="020B0604030504040204" pitchFamily="34" charset="0"/>
              </a:rPr>
              <a:t>توقف کن</a:t>
            </a:r>
            <a:endParaRPr lang="en-US" altLang="en-US" sz="2000" dirty="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8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fa-IR" dirty="0" smtClean="0">
                <a:solidFill>
                  <a:schemeClr val="tx1"/>
                </a:solidFill>
              </a:rPr>
              <a:t>حل مثال </a:t>
            </a:r>
            <a:r>
              <a:rPr lang="fa-IR" dirty="0">
                <a:solidFill>
                  <a:schemeClr val="tx1"/>
                </a:solidFill>
              </a:rPr>
              <a:t>ساختار تكرار </a:t>
            </a:r>
            <a:r>
              <a:rPr lang="en-US" dirty="0" smtClean="0">
                <a:solidFill>
                  <a:schemeClr val="tx1"/>
                </a:solidFill>
              </a:rPr>
              <a:t>while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130357" y="1106116"/>
            <a:ext cx="9766369" cy="32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defTabSz="914400" rt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</a:pPr>
            <a:r>
              <a:rPr lang="fa-IR" altLang="en-US" sz="19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برنامه 4) برنامه اي بنويسيد كه يك متن را از كاربر دريافت و آن را با حروف بزرگ چاپ كند.</a:t>
            </a:r>
            <a:endParaRPr lang="en-US" altLang="en-US" sz="1900" kern="0" dirty="0">
              <a:solidFill>
                <a:srgbClr val="000000"/>
              </a:solidFill>
              <a:latin typeface="Tahoma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7541" y="2127265"/>
            <a:ext cx="6096000" cy="32685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conio.h</a:t>
            </a:r>
            <a:r>
              <a:rPr lang="en-US" altLang="en-US" sz="2000" dirty="0"/>
              <a:t>&gt;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main() {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   char  </a:t>
            </a:r>
            <a:r>
              <a:rPr lang="en-US" altLang="en-US" sz="2000" dirty="0" err="1"/>
              <a:t>ch</a:t>
            </a:r>
            <a:r>
              <a:rPr lang="en-US" altLang="en-US" sz="2000" dirty="0"/>
              <a:t>;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 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   </a:t>
            </a:r>
            <a:r>
              <a:rPr lang="en-US" altLang="en-US" sz="2000" dirty="0" err="1"/>
              <a:t>ch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getch</a:t>
            </a:r>
            <a:r>
              <a:rPr lang="en-US" altLang="en-US" sz="2000" dirty="0"/>
              <a:t>() ;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   while (</a:t>
            </a:r>
            <a:r>
              <a:rPr lang="en-US" altLang="en-US" sz="2000" dirty="0" err="1"/>
              <a:t>ch</a:t>
            </a:r>
            <a:r>
              <a:rPr lang="en-US" altLang="en-US" sz="2000" dirty="0"/>
              <a:t> != 13) {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       if (</a:t>
            </a:r>
            <a:r>
              <a:rPr lang="en-US" altLang="en-US" sz="2000" dirty="0" err="1"/>
              <a:t>ch</a:t>
            </a:r>
            <a:r>
              <a:rPr lang="en-US" altLang="en-US" sz="2000" dirty="0"/>
              <a:t> &gt;= 'a'  &amp;&amp; </a:t>
            </a:r>
            <a:r>
              <a:rPr lang="en-US" altLang="en-US" sz="2000" dirty="0" err="1"/>
              <a:t>ch</a:t>
            </a:r>
            <a:r>
              <a:rPr lang="en-US" altLang="en-US" sz="2000" dirty="0"/>
              <a:t> &lt;= 'z') 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           </a:t>
            </a:r>
            <a:r>
              <a:rPr lang="en-US" altLang="en-US" sz="2000" dirty="0" err="1"/>
              <a:t>ch</a:t>
            </a:r>
            <a:r>
              <a:rPr lang="en-US" altLang="en-US" sz="2000" dirty="0"/>
              <a:t> -= 32;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       </a:t>
            </a:r>
            <a:r>
              <a:rPr lang="en-US" altLang="en-US" sz="2000" dirty="0" err="1"/>
              <a:t>putch</a:t>
            </a:r>
            <a:r>
              <a:rPr lang="en-US" altLang="en-US" sz="2000" dirty="0"/>
              <a:t>(</a:t>
            </a:r>
            <a:r>
              <a:rPr lang="en-US" altLang="en-US" sz="2000" dirty="0" err="1"/>
              <a:t>ch</a:t>
            </a:r>
            <a:r>
              <a:rPr lang="en-US" altLang="en-US" sz="2000" dirty="0"/>
              <a:t>);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       </a:t>
            </a:r>
            <a:r>
              <a:rPr lang="en-US" altLang="en-US" sz="2000" dirty="0" err="1"/>
              <a:t>ch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getch</a:t>
            </a:r>
            <a:r>
              <a:rPr lang="en-US" altLang="en-US" sz="2000" dirty="0"/>
              <a:t>();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   }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}</a:t>
            </a:r>
          </a:p>
        </p:txBody>
      </p:sp>
      <p:sp>
        <p:nvSpPr>
          <p:cNvPr id="41" name="AutoShape 4"/>
          <p:cNvSpPr>
            <a:spLocks noChangeArrowheads="1"/>
          </p:cNvSpPr>
          <p:nvPr/>
        </p:nvSpPr>
        <p:spPr bwMode="auto">
          <a:xfrm>
            <a:off x="7101461" y="1995307"/>
            <a:ext cx="2081450" cy="728438"/>
          </a:xfrm>
          <a:prstGeom prst="wedgeRoundRectCallout">
            <a:avLst>
              <a:gd name="adj1" fmla="val -266606"/>
              <a:gd name="adj2" fmla="val 142342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a-IR" altLang="en-US" sz="2000" dirty="0" smtClean="0"/>
              <a:t>خوندن از ورودی بدون نمایش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34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41" grpId="0" animBg="1"/>
      <p:bldP spid="4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fa-IR" dirty="0">
                <a:solidFill>
                  <a:schemeClr val="tx1"/>
                </a:solidFill>
              </a:rPr>
              <a:t>ساختار تكرار </a:t>
            </a:r>
            <a:r>
              <a:rPr lang="en-US" dirty="0">
                <a:solidFill>
                  <a:schemeClr val="tx1"/>
                </a:solidFill>
              </a:rPr>
              <a:t>for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2843" y="1135604"/>
            <a:ext cx="11283883" cy="339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همانگونه كه در مثال مربوط به حل مسئله فاكتوريال ديده مي شود، گاهي نياز به حلقه تكراري داريم كه به تعداد دفعات مشخصي تكرار گردد.</a:t>
            </a:r>
            <a:endParaRPr kumimoji="0" lang="en-US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در چنين مواقعي با استفاده از يك متغير شمارنده، تعداد تكرارها را تا رسيدن به مقدار مورد نظر می شماریم و سپس به حلقه پایان می دهیم. به چنین حلقه هایی، </a:t>
            </a:r>
            <a:r>
              <a:rPr kumimoji="0" lang="fa-IR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تکرار تحت کنترل شمارنده</a:t>
            </a: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یا </a:t>
            </a:r>
            <a:r>
              <a:rPr kumimoji="0" lang="fa-IR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تکرار معین</a:t>
            </a: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</a:t>
            </a: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می گوییم، چرا که تعداد تکرار ها از قبل مشخص است.</a:t>
            </a:r>
            <a:endParaRPr kumimoji="0" lang="en-US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چنین حلقه ای دارای 3 جزء اصلی می باشد:</a:t>
            </a:r>
          </a:p>
          <a:p>
            <a:pPr marL="801687" lvl="1" indent="-457200" defTabSz="914400" eaLnBrk="1" hangingPunct="1">
              <a:lnSpc>
                <a:spcPct val="80000"/>
              </a:lnSpc>
              <a:buClr>
                <a:srgbClr val="CC3300"/>
              </a:buClr>
              <a:buFont typeface="+mj-lt"/>
              <a:buAutoNum type="arabicPeriod"/>
              <a:defRPr/>
            </a:pP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مقداردهی اولیه به متغیر شمارنده حلقه</a:t>
            </a:r>
          </a:p>
          <a:p>
            <a:pPr marL="801687" lvl="1" indent="-457200" defTabSz="914400" eaLnBrk="1" hangingPunct="1">
              <a:lnSpc>
                <a:spcPct val="80000"/>
              </a:lnSpc>
              <a:buClr>
                <a:srgbClr val="CC3300"/>
              </a:buClr>
              <a:buFont typeface="+mj-lt"/>
              <a:buAutoNum type="arabicPeriod"/>
              <a:defRPr/>
            </a:pP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شرط پایان حلقه (پایان شمارش)</a:t>
            </a:r>
          </a:p>
          <a:p>
            <a:pPr marL="801687" lvl="1" indent="-457200" defTabSz="914400" eaLnBrk="1" hangingPunct="1">
              <a:lnSpc>
                <a:spcPct val="80000"/>
              </a:lnSpc>
              <a:buClr>
                <a:srgbClr val="CC3300"/>
              </a:buClr>
              <a:buFont typeface="+mj-lt"/>
              <a:buAutoNum type="arabicPeriod"/>
              <a:defRPr/>
            </a:pP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نحوه افزایش متغیر شمارنده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از آنجا که در تمام حلقه هایی که تکرار معین دارند، همین ساختار استفاده می شود؛ در اکثر زبانهای برنامه سازی یک ساختار تکرار ویژه، بنام حلقه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for</a:t>
            </a: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، برای اینکار در نظر گرفته شده است.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endParaRPr kumimoji="0" lang="en-US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247326" y="4657191"/>
            <a:ext cx="7588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FF"/>
                </a:solidFill>
              </a:rPr>
              <a:t>for</a:t>
            </a:r>
            <a:r>
              <a:rPr lang="en-US" altLang="en-US" sz="1800">
                <a:solidFill>
                  <a:schemeClr val="tx1"/>
                </a:solidFill>
              </a:rPr>
              <a:t> </a:t>
            </a:r>
            <a:r>
              <a:rPr lang="en-US" altLang="en-US" sz="1800">
                <a:solidFill>
                  <a:srgbClr val="FF3300"/>
                </a:solidFill>
              </a:rPr>
              <a:t> (</a:t>
            </a:r>
            <a:r>
              <a:rPr lang="en-US" altLang="en-US" sz="1800">
                <a:solidFill>
                  <a:schemeClr val="tx1"/>
                </a:solidFill>
              </a:rPr>
              <a:t>&lt;expression1&gt; ; &lt;expression2&gt; ; &lt;expression3&gt;</a:t>
            </a:r>
            <a:r>
              <a:rPr lang="en-US" altLang="en-US" sz="1800">
                <a:solidFill>
                  <a:srgbClr val="FF3300"/>
                </a:solidFill>
              </a:rPr>
              <a:t>)</a:t>
            </a:r>
            <a:r>
              <a:rPr lang="en-US" altLang="en-US" sz="1800">
                <a:solidFill>
                  <a:schemeClr val="tx1"/>
                </a:solidFill>
              </a:rPr>
              <a:t>   &lt;statement&gt;;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545901" y="501755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926776" y="5449353"/>
            <a:ext cx="133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altLang="en-US" sz="1400" b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مقداردهی اولیه</a:t>
            </a:r>
            <a:endParaRPr lang="en-US" altLang="en-US" sz="1400" b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5462013" y="501755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784151" y="5449353"/>
            <a:ext cx="1360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altLang="en-US" sz="1400" b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شرط تکرار حلقه</a:t>
            </a:r>
            <a:endParaRPr lang="en-US" altLang="en-US" sz="1400" b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7163813" y="501755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6298626" y="5463641"/>
            <a:ext cx="1941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altLang="en-US" sz="1400" b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نحوه افزایش متغیر حلقه</a:t>
            </a:r>
            <a:endParaRPr lang="en-US" altLang="en-US" sz="1400" b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3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fa-IR" dirty="0">
                <a:solidFill>
                  <a:schemeClr val="tx1"/>
                </a:solidFill>
              </a:rPr>
              <a:t>ساختار تكرار </a:t>
            </a:r>
            <a:r>
              <a:rPr lang="en-US" dirty="0">
                <a:solidFill>
                  <a:schemeClr val="tx1"/>
                </a:solidFill>
              </a:rPr>
              <a:t>for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93333" y="2236862"/>
            <a:ext cx="597693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for 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&lt;exp1&gt;;&lt;exp2&gt;;&lt;exp3&gt;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)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&lt;statement 1&gt;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&lt;statement 2&gt;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&lt;statement n&gt;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&lt;next statement&gt;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3206220" y="1878087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852083" y="1444700"/>
            <a:ext cx="290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اجرا ( فقط در شروع حلقه)</a:t>
            </a:r>
            <a:endParaRPr kumimoji="0" lang="en-US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4765145" y="1879675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573058" y="1446287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039658" y="1401837"/>
            <a:ext cx="1468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true (≠ 0)</a:t>
            </a:r>
          </a:p>
        </p:txBody>
      </p:sp>
      <p:grpSp>
        <p:nvGrpSpPr>
          <p:cNvPr id="14" name="Group 18"/>
          <p:cNvGrpSpPr>
            <a:grpSpLocks/>
          </p:cNvGrpSpPr>
          <p:nvPr/>
        </p:nvGrpSpPr>
        <p:grpSpPr bwMode="auto">
          <a:xfrm>
            <a:off x="1261533" y="1589162"/>
            <a:ext cx="2663825" cy="1439863"/>
            <a:chOff x="839" y="1162"/>
            <a:chExt cx="1678" cy="907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839" y="1162"/>
              <a:ext cx="16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839" y="1162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839" y="2069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1980670" y="3102050"/>
            <a:ext cx="0" cy="1655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9" name="Group 23"/>
          <p:cNvGrpSpPr>
            <a:grpSpLocks/>
          </p:cNvGrpSpPr>
          <p:nvPr/>
        </p:nvGrpSpPr>
        <p:grpSpPr bwMode="auto">
          <a:xfrm>
            <a:off x="901170" y="2597225"/>
            <a:ext cx="792163" cy="2663825"/>
            <a:chOff x="612" y="1797"/>
            <a:chExt cx="499" cy="1678"/>
          </a:xfrm>
        </p:grpSpPr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612" y="3475"/>
              <a:ext cx="4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612" y="1797"/>
              <a:ext cx="0" cy="16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612" y="1797"/>
              <a:ext cx="4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23" name="Line 24"/>
          <p:cNvSpPr>
            <a:spLocks noChangeShapeType="1"/>
          </p:cNvSpPr>
          <p:nvPr/>
        </p:nvSpPr>
        <p:spPr bwMode="auto">
          <a:xfrm flipV="1">
            <a:off x="6181195" y="1866975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763558" y="1416125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اجرا ( از اجراي دوم به بعد)</a:t>
            </a:r>
            <a:endParaRPr kumimoji="0" lang="en-US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911070" y="1401837"/>
            <a:ext cx="1598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false (= 0)</a:t>
            </a:r>
          </a:p>
        </p:txBody>
      </p: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1261533" y="1590750"/>
            <a:ext cx="2665412" cy="4246562"/>
            <a:chOff x="839" y="1162"/>
            <a:chExt cx="1678" cy="907"/>
          </a:xfrm>
        </p:grpSpPr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H="1">
              <a:off x="839" y="1162"/>
              <a:ext cx="16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839" y="1162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839" y="2069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957607" y="2776930"/>
            <a:ext cx="3878793" cy="3329230"/>
            <a:chOff x="7957607" y="2776930"/>
            <a:chExt cx="3878793" cy="3329230"/>
          </a:xfrm>
        </p:grpSpPr>
        <p:sp>
          <p:nvSpPr>
            <p:cNvPr id="4" name="Folded Corner 3"/>
            <p:cNvSpPr/>
            <p:nvPr/>
          </p:nvSpPr>
          <p:spPr>
            <a:xfrm>
              <a:off x="7957607" y="2776930"/>
              <a:ext cx="3878793" cy="3329230"/>
            </a:xfrm>
            <a:prstGeom prst="foldedCorner">
              <a:avLst>
                <a:gd name="adj" fmla="val 309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13337" y="3223410"/>
              <a:ext cx="2664990" cy="2234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7C1302"/>
                </a:buClr>
                <a:buSzPct val="70000"/>
                <a:defRPr/>
              </a:pPr>
              <a:r>
                <a:rPr lang="en-US" altLang="en-US" sz="2400" kern="0" dirty="0">
                  <a:solidFill>
                    <a:srgbClr val="000000"/>
                  </a:solidFill>
                  <a:latin typeface="Tahoma"/>
                </a:rPr>
                <a:t>&lt;exp1&gt; ;</a:t>
              </a:r>
            </a:p>
            <a:p>
              <a:pPr marL="342900" lvl="0" indent="-342900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7C1302"/>
                </a:buClr>
                <a:buSzPct val="70000"/>
                <a:defRPr/>
              </a:pPr>
              <a:r>
                <a:rPr lang="en-US" altLang="en-US" sz="2400" kern="0" dirty="0">
                  <a:solidFill>
                    <a:srgbClr val="000000"/>
                  </a:solidFill>
                  <a:latin typeface="Tahoma"/>
                </a:rPr>
                <a:t>while (&lt;exp2&gt;) {</a:t>
              </a:r>
            </a:p>
            <a:p>
              <a:pPr marL="342900" lvl="0" indent="-342900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7C1302"/>
                </a:buClr>
                <a:buSzPct val="70000"/>
                <a:defRPr/>
              </a:pPr>
              <a:r>
                <a:rPr lang="en-US" altLang="en-US" sz="2400" kern="0" dirty="0">
                  <a:solidFill>
                    <a:srgbClr val="000000"/>
                  </a:solidFill>
                  <a:latin typeface="Tahoma"/>
                </a:rPr>
                <a:t>   &lt;statement&gt;;</a:t>
              </a:r>
            </a:p>
            <a:p>
              <a:pPr marL="342900" lvl="0" indent="-342900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7C1302"/>
                </a:buClr>
                <a:buSzPct val="70000"/>
                <a:defRPr/>
              </a:pPr>
              <a:r>
                <a:rPr lang="en-US" altLang="en-US" sz="2400" kern="0" dirty="0">
                  <a:solidFill>
                    <a:srgbClr val="000000"/>
                  </a:solidFill>
                  <a:latin typeface="Tahoma"/>
                </a:rPr>
                <a:t>   &lt;exp3&gt;;</a:t>
              </a:r>
            </a:p>
            <a:p>
              <a:pPr marL="342900" lvl="0" indent="-342900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7C1302"/>
                </a:buClr>
                <a:buSzPct val="70000"/>
                <a:defRPr/>
              </a:pPr>
              <a:r>
                <a:rPr lang="en-US" altLang="en-US" sz="2400" kern="0" dirty="0">
                  <a:solidFill>
                    <a:srgbClr val="000000"/>
                  </a:solidFill>
                  <a:latin typeface="Tahoma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700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  <p:bldP spid="12" grpId="2"/>
      <p:bldP spid="12" grpId="3"/>
      <p:bldP spid="12" grpId="4"/>
      <p:bldP spid="12" grpId="5"/>
      <p:bldP spid="13" grpId="0"/>
      <p:bldP spid="13" grpId="1"/>
      <p:bldP spid="24" grpId="0"/>
      <p:bldP spid="24" grpId="1"/>
      <p:bldP spid="25" grpId="0"/>
      <p:bldP spid="25" grpId="1"/>
      <p:bldP spid="25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fa-IR" dirty="0">
                <a:solidFill>
                  <a:schemeClr val="tx1"/>
                </a:solidFill>
              </a:rPr>
              <a:t>ساختار تكرار </a:t>
            </a:r>
            <a:r>
              <a:rPr lang="en-US" dirty="0">
                <a:solidFill>
                  <a:schemeClr val="tx1"/>
                </a:solidFill>
              </a:rPr>
              <a:t>for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16835" y="1222305"/>
            <a:ext cx="11399345" cy="491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بعنوان یک مثال ساده، تکه برنامه زیر اعداد بین 0 تا 100 را چاپ می نماید: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int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count;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for  (count = 0; count &lt;= 100; count ++)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printf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(“%d “,count);</a:t>
            </a:r>
            <a:endParaRPr kumimoji="0" lang="fa-I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اگر بخواهيم تنها مضارب 5 چاپ شوند، حلقه را به شكل زير تغيير مي دهيم: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for  (count = 0; count &lt;= 100; count += 5)</a:t>
            </a:r>
            <a:endParaRPr kumimoji="0" lang="fa-I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حتي مي توان مضارب 5 را از آخر به اول چاپ كرد: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for  (count = 100; count &gt;= 0; count -= 5)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fa-I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قسمت شرط مي تواند يك شرط </a:t>
            </a:r>
            <a:r>
              <a:rPr kumimoji="0" lang="fa-I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مركب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نيز باشد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for  (count = 0; count &lt; 100 &amp;&amp;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sw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==1; count ++)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نكته آخر اينكه قسمت مقدار دهي اوليه و افزايش متغير نيز مي توانند شامل چند عبارت باشند كه در اينصورت با كاما از يكديگر جدا مي شوند.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for  (a = 0, b = 100; b – a &gt; 50;  a++, b--)</a:t>
            </a:r>
          </a:p>
        </p:txBody>
      </p:sp>
    </p:spTree>
    <p:extLst>
      <p:ext uri="{BB962C8B-B14F-4D97-AF65-F5344CB8AC3E}">
        <p14:creationId xmlns:p14="http://schemas.microsoft.com/office/powerpoint/2010/main" val="42520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fa-IR" dirty="0" smtClean="0">
                <a:solidFill>
                  <a:schemeClr val="tx1"/>
                </a:solidFill>
              </a:rPr>
              <a:t>حل مثال از ساختار تکرار </a:t>
            </a:r>
            <a:r>
              <a:rPr lang="en-US" dirty="0" smtClean="0">
                <a:solidFill>
                  <a:schemeClr val="tx1"/>
                </a:solidFill>
              </a:rPr>
              <a:t>for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059680" y="1113422"/>
            <a:ext cx="68565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defTabSz="914400" rt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</a:pPr>
            <a:r>
              <a:rPr lang="fa-IR" altLang="en-US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برنامه 5) برنامه ای بنویسید که تعدادی عدد را از کاربر دریافت و 2 عدد بزرگتر و مجموع کل اعداد را محاسبه و چاپ نماید.</a:t>
            </a:r>
            <a:endParaRPr lang="en-US" altLang="en-US" kern="0" dirty="0">
              <a:solidFill>
                <a:srgbClr val="000000"/>
              </a:solidFill>
              <a:latin typeface="Tahoma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545" y="1113422"/>
            <a:ext cx="8213647" cy="5706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#include &lt;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stdio.h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&gt;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 err="1" smtClean="0">
                <a:solidFill>
                  <a:srgbClr val="000000"/>
                </a:solidFill>
                <a:latin typeface="Tahoma"/>
              </a:rPr>
              <a:t>int</a:t>
            </a:r>
            <a:r>
              <a:rPr lang="en-US" altLang="en-US" sz="1600" kern="0" dirty="0" smtClean="0">
                <a:solidFill>
                  <a:srgbClr val="000000"/>
                </a:solidFill>
                <a:latin typeface="Tahoma"/>
              </a:rPr>
              <a:t> 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main() {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int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i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, n, number;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int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sum, max1, max2;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printf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(“please enter n : “);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scanf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(“%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d”,&amp;n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);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sum = 0; 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max1 = max2 = -1;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for (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i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=0 ; 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i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&lt;n ; 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i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++) {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     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printf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(“enter number : “);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     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scanf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(“%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d”,&amp;number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);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     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     sum += number;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     if (number &gt; max1) {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           max2 = max1;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           max1 = number;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     }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     else if (number &gt; max2)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               max2 = number;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}  //end for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printf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(“Sum = %d, Maximum 1=%d, Maximum 2= %d”, sum, max1, max2);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15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fa-IR" dirty="0">
                <a:solidFill>
                  <a:schemeClr val="tx1"/>
                </a:solidFill>
              </a:rPr>
              <a:t>ساختار تكرار </a:t>
            </a:r>
            <a:r>
              <a:rPr lang="en-US" dirty="0">
                <a:solidFill>
                  <a:schemeClr val="tx1"/>
                </a:solidFill>
              </a:rPr>
              <a:t>for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22570" y="1113423"/>
            <a:ext cx="11293610" cy="383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نكته جالب در مورد حلقه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for</a:t>
            </a: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آنستكه مي توان هريك از 3 عبارت آن را حذف كرد.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fa-IR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for (; </a:t>
            </a:r>
            <a:r>
              <a:rPr kumimoji="0" lang="en-US" alt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i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&lt;100; </a:t>
            </a:r>
            <a:r>
              <a:rPr kumimoji="0" lang="en-US" alt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i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++)</a:t>
            </a:r>
            <a:endParaRPr kumimoji="0" lang="fa-IR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fa-IR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for  (</a:t>
            </a:r>
            <a:r>
              <a:rPr kumimoji="0" lang="en-US" alt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i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=0; </a:t>
            </a:r>
            <a:r>
              <a:rPr kumimoji="0" lang="en-US" alt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i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&lt;100;)</a:t>
            </a:r>
            <a:endParaRPr kumimoji="0" lang="fa-IR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fa-IR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for  (; </a:t>
            </a:r>
            <a:r>
              <a:rPr kumimoji="0" lang="en-US" alt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i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&lt;100;)</a:t>
            </a:r>
            <a:endParaRPr kumimoji="0" lang="fa-IR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fa-IR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for (</a:t>
            </a:r>
            <a:r>
              <a:rPr kumimoji="0" lang="en-US" alt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i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=0; ;</a:t>
            </a:r>
            <a:r>
              <a:rPr kumimoji="0" lang="en-US" alt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i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++)</a:t>
            </a:r>
            <a:endParaRPr kumimoji="0" lang="fa-IR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fa-IR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در مورد آخر حتما بايد در داخل حلقه با استفاده از دستور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break</a:t>
            </a: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(كه در قسمتهاي بعدي توضيح داده خواهد شد)، راهي براي خروج از حلقه قرار داده شود.</a:t>
            </a: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endParaRPr kumimoji="0" lang="en-US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fa-IR" dirty="0">
                <a:solidFill>
                  <a:schemeClr val="tx1"/>
                </a:solidFill>
              </a:rPr>
              <a:t>حلقه </a:t>
            </a:r>
            <a:r>
              <a:rPr lang="en-US" dirty="0">
                <a:solidFill>
                  <a:schemeClr val="tx1"/>
                </a:solidFill>
              </a:rPr>
              <a:t>do / while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3389684" y="1598141"/>
            <a:ext cx="5976938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do </a:t>
            </a: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&lt;statement 1&gt; 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&lt;statement 2&gt; 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&lt;statement n&gt; 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}</a:t>
            </a: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while</a:t>
            </a: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</a:t>
            </a: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&lt;expression&gt;</a:t>
            </a: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)</a:t>
            </a: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&lt;next statement&gt; 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3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3318247" y="1885478"/>
            <a:ext cx="431800" cy="576263"/>
            <a:chOff x="975" y="1298"/>
            <a:chExt cx="272" cy="272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975" y="1298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975" y="1570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678609" y="2606203"/>
            <a:ext cx="0" cy="158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7567984" y="4679478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028359" y="446357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8071222" y="4420716"/>
            <a:ext cx="1468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true (≠ 0)</a:t>
            </a:r>
          </a:p>
        </p:txBody>
      </p: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4542209" y="1814041"/>
            <a:ext cx="4105275" cy="2592387"/>
            <a:chOff x="1746" y="1253"/>
            <a:chExt cx="2586" cy="1451"/>
          </a:xfrm>
        </p:grpSpPr>
        <p:sp>
          <p:nvSpPr>
            <p:cNvPr id="23" name="Line 15"/>
            <p:cNvSpPr>
              <a:spLocks noChangeShapeType="1"/>
            </p:cNvSpPr>
            <p:nvPr/>
          </p:nvSpPr>
          <p:spPr bwMode="auto">
            <a:xfrm flipV="1">
              <a:off x="4332" y="1253"/>
              <a:ext cx="0" cy="14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H="1">
              <a:off x="1746" y="1253"/>
              <a:ext cx="25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8041059" y="4435003"/>
            <a:ext cx="1598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false (= 0)</a:t>
            </a:r>
          </a:p>
        </p:txBody>
      </p: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6990134" y="4838228"/>
            <a:ext cx="1657350" cy="360363"/>
            <a:chOff x="3288" y="3158"/>
            <a:chExt cx="1044" cy="227"/>
          </a:xfrm>
        </p:grpSpPr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4332" y="3158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H="1">
              <a:off x="3288" y="3385"/>
              <a:ext cx="10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10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18" grpId="3"/>
      <p:bldP spid="18" grpId="4"/>
      <p:bldP spid="18" grpId="5"/>
      <p:bldP spid="19" grpId="0"/>
      <p:bldP spid="19" grpId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fa-IR" dirty="0">
                <a:solidFill>
                  <a:schemeClr val="tx1"/>
                </a:solidFill>
              </a:rPr>
              <a:t>حل مثال از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حلقه </a:t>
            </a:r>
            <a:r>
              <a:rPr lang="en-US" dirty="0">
                <a:solidFill>
                  <a:schemeClr val="tx1"/>
                </a:solidFill>
              </a:rPr>
              <a:t>do / while</a:t>
            </a:r>
            <a:r>
              <a:rPr lang="fa-IR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01170" y="1113422"/>
            <a:ext cx="10789920" cy="5112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يك مثال كوچك:</a:t>
            </a:r>
          </a:p>
          <a:p>
            <a:pPr marL="692150" marR="0" lvl="1" indent="-347663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فرض کنید از كاربر خواسته ايد كه اعلام كند آيا مايل به ادامه هست يا خير؟ وي بايد پاسخ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y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يا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n 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بدهد، اما ممكن است يك حرف اشتباه (مانند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m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) وارد كند.</a:t>
            </a:r>
          </a:p>
          <a:p>
            <a:pPr marL="692150" marR="0" lvl="1" indent="-347663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قصد داريم تكه برنامه اي بنويسيم كه عمل دريافت پاسخ را تا زمانيكه يك حرف درست وارد شود، تكرار كند.</a:t>
            </a:r>
          </a:p>
          <a:p>
            <a:pPr marL="692150" marR="0" lvl="1" indent="-347663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مسلم است كه بايد ابتدا يك پاسخ وارد شود و سپس درستي آن بررسي گردد.</a:t>
            </a:r>
          </a:p>
          <a:p>
            <a:pPr marL="692150" marR="0" lvl="1" indent="-347663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cs typeface="Tahoma" panose="020B0604030504040204" pitchFamily="34" charset="0"/>
            </a:endParaRPr>
          </a:p>
          <a:p>
            <a:pPr marL="692150" marR="0" lvl="1" indent="-347663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char  answer;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do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</a:t>
            </a:r>
            <a:r>
              <a:rPr kumimoji="0" lang="en-US" alt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printf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("Do you want to continue (y/n) ?");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answer = </a:t>
            </a:r>
            <a:r>
              <a:rPr kumimoji="0" lang="en-US" alt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getch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} while (answer != 'y' &amp;&amp; answer != 'n') ;</a:t>
            </a:r>
          </a:p>
        </p:txBody>
      </p:sp>
    </p:spTree>
    <p:extLst>
      <p:ext uri="{BB962C8B-B14F-4D97-AF65-F5344CB8AC3E}">
        <p14:creationId xmlns:p14="http://schemas.microsoft.com/office/powerpoint/2010/main" val="363470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>
                <a:solidFill>
                  <a:schemeClr val="tx1"/>
                </a:solidFill>
              </a:rPr>
              <a:t>ساختارهاي كنترلي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3529" y="1011502"/>
            <a:ext cx="11573197" cy="0"/>
          </a:xfrm>
          <a:prstGeom prst="straightConnector1">
            <a:avLst/>
          </a:prstGeom>
          <a:ln>
            <a:solidFill>
              <a:srgbClr val="BE8BE2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9" y="1096692"/>
            <a:ext cx="11641492" cy="5527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 eaLnBrk="1" hangingPunct="1">
              <a:lnSpc>
                <a:spcPct val="80000"/>
              </a:lnSpc>
            </a:pPr>
            <a:r>
              <a:rPr lang="fa-IR" altLang="en-US" sz="2400" kern="0" dirty="0" smtClean="0">
                <a:cs typeface="Tahoma" panose="020B0604030504040204" pitchFamily="34" charset="0"/>
              </a:rPr>
              <a:t>ساختارها در برنامه نویسی ساختیافته</a:t>
            </a:r>
          </a:p>
          <a:p>
            <a:pPr lvl="1" defTabSz="914400" eaLnBrk="1" hangingPunct="1">
              <a:lnSpc>
                <a:spcPct val="80000"/>
              </a:lnSpc>
            </a:pPr>
            <a:r>
              <a:rPr lang="fa-IR" altLang="en-US" sz="2400" kern="0" dirty="0" smtClean="0">
                <a:cs typeface="Tahoma" panose="020B0604030504040204" pitchFamily="34" charset="0"/>
              </a:rPr>
              <a:t>ساختار ترتیب</a:t>
            </a:r>
          </a:p>
          <a:p>
            <a:pPr lvl="1" defTabSz="914400" eaLnBrk="1" hangingPunct="1">
              <a:lnSpc>
                <a:spcPct val="80000"/>
              </a:lnSpc>
            </a:pPr>
            <a:r>
              <a:rPr lang="fa-IR" altLang="en-US" sz="2400" kern="0" dirty="0" smtClean="0">
                <a:cs typeface="Tahoma" panose="020B0604030504040204" pitchFamily="34" charset="0"/>
              </a:rPr>
              <a:t>ساختار انتخاب </a:t>
            </a:r>
          </a:p>
          <a:p>
            <a:pPr lvl="1" defTabSz="914400" eaLnBrk="1" hangingPunct="1">
              <a:lnSpc>
                <a:spcPct val="80000"/>
              </a:lnSpc>
            </a:pPr>
            <a:r>
              <a:rPr lang="fa-IR" altLang="en-US" sz="2400" kern="0" dirty="0" smtClean="0">
                <a:cs typeface="Tahoma" panose="020B0604030504040204" pitchFamily="34" charset="0"/>
              </a:rPr>
              <a:t>ساختار تکرار </a:t>
            </a:r>
          </a:p>
          <a:p>
            <a:pPr defTabSz="914400" eaLnBrk="1" hangingPunct="1">
              <a:lnSpc>
                <a:spcPct val="80000"/>
              </a:lnSpc>
            </a:pPr>
            <a:r>
              <a:rPr lang="fa-IR" altLang="en-US" sz="2400" kern="0" dirty="0" smtClean="0">
                <a:cs typeface="Tahoma" panose="020B0604030504040204" pitchFamily="34" charset="0"/>
              </a:rPr>
              <a:t>زبان 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C</a:t>
            </a:r>
            <a:r>
              <a:rPr lang="fa-IR" altLang="en-US" sz="2400" kern="0" dirty="0" smtClean="0">
                <a:cs typeface="Tahoma" panose="020B0604030504040204" pitchFamily="34" charset="0"/>
              </a:rPr>
              <a:t> دارای  7 نوع ساختار كنترلي است</a:t>
            </a:r>
          </a:p>
          <a:p>
            <a:pPr lvl="1" defTabSz="914400" eaLnBrk="1" hangingPunct="1">
              <a:lnSpc>
                <a:spcPct val="80000"/>
              </a:lnSpc>
            </a:pPr>
            <a:r>
              <a:rPr lang="fa-IR" altLang="en-US" sz="2400" kern="0" dirty="0" smtClean="0">
                <a:cs typeface="Tahoma" panose="020B0604030504040204" pitchFamily="34" charset="0"/>
              </a:rPr>
              <a:t>ساختار ترتيب: دستورهای زبان </a:t>
            </a:r>
            <a:r>
              <a:rPr lang="en-US" altLang="en-US" sz="2400" kern="0" dirty="0" smtClean="0">
                <a:cs typeface="Tahoma" panose="020B0604030504040204" pitchFamily="34" charset="0"/>
              </a:rPr>
              <a:t>C</a:t>
            </a:r>
            <a:r>
              <a:rPr lang="fa-IR" altLang="en-US" sz="2400" kern="0" dirty="0" smtClean="0">
                <a:cs typeface="Tahoma" panose="020B0604030504040204" pitchFamily="34" charset="0"/>
              </a:rPr>
              <a:t> در حالت عادی به همان ترتیبی که نوشته شده اند، یکی پس از دیگری اجرا می شوند. </a:t>
            </a:r>
          </a:p>
          <a:p>
            <a:pPr lvl="1" defTabSz="914400" eaLnBrk="1" hangingPunct="1">
              <a:lnSpc>
                <a:spcPct val="80000"/>
              </a:lnSpc>
            </a:pPr>
            <a:r>
              <a:rPr lang="fa-IR" altLang="en-US" sz="2400" kern="0" dirty="0" smtClean="0">
                <a:cs typeface="Tahoma" panose="020B0604030504040204" pitchFamily="34" charset="0"/>
              </a:rPr>
              <a:t>3 نوع ساختار انتخاب:</a:t>
            </a:r>
          </a:p>
          <a:p>
            <a:pPr lvl="2" defTabSz="914400" eaLnBrk="1" hangingPunct="1">
              <a:lnSpc>
                <a:spcPct val="80000"/>
              </a:lnSpc>
            </a:pPr>
            <a:r>
              <a:rPr lang="fa-IR" altLang="en-US" sz="2000" kern="0" dirty="0" smtClean="0">
                <a:cs typeface="Tahoma" panose="020B0604030504040204" pitchFamily="34" charset="0"/>
              </a:rPr>
              <a:t>ساختار </a:t>
            </a:r>
            <a:r>
              <a:rPr lang="en-US" altLang="en-US" sz="2000" kern="0" dirty="0" smtClean="0">
                <a:cs typeface="Tahoma" panose="020B0604030504040204" pitchFamily="34" charset="0"/>
              </a:rPr>
              <a:t>if</a:t>
            </a:r>
            <a:r>
              <a:rPr lang="fa-IR" altLang="en-US" sz="2000" kern="0" dirty="0" smtClean="0">
                <a:cs typeface="Tahoma" panose="020B0604030504040204" pitchFamily="34" charset="0"/>
              </a:rPr>
              <a:t> یا ساختار تک انتخابی</a:t>
            </a:r>
          </a:p>
          <a:p>
            <a:pPr lvl="2" defTabSz="914400" eaLnBrk="1" hangingPunct="1">
              <a:lnSpc>
                <a:spcPct val="80000"/>
              </a:lnSpc>
            </a:pPr>
            <a:r>
              <a:rPr lang="fa-IR" altLang="en-US" sz="2000" kern="0" dirty="0" smtClean="0">
                <a:cs typeface="Tahoma" panose="020B0604030504040204" pitchFamily="34" charset="0"/>
              </a:rPr>
              <a:t>ساختار </a:t>
            </a:r>
            <a:r>
              <a:rPr lang="en-US" altLang="en-US" sz="2000" kern="0" dirty="0" smtClean="0">
                <a:cs typeface="Tahoma" panose="020B0604030504040204" pitchFamily="34" charset="0"/>
              </a:rPr>
              <a:t>if / else</a:t>
            </a:r>
            <a:r>
              <a:rPr lang="fa-IR" altLang="en-US" sz="2000" kern="0" dirty="0" smtClean="0">
                <a:cs typeface="Tahoma" panose="020B0604030504040204" pitchFamily="34" charset="0"/>
              </a:rPr>
              <a:t> یا ساختار دو انتخابی </a:t>
            </a:r>
          </a:p>
          <a:p>
            <a:pPr lvl="2" defTabSz="914400" eaLnBrk="1" hangingPunct="1">
              <a:lnSpc>
                <a:spcPct val="80000"/>
              </a:lnSpc>
            </a:pPr>
            <a:r>
              <a:rPr lang="fa-IR" altLang="en-US" sz="2000" kern="0" dirty="0" smtClean="0">
                <a:cs typeface="Tahoma" panose="020B0604030504040204" pitchFamily="34" charset="0"/>
              </a:rPr>
              <a:t>ساختار </a:t>
            </a:r>
            <a:r>
              <a:rPr lang="en-US" altLang="en-US" sz="2000" kern="0" dirty="0" smtClean="0">
                <a:cs typeface="Tahoma" panose="020B0604030504040204" pitchFamily="34" charset="0"/>
              </a:rPr>
              <a:t>switch</a:t>
            </a:r>
            <a:r>
              <a:rPr lang="fa-IR" altLang="en-US" sz="2000" kern="0" dirty="0" smtClean="0">
                <a:cs typeface="Tahoma" panose="020B0604030504040204" pitchFamily="34" charset="0"/>
              </a:rPr>
              <a:t> یا ساختار چند انتخابی</a:t>
            </a:r>
          </a:p>
          <a:p>
            <a:pPr lvl="1" defTabSz="914400" eaLnBrk="1" hangingPunct="1">
              <a:lnSpc>
                <a:spcPct val="80000"/>
              </a:lnSpc>
            </a:pPr>
            <a:r>
              <a:rPr lang="fa-IR" altLang="en-US" sz="2400" kern="0" dirty="0" smtClean="0">
                <a:cs typeface="Tahoma" panose="020B0604030504040204" pitchFamily="34" charset="0"/>
              </a:rPr>
              <a:t>3 نوع ساختار تکرار </a:t>
            </a:r>
          </a:p>
          <a:p>
            <a:pPr lvl="2" defTabSz="914400" eaLnBrk="1" hangingPunct="1">
              <a:lnSpc>
                <a:spcPct val="80000"/>
              </a:lnSpc>
            </a:pPr>
            <a:r>
              <a:rPr lang="en-US" altLang="en-US" sz="2000" kern="0" dirty="0" smtClean="0">
                <a:cs typeface="Tahoma" panose="020B0604030504040204" pitchFamily="34" charset="0"/>
              </a:rPr>
              <a:t>while</a:t>
            </a:r>
          </a:p>
          <a:p>
            <a:pPr lvl="2" defTabSz="914400" eaLnBrk="1" hangingPunct="1">
              <a:lnSpc>
                <a:spcPct val="80000"/>
              </a:lnSpc>
            </a:pPr>
            <a:r>
              <a:rPr lang="fa-IR" altLang="en-US" sz="2000" kern="0" dirty="0" smtClean="0">
                <a:cs typeface="Tahoma" panose="020B0604030504040204" pitchFamily="34" charset="0"/>
              </a:rPr>
              <a:t> </a:t>
            </a:r>
            <a:r>
              <a:rPr lang="en-US" altLang="en-US" sz="2000" kern="0" dirty="0" smtClean="0">
                <a:cs typeface="Tahoma" panose="020B0604030504040204" pitchFamily="34" charset="0"/>
              </a:rPr>
              <a:t>for</a:t>
            </a:r>
            <a:r>
              <a:rPr lang="fa-IR" altLang="en-US" sz="2000" kern="0" dirty="0" smtClean="0">
                <a:cs typeface="Tahoma" panose="020B0604030504040204" pitchFamily="34" charset="0"/>
              </a:rPr>
              <a:t> </a:t>
            </a:r>
          </a:p>
          <a:p>
            <a:pPr lvl="2" defTabSz="914400" eaLnBrk="1" hangingPunct="1">
              <a:lnSpc>
                <a:spcPct val="80000"/>
              </a:lnSpc>
            </a:pPr>
            <a:r>
              <a:rPr lang="fa-IR" altLang="en-US" sz="2000" kern="0" dirty="0" smtClean="0">
                <a:cs typeface="Tahoma" panose="020B0604030504040204" pitchFamily="34" charset="0"/>
              </a:rPr>
              <a:t> </a:t>
            </a:r>
            <a:r>
              <a:rPr lang="en-US" altLang="en-US" sz="2000" kern="0" dirty="0" smtClean="0">
                <a:cs typeface="Tahoma" panose="020B0604030504040204" pitchFamily="34" charset="0"/>
              </a:rPr>
              <a:t>do / while</a:t>
            </a:r>
            <a:r>
              <a:rPr lang="fa-IR" altLang="en-US" sz="2000" kern="0" dirty="0" smtClean="0"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6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fa-IR" dirty="0" smtClean="0">
                <a:solidFill>
                  <a:schemeClr val="tx1"/>
                </a:solidFill>
              </a:rPr>
              <a:t>حل مثال از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حلقه </a:t>
            </a:r>
            <a:r>
              <a:rPr lang="en-US" dirty="0">
                <a:solidFill>
                  <a:schemeClr val="tx1"/>
                </a:solidFill>
              </a:rPr>
              <a:t>do / </a:t>
            </a:r>
            <a:r>
              <a:rPr lang="en-US" dirty="0" smtClean="0">
                <a:solidFill>
                  <a:schemeClr val="tx1"/>
                </a:solidFill>
              </a:rPr>
              <a:t>while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11330" y="930616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48915" y="930615"/>
            <a:ext cx="64747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defTabSz="914400" rt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</a:pPr>
            <a:r>
              <a:rPr lang="fa-IR" altLang="en-US" sz="2000" kern="0" dirty="0">
                <a:solidFill>
                  <a:srgbClr val="000000"/>
                </a:solidFill>
                <a:latin typeface="Tahoma"/>
              </a:rPr>
              <a:t>برنامه 6) فرض كنيد نمرات يك گروه از دانشجويان بصورت درجه بندي </a:t>
            </a:r>
            <a:r>
              <a:rPr lang="en-US" altLang="en-US" sz="2000" kern="0" dirty="0">
                <a:solidFill>
                  <a:srgbClr val="000000"/>
                </a:solidFill>
                <a:latin typeface="Tahoma"/>
              </a:rPr>
              <a:t>(A, B, C and D)</a:t>
            </a:r>
            <a:r>
              <a:rPr lang="fa-IR" altLang="en-US" sz="2000" kern="0" dirty="0">
                <a:solidFill>
                  <a:srgbClr val="000000"/>
                </a:solidFill>
                <a:latin typeface="Tahoma"/>
              </a:rPr>
              <a:t> آماده شده است. برنامه اي بنويسيد كه نمرات دانشجويان را دريافت و در پايان درصد هريك از نمرات را محاسبه و چاپ نمايد. در ضمن از آنجا كه تعداد دانشجويان از قبل مشخص نيست، كاربر در انتهاي نمرات، حرف </a:t>
            </a:r>
            <a:r>
              <a:rPr lang="en-US" altLang="en-US" sz="2000" kern="0" dirty="0">
                <a:solidFill>
                  <a:srgbClr val="000000"/>
                </a:solidFill>
                <a:latin typeface="Tahoma"/>
              </a:rPr>
              <a:t>Q</a:t>
            </a:r>
            <a:r>
              <a:rPr lang="fa-IR" altLang="en-US" sz="2000" kern="0" dirty="0">
                <a:solidFill>
                  <a:srgbClr val="000000"/>
                </a:solidFill>
                <a:latin typeface="Tahoma"/>
              </a:rPr>
              <a:t> (مخفف </a:t>
            </a:r>
            <a:r>
              <a:rPr lang="en-US" altLang="en-US" sz="2000" kern="0" dirty="0">
                <a:solidFill>
                  <a:srgbClr val="000000"/>
                </a:solidFill>
                <a:latin typeface="Tahoma"/>
              </a:rPr>
              <a:t>Quit</a:t>
            </a:r>
            <a:r>
              <a:rPr lang="fa-IR" altLang="en-US" sz="2000" kern="0" dirty="0">
                <a:solidFill>
                  <a:srgbClr val="000000"/>
                </a:solidFill>
                <a:latin typeface="Tahoma"/>
              </a:rPr>
              <a:t>) را وارد مي نمايد.</a:t>
            </a:r>
            <a:endParaRPr lang="en-US" altLang="en-US" sz="2000" kern="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83" y="930616"/>
            <a:ext cx="6443681" cy="611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void main() {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   </a:t>
            </a:r>
            <a:r>
              <a:rPr lang="en-US" altLang="en-US" dirty="0" err="1"/>
              <a:t>int</a:t>
            </a:r>
            <a:r>
              <a:rPr lang="en-US" altLang="en-US" dirty="0"/>
              <a:t>  </a:t>
            </a:r>
            <a:r>
              <a:rPr lang="en-US" altLang="en-US" dirty="0" err="1"/>
              <a:t>aCount</a:t>
            </a:r>
            <a:r>
              <a:rPr lang="en-US" altLang="en-US" dirty="0"/>
              <a:t>, </a:t>
            </a:r>
            <a:r>
              <a:rPr lang="en-US" altLang="en-US" dirty="0" err="1"/>
              <a:t>bCount</a:t>
            </a:r>
            <a:r>
              <a:rPr lang="en-US" altLang="en-US" dirty="0"/>
              <a:t>, </a:t>
            </a:r>
            <a:r>
              <a:rPr lang="en-US" altLang="en-US" dirty="0" err="1"/>
              <a:t>cCount</a:t>
            </a:r>
            <a:r>
              <a:rPr lang="en-US" altLang="en-US" dirty="0"/>
              <a:t>, </a:t>
            </a:r>
            <a:r>
              <a:rPr lang="en-US" altLang="en-US" dirty="0" err="1"/>
              <a:t>dCount</a:t>
            </a:r>
            <a:r>
              <a:rPr lang="en-US" altLang="en-US" dirty="0"/>
              <a:t>, n;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   char  grade;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   </a:t>
            </a:r>
            <a:r>
              <a:rPr lang="en-US" altLang="en-US" dirty="0" err="1"/>
              <a:t>aCount</a:t>
            </a:r>
            <a:r>
              <a:rPr lang="en-US" altLang="en-US" dirty="0"/>
              <a:t> = </a:t>
            </a:r>
            <a:r>
              <a:rPr lang="en-US" altLang="en-US" dirty="0" err="1"/>
              <a:t>bCount</a:t>
            </a:r>
            <a:r>
              <a:rPr lang="en-US" altLang="en-US" dirty="0"/>
              <a:t> = </a:t>
            </a:r>
            <a:r>
              <a:rPr lang="en-US" altLang="en-US" dirty="0" err="1"/>
              <a:t>cCount</a:t>
            </a:r>
            <a:r>
              <a:rPr lang="en-US" altLang="en-US" dirty="0"/>
              <a:t> = </a:t>
            </a:r>
            <a:r>
              <a:rPr lang="en-US" altLang="en-US" dirty="0" err="1"/>
              <a:t>dCount</a:t>
            </a:r>
            <a:r>
              <a:rPr lang="en-US" altLang="en-US" dirty="0"/>
              <a:t> = n = 0;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   do {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        </a:t>
            </a:r>
            <a:r>
              <a:rPr lang="en-US" altLang="en-US" dirty="0" err="1"/>
              <a:t>printf</a:t>
            </a:r>
            <a:r>
              <a:rPr lang="en-US" altLang="en-US" dirty="0"/>
              <a:t>("Enter grade (Q for Quit) : ");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        grade = </a:t>
            </a:r>
            <a:r>
              <a:rPr lang="en-US" altLang="en-US" dirty="0" err="1"/>
              <a:t>getch</a:t>
            </a:r>
            <a:r>
              <a:rPr lang="en-US" altLang="en-US" dirty="0"/>
              <a:t>() </a:t>
            </a:r>
            <a:r>
              <a:rPr lang="en-US" altLang="en-US" dirty="0" smtClean="0"/>
              <a:t>;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        n ++;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        if (grade == 'A') </a:t>
            </a:r>
            <a:r>
              <a:rPr lang="en-US" altLang="en-US" dirty="0" err="1"/>
              <a:t>aCount</a:t>
            </a:r>
            <a:r>
              <a:rPr lang="en-US" altLang="en-US" dirty="0"/>
              <a:t> ++;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        else if (grade == 'B')  </a:t>
            </a:r>
            <a:r>
              <a:rPr lang="en-US" altLang="en-US" dirty="0" err="1"/>
              <a:t>bCount</a:t>
            </a:r>
            <a:r>
              <a:rPr lang="en-US" altLang="en-US" dirty="0"/>
              <a:t> ++;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              else if (grade == 'C')  </a:t>
            </a:r>
            <a:r>
              <a:rPr lang="en-US" altLang="en-US" dirty="0" err="1"/>
              <a:t>cCount</a:t>
            </a:r>
            <a:r>
              <a:rPr lang="en-US" altLang="en-US" dirty="0"/>
              <a:t> ++;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                    else if (grade == 'D')  </a:t>
            </a:r>
            <a:r>
              <a:rPr lang="en-US" altLang="en-US" dirty="0" err="1"/>
              <a:t>dCount</a:t>
            </a:r>
            <a:r>
              <a:rPr lang="en-US" altLang="en-US" dirty="0"/>
              <a:t> ++;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                          else if (grade == 'Q')  n --;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                                else  {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                                     </a:t>
            </a:r>
            <a:r>
              <a:rPr lang="en-US" altLang="en-US" dirty="0" err="1"/>
              <a:t>printf</a:t>
            </a:r>
            <a:r>
              <a:rPr lang="en-US" altLang="en-US" dirty="0"/>
              <a:t>("Wrong grade, try again.\n");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                                     n --;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                                 }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   } while (grade != 'Q' ) </a:t>
            </a:r>
            <a:r>
              <a:rPr lang="en-US" altLang="en-US" dirty="0" smtClean="0"/>
              <a:t>;</a:t>
            </a:r>
          </a:p>
          <a:p>
            <a:r>
              <a:rPr lang="en-US" altLang="en-US" sz="2800" dirty="0"/>
              <a:t> </a:t>
            </a:r>
            <a:r>
              <a:rPr lang="en-US" altLang="en-US" dirty="0" err="1"/>
              <a:t>printf</a:t>
            </a:r>
            <a:r>
              <a:rPr lang="en-US" altLang="en-US" dirty="0"/>
              <a:t>("Statistics :\n");</a:t>
            </a:r>
          </a:p>
          <a:p>
            <a:r>
              <a:rPr lang="en-US" altLang="en-US" dirty="0"/>
              <a:t>  </a:t>
            </a:r>
            <a:r>
              <a:rPr lang="en-US" altLang="en-US" dirty="0" err="1"/>
              <a:t>printf</a:t>
            </a:r>
            <a:r>
              <a:rPr lang="en-US" altLang="en-US" dirty="0"/>
              <a:t>("Grade A : %f percent\n", float(</a:t>
            </a:r>
            <a:r>
              <a:rPr lang="en-US" altLang="en-US" dirty="0" err="1"/>
              <a:t>aCount</a:t>
            </a:r>
            <a:r>
              <a:rPr lang="en-US" altLang="en-US" dirty="0"/>
              <a:t>)/float(n));</a:t>
            </a:r>
          </a:p>
          <a:p>
            <a:r>
              <a:rPr lang="en-US" altLang="en-US" dirty="0"/>
              <a:t>  </a:t>
            </a:r>
            <a:r>
              <a:rPr lang="en-US" altLang="en-US" dirty="0" err="1"/>
              <a:t>printf</a:t>
            </a:r>
            <a:r>
              <a:rPr lang="en-US" altLang="en-US" dirty="0"/>
              <a:t>("Grade B : %f percent\n", float(</a:t>
            </a:r>
            <a:r>
              <a:rPr lang="en-US" altLang="en-US" dirty="0" err="1"/>
              <a:t>bCount</a:t>
            </a:r>
            <a:r>
              <a:rPr lang="en-US" altLang="en-US" dirty="0"/>
              <a:t>)/float(n));</a:t>
            </a:r>
          </a:p>
          <a:p>
            <a:r>
              <a:rPr lang="en-US" altLang="en-US" dirty="0"/>
              <a:t>  </a:t>
            </a:r>
            <a:r>
              <a:rPr lang="en-US" altLang="en-US" dirty="0" err="1"/>
              <a:t>printf</a:t>
            </a:r>
            <a:r>
              <a:rPr lang="en-US" altLang="en-US" dirty="0"/>
              <a:t>("Grade C : %f percent\n", float(</a:t>
            </a:r>
            <a:r>
              <a:rPr lang="en-US" altLang="en-US" dirty="0" err="1"/>
              <a:t>cCount</a:t>
            </a:r>
            <a:r>
              <a:rPr lang="en-US" altLang="en-US" dirty="0"/>
              <a:t>)/float(n));</a:t>
            </a:r>
          </a:p>
          <a:p>
            <a:r>
              <a:rPr lang="en-US" altLang="en-US" dirty="0"/>
              <a:t>  </a:t>
            </a:r>
            <a:r>
              <a:rPr lang="en-US" altLang="en-US" dirty="0" err="1"/>
              <a:t>printf</a:t>
            </a:r>
            <a:r>
              <a:rPr lang="en-US" altLang="en-US" dirty="0"/>
              <a:t>("Grade D : %f percent\n", float(</a:t>
            </a:r>
            <a:r>
              <a:rPr lang="en-US" altLang="en-US" dirty="0" err="1"/>
              <a:t>dCount</a:t>
            </a:r>
            <a:r>
              <a:rPr lang="en-US" altLang="en-US" dirty="0"/>
              <a:t>)/float(n));</a:t>
            </a:r>
          </a:p>
          <a:p>
            <a:r>
              <a:rPr lang="en-US" altLang="en-US" dirty="0"/>
              <a:t>} // end </a:t>
            </a:r>
            <a:r>
              <a:rPr lang="en-US" altLang="en-US" dirty="0" smtClean="0"/>
              <a:t>main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328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fa-IR" dirty="0">
                <a:solidFill>
                  <a:schemeClr val="tx1"/>
                </a:solidFill>
              </a:rPr>
              <a:t>ساختار </a:t>
            </a:r>
            <a:r>
              <a:rPr lang="en-US" dirty="0">
                <a:solidFill>
                  <a:schemeClr val="tx1"/>
                </a:solidFill>
              </a:rPr>
              <a:t>switch / case 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969213" y="1600031"/>
            <a:ext cx="3889375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switch </a:t>
            </a: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</a:t>
            </a: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(</a:t>
            </a: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&lt;expression&gt;</a:t>
            </a: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)</a:t>
            </a: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</a:t>
            </a: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 </a:t>
            </a: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case</a:t>
            </a: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&lt;exp1&gt; : &lt;statement 1&gt; 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                       &lt;statement 2&gt; 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                       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                       &lt;statement n&gt; 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7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 </a:t>
            </a: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case</a:t>
            </a: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&lt;exp2&gt; : &lt;statement 1&gt; 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                       &lt;statement 2&gt; 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                       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                       &lt;statement n&gt; 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 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 </a:t>
            </a: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default</a:t>
            </a: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:  &lt;statement 1&gt; 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               &lt;statement 2&gt; 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               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               &lt;statement n&gt; 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700" b="0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7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7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7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4751726" y="1744493"/>
            <a:ext cx="288925" cy="288925"/>
            <a:chOff x="884" y="1207"/>
            <a:chExt cx="182" cy="182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884" y="1207"/>
              <a:ext cx="0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884" y="1389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943438" y="1815931"/>
            <a:ext cx="2727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&lt;expression&gt; == &lt;exp1&gt; ?</a:t>
            </a:r>
          </a:p>
        </p:txBody>
      </p: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4464388" y="2176293"/>
            <a:ext cx="647700" cy="1079500"/>
            <a:chOff x="1746" y="1616"/>
            <a:chExt cx="408" cy="680"/>
          </a:xfrm>
        </p:grpSpPr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1746" y="1616"/>
              <a:ext cx="0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1746" y="2296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3816688" y="2535068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false 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1967251" y="3089106"/>
            <a:ext cx="2727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&lt;expression&gt; == &lt;exp2&gt; ?</a:t>
            </a:r>
          </a:p>
        </p:txBody>
      </p:sp>
      <p:grpSp>
        <p:nvGrpSpPr>
          <p:cNvPr id="16" name="Group 23"/>
          <p:cNvGrpSpPr>
            <a:grpSpLocks/>
          </p:cNvGrpSpPr>
          <p:nvPr/>
        </p:nvGrpSpPr>
        <p:grpSpPr bwMode="auto">
          <a:xfrm>
            <a:off x="3600788" y="3400256"/>
            <a:ext cx="2951163" cy="719137"/>
            <a:chOff x="1202" y="2387"/>
            <a:chExt cx="1859" cy="453"/>
          </a:xfrm>
        </p:grpSpPr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1202" y="2387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V="1">
              <a:off x="1202" y="2387"/>
              <a:ext cx="1859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3061" y="2387"/>
              <a:ext cx="0" cy="4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2951501" y="3400256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4392951" y="4840118"/>
            <a:ext cx="647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2383176" y="4655968"/>
            <a:ext cx="2051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if there is no match</a:t>
            </a:r>
          </a:p>
        </p:txBody>
      </p:sp>
    </p:spTree>
    <p:extLst>
      <p:ext uri="{BB962C8B-B14F-4D97-AF65-F5344CB8AC3E}">
        <p14:creationId xmlns:p14="http://schemas.microsoft.com/office/powerpoint/2010/main" val="295621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4" grpId="0"/>
      <p:bldP spid="14" grpId="1"/>
      <p:bldP spid="15" grpId="0"/>
      <p:bldP spid="15" grpId="1"/>
      <p:bldP spid="20" grpId="0"/>
      <p:bldP spid="20" grpId="1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fa-IR" dirty="0">
                <a:solidFill>
                  <a:schemeClr val="tx1"/>
                </a:solidFill>
              </a:rPr>
              <a:t>ساختار </a:t>
            </a:r>
            <a:r>
              <a:rPr lang="en-US" dirty="0">
                <a:solidFill>
                  <a:schemeClr val="tx1"/>
                </a:solidFill>
              </a:rPr>
              <a:t>switch / case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2983" y="1067721"/>
            <a:ext cx="11660949" cy="282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 eaLnBrk="1" hangingPunct="1">
              <a:lnSpc>
                <a:spcPct val="80000"/>
              </a:lnSpc>
            </a:pPr>
            <a:r>
              <a:rPr lang="fa-IR" altLang="en-US" sz="1700" kern="0" dirty="0" smtClean="0">
                <a:cs typeface="Tahoma" panose="020B0604030504040204" pitchFamily="34" charset="0"/>
              </a:rPr>
              <a:t>توجه کنید که قسمت </a:t>
            </a:r>
            <a:r>
              <a:rPr lang="en-US" altLang="en-US" sz="1700" kern="0" dirty="0" smtClean="0">
                <a:solidFill>
                  <a:srgbClr val="FF0000"/>
                </a:solidFill>
                <a:cs typeface="Tahoma" panose="020B0604030504040204" pitchFamily="34" charset="0"/>
              </a:rPr>
              <a:t>default</a:t>
            </a:r>
            <a:r>
              <a:rPr lang="fa-IR" altLang="en-US" sz="1700" kern="0" dirty="0" smtClean="0">
                <a:cs typeface="Tahoma" panose="020B0604030504040204" pitchFamily="34" charset="0"/>
              </a:rPr>
              <a:t> اختیاری بوده و می توان از آن استفاده نکرد.</a:t>
            </a:r>
          </a:p>
          <a:p>
            <a:pPr defTabSz="914400" eaLnBrk="1" hangingPunct="1">
              <a:lnSpc>
                <a:spcPct val="80000"/>
              </a:lnSpc>
            </a:pPr>
            <a:r>
              <a:rPr lang="fa-IR" altLang="en-US" sz="1700" kern="0" dirty="0" smtClean="0">
                <a:cs typeface="Tahoma" panose="020B0604030504040204" pitchFamily="34" charset="0"/>
              </a:rPr>
              <a:t>این ساختار فقط برای عبارات </a:t>
            </a:r>
            <a:r>
              <a:rPr lang="fa-IR" altLang="en-US" sz="1700" kern="0" dirty="0" smtClean="0">
                <a:solidFill>
                  <a:srgbClr val="FF0000"/>
                </a:solidFill>
                <a:cs typeface="Tahoma" panose="020B0604030504040204" pitchFamily="34" charset="0"/>
              </a:rPr>
              <a:t>کاراکتری</a:t>
            </a:r>
            <a:r>
              <a:rPr lang="fa-IR" altLang="en-US" sz="1700" kern="0" dirty="0" smtClean="0">
                <a:cs typeface="Tahoma" panose="020B0604030504040204" pitchFamily="34" charset="0"/>
              </a:rPr>
              <a:t> و </a:t>
            </a:r>
            <a:r>
              <a:rPr lang="fa-IR" altLang="en-US" sz="1700" kern="0" dirty="0" smtClean="0">
                <a:solidFill>
                  <a:srgbClr val="FF0000"/>
                </a:solidFill>
                <a:cs typeface="Tahoma" panose="020B0604030504040204" pitchFamily="34" charset="0"/>
              </a:rPr>
              <a:t>صحیح</a:t>
            </a:r>
            <a:r>
              <a:rPr lang="fa-IR" altLang="en-US" sz="1700" kern="0" dirty="0" smtClean="0">
                <a:cs typeface="Tahoma" panose="020B0604030504040204" pitchFamily="34" charset="0"/>
              </a:rPr>
              <a:t> معتبر بوده و نمی توان در آن از عبارات اعشاری استفاده نمود.</a:t>
            </a:r>
          </a:p>
          <a:p>
            <a:pPr defTabSz="914400" eaLnBrk="1" hangingPunct="1">
              <a:lnSpc>
                <a:spcPct val="80000"/>
              </a:lnSpc>
            </a:pPr>
            <a:r>
              <a:rPr lang="fa-IR" altLang="en-US" sz="1700" kern="0" dirty="0" smtClean="0">
                <a:cs typeface="Tahoma" panose="020B0604030504040204" pitchFamily="34" charset="0"/>
              </a:rPr>
              <a:t>نکته مهم دیگر در مورد این ساختار این است که چنانچه عبارت </a:t>
            </a:r>
            <a:r>
              <a:rPr lang="en-US" altLang="en-US" sz="1700" kern="0" dirty="0" smtClean="0">
                <a:cs typeface="Tahoma" panose="020B0604030504040204" pitchFamily="34" charset="0"/>
              </a:rPr>
              <a:t>&lt;expression&gt;</a:t>
            </a:r>
            <a:r>
              <a:rPr lang="fa-IR" altLang="en-US" sz="1700" kern="0" dirty="0" smtClean="0">
                <a:cs typeface="Tahoma" panose="020B0604030504040204" pitchFamily="34" charset="0"/>
              </a:rPr>
              <a:t> با یک ثابت مانند </a:t>
            </a:r>
            <a:r>
              <a:rPr lang="en-US" altLang="en-US" sz="1700" kern="0" dirty="0" smtClean="0">
                <a:cs typeface="Tahoma" panose="020B0604030504040204" pitchFamily="34" charset="0"/>
              </a:rPr>
              <a:t>&lt;constant </a:t>
            </a:r>
            <a:r>
              <a:rPr lang="en-US" altLang="en-US" sz="1700" kern="0" dirty="0" err="1" smtClean="0">
                <a:cs typeface="Tahoma" panose="020B0604030504040204" pitchFamily="34" charset="0"/>
              </a:rPr>
              <a:t>i</a:t>
            </a:r>
            <a:r>
              <a:rPr lang="en-US" altLang="en-US" sz="1700" kern="0" dirty="0" smtClean="0">
                <a:cs typeface="Tahoma" panose="020B0604030504040204" pitchFamily="34" charset="0"/>
              </a:rPr>
              <a:t>&gt;</a:t>
            </a:r>
            <a:r>
              <a:rPr lang="fa-IR" altLang="en-US" sz="1700" kern="0" dirty="0" smtClean="0">
                <a:cs typeface="Tahoma" panose="020B0604030504040204" pitchFamily="34" charset="0"/>
              </a:rPr>
              <a:t> برابر باشد، آنگاه پس از اینکه دستورات مربوط به این حالت اجرا گردید، اجرا ادامه یافته و دستورات مربوط حالتهای بعدی </a:t>
            </a:r>
            <a:r>
              <a:rPr lang="fa-IR" altLang="en-US" sz="1700" kern="0" dirty="0" smtClean="0">
                <a:solidFill>
                  <a:srgbClr val="FF0000"/>
                </a:solidFill>
                <a:cs typeface="Tahoma" panose="020B0604030504040204" pitchFamily="34" charset="0"/>
              </a:rPr>
              <a:t>تا انتهای</a:t>
            </a:r>
            <a:r>
              <a:rPr lang="fa-IR" altLang="en-US" sz="1700" kern="0" dirty="0" smtClean="0">
                <a:cs typeface="Tahoma" panose="020B0604030504040204" pitchFamily="34" charset="0"/>
              </a:rPr>
              <a:t> </a:t>
            </a:r>
            <a:r>
              <a:rPr lang="en-US" altLang="en-US" sz="1700" kern="0" dirty="0" smtClean="0">
                <a:cs typeface="Tahoma" panose="020B0604030504040204" pitchFamily="34" charset="0"/>
              </a:rPr>
              <a:t>switch</a:t>
            </a:r>
            <a:r>
              <a:rPr lang="fa-IR" altLang="en-US" sz="1700" kern="0" dirty="0" smtClean="0">
                <a:cs typeface="Tahoma" panose="020B0604030504040204" pitchFamily="34" charset="0"/>
              </a:rPr>
              <a:t> انجام خواهد شد! </a:t>
            </a:r>
          </a:p>
          <a:p>
            <a:pPr lvl="1" defTabSz="914400" eaLnBrk="1" hangingPunct="1">
              <a:lnSpc>
                <a:spcPct val="80000"/>
              </a:lnSpc>
            </a:pPr>
            <a:r>
              <a:rPr lang="fa-IR" altLang="en-US" sz="1500" kern="0" dirty="0" smtClean="0">
                <a:cs typeface="Tahoma" panose="020B0604030504040204" pitchFamily="34" charset="0"/>
              </a:rPr>
              <a:t>به عنوان مثال چنانچه عبارت </a:t>
            </a:r>
            <a:r>
              <a:rPr lang="en-US" altLang="en-US" sz="1500" kern="0" dirty="0" smtClean="0">
                <a:cs typeface="Tahoma" panose="020B0604030504040204" pitchFamily="34" charset="0"/>
              </a:rPr>
              <a:t>&lt;expression&gt;</a:t>
            </a:r>
            <a:r>
              <a:rPr lang="fa-IR" altLang="en-US" sz="1500" kern="0" dirty="0" smtClean="0">
                <a:cs typeface="Tahoma" panose="020B0604030504040204" pitchFamily="34" charset="0"/>
              </a:rPr>
              <a:t> با ثابت </a:t>
            </a:r>
            <a:r>
              <a:rPr lang="en-US" altLang="en-US" sz="1500" kern="0" dirty="0" smtClean="0">
                <a:cs typeface="Tahoma" panose="020B0604030504040204" pitchFamily="34" charset="0"/>
              </a:rPr>
              <a:t>&lt;constant 2&gt;</a:t>
            </a:r>
            <a:r>
              <a:rPr lang="fa-IR" altLang="en-US" sz="1500" kern="0" dirty="0" smtClean="0">
                <a:cs typeface="Tahoma" panose="020B0604030504040204" pitchFamily="34" charset="0"/>
              </a:rPr>
              <a:t> برابر باشد، پس از اجرای دسترات مربوط به این حالت، دستورات حالتهای </a:t>
            </a:r>
            <a:r>
              <a:rPr lang="en-US" altLang="en-US" sz="1500" kern="0" dirty="0" smtClean="0">
                <a:cs typeface="Tahoma" panose="020B0604030504040204" pitchFamily="34" charset="0"/>
              </a:rPr>
              <a:t>&lt;constant 3&gt;</a:t>
            </a:r>
            <a:r>
              <a:rPr lang="fa-IR" altLang="en-US" sz="1500" kern="0" dirty="0" smtClean="0">
                <a:cs typeface="Tahoma" panose="020B0604030504040204" pitchFamily="34" charset="0"/>
              </a:rPr>
              <a:t> و ... تا </a:t>
            </a:r>
            <a:r>
              <a:rPr lang="en-US" altLang="en-US" sz="1500" kern="0" dirty="0" smtClean="0">
                <a:cs typeface="Tahoma" panose="020B0604030504040204" pitchFamily="34" charset="0"/>
              </a:rPr>
              <a:t>&lt;constant m&gt;</a:t>
            </a:r>
            <a:r>
              <a:rPr lang="fa-IR" altLang="en-US" sz="1500" kern="0" dirty="0" smtClean="0">
                <a:cs typeface="Tahoma" panose="020B0604030504040204" pitchFamily="34" charset="0"/>
              </a:rPr>
              <a:t> و حتی قسمت </a:t>
            </a:r>
            <a:r>
              <a:rPr lang="en-US" altLang="en-US" sz="1500" kern="0" dirty="0" smtClean="0">
                <a:cs typeface="Tahoma" panose="020B0604030504040204" pitchFamily="34" charset="0"/>
              </a:rPr>
              <a:t>default</a:t>
            </a:r>
            <a:r>
              <a:rPr lang="fa-IR" altLang="en-US" sz="1500" kern="0" dirty="0" smtClean="0">
                <a:cs typeface="Tahoma" panose="020B0604030504040204" pitchFamily="34" charset="0"/>
              </a:rPr>
              <a:t> نیز اجرا خواهد گردید. </a:t>
            </a:r>
          </a:p>
          <a:p>
            <a:pPr defTabSz="914400" eaLnBrk="1" hangingPunct="1">
              <a:lnSpc>
                <a:spcPct val="80000"/>
              </a:lnSpc>
            </a:pPr>
            <a:r>
              <a:rPr lang="fa-IR" altLang="en-US" sz="1700" kern="0" dirty="0" smtClean="0">
                <a:cs typeface="Tahoma" panose="020B0604030504040204" pitchFamily="34" charset="0"/>
              </a:rPr>
              <a:t>برای جلوگیری از این وضعیت که معمولا دلخواه برنامه نویسان نیست، می توان از دستور </a:t>
            </a:r>
            <a:r>
              <a:rPr lang="en-US" altLang="en-US" sz="1700" kern="0" dirty="0" smtClean="0">
                <a:solidFill>
                  <a:srgbClr val="FF0000"/>
                </a:solidFill>
                <a:cs typeface="Tahoma" panose="020B0604030504040204" pitchFamily="34" charset="0"/>
              </a:rPr>
              <a:t>break</a:t>
            </a:r>
            <a:r>
              <a:rPr lang="fa-IR" altLang="en-US" sz="1700" kern="0" dirty="0" smtClean="0">
                <a:cs typeface="Tahoma" panose="020B0604030504040204" pitchFamily="34" charset="0"/>
              </a:rPr>
              <a:t> استفاده کرد. این دستور که بعدا در مورد آن توضیح بیشتری خواهیم داد، باعث می شود که از ساختار </a:t>
            </a:r>
            <a:r>
              <a:rPr lang="en-US" altLang="en-US" sz="1700" kern="0" dirty="0" smtClean="0">
                <a:cs typeface="Tahoma" panose="020B0604030504040204" pitchFamily="34" charset="0"/>
              </a:rPr>
              <a:t>switch</a:t>
            </a:r>
            <a:r>
              <a:rPr lang="fa-IR" altLang="en-US" sz="1700" kern="0" dirty="0" smtClean="0">
                <a:cs typeface="Tahoma" panose="020B0604030504040204" pitchFamily="34" charset="0"/>
              </a:rPr>
              <a:t> خارج شده و به دستور پس از آن برویم.</a:t>
            </a:r>
          </a:p>
          <a:p>
            <a:pPr defTabSz="914400" eaLnBrk="1" hangingPunct="1">
              <a:lnSpc>
                <a:spcPct val="80000"/>
              </a:lnSpc>
            </a:pPr>
            <a:r>
              <a:rPr lang="fa-IR" altLang="en-US" sz="1700" kern="0" dirty="0" smtClean="0">
                <a:cs typeface="Tahoma" panose="020B0604030504040204" pitchFamily="34" charset="0"/>
              </a:rPr>
              <a:t>بنابراین معمولا برنامه نویسان در پایان دستورات هر </a:t>
            </a:r>
            <a:r>
              <a:rPr lang="en-US" altLang="en-US" sz="1700" kern="0" dirty="0" smtClean="0">
                <a:cs typeface="Tahoma" panose="020B0604030504040204" pitchFamily="34" charset="0"/>
              </a:rPr>
              <a:t>case</a:t>
            </a:r>
            <a:r>
              <a:rPr lang="fa-IR" altLang="en-US" sz="1700" kern="0" dirty="0" smtClean="0">
                <a:cs typeface="Tahoma" panose="020B0604030504040204" pitchFamily="34" charset="0"/>
              </a:rPr>
              <a:t>، از یک دستور </a:t>
            </a:r>
            <a:r>
              <a:rPr lang="en-US" altLang="en-US" sz="1700" kern="0" dirty="0" smtClean="0">
                <a:cs typeface="Tahoma" panose="020B0604030504040204" pitchFamily="34" charset="0"/>
              </a:rPr>
              <a:t>break</a:t>
            </a:r>
            <a:r>
              <a:rPr lang="fa-IR" altLang="en-US" sz="1700" kern="0" dirty="0" smtClean="0">
                <a:cs typeface="Tahoma" panose="020B0604030504040204" pitchFamily="34" charset="0"/>
              </a:rPr>
              <a:t> استفاده می کنند. این کار باعث می شود که پس از اجرای دستورات مربوط به هر </a:t>
            </a:r>
            <a:r>
              <a:rPr lang="en-US" altLang="en-US" sz="1700" kern="0" dirty="0" smtClean="0">
                <a:cs typeface="Tahoma" panose="020B0604030504040204" pitchFamily="34" charset="0"/>
              </a:rPr>
              <a:t>case</a:t>
            </a:r>
            <a:r>
              <a:rPr lang="fa-IR" altLang="en-US" sz="1700" kern="0" dirty="0" smtClean="0">
                <a:cs typeface="Tahoma" panose="020B0604030504040204" pitchFamily="34" charset="0"/>
              </a:rPr>
              <a:t>، با رسیدن به دستور </a:t>
            </a:r>
            <a:r>
              <a:rPr lang="en-US" altLang="en-US" sz="1700" kern="0" dirty="0" smtClean="0">
                <a:cs typeface="Tahoma" panose="020B0604030504040204" pitchFamily="34" charset="0"/>
              </a:rPr>
              <a:t>break</a:t>
            </a:r>
            <a:r>
              <a:rPr lang="fa-IR" altLang="en-US" sz="1700" kern="0" dirty="0" smtClean="0">
                <a:cs typeface="Tahoma" panose="020B0604030504040204" pitchFamily="34" charset="0"/>
              </a:rPr>
              <a:t> بلافاصله از ساختار </a:t>
            </a:r>
            <a:r>
              <a:rPr lang="en-US" altLang="en-US" sz="1700" kern="0" dirty="0" smtClean="0">
                <a:cs typeface="Tahoma" panose="020B0604030504040204" pitchFamily="34" charset="0"/>
              </a:rPr>
              <a:t>switch</a:t>
            </a:r>
            <a:r>
              <a:rPr lang="fa-IR" altLang="en-US" sz="1700" kern="0" dirty="0" smtClean="0">
                <a:cs typeface="Tahoma" panose="020B0604030504040204" pitchFamily="34" charset="0"/>
              </a:rPr>
              <a:t> خارج شده و دستورات مربوط به </a:t>
            </a:r>
            <a:r>
              <a:rPr lang="en-US" altLang="en-US" sz="1700" kern="0" dirty="0" smtClean="0">
                <a:cs typeface="Tahoma" panose="020B0604030504040204" pitchFamily="34" charset="0"/>
              </a:rPr>
              <a:t>case</a:t>
            </a:r>
            <a:r>
              <a:rPr lang="fa-IR" altLang="en-US" sz="1700" kern="0" dirty="0" smtClean="0">
                <a:cs typeface="Tahoma" panose="020B0604030504040204" pitchFamily="34" charset="0"/>
              </a:rPr>
              <a:t> بعدی اجرا نشوند.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3967" y="3939701"/>
            <a:ext cx="11458980" cy="239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اما چرا در زبان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C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از این روش استفاده شده است بطوریکه برنامه نویسان مجبور به استفاده از دستور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break</a:t>
            </a:r>
            <a:r>
              <a:rPr kumimoji="0" lang="fa-I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شوند؟</a:t>
            </a:r>
          </a:p>
          <a:p>
            <a:pPr marL="692150" marR="0" lvl="1" indent="-347663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جواب این است که می توان با استفاده از این خاصیت، چندین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case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مختلف را با یکدیگر یای منطقی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(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or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)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کرد.</a:t>
            </a:r>
          </a:p>
          <a:p>
            <a:pPr marL="692150" marR="0" lvl="1" indent="-347663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فرض کنید چند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case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مختلف دارید که قصد دارید با وقوع هریک از آنها، مجموعه دستورات مشترکی انجام شوند.</a:t>
            </a:r>
          </a:p>
          <a:p>
            <a:pPr marL="692150" marR="0" lvl="1" indent="-347663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کافی است این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case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ها را بصورت پشت سرهم قرار داده و دستورات همگی آنها بجز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case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آخر را خالی قرار دهید.</a:t>
            </a:r>
          </a:p>
          <a:p>
            <a:pPr marL="692150" marR="0" lvl="1" indent="-347663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حال دستورات مشترک را در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case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آخر قرار داده و در انتها نیز یک دستور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break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بگذارید.</a:t>
            </a:r>
          </a:p>
          <a:p>
            <a:pPr marL="692150" marR="0" lvl="1" indent="-347663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اکنون چنانچه عبارت با هریک از این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case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ها برابر باشد، از آنجا که هیچیک دارای دستور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break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نیستند، اجرا تا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case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آخر ادامه خواهد یافت و  در پایان دستورات مشترک اجرا خواهد شد.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51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fa-IR" dirty="0">
                <a:solidFill>
                  <a:schemeClr val="tx1"/>
                </a:solidFill>
              </a:rPr>
              <a:t>ساختار </a:t>
            </a:r>
            <a:r>
              <a:rPr lang="en-US" dirty="0">
                <a:solidFill>
                  <a:schemeClr val="tx1"/>
                </a:solidFill>
              </a:rPr>
              <a:t>switch / case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01170" y="1113423"/>
            <a:ext cx="10789920" cy="491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بعنوان مثال فرض کنید یک متغیر صحیح بنام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point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داریم که امتیاز یک ورزشکار را بین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1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تا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5 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مشخص می نماید. اکنون قصد داریم بسته به امتیاز ورزشکار، پیام مناسبی را برای وی چاپ نماییم. امتیاز 1 یا 2 ضعیف، امتیاز 3 متوسط، و امتیاز 4 یا 5 خوب ارزیابی می گردد. ساختار زیر این کار را انجام می دهد.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fa-I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switch (point)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   case 1 :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   case 2 :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printf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("weak!\n");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               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   case 3 :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printf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("medium!\n");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               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   case 4 :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   case 5 :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printf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("good!\n");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               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    default :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printf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("out of range!");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5077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fa-IR" dirty="0">
                <a:solidFill>
                  <a:schemeClr val="tx1"/>
                </a:solidFill>
              </a:rPr>
              <a:t>حل مثال از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ساختار </a:t>
            </a:r>
            <a:r>
              <a:rPr lang="en-US" dirty="0">
                <a:solidFill>
                  <a:schemeClr val="tx1"/>
                </a:solidFill>
              </a:rPr>
              <a:t>switch / </a:t>
            </a:r>
            <a:r>
              <a:rPr lang="en-US" dirty="0" smtClean="0">
                <a:solidFill>
                  <a:schemeClr val="tx1"/>
                </a:solidFill>
              </a:rPr>
              <a:t>case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817139" y="1084855"/>
            <a:ext cx="619388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defTabSz="914400" rt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</a:pPr>
            <a:r>
              <a:rPr lang="fa-IR" altLang="en-US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برنامه 7) برنامه 6 را با استفاده از دستور </a:t>
            </a:r>
            <a:r>
              <a:rPr lang="en-US" altLang="en-US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switch / case </a:t>
            </a:r>
            <a:r>
              <a:rPr lang="fa-IR" altLang="en-US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 بازنويسي نماييد. برنامه را بگونه اي بنويسيد كه حروف بزرگ و كوچك هردو مورد قبول واقع شود.</a:t>
            </a:r>
            <a:endParaRPr lang="en-US" altLang="en-US" kern="0" dirty="0">
              <a:solidFill>
                <a:srgbClr val="000000"/>
              </a:solidFill>
              <a:latin typeface="Tahoma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83" y="1022019"/>
            <a:ext cx="6096000" cy="60478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500" kern="0" dirty="0">
                <a:solidFill>
                  <a:srgbClr val="000000"/>
                </a:solidFill>
                <a:latin typeface="Tahoma"/>
              </a:rPr>
              <a:t>#include &lt;</a:t>
            </a:r>
            <a:r>
              <a:rPr lang="en-US" altLang="en-US" sz="1500" kern="0" dirty="0" err="1">
                <a:solidFill>
                  <a:srgbClr val="000000"/>
                </a:solidFill>
                <a:latin typeface="Tahoma"/>
              </a:rPr>
              <a:t>stdio.h</a:t>
            </a:r>
            <a:r>
              <a:rPr lang="en-US" altLang="en-US" sz="1500" kern="0" dirty="0">
                <a:solidFill>
                  <a:srgbClr val="000000"/>
                </a:solidFill>
                <a:latin typeface="Tahoma"/>
              </a:rPr>
              <a:t>&gt;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500" kern="0" dirty="0">
                <a:solidFill>
                  <a:srgbClr val="000000"/>
                </a:solidFill>
                <a:latin typeface="Tahoma"/>
              </a:rPr>
              <a:t>void main() {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500" kern="0" dirty="0">
                <a:solidFill>
                  <a:srgbClr val="000000"/>
                </a:solidFill>
                <a:latin typeface="Tahoma"/>
              </a:rPr>
              <a:t>   </a:t>
            </a:r>
            <a:r>
              <a:rPr lang="en-US" altLang="en-US" sz="1500" kern="0" dirty="0" err="1">
                <a:solidFill>
                  <a:srgbClr val="000000"/>
                </a:solidFill>
                <a:latin typeface="Tahoma"/>
              </a:rPr>
              <a:t>int</a:t>
            </a:r>
            <a:r>
              <a:rPr lang="en-US" altLang="en-US" sz="1500" kern="0" dirty="0">
                <a:solidFill>
                  <a:srgbClr val="000000"/>
                </a:solidFill>
                <a:latin typeface="Tahoma"/>
              </a:rPr>
              <a:t>  </a:t>
            </a:r>
            <a:r>
              <a:rPr lang="en-US" altLang="en-US" sz="1500" kern="0" dirty="0" err="1">
                <a:solidFill>
                  <a:srgbClr val="000000"/>
                </a:solidFill>
                <a:latin typeface="Tahoma"/>
              </a:rPr>
              <a:t>aCount</a:t>
            </a:r>
            <a:r>
              <a:rPr lang="en-US" altLang="en-US" sz="1500" kern="0" dirty="0">
                <a:solidFill>
                  <a:srgbClr val="000000"/>
                </a:solidFill>
                <a:latin typeface="Tahoma"/>
              </a:rPr>
              <a:t>, </a:t>
            </a:r>
            <a:r>
              <a:rPr lang="en-US" altLang="en-US" sz="1500" kern="0" dirty="0" err="1">
                <a:solidFill>
                  <a:srgbClr val="000000"/>
                </a:solidFill>
                <a:latin typeface="Tahoma"/>
              </a:rPr>
              <a:t>bCount</a:t>
            </a:r>
            <a:r>
              <a:rPr lang="en-US" altLang="en-US" sz="1500" kern="0" dirty="0">
                <a:solidFill>
                  <a:srgbClr val="000000"/>
                </a:solidFill>
                <a:latin typeface="Tahoma"/>
              </a:rPr>
              <a:t>, </a:t>
            </a:r>
            <a:r>
              <a:rPr lang="en-US" altLang="en-US" sz="1500" kern="0" dirty="0" err="1">
                <a:solidFill>
                  <a:srgbClr val="000000"/>
                </a:solidFill>
                <a:latin typeface="Tahoma"/>
              </a:rPr>
              <a:t>cCount</a:t>
            </a:r>
            <a:r>
              <a:rPr lang="en-US" altLang="en-US" sz="1500" kern="0" dirty="0">
                <a:solidFill>
                  <a:srgbClr val="000000"/>
                </a:solidFill>
                <a:latin typeface="Tahoma"/>
              </a:rPr>
              <a:t>, </a:t>
            </a:r>
            <a:r>
              <a:rPr lang="en-US" altLang="en-US" sz="1500" kern="0" dirty="0" err="1">
                <a:solidFill>
                  <a:srgbClr val="000000"/>
                </a:solidFill>
                <a:latin typeface="Tahoma"/>
              </a:rPr>
              <a:t>dCount</a:t>
            </a:r>
            <a:r>
              <a:rPr lang="en-US" altLang="en-US" sz="1500" kern="0" dirty="0">
                <a:solidFill>
                  <a:srgbClr val="000000"/>
                </a:solidFill>
                <a:latin typeface="Tahoma"/>
              </a:rPr>
              <a:t>, n;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500" kern="0" dirty="0">
                <a:solidFill>
                  <a:srgbClr val="000000"/>
                </a:solidFill>
                <a:latin typeface="Tahoma"/>
              </a:rPr>
              <a:t>   char  grade;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500" kern="0" dirty="0">
                <a:solidFill>
                  <a:srgbClr val="000000"/>
                </a:solidFill>
                <a:latin typeface="Tahoma"/>
              </a:rPr>
              <a:t>   </a:t>
            </a:r>
            <a:r>
              <a:rPr lang="en-US" altLang="en-US" sz="1500" kern="0" dirty="0" err="1">
                <a:solidFill>
                  <a:srgbClr val="000000"/>
                </a:solidFill>
                <a:latin typeface="Tahoma"/>
              </a:rPr>
              <a:t>aCount</a:t>
            </a:r>
            <a:r>
              <a:rPr lang="en-US" altLang="en-US" sz="1500" kern="0" dirty="0">
                <a:solidFill>
                  <a:srgbClr val="000000"/>
                </a:solidFill>
                <a:latin typeface="Tahoma"/>
              </a:rPr>
              <a:t> = </a:t>
            </a:r>
            <a:r>
              <a:rPr lang="en-US" altLang="en-US" sz="1500" kern="0" dirty="0" err="1">
                <a:solidFill>
                  <a:srgbClr val="000000"/>
                </a:solidFill>
                <a:latin typeface="Tahoma"/>
              </a:rPr>
              <a:t>bCount</a:t>
            </a:r>
            <a:r>
              <a:rPr lang="en-US" altLang="en-US" sz="1500" kern="0" dirty="0">
                <a:solidFill>
                  <a:srgbClr val="000000"/>
                </a:solidFill>
                <a:latin typeface="Tahoma"/>
              </a:rPr>
              <a:t> = </a:t>
            </a:r>
            <a:r>
              <a:rPr lang="en-US" altLang="en-US" sz="1500" kern="0" dirty="0" err="1">
                <a:solidFill>
                  <a:srgbClr val="000000"/>
                </a:solidFill>
                <a:latin typeface="Tahoma"/>
              </a:rPr>
              <a:t>cCount</a:t>
            </a:r>
            <a:r>
              <a:rPr lang="en-US" altLang="en-US" sz="1500" kern="0" dirty="0">
                <a:solidFill>
                  <a:srgbClr val="000000"/>
                </a:solidFill>
                <a:latin typeface="Tahoma"/>
              </a:rPr>
              <a:t> = </a:t>
            </a:r>
            <a:r>
              <a:rPr lang="en-US" altLang="en-US" sz="1500" kern="0" dirty="0" err="1">
                <a:solidFill>
                  <a:srgbClr val="000000"/>
                </a:solidFill>
                <a:latin typeface="Tahoma"/>
              </a:rPr>
              <a:t>dCount</a:t>
            </a:r>
            <a:r>
              <a:rPr lang="en-US" altLang="en-US" sz="1500" kern="0" dirty="0">
                <a:solidFill>
                  <a:srgbClr val="000000"/>
                </a:solidFill>
                <a:latin typeface="Tahoma"/>
              </a:rPr>
              <a:t> = n = 0;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500" kern="0" dirty="0">
                <a:solidFill>
                  <a:srgbClr val="000000"/>
                </a:solidFill>
                <a:latin typeface="Tahoma"/>
              </a:rPr>
              <a:t>   do {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500" kern="0" dirty="0">
                <a:solidFill>
                  <a:srgbClr val="000000"/>
                </a:solidFill>
                <a:latin typeface="Tahoma"/>
              </a:rPr>
              <a:t>        </a:t>
            </a:r>
            <a:r>
              <a:rPr lang="en-US" altLang="en-US" sz="1500" kern="0" dirty="0" err="1">
                <a:solidFill>
                  <a:srgbClr val="000000"/>
                </a:solidFill>
                <a:latin typeface="Tahoma"/>
              </a:rPr>
              <a:t>printf</a:t>
            </a:r>
            <a:r>
              <a:rPr lang="en-US" altLang="en-US" sz="1500" kern="0" dirty="0">
                <a:solidFill>
                  <a:srgbClr val="000000"/>
                </a:solidFill>
                <a:latin typeface="Tahoma"/>
              </a:rPr>
              <a:t>("Enter grade (Q for Quit) : ");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500" kern="0" dirty="0">
                <a:solidFill>
                  <a:srgbClr val="000000"/>
                </a:solidFill>
                <a:latin typeface="Tahoma"/>
              </a:rPr>
              <a:t>        grade = </a:t>
            </a:r>
            <a:r>
              <a:rPr lang="en-US" altLang="en-US" sz="1500" kern="0" dirty="0" err="1">
                <a:solidFill>
                  <a:srgbClr val="000000"/>
                </a:solidFill>
                <a:latin typeface="Tahoma"/>
              </a:rPr>
              <a:t>getch</a:t>
            </a:r>
            <a:r>
              <a:rPr lang="en-US" altLang="en-US" sz="1500" kern="0" dirty="0">
                <a:solidFill>
                  <a:srgbClr val="000000"/>
                </a:solidFill>
                <a:latin typeface="Tahoma"/>
              </a:rPr>
              <a:t>() </a:t>
            </a:r>
            <a:r>
              <a:rPr lang="en-US" altLang="en-US" sz="1500" kern="0" dirty="0" smtClean="0">
                <a:solidFill>
                  <a:srgbClr val="000000"/>
                </a:solidFill>
                <a:latin typeface="Tahoma"/>
              </a:rPr>
              <a:t>;</a:t>
            </a:r>
            <a:endParaRPr lang="en-US" altLang="en-US" sz="1500" kern="0" dirty="0">
              <a:solidFill>
                <a:srgbClr val="000000"/>
              </a:solidFill>
              <a:latin typeface="Tahoma"/>
            </a:endParaRP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500" kern="0" dirty="0">
                <a:solidFill>
                  <a:srgbClr val="000000"/>
                </a:solidFill>
                <a:latin typeface="Tahoma"/>
              </a:rPr>
              <a:t>        n </a:t>
            </a:r>
            <a:r>
              <a:rPr lang="en-US" altLang="en-US" sz="1500" kern="0" dirty="0" smtClean="0">
                <a:solidFill>
                  <a:srgbClr val="000000"/>
                </a:solidFill>
                <a:latin typeface="Tahoma"/>
              </a:rPr>
              <a:t>++;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5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altLang="en-US" sz="1500" kern="0" dirty="0" smtClean="0">
                <a:solidFill>
                  <a:srgbClr val="000000"/>
                </a:solidFill>
                <a:latin typeface="Tahoma"/>
              </a:rPr>
              <a:t>       </a:t>
            </a:r>
            <a:r>
              <a:rPr lang="en-US" altLang="en-US" sz="1500" dirty="0" smtClean="0"/>
              <a:t>switch </a:t>
            </a:r>
            <a:r>
              <a:rPr lang="en-US" altLang="en-US" sz="1500" dirty="0"/>
              <a:t>(grade) {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           case 'A' :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           case 'a' : </a:t>
            </a:r>
            <a:r>
              <a:rPr lang="en-US" altLang="en-US" sz="1500" dirty="0" err="1"/>
              <a:t>aCount</a:t>
            </a:r>
            <a:r>
              <a:rPr lang="en-US" altLang="en-US" sz="1500" dirty="0"/>
              <a:t> ++;      break ;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           case 'B' :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           case 'b' : </a:t>
            </a:r>
            <a:r>
              <a:rPr lang="en-US" altLang="en-US" sz="1500" dirty="0" err="1"/>
              <a:t>bCount</a:t>
            </a:r>
            <a:r>
              <a:rPr lang="en-US" altLang="en-US" sz="1500" dirty="0"/>
              <a:t> ++;      break ;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           case 'C' :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           case 'c' : </a:t>
            </a:r>
            <a:r>
              <a:rPr lang="en-US" altLang="en-US" sz="1500" dirty="0" err="1"/>
              <a:t>cCount</a:t>
            </a:r>
            <a:r>
              <a:rPr lang="en-US" altLang="en-US" sz="1500" dirty="0"/>
              <a:t> ++;       break ;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           case 'D' :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           case 'd' : </a:t>
            </a:r>
            <a:r>
              <a:rPr lang="en-US" altLang="en-US" sz="1500" dirty="0" err="1"/>
              <a:t>dCount</a:t>
            </a:r>
            <a:r>
              <a:rPr lang="en-US" altLang="en-US" sz="1500" dirty="0"/>
              <a:t> ++;      break ;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           case 'Q' :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           case 'q'  :  n--;                break ;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           default  :  </a:t>
            </a:r>
            <a:r>
              <a:rPr lang="en-US" altLang="en-US" sz="1500" dirty="0" err="1"/>
              <a:t>printf</a:t>
            </a:r>
            <a:r>
              <a:rPr lang="en-US" altLang="en-US" sz="1500" dirty="0"/>
              <a:t>("Wrong grade, try again.\n");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                           n --;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        } //end </a:t>
            </a:r>
            <a:r>
              <a:rPr lang="en-US" altLang="en-US" sz="1500" dirty="0" smtClean="0"/>
              <a:t>switch</a:t>
            </a:r>
            <a:endParaRPr lang="en-US" altLang="en-US" sz="1500" dirty="0"/>
          </a:p>
          <a:p>
            <a:pPr>
              <a:lnSpc>
                <a:spcPct val="80000"/>
              </a:lnSpc>
            </a:pPr>
            <a:r>
              <a:rPr lang="en-US" altLang="en-US" sz="1500" dirty="0"/>
              <a:t>   } while (grade != 'Q' &amp;&amp; grade!=‘q’) </a:t>
            </a:r>
            <a:r>
              <a:rPr lang="en-US" altLang="en-US" sz="1500" dirty="0" smtClean="0"/>
              <a:t>;</a:t>
            </a:r>
            <a:endParaRPr lang="en-US" altLang="en-US" sz="1500" dirty="0"/>
          </a:p>
          <a:p>
            <a:pPr>
              <a:lnSpc>
                <a:spcPct val="80000"/>
              </a:lnSpc>
            </a:pPr>
            <a:r>
              <a:rPr lang="en-US" altLang="en-US" sz="1500" dirty="0"/>
              <a:t>   </a:t>
            </a:r>
            <a:r>
              <a:rPr lang="en-US" altLang="en-US" sz="1500" dirty="0" err="1"/>
              <a:t>printf</a:t>
            </a:r>
            <a:r>
              <a:rPr lang="en-US" altLang="en-US" sz="1500" dirty="0"/>
              <a:t>("Statistics :\n");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   </a:t>
            </a:r>
            <a:r>
              <a:rPr lang="en-US" altLang="en-US" sz="1500" dirty="0" err="1"/>
              <a:t>printf</a:t>
            </a:r>
            <a:r>
              <a:rPr lang="en-US" altLang="en-US" sz="1500" dirty="0"/>
              <a:t>("Grade A : %f percent\n", float(</a:t>
            </a:r>
            <a:r>
              <a:rPr lang="en-US" altLang="en-US" sz="1500" dirty="0" err="1"/>
              <a:t>aCount</a:t>
            </a:r>
            <a:r>
              <a:rPr lang="en-US" altLang="en-US" sz="1500" dirty="0"/>
              <a:t>)/float(n));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   </a:t>
            </a:r>
            <a:r>
              <a:rPr lang="en-US" altLang="en-US" sz="1500" dirty="0" err="1"/>
              <a:t>printf</a:t>
            </a:r>
            <a:r>
              <a:rPr lang="en-US" altLang="en-US" sz="1500" dirty="0"/>
              <a:t>("Grade B : %f percent\n", float(</a:t>
            </a:r>
            <a:r>
              <a:rPr lang="en-US" altLang="en-US" sz="1500" dirty="0" err="1"/>
              <a:t>bCount</a:t>
            </a:r>
            <a:r>
              <a:rPr lang="en-US" altLang="en-US" sz="1500" dirty="0"/>
              <a:t>)/float(n));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   </a:t>
            </a:r>
            <a:r>
              <a:rPr lang="en-US" altLang="en-US" sz="1500" dirty="0" err="1"/>
              <a:t>printf</a:t>
            </a:r>
            <a:r>
              <a:rPr lang="en-US" altLang="en-US" sz="1500" dirty="0"/>
              <a:t>("Grade C : %f percent\n", float(</a:t>
            </a:r>
            <a:r>
              <a:rPr lang="en-US" altLang="en-US" sz="1500" dirty="0" err="1"/>
              <a:t>cCount</a:t>
            </a:r>
            <a:r>
              <a:rPr lang="en-US" altLang="en-US" sz="1500" dirty="0"/>
              <a:t>)/float(n));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   </a:t>
            </a:r>
            <a:r>
              <a:rPr lang="en-US" altLang="en-US" sz="1500" dirty="0" err="1"/>
              <a:t>printf</a:t>
            </a:r>
            <a:r>
              <a:rPr lang="en-US" altLang="en-US" sz="1500" dirty="0"/>
              <a:t>("Grade D : %f percent\n", float(</a:t>
            </a:r>
            <a:r>
              <a:rPr lang="en-US" altLang="en-US" sz="1500" dirty="0" err="1"/>
              <a:t>dCount</a:t>
            </a:r>
            <a:r>
              <a:rPr lang="en-US" altLang="en-US" sz="1500" dirty="0"/>
              <a:t>)/float(n));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} // end </a:t>
            </a:r>
            <a:r>
              <a:rPr lang="en-US" altLang="en-US" sz="1500" dirty="0" smtClean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57655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fa-IR" dirty="0">
                <a:solidFill>
                  <a:schemeClr val="tx1"/>
                </a:solidFill>
              </a:rPr>
              <a:t>حل مثال از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ساختار </a:t>
            </a:r>
            <a:r>
              <a:rPr lang="en-US" dirty="0">
                <a:solidFill>
                  <a:schemeClr val="tx1"/>
                </a:solidFill>
              </a:rPr>
              <a:t>switch / case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913119" y="1044969"/>
            <a:ext cx="608331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defTabSz="914400" rt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</a:pPr>
            <a:r>
              <a:rPr lang="fa-IR" altLang="en-US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برنامه 8) برنامه اي بنويسيد كه يك عدد، يك عملگر و يك عدد ديگر را از كاربر دريافت و پس از اعمال عملگر برروي دو عدد، حاصل را چاپ نمايد.</a:t>
            </a:r>
            <a:endParaRPr lang="en-US" altLang="en-US" kern="0" dirty="0">
              <a:solidFill>
                <a:srgbClr val="000000"/>
              </a:solidFill>
              <a:latin typeface="Tahoma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4606" y="1044969"/>
            <a:ext cx="6702357" cy="579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#include &lt;</a:t>
            </a:r>
            <a:r>
              <a:rPr lang="en-US" altLang="en-US" sz="1700" kern="0" dirty="0" err="1">
                <a:solidFill>
                  <a:srgbClr val="000000"/>
                </a:solidFill>
                <a:latin typeface="Tahoma"/>
              </a:rPr>
              <a:t>stdio.h</a:t>
            </a: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&gt;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void main() {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   </a:t>
            </a:r>
            <a:r>
              <a:rPr lang="en-US" altLang="en-US" sz="1700" kern="0" dirty="0" err="1">
                <a:solidFill>
                  <a:srgbClr val="000000"/>
                </a:solidFill>
                <a:latin typeface="Tahoma"/>
              </a:rPr>
              <a:t>int</a:t>
            </a: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  number1, number2, result;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   char  op 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   </a:t>
            </a:r>
            <a:r>
              <a:rPr lang="en-US" altLang="en-US" sz="1700" kern="0" dirty="0" err="1">
                <a:solidFill>
                  <a:srgbClr val="000000"/>
                </a:solidFill>
                <a:latin typeface="Tahoma"/>
              </a:rPr>
              <a:t>printf</a:t>
            </a: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("Please enter number1 operator number2 : ");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   </a:t>
            </a:r>
            <a:r>
              <a:rPr lang="en-US" altLang="en-US" sz="1700" kern="0" dirty="0" err="1">
                <a:solidFill>
                  <a:srgbClr val="000000"/>
                </a:solidFill>
                <a:latin typeface="Tahoma"/>
              </a:rPr>
              <a:t>scanf</a:t>
            </a: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("%d %c %d",&amp;number1, &amp;op, &amp;number2);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   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   result = 0;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   switch (op) {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        case '+' : result = number1 + number2 ;    break;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        case '-'  : result = number1 - number2 ;    break;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        case '*'  : result = number1 * number2 ;    break;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        case '/'  : if (number2 != 0) result = number1 / number2 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                      else   </a:t>
            </a:r>
            <a:r>
              <a:rPr lang="en-US" altLang="en-US" sz="1700" kern="0" dirty="0" err="1">
                <a:solidFill>
                  <a:srgbClr val="000000"/>
                </a:solidFill>
                <a:latin typeface="Tahoma"/>
              </a:rPr>
              <a:t>printf</a:t>
            </a: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("There is no answer!\n");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                      break;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        case '%'  : if (number2 != 0) result = number1 % number2 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                        else  </a:t>
            </a:r>
            <a:r>
              <a:rPr lang="en-US" altLang="en-US" sz="1700" kern="0" dirty="0" err="1">
                <a:solidFill>
                  <a:srgbClr val="000000"/>
                </a:solidFill>
                <a:latin typeface="Tahoma"/>
              </a:rPr>
              <a:t>printf</a:t>
            </a: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("There is no answer!\n");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                        break;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         default : </a:t>
            </a:r>
            <a:r>
              <a:rPr lang="en-US" altLang="en-US" sz="1700" kern="0" dirty="0" err="1">
                <a:solidFill>
                  <a:srgbClr val="000000"/>
                </a:solidFill>
                <a:latin typeface="Tahoma"/>
              </a:rPr>
              <a:t>printf</a:t>
            </a: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("invalid operator!\n");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    }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     </a:t>
            </a:r>
            <a:r>
              <a:rPr lang="en-US" altLang="en-US" sz="1700" kern="0" dirty="0" err="1">
                <a:solidFill>
                  <a:srgbClr val="000000"/>
                </a:solidFill>
                <a:latin typeface="Tahoma"/>
              </a:rPr>
              <a:t>printf</a:t>
            </a: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("Result = %</a:t>
            </a:r>
            <a:r>
              <a:rPr lang="en-US" altLang="en-US" sz="1700" kern="0" dirty="0" err="1">
                <a:solidFill>
                  <a:srgbClr val="000000"/>
                </a:solidFill>
                <a:latin typeface="Tahoma"/>
              </a:rPr>
              <a:t>d",result</a:t>
            </a: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);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700" kern="0" dirty="0">
                <a:solidFill>
                  <a:srgbClr val="000000"/>
                </a:solidFill>
                <a:latin typeface="Tahom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157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fa-IR" dirty="0">
                <a:solidFill>
                  <a:schemeClr val="tx1"/>
                </a:solidFill>
              </a:rPr>
              <a:t>دستور </a:t>
            </a:r>
            <a:r>
              <a:rPr lang="en-US" dirty="0">
                <a:solidFill>
                  <a:schemeClr val="tx1"/>
                </a:solidFill>
              </a:rPr>
              <a:t>break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80222" y="1816168"/>
            <a:ext cx="43307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000" b="0" dirty="0">
                <a:solidFill>
                  <a:srgbClr val="0066FF"/>
                </a:solidFill>
                <a:latin typeface="Tahoma" panose="020B0604030504040204" pitchFamily="34" charset="0"/>
              </a:rPr>
              <a:t>while</a:t>
            </a:r>
            <a:r>
              <a:rPr lang="en-US" altLang="en-US" sz="3000" b="0" dirty="0">
                <a:solidFill>
                  <a:schemeClr val="tx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3000" b="0" dirty="0">
                <a:solidFill>
                  <a:schemeClr val="accent2"/>
                </a:solidFill>
                <a:latin typeface="Tahoma" panose="020B0604030504040204" pitchFamily="34" charset="0"/>
              </a:rPr>
              <a:t>(</a:t>
            </a:r>
            <a:r>
              <a:rPr lang="en-US" altLang="en-US" sz="3000" b="0" dirty="0">
                <a:solidFill>
                  <a:schemeClr val="tx1"/>
                </a:solidFill>
                <a:latin typeface="Tahoma" panose="020B0604030504040204" pitchFamily="34" charset="0"/>
              </a:rPr>
              <a:t>&lt;expression&gt;</a:t>
            </a:r>
            <a:r>
              <a:rPr lang="en-US" altLang="en-US" sz="3000" b="0" dirty="0">
                <a:solidFill>
                  <a:schemeClr val="accent2"/>
                </a:solidFill>
                <a:latin typeface="Tahoma" panose="020B0604030504040204" pitchFamily="34" charset="0"/>
              </a:rPr>
              <a:t>) {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000" b="0" dirty="0">
                <a:solidFill>
                  <a:schemeClr val="tx1"/>
                </a:solidFill>
                <a:latin typeface="Tahoma" panose="020B0604030504040204" pitchFamily="34" charset="0"/>
              </a:rPr>
              <a:t>   &lt;statements … &gt;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000" b="0" dirty="0">
                <a:solidFill>
                  <a:schemeClr val="tx1"/>
                </a:solidFill>
                <a:latin typeface="Tahoma" panose="020B0604030504040204" pitchFamily="34" charset="0"/>
              </a:rPr>
              <a:t>   …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000" b="0" dirty="0">
                <a:solidFill>
                  <a:schemeClr val="tx1"/>
                </a:solidFill>
                <a:latin typeface="Tahoma" panose="020B0604030504040204" pitchFamily="34" charset="0"/>
              </a:rPr>
              <a:t>   if  </a:t>
            </a:r>
            <a:r>
              <a:rPr lang="en-US" altLang="en-US" sz="3000" b="0" dirty="0">
                <a:solidFill>
                  <a:schemeClr val="accent2"/>
                </a:solidFill>
                <a:latin typeface="Tahoma" panose="020B0604030504040204" pitchFamily="34" charset="0"/>
              </a:rPr>
              <a:t>(</a:t>
            </a:r>
            <a:r>
              <a:rPr lang="en-US" altLang="en-US" sz="3000" b="0" dirty="0">
                <a:solidFill>
                  <a:schemeClr val="tx1"/>
                </a:solidFill>
                <a:latin typeface="Tahoma" panose="020B0604030504040204" pitchFamily="34" charset="0"/>
              </a:rPr>
              <a:t>&lt;exp1&gt;</a:t>
            </a:r>
            <a:r>
              <a:rPr lang="en-US" altLang="en-US" sz="3000" b="0" dirty="0">
                <a:solidFill>
                  <a:schemeClr val="accent2"/>
                </a:solidFill>
                <a:latin typeface="Tahoma" panose="020B0604030504040204" pitchFamily="34" charset="0"/>
              </a:rPr>
              <a:t>)</a:t>
            </a:r>
            <a:r>
              <a:rPr lang="en-US" altLang="en-US" sz="3000" b="0" dirty="0">
                <a:solidFill>
                  <a:schemeClr val="tx1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3000" b="0" dirty="0">
                <a:solidFill>
                  <a:srgbClr val="0066FF"/>
                </a:solidFill>
                <a:latin typeface="Tahoma" panose="020B0604030504040204" pitchFamily="34" charset="0"/>
              </a:rPr>
              <a:t>break</a:t>
            </a:r>
            <a:r>
              <a:rPr lang="en-US" altLang="en-US" sz="3000" b="0" dirty="0">
                <a:solidFill>
                  <a:schemeClr val="tx1"/>
                </a:solidFill>
                <a:latin typeface="Tahoma" panose="020B0604030504040204" pitchFamily="34" charset="0"/>
              </a:rPr>
              <a:t> ;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000" b="0" dirty="0">
                <a:solidFill>
                  <a:schemeClr val="tx1"/>
                </a:solidFill>
                <a:latin typeface="Tahoma" panose="020B0604030504040204" pitchFamily="34" charset="0"/>
              </a:rPr>
              <a:t>   …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000" b="0" dirty="0">
                <a:solidFill>
                  <a:schemeClr val="accent2"/>
                </a:solidFill>
                <a:latin typeface="Tahoma" panose="020B0604030504040204" pitchFamily="34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000" b="0" dirty="0">
                <a:solidFill>
                  <a:schemeClr val="tx1"/>
                </a:solidFill>
                <a:latin typeface="Tahoma" panose="020B0604030504040204" pitchFamily="34" charset="0"/>
              </a:rPr>
              <a:t>&lt;next statement&gt;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en-US" altLang="en-US" sz="3000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77222" y="2854393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9900"/>
                </a:solidFill>
              </a:rPr>
              <a:t>?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5464547" y="3214756"/>
            <a:ext cx="3175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672384" y="2782956"/>
            <a:ext cx="163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9900"/>
                </a:solidFill>
              </a:rPr>
              <a:t>true ( ≠ 0 )</a:t>
            </a:r>
          </a:p>
        </p:txBody>
      </p: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3303959" y="3775143"/>
            <a:ext cx="925513" cy="1673225"/>
            <a:chOff x="975" y="2251"/>
            <a:chExt cx="816" cy="1497"/>
          </a:xfrm>
        </p:grpSpPr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>
              <a:off x="975" y="2251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975" y="2251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975" y="374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702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7" grpId="2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حل مثال دستور </a:t>
            </a:r>
            <a:r>
              <a:rPr lang="en-US" dirty="0">
                <a:solidFill>
                  <a:schemeClr val="tx1"/>
                </a:solidFill>
              </a:rPr>
              <a:t>break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48960" y="1146108"/>
            <a:ext cx="626722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defTabSz="914400" rt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</a:pPr>
            <a:r>
              <a:rPr lang="fa-IR" altLang="en-US" sz="16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برنامه 9) برنامه 5 را بگونه اي </a:t>
            </a:r>
            <a:r>
              <a:rPr lang="fa-IR" altLang="en-US" sz="16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تغيير </a:t>
            </a:r>
            <a:r>
              <a:rPr lang="fa-IR" altLang="en-US" sz="16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دهيد كه فقط اعداد مثبت را بپذيرد، و درصورتيكه عدد منفي وارد شد، بلافاصله به عمليات خاتمه داده و نتايج تا همين نقطه را چاپ نمايد.</a:t>
            </a:r>
            <a:endParaRPr lang="en-US" altLang="en-US" sz="1600" kern="0" dirty="0">
              <a:solidFill>
                <a:srgbClr val="000000"/>
              </a:solidFill>
              <a:latin typeface="Tahoma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83" y="1131807"/>
            <a:ext cx="7503528" cy="5706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#include &lt;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stdio.h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&gt;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void main() {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int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i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, n, number;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int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sum, max1, max2;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printf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(“please enter n : “);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scanf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(“%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d”,&amp;n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);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sum = 0; 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max1 = max2 = -1;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for (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i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=0 ; 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i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&lt;n ; 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i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++) {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     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printf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(“enter number : “);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     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scanf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(“%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d”,&amp;number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);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CC3300"/>
                </a:solidFill>
                <a:latin typeface="Tahoma"/>
              </a:rPr>
              <a:t>        if (number &lt; 0) break;  // this is the difference </a:t>
            </a:r>
            <a:endParaRPr lang="en-US" altLang="en-US" sz="1600" kern="0" dirty="0">
              <a:solidFill>
                <a:srgbClr val="000000"/>
              </a:solidFill>
              <a:latin typeface="Tahoma"/>
            </a:endParaRP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     sum += number;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     if (number &gt; max1) {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           max2 = max1;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           max1 = number;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     }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     else if (number &gt; max2)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               max2 = number;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}  //end for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   </a:t>
            </a:r>
            <a:r>
              <a:rPr lang="en-US" altLang="en-US" sz="1600" kern="0" dirty="0" err="1">
                <a:solidFill>
                  <a:srgbClr val="000000"/>
                </a:solidFill>
                <a:latin typeface="Tahoma"/>
              </a:rPr>
              <a:t>printf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(“Sum = %d, Maximum 1=%d, Maximum 2= d”, sum, max1, max2);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1600" kern="0" dirty="0" smtClean="0">
                <a:solidFill>
                  <a:srgbClr val="000000"/>
                </a:solidFill>
                <a:latin typeface="Tahoma"/>
              </a:rPr>
              <a:t>}</a:t>
            </a:r>
            <a:endParaRPr lang="fa-IR" altLang="en-US" sz="1600" kern="0" dirty="0" smtClean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4016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fa-IR" dirty="0">
                <a:solidFill>
                  <a:schemeClr val="tx1"/>
                </a:solidFill>
              </a:rPr>
              <a:t>دستور </a:t>
            </a:r>
            <a:r>
              <a:rPr lang="en-US" dirty="0">
                <a:solidFill>
                  <a:schemeClr val="tx1"/>
                </a:solidFill>
              </a:rPr>
              <a:t>continue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044207" y="1638942"/>
            <a:ext cx="49688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000" b="0" smtClean="0">
                <a:solidFill>
                  <a:srgbClr val="0066FF"/>
                </a:solidFill>
                <a:latin typeface="Tahoma" panose="020B0604030504040204" pitchFamily="34" charset="0"/>
              </a:rPr>
              <a:t>while</a:t>
            </a:r>
            <a:r>
              <a:rPr lang="en-US" altLang="en-US" sz="3000" b="0" smtClean="0">
                <a:solidFill>
                  <a:srgbClr val="000000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3000" b="0" smtClean="0">
                <a:solidFill>
                  <a:srgbClr val="CC3300"/>
                </a:solidFill>
                <a:latin typeface="Tahoma" panose="020B0604030504040204" pitchFamily="34" charset="0"/>
              </a:rPr>
              <a:t>(</a:t>
            </a:r>
            <a:r>
              <a:rPr lang="en-US" altLang="en-US" sz="3000" b="0" smtClean="0">
                <a:solidFill>
                  <a:srgbClr val="000000"/>
                </a:solidFill>
                <a:latin typeface="Tahoma" panose="020B0604030504040204" pitchFamily="34" charset="0"/>
              </a:rPr>
              <a:t>&lt;expression&gt;</a:t>
            </a:r>
            <a:r>
              <a:rPr lang="en-US" altLang="en-US" sz="3000" b="0" smtClean="0">
                <a:solidFill>
                  <a:srgbClr val="CC3300"/>
                </a:solidFill>
                <a:latin typeface="Tahoma" panose="020B0604030504040204" pitchFamily="34" charset="0"/>
              </a:rPr>
              <a:t>) {</a:t>
            </a:r>
          </a:p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000" b="0" smtClean="0">
                <a:solidFill>
                  <a:srgbClr val="000000"/>
                </a:solidFill>
                <a:latin typeface="Tahoma" panose="020B0604030504040204" pitchFamily="34" charset="0"/>
              </a:rPr>
              <a:t>   &lt;statements … &gt;</a:t>
            </a:r>
          </a:p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000" b="0" smtClean="0">
                <a:solidFill>
                  <a:srgbClr val="000000"/>
                </a:solidFill>
                <a:latin typeface="Tahoma" panose="020B0604030504040204" pitchFamily="34" charset="0"/>
              </a:rPr>
              <a:t>   …</a:t>
            </a:r>
          </a:p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000" b="0" smtClean="0">
                <a:solidFill>
                  <a:srgbClr val="000000"/>
                </a:solidFill>
                <a:latin typeface="Tahoma" panose="020B0604030504040204" pitchFamily="34" charset="0"/>
              </a:rPr>
              <a:t>   if  </a:t>
            </a:r>
            <a:r>
              <a:rPr lang="en-US" altLang="en-US" sz="3000" b="0" smtClean="0">
                <a:solidFill>
                  <a:srgbClr val="CC3300"/>
                </a:solidFill>
                <a:latin typeface="Tahoma" panose="020B0604030504040204" pitchFamily="34" charset="0"/>
              </a:rPr>
              <a:t>(</a:t>
            </a:r>
            <a:r>
              <a:rPr lang="en-US" altLang="en-US" sz="3000" b="0" smtClean="0">
                <a:solidFill>
                  <a:srgbClr val="000000"/>
                </a:solidFill>
                <a:latin typeface="Tahoma" panose="020B0604030504040204" pitchFamily="34" charset="0"/>
              </a:rPr>
              <a:t>&lt;exp1&gt;</a:t>
            </a:r>
            <a:r>
              <a:rPr lang="en-US" altLang="en-US" sz="3000" b="0" smtClean="0">
                <a:solidFill>
                  <a:srgbClr val="CC3300"/>
                </a:solidFill>
                <a:latin typeface="Tahoma" panose="020B0604030504040204" pitchFamily="34" charset="0"/>
              </a:rPr>
              <a:t>)</a:t>
            </a:r>
            <a:r>
              <a:rPr lang="en-US" altLang="en-US" sz="3000" b="0" smtClean="0">
                <a:solidFill>
                  <a:srgbClr val="000000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3000" b="0" smtClean="0">
                <a:solidFill>
                  <a:srgbClr val="0066FF"/>
                </a:solidFill>
                <a:latin typeface="Tahoma" panose="020B0604030504040204" pitchFamily="34" charset="0"/>
              </a:rPr>
              <a:t>continue</a:t>
            </a:r>
            <a:r>
              <a:rPr lang="en-US" altLang="en-US" sz="3000" b="0" smtClean="0">
                <a:solidFill>
                  <a:srgbClr val="000000"/>
                </a:solidFill>
                <a:latin typeface="Tahoma" panose="020B0604030504040204" pitchFamily="34" charset="0"/>
              </a:rPr>
              <a:t> ;</a:t>
            </a:r>
          </a:p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000" b="0" smtClean="0">
                <a:solidFill>
                  <a:srgbClr val="000000"/>
                </a:solidFill>
                <a:latin typeface="Tahoma" panose="020B0604030504040204" pitchFamily="34" charset="0"/>
              </a:rPr>
              <a:t>   …</a:t>
            </a:r>
          </a:p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000" b="0" smtClean="0">
                <a:solidFill>
                  <a:srgbClr val="CC3300"/>
                </a:solidFill>
                <a:latin typeface="Tahoma" panose="020B0604030504040204" pitchFamily="34" charset="0"/>
              </a:rPr>
              <a:t>}</a:t>
            </a:r>
          </a:p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000" b="0" smtClean="0">
                <a:solidFill>
                  <a:srgbClr val="000000"/>
                </a:solidFill>
                <a:latin typeface="Tahoma" panose="020B0604030504040204" pitchFamily="34" charset="0"/>
              </a:rPr>
              <a:t>&lt;next statement&gt;</a:t>
            </a:r>
          </a:p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</a:pPr>
            <a:endParaRPr lang="en-US" altLang="en-US" sz="3000" b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441207" y="2677167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V="1">
            <a:off x="5628532" y="3037529"/>
            <a:ext cx="3175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836370" y="2605729"/>
            <a:ext cx="163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true ( ≠ 0 )</a:t>
            </a:r>
          </a:p>
        </p:txBody>
      </p:sp>
      <p:grpSp>
        <p:nvGrpSpPr>
          <p:cNvPr id="18" name="Group 8"/>
          <p:cNvGrpSpPr>
            <a:grpSpLocks/>
          </p:cNvGrpSpPr>
          <p:nvPr/>
        </p:nvGrpSpPr>
        <p:grpSpPr bwMode="auto">
          <a:xfrm flipV="1">
            <a:off x="3467945" y="1999304"/>
            <a:ext cx="863600" cy="1584325"/>
            <a:chOff x="975" y="2251"/>
            <a:chExt cx="816" cy="1497"/>
          </a:xfrm>
        </p:grpSpPr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>
              <a:off x="975" y="2251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975" y="2251"/>
              <a:ext cx="0" cy="1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975" y="3748"/>
              <a:ext cx="3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57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5" grpId="1"/>
      <p:bldP spid="15" grpId="2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fa-IR" dirty="0">
                <a:solidFill>
                  <a:schemeClr val="tx1"/>
                </a:solidFill>
              </a:rPr>
              <a:t>دستور </a:t>
            </a:r>
            <a:r>
              <a:rPr lang="en-US" dirty="0">
                <a:solidFill>
                  <a:schemeClr val="tx1"/>
                </a:solidFill>
              </a:rPr>
              <a:t>continue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01170" y="1065399"/>
            <a:ext cx="11099057" cy="3788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 eaLnBrk="1" hangingPunct="1">
              <a:lnSpc>
                <a:spcPct val="80000"/>
              </a:lnSpc>
            </a:pPr>
            <a:r>
              <a:rPr lang="fa-IR" altLang="en-US" sz="2600" kern="0" dirty="0" smtClean="0">
                <a:cs typeface="Tahoma" panose="020B0604030504040204" pitchFamily="34" charset="0"/>
              </a:rPr>
              <a:t>بعنوان مثال، چنانچه بخواهيم برنامه 9 را بگونه اي تغيير دهيم كه از اعداد منفي صرفنظر كند و آنها را در محاسبات لحاظ نكند، كافيست دستور </a:t>
            </a:r>
            <a:endParaRPr lang="en-US" altLang="en-US" sz="2600" kern="0" dirty="0" smtClean="0">
              <a:cs typeface="Tahoma" panose="020B0604030504040204" pitchFamily="34" charset="0"/>
            </a:endParaRPr>
          </a:p>
          <a:p>
            <a:pPr defTabSz="914400" eaLnBrk="1" hangingPunct="1">
              <a:lnSpc>
                <a:spcPct val="80000"/>
              </a:lnSpc>
            </a:pPr>
            <a:endParaRPr lang="en-US" altLang="en-US" sz="2600" kern="0" dirty="0" smtClean="0">
              <a:cs typeface="Tahoma" panose="020B0604030504040204" pitchFamily="34" charset="0"/>
            </a:endParaRPr>
          </a:p>
          <a:p>
            <a:pPr algn="l" defTabSz="914400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kern="0" dirty="0" smtClean="0">
                <a:cs typeface="Tahoma" panose="020B0604030504040204" pitchFamily="34" charset="0"/>
              </a:rPr>
              <a:t>if  (number &lt; 0) break;</a:t>
            </a:r>
            <a:endParaRPr lang="fa-IR" altLang="en-US" sz="2600" kern="0" dirty="0" smtClean="0">
              <a:cs typeface="Tahoma" panose="020B0604030504040204" pitchFamily="34" charset="0"/>
            </a:endParaRPr>
          </a:p>
          <a:p>
            <a:pPr defTabSz="914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a-IR" altLang="en-US" sz="2600" kern="0" dirty="0" smtClean="0">
                <a:cs typeface="Tahoma" panose="020B0604030504040204" pitchFamily="34" charset="0"/>
              </a:rPr>
              <a:t>را به دستور زير تبديل كنيم:</a:t>
            </a:r>
            <a:endParaRPr lang="en-US" altLang="en-US" sz="2600" kern="0" dirty="0" smtClean="0">
              <a:cs typeface="Tahoma" panose="020B0604030504040204" pitchFamily="34" charset="0"/>
            </a:endParaRPr>
          </a:p>
          <a:p>
            <a:pPr algn="l" defTabSz="914400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kern="0" dirty="0" smtClean="0">
                <a:cs typeface="Tahoma" panose="020B0604030504040204" pitchFamily="34" charset="0"/>
              </a:rPr>
              <a:t>if (number &lt; 0) continue;</a:t>
            </a:r>
            <a:endParaRPr lang="fa-IR" altLang="en-US" sz="2600" kern="0" dirty="0" smtClean="0">
              <a:cs typeface="Tahoma" panose="020B0604030504040204" pitchFamily="34" charset="0"/>
            </a:endParaRPr>
          </a:p>
          <a:p>
            <a:pPr defTabSz="914400" eaLnBrk="1" hangingPunct="1">
              <a:lnSpc>
                <a:spcPct val="80000"/>
              </a:lnSpc>
            </a:pPr>
            <a:endParaRPr lang="en-US" altLang="en-US" sz="2600" kern="0" dirty="0" smtClean="0">
              <a:cs typeface="Tahoma" panose="020B0604030504040204" pitchFamily="34" charset="0"/>
            </a:endParaRPr>
          </a:p>
          <a:p>
            <a:pPr defTabSz="914400" eaLnBrk="1" hangingPunct="1">
              <a:lnSpc>
                <a:spcPct val="80000"/>
              </a:lnSpc>
            </a:pPr>
            <a:r>
              <a:rPr lang="fa-IR" altLang="en-US" sz="2600" kern="0" dirty="0" smtClean="0">
                <a:cs typeface="Tahoma" panose="020B0604030504040204" pitchFamily="34" charset="0"/>
              </a:rPr>
              <a:t>دراينصورت، چنانچه عدد منفي باشد، بدون اينكه محاسبات بعدي انجام شوند، كنترل به ابتداي حلقه بازگشته و عدد بعدي را دريافت مي كند.</a:t>
            </a:r>
            <a:endParaRPr lang="en-US" altLang="en-US" sz="2600" kern="0" dirty="0" smtClean="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-5670" y="-4992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24501" y="2919754"/>
            <a:ext cx="66675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1"/>
            <a:r>
              <a:rPr lang="fa-IR" altLang="en-US" sz="4800" dirty="0"/>
              <a:t>ساختارهاي كنترلي</a:t>
            </a:r>
            <a:endParaRPr lang="fa-IR" altLang="ko-KR" sz="48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5524437" y="3614574"/>
            <a:ext cx="66674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cs typeface="Arial" pitchFamily="34" charset="0"/>
              </a:rPr>
              <a:t>control flow</a:t>
            </a:r>
            <a:endParaRPr lang="ko-KR" altLang="en-US" sz="2000" dirty="0"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fa-IR" dirty="0" smtClean="0">
                <a:solidFill>
                  <a:schemeClr val="tx1"/>
                </a:solidFill>
              </a:rPr>
              <a:t>بریم باهم عملی تمرین کنیم </a:t>
            </a:r>
            <a:r>
              <a:rPr lang="fa-IR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Curved Up Ribbon 1"/>
          <p:cNvSpPr/>
          <p:nvPr/>
        </p:nvSpPr>
        <p:spPr>
          <a:xfrm>
            <a:off x="2282292" y="2256816"/>
            <a:ext cx="7694578" cy="2996120"/>
          </a:xfrm>
          <a:prstGeom prst="ellipse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learn2implement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57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fa-IR" dirty="0" smtClean="0">
                <a:solidFill>
                  <a:schemeClr val="tx1"/>
                </a:solidFill>
              </a:rPr>
              <a:t>تمرین </a:t>
            </a:r>
            <a:r>
              <a:rPr lang="fa-IR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42983" y="2071991"/>
            <a:ext cx="11573197" cy="356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 eaLnBrk="1" hangingPunct="1">
              <a:lnSpc>
                <a:spcPct val="80000"/>
              </a:lnSpc>
              <a:buNone/>
            </a:pPr>
            <a:r>
              <a:rPr lang="fa-IR" altLang="en-US" sz="2400" kern="0" dirty="0" smtClean="0">
                <a:cs typeface="Tahoma" panose="020B0604030504040204" pitchFamily="34" charset="0"/>
              </a:rPr>
              <a:t>حالا نوبت شماست که یکم تمرین داشته باشید اول از همه فرصت خوبی هست که برید اسلاید های شماره 1 رو مرور کنید و هرآنچه آنجا یادگرفتید رو به کد تبدیل کنید.</a:t>
            </a:r>
            <a:endParaRPr lang="fa-IR" altLang="en-US" sz="2400" kern="0" dirty="0">
              <a:cs typeface="Tahoma" panose="020B0604030504040204" pitchFamily="34" charset="0"/>
            </a:endParaRPr>
          </a:p>
          <a:p>
            <a:pPr marL="0" indent="0" defTabSz="914400" eaLnBrk="1" hangingPunct="1">
              <a:lnSpc>
                <a:spcPct val="80000"/>
              </a:lnSpc>
              <a:buNone/>
            </a:pPr>
            <a:endParaRPr lang="fa-IR" altLang="en-US" sz="2400" kern="0" dirty="0" smtClean="0">
              <a:cs typeface="Tahoma" panose="020B0604030504040204" pitchFamily="34" charset="0"/>
            </a:endParaRPr>
          </a:p>
          <a:p>
            <a:pPr marL="0" indent="0" defTabSz="914400" eaLnBrk="1" hangingPunct="1">
              <a:lnSpc>
                <a:spcPct val="80000"/>
              </a:lnSpc>
              <a:buNone/>
            </a:pPr>
            <a:r>
              <a:rPr lang="fa-IR" altLang="en-US" sz="2400" kern="0" dirty="0" smtClean="0">
                <a:cs typeface="Tahoma" panose="020B0604030504040204" pitchFamily="34" charset="0"/>
              </a:rPr>
              <a:t>با این تمرین شما هم کدنویسی خودتونو قوی میکنید هم کلی کد مینویسید و دستتون توی کد نویسی رون تر میشه </a:t>
            </a:r>
            <a:r>
              <a:rPr lang="fa-IR" altLang="en-US" sz="2400" kern="0" dirty="0" smtClean="0">
                <a:cs typeface="Tahoma" panose="020B0604030504040204" pitchFamily="34" charset="0"/>
                <a:sym typeface="Wingdings" panose="05000000000000000000" pitchFamily="2" charset="2"/>
              </a:rPr>
              <a:t></a:t>
            </a:r>
          </a:p>
          <a:p>
            <a:pPr marL="0" indent="0" defTabSz="914400" eaLnBrk="1" hangingPunct="1">
              <a:lnSpc>
                <a:spcPct val="80000"/>
              </a:lnSpc>
              <a:buNone/>
            </a:pPr>
            <a:endParaRPr lang="fa-IR" altLang="en-US" sz="2400" kern="0" dirty="0" smtClean="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0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43E3A5-0AC5-4881-A41D-5ECAEBEB959D}"/>
              </a:ext>
            </a:extLst>
          </p:cNvPr>
          <p:cNvGrpSpPr/>
          <p:nvPr/>
        </p:nvGrpSpPr>
        <p:grpSpPr>
          <a:xfrm rot="19540464" flipH="1">
            <a:off x="2191638" y="1538226"/>
            <a:ext cx="2231002" cy="2520893"/>
            <a:chOff x="5058868" y="232127"/>
            <a:chExt cx="8510867" cy="9616730"/>
          </a:xfrm>
          <a:noFill/>
          <a:effectLst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019CCE9-DC01-419C-86FA-A0ED71918D54}"/>
                </a:ext>
              </a:extLst>
            </p:cNvPr>
            <p:cNvSpPr/>
            <p:nvPr/>
          </p:nvSpPr>
          <p:spPr>
            <a:xfrm rot="211266">
              <a:off x="12057075" y="8529782"/>
              <a:ext cx="1052701" cy="1319075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A916EBE-533D-44F2-90B0-BBAD364F774E}"/>
                </a:ext>
              </a:extLst>
            </p:cNvPr>
            <p:cNvSpPr/>
            <p:nvPr/>
          </p:nvSpPr>
          <p:spPr>
            <a:xfrm>
              <a:off x="9174410" y="6905986"/>
              <a:ext cx="3333521" cy="1613815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C09FC54-272A-4C2E-8209-1AC8BF3C0689}"/>
                </a:ext>
              </a:extLst>
            </p:cNvPr>
            <p:cNvSpPr/>
            <p:nvPr/>
          </p:nvSpPr>
          <p:spPr>
            <a:xfrm rot="21242778">
              <a:off x="5058868" y="5449696"/>
              <a:ext cx="1132616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F0892D1-51D6-498E-A966-42379307893D}"/>
                </a:ext>
              </a:extLst>
            </p:cNvPr>
            <p:cNvSpPr/>
            <p:nvPr/>
          </p:nvSpPr>
          <p:spPr>
            <a:xfrm rot="21560731">
              <a:off x="5986132" y="5045483"/>
              <a:ext cx="1586465" cy="2373440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805A45A-FC86-40AA-A77F-4CC3BBAB2AAD}"/>
                </a:ext>
              </a:extLst>
            </p:cNvPr>
            <p:cNvSpPr/>
            <p:nvPr/>
          </p:nvSpPr>
          <p:spPr>
            <a:xfrm rot="338128">
              <a:off x="10038933" y="3258550"/>
              <a:ext cx="3530802" cy="3853063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96221DD-5CBE-4D71-83DC-3FECBF28D9B7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43CBB6E-0BC6-410C-B987-08341935D62A}"/>
                </a:ext>
              </a:extLst>
            </p:cNvPr>
            <p:cNvSpPr/>
            <p:nvPr/>
          </p:nvSpPr>
          <p:spPr>
            <a:xfrm rot="104369">
              <a:off x="7704536" y="232127"/>
              <a:ext cx="2543812" cy="6474119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5" name="Freeform 2">
            <a:extLst>
              <a:ext uri="{FF2B5EF4-FFF2-40B4-BE49-F238E27FC236}">
                <a16:creationId xmlns:a16="http://schemas.microsoft.com/office/drawing/2014/main" id="{1085625E-8547-4328-8161-61534E445C6E}"/>
              </a:ext>
            </a:extLst>
          </p:cNvPr>
          <p:cNvSpPr/>
          <p:nvPr/>
        </p:nvSpPr>
        <p:spPr>
          <a:xfrm>
            <a:off x="512431" y="891698"/>
            <a:ext cx="5183519" cy="5850331"/>
          </a:xfrm>
          <a:custGeom>
            <a:avLst/>
            <a:gdLst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33775 w 4000500"/>
              <a:gd name="connsiteY2" fmla="*/ 3314700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31427 w 4000500"/>
              <a:gd name="connsiteY4" fmla="*/ 2800019 h 4600575"/>
              <a:gd name="connsiteX5" fmla="*/ 3724275 w 4000500"/>
              <a:gd name="connsiteY5" fmla="*/ 2705100 h 4600575"/>
              <a:gd name="connsiteX6" fmla="*/ 3629025 w 4000500"/>
              <a:gd name="connsiteY6" fmla="*/ 2600325 h 4600575"/>
              <a:gd name="connsiteX7" fmla="*/ 3752850 w 4000500"/>
              <a:gd name="connsiteY7" fmla="*/ 2524125 h 4600575"/>
              <a:gd name="connsiteX8" fmla="*/ 3686175 w 4000500"/>
              <a:gd name="connsiteY8" fmla="*/ 2295525 h 4600575"/>
              <a:gd name="connsiteX9" fmla="*/ 4000500 w 4000500"/>
              <a:gd name="connsiteY9" fmla="*/ 2085975 h 4600575"/>
              <a:gd name="connsiteX10" fmla="*/ 3552825 w 4000500"/>
              <a:gd name="connsiteY10" fmla="*/ 1457325 h 4600575"/>
              <a:gd name="connsiteX11" fmla="*/ 2028825 w 4000500"/>
              <a:gd name="connsiteY11" fmla="*/ 0 h 4600575"/>
              <a:gd name="connsiteX12" fmla="*/ 533400 w 4000500"/>
              <a:gd name="connsiteY12" fmla="*/ 933450 h 4600575"/>
              <a:gd name="connsiteX13" fmla="*/ 1028700 w 4000500"/>
              <a:gd name="connsiteY13" fmla="*/ 2838450 h 4600575"/>
              <a:gd name="connsiteX14" fmla="*/ 0 w 4000500"/>
              <a:gd name="connsiteY14" fmla="*/ 4600575 h 4600575"/>
              <a:gd name="connsiteX15" fmla="*/ 0 w 4000500"/>
              <a:gd name="connsiteY15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12427"/>
              <a:gd name="connsiteY0" fmla="*/ 3952875 h 4600575"/>
              <a:gd name="connsiteX1" fmla="*/ 2632875 w 4012427"/>
              <a:gd name="connsiteY1" fmla="*/ 3281404 h 4600575"/>
              <a:gd name="connsiteX2" fmla="*/ 3509921 w 4012427"/>
              <a:gd name="connsiteY2" fmla="*/ 3306749 h 4600575"/>
              <a:gd name="connsiteX3" fmla="*/ 3555226 w 4012427"/>
              <a:gd name="connsiteY3" fmla="*/ 2851950 h 4600575"/>
              <a:gd name="connsiteX4" fmla="*/ 3696446 w 4012427"/>
              <a:gd name="connsiteY4" fmla="*/ 2701124 h 4600575"/>
              <a:gd name="connsiteX5" fmla="*/ 3664806 w 4012427"/>
              <a:gd name="connsiteY5" fmla="*/ 2620203 h 4600575"/>
              <a:gd name="connsiteX6" fmla="*/ 3752850 w 4012427"/>
              <a:gd name="connsiteY6" fmla="*/ 2524125 h 4600575"/>
              <a:gd name="connsiteX7" fmla="*/ 3666297 w 4012427"/>
              <a:gd name="connsiteY7" fmla="*/ 2291549 h 4600575"/>
              <a:gd name="connsiteX8" fmla="*/ 4012427 w 4012427"/>
              <a:gd name="connsiteY8" fmla="*/ 2157537 h 4600575"/>
              <a:gd name="connsiteX9" fmla="*/ 3552825 w 4012427"/>
              <a:gd name="connsiteY9" fmla="*/ 1457325 h 4600575"/>
              <a:gd name="connsiteX10" fmla="*/ 2028825 w 4012427"/>
              <a:gd name="connsiteY10" fmla="*/ 0 h 4600575"/>
              <a:gd name="connsiteX11" fmla="*/ 533400 w 4012427"/>
              <a:gd name="connsiteY11" fmla="*/ 933450 h 4600575"/>
              <a:gd name="connsiteX12" fmla="*/ 1028700 w 4012427"/>
              <a:gd name="connsiteY12" fmla="*/ 2838450 h 4600575"/>
              <a:gd name="connsiteX13" fmla="*/ 0 w 4012427"/>
              <a:gd name="connsiteY13" fmla="*/ 4600575 h 4600575"/>
              <a:gd name="connsiteX14" fmla="*/ 0 w 4012427"/>
              <a:gd name="connsiteY14" fmla="*/ 4600575 h 4600575"/>
              <a:gd name="connsiteX0" fmla="*/ 2428875 w 4012427"/>
              <a:gd name="connsiteY0" fmla="*/ 3952875 h 4600575"/>
              <a:gd name="connsiteX1" fmla="*/ 2632875 w 4012427"/>
              <a:gd name="connsiteY1" fmla="*/ 3281404 h 4600575"/>
              <a:gd name="connsiteX2" fmla="*/ 3509921 w 4012427"/>
              <a:gd name="connsiteY2" fmla="*/ 3306749 h 4600575"/>
              <a:gd name="connsiteX3" fmla="*/ 3555226 w 4012427"/>
              <a:gd name="connsiteY3" fmla="*/ 2851950 h 4600575"/>
              <a:gd name="connsiteX4" fmla="*/ 3696446 w 4012427"/>
              <a:gd name="connsiteY4" fmla="*/ 2701124 h 4600575"/>
              <a:gd name="connsiteX5" fmla="*/ 3664806 w 4012427"/>
              <a:gd name="connsiteY5" fmla="*/ 2620203 h 4600575"/>
              <a:gd name="connsiteX6" fmla="*/ 3752850 w 4012427"/>
              <a:gd name="connsiteY6" fmla="*/ 2524125 h 4600575"/>
              <a:gd name="connsiteX7" fmla="*/ 3666297 w 4012427"/>
              <a:gd name="connsiteY7" fmla="*/ 2291549 h 4600575"/>
              <a:gd name="connsiteX8" fmla="*/ 4012427 w 4012427"/>
              <a:gd name="connsiteY8" fmla="*/ 2157537 h 4600575"/>
              <a:gd name="connsiteX9" fmla="*/ 3552825 w 4012427"/>
              <a:gd name="connsiteY9" fmla="*/ 1457325 h 4600575"/>
              <a:gd name="connsiteX10" fmla="*/ 2028825 w 4012427"/>
              <a:gd name="connsiteY10" fmla="*/ 0 h 4600575"/>
              <a:gd name="connsiteX11" fmla="*/ 533400 w 4012427"/>
              <a:gd name="connsiteY11" fmla="*/ 933450 h 4600575"/>
              <a:gd name="connsiteX12" fmla="*/ 1028700 w 4012427"/>
              <a:gd name="connsiteY12" fmla="*/ 2838450 h 4600575"/>
              <a:gd name="connsiteX13" fmla="*/ 0 w 4012427"/>
              <a:gd name="connsiteY13" fmla="*/ 4600575 h 4600575"/>
              <a:gd name="connsiteX14" fmla="*/ 0 w 4012427"/>
              <a:gd name="connsiteY14" fmla="*/ 4600575 h 4600575"/>
              <a:gd name="connsiteX0" fmla="*/ 2428875 w 4024354"/>
              <a:gd name="connsiteY0" fmla="*/ 3952875 h 4600575"/>
              <a:gd name="connsiteX1" fmla="*/ 2632875 w 4024354"/>
              <a:gd name="connsiteY1" fmla="*/ 3281404 h 4600575"/>
              <a:gd name="connsiteX2" fmla="*/ 3509921 w 4024354"/>
              <a:gd name="connsiteY2" fmla="*/ 3306749 h 4600575"/>
              <a:gd name="connsiteX3" fmla="*/ 3555226 w 4024354"/>
              <a:gd name="connsiteY3" fmla="*/ 2851950 h 4600575"/>
              <a:gd name="connsiteX4" fmla="*/ 3696446 w 4024354"/>
              <a:gd name="connsiteY4" fmla="*/ 2701124 h 4600575"/>
              <a:gd name="connsiteX5" fmla="*/ 3664806 w 4024354"/>
              <a:gd name="connsiteY5" fmla="*/ 2620203 h 4600575"/>
              <a:gd name="connsiteX6" fmla="*/ 3752850 w 4024354"/>
              <a:gd name="connsiteY6" fmla="*/ 2524125 h 4600575"/>
              <a:gd name="connsiteX7" fmla="*/ 3666297 w 4024354"/>
              <a:gd name="connsiteY7" fmla="*/ 2291549 h 4600575"/>
              <a:gd name="connsiteX8" fmla="*/ 4024354 w 4024354"/>
              <a:gd name="connsiteY8" fmla="*/ 2097902 h 4600575"/>
              <a:gd name="connsiteX9" fmla="*/ 3552825 w 4024354"/>
              <a:gd name="connsiteY9" fmla="*/ 1457325 h 4600575"/>
              <a:gd name="connsiteX10" fmla="*/ 2028825 w 4024354"/>
              <a:gd name="connsiteY10" fmla="*/ 0 h 4600575"/>
              <a:gd name="connsiteX11" fmla="*/ 533400 w 4024354"/>
              <a:gd name="connsiteY11" fmla="*/ 933450 h 4600575"/>
              <a:gd name="connsiteX12" fmla="*/ 1028700 w 4024354"/>
              <a:gd name="connsiteY12" fmla="*/ 2838450 h 4600575"/>
              <a:gd name="connsiteX13" fmla="*/ 0 w 4024354"/>
              <a:gd name="connsiteY13" fmla="*/ 4600575 h 4600575"/>
              <a:gd name="connsiteX14" fmla="*/ 0 w 4024354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66297 w 4008452"/>
              <a:gd name="connsiteY7" fmla="*/ 2291549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66297 w 4008452"/>
              <a:gd name="connsiteY7" fmla="*/ 2291549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92581 w 4008452"/>
              <a:gd name="connsiteY9" fmla="*/ 1489130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92581 w 4008452"/>
              <a:gd name="connsiteY9" fmla="*/ 1489130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809 h 4628509"/>
              <a:gd name="connsiteX1" fmla="*/ 2632875 w 4008470"/>
              <a:gd name="connsiteY1" fmla="*/ 3309338 h 4628509"/>
              <a:gd name="connsiteX2" fmla="*/ 3509921 w 4008470"/>
              <a:gd name="connsiteY2" fmla="*/ 3334683 h 4628509"/>
              <a:gd name="connsiteX3" fmla="*/ 3555226 w 4008470"/>
              <a:gd name="connsiteY3" fmla="*/ 2879884 h 4628509"/>
              <a:gd name="connsiteX4" fmla="*/ 3696446 w 4008470"/>
              <a:gd name="connsiteY4" fmla="*/ 2729058 h 4628509"/>
              <a:gd name="connsiteX5" fmla="*/ 3664806 w 4008470"/>
              <a:gd name="connsiteY5" fmla="*/ 2648137 h 4628509"/>
              <a:gd name="connsiteX6" fmla="*/ 3752850 w 4008470"/>
              <a:gd name="connsiteY6" fmla="*/ 2552059 h 4628509"/>
              <a:gd name="connsiteX7" fmla="*/ 3686175 w 4008470"/>
              <a:gd name="connsiteY7" fmla="*/ 2343337 h 4628509"/>
              <a:gd name="connsiteX8" fmla="*/ 4008452 w 4008470"/>
              <a:gd name="connsiteY8" fmla="*/ 2133788 h 4628509"/>
              <a:gd name="connsiteX9" fmla="*/ 3592581 w 4008470"/>
              <a:gd name="connsiteY9" fmla="*/ 1517064 h 4628509"/>
              <a:gd name="connsiteX10" fmla="*/ 2000996 w 4008470"/>
              <a:gd name="connsiteY10" fmla="*/ 104 h 4628509"/>
              <a:gd name="connsiteX11" fmla="*/ 533400 w 4008470"/>
              <a:gd name="connsiteY11" fmla="*/ 961384 h 4628509"/>
              <a:gd name="connsiteX12" fmla="*/ 1028700 w 4008470"/>
              <a:gd name="connsiteY12" fmla="*/ 2866384 h 4628509"/>
              <a:gd name="connsiteX13" fmla="*/ 0 w 4008470"/>
              <a:gd name="connsiteY13" fmla="*/ 4628509 h 4628509"/>
              <a:gd name="connsiteX14" fmla="*/ 0 w 4008470"/>
              <a:gd name="connsiteY14" fmla="*/ 4628509 h 4628509"/>
              <a:gd name="connsiteX0" fmla="*/ 2428875 w 4008470"/>
              <a:gd name="connsiteY0" fmla="*/ 3980809 h 4628509"/>
              <a:gd name="connsiteX1" fmla="*/ 2632875 w 4008470"/>
              <a:gd name="connsiteY1" fmla="*/ 3309338 h 4628509"/>
              <a:gd name="connsiteX2" fmla="*/ 3509921 w 4008470"/>
              <a:gd name="connsiteY2" fmla="*/ 3334683 h 4628509"/>
              <a:gd name="connsiteX3" fmla="*/ 3555226 w 4008470"/>
              <a:gd name="connsiteY3" fmla="*/ 2879884 h 4628509"/>
              <a:gd name="connsiteX4" fmla="*/ 3696446 w 4008470"/>
              <a:gd name="connsiteY4" fmla="*/ 2729058 h 4628509"/>
              <a:gd name="connsiteX5" fmla="*/ 3664806 w 4008470"/>
              <a:gd name="connsiteY5" fmla="*/ 2648137 h 4628509"/>
              <a:gd name="connsiteX6" fmla="*/ 3752850 w 4008470"/>
              <a:gd name="connsiteY6" fmla="*/ 2552059 h 4628509"/>
              <a:gd name="connsiteX7" fmla="*/ 3686175 w 4008470"/>
              <a:gd name="connsiteY7" fmla="*/ 2343337 h 4628509"/>
              <a:gd name="connsiteX8" fmla="*/ 4008452 w 4008470"/>
              <a:gd name="connsiteY8" fmla="*/ 2133788 h 4628509"/>
              <a:gd name="connsiteX9" fmla="*/ 3592581 w 4008470"/>
              <a:gd name="connsiteY9" fmla="*/ 1517064 h 4628509"/>
              <a:gd name="connsiteX10" fmla="*/ 2000996 w 4008470"/>
              <a:gd name="connsiteY10" fmla="*/ 104 h 4628509"/>
              <a:gd name="connsiteX11" fmla="*/ 549303 w 4008470"/>
              <a:gd name="connsiteY11" fmla="*/ 965360 h 4628509"/>
              <a:gd name="connsiteX12" fmla="*/ 1028700 w 4008470"/>
              <a:gd name="connsiteY12" fmla="*/ 2866384 h 4628509"/>
              <a:gd name="connsiteX13" fmla="*/ 0 w 4008470"/>
              <a:gd name="connsiteY13" fmla="*/ 4628509 h 4628509"/>
              <a:gd name="connsiteX14" fmla="*/ 0 w 4008470"/>
              <a:gd name="connsiteY14" fmla="*/ 4628509 h 4628509"/>
              <a:gd name="connsiteX0" fmla="*/ 2428875 w 4008470"/>
              <a:gd name="connsiteY0" fmla="*/ 3980953 h 4628653"/>
              <a:gd name="connsiteX1" fmla="*/ 2632875 w 4008470"/>
              <a:gd name="connsiteY1" fmla="*/ 3309482 h 4628653"/>
              <a:gd name="connsiteX2" fmla="*/ 3509921 w 4008470"/>
              <a:gd name="connsiteY2" fmla="*/ 3334827 h 4628653"/>
              <a:gd name="connsiteX3" fmla="*/ 3555226 w 4008470"/>
              <a:gd name="connsiteY3" fmla="*/ 2880028 h 4628653"/>
              <a:gd name="connsiteX4" fmla="*/ 3696446 w 4008470"/>
              <a:gd name="connsiteY4" fmla="*/ 2729202 h 4628653"/>
              <a:gd name="connsiteX5" fmla="*/ 3664806 w 4008470"/>
              <a:gd name="connsiteY5" fmla="*/ 2648281 h 4628653"/>
              <a:gd name="connsiteX6" fmla="*/ 3752850 w 4008470"/>
              <a:gd name="connsiteY6" fmla="*/ 2552203 h 4628653"/>
              <a:gd name="connsiteX7" fmla="*/ 3686175 w 4008470"/>
              <a:gd name="connsiteY7" fmla="*/ 2343481 h 4628653"/>
              <a:gd name="connsiteX8" fmla="*/ 4008452 w 4008470"/>
              <a:gd name="connsiteY8" fmla="*/ 2133932 h 4628653"/>
              <a:gd name="connsiteX9" fmla="*/ 3592581 w 4008470"/>
              <a:gd name="connsiteY9" fmla="*/ 1517208 h 4628653"/>
              <a:gd name="connsiteX10" fmla="*/ 2000996 w 4008470"/>
              <a:gd name="connsiteY10" fmla="*/ 248 h 4628653"/>
              <a:gd name="connsiteX11" fmla="*/ 549303 w 4008470"/>
              <a:gd name="connsiteY11" fmla="*/ 965504 h 4628653"/>
              <a:gd name="connsiteX12" fmla="*/ 1028700 w 4008470"/>
              <a:gd name="connsiteY12" fmla="*/ 2866528 h 4628653"/>
              <a:gd name="connsiteX13" fmla="*/ 0 w 4008470"/>
              <a:gd name="connsiteY13" fmla="*/ 4628653 h 4628653"/>
              <a:gd name="connsiteX14" fmla="*/ 0 w 4008470"/>
              <a:gd name="connsiteY14" fmla="*/ 4628653 h 4628653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28700 w 4008470"/>
              <a:gd name="connsiteY12" fmla="*/ 2850641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28700 w 4008470"/>
              <a:gd name="connsiteY12" fmla="*/ 2850641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17859 w 4008470"/>
              <a:gd name="connsiteY0" fmla="*/ 3005448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17859 w 4008470"/>
              <a:gd name="connsiteY0" fmla="*/ 3005448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27424 w 4008470"/>
              <a:gd name="connsiteY0" fmla="*/ 2809506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27424 w 4008470"/>
              <a:gd name="connsiteY0" fmla="*/ 2769313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02304 w 4008470"/>
              <a:gd name="connsiteY0" fmla="*/ 2759264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094989 w 4008470"/>
              <a:gd name="connsiteY0" fmla="*/ 2810471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094989 w 4008470"/>
              <a:gd name="connsiteY0" fmla="*/ 2810454 h 4612749"/>
              <a:gd name="connsiteX1" fmla="*/ 2172536 w 4008470"/>
              <a:gd name="connsiteY1" fmla="*/ 3138676 h 4612749"/>
              <a:gd name="connsiteX2" fmla="*/ 2632875 w 4008470"/>
              <a:gd name="connsiteY2" fmla="*/ 3293578 h 4612749"/>
              <a:gd name="connsiteX3" fmla="*/ 3509921 w 4008470"/>
              <a:gd name="connsiteY3" fmla="*/ 3318923 h 4612749"/>
              <a:gd name="connsiteX4" fmla="*/ 3555226 w 4008470"/>
              <a:gd name="connsiteY4" fmla="*/ 2864124 h 4612749"/>
              <a:gd name="connsiteX5" fmla="*/ 3710053 w 4008470"/>
              <a:gd name="connsiteY5" fmla="*/ 2718741 h 4612749"/>
              <a:gd name="connsiteX6" fmla="*/ 3664806 w 4008470"/>
              <a:gd name="connsiteY6" fmla="*/ 2632377 h 4612749"/>
              <a:gd name="connsiteX7" fmla="*/ 3752850 w 4008470"/>
              <a:gd name="connsiteY7" fmla="*/ 2536299 h 4612749"/>
              <a:gd name="connsiteX8" fmla="*/ 3686175 w 4008470"/>
              <a:gd name="connsiteY8" fmla="*/ 2327577 h 4612749"/>
              <a:gd name="connsiteX9" fmla="*/ 4008452 w 4008470"/>
              <a:gd name="connsiteY9" fmla="*/ 2118028 h 4612749"/>
              <a:gd name="connsiteX10" fmla="*/ 3592581 w 4008470"/>
              <a:gd name="connsiteY10" fmla="*/ 1501304 h 4612749"/>
              <a:gd name="connsiteX11" fmla="*/ 2000996 w 4008470"/>
              <a:gd name="connsiteY11" fmla="*/ 247 h 4612749"/>
              <a:gd name="connsiteX12" fmla="*/ 549303 w 4008470"/>
              <a:gd name="connsiteY12" fmla="*/ 949600 h 4612749"/>
              <a:gd name="connsiteX13" fmla="*/ 1016773 w 4008470"/>
              <a:gd name="connsiteY13" fmla="*/ 2874478 h 4612749"/>
              <a:gd name="connsiteX14" fmla="*/ 0 w 4008470"/>
              <a:gd name="connsiteY14" fmla="*/ 4612749 h 4612749"/>
              <a:gd name="connsiteX15" fmla="*/ 0 w 4008470"/>
              <a:gd name="connsiteY15" fmla="*/ 4612749 h 4612749"/>
              <a:gd name="connsiteX0" fmla="*/ 2279716 w 4193197"/>
              <a:gd name="connsiteY0" fmla="*/ 2810454 h 4802265"/>
              <a:gd name="connsiteX1" fmla="*/ 2357263 w 4193197"/>
              <a:gd name="connsiteY1" fmla="*/ 3138676 h 4802265"/>
              <a:gd name="connsiteX2" fmla="*/ 2817602 w 4193197"/>
              <a:gd name="connsiteY2" fmla="*/ 3293578 h 4802265"/>
              <a:gd name="connsiteX3" fmla="*/ 3694648 w 4193197"/>
              <a:gd name="connsiteY3" fmla="*/ 3318923 h 4802265"/>
              <a:gd name="connsiteX4" fmla="*/ 3739953 w 4193197"/>
              <a:gd name="connsiteY4" fmla="*/ 2864124 h 4802265"/>
              <a:gd name="connsiteX5" fmla="*/ 3894780 w 4193197"/>
              <a:gd name="connsiteY5" fmla="*/ 2718741 h 4802265"/>
              <a:gd name="connsiteX6" fmla="*/ 3849533 w 4193197"/>
              <a:gd name="connsiteY6" fmla="*/ 2632377 h 4802265"/>
              <a:gd name="connsiteX7" fmla="*/ 3937577 w 4193197"/>
              <a:gd name="connsiteY7" fmla="*/ 2536299 h 4802265"/>
              <a:gd name="connsiteX8" fmla="*/ 3870902 w 4193197"/>
              <a:gd name="connsiteY8" fmla="*/ 2327577 h 4802265"/>
              <a:gd name="connsiteX9" fmla="*/ 4193179 w 4193197"/>
              <a:gd name="connsiteY9" fmla="*/ 2118028 h 4802265"/>
              <a:gd name="connsiteX10" fmla="*/ 3777308 w 4193197"/>
              <a:gd name="connsiteY10" fmla="*/ 1501304 h 4802265"/>
              <a:gd name="connsiteX11" fmla="*/ 2185723 w 4193197"/>
              <a:gd name="connsiteY11" fmla="*/ 247 h 4802265"/>
              <a:gd name="connsiteX12" fmla="*/ 734030 w 4193197"/>
              <a:gd name="connsiteY12" fmla="*/ 949600 h 4802265"/>
              <a:gd name="connsiteX13" fmla="*/ 1201500 w 4193197"/>
              <a:gd name="connsiteY13" fmla="*/ 2874478 h 4802265"/>
              <a:gd name="connsiteX14" fmla="*/ 184727 w 4193197"/>
              <a:gd name="connsiteY14" fmla="*/ 4612749 h 4802265"/>
              <a:gd name="connsiteX15" fmla="*/ 0 w 4193197"/>
              <a:gd name="connsiteY15" fmla="*/ 4797476 h 4802265"/>
              <a:gd name="connsiteX0" fmla="*/ 2094989 w 4008470"/>
              <a:gd name="connsiteY0" fmla="*/ 2810454 h 4612749"/>
              <a:gd name="connsiteX1" fmla="*/ 2172536 w 4008470"/>
              <a:gd name="connsiteY1" fmla="*/ 3138676 h 4612749"/>
              <a:gd name="connsiteX2" fmla="*/ 2632875 w 4008470"/>
              <a:gd name="connsiteY2" fmla="*/ 3293578 h 4612749"/>
              <a:gd name="connsiteX3" fmla="*/ 3509921 w 4008470"/>
              <a:gd name="connsiteY3" fmla="*/ 3318923 h 4612749"/>
              <a:gd name="connsiteX4" fmla="*/ 3555226 w 4008470"/>
              <a:gd name="connsiteY4" fmla="*/ 2864124 h 4612749"/>
              <a:gd name="connsiteX5" fmla="*/ 3710053 w 4008470"/>
              <a:gd name="connsiteY5" fmla="*/ 2718741 h 4612749"/>
              <a:gd name="connsiteX6" fmla="*/ 3664806 w 4008470"/>
              <a:gd name="connsiteY6" fmla="*/ 2632377 h 4612749"/>
              <a:gd name="connsiteX7" fmla="*/ 3752850 w 4008470"/>
              <a:gd name="connsiteY7" fmla="*/ 2536299 h 4612749"/>
              <a:gd name="connsiteX8" fmla="*/ 3686175 w 4008470"/>
              <a:gd name="connsiteY8" fmla="*/ 2327577 h 4612749"/>
              <a:gd name="connsiteX9" fmla="*/ 4008452 w 4008470"/>
              <a:gd name="connsiteY9" fmla="*/ 2118028 h 4612749"/>
              <a:gd name="connsiteX10" fmla="*/ 3592581 w 4008470"/>
              <a:gd name="connsiteY10" fmla="*/ 1501304 h 4612749"/>
              <a:gd name="connsiteX11" fmla="*/ 2000996 w 4008470"/>
              <a:gd name="connsiteY11" fmla="*/ 247 h 4612749"/>
              <a:gd name="connsiteX12" fmla="*/ 549303 w 4008470"/>
              <a:gd name="connsiteY12" fmla="*/ 949600 h 4612749"/>
              <a:gd name="connsiteX13" fmla="*/ 1016773 w 4008470"/>
              <a:gd name="connsiteY13" fmla="*/ 2874478 h 4612749"/>
              <a:gd name="connsiteX14" fmla="*/ 0 w 4008470"/>
              <a:gd name="connsiteY14" fmla="*/ 4612749 h 4612749"/>
              <a:gd name="connsiteX0" fmla="*/ 2279716 w 4193197"/>
              <a:gd name="connsiteY0" fmla="*/ 2810454 h 4732822"/>
              <a:gd name="connsiteX1" fmla="*/ 2357263 w 4193197"/>
              <a:gd name="connsiteY1" fmla="*/ 3138676 h 4732822"/>
              <a:gd name="connsiteX2" fmla="*/ 2817602 w 4193197"/>
              <a:gd name="connsiteY2" fmla="*/ 3293578 h 4732822"/>
              <a:gd name="connsiteX3" fmla="*/ 3694648 w 4193197"/>
              <a:gd name="connsiteY3" fmla="*/ 3318923 h 4732822"/>
              <a:gd name="connsiteX4" fmla="*/ 3739953 w 4193197"/>
              <a:gd name="connsiteY4" fmla="*/ 2864124 h 4732822"/>
              <a:gd name="connsiteX5" fmla="*/ 3894780 w 4193197"/>
              <a:gd name="connsiteY5" fmla="*/ 2718741 h 4732822"/>
              <a:gd name="connsiteX6" fmla="*/ 3849533 w 4193197"/>
              <a:gd name="connsiteY6" fmla="*/ 2632377 h 4732822"/>
              <a:gd name="connsiteX7" fmla="*/ 3937577 w 4193197"/>
              <a:gd name="connsiteY7" fmla="*/ 2536299 h 4732822"/>
              <a:gd name="connsiteX8" fmla="*/ 3870902 w 4193197"/>
              <a:gd name="connsiteY8" fmla="*/ 2327577 h 4732822"/>
              <a:gd name="connsiteX9" fmla="*/ 4193179 w 4193197"/>
              <a:gd name="connsiteY9" fmla="*/ 2118028 h 4732822"/>
              <a:gd name="connsiteX10" fmla="*/ 3777308 w 4193197"/>
              <a:gd name="connsiteY10" fmla="*/ 1501304 h 4732822"/>
              <a:gd name="connsiteX11" fmla="*/ 2185723 w 4193197"/>
              <a:gd name="connsiteY11" fmla="*/ 247 h 4732822"/>
              <a:gd name="connsiteX12" fmla="*/ 734030 w 4193197"/>
              <a:gd name="connsiteY12" fmla="*/ 949600 h 4732822"/>
              <a:gd name="connsiteX13" fmla="*/ 1201500 w 4193197"/>
              <a:gd name="connsiteY13" fmla="*/ 2874478 h 4732822"/>
              <a:gd name="connsiteX14" fmla="*/ 0 w 4193197"/>
              <a:gd name="connsiteY14" fmla="*/ 4732822 h 4732822"/>
              <a:gd name="connsiteX0" fmla="*/ 2279716 w 4193197"/>
              <a:gd name="connsiteY0" fmla="*/ 2810222 h 4732590"/>
              <a:gd name="connsiteX1" fmla="*/ 2357263 w 4193197"/>
              <a:gd name="connsiteY1" fmla="*/ 3138444 h 4732590"/>
              <a:gd name="connsiteX2" fmla="*/ 2817602 w 4193197"/>
              <a:gd name="connsiteY2" fmla="*/ 3293346 h 4732590"/>
              <a:gd name="connsiteX3" fmla="*/ 3694648 w 4193197"/>
              <a:gd name="connsiteY3" fmla="*/ 3318691 h 4732590"/>
              <a:gd name="connsiteX4" fmla="*/ 3739953 w 4193197"/>
              <a:gd name="connsiteY4" fmla="*/ 2863892 h 4732590"/>
              <a:gd name="connsiteX5" fmla="*/ 3894780 w 4193197"/>
              <a:gd name="connsiteY5" fmla="*/ 2718509 h 4732590"/>
              <a:gd name="connsiteX6" fmla="*/ 3849533 w 4193197"/>
              <a:gd name="connsiteY6" fmla="*/ 2632145 h 4732590"/>
              <a:gd name="connsiteX7" fmla="*/ 3937577 w 4193197"/>
              <a:gd name="connsiteY7" fmla="*/ 2536067 h 4732590"/>
              <a:gd name="connsiteX8" fmla="*/ 3870902 w 4193197"/>
              <a:gd name="connsiteY8" fmla="*/ 2327345 h 4732590"/>
              <a:gd name="connsiteX9" fmla="*/ 4193179 w 4193197"/>
              <a:gd name="connsiteY9" fmla="*/ 2117796 h 4732590"/>
              <a:gd name="connsiteX10" fmla="*/ 3777308 w 4193197"/>
              <a:gd name="connsiteY10" fmla="*/ 1501072 h 4732590"/>
              <a:gd name="connsiteX11" fmla="*/ 2185723 w 4193197"/>
              <a:gd name="connsiteY11" fmla="*/ 15 h 4732590"/>
              <a:gd name="connsiteX12" fmla="*/ 734030 w 4193197"/>
              <a:gd name="connsiteY12" fmla="*/ 949368 h 4732590"/>
              <a:gd name="connsiteX13" fmla="*/ 1201500 w 4193197"/>
              <a:gd name="connsiteY13" fmla="*/ 2874246 h 4732590"/>
              <a:gd name="connsiteX14" fmla="*/ 0 w 4193197"/>
              <a:gd name="connsiteY14" fmla="*/ 4732590 h 4732590"/>
              <a:gd name="connsiteX0" fmla="*/ 2279716 w 4193197"/>
              <a:gd name="connsiteY0" fmla="*/ 2810579 h 4732947"/>
              <a:gd name="connsiteX1" fmla="*/ 2357263 w 4193197"/>
              <a:gd name="connsiteY1" fmla="*/ 3138801 h 4732947"/>
              <a:gd name="connsiteX2" fmla="*/ 2817602 w 4193197"/>
              <a:gd name="connsiteY2" fmla="*/ 3293703 h 4732947"/>
              <a:gd name="connsiteX3" fmla="*/ 3694648 w 4193197"/>
              <a:gd name="connsiteY3" fmla="*/ 3319048 h 4732947"/>
              <a:gd name="connsiteX4" fmla="*/ 3739953 w 4193197"/>
              <a:gd name="connsiteY4" fmla="*/ 2864249 h 4732947"/>
              <a:gd name="connsiteX5" fmla="*/ 3894780 w 4193197"/>
              <a:gd name="connsiteY5" fmla="*/ 2718866 h 4732947"/>
              <a:gd name="connsiteX6" fmla="*/ 3849533 w 4193197"/>
              <a:gd name="connsiteY6" fmla="*/ 2632502 h 4732947"/>
              <a:gd name="connsiteX7" fmla="*/ 3937577 w 4193197"/>
              <a:gd name="connsiteY7" fmla="*/ 2536424 h 4732947"/>
              <a:gd name="connsiteX8" fmla="*/ 3870902 w 4193197"/>
              <a:gd name="connsiteY8" fmla="*/ 2327702 h 4732947"/>
              <a:gd name="connsiteX9" fmla="*/ 4193179 w 4193197"/>
              <a:gd name="connsiteY9" fmla="*/ 2118153 h 4732947"/>
              <a:gd name="connsiteX10" fmla="*/ 3777308 w 4193197"/>
              <a:gd name="connsiteY10" fmla="*/ 1501429 h 4732947"/>
              <a:gd name="connsiteX11" fmla="*/ 2185723 w 4193197"/>
              <a:gd name="connsiteY11" fmla="*/ 372 h 4732947"/>
              <a:gd name="connsiteX12" fmla="*/ 734030 w 4193197"/>
              <a:gd name="connsiteY12" fmla="*/ 949725 h 4732947"/>
              <a:gd name="connsiteX13" fmla="*/ 1201500 w 4193197"/>
              <a:gd name="connsiteY13" fmla="*/ 2874603 h 4732947"/>
              <a:gd name="connsiteX14" fmla="*/ 0 w 4193197"/>
              <a:gd name="connsiteY14" fmla="*/ 4732947 h 4732947"/>
              <a:gd name="connsiteX0" fmla="*/ 2279716 w 4193197"/>
              <a:gd name="connsiteY0" fmla="*/ 2810605 h 4732973"/>
              <a:gd name="connsiteX1" fmla="*/ 2357263 w 4193197"/>
              <a:gd name="connsiteY1" fmla="*/ 3138827 h 4732973"/>
              <a:gd name="connsiteX2" fmla="*/ 2817602 w 4193197"/>
              <a:gd name="connsiteY2" fmla="*/ 3293729 h 4732973"/>
              <a:gd name="connsiteX3" fmla="*/ 3694648 w 4193197"/>
              <a:gd name="connsiteY3" fmla="*/ 3319074 h 4732973"/>
              <a:gd name="connsiteX4" fmla="*/ 3739953 w 4193197"/>
              <a:gd name="connsiteY4" fmla="*/ 2864275 h 4732973"/>
              <a:gd name="connsiteX5" fmla="*/ 3894780 w 4193197"/>
              <a:gd name="connsiteY5" fmla="*/ 2718892 h 4732973"/>
              <a:gd name="connsiteX6" fmla="*/ 3849533 w 4193197"/>
              <a:gd name="connsiteY6" fmla="*/ 2632528 h 4732973"/>
              <a:gd name="connsiteX7" fmla="*/ 3937577 w 4193197"/>
              <a:gd name="connsiteY7" fmla="*/ 2536450 h 4732973"/>
              <a:gd name="connsiteX8" fmla="*/ 3870902 w 4193197"/>
              <a:gd name="connsiteY8" fmla="*/ 2327728 h 4732973"/>
              <a:gd name="connsiteX9" fmla="*/ 4193179 w 4193197"/>
              <a:gd name="connsiteY9" fmla="*/ 2118179 h 4732973"/>
              <a:gd name="connsiteX10" fmla="*/ 3777308 w 4193197"/>
              <a:gd name="connsiteY10" fmla="*/ 1501455 h 4732973"/>
              <a:gd name="connsiteX11" fmla="*/ 2185723 w 4193197"/>
              <a:gd name="connsiteY11" fmla="*/ 398 h 4732973"/>
              <a:gd name="connsiteX12" fmla="*/ 734030 w 4193197"/>
              <a:gd name="connsiteY12" fmla="*/ 949751 h 4732973"/>
              <a:gd name="connsiteX13" fmla="*/ 1201500 w 4193197"/>
              <a:gd name="connsiteY13" fmla="*/ 2874629 h 4732973"/>
              <a:gd name="connsiteX14" fmla="*/ 0 w 4193197"/>
              <a:gd name="connsiteY14" fmla="*/ 4732973 h 4732973"/>
              <a:gd name="connsiteX0" fmla="*/ 2279716 w 4193197"/>
              <a:gd name="connsiteY0" fmla="*/ 2810605 h 4732973"/>
              <a:gd name="connsiteX1" fmla="*/ 2357263 w 4193197"/>
              <a:gd name="connsiteY1" fmla="*/ 3138827 h 4732973"/>
              <a:gd name="connsiteX2" fmla="*/ 2817602 w 4193197"/>
              <a:gd name="connsiteY2" fmla="*/ 3293729 h 4732973"/>
              <a:gd name="connsiteX3" fmla="*/ 3694648 w 4193197"/>
              <a:gd name="connsiteY3" fmla="*/ 3319074 h 4732973"/>
              <a:gd name="connsiteX4" fmla="*/ 3739953 w 4193197"/>
              <a:gd name="connsiteY4" fmla="*/ 2864275 h 4732973"/>
              <a:gd name="connsiteX5" fmla="*/ 3894780 w 4193197"/>
              <a:gd name="connsiteY5" fmla="*/ 2718892 h 4732973"/>
              <a:gd name="connsiteX6" fmla="*/ 3849533 w 4193197"/>
              <a:gd name="connsiteY6" fmla="*/ 2632528 h 4732973"/>
              <a:gd name="connsiteX7" fmla="*/ 3937577 w 4193197"/>
              <a:gd name="connsiteY7" fmla="*/ 2536450 h 4732973"/>
              <a:gd name="connsiteX8" fmla="*/ 3870902 w 4193197"/>
              <a:gd name="connsiteY8" fmla="*/ 2327728 h 4732973"/>
              <a:gd name="connsiteX9" fmla="*/ 4193179 w 4193197"/>
              <a:gd name="connsiteY9" fmla="*/ 2118179 h 4732973"/>
              <a:gd name="connsiteX10" fmla="*/ 3777308 w 4193197"/>
              <a:gd name="connsiteY10" fmla="*/ 1501455 h 4732973"/>
              <a:gd name="connsiteX11" fmla="*/ 2185723 w 4193197"/>
              <a:gd name="connsiteY11" fmla="*/ 398 h 4732973"/>
              <a:gd name="connsiteX12" fmla="*/ 734030 w 4193197"/>
              <a:gd name="connsiteY12" fmla="*/ 949751 h 4732973"/>
              <a:gd name="connsiteX13" fmla="*/ 1201500 w 4193197"/>
              <a:gd name="connsiteY13" fmla="*/ 2874629 h 4732973"/>
              <a:gd name="connsiteX14" fmla="*/ 0 w 4193197"/>
              <a:gd name="connsiteY14" fmla="*/ 4732973 h 4732973"/>
              <a:gd name="connsiteX0" fmla="*/ 2279716 w 4193197"/>
              <a:gd name="connsiteY0" fmla="*/ 2810245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46101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71154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71154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93197" h="4732613">
                <a:moveTo>
                  <a:pt x="2171154" y="2793543"/>
                </a:moveTo>
                <a:cubicBezTo>
                  <a:pt x="2171137" y="2796491"/>
                  <a:pt x="2241171" y="3055163"/>
                  <a:pt x="2357263" y="3138467"/>
                </a:cubicBezTo>
                <a:cubicBezTo>
                  <a:pt x="2473355" y="3221771"/>
                  <a:pt x="2602241" y="3253280"/>
                  <a:pt x="2817602" y="3293369"/>
                </a:cubicBezTo>
                <a:cubicBezTo>
                  <a:pt x="3120276" y="3326939"/>
                  <a:pt x="3353266" y="3509048"/>
                  <a:pt x="3694648" y="3318714"/>
                </a:cubicBezTo>
                <a:cubicBezTo>
                  <a:pt x="3836971" y="3193620"/>
                  <a:pt x="3740754" y="3068524"/>
                  <a:pt x="3739953" y="2863915"/>
                </a:cubicBezTo>
                <a:cubicBezTo>
                  <a:pt x="3775679" y="2763640"/>
                  <a:pt x="3886456" y="2819891"/>
                  <a:pt x="3894780" y="2718532"/>
                </a:cubicBezTo>
                <a:cubicBezTo>
                  <a:pt x="3894481" y="2664225"/>
                  <a:pt x="3872007" y="2665768"/>
                  <a:pt x="3849533" y="2632168"/>
                </a:cubicBezTo>
                <a:cubicBezTo>
                  <a:pt x="3878881" y="2600142"/>
                  <a:pt x="3931042" y="2590928"/>
                  <a:pt x="3937577" y="2536090"/>
                </a:cubicBezTo>
                <a:cubicBezTo>
                  <a:pt x="3940460" y="2476644"/>
                  <a:pt x="3869273" y="2411520"/>
                  <a:pt x="3870902" y="2327368"/>
                </a:cubicBezTo>
                <a:cubicBezTo>
                  <a:pt x="3906766" y="2246916"/>
                  <a:pt x="4161291" y="2257906"/>
                  <a:pt x="4193179" y="2117819"/>
                </a:cubicBezTo>
                <a:cubicBezTo>
                  <a:pt x="4196354" y="1985132"/>
                  <a:pt x="3794012" y="1784857"/>
                  <a:pt x="3777308" y="1501095"/>
                </a:cubicBezTo>
                <a:cubicBezTo>
                  <a:pt x="3788793" y="-21000"/>
                  <a:pt x="2469554" y="2993"/>
                  <a:pt x="2185723" y="38"/>
                </a:cubicBezTo>
                <a:cubicBezTo>
                  <a:pt x="1850254" y="-3455"/>
                  <a:pt x="986143" y="238773"/>
                  <a:pt x="734030" y="949391"/>
                </a:cubicBezTo>
                <a:cubicBezTo>
                  <a:pt x="415922" y="2116797"/>
                  <a:pt x="1089409" y="2188910"/>
                  <a:pt x="1201500" y="2874269"/>
                </a:cubicBezTo>
                <a:cubicBezTo>
                  <a:pt x="1152798" y="3891015"/>
                  <a:pt x="200250" y="4412113"/>
                  <a:pt x="0" y="4732613"/>
                </a:cubicBezTo>
              </a:path>
            </a:pathLst>
          </a:custGeom>
          <a:ln w="63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Text Placeholder 13">
            <a:extLst>
              <a:ext uri="{FF2B5EF4-FFF2-40B4-BE49-F238E27FC236}">
                <a16:creationId xmlns:a16="http://schemas.microsoft.com/office/drawing/2014/main" id="{1B48F4EC-59D2-483A-B195-CA33287DED31}"/>
              </a:ext>
            </a:extLst>
          </p:cNvPr>
          <p:cNvSpPr txBox="1">
            <a:spLocks/>
          </p:cNvSpPr>
          <p:nvPr/>
        </p:nvSpPr>
        <p:spPr>
          <a:xfrm>
            <a:off x="5737086" y="2681952"/>
            <a:ext cx="6207621" cy="160196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fa-IR" altLang="ko-KR" b="1" dirty="0" smtClean="0">
                <a:solidFill>
                  <a:schemeClr val="bg1"/>
                </a:solidFill>
                <a:latin typeface="+mj-lt"/>
              </a:rPr>
              <a:t>حال شما میتوانید به برنامه های خودتونو رو کنترل کنید و برنامه های بهتر و کاربردی تری رو تولید کنید </a:t>
            </a:r>
            <a:r>
              <a:rPr lang="fa-IR" altLang="ko-KR" b="1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</a:t>
            </a:r>
            <a:endParaRPr lang="en-US" altLang="ko-KR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3B352E8D-5E13-4ACD-957C-CBD6DEC272C0}"/>
              </a:ext>
            </a:extLst>
          </p:cNvPr>
          <p:cNvSpPr/>
          <p:nvPr/>
        </p:nvSpPr>
        <p:spPr>
          <a:xfrm>
            <a:off x="0" y="0"/>
            <a:ext cx="61079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17198" y="4700793"/>
            <a:ext cx="1219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a-IR" altLang="ko-KR" sz="7200" dirty="0" smtClean="0">
                <a:solidFill>
                  <a:srgbClr val="BE8BE2"/>
                </a:solidFill>
                <a:cs typeface="Arial" pitchFamily="34" charset="0"/>
              </a:rPr>
              <a:t>ممنونم</a:t>
            </a:r>
            <a:endParaRPr lang="ko-KR" altLang="en-US" sz="7200" dirty="0">
              <a:solidFill>
                <a:srgbClr val="BE8BE2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34544" y="5742729"/>
            <a:ext cx="121918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a-IR" altLang="ko-KR" sz="2800" dirty="0" smtClean="0">
                <a:solidFill>
                  <a:srgbClr val="BE8BE2"/>
                </a:solidFill>
                <a:cs typeface="Arial" pitchFamily="34" charset="0"/>
              </a:rPr>
              <a:t>تا دیداری دوباره بدرود</a:t>
            </a:r>
            <a:endParaRPr lang="ko-KR" altLang="en-US" sz="2800" dirty="0">
              <a:solidFill>
                <a:srgbClr val="BE8BE2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A6FD69-6004-443E-8850-EF987F66691A}"/>
              </a:ext>
            </a:extLst>
          </p:cNvPr>
          <p:cNvGrpSpPr/>
          <p:nvPr/>
        </p:nvGrpSpPr>
        <p:grpSpPr>
          <a:xfrm rot="21046937">
            <a:off x="6024983" y="838014"/>
            <a:ext cx="2712035" cy="2507877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80488D-F4C7-458A-A8B7-C1ABB828AFC0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CBEC376-C192-440B-8194-D924B81A8762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96F61D6-6F30-49E5-8990-D0E2659265B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8BBEF53-0532-4F2C-91D7-EE813E349B75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D8B9533-017D-48EE-AF7F-853201865C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313D5B4-9579-47A0-9542-9059CD05E4CB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501C042-F033-472E-84C7-596539BF7FC9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7024BD0-81B3-48E7-A4E4-4C6E9D59887C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59077F-D78F-4F72-B835-721D85D66054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FA51BDA-9E5F-49BA-AD4C-BCDF4E7A373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4096AA8-9CAE-46CA-86D1-9A824BFCBC18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E790CA9-0EFA-400F-83F7-79FDEFBB84F9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937A1C0-6051-48CA-B549-E2F3F15BFD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0D6C56A-AE6E-4FA7-BF23-EF639009131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472A129-81DD-4AF2-A48D-BCDDA10A283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5F82E-36F6-4F44-96B8-226BADA4B39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8031F8-A8E7-4B74-90DC-ADC887AAB31F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2D248612-2468-41E8-BF92-FA96B66737B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665D374-1CCD-44DC-B722-C9F04CC6C16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494CE6F-7CE0-49AA-AD4E-A03A8B46482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E1949E-7875-4E7A-8F92-6306DAA2D61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B97B1F9-3F94-47A2-A65F-198ED6D0641D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A326406-7037-4AA6-B244-9D084044466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FFD3C0B-7922-4E30-85BF-6456E2BBD1F8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1388E3-8EE3-4146-9FAD-C9BFC38BCCE9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E540BA9-525B-42DE-8A9C-A357F4A01CD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455889F-53FB-4E73-879B-F2A52C1C306E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000256E-7023-443F-8B16-BEA62B00ABB3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74AC44C-B460-4A8E-AB88-4CB7C7DC5D90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C1D4433-3660-45D1-AEA5-08ABAD0D5BF1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C6DA44E-DD44-4AE2-AD19-0F0F683F6DD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0E57E5B-E396-436E-9CD2-899D1BFC09F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BC5FFA5-AB21-4F41-8E5B-44C9C25D624A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5729B65-A9F2-4153-BD37-241D1A423E5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D53C9FD-E2C1-4FF8-913C-DFD3580571D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C4FCA6C-9149-4035-BDE5-FCDC104DF19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25E19BA-4335-4A76-9097-AE0652209EB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A883243-FB40-4F67-86E5-D86305DCE2BF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009B8F6-6718-4D92-9195-0CEDBEA1327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30FE00D-6F54-4BB0-A8CB-C1EFE3ED815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FB101A-532C-4A6C-8A66-BF57A6359ADE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A25ED3E-0AC7-49DD-9535-2F315C1551A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8AEA80C-8106-40EF-B4AD-B76DAD15E41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BA3D4F-6198-4278-A640-42F2415C2BE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A337E08-59C6-4BBC-AEDD-91BCA9BF9FA7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2BD79C6-2A24-4BB1-8F3E-85E78539491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4D6628B-74D7-464A-BA13-2AF6E2BC1C1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5ED13DB-3407-4DC7-9666-861AA8C4F91F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0ABEC1-E4DF-4CDC-9B09-372F35A3B4D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A07D1AA-4892-46C2-A72C-F33BDC886F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82FBCD1-0AF1-49E5-9ECB-BC5AC84D4E0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5461BBE-5B4E-4546-A712-E35784872D6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8D74A61-43CD-4E38-A5EA-769BD3FEDF3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A7C963D-6434-41DE-B5EC-77D6F266CB8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EFB54BD-2A34-488B-BBEC-E0F26D97850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0D50B2F-0546-41E1-8E55-3F3249F87C63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C956869-DE70-4BC4-9D59-605951C9CC6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EF78951-D2B6-47BD-AE82-C5A4F334550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CF68AB6-D845-44CC-B54D-611D83CC7A5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3EF97B3-C607-4E0A-85E9-7307355D494E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D0E8E99-B2DD-4E53-94F4-D133AA13326A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9A00484-0FDA-4391-80B3-F5C71280F7D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B2BFE9E-6CA4-4FE2-9CDD-A5C73817F3E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951888D-C9F8-45D1-BEBE-D61274F42B0E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80E53A-BDA6-421E-A0B9-F9D6AFA8ACB1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9039BBA-D40D-4CB7-B4AA-86985E567B9D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A01CAC-B4C3-43F2-8B31-50C78933503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2824BCF-C908-47D7-AC49-1016651DC2A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51F7F81-16E9-44DC-81D9-432F3C3341B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C845730-26CE-48B4-8A1C-230683961DC0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223C227-32B1-48C4-AAC1-983A5230481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5CF5501-65C5-4741-9767-96A5AC1676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AAD456-113D-41AE-8A6B-24A8B9D8A2C0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37CF1B-6A06-492F-AB9F-4180E8BE1186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D96EC87-32C3-41B3-87D0-ADC9C93666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1906DD1-7E15-45FA-9421-FE86855FBE5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AA96BA5-89C9-4AC8-B03E-338614BB400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CF0038E-0734-457A-8448-B1E9B6917CA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606E579-0018-4EB5-AA93-62A7D628D0E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7E5310F-D99B-452D-B914-EF3509EEF9E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0A2579E-15DA-4F58-946A-670FA68FC34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6AE6580-0F31-401E-BBEA-C1D3225F98F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1AE7BFF-2E5B-441B-8605-6F0A0DECCFD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301271A-CCD4-402C-B7E7-A2A1C4A10E17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3241F4B-5BCF-43C6-8119-F48C4F7C9C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AEF944-1305-4B09-A66B-37BD06A0922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6BC2747-95CA-4B63-A5B6-9A1514447DE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AC05EB-0E92-42B7-A7CB-B626787E712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4CCFEC-3126-4488-8245-043DB154C8E5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BB1F-F6F8-480E-829B-58B662225AD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C199419-29C2-4E95-9B7F-9DA43F2AE16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1485636-A858-4F7D-B597-BB741E068B3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666CA0-8EC7-4C8A-B422-0E6360155EE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39209B4-B036-4AB5-8861-A700E479FABC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DA2F69A-D570-4EE4-918B-6D888C25D347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2821853-B73D-4349-8245-39B6F3BE45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A3C6061-78E0-4B01-A15E-2D68FA822329}"/>
              </a:ext>
            </a:extLst>
          </p:cNvPr>
          <p:cNvGrpSpPr/>
          <p:nvPr/>
        </p:nvGrpSpPr>
        <p:grpSpPr>
          <a:xfrm>
            <a:off x="3286193" y="3060626"/>
            <a:ext cx="5631920" cy="1498769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7BC4723-8B3C-4124-BA0D-34545987152A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3C118E-6047-4870-9502-BB0D98B0FDD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840F45B-9168-40A3-945D-2F943D87EDB5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A8D5DF7-E9AD-4F8C-BA87-80F46B940A9A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9A21D70-814B-48D3-B5F4-333E57241CA9}"/>
              </a:ext>
            </a:extLst>
          </p:cNvPr>
          <p:cNvGrpSpPr/>
          <p:nvPr/>
        </p:nvGrpSpPr>
        <p:grpSpPr>
          <a:xfrm>
            <a:off x="3877842" y="659408"/>
            <a:ext cx="2104784" cy="2892498"/>
            <a:chOff x="5892963" y="1332011"/>
            <a:chExt cx="3157176" cy="433874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D88CC80-D5A6-4052-8C5D-3B1DD1FEEC3D}"/>
                </a:ext>
              </a:extLst>
            </p:cNvPr>
            <p:cNvGrpSpPr/>
            <p:nvPr/>
          </p:nvGrpSpPr>
          <p:grpSpPr>
            <a:xfrm rot="2136013">
              <a:off x="8411096" y="3929385"/>
              <a:ext cx="639043" cy="764323"/>
              <a:chOff x="5704433" y="717502"/>
              <a:chExt cx="7365528" cy="8809481"/>
            </a:xfrm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703DCB4E-F3E9-43B7-B6EF-8F86A41FB245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25E0D73-1CD2-43D8-82E2-909BF47D4CC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6C77C80-D026-4023-8AD8-F1D38649D6C6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C27A452-60BD-4626-8D9D-B1C151BAF7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50718587-081C-4A4F-B08B-FE9BD2B55DE2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2C026964-43E1-4419-9A00-43112E2B44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BA3988E-0E57-4348-8CE5-99E866B08BCF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A54B633-5FA7-450E-AB9C-6C467F3D1F28}"/>
                </a:ext>
              </a:extLst>
            </p:cNvPr>
            <p:cNvGrpSpPr/>
            <p:nvPr/>
          </p:nvGrpSpPr>
          <p:grpSpPr>
            <a:xfrm rot="2136013">
              <a:off x="7755136" y="4884570"/>
              <a:ext cx="328396" cy="339235"/>
              <a:chOff x="5365048" y="1982197"/>
              <a:chExt cx="7362621" cy="7605634"/>
            </a:xfrm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8FFE0B65-DD8E-4E2C-8BA7-7E1EB44133A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5EEF1A9D-1F23-495D-B7E1-63B35590EE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D92F89C-8E41-4D06-9EAF-816682DF16C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DE0461A0-CED9-46B4-854D-08025B6507A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EC33FCDF-964A-44AD-B5E0-1572C598AF29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D6D2F1D-3C7E-43A4-9FEF-75F80DD102C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F2196E5-AD4F-400D-9A81-CFC464AE8E7C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E73A97A-3B81-43E3-BCFC-A846F605D889}"/>
                </a:ext>
              </a:extLst>
            </p:cNvPr>
            <p:cNvGrpSpPr/>
            <p:nvPr/>
          </p:nvGrpSpPr>
          <p:grpSpPr>
            <a:xfrm rot="2136013">
              <a:off x="6701995" y="3224189"/>
              <a:ext cx="793579" cy="899338"/>
              <a:chOff x="5365051" y="479822"/>
              <a:chExt cx="8036930" cy="9108006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C415E702-35BD-4EB1-B922-EDCAD4D35EE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9A8A72FC-53DB-4452-98B0-A26E2788C51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2047168D-7C6D-4E7A-9173-657116034246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48CB382D-160D-46FA-9516-C511D89ABF73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6527C-05D1-4369-9A76-147FBB61F08A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F0F1E51-74FA-4A14-9C0C-0FC2F66E331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0EEAD09-3674-4417-80AF-A0CBCA1FB41A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0822F98-1569-4209-9D0B-705FE2A8E558}"/>
                </a:ext>
              </a:extLst>
            </p:cNvPr>
            <p:cNvGrpSpPr/>
            <p:nvPr/>
          </p:nvGrpSpPr>
          <p:grpSpPr>
            <a:xfrm rot="2337799">
              <a:off x="7280335" y="4139970"/>
              <a:ext cx="1037364" cy="714454"/>
              <a:chOff x="3667032" y="1708483"/>
              <a:chExt cx="8105829" cy="5582653"/>
            </a:xfrm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E7CF864-0290-45FB-954F-B49F22132E5B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DF3AF2B7-9327-446C-88F3-40CC3CB62D3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595373FB-0E0D-4573-B615-B14C91E220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C6DAF9B9-8F53-49B8-AFEA-9D834E378026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78CF611-EC7D-4B5E-8DB5-33839D972947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1ADBA83E-71F9-41AE-8DE1-9B8B525B5992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A5CA6EC-7F98-4B4D-B33C-8C3FAA53F27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2FA341A-60D2-4B02-A1FF-E957F7823702}"/>
                </a:ext>
              </a:extLst>
            </p:cNvPr>
            <p:cNvGrpSpPr/>
            <p:nvPr/>
          </p:nvGrpSpPr>
          <p:grpSpPr>
            <a:xfrm rot="2337799">
              <a:off x="7745862" y="3494984"/>
              <a:ext cx="649220" cy="447131"/>
              <a:chOff x="3667032" y="1708483"/>
              <a:chExt cx="8105829" cy="5582653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D9513D33-A533-4296-A3C1-1E9D0B742CD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D787A83A-1095-4335-885E-B84D618F56E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1A9301FB-9C5E-449C-887F-C3D25704FB2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1DBC04E-0347-4DB7-803B-7B535C89886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6BE048F-4463-4F04-8629-0AD7D452812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EB7D75D-D27C-4319-888A-45A57BDCA16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D14D434-3F6F-47DE-AE61-B135EF34647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EBCB548-441D-4161-AE5D-12BDE4908C51}"/>
                </a:ext>
              </a:extLst>
            </p:cNvPr>
            <p:cNvGrpSpPr/>
            <p:nvPr/>
          </p:nvGrpSpPr>
          <p:grpSpPr>
            <a:xfrm rot="2136013">
              <a:off x="7805715" y="2028888"/>
              <a:ext cx="937516" cy="1062458"/>
              <a:chOff x="5365048" y="479821"/>
              <a:chExt cx="8036930" cy="9108010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5160FEC-6D02-44E9-8981-94AB96A34F84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FDD75A70-5A27-402C-9AE0-48DC449564F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DADA5C2-D98A-4BCC-8AD7-780D5D17078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A4C0018-33A9-43B7-A6BB-0952E043641C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10C3AA6-FD19-4263-86E1-ACC9FA8C93B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794BBA1-C8D6-4A59-892F-02A301C66C9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7C8B29A-62E9-4119-9CC6-0632B3D9610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75D20B1-1097-45B7-8D34-5A27A0746B09}"/>
                </a:ext>
              </a:extLst>
            </p:cNvPr>
            <p:cNvGrpSpPr/>
            <p:nvPr/>
          </p:nvGrpSpPr>
          <p:grpSpPr>
            <a:xfrm rot="2136013">
              <a:off x="6860236" y="2305546"/>
              <a:ext cx="710712" cy="805428"/>
              <a:chOff x="5365048" y="479821"/>
              <a:chExt cx="8036930" cy="9108010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B1543E2-AF70-4532-91BC-C4073027C80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41C7111-C207-4D39-84B0-6007665543C4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6D89AFF-1DBE-4F8F-AF48-856DA3C5F35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B094BF1-4D09-488C-B457-33C3418BA341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B078C927-1C2D-417E-9BBE-C09BDE7CF8D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5D02436E-A732-468B-AD4A-390872939F0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18CEB32C-B281-4CDA-B7A0-734976DE0F06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FEBF4F6-85D3-4D4C-AC83-2E04531CD2B3}"/>
                </a:ext>
              </a:extLst>
            </p:cNvPr>
            <p:cNvGrpSpPr/>
            <p:nvPr/>
          </p:nvGrpSpPr>
          <p:grpSpPr>
            <a:xfrm rot="1367973">
              <a:off x="5949600" y="3715561"/>
              <a:ext cx="585778" cy="403438"/>
              <a:chOff x="3667032" y="1708483"/>
              <a:chExt cx="8105829" cy="5582653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ECFF65F-1D8A-45B1-9AC5-95899B9DFD7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2C7DCDC-E28E-40B1-9AC9-CA8615D723E7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A2C26BE-88F7-455D-B1C1-5A962CC864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4E1EF34-C4C2-4AC8-A005-E933CFF40AE9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E2B7950-DDC0-437E-94AB-7950446DB5EB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B832230-9058-4B0A-A65A-E408DF54BA9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A660A3F-AB56-4C2D-BC8C-69F002E4DF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FF1C338-7506-4E99-BEB7-B76A3DCD0F6A}"/>
                </a:ext>
              </a:extLst>
            </p:cNvPr>
            <p:cNvGrpSpPr/>
            <p:nvPr/>
          </p:nvGrpSpPr>
          <p:grpSpPr>
            <a:xfrm rot="1367973">
              <a:off x="8547152" y="5333290"/>
              <a:ext cx="489993" cy="337468"/>
              <a:chOff x="3667032" y="1708483"/>
              <a:chExt cx="8105829" cy="5582653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0EEA463-49B5-48C0-B41A-AB6B791CC2C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49592146-CFD3-4BC9-96D3-EC2113C55F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622B31-2BF5-4939-B5A7-78F8C77DA1F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D0B8B0E-3D4A-4902-9A07-A9E2B1C8A1A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8C21853-E555-4F9A-A225-31F2AFFF4424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5565B3-79FF-4CDB-BE42-3BCFFE0724E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9CD17BE-A92A-4318-830B-5A2766E03B7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2BE1511-D21D-4901-AEB6-650496B436CE}"/>
                </a:ext>
              </a:extLst>
            </p:cNvPr>
            <p:cNvGrpSpPr/>
            <p:nvPr/>
          </p:nvGrpSpPr>
          <p:grpSpPr>
            <a:xfrm rot="2136013">
              <a:off x="5892963" y="1332011"/>
              <a:ext cx="1076804" cy="1220310"/>
              <a:chOff x="5365048" y="479821"/>
              <a:chExt cx="8036930" cy="9108010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EEF53E4-D619-4F87-BEFB-5E75221DDB2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2E21953-8F5F-41F0-9451-E8721E37392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12DBDD2-7890-45F3-9F89-9618FD3AEF4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1D982E81-DCD1-477F-A06E-05F08395430B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41E5C80-30B4-49E3-9FB7-CA609F8B58A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84A6508-0586-4452-A9FB-188CEA0B453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5E6C3D1-57A5-4C07-BF2C-C5C6C2C4F5D1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804ACE0-C45F-475D-A050-BAD374A55873}"/>
                </a:ext>
              </a:extLst>
            </p:cNvPr>
            <p:cNvGrpSpPr/>
            <p:nvPr/>
          </p:nvGrpSpPr>
          <p:grpSpPr>
            <a:xfrm rot="3050128">
              <a:off x="5818076" y="2832032"/>
              <a:ext cx="546062" cy="376084"/>
              <a:chOff x="3667032" y="1708483"/>
              <a:chExt cx="8105829" cy="5582653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AD64449-524B-4FAE-BA48-277165F59F0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9791A1E-B811-40A3-B834-24F8968E0F6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0A208DB-752E-4A31-AA18-22566636D23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05DD9197-0938-4D3F-9316-963F8AD6BA30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E1EED2E-A5BA-4ADE-B930-E2C9D88311A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477E00E-3726-4DCF-846C-FB066ABCA4B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CBE80BD-D4AC-4EF2-B003-E9DDEEC36F25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pic>
        <p:nvPicPr>
          <p:cNvPr id="197" name="Picture 1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511" y="5223960"/>
            <a:ext cx="1637490" cy="163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fa-IR" dirty="0">
                <a:solidFill>
                  <a:schemeClr val="tx1"/>
                </a:solidFill>
              </a:rPr>
              <a:t>ساختار انتخاب </a:t>
            </a:r>
            <a:r>
              <a:rPr lang="en-US" dirty="0">
                <a:solidFill>
                  <a:schemeClr val="tx1"/>
                </a:solidFill>
              </a:rPr>
              <a:t>if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BE8BE2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01170" y="1032536"/>
            <a:ext cx="10789920" cy="58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این دستور به شکل زیر استفاده می شود: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if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(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&lt;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expresion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&gt;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)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&lt;statement&gt;;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fa-I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نحوه کار بدینصورت است که ابتدا عبارت موجود در قسمت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&lt;expression&gt;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ارزیابی می شود. در صورتیکه درست ارزیابی گردد، دستور قسمت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&lt;statement&gt;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اجرا خواهد شد و در صورتیکه نادرست باشد، بدون اینکه دستور قسمت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&lt;statement&gt;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را اجرا کند به دستور بعدی خواهد رفت.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این دستور می تواند بصورت زیر نیز استفاده گردد: 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if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(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&lt;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expresion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&gt;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)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&lt;statement 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&gt;;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else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 &lt;statement 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2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&gt;;</a:t>
            </a:r>
            <a:endParaRPr kumimoji="0" lang="fa-I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در اینصورت ابتدا عبارت موجود در قسمت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&lt;expression&gt;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ارزیابی می شود. در صورتیکه درست ارزیابی گردد، دستور قسمت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&lt;statement 1&gt;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اجرا خواهد شد، و در صورتیکه نادرست باشد، دستور قسمت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&lt;statement 2&gt;</a:t>
            </a:r>
            <a:r>
              <a:rPr kumimoji="0" lang="fa-I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اجرا خواهد شد. در هر حال فقط یکی از این دو قسمت اجرا خواهد گردید.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1170" y="5299319"/>
            <a:ext cx="1078992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defTabSz="914400" rt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</a:pPr>
            <a:r>
              <a:rPr lang="fa-IR" altLang="en-US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بعنوان مثال چنانچه متغیر </a:t>
            </a:r>
            <a:r>
              <a:rPr lang="en-US" altLang="en-US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grade</a:t>
            </a:r>
            <a:r>
              <a:rPr lang="fa-IR" altLang="en-US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 حاوی نمره دانشجو باشد و بخواهیم بر مبنای نمره وی، پیغام مناسبی چاپ کنیم، می توانیم از دستور زیر استفاده کنیم:</a:t>
            </a:r>
            <a:endParaRPr lang="en-US" altLang="en-US" kern="0" dirty="0">
              <a:solidFill>
                <a:srgbClr val="000000"/>
              </a:solidFill>
              <a:latin typeface="Tahoma"/>
              <a:cs typeface="Tahoma" panose="020B0604030504040204" pitchFamily="34" charset="0"/>
            </a:endParaRPr>
          </a:p>
          <a:p>
            <a:pPr marL="342900" lvl="0" indent="-342900" algn="r" defTabSz="914400" rt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</a:pPr>
            <a:endParaRPr lang="en-US" altLang="en-US" kern="0" dirty="0">
              <a:solidFill>
                <a:srgbClr val="000000"/>
              </a:solidFill>
              <a:latin typeface="Tahoma"/>
              <a:cs typeface="Tahoma" panose="020B0604030504040204" pitchFamily="34" charset="0"/>
            </a:endParaRP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if  (grade &gt;= 10)  </a:t>
            </a:r>
            <a:r>
              <a:rPr lang="en-US" altLang="en-US" kern="0" dirty="0" err="1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printf</a:t>
            </a:r>
            <a:r>
              <a:rPr lang="en-US" altLang="en-US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(“Passed !”);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else  </a:t>
            </a:r>
            <a:r>
              <a:rPr lang="en-US" altLang="en-US" kern="0" dirty="0" err="1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printf</a:t>
            </a:r>
            <a:r>
              <a:rPr lang="en-US" altLang="en-US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(“Failed!”);</a:t>
            </a:r>
            <a:endParaRPr lang="fa-IR" altLang="en-US" kern="0" dirty="0">
              <a:solidFill>
                <a:srgbClr val="000000"/>
              </a:solidFill>
              <a:latin typeface="Tahom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0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fa-IR" dirty="0">
                <a:solidFill>
                  <a:schemeClr val="tx1"/>
                </a:solidFill>
              </a:rPr>
              <a:t>ساختار انتخاب </a:t>
            </a:r>
            <a:r>
              <a:rPr lang="en-US" dirty="0">
                <a:solidFill>
                  <a:schemeClr val="tx1"/>
                </a:solidFill>
              </a:rPr>
              <a:t>if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42026" y="1022019"/>
            <a:ext cx="11274154" cy="1486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defTabSz="914400" rt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</a:pPr>
            <a:r>
              <a:rPr lang="fa-IR" altLang="en-US" sz="21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در حالت عادی دستور </a:t>
            </a:r>
            <a:r>
              <a:rPr lang="en-US" altLang="en-US" sz="21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if</a:t>
            </a:r>
            <a:r>
              <a:rPr lang="fa-IR" altLang="en-US" sz="21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 منتظر </a:t>
            </a:r>
            <a:r>
              <a:rPr lang="fa-IR" altLang="en-US" sz="2100" kern="0" dirty="0">
                <a:solidFill>
                  <a:srgbClr val="FF0000"/>
                </a:solidFill>
                <a:latin typeface="Tahoma"/>
                <a:cs typeface="Tahoma" panose="020B0604030504040204" pitchFamily="34" charset="0"/>
              </a:rPr>
              <a:t>یک دستور </a:t>
            </a:r>
            <a:r>
              <a:rPr lang="fa-IR" altLang="en-US" sz="21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در بدنه خود می باشد، اما چنانچه می خواهید چندین دستور را در بدنه یک دستور </a:t>
            </a:r>
            <a:r>
              <a:rPr lang="en-US" altLang="en-US" sz="21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if</a:t>
            </a:r>
            <a:r>
              <a:rPr lang="fa-IR" altLang="en-US" sz="21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 دهید، باید آنها را در داخل آکولاد باز وبسته </a:t>
            </a:r>
            <a:r>
              <a:rPr lang="fa-IR" altLang="en-US" sz="2100" kern="0" dirty="0">
                <a:solidFill>
                  <a:srgbClr val="FF0000"/>
                </a:solidFill>
                <a:latin typeface="Tahoma"/>
                <a:cs typeface="Tahoma" panose="020B0604030504040204" pitchFamily="34" charset="0"/>
              </a:rPr>
              <a:t>{ }</a:t>
            </a:r>
            <a:r>
              <a:rPr lang="fa-IR" altLang="en-US" sz="21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 قرار دهید. این مجموعه دستورات را یک </a:t>
            </a:r>
            <a:r>
              <a:rPr lang="fa-IR" altLang="en-US" sz="2100" b="1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دستور مرکب</a:t>
            </a:r>
            <a:r>
              <a:rPr lang="fa-IR" altLang="en-US" sz="21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 می گویند</a:t>
            </a:r>
            <a:r>
              <a:rPr lang="fa-IR" altLang="en-US" sz="2100" kern="0" dirty="0" smtClean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.</a:t>
            </a:r>
            <a:endParaRPr lang="fa-IR" altLang="en-US" sz="2100" kern="0" dirty="0">
              <a:solidFill>
                <a:srgbClr val="000000"/>
              </a:solidFill>
              <a:latin typeface="Tahoma"/>
              <a:cs typeface="Tahoma" panose="020B0604030504040204" pitchFamily="34" charset="0"/>
            </a:endParaRPr>
          </a:p>
          <a:p>
            <a:pPr marL="342900" lvl="0" indent="-342900" algn="r" defTabSz="914400" rt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</a:pPr>
            <a:r>
              <a:rPr lang="fa-IR" altLang="en-US" sz="21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بطور کلی در زبان </a:t>
            </a:r>
            <a:r>
              <a:rPr lang="en-US" altLang="en-US" sz="21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C</a:t>
            </a:r>
            <a:r>
              <a:rPr lang="fa-IR" altLang="en-US" sz="21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 هرجا که می توان یک دستور قرار داد، می توان از یک دستور مرکب نیز استفاده کرد. به یک دستور مرکب، </a:t>
            </a:r>
            <a:r>
              <a:rPr lang="fa-IR" altLang="en-US" sz="2400" b="1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بلوک</a:t>
            </a:r>
            <a:r>
              <a:rPr lang="fa-IR" altLang="en-US" sz="21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 نیز گفته می شود.</a:t>
            </a:r>
            <a:endParaRPr lang="en-US" altLang="en-US" sz="2100" kern="0" dirty="0">
              <a:solidFill>
                <a:srgbClr val="000000"/>
              </a:solidFill>
              <a:latin typeface="Tahoma"/>
              <a:cs typeface="Tahoma" panose="020B060403050404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56813" y="2471647"/>
            <a:ext cx="2814796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None/>
              <a:tabLst/>
              <a:defRPr/>
            </a:pPr>
            <a:endParaRPr kumimoji="0" lang="en-US" altLang="en-US" sz="1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if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(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&lt;expression&gt;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)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   &lt;statement 1&gt; 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   &lt;statement 2&gt; 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    ….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   &lt;statement n&gt; 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else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   &lt;statement 1&gt; 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   &lt;statement 2&gt; 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    …….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   &lt;statement m&gt; 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32494" y="3490704"/>
            <a:ext cx="6558595" cy="1186774"/>
            <a:chOff x="5132494" y="3490704"/>
            <a:chExt cx="6558595" cy="1186774"/>
          </a:xfrm>
        </p:grpSpPr>
        <p:sp>
          <p:nvSpPr>
            <p:cNvPr id="8" name="Right Arrow 7"/>
            <p:cNvSpPr/>
            <p:nvPr/>
          </p:nvSpPr>
          <p:spPr>
            <a:xfrm rot="10800000">
              <a:off x="5132494" y="3490704"/>
              <a:ext cx="6558595" cy="11867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511451" y="3927125"/>
              <a:ext cx="4751622" cy="313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 defTabSz="914400" rtl="1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7C1302"/>
                </a:buClr>
                <a:buSzPct val="70000"/>
                <a:defRPr/>
              </a:pPr>
              <a:r>
                <a:rPr lang="fa-IR" altLang="en-US" kern="0" dirty="0">
                  <a:solidFill>
                    <a:srgbClr val="000000"/>
                  </a:solidFill>
                  <a:latin typeface="Tahoma"/>
                  <a:cs typeface="Tahoma" panose="020B0604030504040204" pitchFamily="34" charset="0"/>
                </a:rPr>
                <a:t>بنابراین صورت کلی دستور </a:t>
              </a:r>
              <a:r>
                <a:rPr lang="en-US" altLang="en-US" kern="0" dirty="0">
                  <a:solidFill>
                    <a:srgbClr val="000000"/>
                  </a:solidFill>
                  <a:latin typeface="Tahoma"/>
                  <a:cs typeface="Tahoma" panose="020B0604030504040204" pitchFamily="34" charset="0"/>
                </a:rPr>
                <a:t>if</a:t>
              </a:r>
              <a:r>
                <a:rPr lang="fa-IR" altLang="en-US" kern="0" dirty="0">
                  <a:solidFill>
                    <a:srgbClr val="000000"/>
                  </a:solidFill>
                  <a:latin typeface="Tahoma"/>
                  <a:cs typeface="Tahoma" panose="020B0604030504040204" pitchFamily="34" charset="0"/>
                </a:rPr>
                <a:t> به شکل زیر </a:t>
              </a:r>
              <a:r>
                <a:rPr lang="fa-IR" altLang="en-US" kern="0" dirty="0" smtClean="0">
                  <a:solidFill>
                    <a:srgbClr val="000000"/>
                  </a:solidFill>
                  <a:latin typeface="Tahoma"/>
                  <a:cs typeface="Tahoma" panose="020B0604030504040204" pitchFamily="34" charset="0"/>
                </a:rPr>
                <a:t>است</a:t>
              </a:r>
              <a:endParaRPr lang="fa-IR" altLang="en-US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670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fa-IR" dirty="0" smtClean="0">
                <a:solidFill>
                  <a:schemeClr val="tx1"/>
                </a:solidFill>
              </a:rPr>
              <a:t>حل مثال از ساختار </a:t>
            </a:r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7096" y="1113423"/>
            <a:ext cx="7012386" cy="565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13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#include &lt;</a:t>
            </a:r>
            <a:r>
              <a:rPr kumimoji="0" lang="en-US" altLang="en-US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stdio.h</a:t>
            </a: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#include &lt;</a:t>
            </a:r>
            <a:r>
              <a:rPr kumimoji="0" lang="en-US" altLang="en-US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stdlib.h</a:t>
            </a: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#include &lt;</a:t>
            </a:r>
            <a:r>
              <a:rPr kumimoji="0" lang="en-US" altLang="en-US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conio.h</a:t>
            </a: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#include &lt;</a:t>
            </a:r>
            <a:r>
              <a:rPr kumimoji="0" lang="en-US" altLang="en-US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math.h</a:t>
            </a: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&gt;</a:t>
            </a:r>
            <a:endParaRPr kumimoji="0" lang="en-US" altLang="en-US" sz="13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int</a:t>
            </a: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main()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  </a:t>
            </a:r>
            <a:r>
              <a:rPr kumimoji="0" lang="en-US" altLang="en-US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int</a:t>
            </a: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 a, b, c;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  float  x1, x2, delta;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  </a:t>
            </a:r>
            <a:r>
              <a:rPr kumimoji="0" lang="en-US" altLang="en-US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clrscr</a:t>
            </a: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  </a:t>
            </a:r>
            <a:r>
              <a:rPr kumimoji="0" lang="en-US" altLang="en-US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printf</a:t>
            </a: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(“Please enter a, b and c : “);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  </a:t>
            </a:r>
            <a:r>
              <a:rPr kumimoji="0" lang="en-US" altLang="en-US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scanf</a:t>
            </a: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(“%d %d %d”, &amp;a, &amp;b, &amp;c);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  if (a==0)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      </a:t>
            </a:r>
            <a:r>
              <a:rPr kumimoji="0" lang="en-US" altLang="en-US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printf</a:t>
            </a: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(“wrong equation!”);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      exit(1) 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  }</a:t>
            </a:r>
          </a:p>
          <a:p>
            <a:pPr algn="l" rtl="0" eaLnBrk="1" hangingPunct="1">
              <a:lnSpc>
                <a:spcPct val="80000"/>
              </a:lnSpc>
              <a:buNone/>
            </a:pPr>
            <a:r>
              <a:rPr kumimoji="0" lang="en-US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  </a:t>
            </a:r>
            <a:r>
              <a:rPr lang="en-US" altLang="en-US" sz="1300" dirty="0" smtClean="0"/>
              <a:t>delta = b*b – 4*a*c;</a:t>
            </a:r>
          </a:p>
          <a:p>
            <a:pPr algn="l" rtl="0" eaLnBrk="1" hangingPunct="1">
              <a:lnSpc>
                <a:spcPct val="80000"/>
              </a:lnSpc>
              <a:buNone/>
            </a:pPr>
            <a:r>
              <a:rPr lang="en-US" altLang="en-US" sz="1300" dirty="0" smtClean="0"/>
              <a:t>    if  (delta &lt; 0) </a:t>
            </a:r>
          </a:p>
          <a:p>
            <a:pPr algn="l" rtl="0" eaLnBrk="1" hangingPunct="1">
              <a:lnSpc>
                <a:spcPct val="80000"/>
              </a:lnSpc>
              <a:buNone/>
            </a:pPr>
            <a:r>
              <a:rPr lang="en-US" altLang="en-US" sz="1300" dirty="0" smtClean="0"/>
              <a:t>         </a:t>
            </a:r>
            <a:r>
              <a:rPr lang="en-US" altLang="en-US" sz="1300" dirty="0" err="1" smtClean="0"/>
              <a:t>printf</a:t>
            </a:r>
            <a:r>
              <a:rPr lang="en-US" altLang="en-US" sz="1300" dirty="0" smtClean="0"/>
              <a:t>(“No answer !”);</a:t>
            </a:r>
          </a:p>
          <a:p>
            <a:pPr algn="l" rtl="0" eaLnBrk="1" hangingPunct="1">
              <a:lnSpc>
                <a:spcPct val="80000"/>
              </a:lnSpc>
              <a:buNone/>
            </a:pPr>
            <a:r>
              <a:rPr lang="en-US" altLang="en-US" sz="1300" dirty="0" smtClean="0"/>
              <a:t>    else if (delta == 0) {</a:t>
            </a:r>
          </a:p>
          <a:p>
            <a:pPr algn="l" rtl="0" eaLnBrk="1" hangingPunct="1">
              <a:lnSpc>
                <a:spcPct val="80000"/>
              </a:lnSpc>
              <a:buNone/>
            </a:pPr>
            <a:r>
              <a:rPr lang="en-US" altLang="en-US" sz="1300" dirty="0" smtClean="0"/>
              <a:t>          x1 = -b / (2*a);</a:t>
            </a:r>
          </a:p>
          <a:p>
            <a:pPr algn="l" rtl="0" eaLnBrk="1" hangingPunct="1">
              <a:lnSpc>
                <a:spcPct val="80000"/>
              </a:lnSpc>
              <a:buNone/>
            </a:pPr>
            <a:r>
              <a:rPr lang="en-US" altLang="en-US" sz="1300" dirty="0" smtClean="0"/>
              <a:t>          </a:t>
            </a:r>
            <a:r>
              <a:rPr lang="en-US" altLang="en-US" sz="1300" dirty="0" err="1" smtClean="0"/>
              <a:t>printf</a:t>
            </a:r>
            <a:r>
              <a:rPr lang="en-US" altLang="en-US" sz="1300" dirty="0" smtClean="0"/>
              <a:t>(“There is one answer, x = %8.2f”,x1);</a:t>
            </a:r>
          </a:p>
          <a:p>
            <a:pPr algn="l" rtl="0" eaLnBrk="1" hangingPunct="1">
              <a:lnSpc>
                <a:spcPct val="80000"/>
              </a:lnSpc>
              <a:buNone/>
            </a:pPr>
            <a:r>
              <a:rPr lang="en-US" altLang="en-US" sz="1300" dirty="0" smtClean="0"/>
              <a:t>       }</a:t>
            </a:r>
          </a:p>
          <a:p>
            <a:pPr algn="l" rtl="0" eaLnBrk="1" hangingPunct="1">
              <a:lnSpc>
                <a:spcPct val="80000"/>
              </a:lnSpc>
              <a:buNone/>
            </a:pPr>
            <a:r>
              <a:rPr lang="en-US" altLang="en-US" sz="1300" dirty="0" smtClean="0"/>
              <a:t>       else {</a:t>
            </a:r>
          </a:p>
          <a:p>
            <a:pPr algn="l" rtl="0" eaLnBrk="1" hangingPunct="1">
              <a:lnSpc>
                <a:spcPct val="80000"/>
              </a:lnSpc>
              <a:buNone/>
            </a:pPr>
            <a:r>
              <a:rPr lang="en-US" altLang="en-US" sz="1300" dirty="0" smtClean="0"/>
              <a:t>          delta = </a:t>
            </a:r>
            <a:r>
              <a:rPr lang="en-US" altLang="en-US" sz="1300" dirty="0" err="1" smtClean="0"/>
              <a:t>sqrt</a:t>
            </a:r>
            <a:r>
              <a:rPr lang="en-US" altLang="en-US" sz="1300" dirty="0" smtClean="0"/>
              <a:t>(delta);</a:t>
            </a:r>
          </a:p>
          <a:p>
            <a:pPr algn="l" rtl="0" eaLnBrk="1" hangingPunct="1">
              <a:lnSpc>
                <a:spcPct val="80000"/>
              </a:lnSpc>
              <a:buNone/>
            </a:pPr>
            <a:r>
              <a:rPr lang="en-US" altLang="en-US" sz="1300" dirty="0" smtClean="0"/>
              <a:t>          x1 = (-</a:t>
            </a:r>
            <a:r>
              <a:rPr lang="en-US" altLang="en-US" sz="1300" dirty="0" err="1" smtClean="0"/>
              <a:t>b+delta</a:t>
            </a:r>
            <a:r>
              <a:rPr lang="en-US" altLang="en-US" sz="1300" dirty="0" smtClean="0"/>
              <a:t>) / (2*a);</a:t>
            </a:r>
          </a:p>
          <a:p>
            <a:pPr algn="l" rtl="0" eaLnBrk="1" hangingPunct="1">
              <a:lnSpc>
                <a:spcPct val="80000"/>
              </a:lnSpc>
              <a:buNone/>
            </a:pPr>
            <a:r>
              <a:rPr lang="en-US" altLang="en-US" sz="1300" dirty="0" smtClean="0"/>
              <a:t>          x2 = (-b-delta) / (2*a);</a:t>
            </a:r>
          </a:p>
          <a:p>
            <a:pPr algn="l" rtl="0" eaLnBrk="1" hangingPunct="1">
              <a:lnSpc>
                <a:spcPct val="80000"/>
              </a:lnSpc>
              <a:buNone/>
            </a:pPr>
            <a:r>
              <a:rPr lang="en-US" altLang="en-US" sz="1300" dirty="0" smtClean="0"/>
              <a:t>          </a:t>
            </a:r>
            <a:r>
              <a:rPr lang="en-US" altLang="en-US" sz="1300" dirty="0" err="1" smtClean="0"/>
              <a:t>printf</a:t>
            </a:r>
            <a:r>
              <a:rPr lang="en-US" altLang="en-US" sz="1300" dirty="0" smtClean="0"/>
              <a:t>(“There are two answers, x1= %8.2f and x2 = %8.2f”, x1, x2);</a:t>
            </a:r>
          </a:p>
          <a:p>
            <a:pPr algn="l" rtl="0" eaLnBrk="1" hangingPunct="1">
              <a:lnSpc>
                <a:spcPct val="80000"/>
              </a:lnSpc>
              <a:buNone/>
            </a:pPr>
            <a:r>
              <a:rPr lang="en-US" altLang="en-US" sz="1300" dirty="0" smtClean="0"/>
              <a:t>       }</a:t>
            </a:r>
          </a:p>
          <a:p>
            <a:pPr algn="l" rtl="0" eaLnBrk="1" hangingPunct="1">
              <a:lnSpc>
                <a:spcPct val="80000"/>
              </a:lnSpc>
              <a:buNone/>
            </a:pPr>
            <a:r>
              <a:rPr lang="en-US" altLang="en-US" sz="1300" dirty="0" smtClean="0"/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3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375768" y="2074964"/>
            <a:ext cx="1008063" cy="431800"/>
          </a:xfrm>
          <a:prstGeom prst="wedgeRoundRectCallout">
            <a:avLst>
              <a:gd name="adj1" fmla="val -268008"/>
              <a:gd name="adj2" fmla="val 246504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/>
              <a:t>if (!a)</a:t>
            </a:r>
          </a:p>
        </p:txBody>
      </p:sp>
      <p:sp>
        <p:nvSpPr>
          <p:cNvPr id="2" name="Rectangle 1"/>
          <p:cNvSpPr/>
          <p:nvPr/>
        </p:nvSpPr>
        <p:spPr>
          <a:xfrm>
            <a:off x="901170" y="1022019"/>
            <a:ext cx="1101501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defTabSz="914400" rt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fa-IR" altLang="en-US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برنامه 1) برنامه ای بنویسید که ضرایب یک معادله درجه 2 را دریافت و ریشه های آن را محاسبه و چاپ نماید.</a:t>
            </a:r>
            <a:endParaRPr lang="en-US" altLang="en-US" kern="0" dirty="0">
              <a:solidFill>
                <a:srgbClr val="000000"/>
              </a:solidFill>
              <a:latin typeface="Tahom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77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fa-IR" dirty="0">
                <a:solidFill>
                  <a:schemeClr val="tx1"/>
                </a:solidFill>
              </a:rPr>
              <a:t>ساختار انتخاب </a:t>
            </a:r>
            <a:r>
              <a:rPr lang="en-US" dirty="0">
                <a:solidFill>
                  <a:schemeClr val="tx1"/>
                </a:solidFill>
              </a:rPr>
              <a:t>if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5294" y="1113422"/>
            <a:ext cx="11390886" cy="483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يك روش متداول استفاده از دستور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if</a:t>
            </a: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، استفاده از 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if</a:t>
            </a: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هاي تودرتو مي باشد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.</a:t>
            </a: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if  (grade &gt;= 18)  </a:t>
            </a:r>
            <a:r>
              <a:rPr kumimoji="0" lang="en-US" alt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printf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("good!");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else if (grade &gt;= 15)  </a:t>
            </a:r>
            <a:r>
              <a:rPr kumimoji="0" lang="en-US" alt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printf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("medium!");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   else if  (grade &gt;= 12) </a:t>
            </a:r>
            <a:r>
              <a:rPr kumimoji="0" lang="en-US" alt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printf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("rather weak!");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         else if (grade &gt;= 10) </a:t>
            </a:r>
            <a:r>
              <a:rPr kumimoji="0" lang="en-US" alt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printf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("weak");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               else  </a:t>
            </a:r>
            <a:r>
              <a:rPr kumimoji="0" lang="en-US" altLang="en-US" sz="2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printf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("failed!");</a:t>
            </a: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درچنين حالتي توصيه مي گردد كه شرطهاي نادر را كه امكان وقوع آنها كم است، در انتهاي كار بررسي نماييد، تا تعداد مقايسه كمتري صورت پذيرد.</a:t>
            </a:r>
            <a:r>
              <a:rPr kumimoji="0" lang="en-US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7854159" y="1598310"/>
            <a:ext cx="4062021" cy="697418"/>
          </a:xfrm>
          <a:prstGeom prst="wedgeRoundRectCallout">
            <a:avLst>
              <a:gd name="adj1" fmla="val -154811"/>
              <a:gd name="adj2" fmla="val 148090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/>
              <a:t>if </a:t>
            </a:r>
            <a:r>
              <a:rPr lang="en-US" altLang="en-US" sz="2000" dirty="0" smtClean="0"/>
              <a:t>(</a:t>
            </a:r>
            <a:r>
              <a:rPr lang="en-US" altLang="en-US" sz="2000" b="0" kern="0" dirty="0">
                <a:solidFill>
                  <a:srgbClr val="000000"/>
                </a:solidFill>
                <a:latin typeface="Tahoma"/>
              </a:rPr>
              <a:t>grade &gt;= </a:t>
            </a:r>
            <a:r>
              <a:rPr lang="en-US" altLang="en-US" sz="2000" b="0" kern="0" dirty="0" smtClean="0">
                <a:solidFill>
                  <a:srgbClr val="000000"/>
                </a:solidFill>
                <a:latin typeface="Tahoma"/>
              </a:rPr>
              <a:t>10 &amp;&amp; </a:t>
            </a:r>
            <a:r>
              <a:rPr lang="en-US" altLang="en-US" sz="2000" b="0" kern="0" dirty="0">
                <a:solidFill>
                  <a:srgbClr val="000000"/>
                </a:solidFill>
                <a:latin typeface="Tahoma"/>
              </a:rPr>
              <a:t>grade </a:t>
            </a:r>
            <a:r>
              <a:rPr lang="en-US" altLang="en-US" sz="2000" b="0" kern="0" dirty="0" smtClean="0">
                <a:solidFill>
                  <a:srgbClr val="000000"/>
                </a:solidFill>
                <a:latin typeface="Tahoma"/>
              </a:rPr>
              <a:t>&lt; 12</a:t>
            </a:r>
            <a:r>
              <a:rPr lang="en-US" altLang="en-US" sz="2000" dirty="0" smtClean="0"/>
              <a:t>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765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fa-IR" dirty="0">
                <a:solidFill>
                  <a:schemeClr val="tx1"/>
                </a:solidFill>
              </a:rPr>
              <a:t>ساختار انتخاب </a:t>
            </a:r>
            <a:r>
              <a:rPr lang="en-US" dirty="0">
                <a:solidFill>
                  <a:schemeClr val="tx1"/>
                </a:solidFill>
              </a:rPr>
              <a:t>if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2843" y="1113424"/>
            <a:ext cx="11303337" cy="284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مشكل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if</a:t>
            </a:r>
            <a:r>
              <a:rPr kumimoji="0" lang="fa-I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هاي تودرتو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:</a:t>
            </a:r>
            <a:r>
              <a:rPr kumimoji="0" lang="fa-I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در دستور زير،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else </a:t>
            </a:r>
            <a:r>
              <a:rPr kumimoji="0" lang="fa-I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به كدام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if </a:t>
            </a:r>
            <a:r>
              <a:rPr kumimoji="0" lang="fa-I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تعلق دارد؟</a:t>
            </a: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fa-IR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if  (a &lt; b)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 if (c &lt; d)  &lt;statement 1&gt;;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 else &lt;statement 2&gt;;</a:t>
            </a: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fa-IR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fa-I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بطور كلي طبق قوانين گرامري، هر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else</a:t>
            </a:r>
            <a:r>
              <a:rPr kumimoji="0" lang="fa-I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مربوط به </a:t>
            </a:r>
            <a:r>
              <a:rPr kumimoji="0" lang="fa-I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نزديكترين</a:t>
            </a:r>
            <a:r>
              <a:rPr kumimoji="0" lang="fa-I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if</a:t>
            </a:r>
            <a:r>
              <a:rPr kumimoji="0" lang="fa-I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anose="020B0604030504040204" pitchFamily="34" charset="0"/>
              </a:rPr>
              <a:t> قبل از خود مي باشد.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anose="020B0604030504040204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146705" y="5062233"/>
            <a:ext cx="3455988" cy="13208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if  (a &lt; b)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if (c &lt; d)  &lt;statement 1&gt;;</a:t>
            </a:r>
            <a:endParaRPr kumimoji="0" lang="fa-I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a-I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else ;		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else &lt;statement 2&gt;;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 rot="10800000">
            <a:off x="1641880" y="5062233"/>
            <a:ext cx="561975" cy="1223963"/>
          </a:xfrm>
          <a:prstGeom prst="curvedLeftArrow">
            <a:avLst>
              <a:gd name="adj1" fmla="val 26216"/>
              <a:gd name="adj2" fmla="val 69776"/>
              <a:gd name="adj3" fmla="val 33333"/>
            </a:avLst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 rot="10800000">
            <a:off x="2261005" y="5522608"/>
            <a:ext cx="215900" cy="374650"/>
          </a:xfrm>
          <a:prstGeom prst="curvedLeftArrow">
            <a:avLst>
              <a:gd name="adj1" fmla="val 20888"/>
              <a:gd name="adj2" fmla="val 55594"/>
              <a:gd name="adj3" fmla="val 33333"/>
            </a:avLst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683780" y="5062233"/>
            <a:ext cx="3455988" cy="13208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if  (a &lt; b)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if (c &lt; d)  &lt;statement 1&gt;;</a:t>
            </a:r>
            <a:endParaRPr kumimoji="0" lang="fa-IR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}		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else &lt;statement 2&gt;;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 rot="10800000">
            <a:off x="6178955" y="5062233"/>
            <a:ext cx="561975" cy="1223963"/>
          </a:xfrm>
          <a:prstGeom prst="curvedLeftArrow">
            <a:avLst>
              <a:gd name="adj1" fmla="val 26216"/>
              <a:gd name="adj2" fmla="val 69776"/>
              <a:gd name="adj3" fmla="val 33333"/>
            </a:avLst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785" y="4217794"/>
            <a:ext cx="8614395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7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83" y="206369"/>
            <a:ext cx="11573197" cy="724247"/>
          </a:xfrm>
        </p:spPr>
        <p:txBody>
          <a:bodyPr/>
          <a:lstStyle/>
          <a:p>
            <a:pPr rtl="1"/>
            <a:r>
              <a:rPr lang="fa-IR" dirty="0">
                <a:solidFill>
                  <a:schemeClr val="tx1"/>
                </a:solidFill>
              </a:rPr>
              <a:t>حل مثال از ساختار </a:t>
            </a:r>
            <a:r>
              <a:rPr lang="en-US" dirty="0">
                <a:solidFill>
                  <a:schemeClr val="tx1"/>
                </a:solidFill>
              </a:rPr>
              <a:t>if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01170" y="1022019"/>
            <a:ext cx="10789920" cy="0"/>
          </a:xfrm>
          <a:prstGeom prst="straightConnector1">
            <a:avLst/>
          </a:prstGeom>
          <a:ln>
            <a:solidFill>
              <a:srgbClr val="96E5D8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6162" y="1113423"/>
            <a:ext cx="7947498" cy="30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defTabSz="914400" rt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  <a:buFont typeface="Wingdings" panose="05000000000000000000" pitchFamily="2" charset="2"/>
              <a:buChar char="l"/>
            </a:pPr>
            <a:r>
              <a:rPr lang="fa-IR" altLang="en-US" sz="1700" kern="0" dirty="0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برنامه 2) برنامه اي بنويسيد كه 3 عدد را دريافت و حداكثر آنها را چاپ كند.</a:t>
            </a:r>
            <a:endParaRPr lang="en-US" altLang="en-US" sz="1700" kern="0" dirty="0">
              <a:solidFill>
                <a:srgbClr val="000000"/>
              </a:solidFill>
              <a:latin typeface="Tahoma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7970" y="1506447"/>
            <a:ext cx="6464830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#include &lt;</a:t>
            </a:r>
            <a:r>
              <a:rPr lang="en-US" altLang="en-US" sz="2400" kern="0" dirty="0" err="1">
                <a:solidFill>
                  <a:srgbClr val="000000"/>
                </a:solidFill>
                <a:latin typeface="Tahoma"/>
              </a:rPr>
              <a:t>stdio.h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&gt;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2400" kern="0" dirty="0" err="1" smtClean="0">
                <a:solidFill>
                  <a:srgbClr val="000000"/>
                </a:solidFill>
                <a:latin typeface="Tahoma"/>
              </a:rPr>
              <a:t>int</a:t>
            </a:r>
            <a:r>
              <a:rPr lang="en-US" altLang="en-US" sz="2400" kern="0" dirty="0" smtClean="0">
                <a:solidFill>
                  <a:srgbClr val="000000"/>
                </a:solidFill>
                <a:latin typeface="Tahoma"/>
              </a:rPr>
              <a:t> 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main() {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  </a:t>
            </a:r>
            <a:r>
              <a:rPr lang="en-US" altLang="en-US" sz="2400" kern="0" dirty="0" err="1">
                <a:solidFill>
                  <a:srgbClr val="000000"/>
                </a:solidFill>
                <a:latin typeface="Tahoma"/>
              </a:rPr>
              <a:t>int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 a, b, c, max;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  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  </a:t>
            </a:r>
            <a:r>
              <a:rPr lang="en-US" altLang="en-US" sz="2400" kern="0" dirty="0" err="1">
                <a:solidFill>
                  <a:srgbClr val="000000"/>
                </a:solidFill>
                <a:latin typeface="Tahoma"/>
              </a:rPr>
              <a:t>printf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("Please enter 3 numbers :");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  </a:t>
            </a:r>
            <a:r>
              <a:rPr lang="en-US" altLang="en-US" sz="2400" kern="0" dirty="0" err="1">
                <a:solidFill>
                  <a:srgbClr val="000000"/>
                </a:solidFill>
                <a:latin typeface="Tahoma"/>
              </a:rPr>
              <a:t>scanf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("%d %d %</a:t>
            </a:r>
            <a:r>
              <a:rPr lang="en-US" altLang="en-US" sz="2400" kern="0" dirty="0" err="1">
                <a:solidFill>
                  <a:srgbClr val="000000"/>
                </a:solidFill>
                <a:latin typeface="Tahoma"/>
              </a:rPr>
              <a:t>d",&amp;a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, &amp;b, &amp;c);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  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  if (a &gt; b)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     if (a &gt; c)  max = a;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     else  max= c;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  else  if (b &gt; c)  max = b;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         else  max = c;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  </a:t>
            </a:r>
            <a:r>
              <a:rPr lang="en-US" altLang="en-US" sz="2400" kern="0" dirty="0" err="1">
                <a:solidFill>
                  <a:srgbClr val="000000"/>
                </a:solidFill>
                <a:latin typeface="Tahoma"/>
              </a:rPr>
              <a:t>printf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("Maximum is %</a:t>
            </a:r>
            <a:r>
              <a:rPr lang="en-US" altLang="en-US" sz="2400" kern="0" dirty="0" err="1">
                <a:solidFill>
                  <a:srgbClr val="000000"/>
                </a:solidFill>
                <a:latin typeface="Tahoma"/>
              </a:rPr>
              <a:t>d",max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);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C1302"/>
              </a:buClr>
              <a:buSzPct val="70000"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59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PENED BOO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Golden-Eg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</TotalTime>
  <Words>4020</Words>
  <Application>Microsoft Office PowerPoint</Application>
  <PresentationFormat>Widescreen</PresentationFormat>
  <Paragraphs>515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Unicode MS</vt:lpstr>
      <vt:lpstr>Calibri</vt:lpstr>
      <vt:lpstr>Tahoma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arenar</cp:lastModifiedBy>
  <cp:revision>271</cp:revision>
  <dcterms:created xsi:type="dcterms:W3CDTF">2018-04-24T17:14:44Z</dcterms:created>
  <dcterms:modified xsi:type="dcterms:W3CDTF">2020-11-09T06:50:13Z</dcterms:modified>
</cp:coreProperties>
</file>