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3"/>
  </p:notesMasterIdLst>
  <p:sldIdLst>
    <p:sldId id="256" r:id="rId4"/>
    <p:sldId id="363" r:id="rId5"/>
    <p:sldId id="364" r:id="rId6"/>
    <p:sldId id="361" r:id="rId7"/>
    <p:sldId id="362" r:id="rId8"/>
    <p:sldId id="365" r:id="rId9"/>
    <p:sldId id="366" r:id="rId10"/>
    <p:sldId id="368" r:id="rId11"/>
    <p:sldId id="367" r:id="rId12"/>
    <p:sldId id="369" r:id="rId13"/>
    <p:sldId id="370" r:id="rId14"/>
    <p:sldId id="371" r:id="rId15"/>
    <p:sldId id="372" r:id="rId16"/>
    <p:sldId id="261" r:id="rId17"/>
    <p:sldId id="355" r:id="rId18"/>
    <p:sldId id="265" r:id="rId19"/>
    <p:sldId id="373" r:id="rId20"/>
    <p:sldId id="374" r:id="rId21"/>
    <p:sldId id="356" r:id="rId22"/>
    <p:sldId id="358" r:id="rId23"/>
    <p:sldId id="360" r:id="rId24"/>
    <p:sldId id="359" r:id="rId25"/>
    <p:sldId id="376" r:id="rId26"/>
    <p:sldId id="377" r:id="rId27"/>
    <p:sldId id="375" r:id="rId28"/>
    <p:sldId id="378" r:id="rId29"/>
    <p:sldId id="379" r:id="rId30"/>
    <p:sldId id="380" r:id="rId31"/>
    <p:sldId id="381" r:id="rId32"/>
    <p:sldId id="382" r:id="rId33"/>
    <p:sldId id="387" r:id="rId34"/>
    <p:sldId id="388" r:id="rId35"/>
    <p:sldId id="383" r:id="rId36"/>
    <p:sldId id="384" r:id="rId37"/>
    <p:sldId id="385" r:id="rId38"/>
    <p:sldId id="389" r:id="rId39"/>
    <p:sldId id="390" r:id="rId40"/>
    <p:sldId id="301" r:id="rId41"/>
    <p:sldId id="260" r:id="rId4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8BE2"/>
    <a:srgbClr val="96E5D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94390" autoAdjust="0"/>
  </p:normalViewPr>
  <p:slideViewPr>
    <p:cSldViewPr snapToGrid="0">
      <p:cViewPr varScale="1">
        <p:scale>
          <a:sx n="79" d="100"/>
          <a:sy n="79" d="100"/>
        </p:scale>
        <p:origin x="480" y="96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8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2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7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C5BD3-70EF-4C81-AC92-C9BD14DB92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998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C5BD3-70EF-4C81-AC92-C9BD14DB92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563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5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02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2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C5BD3-70EF-4C81-AC92-C9BD14DB92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307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C5BD3-70EF-4C81-AC92-C9BD14DB92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537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9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5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9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1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5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4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6251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356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5520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451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3141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82" r:id="rId2"/>
    <p:sldLayoutId id="2147483783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9" r:id="rId4"/>
    <p:sldLayoutId id="2147483784" r:id="rId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  <p:sldLayoutId id="2147483781" r:id="rId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5052063" y="1123893"/>
            <a:ext cx="62865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4800" dirty="0" smtClean="0">
                <a:cs typeface="Arial" pitchFamily="34" charset="0"/>
              </a:rPr>
              <a:t>آموزش اصولی برنامه نویسی</a:t>
            </a: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674706" y="2441657"/>
            <a:ext cx="463168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2400" dirty="0" smtClean="0">
                <a:cs typeface="Arial" pitchFamily="34" charset="0"/>
              </a:rPr>
              <a:t>مدرس : مهدی اکبری زرکش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961" y="5652410"/>
            <a:ext cx="1209040" cy="1209040"/>
          </a:xfrm>
          <a:prstGeom prst="rect">
            <a:avLst/>
          </a:prstGeom>
        </p:spPr>
      </p:pic>
      <p:sp>
        <p:nvSpPr>
          <p:cNvPr id="130" name="MH_Others_2"/>
          <p:cNvSpPr txBox="1">
            <a:spLocks noChangeArrowheads="1"/>
          </p:cNvSpPr>
          <p:nvPr/>
        </p:nvSpPr>
        <p:spPr bwMode="auto">
          <a:xfrm rot="18856311">
            <a:off x="-819813" y="624695"/>
            <a:ext cx="3547564" cy="746608"/>
          </a:xfrm>
          <a:custGeom>
            <a:avLst/>
            <a:gdLst>
              <a:gd name="connsiteX0" fmla="*/ 2784501 w 2784501"/>
              <a:gd name="connsiteY0" fmla="*/ 585096 h 586015"/>
              <a:gd name="connsiteX1" fmla="*/ 0 w 2784501"/>
              <a:gd name="connsiteY1" fmla="*/ 586015 h 586015"/>
              <a:gd name="connsiteX2" fmla="*/ 600556 w 2784501"/>
              <a:gd name="connsiteY2" fmla="*/ 533 h 586015"/>
              <a:gd name="connsiteX3" fmla="*/ 2214090 w 2784501"/>
              <a:gd name="connsiteY3" fmla="*/ 0 h 5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501" h="586015">
                <a:moveTo>
                  <a:pt x="2784501" y="585096"/>
                </a:moveTo>
                <a:lnTo>
                  <a:pt x="0" y="586015"/>
                </a:lnTo>
                <a:lnTo>
                  <a:pt x="600556" y="533"/>
                </a:lnTo>
                <a:lnTo>
                  <a:pt x="2214090" y="0"/>
                </a:lnTo>
                <a:close/>
              </a:path>
            </a:pathLst>
          </a:custGeom>
          <a:solidFill>
            <a:srgbClr val="BE8BE2"/>
          </a:solidFill>
          <a:ln>
            <a:noFill/>
          </a:ln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a-IR" altLang="zh-CN" sz="3200" b="1" dirty="0" smtClean="0">
                <a:ea typeface="+mj-ea"/>
              </a:rPr>
              <a:t>فصل اول</a:t>
            </a:r>
            <a:endParaRPr lang="zh-CN" altLang="en-US" sz="32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>
                <a:solidFill>
                  <a:schemeClr val="tx1"/>
                </a:solidFill>
              </a:rPr>
              <a:t>مکانیزم شرط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9" y="1162672"/>
            <a:ext cx="11573197" cy="493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مکانیزم شرط هنگامی استفاده می شود که قصد داریم درستی یا نادرستی یک عبارت رابررسی کرده و متناسب با نتیجه بررسی شرط، عملیات خاصی را انجام دهیم و یا از انجام بعضی عملیات صرفنظر کنیم.</a:t>
            </a:r>
            <a:endParaRPr kumimoji="0" lang="fa-I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شکل کلی این دستور به شکل زیر است </a:t>
            </a:r>
            <a:endParaRPr kumimoji="0" lang="fa-I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fa-I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 	 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اگر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(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عبارت شرطی</a:t>
            </a: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) 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آنگاه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دستورات</a:t>
            </a:r>
            <a:endParaRPr kumimoji="0" lang="fa-I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ct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fa-I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این دستور به شکل زیر نیز استفاده می شود:</a:t>
            </a:r>
            <a:endParaRPr kumimoji="0" lang="fa-I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fa-I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</a:t>
            </a: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اگر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(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عبارت شرطی</a:t>
            </a: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) 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آنگاه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دستورات1 </a:t>
            </a:r>
            <a:endParaRPr kumimoji="0" lang="fa-I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درغیر اینصورت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دستورات 2</a:t>
            </a:r>
            <a:endParaRPr kumimoji="0" lang="fa-I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2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>
                <a:solidFill>
                  <a:schemeClr val="tx1"/>
                </a:solidFill>
              </a:rPr>
              <a:t>مثال از مکانیزم شرط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529" y="1321697"/>
            <a:ext cx="11573197" cy="492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برنامه بنویسید که 2 عدد را گرفته و عدد بزرگ تر را چاپ کند.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</a:t>
            </a:r>
            <a:r>
              <a:rPr kumimoji="0" lang="fa-I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و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 </a:t>
            </a:r>
            <a:r>
              <a:rPr kumimoji="0" lang="fa-I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را بخوان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اگر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</a:t>
            </a:r>
            <a:r>
              <a:rPr kumimoji="0" lang="fa-I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از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 </a:t>
            </a:r>
            <a:r>
              <a:rPr kumimoji="0" lang="fa-I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بزرگ تر بود انگاه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a </a:t>
            </a:r>
            <a:r>
              <a:rPr kumimoji="0" lang="fa-I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راچاپ کن.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اگر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</a:t>
            </a:r>
            <a:r>
              <a:rPr kumimoji="0" lang="fa-I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از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a</a:t>
            </a:r>
            <a:r>
              <a:rPr kumimoji="0" lang="fa-I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بزرگ تر بود انگاه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b </a:t>
            </a:r>
            <a:r>
              <a:rPr kumimoji="0" lang="fa-I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راچاپ کن.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توقف کن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59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>
                <a:solidFill>
                  <a:schemeClr val="tx1"/>
                </a:solidFill>
              </a:rPr>
              <a:t>مثال از مکانیزم شرط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9" y="1189176"/>
            <a:ext cx="11573197" cy="55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برنامه ای بنویسید که عددی را از ورودی بگیرد و مشخص کند زوج است یا فرد.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fa-IR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ما جواب این مسئله را میدانیم. اما نمیدانیم پطور باید الگوریتم آنرا بنویسیم؟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میدانیم که هر عددی بر دو بخش پذیر باشد، زوج است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None/>
              <a:tabLst/>
              <a:defRPr/>
            </a:pPr>
            <a:endParaRPr kumimoji="0" lang="fa-IR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514350" marR="0" lvl="0" indent="-51435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</a:t>
            </a:r>
            <a:r>
              <a:rPr kumimoji="0" lang="fa-I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را بخوان</a:t>
            </a:r>
          </a:p>
          <a:p>
            <a:pPr marL="514350" marR="0" lvl="0" indent="-51435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</a:t>
            </a:r>
            <a:r>
              <a:rPr kumimoji="0" lang="fa-I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را بر دو تقسیم کن و باقیمانده را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</a:t>
            </a:r>
            <a:r>
              <a:rPr kumimoji="0" lang="fa-I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در 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x</a:t>
            </a:r>
            <a:r>
              <a:rPr kumimoji="0" lang="fa-I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ذخیره کن </a:t>
            </a:r>
          </a:p>
          <a:p>
            <a:pPr marL="514350" marR="0" lvl="0" indent="-51435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fa-I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اگر 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x</a:t>
            </a:r>
            <a:r>
              <a:rPr kumimoji="0" lang="fa-I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صفر است (یعنی عدد ما بر دو بخش پذیر است) چاپ کن: “زوج”</a:t>
            </a:r>
          </a:p>
          <a:p>
            <a:pPr marL="514350" marR="0" lvl="0" indent="-51435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fa-I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اگر 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x</a:t>
            </a:r>
            <a:r>
              <a:rPr kumimoji="0" lang="fa-I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صفر نیست، چاپ کن: “فرد”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7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>
                <a:solidFill>
                  <a:schemeClr val="tx1"/>
                </a:solidFill>
              </a:rPr>
              <a:t>تمرینات:😝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57591"/>
            <a:ext cx="11439526" cy="488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defTabSz="914400">
              <a:buClr>
                <a:srgbClr val="7C1302"/>
              </a:buClr>
            </a:pPr>
            <a:r>
              <a:rPr lang="fa-IR" altLang="en-US" kern="0" dirty="0">
                <a:solidFill>
                  <a:srgbClr val="000000"/>
                </a:solidFill>
                <a:latin typeface="Tahoma"/>
              </a:rPr>
              <a:t>برنامه ای بنویسید که دو عدد را تفریق کند.</a:t>
            </a:r>
          </a:p>
          <a:p>
            <a:pPr lvl="0" defTabSz="914400">
              <a:buClr>
                <a:srgbClr val="7C1302"/>
              </a:buClr>
            </a:pPr>
            <a:r>
              <a:rPr lang="fa-IR" altLang="en-US" kern="0" dirty="0">
                <a:solidFill>
                  <a:srgbClr val="000000"/>
                </a:solidFill>
                <a:latin typeface="Tahoma"/>
              </a:rPr>
              <a:t>برنامه ای بنویسید که نمره دو تا از درس های دانش آموزی را گرفته، و معدل آن دو درس را بدهد. (معدل=مجموع نمره ها تقسیم بر تعداد آنها)</a:t>
            </a:r>
          </a:p>
          <a:p>
            <a:pPr lvl="0" defTabSz="914400">
              <a:buClr>
                <a:srgbClr val="7C1302"/>
              </a:buClr>
            </a:pPr>
            <a:r>
              <a:rPr lang="fa-IR" altLang="en-US" kern="0" dirty="0">
                <a:solidFill>
                  <a:srgbClr val="000000"/>
                </a:solidFill>
                <a:latin typeface="Tahoma"/>
              </a:rPr>
              <a:t>برنامه ای بنویسید که یک عدد را بگیرد و مشخص کند آیا بر ۵ بخش پذیر هست یا خیر؟ (راهنمایی: از باقی مانده استفاده کنید.)</a:t>
            </a:r>
          </a:p>
          <a:p>
            <a:pPr lvl="0" defTabSz="914400">
              <a:buClr>
                <a:srgbClr val="7C1302"/>
              </a:buClr>
            </a:pPr>
            <a:r>
              <a:rPr lang="fa-IR" altLang="en-US" kern="0" dirty="0">
                <a:solidFill>
                  <a:srgbClr val="000000"/>
                </a:solidFill>
                <a:latin typeface="Tahoma"/>
              </a:rPr>
              <a:t>برنامه ای را بنویسید که اول یک عدد بگیرد. سپس عدد دوم را بگیرد و مشخص کند عدد اولی بر دومی بخش پذیر است یا خیر (راهنمایی: از باقی مانده استفاده کنید.)</a:t>
            </a:r>
          </a:p>
          <a:p>
            <a:pPr lvl="0" defTabSz="914400">
              <a:buClr>
                <a:srgbClr val="7C1302"/>
              </a:buClr>
            </a:pPr>
            <a:endParaRPr lang="en-US" altLang="en-US" kern="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241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-5670" y="-4992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919753"/>
            <a:ext cx="66675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a-IR" altLang="ko-KR" sz="4800" dirty="0">
                <a:cs typeface="Arial" pitchFamily="34" charset="0"/>
              </a:rPr>
              <a:t>مکانیزم حلقه تکرار</a:t>
            </a: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524437" y="3614574"/>
            <a:ext cx="66674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cs typeface="Arial" pitchFamily="34" charset="0"/>
              </a:rPr>
              <a:t>loop</a:t>
            </a:r>
            <a:endParaRPr lang="ko-KR" altLang="en-US" sz="2000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>
                <a:solidFill>
                  <a:schemeClr val="tx1"/>
                </a:solidFill>
              </a:rPr>
              <a:t>کمی تفکر </a:t>
            </a:r>
            <a:r>
              <a:rPr lang="fa-IR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01170" y="4260501"/>
            <a:ext cx="4133054" cy="2166845"/>
            <a:chOff x="5255393" y="3369168"/>
            <a:chExt cx="1675988" cy="92737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2B3B8D0-78E4-4E11-8385-13556D92A830}"/>
                </a:ext>
              </a:extLst>
            </p:cNvPr>
            <p:cNvGrpSpPr/>
            <p:nvPr/>
          </p:nvGrpSpPr>
          <p:grpSpPr>
            <a:xfrm rot="16200000">
              <a:off x="5721295" y="3133537"/>
              <a:ext cx="756309" cy="1306300"/>
              <a:chOff x="3937607" y="6551888"/>
              <a:chExt cx="1938418" cy="8840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7A7FA5A-BD0A-409B-B382-2C05DC8D8495}"/>
                  </a:ext>
                </a:extLst>
              </p:cNvPr>
              <p:cNvSpPr/>
              <p:nvPr userDrawn="1"/>
            </p:nvSpPr>
            <p:spPr>
              <a:xfrm flipV="1">
                <a:off x="4316248" y="6553202"/>
                <a:ext cx="387525" cy="870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6F2D22A-E3FB-4CBE-8F5E-DC08CBD0355B}"/>
                  </a:ext>
                </a:extLst>
              </p:cNvPr>
              <p:cNvSpPr/>
              <p:nvPr userDrawn="1"/>
            </p:nvSpPr>
            <p:spPr>
              <a:xfrm flipV="1">
                <a:off x="4707001" y="6553202"/>
                <a:ext cx="387525" cy="870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92F80E8-C580-437F-B4A1-116CE23D6CEA}"/>
                  </a:ext>
                </a:extLst>
              </p:cNvPr>
              <p:cNvSpPr/>
              <p:nvPr userDrawn="1"/>
            </p:nvSpPr>
            <p:spPr>
              <a:xfrm flipV="1">
                <a:off x="5097748" y="6553203"/>
                <a:ext cx="387525" cy="870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3A8FAEA-639E-4679-A882-2BBC41D3245A}"/>
                  </a:ext>
                </a:extLst>
              </p:cNvPr>
              <p:cNvSpPr/>
              <p:nvPr userDrawn="1"/>
            </p:nvSpPr>
            <p:spPr>
              <a:xfrm flipV="1">
                <a:off x="5488500" y="6553202"/>
                <a:ext cx="387525" cy="870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3E35A52-9D23-4038-8460-0B5931EBE447}"/>
                  </a:ext>
                </a:extLst>
              </p:cNvPr>
              <p:cNvSpPr/>
              <p:nvPr userDrawn="1"/>
            </p:nvSpPr>
            <p:spPr>
              <a:xfrm flipV="1">
                <a:off x="3937607" y="6551888"/>
                <a:ext cx="387525" cy="8708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EB38B45-4E3A-452E-ACF9-F0FCDE2537DF}"/>
                </a:ext>
              </a:extLst>
            </p:cNvPr>
            <p:cNvGrpSpPr/>
            <p:nvPr/>
          </p:nvGrpSpPr>
          <p:grpSpPr>
            <a:xfrm>
              <a:off x="5255393" y="3369168"/>
              <a:ext cx="1675988" cy="927379"/>
              <a:chOff x="1835696" y="2493540"/>
              <a:chExt cx="4684858" cy="259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7" name="Rounded Rectangle 3">
                <a:extLst>
                  <a:ext uri="{FF2B5EF4-FFF2-40B4-BE49-F238E27FC236}">
                    <a16:creationId xmlns:a16="http://schemas.microsoft.com/office/drawing/2014/main" id="{E924F4C1-F245-45C0-8F54-2238B718D9EE}"/>
                  </a:ext>
                </a:extLst>
              </p:cNvPr>
              <p:cNvSpPr/>
              <p:nvPr userDrawn="1"/>
            </p:nvSpPr>
            <p:spPr>
              <a:xfrm>
                <a:off x="2335414" y="2493540"/>
                <a:ext cx="3685422" cy="2373661"/>
              </a:xfrm>
              <a:custGeom>
                <a:avLst/>
                <a:gdLst/>
                <a:ahLst/>
                <a:cxnLst/>
                <a:rect l="l" t="t" r="r" b="b"/>
                <a:pathLst>
                  <a:path w="4248472" h="2736304">
                    <a:moveTo>
                      <a:pt x="144016" y="144016"/>
                    </a:moveTo>
                    <a:lnTo>
                      <a:pt x="144016" y="2520280"/>
                    </a:lnTo>
                    <a:lnTo>
                      <a:pt x="4104456" y="2520280"/>
                    </a:lnTo>
                    <a:lnTo>
                      <a:pt x="4104456" y="144016"/>
                    </a:lnTo>
                    <a:close/>
                    <a:moveTo>
                      <a:pt x="119332" y="0"/>
                    </a:moveTo>
                    <a:lnTo>
                      <a:pt x="4129140" y="0"/>
                    </a:lnTo>
                    <a:cubicBezTo>
                      <a:pt x="4195045" y="0"/>
                      <a:pt x="4248472" y="53427"/>
                      <a:pt x="4248472" y="119332"/>
                    </a:cubicBezTo>
                    <a:lnTo>
                      <a:pt x="4248472" y="2736304"/>
                    </a:lnTo>
                    <a:lnTo>
                      <a:pt x="0" y="2736304"/>
                    </a:lnTo>
                    <a:lnTo>
                      <a:pt x="0" y="119332"/>
                    </a:lnTo>
                    <a:cubicBezTo>
                      <a:pt x="0" y="53427"/>
                      <a:pt x="53427" y="0"/>
                      <a:pt x="11933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3A67541-C831-4302-9FDA-00610C6CA1AC}"/>
                  </a:ext>
                </a:extLst>
              </p:cNvPr>
              <p:cNvSpPr/>
              <p:nvPr userDrawn="1"/>
            </p:nvSpPr>
            <p:spPr>
              <a:xfrm>
                <a:off x="1835696" y="4867201"/>
                <a:ext cx="4684858" cy="124930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rapezoid 108">
                <a:extLst>
                  <a:ext uri="{FF2B5EF4-FFF2-40B4-BE49-F238E27FC236}">
                    <a16:creationId xmlns:a16="http://schemas.microsoft.com/office/drawing/2014/main" id="{E410C7E5-B857-4702-AE49-8A192E4B6053}"/>
                  </a:ext>
                </a:extLst>
              </p:cNvPr>
              <p:cNvSpPr/>
              <p:nvPr userDrawn="1"/>
            </p:nvSpPr>
            <p:spPr>
              <a:xfrm rot="10800000">
                <a:off x="1835696" y="4992131"/>
                <a:ext cx="4684858" cy="93697"/>
              </a:xfrm>
              <a:prstGeom prst="trapezoid">
                <a:avLst>
                  <a:gd name="adj" fmla="val 129851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3B1384-F41B-4B65-9069-5409A514AC95}"/>
                  </a:ext>
                </a:extLst>
              </p:cNvPr>
              <p:cNvSpPr/>
              <p:nvPr userDrawn="1"/>
            </p:nvSpPr>
            <p:spPr>
              <a:xfrm>
                <a:off x="3929549" y="4904844"/>
                <a:ext cx="497151" cy="45093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468967" y="1107140"/>
            <a:ext cx="822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altLang="en-US" sz="2800" b="1" dirty="0"/>
              <a:t>الگوریتم برنامه ای که اعداد کوچکتر از ۱۰ را در خروجی چاپ کند.</a:t>
            </a:r>
            <a:endParaRPr lang="fa-IR" alt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Vertical Scroll 11"/>
          <p:cNvSpPr/>
          <p:nvPr/>
        </p:nvSpPr>
        <p:spPr>
          <a:xfrm>
            <a:off x="7168237" y="1715480"/>
            <a:ext cx="4660707" cy="493857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044" lvl="1" indent="-342900" algn="r" rtl="1">
              <a:buFont typeface="+mj-lt"/>
              <a:buAutoNum type="arabicPeriod"/>
            </a:pPr>
            <a:r>
              <a:rPr lang="fa-IR" sz="2200" dirty="0" smtClean="0">
                <a:solidFill>
                  <a:schemeClr val="tx1"/>
                </a:solidFill>
              </a:rPr>
              <a:t>شروع</a:t>
            </a:r>
            <a:endParaRPr lang="fa-IR" sz="2200" dirty="0">
              <a:solidFill>
                <a:schemeClr val="tx1"/>
              </a:solidFill>
            </a:endParaRPr>
          </a:p>
          <a:p>
            <a:pPr marL="800044" lvl="1" indent="-342900" algn="r" rtl="1">
              <a:buFont typeface="+mj-lt"/>
              <a:buAutoNum type="arabicPeriod"/>
            </a:pPr>
            <a:r>
              <a:rPr lang="fa-IR" sz="2200" dirty="0" smtClean="0">
                <a:solidFill>
                  <a:schemeClr val="tx1"/>
                </a:solidFill>
              </a:rPr>
              <a:t>"1" را چاپ کن.</a:t>
            </a:r>
          </a:p>
          <a:p>
            <a:pPr marL="800044" lvl="1" indent="-342900" algn="r" rtl="1">
              <a:buFont typeface="+mj-lt"/>
              <a:buAutoNum type="arabicPeriod"/>
            </a:pPr>
            <a:r>
              <a:rPr lang="fa-IR" sz="2200" dirty="0" smtClean="0">
                <a:solidFill>
                  <a:schemeClr val="tx1"/>
                </a:solidFill>
              </a:rPr>
              <a:t>"2" را چاپ کن.</a:t>
            </a:r>
          </a:p>
          <a:p>
            <a:pPr marL="800044" lvl="1" indent="-342900" algn="r" rtl="1">
              <a:buFont typeface="+mj-lt"/>
              <a:buAutoNum type="arabicPeriod"/>
            </a:pPr>
            <a:r>
              <a:rPr lang="fa-IR" sz="2200" dirty="0" smtClean="0">
                <a:solidFill>
                  <a:schemeClr val="tx1"/>
                </a:solidFill>
              </a:rPr>
              <a:t>"3" </a:t>
            </a:r>
            <a:r>
              <a:rPr lang="fa-IR" sz="2200" dirty="0">
                <a:solidFill>
                  <a:schemeClr val="tx1"/>
                </a:solidFill>
              </a:rPr>
              <a:t>را چاپ کن</a:t>
            </a:r>
            <a:r>
              <a:rPr lang="fa-IR" sz="2200" dirty="0" smtClean="0">
                <a:solidFill>
                  <a:schemeClr val="tx1"/>
                </a:solidFill>
              </a:rPr>
              <a:t>.</a:t>
            </a:r>
          </a:p>
          <a:p>
            <a:pPr marL="800044" lvl="1" indent="-342900" algn="r" rtl="1">
              <a:buFont typeface="+mj-lt"/>
              <a:buAutoNum type="arabicPeriod"/>
            </a:pPr>
            <a:r>
              <a:rPr lang="fa-IR" sz="2200" dirty="0" smtClean="0">
                <a:solidFill>
                  <a:schemeClr val="tx1"/>
                </a:solidFill>
              </a:rPr>
              <a:t>"4" را چاپ کن.</a:t>
            </a:r>
          </a:p>
          <a:p>
            <a:pPr marL="800044" lvl="1" indent="-342900" algn="r" rtl="1">
              <a:buFont typeface="+mj-lt"/>
              <a:buAutoNum type="arabicPeriod"/>
            </a:pPr>
            <a:r>
              <a:rPr lang="fa-IR" sz="2200" dirty="0" smtClean="0">
                <a:solidFill>
                  <a:schemeClr val="tx1"/>
                </a:solidFill>
              </a:rPr>
              <a:t>"5" </a:t>
            </a:r>
            <a:r>
              <a:rPr lang="fa-IR" sz="2200" dirty="0">
                <a:solidFill>
                  <a:schemeClr val="tx1"/>
                </a:solidFill>
              </a:rPr>
              <a:t>را چاپ کن.</a:t>
            </a:r>
          </a:p>
          <a:p>
            <a:pPr marL="800044" lvl="1" indent="-342900" algn="r" rtl="1">
              <a:buFont typeface="+mj-lt"/>
              <a:buAutoNum type="arabicPeriod"/>
            </a:pPr>
            <a:r>
              <a:rPr lang="fa-IR" sz="2200" dirty="0" smtClean="0">
                <a:solidFill>
                  <a:schemeClr val="tx1"/>
                </a:solidFill>
              </a:rPr>
              <a:t>"6" </a:t>
            </a:r>
            <a:r>
              <a:rPr lang="fa-IR" sz="2200" dirty="0">
                <a:solidFill>
                  <a:schemeClr val="tx1"/>
                </a:solidFill>
              </a:rPr>
              <a:t>را چاپ کن.</a:t>
            </a:r>
          </a:p>
          <a:p>
            <a:pPr marL="800044" lvl="1" indent="-342900" algn="r" rtl="1">
              <a:buFont typeface="+mj-lt"/>
              <a:buAutoNum type="arabicPeriod"/>
            </a:pPr>
            <a:r>
              <a:rPr lang="fa-IR" sz="2200" dirty="0" smtClean="0">
                <a:solidFill>
                  <a:schemeClr val="tx1"/>
                </a:solidFill>
              </a:rPr>
              <a:t>"7" </a:t>
            </a:r>
            <a:r>
              <a:rPr lang="fa-IR" sz="2200" dirty="0">
                <a:solidFill>
                  <a:schemeClr val="tx1"/>
                </a:solidFill>
              </a:rPr>
              <a:t>را چاپ کن</a:t>
            </a:r>
            <a:r>
              <a:rPr lang="fa-IR" sz="2200" dirty="0" smtClean="0">
                <a:solidFill>
                  <a:schemeClr val="tx1"/>
                </a:solidFill>
              </a:rPr>
              <a:t>.</a:t>
            </a:r>
          </a:p>
          <a:p>
            <a:pPr marL="800044" lvl="1" indent="-342900" algn="r" rtl="1">
              <a:buFont typeface="+mj-lt"/>
              <a:buAutoNum type="arabicPeriod"/>
            </a:pPr>
            <a:r>
              <a:rPr lang="fa-IR" sz="2200" dirty="0" smtClean="0">
                <a:solidFill>
                  <a:schemeClr val="tx1"/>
                </a:solidFill>
              </a:rPr>
              <a:t>"8" </a:t>
            </a:r>
            <a:r>
              <a:rPr lang="fa-IR" sz="2200" dirty="0">
                <a:solidFill>
                  <a:schemeClr val="tx1"/>
                </a:solidFill>
              </a:rPr>
              <a:t>را چاپ کن.</a:t>
            </a:r>
          </a:p>
          <a:p>
            <a:pPr marL="800044" lvl="1" indent="-342900" algn="r" rtl="1">
              <a:buFont typeface="+mj-lt"/>
              <a:buAutoNum type="arabicPeriod"/>
            </a:pPr>
            <a:r>
              <a:rPr lang="fa-IR" sz="2200" dirty="0" smtClean="0">
                <a:solidFill>
                  <a:schemeClr val="tx1"/>
                </a:solidFill>
              </a:rPr>
              <a:t>"9" </a:t>
            </a:r>
            <a:r>
              <a:rPr lang="fa-IR" sz="2200" dirty="0">
                <a:solidFill>
                  <a:schemeClr val="tx1"/>
                </a:solidFill>
              </a:rPr>
              <a:t>را چاپ کن.</a:t>
            </a:r>
          </a:p>
          <a:p>
            <a:pPr marL="800044" lvl="1" indent="-342900" algn="r" rtl="1">
              <a:buFont typeface="+mj-lt"/>
              <a:buAutoNum type="arabicPeriod"/>
            </a:pPr>
            <a:r>
              <a:rPr lang="fa-IR" sz="2200" dirty="0" smtClean="0">
                <a:solidFill>
                  <a:schemeClr val="tx1"/>
                </a:solidFill>
              </a:rPr>
              <a:t>"10" </a:t>
            </a:r>
            <a:r>
              <a:rPr lang="fa-IR" sz="2200" dirty="0">
                <a:solidFill>
                  <a:schemeClr val="tx1"/>
                </a:solidFill>
              </a:rPr>
              <a:t>را چاپ کن.</a:t>
            </a:r>
          </a:p>
          <a:p>
            <a:pPr marL="800044" lvl="1" indent="-342900" algn="r" rtl="1">
              <a:buFont typeface="+mj-lt"/>
              <a:buAutoNum type="arabicPeriod"/>
            </a:pPr>
            <a:r>
              <a:rPr lang="fa-IR" sz="2200" dirty="0" smtClean="0">
                <a:solidFill>
                  <a:schemeClr val="tx1"/>
                </a:solidFill>
              </a:rPr>
              <a:t>پایان</a:t>
            </a:r>
            <a:endParaRPr lang="fa-IR" sz="2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89942" y="3039338"/>
            <a:ext cx="5548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altLang="en-US" sz="2400" dirty="0"/>
              <a:t>حالا اگه بجای 10 تا گفت 100 تا یا 1000 تا چی</a:t>
            </a:r>
            <a:r>
              <a:rPr lang="fa-IR" altLang="en-US" sz="2400" dirty="0" smtClean="0"/>
              <a:t>؟؟؟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51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>
                <a:solidFill>
                  <a:schemeClr val="tx1"/>
                </a:solidFill>
              </a:rPr>
              <a:t>مکانیزم حلقه </a:t>
            </a:r>
            <a:r>
              <a:rPr lang="fa-IR" dirty="0" smtClean="0">
                <a:solidFill>
                  <a:schemeClr val="tx1"/>
                </a:solidFill>
              </a:rPr>
              <a:t>تکرار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01170" y="1422950"/>
            <a:ext cx="10789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altLang="en-US" sz="3200" dirty="0"/>
              <a:t>مکانیزم حلقه </a:t>
            </a:r>
            <a:r>
              <a:rPr lang="fa-IR" altLang="en-US" sz="3200" dirty="0" smtClean="0"/>
              <a:t>تکرار </a:t>
            </a:r>
            <a:r>
              <a:rPr lang="fa-IR" altLang="en-US" sz="3200" dirty="0"/>
              <a:t>که منجر می شود چیزی </a:t>
            </a:r>
            <a:r>
              <a:rPr lang="fa-IR" altLang="en-US" sz="3200" dirty="0">
                <a:solidFill>
                  <a:srgbClr val="FF0000"/>
                </a:solidFill>
              </a:rPr>
              <a:t>ثابت</a:t>
            </a:r>
            <a:r>
              <a:rPr lang="fa-IR" altLang="en-US" sz="3200" dirty="0"/>
              <a:t> برای تعداد دفعاتی تعریف شده و یا تا بی نهایت تکرار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5846220" y="2639488"/>
            <a:ext cx="5844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a-IR" altLang="en-US" sz="2800" dirty="0" smtClean="0"/>
              <a:t>الگوریتمی بنویسید که ۱۰ بار سلام را چاپ </a:t>
            </a:r>
            <a:r>
              <a:rPr lang="fa-IR" altLang="en-US" sz="2800" dirty="0"/>
              <a:t>کند.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0939" y="3715517"/>
            <a:ext cx="6096000" cy="12741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 smtClean="0">
                <a:cs typeface="Tahoma" panose="020B0604030504040204" pitchFamily="34" charset="0"/>
              </a:rPr>
              <a:t>شروع</a:t>
            </a:r>
            <a:endParaRPr lang="fa-IR" altLang="en-US" sz="2400" dirty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 smtClean="0">
                <a:cs typeface="Tahoma" panose="020B0604030504040204" pitchFamily="34" charset="0"/>
              </a:rPr>
              <a:t>تکرار کن 10 بار دستور 3 را</a:t>
            </a: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 smtClean="0">
                <a:cs typeface="Tahoma" panose="020B0604030504040204" pitchFamily="34" charset="0"/>
              </a:rPr>
              <a:t>چاپ کن "سلام"</a:t>
            </a: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 smtClean="0">
                <a:cs typeface="Tahoma" panose="020B0604030504040204" pitchFamily="34" charset="0"/>
              </a:rPr>
              <a:t>پایان</a:t>
            </a:r>
            <a:endParaRPr lang="en-US" altLang="en-US" sz="2400" dirty="0">
              <a:cs typeface="Tahoma" panose="020B060403050404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34851" y="3035565"/>
            <a:ext cx="2332781" cy="2397344"/>
            <a:chOff x="5434851" y="3035565"/>
            <a:chExt cx="2332781" cy="2397344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6129582" y="4234237"/>
              <a:ext cx="16380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Right Brace 9"/>
            <p:cNvSpPr/>
            <p:nvPr/>
          </p:nvSpPr>
          <p:spPr>
            <a:xfrm>
              <a:off x="5434851" y="3035565"/>
              <a:ext cx="822738" cy="2397344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2617" y="3162708"/>
            <a:ext cx="546832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 smtClean="0">
                <a:cs typeface="Tahoma" panose="020B0604030504040204" pitchFamily="34" charset="0"/>
              </a:rPr>
              <a:t>شروع</a:t>
            </a:r>
            <a:endParaRPr lang="en-US" altLang="en-US" sz="2400" dirty="0" smtClean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 smtClean="0">
                <a:cs typeface="Tahoma" panose="020B0604030504040204" pitchFamily="34" charset="0"/>
              </a:rPr>
              <a:t>1← </a:t>
            </a:r>
            <a:r>
              <a:rPr lang="en-US" altLang="en-US" sz="2400" dirty="0" err="1" smtClean="0">
                <a:cs typeface="Tahoma" panose="020B0604030504040204" pitchFamily="34" charset="0"/>
              </a:rPr>
              <a:t>i</a:t>
            </a:r>
            <a:r>
              <a:rPr lang="fa-IR" altLang="en-US" sz="2400" dirty="0" smtClean="0">
                <a:cs typeface="Tahoma" panose="020B0604030504040204" pitchFamily="34" charset="0"/>
              </a:rPr>
              <a:t> </a:t>
            </a:r>
            <a:endParaRPr lang="fa-IR" altLang="en-US" sz="2400" dirty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>
                <a:cs typeface="Tahoma" panose="020B0604030504040204" pitchFamily="34" charset="0"/>
              </a:rPr>
              <a:t>تا </a:t>
            </a:r>
            <a:r>
              <a:rPr lang="fa-IR" altLang="en-US" sz="2400" dirty="0" smtClean="0">
                <a:cs typeface="Tahoma" panose="020B0604030504040204" pitchFamily="34" charset="0"/>
              </a:rPr>
              <a:t>زمانیکه</a:t>
            </a:r>
            <a:r>
              <a:rPr lang="en-US" altLang="en-US" sz="2400" dirty="0" smtClean="0"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cs typeface="Tahoma" panose="020B0604030504040204" pitchFamily="34" charset="0"/>
              </a:rPr>
              <a:t>i</a:t>
            </a:r>
            <a:r>
              <a:rPr lang="en-US" altLang="en-US" sz="2400" dirty="0">
                <a:cs typeface="Tahoma" panose="020B0604030504040204" pitchFamily="34" charset="0"/>
              </a:rPr>
              <a:t> </a:t>
            </a:r>
            <a:r>
              <a:rPr lang="en-US" altLang="en-US" sz="2400" dirty="0" smtClean="0">
                <a:cs typeface="Tahoma" panose="020B0604030504040204" pitchFamily="34" charset="0"/>
              </a:rPr>
              <a:t>≤ 10 </a:t>
            </a:r>
            <a:r>
              <a:rPr lang="fa-IR" altLang="en-US" sz="2400" dirty="0" smtClean="0">
                <a:cs typeface="Tahoma" panose="020B0604030504040204" pitchFamily="34" charset="0"/>
              </a:rPr>
              <a:t>دستورات </a:t>
            </a:r>
            <a:r>
              <a:rPr lang="en-US" altLang="en-US" sz="2400" dirty="0" smtClean="0">
                <a:cs typeface="Tahoma" panose="020B0604030504040204" pitchFamily="34" charset="0"/>
              </a:rPr>
              <a:t>4</a:t>
            </a:r>
            <a:r>
              <a:rPr lang="fa-IR" altLang="en-US" sz="2400" dirty="0" smtClean="0">
                <a:cs typeface="Tahoma" panose="020B0604030504040204" pitchFamily="34" charset="0"/>
              </a:rPr>
              <a:t>-</a:t>
            </a:r>
            <a:r>
              <a:rPr lang="en-US" altLang="en-US" sz="2400" dirty="0" smtClean="0">
                <a:cs typeface="Tahoma" panose="020B0604030504040204" pitchFamily="34" charset="0"/>
              </a:rPr>
              <a:t>5</a:t>
            </a:r>
            <a:r>
              <a:rPr lang="fa-IR" altLang="en-US" sz="2400" dirty="0" smtClean="0">
                <a:cs typeface="Tahoma" panose="020B0604030504040204" pitchFamily="34" charset="0"/>
              </a:rPr>
              <a:t> </a:t>
            </a:r>
            <a:r>
              <a:rPr lang="fa-IR" altLang="en-US" sz="2400" dirty="0">
                <a:cs typeface="Tahoma" panose="020B0604030504040204" pitchFamily="34" charset="0"/>
              </a:rPr>
              <a:t>را تکرار کن</a:t>
            </a: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>
                <a:cs typeface="Tahoma" panose="020B0604030504040204" pitchFamily="34" charset="0"/>
              </a:rPr>
              <a:t>چاپ کن "سلام"</a:t>
            </a: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400" dirty="0" err="1" smtClean="0">
                <a:cs typeface="Tahoma" panose="020B0604030504040204" pitchFamily="34" charset="0"/>
              </a:rPr>
              <a:t>i</a:t>
            </a:r>
            <a:r>
              <a:rPr lang="en-US" altLang="en-US" sz="2400" dirty="0" smtClean="0">
                <a:cs typeface="Tahoma" panose="020B0604030504040204" pitchFamily="34" charset="0"/>
              </a:rPr>
              <a:t> </a:t>
            </a:r>
            <a:r>
              <a:rPr lang="en-US" altLang="en-US" sz="2400" dirty="0">
                <a:cs typeface="Tahoma" panose="020B0604030504040204" pitchFamily="34" charset="0"/>
              </a:rPr>
              <a:t>+ 1 ← </a:t>
            </a:r>
            <a:r>
              <a:rPr lang="en-US" altLang="en-US" sz="2400" dirty="0" err="1">
                <a:cs typeface="Tahoma" panose="020B0604030504040204" pitchFamily="34" charset="0"/>
              </a:rPr>
              <a:t>i</a:t>
            </a:r>
            <a:endParaRPr lang="en-US" altLang="en-US" sz="2400" dirty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 smtClean="0">
                <a:cs typeface="Tahoma" panose="020B0604030504040204" pitchFamily="34" charset="0"/>
              </a:rPr>
              <a:t>پایان</a:t>
            </a:r>
            <a:endParaRPr lang="en-US" altLang="en-US" sz="2400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>
                <a:solidFill>
                  <a:schemeClr val="tx1"/>
                </a:solidFill>
              </a:rPr>
              <a:t>مکانیزم حلقه </a:t>
            </a:r>
            <a:r>
              <a:rPr lang="fa-IR" dirty="0" smtClean="0">
                <a:solidFill>
                  <a:schemeClr val="tx1"/>
                </a:solidFill>
              </a:rPr>
              <a:t>تکرار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76080" y="1514983"/>
            <a:ext cx="11015010" cy="525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شرط در ابتدای حلقه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که مکانیزم کلی آن به شکل زیر است :</a:t>
            </a: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تا زمانیکه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(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شرط مورد نظر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) 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دستورات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a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تا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b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را تکرارکن</a:t>
            </a: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… (a</a:t>
            </a: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		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.   </a:t>
            </a: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    .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</a:t>
            </a: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		    .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</a:t>
            </a: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    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… (b  </a:t>
            </a:r>
            <a:endParaRPr lang="en-US" altLang="en-US" sz="2100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fa-IR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	</a:t>
            </a:r>
            <a:r>
              <a:rPr lang="fa-IR" altLang="en-US" sz="21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	</a:t>
            </a:r>
            <a:r>
              <a:rPr lang="en-US" altLang="en-US" sz="21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…(d</a:t>
            </a: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در این حالت ابتدا شرط موردنظر بررسی می گردد؛ درصورتیکه شرط برقرار نباشد به اولین دستور پس از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b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می رود. اما در صورتیکه شرط درست ارزیابی شود، دستورات شماره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a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تا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b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انجام می شوند و سپس مجددا به ابتدای حلقه بازگشته و عملیات فوق را مجددا تکرار می کند.</a:t>
            </a: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>
                <a:solidFill>
                  <a:schemeClr val="tx1"/>
                </a:solidFill>
              </a:rPr>
              <a:t>مکانیزم حلقه </a:t>
            </a:r>
            <a:r>
              <a:rPr lang="fa-IR" dirty="0" smtClean="0">
                <a:solidFill>
                  <a:schemeClr val="tx1"/>
                </a:solidFill>
              </a:rPr>
              <a:t>تکرار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01170" y="1310701"/>
            <a:ext cx="10789920" cy="511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شرط در انتهای حلقه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که مکانیزم کلی آن به شکل زیر است :</a:t>
            </a: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تکرار کن </a:t>
            </a: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  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…(a</a:t>
            </a: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		  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.   </a:t>
            </a: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      .</a:t>
            </a: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    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. </a:t>
            </a: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</a:t>
            </a: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… (b         </a:t>
            </a: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تا زمانیکه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(</a:t>
            </a: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شرط مورد نظر</a:t>
            </a: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)</a:t>
            </a: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defTabSz="914400" eaLnBrk="1" hangingPunct="1">
              <a:lnSpc>
                <a:spcPct val="90000"/>
              </a:lnSpc>
              <a:buClr>
                <a:srgbClr val="7C1302"/>
              </a:buClr>
              <a:buNone/>
              <a:defRPr/>
            </a:pPr>
            <a:r>
              <a:rPr lang="en-US" altLang="en-US" sz="21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	</a:t>
            </a:r>
            <a:r>
              <a:rPr lang="fa-IR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	</a:t>
            </a:r>
            <a:r>
              <a:rPr lang="en-US" altLang="en-US" sz="21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…(d</a:t>
            </a:r>
            <a:endParaRPr lang="fa-IR" altLang="en-US" sz="2100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در این روش ابتدا دستورات حلقه یکبار انجام می شوند و در پایان حلقه شرط بررسی می گردد. چنانچه شرط برقرار نبود به دستور بعدی می رود و در صورت برقرار بودن شرط، مجددا به ابتدای حلقه باز می گردد.</a:t>
            </a: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>
                <a:solidFill>
                  <a:schemeClr val="tx1"/>
                </a:solidFill>
              </a:rPr>
              <a:t>مکانیزم حلقه </a:t>
            </a:r>
            <a:r>
              <a:rPr lang="fa-IR" dirty="0" smtClean="0">
                <a:solidFill>
                  <a:schemeClr val="tx1"/>
                </a:solidFill>
              </a:rPr>
              <a:t>تکرار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22768" y="1959724"/>
            <a:ext cx="546832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 smtClean="0">
                <a:cs typeface="Tahoma" panose="020B0604030504040204" pitchFamily="34" charset="0"/>
              </a:rPr>
              <a:t>شروع</a:t>
            </a:r>
            <a:endParaRPr lang="en-US" altLang="en-US" sz="2400" dirty="0" smtClean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 smtClean="0">
                <a:cs typeface="Tahoma" panose="020B0604030504040204" pitchFamily="34" charset="0"/>
              </a:rPr>
              <a:t>1← </a:t>
            </a:r>
            <a:r>
              <a:rPr lang="en-US" altLang="en-US" sz="2400" dirty="0" err="1" smtClean="0">
                <a:cs typeface="Tahoma" panose="020B0604030504040204" pitchFamily="34" charset="0"/>
              </a:rPr>
              <a:t>i</a:t>
            </a:r>
            <a:r>
              <a:rPr lang="fa-IR" altLang="en-US" sz="2400" dirty="0" smtClean="0">
                <a:cs typeface="Tahoma" panose="020B0604030504040204" pitchFamily="34" charset="0"/>
              </a:rPr>
              <a:t> </a:t>
            </a:r>
            <a:endParaRPr lang="fa-IR" altLang="en-US" sz="2400" dirty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>
                <a:cs typeface="Tahoma" panose="020B0604030504040204" pitchFamily="34" charset="0"/>
              </a:rPr>
              <a:t>تا </a:t>
            </a:r>
            <a:r>
              <a:rPr lang="fa-IR" altLang="en-US" sz="2400" dirty="0" smtClean="0">
                <a:cs typeface="Tahoma" panose="020B0604030504040204" pitchFamily="34" charset="0"/>
              </a:rPr>
              <a:t>زمانیکه</a:t>
            </a:r>
            <a:r>
              <a:rPr lang="en-US" altLang="en-US" sz="2400" dirty="0" smtClean="0"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cs typeface="Tahoma" panose="020B0604030504040204" pitchFamily="34" charset="0"/>
              </a:rPr>
              <a:t>i</a:t>
            </a:r>
            <a:r>
              <a:rPr lang="en-US" altLang="en-US" sz="2400" dirty="0">
                <a:cs typeface="Tahoma" panose="020B0604030504040204" pitchFamily="34" charset="0"/>
              </a:rPr>
              <a:t> </a:t>
            </a:r>
            <a:r>
              <a:rPr lang="fa-IR" altLang="en-US" sz="2400" dirty="0" smtClean="0">
                <a:cs typeface="Tahoma" panose="020B0604030504040204" pitchFamily="34" charset="0"/>
              </a:rPr>
              <a:t>&lt;</a:t>
            </a:r>
            <a:r>
              <a:rPr lang="en-US" altLang="en-US" sz="2400" dirty="0" smtClean="0">
                <a:cs typeface="Tahoma" panose="020B0604030504040204" pitchFamily="34" charset="0"/>
              </a:rPr>
              <a:t> </a:t>
            </a:r>
            <a:r>
              <a:rPr lang="en-US" altLang="en-US" sz="2400" dirty="0" smtClean="0">
                <a:cs typeface="Tahoma" panose="020B0604030504040204" pitchFamily="34" charset="0"/>
              </a:rPr>
              <a:t>10 </a:t>
            </a:r>
            <a:r>
              <a:rPr lang="fa-IR" altLang="en-US" sz="2400" dirty="0" smtClean="0">
                <a:cs typeface="Tahoma" panose="020B0604030504040204" pitchFamily="34" charset="0"/>
              </a:rPr>
              <a:t>دستورات </a:t>
            </a:r>
            <a:r>
              <a:rPr lang="en-US" altLang="en-US" sz="2400" dirty="0" smtClean="0">
                <a:cs typeface="Tahoma" panose="020B0604030504040204" pitchFamily="34" charset="0"/>
              </a:rPr>
              <a:t>4</a:t>
            </a:r>
            <a:r>
              <a:rPr lang="fa-IR" altLang="en-US" sz="2400" dirty="0" smtClean="0">
                <a:cs typeface="Tahoma" panose="020B0604030504040204" pitchFamily="34" charset="0"/>
              </a:rPr>
              <a:t>-</a:t>
            </a:r>
            <a:r>
              <a:rPr lang="en-US" altLang="en-US" sz="2400" dirty="0" smtClean="0">
                <a:cs typeface="Tahoma" panose="020B0604030504040204" pitchFamily="34" charset="0"/>
              </a:rPr>
              <a:t>5</a:t>
            </a:r>
            <a:r>
              <a:rPr lang="fa-IR" altLang="en-US" sz="2400" dirty="0" smtClean="0">
                <a:cs typeface="Tahoma" panose="020B0604030504040204" pitchFamily="34" charset="0"/>
              </a:rPr>
              <a:t> </a:t>
            </a:r>
            <a:r>
              <a:rPr lang="fa-IR" altLang="en-US" sz="2400" dirty="0">
                <a:cs typeface="Tahoma" panose="020B0604030504040204" pitchFamily="34" charset="0"/>
              </a:rPr>
              <a:t>را تکرار کن</a:t>
            </a: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>
                <a:cs typeface="Tahoma" panose="020B0604030504040204" pitchFamily="34" charset="0"/>
              </a:rPr>
              <a:t>چاپ کن </a:t>
            </a:r>
            <a:r>
              <a:rPr lang="en-US" altLang="en-US" sz="2400" dirty="0" err="1" smtClean="0">
                <a:cs typeface="Tahoma" panose="020B0604030504040204" pitchFamily="34" charset="0"/>
              </a:rPr>
              <a:t>i</a:t>
            </a:r>
            <a:endParaRPr lang="fa-IR" altLang="en-US" sz="2400" dirty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400" dirty="0" err="1">
                <a:cs typeface="Tahoma" panose="020B0604030504040204" pitchFamily="34" charset="0"/>
              </a:rPr>
              <a:t>i</a:t>
            </a:r>
            <a:r>
              <a:rPr lang="en-US" altLang="en-US" sz="2400" dirty="0">
                <a:cs typeface="Tahoma" panose="020B0604030504040204" pitchFamily="34" charset="0"/>
              </a:rPr>
              <a:t> + 1</a:t>
            </a:r>
            <a:r>
              <a:rPr lang="fa-IR" altLang="en-US" sz="2400" dirty="0">
                <a:cs typeface="Tahoma" panose="020B0604030504040204" pitchFamily="34" charset="0"/>
              </a:rPr>
              <a:t> ← </a:t>
            </a:r>
            <a:r>
              <a:rPr lang="en-US" altLang="en-US" sz="2400" dirty="0" err="1">
                <a:cs typeface="Tahoma" panose="020B0604030504040204" pitchFamily="34" charset="0"/>
              </a:rPr>
              <a:t>i</a:t>
            </a:r>
            <a:endParaRPr lang="en-US" altLang="en-US" sz="2400" dirty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 smtClean="0">
                <a:cs typeface="Tahoma" panose="020B0604030504040204" pitchFamily="34" charset="0"/>
              </a:rPr>
              <a:t>پایان</a:t>
            </a:r>
            <a:endParaRPr lang="en-US" altLang="en-US" sz="2400" dirty="0"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68967" y="1229262"/>
            <a:ext cx="8452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altLang="en-US" sz="2800" b="1" dirty="0"/>
              <a:t>الگوریتم برنامه ای که اعداد </a:t>
            </a:r>
            <a:r>
              <a:rPr lang="fa-IR" altLang="en-US" sz="2800" b="1" dirty="0" smtClean="0"/>
              <a:t>کوچکتر  </a:t>
            </a:r>
            <a:r>
              <a:rPr lang="fa-IR" altLang="en-US" sz="2800" b="1" dirty="0"/>
              <a:t>از ۱۰ را در خروجی چاپ کند.</a:t>
            </a:r>
            <a:endParaRPr lang="fa-IR" alt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29581" y="2859932"/>
            <a:ext cx="3511685" cy="1634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3095" y="4401300"/>
            <a:ext cx="54264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altLang="en-US" sz="2400" dirty="0"/>
              <a:t>حالا اگه بجای 10 تا گفت 100 تا یا </a:t>
            </a:r>
            <a:r>
              <a:rPr lang="fa-IR" altLang="en-US" sz="2400" dirty="0" smtClean="0"/>
              <a:t>1000</a:t>
            </a:r>
            <a:r>
              <a:rPr lang="en-US" altLang="en-US" sz="2400" dirty="0" smtClean="0"/>
              <a:t> </a:t>
            </a:r>
            <a:r>
              <a:rPr lang="fa-IR" altLang="en-US" sz="2400" dirty="0" smtClean="0"/>
              <a:t>تا کافیه </a:t>
            </a:r>
          </a:p>
          <a:p>
            <a:pPr algn="r" rtl="1"/>
            <a:r>
              <a:rPr lang="fa-IR" altLang="en-US" sz="2400" dirty="0" smtClean="0"/>
              <a:t>فقط 10 رو عوض کنیم</a:t>
            </a:r>
            <a:endParaRPr lang="en-US" altLang="en-US" sz="2400" dirty="0" smtClean="0"/>
          </a:p>
          <a:p>
            <a:pPr algn="r" rtl="1"/>
            <a:r>
              <a:rPr lang="fa-IR" altLang="en-US" sz="2400" dirty="0" smtClean="0"/>
              <a:t>و حتی میتونه بگه </a:t>
            </a:r>
            <a:r>
              <a:rPr lang="en-US" altLang="en-US" sz="2400" dirty="0" smtClean="0"/>
              <a:t>n</a:t>
            </a:r>
            <a:r>
              <a:rPr lang="fa-IR" altLang="en-US" sz="2400" dirty="0" smtClean="0"/>
              <a:t> تا که </a:t>
            </a:r>
            <a:r>
              <a:rPr lang="en-US" altLang="en-US" sz="2400" dirty="0" smtClean="0"/>
              <a:t>n </a:t>
            </a:r>
            <a:r>
              <a:rPr lang="fa-IR" altLang="en-US" sz="2400" dirty="0"/>
              <a:t> </a:t>
            </a:r>
            <a:r>
              <a:rPr lang="fa-IR" altLang="en-US" sz="2400" dirty="0" smtClean="0"/>
              <a:t>رو از ورودی بخونیم.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754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-5670" y="-4992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919753"/>
            <a:ext cx="66675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a-IR" altLang="ko-KR" sz="4800" dirty="0" smtClean="0">
                <a:cs typeface="Arial" pitchFamily="34" charset="0"/>
              </a:rPr>
              <a:t>مراحل برنامه نویسی</a:t>
            </a: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524437" y="3614574"/>
            <a:ext cx="66674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cs typeface="Arial" pitchFamily="34" charset="0"/>
              </a:rPr>
              <a:t>Programming steps</a:t>
            </a:r>
            <a:endParaRPr lang="ko-KR" altLang="en-US" sz="2000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>
                <a:solidFill>
                  <a:schemeClr val="tx1"/>
                </a:solidFill>
              </a:rPr>
              <a:t>مکانیزم حلقه </a:t>
            </a:r>
            <a:r>
              <a:rPr lang="fa-IR" dirty="0" smtClean="0">
                <a:solidFill>
                  <a:schemeClr val="tx1"/>
                </a:solidFill>
              </a:rPr>
              <a:t>تکرار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3461490" y="1485799"/>
            <a:ext cx="8229600" cy="4411662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23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a-I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مثال:</a:t>
            </a: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 الگوریتمی بنویسید که </a:t>
            </a:r>
            <a:r>
              <a:rPr lang="fa-IR" dirty="0" smtClean="0">
                <a:solidFill>
                  <a:prstClr val="black"/>
                </a:solidFill>
                <a:latin typeface="Arial"/>
              </a:rPr>
              <a:t>اعداد</a:t>
            </a: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۱۰ تا ۱۰۰را نمایش دهد.</a:t>
            </a:r>
          </a:p>
          <a:p>
            <a:pPr marL="514350" marR="0" lvl="0" indent="-514350" algn="r" defTabSz="914423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شروع</a:t>
            </a:r>
          </a:p>
          <a:p>
            <a:pPr marL="514350" marR="0" lvl="0" indent="-514350" algn="r" defTabSz="914423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Count = 10</a:t>
            </a:r>
          </a:p>
          <a:p>
            <a:pPr marL="514350" marR="0" lvl="0" indent="-514350" algn="r" defTabSz="914423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تا زمانی که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count &lt; 101 </a:t>
            </a: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دستورات 4 و 5 را تکرار کن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514350" marR="0" lvl="0" indent="-514350" algn="r" defTabSz="914423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چاپ کن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count</a:t>
            </a:r>
            <a:endParaRPr kumimoji="0" lang="fa-I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514350" marR="0" lvl="0" indent="-514350" algn="r" defTabSz="914423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count + 1</a:t>
            </a:r>
            <a:r>
              <a:rPr kumimoji="0" lang="fa-I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Tahoma" panose="020B0604030504040204" pitchFamily="34" charset="0"/>
              </a:rPr>
              <a:t>←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Tahoma" panose="020B0604030504040204" pitchFamily="34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count </a:t>
            </a:r>
          </a:p>
          <a:p>
            <a:pPr marL="514350" marR="0" lvl="0" indent="-514350" algn="r" defTabSz="914423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پایان</a:t>
            </a:r>
          </a:p>
          <a:p>
            <a:pPr marL="228605" marR="0" lvl="0" indent="-228605" algn="r" defTabSz="914423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21741" y="3773636"/>
            <a:ext cx="2545278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3542804"/>
            <a:ext cx="54217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286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حال اگر بگویند اعداد 10 تا 100 رو جمع کنیم چی؟</a:t>
            </a:r>
          </a:p>
          <a:p>
            <a:pPr marL="0" marR="0" lvl="0" indent="0" algn="r" defTabSz="914286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r" defTabSz="914286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کافیه یک متغیر بگیریم که یادمون بمونه تا الان </a:t>
            </a:r>
          </a:p>
          <a:p>
            <a:pPr marL="0" marR="0" lvl="0" indent="0" algn="r" defTabSz="914286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چقدر جمع کردیم . -&gt;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sum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5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</a:rPr>
              <a:t>مثال از مکانیزم </a:t>
            </a:r>
            <a:r>
              <a:rPr lang="fa-IR" dirty="0">
                <a:solidFill>
                  <a:schemeClr val="tx1"/>
                </a:solidFill>
              </a:rPr>
              <a:t>حلقه </a:t>
            </a:r>
            <a:r>
              <a:rPr lang="fa-IR" dirty="0" smtClean="0">
                <a:solidFill>
                  <a:schemeClr val="tx1"/>
                </a:solidFill>
              </a:rPr>
              <a:t>تکرار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95917" y="1476072"/>
            <a:ext cx="11000426" cy="4411662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80000"/>
              </a:lnSpc>
              <a:buNone/>
            </a:pPr>
            <a:r>
              <a:rPr lang="ar-SA" altLang="en-US" sz="2400" dirty="0" smtClean="0">
                <a:cs typeface="Tahoma" panose="020B0604030504040204" pitchFamily="34" charset="0"/>
              </a:rPr>
              <a:t>الگوریتمی بنویسید که یک عدد را دریافت و فاکتوریال آن را محاسبه و چاپ کند.</a:t>
            </a:r>
            <a:endParaRPr lang="en-US" altLang="en-US" sz="2400" dirty="0" smtClean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</a:pPr>
            <a:endParaRPr lang="en-US" altLang="en-US" sz="2400" dirty="0" smtClean="0">
              <a:cs typeface="Tahoma" panose="020B0604030504040204" pitchFamily="34" charset="0"/>
            </a:endParaRPr>
          </a:p>
          <a:p>
            <a:pPr marL="495300" indent="-495300" rt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a-IR" altLang="en-US" sz="2400" dirty="0" smtClean="0">
                <a:cs typeface="Tahoma" panose="020B0604030504040204" pitchFamily="34" charset="0"/>
              </a:rPr>
              <a:t>	</a:t>
            </a:r>
            <a:r>
              <a:rPr lang="en-US" altLang="en-US" sz="2400" dirty="0" smtClean="0">
                <a:cs typeface="Tahoma" panose="020B0604030504040204" pitchFamily="34" charset="0"/>
              </a:rPr>
              <a:t>N! = 1 × 2 × 3 × … × (N-1) × N </a:t>
            </a:r>
            <a:r>
              <a:rPr lang="fa-IR" altLang="en-US" sz="2400" dirty="0" smtClean="0">
                <a:cs typeface="Tahoma" panose="020B0604030504040204" pitchFamily="34" charset="0"/>
              </a:rPr>
              <a:t> </a:t>
            </a:r>
            <a:endParaRPr lang="en-US" altLang="en-US" sz="2400" dirty="0" smtClean="0">
              <a:cs typeface="Tahoma" panose="020B0604030504040204" pitchFamily="34" charset="0"/>
            </a:endParaRPr>
          </a:p>
          <a:p>
            <a:pPr marL="495300" indent="-495300" rt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400" dirty="0" smtClean="0">
                <a:cs typeface="Tahoma" panose="020B0604030504040204" pitchFamily="34" charset="0"/>
              </a:rPr>
              <a:t>n</a:t>
            </a:r>
            <a:r>
              <a:rPr lang="ar-SA" altLang="en-US" sz="2400" dirty="0" smtClean="0">
                <a:cs typeface="Tahoma" panose="020B0604030504040204" pitchFamily="34" charset="0"/>
              </a:rPr>
              <a:t> را بخوان</a:t>
            </a:r>
            <a:endParaRPr lang="fa-IR" altLang="en-US" sz="2400" dirty="0" smtClean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400" dirty="0" smtClean="0">
                <a:cs typeface="Tahoma" panose="020B0604030504040204" pitchFamily="34" charset="0"/>
              </a:rPr>
              <a:t>1← </a:t>
            </a:r>
            <a:r>
              <a:rPr lang="en-US" altLang="en-US" sz="2400" dirty="0" err="1" smtClean="0">
                <a:cs typeface="Tahoma" panose="020B0604030504040204" pitchFamily="34" charset="0"/>
              </a:rPr>
              <a:t>i</a:t>
            </a:r>
            <a:r>
              <a:rPr lang="ar-SA" altLang="en-US" sz="2400" dirty="0" smtClean="0">
                <a:cs typeface="Tahoma" panose="020B0604030504040204" pitchFamily="34" charset="0"/>
              </a:rPr>
              <a:t> و 1</a:t>
            </a:r>
            <a:r>
              <a:rPr lang="fa-IR" altLang="en-US" sz="2400" dirty="0" smtClean="0">
                <a:cs typeface="Tahoma" panose="020B0604030504040204" pitchFamily="34" charset="0"/>
              </a:rPr>
              <a:t>← </a:t>
            </a:r>
            <a:r>
              <a:rPr lang="en-US" altLang="en-US" sz="2400" dirty="0" smtClean="0">
                <a:cs typeface="Tahoma" panose="020B0604030504040204" pitchFamily="34" charset="0"/>
              </a:rPr>
              <a:t>fact</a:t>
            </a:r>
            <a:endParaRPr lang="fa-IR" altLang="en-US" sz="2400" dirty="0" smtClean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ar-SA" altLang="en-US" sz="2400" dirty="0" smtClean="0">
                <a:cs typeface="Tahoma" panose="020B0604030504040204" pitchFamily="34" charset="0"/>
              </a:rPr>
              <a:t>تا زمانیکه</a:t>
            </a:r>
            <a:r>
              <a:rPr lang="en-US" altLang="en-US" sz="2400" dirty="0" smtClean="0">
                <a:cs typeface="Tahoma" panose="020B0604030504040204" pitchFamily="34" charset="0"/>
              </a:rPr>
              <a:t>n) </a:t>
            </a:r>
            <a:r>
              <a:rPr lang="fa-IR" altLang="en-US" sz="2400" dirty="0" smtClean="0">
                <a:cs typeface="Tahoma" panose="020B0604030504040204" pitchFamily="34" charset="0"/>
              </a:rPr>
              <a:t> </a:t>
            </a:r>
            <a:r>
              <a:rPr lang="en-US" altLang="en-US" sz="2400" dirty="0" smtClean="0">
                <a:cs typeface="Tahoma" panose="020B0604030504040204" pitchFamily="34" charset="0"/>
              </a:rPr>
              <a:t>( </a:t>
            </a:r>
            <a:r>
              <a:rPr lang="en-US" altLang="en-US" sz="2400" dirty="0" err="1" smtClean="0">
                <a:cs typeface="Tahoma" panose="020B0604030504040204" pitchFamily="34" charset="0"/>
              </a:rPr>
              <a:t>i</a:t>
            </a:r>
            <a:r>
              <a:rPr lang="en-US" altLang="en-US" sz="2400" dirty="0" smtClean="0">
                <a:cs typeface="Tahoma" panose="020B0604030504040204" pitchFamily="34" charset="0"/>
              </a:rPr>
              <a:t> ≤</a:t>
            </a:r>
            <a:r>
              <a:rPr lang="ar-SA" altLang="en-US" sz="2400" dirty="0" smtClean="0">
                <a:cs typeface="Tahoma" panose="020B0604030504040204" pitchFamily="34" charset="0"/>
              </a:rPr>
              <a:t> دستورات 5-4 را تکرار کن</a:t>
            </a:r>
            <a:endParaRPr lang="en-US" altLang="en-US" sz="2400" dirty="0" smtClean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400" dirty="0" smtClean="0">
                <a:cs typeface="Tahoma" panose="020B0604030504040204" pitchFamily="34" charset="0"/>
              </a:rPr>
              <a:t>fact × </a:t>
            </a:r>
            <a:r>
              <a:rPr lang="en-US" altLang="en-US" sz="2400" dirty="0" err="1" smtClean="0">
                <a:cs typeface="Tahoma" panose="020B0604030504040204" pitchFamily="34" charset="0"/>
              </a:rPr>
              <a:t>i</a:t>
            </a:r>
            <a:r>
              <a:rPr lang="fa-IR" altLang="en-US" sz="2400" dirty="0" smtClean="0">
                <a:cs typeface="Tahoma" panose="020B0604030504040204" pitchFamily="34" charset="0"/>
              </a:rPr>
              <a:t> ← </a:t>
            </a:r>
            <a:r>
              <a:rPr lang="en-US" altLang="en-US" sz="2400" dirty="0" smtClean="0">
                <a:cs typeface="Tahoma" panose="020B0604030504040204" pitchFamily="34" charset="0"/>
              </a:rPr>
              <a:t>fact</a:t>
            </a: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400" dirty="0" err="1" smtClean="0">
                <a:cs typeface="Tahoma" panose="020B0604030504040204" pitchFamily="34" charset="0"/>
              </a:rPr>
              <a:t>i</a:t>
            </a:r>
            <a:r>
              <a:rPr lang="en-US" altLang="en-US" sz="2400" dirty="0" smtClean="0">
                <a:cs typeface="Tahoma" panose="020B0604030504040204" pitchFamily="34" charset="0"/>
              </a:rPr>
              <a:t> + 1</a:t>
            </a:r>
            <a:r>
              <a:rPr lang="fa-IR" altLang="en-US" sz="2400" dirty="0" smtClean="0">
                <a:cs typeface="Tahoma" panose="020B0604030504040204" pitchFamily="34" charset="0"/>
              </a:rPr>
              <a:t> ← </a:t>
            </a:r>
            <a:r>
              <a:rPr lang="en-US" altLang="en-US" sz="2400" dirty="0" err="1" smtClean="0">
                <a:cs typeface="Tahoma" panose="020B0604030504040204" pitchFamily="34" charset="0"/>
              </a:rPr>
              <a:t>i</a:t>
            </a:r>
            <a:endParaRPr lang="en-US" altLang="en-US" sz="2400" dirty="0" smtClean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400" dirty="0" smtClean="0">
                <a:cs typeface="Tahoma" panose="020B0604030504040204" pitchFamily="34" charset="0"/>
              </a:rPr>
              <a:t>fact</a:t>
            </a:r>
            <a:r>
              <a:rPr lang="ar-SA" altLang="en-US" sz="2400" dirty="0" smtClean="0">
                <a:cs typeface="Tahoma" panose="020B0604030504040204" pitchFamily="34" charset="0"/>
              </a:rPr>
              <a:t> را چاپ کن</a:t>
            </a:r>
            <a:endParaRPr lang="fa-IR" altLang="en-US" sz="2400" dirty="0" smtClean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ar-SA" altLang="en-US" sz="2400" dirty="0" smtClean="0">
                <a:cs typeface="Tahoma" panose="020B0604030504040204" pitchFamily="34" charset="0"/>
              </a:rPr>
              <a:t>توقف کن</a:t>
            </a:r>
            <a:endParaRPr lang="en-US" altLang="en-US" sz="2400" dirty="0" smtClean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2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</a:rPr>
              <a:t>اجرای الگوریتم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532948" y="1114447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3420657" y="1113423"/>
            <a:ext cx="7643812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fontAlgn="base"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fa-I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را بخوان</a:t>
            </a:r>
          </a:p>
          <a:p>
            <a:pPr defTabSz="914400" fontAlgn="base"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fa-I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1</a:t>
            </a:r>
            <a:r>
              <a:rPr lang="fa-I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← 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fa-I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و 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1</a:t>
            </a:r>
            <a:r>
              <a:rPr lang="fa-I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← 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fact</a:t>
            </a:r>
            <a:endParaRPr lang="fa-IR" altLang="en-US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fa-I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تا زمانیکه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( 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≤ n) </a:t>
            </a:r>
            <a:r>
              <a:rPr lang="fa-I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دستورات 5-4 را تکرار کن</a:t>
            </a:r>
            <a:endParaRPr lang="en-US" altLang="en-US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fact × 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fa-I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← 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fact</a:t>
            </a:r>
          </a:p>
          <a:p>
            <a:pPr defTabSz="914400" fontAlgn="base"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+ 1 </a:t>
            </a:r>
            <a:r>
              <a:rPr lang="fa-I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← 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endParaRPr lang="en-US" altLang="en-US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fact</a:t>
            </a:r>
            <a:r>
              <a:rPr lang="fa-I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را چاپ کن</a:t>
            </a:r>
          </a:p>
          <a:p>
            <a:pPr defTabSz="914400" fontAlgn="base"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fa-I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توقف کن</a:t>
            </a:r>
            <a:endParaRPr lang="en-US" altLang="en-US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 flipH="1">
            <a:off x="11126382" y="1402348"/>
            <a:ext cx="5762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765097" y="4439588"/>
            <a:ext cx="165576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= 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 =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a-IR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خروجی</a:t>
            </a: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4457247" y="4439588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441372" y="4944413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4828722" y="5417488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4441372" y="4944413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4830310" y="5419076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4441372" y="4944413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4831897" y="5419076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4412797" y="4944413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4844597" y="5419076"/>
            <a:ext cx="63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4427085" y="4958701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5233535" y="5895326"/>
            <a:ext cx="63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68582" y="4996448"/>
            <a:ext cx="247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fa-IR" altLang="en-US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اجرای الگوریتم</a:t>
            </a:r>
            <a:r>
              <a:rPr lang="fa-IR" altLang="en-US" sz="3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b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40449" y="4642857"/>
            <a:ext cx="3278620" cy="1717319"/>
            <a:chOff x="5255393" y="3369168"/>
            <a:chExt cx="1675988" cy="92737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2B3B8D0-78E4-4E11-8385-13556D92A830}"/>
                </a:ext>
              </a:extLst>
            </p:cNvPr>
            <p:cNvGrpSpPr/>
            <p:nvPr/>
          </p:nvGrpSpPr>
          <p:grpSpPr>
            <a:xfrm rot="16200000">
              <a:off x="5721295" y="3133537"/>
              <a:ext cx="756309" cy="1306300"/>
              <a:chOff x="3937607" y="6551888"/>
              <a:chExt cx="1938418" cy="8840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7A7FA5A-BD0A-409B-B382-2C05DC8D8495}"/>
                  </a:ext>
                </a:extLst>
              </p:cNvPr>
              <p:cNvSpPr/>
              <p:nvPr userDrawn="1"/>
            </p:nvSpPr>
            <p:spPr>
              <a:xfrm flipV="1">
                <a:off x="4316248" y="6553202"/>
                <a:ext cx="387525" cy="870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6F2D22A-E3FB-4CBE-8F5E-DC08CBD0355B}"/>
                  </a:ext>
                </a:extLst>
              </p:cNvPr>
              <p:cNvSpPr/>
              <p:nvPr userDrawn="1"/>
            </p:nvSpPr>
            <p:spPr>
              <a:xfrm flipV="1">
                <a:off x="4707001" y="6553202"/>
                <a:ext cx="387525" cy="870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92F80E8-C580-437F-B4A1-116CE23D6CEA}"/>
                  </a:ext>
                </a:extLst>
              </p:cNvPr>
              <p:cNvSpPr/>
              <p:nvPr userDrawn="1"/>
            </p:nvSpPr>
            <p:spPr>
              <a:xfrm flipV="1">
                <a:off x="5097748" y="6553203"/>
                <a:ext cx="387525" cy="870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3A8FAEA-639E-4679-A882-2BBC41D3245A}"/>
                  </a:ext>
                </a:extLst>
              </p:cNvPr>
              <p:cNvSpPr/>
              <p:nvPr userDrawn="1"/>
            </p:nvSpPr>
            <p:spPr>
              <a:xfrm flipV="1">
                <a:off x="5488500" y="6553202"/>
                <a:ext cx="387525" cy="870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3E35A52-9D23-4038-8460-0B5931EBE447}"/>
                  </a:ext>
                </a:extLst>
              </p:cNvPr>
              <p:cNvSpPr/>
              <p:nvPr userDrawn="1"/>
            </p:nvSpPr>
            <p:spPr>
              <a:xfrm flipV="1">
                <a:off x="3937607" y="6551888"/>
                <a:ext cx="387525" cy="8708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EB38B45-4E3A-452E-ACF9-F0FCDE2537DF}"/>
                </a:ext>
              </a:extLst>
            </p:cNvPr>
            <p:cNvGrpSpPr/>
            <p:nvPr/>
          </p:nvGrpSpPr>
          <p:grpSpPr>
            <a:xfrm>
              <a:off x="5255393" y="3369168"/>
              <a:ext cx="1675988" cy="927379"/>
              <a:chOff x="1835696" y="2493540"/>
              <a:chExt cx="4684858" cy="259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8" name="Rounded Rectangle 3">
                <a:extLst>
                  <a:ext uri="{FF2B5EF4-FFF2-40B4-BE49-F238E27FC236}">
                    <a16:creationId xmlns:a16="http://schemas.microsoft.com/office/drawing/2014/main" id="{E924F4C1-F245-45C0-8F54-2238B718D9EE}"/>
                  </a:ext>
                </a:extLst>
              </p:cNvPr>
              <p:cNvSpPr/>
              <p:nvPr userDrawn="1"/>
            </p:nvSpPr>
            <p:spPr>
              <a:xfrm>
                <a:off x="2335414" y="2493540"/>
                <a:ext cx="3685422" cy="2373661"/>
              </a:xfrm>
              <a:custGeom>
                <a:avLst/>
                <a:gdLst/>
                <a:ahLst/>
                <a:cxnLst/>
                <a:rect l="l" t="t" r="r" b="b"/>
                <a:pathLst>
                  <a:path w="4248472" h="2736304">
                    <a:moveTo>
                      <a:pt x="144016" y="144016"/>
                    </a:moveTo>
                    <a:lnTo>
                      <a:pt x="144016" y="2520280"/>
                    </a:lnTo>
                    <a:lnTo>
                      <a:pt x="4104456" y="2520280"/>
                    </a:lnTo>
                    <a:lnTo>
                      <a:pt x="4104456" y="144016"/>
                    </a:lnTo>
                    <a:close/>
                    <a:moveTo>
                      <a:pt x="119332" y="0"/>
                    </a:moveTo>
                    <a:lnTo>
                      <a:pt x="4129140" y="0"/>
                    </a:lnTo>
                    <a:cubicBezTo>
                      <a:pt x="4195045" y="0"/>
                      <a:pt x="4248472" y="53427"/>
                      <a:pt x="4248472" y="119332"/>
                    </a:cubicBezTo>
                    <a:lnTo>
                      <a:pt x="4248472" y="2736304"/>
                    </a:lnTo>
                    <a:lnTo>
                      <a:pt x="0" y="2736304"/>
                    </a:lnTo>
                    <a:lnTo>
                      <a:pt x="0" y="119332"/>
                    </a:lnTo>
                    <a:cubicBezTo>
                      <a:pt x="0" y="53427"/>
                      <a:pt x="53427" y="0"/>
                      <a:pt x="11933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3A67541-C831-4302-9FDA-00610C6CA1AC}"/>
                  </a:ext>
                </a:extLst>
              </p:cNvPr>
              <p:cNvSpPr/>
              <p:nvPr userDrawn="1"/>
            </p:nvSpPr>
            <p:spPr>
              <a:xfrm>
                <a:off x="1835696" y="4867201"/>
                <a:ext cx="4684858" cy="124930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id="{E410C7E5-B857-4702-AE49-8A192E4B6053}"/>
                  </a:ext>
                </a:extLst>
              </p:cNvPr>
              <p:cNvSpPr/>
              <p:nvPr userDrawn="1"/>
            </p:nvSpPr>
            <p:spPr>
              <a:xfrm rot="10800000">
                <a:off x="1835696" y="4992131"/>
                <a:ext cx="4684858" cy="93697"/>
              </a:xfrm>
              <a:prstGeom prst="trapezoid">
                <a:avLst>
                  <a:gd name="adj" fmla="val 129851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53B1384-F41B-4B65-9069-5409A514AC95}"/>
                  </a:ext>
                </a:extLst>
              </p:cNvPr>
              <p:cNvSpPr/>
              <p:nvPr userDrawn="1"/>
            </p:nvSpPr>
            <p:spPr>
              <a:xfrm>
                <a:off x="3929549" y="4904844"/>
                <a:ext cx="497151" cy="45093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38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00313 0.0881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08819 L 2.08333E-6 0.1782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17824 L 2.08333E-6 0.26227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26227 L 2.08333E-6 0.3458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34583 L 2.08333E-6 0.1675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17824 L 2.08333E-6 0.2622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26227 L 2.08333E-6 0.3435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34583 L 2.08333E-6 0.16759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17824 L 2.08333E-6 0.2622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26227 L 2.08333E-6 0.34583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34583 L 2.08333E-6 0.16759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17824 L 2.08333E-6 0.26227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26227 L 2.08333E-6 0.34583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34583 L 2.08333E-6 0.16759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17824 L 2.08333E-6 0.42986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42986 L 2.08333E-6 0.51366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</a:rPr>
              <a:t>مثال از مکانیزم </a:t>
            </a:r>
            <a:r>
              <a:rPr lang="fa-IR" dirty="0">
                <a:solidFill>
                  <a:schemeClr val="tx1"/>
                </a:solidFill>
              </a:rPr>
              <a:t>حلقه </a:t>
            </a:r>
            <a:r>
              <a:rPr lang="fa-IR" dirty="0" smtClean="0">
                <a:solidFill>
                  <a:schemeClr val="tx1"/>
                </a:solidFill>
              </a:rPr>
              <a:t>تکرار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01170" y="1271790"/>
            <a:ext cx="11015010" cy="534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0" indent="-571500" defTabSz="914400" eaLnBrk="1" hangingPunct="1">
              <a:lnSpc>
                <a:spcPct val="80000"/>
              </a:lnSpc>
            </a:pPr>
            <a:r>
              <a:rPr lang="ar-SA" altLang="en-US" sz="2400" kern="0" dirty="0" smtClean="0">
                <a:cs typeface="Tahoma" panose="020B0604030504040204" pitchFamily="34" charset="0"/>
              </a:rPr>
              <a:t>الگوریتمی بنویسید که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n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عدد را دریافت و حداکثر و حداقل آنها را چاپ کند.</a:t>
            </a: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</a:pP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/>
            </a:pPr>
            <a:r>
              <a:rPr lang="en-US" altLang="en-US" sz="2400" kern="0" dirty="0" smtClean="0">
                <a:cs typeface="Tahoma" panose="020B0604030504040204" pitchFamily="34" charset="0"/>
              </a:rPr>
              <a:t>n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را بخوان</a:t>
            </a:r>
            <a:endParaRPr lang="en-US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/>
            </a:pP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را بخوان </a:t>
            </a:r>
            <a:endParaRPr lang="en-US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/>
            </a:pPr>
            <a:r>
              <a:rPr lang="en-US" altLang="en-US" sz="2400" kern="0" dirty="0" smtClean="0">
                <a:cs typeface="Tahoma" panose="020B0604030504040204" pitchFamily="34" charset="0"/>
              </a:rPr>
              <a:t>min ←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و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 max ←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</a:t>
            </a: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/>
            </a:pPr>
            <a:r>
              <a:rPr lang="en-US" altLang="en-US" sz="2400" kern="0" dirty="0" err="1" smtClean="0">
                <a:cs typeface="Tahoma" panose="020B0604030504040204" pitchFamily="34" charset="0"/>
              </a:rPr>
              <a:t>i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← 2</a:t>
            </a: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/>
            </a:pPr>
            <a:r>
              <a:rPr lang="ar-SA" altLang="en-US" sz="2400" kern="0" dirty="0" smtClean="0">
                <a:cs typeface="Tahoma" panose="020B0604030504040204" pitchFamily="34" charset="0"/>
              </a:rPr>
              <a:t>تا زمانیکه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(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i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≤ n )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دستورات 6 تا 8 را تکرار کن</a:t>
            </a:r>
            <a:endParaRPr lang="en-US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/>
            </a:pP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را بخوان</a:t>
            </a: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/>
            </a:pPr>
            <a:r>
              <a:rPr lang="ar-SA" altLang="en-US" sz="2400" kern="0" dirty="0" smtClean="0">
                <a:cs typeface="Tahoma" panose="020B0604030504040204" pitchFamily="34" charset="0"/>
              </a:rPr>
              <a:t>اگر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(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&gt; max) </a:t>
            </a:r>
            <a:r>
              <a:rPr lang="fa-IR" altLang="en-US" sz="2400" kern="0" dirty="0" smtClean="0">
                <a:cs typeface="Tahoma" panose="020B0604030504040204" pitchFamily="34" charset="0"/>
              </a:rPr>
              <a:t> 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آنگاه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max ←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fa-IR" altLang="en-US" sz="2400" kern="0" dirty="0" smtClean="0">
                <a:cs typeface="Tahoma" panose="020B0604030504040204" pitchFamily="34" charset="0"/>
              </a:rPr>
              <a:t>	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در غیر اینصورت اگر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(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&lt; min )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آنگاه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min ←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endParaRPr lang="en-US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 startAt="8"/>
            </a:pPr>
            <a:r>
              <a:rPr lang="en-US" altLang="en-US" sz="2400" kern="0" dirty="0" err="1" smtClean="0">
                <a:cs typeface="Tahoma" panose="020B0604030504040204" pitchFamily="34" charset="0"/>
              </a:rPr>
              <a:t>i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←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i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+ 1 </a:t>
            </a: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 startAt="8"/>
            </a:pPr>
            <a:r>
              <a:rPr lang="en-US" altLang="en-US" sz="2400" kern="0" dirty="0" smtClean="0">
                <a:cs typeface="Tahoma" panose="020B0604030504040204" pitchFamily="34" charset="0"/>
              </a:rPr>
              <a:t>max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و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min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را چاپ کن</a:t>
            </a: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 startAt="8"/>
            </a:pPr>
            <a:r>
              <a:rPr lang="ar-SA" altLang="en-US" sz="2400" kern="0" dirty="0" smtClean="0">
                <a:cs typeface="Tahoma" panose="020B0604030504040204" pitchFamily="34" charset="0"/>
              </a:rPr>
              <a:t>توقف کن</a:t>
            </a:r>
            <a:endParaRPr lang="en-US" altLang="en-US" sz="2400" kern="0" dirty="0" smtClean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</a:rPr>
              <a:t>اجرای الگوریتم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532948" y="1114447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03069" y="4749682"/>
            <a:ext cx="3278620" cy="1717319"/>
            <a:chOff x="5255393" y="3369168"/>
            <a:chExt cx="1675988" cy="92737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2B3B8D0-78E4-4E11-8385-13556D92A830}"/>
                </a:ext>
              </a:extLst>
            </p:cNvPr>
            <p:cNvGrpSpPr/>
            <p:nvPr/>
          </p:nvGrpSpPr>
          <p:grpSpPr>
            <a:xfrm rot="16200000">
              <a:off x="5721295" y="3133537"/>
              <a:ext cx="756309" cy="1306300"/>
              <a:chOff x="3937607" y="6551888"/>
              <a:chExt cx="1938418" cy="8840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7A7FA5A-BD0A-409B-B382-2C05DC8D8495}"/>
                  </a:ext>
                </a:extLst>
              </p:cNvPr>
              <p:cNvSpPr/>
              <p:nvPr userDrawn="1"/>
            </p:nvSpPr>
            <p:spPr>
              <a:xfrm flipV="1">
                <a:off x="4316248" y="6553202"/>
                <a:ext cx="387525" cy="870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6F2D22A-E3FB-4CBE-8F5E-DC08CBD0355B}"/>
                  </a:ext>
                </a:extLst>
              </p:cNvPr>
              <p:cNvSpPr/>
              <p:nvPr userDrawn="1"/>
            </p:nvSpPr>
            <p:spPr>
              <a:xfrm flipV="1">
                <a:off x="4707001" y="6553202"/>
                <a:ext cx="387525" cy="870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92F80E8-C580-437F-B4A1-116CE23D6CEA}"/>
                  </a:ext>
                </a:extLst>
              </p:cNvPr>
              <p:cNvSpPr/>
              <p:nvPr userDrawn="1"/>
            </p:nvSpPr>
            <p:spPr>
              <a:xfrm flipV="1">
                <a:off x="5097748" y="6553203"/>
                <a:ext cx="387525" cy="870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3A8FAEA-639E-4679-A882-2BBC41D3245A}"/>
                  </a:ext>
                </a:extLst>
              </p:cNvPr>
              <p:cNvSpPr/>
              <p:nvPr userDrawn="1"/>
            </p:nvSpPr>
            <p:spPr>
              <a:xfrm flipV="1">
                <a:off x="5488500" y="6553202"/>
                <a:ext cx="387525" cy="870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3E35A52-9D23-4038-8460-0B5931EBE447}"/>
                  </a:ext>
                </a:extLst>
              </p:cNvPr>
              <p:cNvSpPr/>
              <p:nvPr userDrawn="1"/>
            </p:nvSpPr>
            <p:spPr>
              <a:xfrm flipV="1">
                <a:off x="3937607" y="6551888"/>
                <a:ext cx="387525" cy="8708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EB38B45-4E3A-452E-ACF9-F0FCDE2537DF}"/>
                </a:ext>
              </a:extLst>
            </p:cNvPr>
            <p:cNvGrpSpPr/>
            <p:nvPr/>
          </p:nvGrpSpPr>
          <p:grpSpPr>
            <a:xfrm>
              <a:off x="5255393" y="3369168"/>
              <a:ext cx="1675988" cy="927379"/>
              <a:chOff x="1835696" y="2493540"/>
              <a:chExt cx="4684858" cy="259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8" name="Rounded Rectangle 3">
                <a:extLst>
                  <a:ext uri="{FF2B5EF4-FFF2-40B4-BE49-F238E27FC236}">
                    <a16:creationId xmlns:a16="http://schemas.microsoft.com/office/drawing/2014/main" id="{E924F4C1-F245-45C0-8F54-2238B718D9EE}"/>
                  </a:ext>
                </a:extLst>
              </p:cNvPr>
              <p:cNvSpPr/>
              <p:nvPr userDrawn="1"/>
            </p:nvSpPr>
            <p:spPr>
              <a:xfrm>
                <a:off x="2335414" y="2493540"/>
                <a:ext cx="3685422" cy="2373661"/>
              </a:xfrm>
              <a:custGeom>
                <a:avLst/>
                <a:gdLst/>
                <a:ahLst/>
                <a:cxnLst/>
                <a:rect l="l" t="t" r="r" b="b"/>
                <a:pathLst>
                  <a:path w="4248472" h="2736304">
                    <a:moveTo>
                      <a:pt x="144016" y="144016"/>
                    </a:moveTo>
                    <a:lnTo>
                      <a:pt x="144016" y="2520280"/>
                    </a:lnTo>
                    <a:lnTo>
                      <a:pt x="4104456" y="2520280"/>
                    </a:lnTo>
                    <a:lnTo>
                      <a:pt x="4104456" y="144016"/>
                    </a:lnTo>
                    <a:close/>
                    <a:moveTo>
                      <a:pt x="119332" y="0"/>
                    </a:moveTo>
                    <a:lnTo>
                      <a:pt x="4129140" y="0"/>
                    </a:lnTo>
                    <a:cubicBezTo>
                      <a:pt x="4195045" y="0"/>
                      <a:pt x="4248472" y="53427"/>
                      <a:pt x="4248472" y="119332"/>
                    </a:cubicBezTo>
                    <a:lnTo>
                      <a:pt x="4248472" y="2736304"/>
                    </a:lnTo>
                    <a:lnTo>
                      <a:pt x="0" y="2736304"/>
                    </a:lnTo>
                    <a:lnTo>
                      <a:pt x="0" y="119332"/>
                    </a:lnTo>
                    <a:cubicBezTo>
                      <a:pt x="0" y="53427"/>
                      <a:pt x="53427" y="0"/>
                      <a:pt x="11933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3A67541-C831-4302-9FDA-00610C6CA1AC}"/>
                  </a:ext>
                </a:extLst>
              </p:cNvPr>
              <p:cNvSpPr/>
              <p:nvPr userDrawn="1"/>
            </p:nvSpPr>
            <p:spPr>
              <a:xfrm>
                <a:off x="1835696" y="4867201"/>
                <a:ext cx="4684858" cy="124930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id="{E410C7E5-B857-4702-AE49-8A192E4B6053}"/>
                  </a:ext>
                </a:extLst>
              </p:cNvPr>
              <p:cNvSpPr/>
              <p:nvPr userDrawn="1"/>
            </p:nvSpPr>
            <p:spPr>
              <a:xfrm rot="10800000">
                <a:off x="1835696" y="4992131"/>
                <a:ext cx="4684858" cy="93697"/>
              </a:xfrm>
              <a:prstGeom prst="trapezoid">
                <a:avLst>
                  <a:gd name="adj" fmla="val 129851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53B1384-F41B-4B65-9069-5409A514AC95}"/>
                  </a:ext>
                </a:extLst>
              </p:cNvPr>
              <p:cNvSpPr/>
              <p:nvPr userDrawn="1"/>
            </p:nvSpPr>
            <p:spPr>
              <a:xfrm>
                <a:off x="3929549" y="4904844"/>
                <a:ext cx="497151" cy="45093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947633" y="1298279"/>
            <a:ext cx="7643813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en-US" altLang="en-US" sz="2100" dirty="0" smtClean="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fa-IR" altLang="en-US" sz="21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را بخوان</a:t>
            </a:r>
            <a:endParaRPr lang="en-US" altLang="en-US" sz="24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en-US" alt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adad</a:t>
            </a: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را بخوان </a:t>
            </a:r>
            <a:endParaRPr lang="en-US" altLang="en-US" sz="24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min ← </a:t>
            </a:r>
            <a:r>
              <a:rPr lang="en-US" alt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adad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و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 max ← </a:t>
            </a:r>
            <a:r>
              <a:rPr lang="en-US" alt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adad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en-US" alt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← 2</a:t>
            </a:r>
            <a:endParaRPr lang="fa-IR" altLang="en-US" sz="24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تا زمانیکه 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( </a:t>
            </a:r>
            <a:r>
              <a:rPr lang="en-US" alt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≤ n )</a:t>
            </a: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دستورات 6 تا 8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را تکرار کن</a:t>
            </a:r>
            <a:endParaRPr lang="en-US" altLang="en-US" sz="24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en-US" alt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adad</a:t>
            </a: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را بخوان</a:t>
            </a: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</a:pP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اگر 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( </a:t>
            </a:r>
            <a:r>
              <a:rPr lang="en-US" alt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adad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&gt; max) </a:t>
            </a: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آنگاه 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max ← </a:t>
            </a:r>
            <a:r>
              <a:rPr lang="en-US" alt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adad</a:t>
            </a:r>
            <a:endParaRPr lang="fa-IR" altLang="en-US" sz="24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در غیر اینصورت اگر 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( </a:t>
            </a:r>
            <a:r>
              <a:rPr lang="en-US" alt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adad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&lt; min )</a:t>
            </a: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آنگاه 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min ← </a:t>
            </a:r>
            <a:r>
              <a:rPr lang="en-US" alt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adad</a:t>
            </a:r>
            <a:endParaRPr lang="en-US" altLang="en-US" sz="24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 startAt="8"/>
            </a:pPr>
            <a:r>
              <a:rPr lang="en-US" alt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← </a:t>
            </a:r>
            <a:r>
              <a:rPr lang="en-US" alt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+ 1 </a:t>
            </a: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 startAt="8"/>
            </a:pP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max</a:t>
            </a: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و </a:t>
            </a: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min</a:t>
            </a: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را چاپ کن</a:t>
            </a: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 startAt="8"/>
            </a:pPr>
            <a:r>
              <a:rPr lang="fa-IR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توقف</a:t>
            </a:r>
            <a:r>
              <a:rPr lang="fa-IR" altLang="en-US" sz="2300" dirty="0" smtClean="0">
                <a:solidFill>
                  <a:srgbClr val="000000"/>
                </a:solidFill>
                <a:cs typeface="Arial" panose="020B0604020202020204" pitchFamily="34" charset="0"/>
              </a:rPr>
              <a:t> کن</a:t>
            </a:r>
            <a:endParaRPr lang="en-US" altLang="en-US" sz="23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 flipH="1">
            <a:off x="11580333" y="1485604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3442808" y="4152604"/>
            <a:ext cx="1655763" cy="24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endParaRPr lang="fa-IR" altLang="en-US" sz="240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= 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adad =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=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=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a-IR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خروجی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n-US" altLang="en-US" sz="3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611458" y="5403554"/>
            <a:ext cx="247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fa-IR" altLang="en-US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اجرای الگوریتم</a:t>
            </a:r>
            <a:r>
              <a:rPr lang="fa-IR" altLang="en-US" sz="3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b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990496" y="4166892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436583" y="4873329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4360383" y="5233692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4365146" y="5608342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3876196" y="4512967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4466746" y="4873329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4393721" y="5233692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3890483" y="451296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4466746" y="4873329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3876196" y="4512967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4481033" y="487332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4393721" y="5608342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5" name="Text Box 20"/>
          <p:cNvSpPr txBox="1">
            <a:spLocks noChangeArrowheads="1"/>
          </p:cNvSpPr>
          <p:nvPr/>
        </p:nvSpPr>
        <p:spPr bwMode="auto">
          <a:xfrm>
            <a:off x="3876196" y="4533604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4465158" y="4873329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</a:p>
        </p:txBody>
      </p:sp>
      <p:sp>
        <p:nvSpPr>
          <p:cNvPr id="77" name="Text Box 22"/>
          <p:cNvSpPr txBox="1">
            <a:spLocks noChangeArrowheads="1"/>
          </p:cNvSpPr>
          <p:nvPr/>
        </p:nvSpPr>
        <p:spPr bwMode="auto">
          <a:xfrm>
            <a:off x="4408008" y="5233692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</a:p>
        </p:txBody>
      </p:sp>
      <p:sp>
        <p:nvSpPr>
          <p:cNvPr id="78" name="Text Box 23"/>
          <p:cNvSpPr txBox="1">
            <a:spLocks noChangeArrowheads="1"/>
          </p:cNvSpPr>
          <p:nvPr/>
        </p:nvSpPr>
        <p:spPr bwMode="auto">
          <a:xfrm>
            <a:off x="3874608" y="451296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4566758" y="6089354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39   6</a:t>
            </a:r>
          </a:p>
        </p:txBody>
      </p:sp>
    </p:spTree>
    <p:extLst>
      <p:ext uri="{BB962C8B-B14F-4D97-AF65-F5344CB8AC3E}">
        <p14:creationId xmlns:p14="http://schemas.microsoft.com/office/powerpoint/2010/main" val="205046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2.5E-6 0.0567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5671 L 2.5E-6 0.1032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10324 L 2.5E-6 0.16064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16064 L 2.5E-6 0.21389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21389 L 2.5E-6 0.26643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26643 L 2.5E-6 0.31898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31898 L 2.5E-6 0.42384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42384 L 2.5E-6 0.21389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21389 L 2.5E-6 0.26643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26643 L 2.5E-6 0.31898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31898 L 2.5E-6 0.42384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42384 L 2.5E-6 0.21389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21389 L 2.5E-6 0.26643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26643 L 2.5E-6 0.31898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31898 L 2.5E-6 0.42384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42384 L 2.5E-6 0.21389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21389 L 2.5E-6 0.26643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26643 L 2.5E-6 0.31898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31898 L 2.5E-6 0.42384 " pathEditMode="relative" rAng="0" ptsTypes="AA">
                                      <p:cBhvr>
                                        <p:cTn id="2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42384 L 2.5E-6 0.21389 " pathEditMode="relative" rAng="0" ptsTypes="AA">
                                      <p:cBhvr>
                                        <p:cTn id="2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21389 L 2.5E-6 0.47615 " pathEditMode="relative" rAng="0" ptsTypes="AA">
                                      <p:cBhvr>
                                        <p:cTn id="2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47615 L 2.5E-6 0.5287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6" grpId="0"/>
      <p:bldP spid="37" grpId="0"/>
      <p:bldP spid="37" grpId="1"/>
      <p:bldP spid="38" grpId="0"/>
      <p:bldP spid="38" grpId="1"/>
      <p:bldP spid="39" grpId="0"/>
      <p:bldP spid="39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2" grpId="0"/>
      <p:bldP spid="72" grpId="1"/>
      <p:bldP spid="75" grpId="0"/>
      <p:bldP spid="75" grpId="1"/>
      <p:bldP spid="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>
                <a:solidFill>
                  <a:schemeClr val="tx1"/>
                </a:solidFill>
              </a:rPr>
              <a:t>تمرینات:😝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51506"/>
            <a:ext cx="11439526" cy="488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a-IR" altLang="en-US" dirty="0"/>
              <a:t>الگوریتم برنامه ای که بنویسید که مجموع اعداد کوچیک تر از </a:t>
            </a:r>
            <a:r>
              <a:rPr lang="en-US" altLang="en-US" dirty="0"/>
              <a:t>n </a:t>
            </a:r>
            <a:r>
              <a:rPr lang="fa-IR" altLang="en-US" dirty="0" smtClean="0"/>
              <a:t> را </a:t>
            </a:r>
            <a:r>
              <a:rPr lang="fa-IR" altLang="en-US" dirty="0"/>
              <a:t>چاپ کند</a:t>
            </a:r>
            <a:r>
              <a:rPr lang="fa-IR" altLang="en-US" dirty="0" smtClean="0"/>
              <a:t>.</a:t>
            </a:r>
          </a:p>
          <a:p>
            <a:r>
              <a:rPr lang="fa-IR" altLang="en-US" dirty="0"/>
              <a:t>الگوریتم برنامه ای که اعداد زوج کوچکتر از 100 را در خروجی چاپ کند.</a:t>
            </a:r>
          </a:p>
          <a:p>
            <a:r>
              <a:rPr lang="fa-IR" altLang="en-US" dirty="0"/>
              <a:t>الگوریتمی بنویسید که از کاربر تعداد اعداد و خود اعداد را دریافت کند و در خروجی بنوسند چند عدد فرد و چند عدد زوج بوده </a:t>
            </a:r>
            <a:r>
              <a:rPr lang="fa-IR" altLang="en-US" dirty="0" smtClean="0"/>
              <a:t>است.</a:t>
            </a:r>
          </a:p>
        </p:txBody>
      </p:sp>
    </p:spTree>
    <p:extLst>
      <p:ext uri="{BB962C8B-B14F-4D97-AF65-F5344CB8AC3E}">
        <p14:creationId xmlns:p14="http://schemas.microsoft.com/office/powerpoint/2010/main" val="41384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-5670" y="-4992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368045" y="2899548"/>
            <a:ext cx="667607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a-IR" altLang="ko-KR" sz="4800" dirty="0" smtClean="0">
                <a:cs typeface="Arial" pitchFamily="34" charset="0"/>
              </a:rPr>
              <a:t>حل مثال از مکانیزم حلقه و شرط</a:t>
            </a: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300700" y="3632897"/>
            <a:ext cx="66674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cs typeface="Arial" pitchFamily="34" charset="0"/>
              </a:rPr>
              <a:t>example of the loop and condition </a:t>
            </a:r>
            <a:endParaRPr lang="ko-KR" altLang="en-US" sz="2000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</a:rPr>
              <a:t>مثال شماره یک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01170" y="1321697"/>
            <a:ext cx="10789920" cy="517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0" indent="-571500" defTabSz="914400" eaLnBrk="1" hangingPunct="1">
              <a:lnSpc>
                <a:spcPct val="80000"/>
              </a:lnSpc>
            </a:pPr>
            <a:r>
              <a:rPr lang="ar-SA" altLang="en-US" sz="2400" kern="0" dirty="0" smtClean="0">
                <a:cs typeface="Tahoma" panose="020B0604030504040204" pitchFamily="34" charset="0"/>
              </a:rPr>
              <a:t>الگوریتمی بنویسید که یک عدد را دریافت و وارون آن را محاسبه و بهمراه خود عدد چاپ کند. مثلا وارون عدد 3872 برابر 2783 می باشد.</a:t>
            </a: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</a:pP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/>
            </a:pP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را بخوان</a:t>
            </a: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/>
            </a:pPr>
            <a:r>
              <a:rPr lang="ar-SA" altLang="en-US" sz="2400" kern="0" dirty="0" smtClean="0">
                <a:cs typeface="Tahoma" panose="020B0604030504040204" pitchFamily="34" charset="0"/>
              </a:rPr>
              <a:t>اگر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(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&lt; 0 )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آنگاه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a ← -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</a:t>
            </a: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fa-IR" altLang="en-US" sz="2400" kern="0" dirty="0" smtClean="0">
                <a:cs typeface="Tahoma" panose="020B0604030504040204" pitchFamily="34" charset="0"/>
              </a:rPr>
              <a:t>	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در غیر اینصورت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a ←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endParaRPr lang="en-US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 startAt="3"/>
            </a:pPr>
            <a:r>
              <a:rPr lang="en-US" altLang="en-US" sz="2400" kern="0" dirty="0" err="1" smtClean="0">
                <a:cs typeface="Tahoma" panose="020B0604030504040204" pitchFamily="34" charset="0"/>
              </a:rPr>
              <a:t>varoon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← 0</a:t>
            </a: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 startAt="3"/>
            </a:pPr>
            <a:r>
              <a:rPr lang="ar-SA" altLang="en-US" sz="2400" kern="0" dirty="0" smtClean="0">
                <a:cs typeface="Tahoma" panose="020B0604030504040204" pitchFamily="34" charset="0"/>
              </a:rPr>
              <a:t>تازمانیکه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( a &gt; 0 )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آنگاه دستورات 5 تا 7 را تکرار کن</a:t>
            </a:r>
            <a:endParaRPr lang="en-US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 startAt="3"/>
            </a:pPr>
            <a:r>
              <a:rPr lang="en-US" altLang="en-US" sz="2400" kern="0" dirty="0" smtClean="0">
                <a:cs typeface="Tahoma" panose="020B0604030504040204" pitchFamily="34" charset="0"/>
              </a:rPr>
              <a:t>remain ← a mod 10</a:t>
            </a: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 startAt="3"/>
            </a:pPr>
            <a:r>
              <a:rPr lang="en-US" altLang="en-US" sz="2400" kern="0" dirty="0" smtClean="0">
                <a:cs typeface="Tahoma" panose="020B0604030504040204" pitchFamily="34" charset="0"/>
              </a:rPr>
              <a:t>a ← a / 10</a:t>
            </a: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 startAt="3"/>
            </a:pPr>
            <a:r>
              <a:rPr lang="en-US" altLang="en-US" sz="2400" kern="0" dirty="0" err="1" smtClean="0">
                <a:cs typeface="Tahoma" panose="020B0604030504040204" pitchFamily="34" charset="0"/>
              </a:rPr>
              <a:t>varoon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←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varoon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× 10 + remain</a:t>
            </a: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 startAt="3"/>
            </a:pPr>
            <a:r>
              <a:rPr lang="ar-SA" altLang="en-US" sz="2400" kern="0" dirty="0" smtClean="0">
                <a:cs typeface="Tahoma" panose="020B0604030504040204" pitchFamily="34" charset="0"/>
              </a:rPr>
              <a:t>اگر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(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&lt; 0 )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آنگاه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varoon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← -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varoon</a:t>
            </a:r>
            <a:endParaRPr lang="en-US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 startAt="3"/>
            </a:pPr>
            <a:r>
              <a:rPr lang="en-US" altLang="en-US" sz="2400" kern="0" dirty="0" err="1" smtClean="0">
                <a:cs typeface="Tahoma" panose="020B0604030504040204" pitchFamily="34" charset="0"/>
              </a:rPr>
              <a:t>adad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 و </a:t>
            </a:r>
            <a:r>
              <a:rPr lang="en-US" altLang="en-US" sz="2400" kern="0" dirty="0" err="1" smtClean="0">
                <a:cs typeface="Tahoma" panose="020B0604030504040204" pitchFamily="34" charset="0"/>
              </a:rPr>
              <a:t>varoon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 </a:t>
            </a:r>
            <a:r>
              <a:rPr lang="fa-IR" altLang="en-US" sz="2400" kern="0" dirty="0" smtClean="0">
                <a:cs typeface="Tahoma" panose="020B0604030504040204" pitchFamily="34" charset="0"/>
              </a:rPr>
              <a:t> </a:t>
            </a:r>
            <a:r>
              <a:rPr lang="ar-SA" altLang="en-US" sz="2400" kern="0" dirty="0" smtClean="0">
                <a:cs typeface="Tahoma" panose="020B0604030504040204" pitchFamily="34" charset="0"/>
              </a:rPr>
              <a:t>را چاپ کن</a:t>
            </a: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571500" indent="-571500" defTabSz="914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arenR" startAt="3"/>
            </a:pPr>
            <a:r>
              <a:rPr lang="ar-SA" altLang="en-US" sz="2400" kern="0" dirty="0" smtClean="0">
                <a:cs typeface="Tahoma" panose="020B0604030504040204" pitchFamily="34" charset="0"/>
              </a:rPr>
              <a:t>توقف کن</a:t>
            </a:r>
            <a:endParaRPr lang="en-US" altLang="en-US" sz="2400" kern="0" dirty="0" smtClean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</a:rPr>
              <a:t>اجرای الگوریتم</a:t>
            </a:r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03069" y="4749682"/>
            <a:ext cx="3278620" cy="1717319"/>
            <a:chOff x="5255393" y="3369168"/>
            <a:chExt cx="1675988" cy="92737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2B3B8D0-78E4-4E11-8385-13556D92A830}"/>
                </a:ext>
              </a:extLst>
            </p:cNvPr>
            <p:cNvGrpSpPr/>
            <p:nvPr/>
          </p:nvGrpSpPr>
          <p:grpSpPr>
            <a:xfrm rot="16200000">
              <a:off x="5721295" y="3133537"/>
              <a:ext cx="756309" cy="1306300"/>
              <a:chOff x="3937607" y="6551888"/>
              <a:chExt cx="1938418" cy="8840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7A7FA5A-BD0A-409B-B382-2C05DC8D8495}"/>
                  </a:ext>
                </a:extLst>
              </p:cNvPr>
              <p:cNvSpPr/>
              <p:nvPr userDrawn="1"/>
            </p:nvSpPr>
            <p:spPr>
              <a:xfrm flipV="1">
                <a:off x="4316248" y="6553202"/>
                <a:ext cx="387525" cy="870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6F2D22A-E3FB-4CBE-8F5E-DC08CBD0355B}"/>
                  </a:ext>
                </a:extLst>
              </p:cNvPr>
              <p:cNvSpPr/>
              <p:nvPr userDrawn="1"/>
            </p:nvSpPr>
            <p:spPr>
              <a:xfrm flipV="1">
                <a:off x="4707001" y="6553202"/>
                <a:ext cx="387525" cy="870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92F80E8-C580-437F-B4A1-116CE23D6CEA}"/>
                  </a:ext>
                </a:extLst>
              </p:cNvPr>
              <p:cNvSpPr/>
              <p:nvPr userDrawn="1"/>
            </p:nvSpPr>
            <p:spPr>
              <a:xfrm flipV="1">
                <a:off x="5097748" y="6553203"/>
                <a:ext cx="387525" cy="870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3A8FAEA-639E-4679-A882-2BBC41D3245A}"/>
                  </a:ext>
                </a:extLst>
              </p:cNvPr>
              <p:cNvSpPr/>
              <p:nvPr userDrawn="1"/>
            </p:nvSpPr>
            <p:spPr>
              <a:xfrm flipV="1">
                <a:off x="5488500" y="6553202"/>
                <a:ext cx="387525" cy="870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3E35A52-9D23-4038-8460-0B5931EBE447}"/>
                  </a:ext>
                </a:extLst>
              </p:cNvPr>
              <p:cNvSpPr/>
              <p:nvPr userDrawn="1"/>
            </p:nvSpPr>
            <p:spPr>
              <a:xfrm flipV="1">
                <a:off x="3937607" y="6551888"/>
                <a:ext cx="387525" cy="8708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EB38B45-4E3A-452E-ACF9-F0FCDE2537DF}"/>
                </a:ext>
              </a:extLst>
            </p:cNvPr>
            <p:cNvGrpSpPr/>
            <p:nvPr/>
          </p:nvGrpSpPr>
          <p:grpSpPr>
            <a:xfrm>
              <a:off x="5255393" y="3369168"/>
              <a:ext cx="1675988" cy="927379"/>
              <a:chOff x="1835696" y="2493540"/>
              <a:chExt cx="4684858" cy="259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8" name="Rounded Rectangle 3">
                <a:extLst>
                  <a:ext uri="{FF2B5EF4-FFF2-40B4-BE49-F238E27FC236}">
                    <a16:creationId xmlns:a16="http://schemas.microsoft.com/office/drawing/2014/main" id="{E924F4C1-F245-45C0-8F54-2238B718D9EE}"/>
                  </a:ext>
                </a:extLst>
              </p:cNvPr>
              <p:cNvSpPr/>
              <p:nvPr userDrawn="1"/>
            </p:nvSpPr>
            <p:spPr>
              <a:xfrm>
                <a:off x="2335414" y="2493540"/>
                <a:ext cx="3685422" cy="2373661"/>
              </a:xfrm>
              <a:custGeom>
                <a:avLst/>
                <a:gdLst/>
                <a:ahLst/>
                <a:cxnLst/>
                <a:rect l="l" t="t" r="r" b="b"/>
                <a:pathLst>
                  <a:path w="4248472" h="2736304">
                    <a:moveTo>
                      <a:pt x="144016" y="144016"/>
                    </a:moveTo>
                    <a:lnTo>
                      <a:pt x="144016" y="2520280"/>
                    </a:lnTo>
                    <a:lnTo>
                      <a:pt x="4104456" y="2520280"/>
                    </a:lnTo>
                    <a:lnTo>
                      <a:pt x="4104456" y="144016"/>
                    </a:lnTo>
                    <a:close/>
                    <a:moveTo>
                      <a:pt x="119332" y="0"/>
                    </a:moveTo>
                    <a:lnTo>
                      <a:pt x="4129140" y="0"/>
                    </a:lnTo>
                    <a:cubicBezTo>
                      <a:pt x="4195045" y="0"/>
                      <a:pt x="4248472" y="53427"/>
                      <a:pt x="4248472" y="119332"/>
                    </a:cubicBezTo>
                    <a:lnTo>
                      <a:pt x="4248472" y="2736304"/>
                    </a:lnTo>
                    <a:lnTo>
                      <a:pt x="0" y="2736304"/>
                    </a:lnTo>
                    <a:lnTo>
                      <a:pt x="0" y="119332"/>
                    </a:lnTo>
                    <a:cubicBezTo>
                      <a:pt x="0" y="53427"/>
                      <a:pt x="53427" y="0"/>
                      <a:pt x="11933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3A67541-C831-4302-9FDA-00610C6CA1AC}"/>
                  </a:ext>
                </a:extLst>
              </p:cNvPr>
              <p:cNvSpPr/>
              <p:nvPr userDrawn="1"/>
            </p:nvSpPr>
            <p:spPr>
              <a:xfrm>
                <a:off x="1835696" y="4867201"/>
                <a:ext cx="4684858" cy="124930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id="{E410C7E5-B857-4702-AE49-8A192E4B6053}"/>
                  </a:ext>
                </a:extLst>
              </p:cNvPr>
              <p:cNvSpPr/>
              <p:nvPr userDrawn="1"/>
            </p:nvSpPr>
            <p:spPr>
              <a:xfrm rot="10800000">
                <a:off x="1835696" y="4992131"/>
                <a:ext cx="4684858" cy="93697"/>
              </a:xfrm>
              <a:prstGeom prst="trapezoid">
                <a:avLst>
                  <a:gd name="adj" fmla="val 129851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53B1384-F41B-4B65-9069-5409A514AC95}"/>
                  </a:ext>
                </a:extLst>
              </p:cNvPr>
              <p:cNvSpPr/>
              <p:nvPr userDrawn="1"/>
            </p:nvSpPr>
            <p:spPr>
              <a:xfrm>
                <a:off x="3929549" y="4904844"/>
                <a:ext cx="497151" cy="45093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3668320" y="1070085"/>
            <a:ext cx="7643813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arenR"/>
            </a:pPr>
            <a:r>
              <a:rPr lang="en-US" altLang="en-US" sz="2100" dirty="0" err="1"/>
              <a:t>adad</a:t>
            </a:r>
            <a:r>
              <a:rPr lang="fa-IR" altLang="en-US" sz="2100" dirty="0"/>
              <a:t> </a:t>
            </a:r>
            <a:r>
              <a:rPr lang="fa-IR" altLang="en-US" sz="2400" dirty="0"/>
              <a:t>را بخوان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arenR"/>
            </a:pPr>
            <a:r>
              <a:rPr lang="fa-IR" altLang="en-US" sz="2400" dirty="0"/>
              <a:t>اگر </a:t>
            </a:r>
            <a:r>
              <a:rPr lang="en-US" altLang="en-US" sz="2400" dirty="0"/>
              <a:t>( </a:t>
            </a:r>
            <a:r>
              <a:rPr lang="en-US" altLang="en-US" sz="2400" dirty="0" err="1"/>
              <a:t>adad</a:t>
            </a:r>
            <a:r>
              <a:rPr lang="en-US" altLang="en-US" sz="2400" dirty="0"/>
              <a:t> &lt; 0 )</a:t>
            </a:r>
            <a:r>
              <a:rPr lang="fa-IR" altLang="en-US" sz="2400" dirty="0"/>
              <a:t> آنگاه </a:t>
            </a:r>
            <a:r>
              <a:rPr lang="en-US" altLang="en-US" sz="2400" dirty="0"/>
              <a:t>a ← -</a:t>
            </a:r>
            <a:r>
              <a:rPr lang="en-US" altLang="en-US" sz="2400" dirty="0" err="1"/>
              <a:t>adad</a:t>
            </a:r>
            <a:r>
              <a:rPr lang="en-US" altLang="en-US" sz="2400" dirty="0"/>
              <a:t> </a:t>
            </a:r>
            <a:endParaRPr lang="fa-IR" altLang="en-US" sz="24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fa-IR" altLang="en-US" sz="2400" dirty="0"/>
              <a:t>در غیر اینصورت </a:t>
            </a:r>
            <a:r>
              <a:rPr lang="en-US" altLang="en-US" sz="2400" dirty="0"/>
              <a:t>a ← </a:t>
            </a:r>
            <a:r>
              <a:rPr lang="en-US" altLang="en-US" sz="2400" dirty="0" err="1"/>
              <a:t>adad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arenR" startAt="3"/>
            </a:pPr>
            <a:r>
              <a:rPr lang="en-US" altLang="en-US" sz="2400" dirty="0" err="1"/>
              <a:t>varoon</a:t>
            </a:r>
            <a:r>
              <a:rPr lang="en-US" altLang="en-US" sz="2400" dirty="0"/>
              <a:t> ← 0</a:t>
            </a:r>
            <a:endParaRPr lang="fa-IR" altLang="en-US" sz="24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arenR" startAt="3"/>
            </a:pPr>
            <a:r>
              <a:rPr lang="fa-IR" altLang="en-US" sz="2400" dirty="0"/>
              <a:t>تازمانیکه </a:t>
            </a:r>
            <a:r>
              <a:rPr lang="en-US" altLang="en-US" sz="2400" dirty="0"/>
              <a:t>( a &gt; 0 )</a:t>
            </a:r>
            <a:r>
              <a:rPr lang="fa-IR" altLang="en-US" sz="2400" dirty="0"/>
              <a:t> آنگاه دستورات 5 تا 7 را تکرار کن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arenR" startAt="3"/>
            </a:pPr>
            <a:r>
              <a:rPr lang="en-US" altLang="en-US" sz="2400" dirty="0"/>
              <a:t>remain ← a mod 10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arenR" startAt="3"/>
            </a:pPr>
            <a:r>
              <a:rPr lang="en-US" altLang="en-US" sz="2400" dirty="0"/>
              <a:t>a ← a / 10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arenR" startAt="3"/>
            </a:pPr>
            <a:r>
              <a:rPr lang="en-US" altLang="en-US" sz="2400" dirty="0" err="1"/>
              <a:t>varoon</a:t>
            </a:r>
            <a:r>
              <a:rPr lang="en-US" altLang="en-US" sz="2400" dirty="0"/>
              <a:t> ← </a:t>
            </a:r>
            <a:r>
              <a:rPr lang="en-US" altLang="en-US" sz="2400" dirty="0" err="1"/>
              <a:t>varoon</a:t>
            </a:r>
            <a:r>
              <a:rPr lang="en-US" altLang="en-US" sz="2400" dirty="0"/>
              <a:t> × 10 + remain</a:t>
            </a:r>
            <a:endParaRPr lang="fa-IR" altLang="en-US" sz="24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arenR" startAt="3"/>
            </a:pPr>
            <a:r>
              <a:rPr lang="fa-IR" altLang="en-US" sz="2400" dirty="0"/>
              <a:t>اگر </a:t>
            </a:r>
            <a:r>
              <a:rPr lang="en-US" altLang="en-US" sz="2400" dirty="0"/>
              <a:t>( </a:t>
            </a:r>
            <a:r>
              <a:rPr lang="en-US" altLang="en-US" sz="2400" dirty="0" err="1"/>
              <a:t>adad</a:t>
            </a:r>
            <a:r>
              <a:rPr lang="en-US" altLang="en-US" sz="2400" dirty="0"/>
              <a:t> &lt; 0 )</a:t>
            </a:r>
            <a:r>
              <a:rPr lang="fa-IR" altLang="en-US" sz="2400" dirty="0"/>
              <a:t> آنگاه </a:t>
            </a:r>
            <a:r>
              <a:rPr lang="en-US" altLang="en-US" sz="2400" dirty="0" err="1"/>
              <a:t>varoon</a:t>
            </a:r>
            <a:r>
              <a:rPr lang="en-US" altLang="en-US" sz="2400" dirty="0"/>
              <a:t> ← -</a:t>
            </a:r>
            <a:r>
              <a:rPr lang="en-US" altLang="en-US" sz="2400" dirty="0" err="1"/>
              <a:t>varoon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arenR" startAt="3"/>
            </a:pPr>
            <a:r>
              <a:rPr lang="en-US" altLang="en-US" sz="2400" dirty="0" err="1"/>
              <a:t>adad</a:t>
            </a:r>
            <a:r>
              <a:rPr lang="fa-IR" altLang="en-US" sz="2400" dirty="0"/>
              <a:t> و </a:t>
            </a:r>
            <a:r>
              <a:rPr lang="en-US" altLang="en-US" sz="2400" dirty="0" err="1"/>
              <a:t>varoon</a:t>
            </a:r>
            <a:r>
              <a:rPr lang="en-US" altLang="en-US" sz="2400" dirty="0"/>
              <a:t> </a:t>
            </a:r>
            <a:r>
              <a:rPr lang="fa-IR" altLang="en-US" sz="2400" dirty="0"/>
              <a:t> را چاپ کن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arenR" startAt="3"/>
            </a:pPr>
            <a:r>
              <a:rPr lang="fa-IR" altLang="en-US" sz="2400" dirty="0"/>
              <a:t>توقف</a:t>
            </a:r>
            <a:r>
              <a:rPr lang="fa-IR" altLang="en-US" sz="2100" dirty="0"/>
              <a:t> کن</a:t>
            </a:r>
            <a:r>
              <a:rPr lang="en-US" altLang="en-US" sz="2100" dirty="0"/>
              <a:t> 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 flipH="1">
            <a:off x="11301020" y="125741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093645" y="4183173"/>
            <a:ext cx="1655763" cy="203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adad =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 = 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varoon =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remain =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400">
                <a:latin typeface="Arial" panose="020B0604020202020204" pitchFamily="34" charset="0"/>
              </a:rPr>
              <a:t>خروجی</a:t>
            </a:r>
            <a:r>
              <a:rPr lang="en-US" altLang="en-US" sz="2400">
                <a:latin typeface="Arial" panose="020B0604020202020204" pitchFamily="34" charset="0"/>
              </a:rPr>
              <a:t> =</a:t>
            </a:r>
            <a:r>
              <a:rPr lang="en-US" altLang="en-US" sz="32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6189270" y="4832460"/>
            <a:ext cx="247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←</a:t>
            </a:r>
            <a:r>
              <a:rPr lang="fa-IR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اجرای الگوریتم</a:t>
            </a:r>
            <a:r>
              <a:rPr lang="fa-IR" altLang="en-US" sz="3600" b="1">
                <a:latin typeface="Arial" panose="020B0604020202020204" pitchFamily="34" charset="0"/>
              </a:rPr>
              <a:t> </a:t>
            </a:r>
            <a:endParaRPr lang="en-US" altLang="en-US" sz="3600" b="1">
              <a:latin typeface="Arial" panose="020B0604020202020204" pitchFamily="34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200133" y="4183173"/>
            <a:ext cx="795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-275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3612758" y="4543535"/>
            <a:ext cx="69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275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4317608" y="490389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4390633" y="529442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612758" y="454353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4323958" y="490389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4395395" y="531029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3603233" y="454353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4317608" y="490389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57</a:t>
            </a: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4389045" y="529283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3627045" y="454353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0" name="Text Box 19"/>
          <p:cNvSpPr txBox="1">
            <a:spLocks noChangeArrowheads="1"/>
          </p:cNvSpPr>
          <p:nvPr/>
        </p:nvSpPr>
        <p:spPr bwMode="auto">
          <a:xfrm>
            <a:off x="4317608" y="4903898"/>
            <a:ext cx="69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572</a:t>
            </a:r>
          </a:p>
        </p:txBody>
      </p:sp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4317608" y="4903898"/>
            <a:ext cx="795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-572</a:t>
            </a:r>
          </a:p>
        </p:txBody>
      </p:sp>
      <p:sp>
        <p:nvSpPr>
          <p:cNvPr id="82" name="Text Box 21"/>
          <p:cNvSpPr txBox="1">
            <a:spLocks noChangeArrowheads="1"/>
          </p:cNvSpPr>
          <p:nvPr/>
        </p:nvSpPr>
        <p:spPr bwMode="auto">
          <a:xfrm>
            <a:off x="4274745" y="5738923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-275     -572</a:t>
            </a:r>
          </a:p>
        </p:txBody>
      </p:sp>
    </p:spTree>
    <p:extLst>
      <p:ext uri="{BB962C8B-B14F-4D97-AF65-F5344CB8AC3E}">
        <p14:creationId xmlns:p14="http://schemas.microsoft.com/office/powerpoint/2010/main" val="245443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8.33333E-7 0.05672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5672 L -8.33333E-7 0.16158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16158 L -8.33333E-7 0.21389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1389 L -8.33333E-7 0.26644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6644 L -8.33333E-7 0.3294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3294 L -8.33333E-7 0.37153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3669 L -8.33333E-7 0.20926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1389 L -8.33333E-7 0.26644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6644 L -8.33333E-7 0.31898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3294 L -8.33333E-7 0.3713 " pathEditMode="relative" rAng="0" ptsTypes="AA">
                                      <p:cBhvr>
                                        <p:cTn id="1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36898 L -8.33333E-7 0.21181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1389 L -8.33333E-7 0.26644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6644 L -8.33333E-7 0.31898 " pathEditMode="relative" rAng="0" ptsTypes="AA">
                                      <p:cBhvr>
                                        <p:cTn id="2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3169 L -8.33333E-7 0.37199 " pathEditMode="relative" rAng="0" ptsTypes="AA">
                                      <p:cBhvr>
                                        <p:cTn id="2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36898 L -8.33333E-7 0.21389 " pathEditMode="relative" rAng="0" ptsTypes="AA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1389 L -8.33333E-7 0.42385 " pathEditMode="relative" rAng="0" ptsTypes="AA">
                                      <p:cBhvr>
                                        <p:cTn id="2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42385 L -8.33333E-7 0.47824 " pathEditMode="relative" rAng="0" ptsTypes="AA">
                                      <p:cBhvr>
                                        <p:cTn id="2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47824 L -8.33333E-7 0.52871 " pathEditMode="relative" rAng="0" ptsTypes="AA">
                                      <p:cBhvr>
                                        <p:cTn id="2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42" grpId="0"/>
      <p:bldP spid="43" grpId="0"/>
      <p:bldP spid="44" grpId="0"/>
      <p:bldP spid="45" grpId="0"/>
      <p:bldP spid="45" grpId="1"/>
      <p:bldP spid="46" grpId="0"/>
      <p:bldP spid="46" grpId="1"/>
      <p:bldP spid="48" grpId="0"/>
      <p:bldP spid="48" grpId="1"/>
      <p:bldP spid="51" grpId="0"/>
      <p:bldP spid="51" grpId="1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>
                <a:solidFill>
                  <a:schemeClr val="tx1"/>
                </a:solidFill>
              </a:rPr>
              <a:t>مثال شماره </a:t>
            </a:r>
            <a:r>
              <a:rPr lang="fa-IR" dirty="0" smtClean="0">
                <a:solidFill>
                  <a:schemeClr val="tx1"/>
                </a:solidFill>
              </a:rPr>
              <a:t>دو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28979" y="1402606"/>
            <a:ext cx="11134302" cy="85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الگوریتمی بنویسید که مقدار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x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و تعداد جملات را دریافت و سپس 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sin(x)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را با استفاده از فرمول زیر تخمین بزند: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1878" y="2405040"/>
            <a:ext cx="11134302" cy="445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fontAlgn="base"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و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n </a:t>
            </a: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را بخوان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sin ← x</a:t>
            </a: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و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fact ← 1</a:t>
            </a: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و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xPower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← x </a:t>
            </a: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و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sign ← 1</a:t>
            </a:r>
          </a:p>
          <a:p>
            <a:pPr defTabSz="914400" fontAlgn="base"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</a:pP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← 1</a:t>
            </a:r>
            <a:endParaRPr lang="fa-IR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</a:pP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تازمانیکه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(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&lt; n )</a:t>
            </a: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دستورات 5 تا 9 را تکرار کن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fact ← fact × 2i × (2i+1)</a:t>
            </a:r>
          </a:p>
          <a:p>
            <a:pPr defTabSz="914400" fontAlgn="base"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</a:pP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xPower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←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xPower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× x</a:t>
            </a:r>
            <a:r>
              <a:rPr lang="en-US" altLang="en-US" sz="2000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  <a:p>
            <a:pPr defTabSz="914400" fontAlgn="base"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sign ← -1 × sign</a:t>
            </a:r>
          </a:p>
          <a:p>
            <a:pPr defTabSz="914400" fontAlgn="base"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sin ← sin + sign × (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xPower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/ fact)</a:t>
            </a:r>
          </a:p>
          <a:p>
            <a:pPr defTabSz="914400" fontAlgn="base"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</a:pP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←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+ 1</a:t>
            </a:r>
          </a:p>
          <a:p>
            <a:pPr defTabSz="914400" fontAlgn="base"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sin</a:t>
            </a: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را چاپ کن</a:t>
            </a:r>
          </a:p>
          <a:p>
            <a:pPr defTabSz="914400" fontAlgn="base"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</a:pP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توقف کن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9180" y="2870177"/>
            <a:ext cx="123714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-9180" y="3289277"/>
            <a:ext cx="123714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2983" y="1860542"/>
            <a:ext cx="4441033" cy="1605193"/>
            <a:chOff x="673952" y="1944332"/>
            <a:chExt cx="4441033" cy="1605193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6936164"/>
                </p:ext>
              </p:extLst>
            </p:nvPr>
          </p:nvGraphicFramePr>
          <p:xfrm>
            <a:off x="1120039" y="1944332"/>
            <a:ext cx="3994946" cy="92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3" imgW="1816100" imgH="419100" progId="Equation.3">
                    <p:embed/>
                  </p:oleObj>
                </mc:Choice>
                <mc:Fallback>
                  <p:oleObj name="Equation" r:id="rId3" imgW="1816100" imgH="419100" progId="Equation.3">
                    <p:embed/>
                    <p:pic>
                      <p:nvPicPr>
                        <p:cNvPr id="16487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039" y="1944332"/>
                          <a:ext cx="3994946" cy="921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Group 13"/>
            <p:cNvGrpSpPr/>
            <p:nvPr/>
          </p:nvGrpSpPr>
          <p:grpSpPr>
            <a:xfrm>
              <a:off x="673952" y="2663139"/>
              <a:ext cx="1903085" cy="886386"/>
              <a:chOff x="901170" y="2587557"/>
              <a:chExt cx="1903085" cy="88638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01170" y="3104611"/>
                <a:ext cx="19030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202122"/>
                    </a:solidFill>
                    <a:latin typeface=".Arabic UI Text"/>
                  </a:rPr>
                  <a:t>Maclaurin Series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>
                <a:stCxn id="5" idx="0"/>
              </p:cNvCxnSpPr>
              <p:nvPr/>
            </p:nvCxnSpPr>
            <p:spPr>
              <a:xfrm flipH="1" flipV="1">
                <a:off x="1852712" y="2587557"/>
                <a:ext cx="1" cy="5170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751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>
                <a:solidFill>
                  <a:schemeClr val="tx1"/>
                </a:solidFill>
              </a:rPr>
              <a:t>مراحل برنامه </a:t>
            </a:r>
            <a:r>
              <a:rPr lang="fa-IR" dirty="0" smtClean="0">
                <a:solidFill>
                  <a:schemeClr val="tx1"/>
                </a:solidFill>
              </a:rPr>
              <a:t>نویسی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242608"/>
            <a:ext cx="11439526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90000"/>
              </a:lnSpc>
            </a:pPr>
            <a:r>
              <a:rPr lang="ar-SA" altLang="en-US" sz="2100" kern="0" dirty="0" smtClean="0">
                <a:cs typeface="Tahoma" panose="020B0604030504040204" pitchFamily="34" charset="0"/>
              </a:rPr>
              <a:t>در علم کامپیوتر، ما معمولا با یک </a:t>
            </a:r>
            <a:r>
              <a:rPr lang="ar-SA" altLang="en-US" sz="2100" b="1" kern="0" dirty="0" smtClean="0">
                <a:cs typeface="Tahoma" panose="020B0604030504040204" pitchFamily="34" charset="0"/>
              </a:rPr>
              <a:t>مسئله</a:t>
            </a:r>
            <a:r>
              <a:rPr lang="ar-SA" altLang="en-US" sz="2100" kern="0" dirty="0" smtClean="0">
                <a:cs typeface="Tahoma" panose="020B0604030504040204" pitchFamily="34" charset="0"/>
              </a:rPr>
              <a:t> مواجهیم که باید آن را </a:t>
            </a:r>
            <a:r>
              <a:rPr lang="ar-SA" altLang="en-US" sz="2100" b="1" kern="0" dirty="0" smtClean="0">
                <a:cs typeface="Tahoma" panose="020B0604030504040204" pitchFamily="34" charset="0"/>
              </a:rPr>
              <a:t>حل</a:t>
            </a:r>
            <a:r>
              <a:rPr lang="ar-SA" altLang="en-US" sz="2100" kern="0" dirty="0" smtClean="0">
                <a:cs typeface="Tahoma" panose="020B0604030504040204" pitchFamily="34" charset="0"/>
              </a:rPr>
              <a:t> کنیم. این مسئله می تواند در زمینه های مختلفی همچون علمی، اقتصادی، ریاضی، فنی و ... باشد.</a:t>
            </a:r>
            <a:endParaRPr lang="en-US" altLang="en-US" sz="2100" kern="0" dirty="0" smtClean="0">
              <a:cs typeface="Tahoma" panose="020B0604030504040204" pitchFamily="34" charset="0"/>
            </a:endParaRPr>
          </a:p>
          <a:p>
            <a:pPr marL="0" indent="0" defTabSz="914400" eaLnBrk="1" hangingPunct="1">
              <a:lnSpc>
                <a:spcPct val="90000"/>
              </a:lnSpc>
              <a:buNone/>
            </a:pPr>
            <a:endParaRPr lang="fa-IR" altLang="en-US" sz="2100" kern="0" dirty="0" smtClean="0">
              <a:cs typeface="Tahoma" panose="020B0604030504040204" pitchFamily="34" charset="0"/>
            </a:endParaRPr>
          </a:p>
          <a:p>
            <a:pPr defTabSz="914400" eaLnBrk="1" hangingPunct="1">
              <a:lnSpc>
                <a:spcPct val="90000"/>
              </a:lnSpc>
            </a:pPr>
            <a:r>
              <a:rPr lang="ar-SA" altLang="en-US" sz="2100" kern="0" dirty="0" smtClean="0">
                <a:cs typeface="Tahoma" panose="020B0604030504040204" pitchFamily="34" charset="0"/>
              </a:rPr>
              <a:t> معمولا برای حل یک مسئله، مراحل زیر طی می گردد</a:t>
            </a:r>
            <a:endParaRPr lang="fa-IR" altLang="en-US" sz="2100" kern="0" dirty="0" smtClean="0">
              <a:cs typeface="Tahoma" panose="020B0604030504040204" pitchFamily="34" charset="0"/>
            </a:endParaRPr>
          </a:p>
          <a:p>
            <a:pPr lvl="1" defTabSz="914400" eaLnBrk="1" hangingPunct="1">
              <a:lnSpc>
                <a:spcPct val="90000"/>
              </a:lnSpc>
            </a:pPr>
            <a:r>
              <a:rPr lang="ar-SA" altLang="en-US" sz="2000" kern="0" dirty="0" smtClean="0">
                <a:cs typeface="Tahoma" panose="020B0604030504040204" pitchFamily="34" charset="0"/>
              </a:rPr>
              <a:t>تعریف مسئله بصورت جامع و دقیق (شامل تعریف ورودیها و خروجیها)</a:t>
            </a:r>
            <a:endParaRPr lang="fa-IR" altLang="en-US" sz="2000" kern="0" dirty="0" smtClean="0">
              <a:cs typeface="Tahoma" panose="020B0604030504040204" pitchFamily="34" charset="0"/>
            </a:endParaRPr>
          </a:p>
          <a:p>
            <a:pPr lvl="1" defTabSz="914400" eaLnBrk="1" hangingPunct="1">
              <a:lnSpc>
                <a:spcPct val="90000"/>
              </a:lnSpc>
            </a:pPr>
            <a:r>
              <a:rPr lang="ar-SA" altLang="en-US" sz="2000" kern="0" dirty="0" smtClean="0">
                <a:cs typeface="Tahoma" panose="020B0604030504040204" pitchFamily="34" charset="0"/>
              </a:rPr>
              <a:t>بررسی راه حلهای مختلف برای حل مسئله</a:t>
            </a:r>
            <a:endParaRPr lang="fa-IR" altLang="en-US" sz="2000" kern="0" dirty="0" smtClean="0">
              <a:cs typeface="Tahoma" panose="020B0604030504040204" pitchFamily="34" charset="0"/>
            </a:endParaRPr>
          </a:p>
          <a:p>
            <a:pPr lvl="1" defTabSz="914400" eaLnBrk="1" hangingPunct="1">
              <a:lnSpc>
                <a:spcPct val="90000"/>
              </a:lnSpc>
            </a:pPr>
            <a:r>
              <a:rPr lang="ar-SA" altLang="en-US" sz="2000" kern="0" dirty="0" smtClean="0">
                <a:cs typeface="Tahoma" panose="020B0604030504040204" pitchFamily="34" charset="0"/>
              </a:rPr>
              <a:t>انتخاب مناسبترین راه حل و تهیه یک الگوریتم برای آن</a:t>
            </a:r>
            <a:endParaRPr lang="fa-IR" altLang="en-US" sz="2000" kern="0" dirty="0" smtClean="0">
              <a:cs typeface="Tahoma" panose="020B0604030504040204" pitchFamily="34" charset="0"/>
            </a:endParaRPr>
          </a:p>
          <a:p>
            <a:pPr lvl="1" defTabSz="914400" eaLnBrk="1" hangingPunct="1">
              <a:lnSpc>
                <a:spcPct val="90000"/>
              </a:lnSpc>
            </a:pPr>
            <a:r>
              <a:rPr lang="ar-SA" altLang="en-US" sz="2000" kern="0" dirty="0" smtClean="0">
                <a:cs typeface="Tahoma" panose="020B0604030504040204" pitchFamily="34" charset="0"/>
              </a:rPr>
              <a:t>آزمایش الگوریتم با داده های ورودی و اشکالزدایی آن</a:t>
            </a:r>
            <a:endParaRPr lang="fa-IR" altLang="en-US" sz="2000" kern="0" dirty="0" smtClean="0">
              <a:cs typeface="Tahoma" panose="020B0604030504040204" pitchFamily="34" charset="0"/>
            </a:endParaRPr>
          </a:p>
          <a:p>
            <a:pPr lvl="1" defTabSz="914400" eaLnBrk="1" hangingPunct="1">
              <a:lnSpc>
                <a:spcPct val="90000"/>
              </a:lnSpc>
            </a:pPr>
            <a:r>
              <a:rPr lang="ar-SA" altLang="en-US" sz="2000" kern="0" dirty="0" smtClean="0">
                <a:cs typeface="Tahoma" panose="020B0604030504040204" pitchFamily="34" charset="0"/>
              </a:rPr>
              <a:t>تبدیل الگوریتم به یک زبان برنامه نویسی کامپیوتری </a:t>
            </a:r>
            <a:endParaRPr lang="en-US" altLang="en-US" sz="2000" kern="0" dirty="0" smtClean="0">
              <a:cs typeface="Tahoma" panose="020B0604030504040204" pitchFamily="34" charset="0"/>
            </a:endParaRPr>
          </a:p>
          <a:p>
            <a:pPr lvl="1" defTabSz="914400" eaLnBrk="1" hangingPunct="1">
              <a:lnSpc>
                <a:spcPct val="90000"/>
              </a:lnSpc>
            </a:pPr>
            <a:r>
              <a:rPr lang="ar-SA" altLang="en-US" sz="2000" kern="0" dirty="0" smtClean="0">
                <a:cs typeface="Tahoma" panose="020B0604030504040204" pitchFamily="34" charset="0"/>
              </a:rPr>
              <a:t>وارد کردن برنامه به کامپیوتر و تست و اشکالزدایی آن</a:t>
            </a:r>
            <a:endParaRPr lang="fa-IR" altLang="en-US" sz="2000" kern="0" dirty="0" smtClean="0">
              <a:cs typeface="Tahoma" panose="020B0604030504040204" pitchFamily="34" charset="0"/>
            </a:endParaRPr>
          </a:p>
          <a:p>
            <a:pPr lvl="1" defTabSz="914400" eaLnBrk="1" hangingPunct="1">
              <a:lnSpc>
                <a:spcPct val="90000"/>
              </a:lnSpc>
            </a:pPr>
            <a:r>
              <a:rPr lang="ar-SA" altLang="en-US" sz="2000" kern="0" dirty="0" smtClean="0">
                <a:cs typeface="Tahoma" panose="020B0604030504040204" pitchFamily="34" charset="0"/>
              </a:rPr>
              <a:t>استفاده از برنامه</a:t>
            </a:r>
            <a:endParaRPr lang="en-US" altLang="en-US" sz="2000" kern="0" dirty="0" smtClean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6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>
                <a:solidFill>
                  <a:schemeClr val="tx1"/>
                </a:solidFill>
              </a:rPr>
              <a:t>مثال شماره </a:t>
            </a:r>
            <a:r>
              <a:rPr lang="fa-IR" dirty="0" smtClean="0">
                <a:solidFill>
                  <a:schemeClr val="tx1"/>
                </a:solidFill>
              </a:rPr>
              <a:t>سه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260544" y="1334950"/>
            <a:ext cx="10430546" cy="277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95300" marR="0" lvl="0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الگوریتمی بنویسید که یک عدد را دریافت و تعیین کند که آیا اول است یا خیر؟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495300" marR="0" lvl="0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fa-I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495300" marR="0" lvl="0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adad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رابخوان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495300" marR="0" lvl="0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260544" y="2883327"/>
            <a:ext cx="10430546" cy="347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7C1302"/>
              </a:buClr>
            </a:pPr>
            <a:endParaRPr lang="en-US" altLang="en-US" sz="900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3"/>
            </a:pP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← 2</a:t>
            </a: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و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primeSw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← 1</a:t>
            </a:r>
            <a:endParaRPr lang="fa-IR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3"/>
            </a:pP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تازمانیکه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(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≤ root and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primeSw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=1 )</a:t>
            </a: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دستورات 5 تا 6 را تکرار کن</a:t>
            </a: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3"/>
            </a:pP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اگر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(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adad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mod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= 0 )</a:t>
            </a: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آنگاه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primeSw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← 0</a:t>
            </a: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3"/>
            </a:pP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←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+ 1</a:t>
            </a:r>
            <a:endParaRPr lang="fa-IR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3"/>
            </a:pP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اگر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(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primeSw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= 1)</a:t>
            </a:r>
            <a:r>
              <a:rPr lang="fa-IR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آنگاه چاپ کن "عدد اول است“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  <a:cs typeface="Tahoma" panose="020B0604030504040204" pitchFamily="34" charset="0"/>
              </a:rPr>
              <a:t>	</a:t>
            </a:r>
            <a:r>
              <a:rPr lang="fa-IR" altLang="en-US" sz="2000" dirty="0" smtClean="0">
                <a:solidFill>
                  <a:srgbClr val="000000"/>
                </a:solidFill>
                <a:cs typeface="Tahoma" panose="020B0604030504040204" pitchFamily="34" charset="0"/>
              </a:rPr>
              <a:t>درغیراینصورت چاپ کن "عدد اول نیست"</a:t>
            </a: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8"/>
            </a:pPr>
            <a:r>
              <a:rPr lang="fa-IR" altLang="en-US" sz="2000" dirty="0" smtClean="0">
                <a:solidFill>
                  <a:srgbClr val="000000"/>
                </a:solidFill>
                <a:cs typeface="Tahoma" panose="020B0604030504040204" pitchFamily="34" charset="0"/>
              </a:rPr>
              <a:t>توقف کن</a:t>
            </a:r>
            <a:endParaRPr lang="en-US" altLang="en-US" sz="2000" dirty="0" smtClean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58794" y="2892286"/>
            <a:ext cx="115894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27502"/>
              </p:ext>
            </p:extLst>
          </p:nvPr>
        </p:nvGraphicFramePr>
        <p:xfrm>
          <a:off x="9011901" y="2456544"/>
          <a:ext cx="2243326" cy="54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054100" imgH="254000" progId="Equation.3">
                  <p:embed/>
                </p:oleObj>
              </mc:Choice>
              <mc:Fallback>
                <p:oleObj name="Equation" r:id="rId3" imgW="1054100" imgH="254000" progId="Equation.3">
                  <p:embed/>
                  <p:pic>
                    <p:nvPicPr>
                      <p:cNvPr id="165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901" y="2456544"/>
                        <a:ext cx="2243326" cy="54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58794" y="3197086"/>
            <a:ext cx="115894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1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>
                <a:solidFill>
                  <a:schemeClr val="tx1"/>
                </a:solidFill>
              </a:rPr>
              <a:t>تمرینات:😝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51506"/>
            <a:ext cx="11439526" cy="488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286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الگوریتمی بنویسید که تا زمانی که کاربر عدد منفی وارد نکرده از او عدد بگیرد و در پایان تعداد اعداد وارد شده را نمایش دهد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  <a:p>
            <a:pPr marL="342900" marR="0" lvl="0" indent="-342900" algn="r" defTabSz="914286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fa-IR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r" defTabSz="914286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الگوریتمی </a:t>
            </a: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بنویسید که دو عدد را در ورودی دریافت و مقدار آنها را بدون استفاده از متغیر سوم، جابهجا 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کند (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swap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)</a:t>
            </a:r>
          </a:p>
          <a:p>
            <a:pPr marL="342900" marR="0" lvl="0" indent="-342900" algn="r" defTabSz="914286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fa-IR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r" defTabSz="914286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عدد 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خیلی اول </a:t>
            </a: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عددی هست که در مجموعه اعداد اول که به صورت صعودی مرتب شده شماره جایگاه آن نیز اول باشد 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به عنوان </a:t>
            </a: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مثال 11یک عدد خیلی اول است زیرا در مجموعه اعداد اول جایگاه پنجم را دارد که خود 5یک عدد اول 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محسوب میشود</a:t>
            </a: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 </a:t>
            </a:r>
            <a:b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</a:b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02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mtClean="0">
                <a:solidFill>
                  <a:schemeClr val="tx1"/>
                </a:solidFill>
              </a:rPr>
              <a:t>تمرینات 2 :</a:t>
            </a:r>
            <a:r>
              <a:rPr lang="fa-IR" dirty="0">
                <a:solidFill>
                  <a:schemeClr val="tx1"/>
                </a:solidFill>
              </a:rPr>
              <a:t>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51506"/>
            <a:ext cx="11439526" cy="488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286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فشرده </a:t>
            </a:r>
            <a:r>
              <a:rPr kumimoji="0" lang="fa-I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سازی </a:t>
            </a: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عدد 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a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جمع </a:t>
            </a: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تمام رقم های موجود 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در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a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ورسیدن </a:t>
            </a: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به عدد 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دیگری مانند’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a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است</a:t>
            </a: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 بنابراین واضح است 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که اگر </a:t>
            </a: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این عمل را چند مرحله تکرار کنیم به یک عدد تک رقمی میرسیم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/>
            </a:r>
            <a:b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</a:b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برای مثال عدد 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67در </a:t>
            </a: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مرحله اول به 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13 و </a:t>
            </a: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سپس به </a:t>
            </a: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4 تبدیل </a:t>
            </a:r>
            <a: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می شود ،یعنی در خروجی باید عدد ۴چاپ شود </a:t>
            </a:r>
            <a:br>
              <a:rPr kumimoji="0" lang="fa-I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</a:b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33" y="4047373"/>
            <a:ext cx="9797659" cy="228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>
                <a:solidFill>
                  <a:schemeClr val="tx1"/>
                </a:solidFill>
              </a:rPr>
              <a:t>مثال شماره </a:t>
            </a:r>
            <a:r>
              <a:rPr lang="fa-IR" dirty="0" smtClean="0">
                <a:solidFill>
                  <a:schemeClr val="tx1"/>
                </a:solidFill>
              </a:rPr>
              <a:t>چهار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5374" y="1113423"/>
            <a:ext cx="10935716" cy="554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الگوریتمی بنویسید که برای تعدادی مشترک این اطلاعات را بخواند : شماره حساب، موجودی اولیه، تعداد برداشت یا واریز و سپس برای هر برداشت یا واریز این اطلاعات را دریافت کند: 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کد عمل (1 = برداشت، 2 = واریز) و مبلغ. 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در نهایت برای هرمشترک ، شماره حساب و موجودی نهایی را چاپ کند.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n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را بخوان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1</a:t>
            </a: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تا زمانیکه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(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≤ n)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دستورات 4 تا 11 را تکرار کن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shomare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و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mojodi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و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tedad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را بخوان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j ← 1</a:t>
            </a: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تا زمانیکه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( j ≤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tedad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)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دستورات 7 تا 9 را تکرار کن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code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و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mablagh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را بخوان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اگر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( code = 1)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آنگاه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mojodi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mojodi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–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mablagh</a:t>
            </a: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درغیراینصورت اگر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( code = 2 )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آنگاه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mojodi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mojodi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+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mablagh</a:t>
            </a: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  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      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درغیراینصورت چاپ کن "کد اشتباه است"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9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j ← j + 1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9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shomare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mojodi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را چاپ کن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9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i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←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i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+ 1</a:t>
            </a: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9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توقف کن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22962" y="2735491"/>
            <a:ext cx="4900270" cy="1680867"/>
            <a:chOff x="1322962" y="2735491"/>
            <a:chExt cx="4900270" cy="1680867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3752407" y="3638145"/>
              <a:ext cx="2470825" cy="778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loud 4"/>
            <p:cNvSpPr/>
            <p:nvPr/>
          </p:nvSpPr>
          <p:spPr>
            <a:xfrm>
              <a:off x="1322962" y="2735491"/>
              <a:ext cx="2429445" cy="143969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/>
                <a:t>اگر موجودی منفی شد چی؟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22961" y="4357992"/>
            <a:ext cx="4858891" cy="1439694"/>
            <a:chOff x="1322961" y="4357992"/>
            <a:chExt cx="4858891" cy="1439694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3752408" y="5077839"/>
              <a:ext cx="242944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loud 13"/>
            <p:cNvSpPr/>
            <p:nvPr/>
          </p:nvSpPr>
          <p:spPr>
            <a:xfrm>
              <a:off x="1322961" y="4357992"/>
              <a:ext cx="2429445" cy="143969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/>
                <a:t>میتونیم دوباره بگیریم یعنی مقدار </a:t>
              </a:r>
            </a:p>
            <a:p>
              <a:pPr algn="ctr"/>
              <a:r>
                <a:rPr lang="en-US" dirty="0" smtClean="0"/>
                <a:t>J– </a:t>
              </a:r>
              <a:endParaRPr lang="fa-IR" dirty="0"/>
            </a:p>
            <a:p>
              <a:pPr algn="ctr"/>
              <a:r>
                <a:rPr lang="fa-IR" dirty="0" smtClean="0"/>
                <a:t>شود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924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>
                <a:solidFill>
                  <a:schemeClr val="tx1"/>
                </a:solidFill>
              </a:rPr>
              <a:t>مثال شماره </a:t>
            </a:r>
            <a:r>
              <a:rPr lang="fa-IR" dirty="0" smtClean="0">
                <a:solidFill>
                  <a:schemeClr val="tx1"/>
                </a:solidFill>
              </a:rPr>
              <a:t>پنج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3626" y="1113422"/>
            <a:ext cx="10937464" cy="574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الگوریتمی بنویسید که معدل و کد جنسیت دانشجویان (پسران=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و دختران=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) یک کلاس را دریافت و در پایان میانگین معدل پسران و میانگین معدل دختران و میانگین معدل کل کلاس را چاپ کند.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n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را بخوان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mSum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0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و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mCount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0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و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fSum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0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و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fCount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0 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1</a:t>
            </a:r>
            <a:endParaRPr kumimoji="0" lang="fa-I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تا زمانیکه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(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≤ n )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دستورات 5 تا 7 را تکرار کن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code 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و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average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را بخوان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اگر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( code = m )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آنگاه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fSum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fSum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+ average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و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fCount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fCount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+ 1</a:t>
            </a:r>
            <a:endParaRPr kumimoji="0" lang="fa-I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در غیراینصورت اگر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( code = m )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آنگاه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	 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mSum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mSum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+ average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و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mCount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mCount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+ 1</a:t>
            </a:r>
            <a:endParaRPr kumimoji="0" lang="fa-I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          در غیراینصورت چاپ کن "کد اشتباه است" و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– 1 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7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+ 1</a:t>
            </a:r>
            <a:endParaRPr kumimoji="0" lang="fa-I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7"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اگر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(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fCount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&gt; 0 )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آنگاه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fAve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fSum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/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fCount</a:t>
            </a:r>
            <a:endParaRPr kumimoji="0" lang="fa-I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7"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اگر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(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mCount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&gt; 0 )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آنگاه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mAve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mSum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/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mCount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7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totalAverage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← (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mSum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+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fSum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) / n 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7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mAve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و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fAve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و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totalAverage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را چاپ کن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7"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توقف کن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28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r>
              <a:rPr lang="fa-IR" dirty="0">
                <a:solidFill>
                  <a:schemeClr val="tx1"/>
                </a:solidFill>
              </a:rPr>
              <a:t>مثال شماره </a:t>
            </a:r>
            <a:r>
              <a:rPr lang="fa-IR" dirty="0" smtClean="0">
                <a:solidFill>
                  <a:schemeClr val="tx1"/>
                </a:solidFill>
              </a:rPr>
              <a:t>شش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1170" y="1113423"/>
            <a:ext cx="10789920" cy="574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الگوریتمی بنویسید که برای تعدادی دانشجو، نام و شماره دانشجویی و تعداد دروس را دریافت کند و سپس برای هر دانشجو نمره و تعداد واحد هر درس وی را دریافت و معدل وی را محاسبه نماید. در پایان شماره دانشجویی، نام و معدل دو دانشجوی برتر کلاس را چاپ کند.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n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را بخوان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maxAve1 ← -1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maxAve2 ← -1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← 1</a:t>
            </a:r>
            <a:endParaRPr kumimoji="0" lang="fa-I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تازمانیکه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(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≤ n) 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دستورات 5 تا 15 را تکرار کن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name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id 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و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tedad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را بخوان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sum ← 0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sumVahed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← 0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j ← 1</a:t>
            </a:r>
            <a:endParaRPr kumimoji="0" lang="fa-I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تازمانیکه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( j ≤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tedad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)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دستورات 9 تا 12 را تکرار کن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nomre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vahed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را بخوان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sum ← sum +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nomre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×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vahed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sumVahed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←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sumVahed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+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vahed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j ← j + 1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average ← sum /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sumVahed</a:t>
            </a:r>
            <a:endParaRPr kumimoji="0" lang="fa-I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اگر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( average &gt; maxAve1 )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آنگاه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maxName2 ← maxName1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maxId2 ← maxId1 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maxAve2 ← maxAve1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و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maxName1 ← name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maxId1 ← id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maxAve1 ← average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د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رغیراینصورت اگر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( average &gt; maxAve2)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آنگاه 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		           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maxName2 ← name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maxId2 ← id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maxAve2 ← average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15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←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+ 1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Tx/>
              <a:buFont typeface="Wingdings" panose="05000000000000000000" pitchFamily="2" charset="2"/>
              <a:buAutoNum type="arabicParenR" startAt="15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maxId1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maxName1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maxAve1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maxId2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maxName2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و 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maxAve</a:t>
            </a:r>
            <a:r>
              <a:rPr kumimoji="0" lang="fa-I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را چاپ کن</a:t>
            </a:r>
          </a:p>
        </p:txBody>
      </p:sp>
    </p:spTree>
    <p:extLst>
      <p:ext uri="{BB962C8B-B14F-4D97-AF65-F5344CB8AC3E}">
        <p14:creationId xmlns:p14="http://schemas.microsoft.com/office/powerpoint/2010/main" val="24455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>
                <a:solidFill>
                  <a:schemeClr val="tx1"/>
                </a:solidFill>
              </a:rPr>
              <a:t>تمرینات:😝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59676"/>
            <a:ext cx="11439526" cy="488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44546A"/>
              </a:buClr>
              <a:defRPr/>
            </a:pPr>
            <a:r>
              <a:rPr lang="fa-IR" sz="2400" dirty="0"/>
              <a:t>در زمانهای قدیم که روستاییان محصولات خود را برای فروش به میدان اصلی روستا می بردند، یک زن روستایی </a:t>
            </a:r>
            <a:r>
              <a:rPr lang="fa-IR" sz="2400" dirty="0" smtClean="0"/>
              <a:t>یک</a:t>
            </a:r>
            <a:r>
              <a:rPr lang="en-US" sz="2400" dirty="0" smtClean="0"/>
              <a:t> </a:t>
            </a:r>
            <a:r>
              <a:rPr lang="fa-IR" sz="2400" dirty="0" smtClean="0"/>
              <a:t>سبد </a:t>
            </a:r>
            <a:r>
              <a:rPr lang="fa-IR" sz="2400" dirty="0"/>
              <a:t>تخم مرغ به میدان برد تا بفروشد. هنوز هیچ تخممرغی نفروخته بود که ناگهان پای اسب یک سوار به سبد </a:t>
            </a:r>
            <a:r>
              <a:rPr lang="fa-IR" sz="2400" dirty="0" smtClean="0"/>
              <a:t>تخممرغ</a:t>
            </a:r>
            <a:r>
              <a:rPr lang="en-US" sz="2400" dirty="0" smtClean="0"/>
              <a:t> </a:t>
            </a:r>
            <a:r>
              <a:rPr lang="fa-IR" sz="2400" dirty="0" smtClean="0"/>
              <a:t>زن </a:t>
            </a:r>
            <a:r>
              <a:rPr lang="fa-IR" sz="2400" dirty="0"/>
              <a:t>خورد و بیشتر تخممرغها شکست. اسبسوار که خیلی ناراحت شده بود از روستایی پوزش خواست و حاضر شد </a:t>
            </a:r>
            <a:r>
              <a:rPr lang="fa-IR" sz="2400" dirty="0" smtClean="0"/>
              <a:t>پول</a:t>
            </a:r>
            <a:r>
              <a:rPr lang="en-US" sz="2400" dirty="0" smtClean="0"/>
              <a:t> </a:t>
            </a:r>
            <a:r>
              <a:rPr lang="fa-IR" sz="2400" dirty="0" smtClean="0"/>
              <a:t>همه </a:t>
            </a:r>
            <a:r>
              <a:rPr lang="fa-IR" sz="2400" dirty="0"/>
              <a:t>آنها را بپردازد. اسبسوار از روستایی سوال کرد: مادرجان چندتا تخممرغ داشتی؟</a:t>
            </a:r>
            <a:br>
              <a:rPr lang="fa-IR" sz="2400" dirty="0"/>
            </a:br>
            <a:r>
              <a:rPr lang="fa-IR" sz="2400" dirty="0"/>
              <a:t>زن در جواب گفت: فقط میدانم که تعداد آنها به هزارتا نمیرسید. همچنین وقتی آنها را دوتا دوتا برمیداشتم یکی </a:t>
            </a:r>
            <a:r>
              <a:rPr lang="fa-IR" sz="2400" dirty="0" smtClean="0"/>
              <a:t>باقی</a:t>
            </a:r>
            <a:r>
              <a:rPr lang="en-US" sz="2400" dirty="0" smtClean="0"/>
              <a:t> </a:t>
            </a:r>
            <a:r>
              <a:rPr lang="fa-IR" sz="2400" dirty="0" smtClean="0"/>
              <a:t>میماند</a:t>
            </a:r>
            <a:r>
              <a:rPr lang="fa-IR" sz="2400" dirty="0"/>
              <a:t>، وقتی سهتاسه تا برمیداشتم یکی باقی میماند، وقتی چهارتا چهارتا برمیداشتم یکی باقی میماند، وقتی پنجتا</a:t>
            </a:r>
            <a:br>
              <a:rPr lang="fa-IR" sz="2400" dirty="0"/>
            </a:br>
            <a:r>
              <a:rPr lang="fa-IR" sz="2400" dirty="0"/>
              <a:t>پنجتا برمیداشتم یکی باقی میماند،وقتی ششتا ششتا برمیداشتم یکی باقی میمانداما وقتی هفتتا هفتتا برمیداشتم</a:t>
            </a:r>
            <a:br>
              <a:rPr lang="fa-IR" sz="2400" dirty="0"/>
            </a:br>
            <a:r>
              <a:rPr lang="fa-IR" sz="2400" dirty="0"/>
              <a:t>هیچی باقی نمیماند.</a:t>
            </a:r>
            <a:br>
              <a:rPr lang="fa-IR" sz="2400" dirty="0"/>
            </a:br>
            <a:r>
              <a:rPr lang="fa-IR" sz="2400" dirty="0"/>
              <a:t>الگوریتمی بنویسید که تمام تعداد تخممرغهای ممکن را حساب کند. </a:t>
            </a:r>
            <a:br>
              <a:rPr lang="fa-IR" sz="2400" dirty="0"/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92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mtClean="0">
                <a:solidFill>
                  <a:schemeClr val="tx1"/>
                </a:solidFill>
              </a:rPr>
              <a:t>تمرینات 2 :</a:t>
            </a:r>
            <a:r>
              <a:rPr lang="fa-IR" dirty="0">
                <a:solidFill>
                  <a:schemeClr val="tx1"/>
                </a:solidFill>
              </a:rPr>
              <a:t>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51506"/>
            <a:ext cx="11439526" cy="488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44546A"/>
              </a:buClr>
              <a:defRPr/>
            </a:pPr>
            <a:r>
              <a:rPr lang="fa-IR" sz="3200" dirty="0">
                <a:solidFill>
                  <a:srgbClr val="000000"/>
                </a:solidFill>
                <a:latin typeface="BNazanin"/>
              </a:rPr>
              <a:t>الگوریتمی بنویسید که عدد </a:t>
            </a:r>
            <a:r>
              <a:rPr lang="en-US" sz="3200" dirty="0">
                <a:solidFill>
                  <a:srgbClr val="000000"/>
                </a:solidFill>
                <a:latin typeface="MicrosoftSansSerif"/>
              </a:rPr>
              <a:t>n</a:t>
            </a:r>
            <a:r>
              <a:rPr lang="fa-IR" sz="3200" dirty="0">
                <a:solidFill>
                  <a:srgbClr val="000000"/>
                </a:solidFill>
                <a:latin typeface="BNazanin"/>
              </a:rPr>
              <a:t>را از ورودی بگیرد، جمله شماره </a:t>
            </a:r>
            <a:r>
              <a:rPr lang="en-US" sz="3200" dirty="0" smtClean="0">
                <a:solidFill>
                  <a:srgbClr val="000000"/>
                </a:solidFill>
                <a:latin typeface="MicrosoftSansSerif"/>
              </a:rPr>
              <a:t>n</a:t>
            </a:r>
            <a:r>
              <a:rPr lang="fa-IR" sz="3200" dirty="0">
                <a:solidFill>
                  <a:srgbClr val="000000"/>
                </a:solidFill>
                <a:latin typeface="MicrosoftSansSerif"/>
              </a:rPr>
              <a:t> </a:t>
            </a:r>
            <a:r>
              <a:rPr lang="fa-IR" sz="3200" dirty="0" smtClean="0">
                <a:solidFill>
                  <a:srgbClr val="000000"/>
                </a:solidFill>
                <a:latin typeface="BNazanin"/>
              </a:rPr>
              <a:t>دنباله </a:t>
            </a:r>
            <a:r>
              <a:rPr lang="fa-IR" sz="3200" dirty="0">
                <a:solidFill>
                  <a:srgbClr val="000000"/>
                </a:solidFill>
                <a:latin typeface="BNazanin"/>
              </a:rPr>
              <a:t>فیبوناچی را به مبنای ۲برده و مشخص کند </a:t>
            </a:r>
            <a:r>
              <a:rPr lang="fa-IR" sz="3200" dirty="0" smtClean="0">
                <a:solidFill>
                  <a:srgbClr val="000000"/>
                </a:solidFill>
                <a:latin typeface="BNazanin"/>
              </a:rPr>
              <a:t>که در </a:t>
            </a:r>
            <a:r>
              <a:rPr lang="fa-IR" sz="3200" dirty="0">
                <a:solidFill>
                  <a:srgbClr val="000000"/>
                </a:solidFill>
                <a:latin typeface="BNazanin"/>
              </a:rPr>
              <a:t>این مبنا آینهای میباشد یا </a:t>
            </a:r>
            <a:r>
              <a:rPr lang="fa-IR" sz="3200" dirty="0" smtClean="0">
                <a:solidFill>
                  <a:srgbClr val="000000"/>
                </a:solidFill>
                <a:latin typeface="BNazanin"/>
              </a:rPr>
              <a:t>نه ؟</a:t>
            </a:r>
          </a:p>
          <a:p>
            <a:pPr marL="0" lvl="0" indent="0">
              <a:buClr>
                <a:srgbClr val="44546A"/>
              </a:buClr>
              <a:buNone/>
              <a:defRPr/>
            </a:pPr>
            <a:r>
              <a:rPr lang="fa-IR" sz="3200" dirty="0">
                <a:solidFill>
                  <a:srgbClr val="000000"/>
                </a:solidFill>
                <a:latin typeface="BNazanin"/>
              </a:rPr>
              <a:t/>
            </a:r>
            <a:br>
              <a:rPr lang="fa-IR" sz="3200" dirty="0">
                <a:solidFill>
                  <a:srgbClr val="000000"/>
                </a:solidFill>
                <a:latin typeface="BNazanin"/>
              </a:rPr>
            </a:br>
            <a:r>
              <a:rPr lang="fa-IR" sz="3200" dirty="0" smtClean="0">
                <a:solidFill>
                  <a:srgbClr val="000000"/>
                </a:solidFill>
                <a:latin typeface="BNazanin"/>
              </a:rPr>
              <a:t>مثلا </a:t>
            </a:r>
            <a:r>
              <a:rPr lang="fa-IR" sz="3200" dirty="0">
                <a:solidFill>
                  <a:srgbClr val="000000"/>
                </a:solidFill>
                <a:latin typeface="BNazanin"/>
              </a:rPr>
              <a:t>اعداد </a:t>
            </a:r>
            <a:r>
              <a:rPr lang="fa-IR" sz="3200" dirty="0">
                <a:solidFill>
                  <a:srgbClr val="000000"/>
                </a:solidFill>
                <a:latin typeface="MicrosoftSansSerif"/>
              </a:rPr>
              <a:t>101</a:t>
            </a:r>
            <a:r>
              <a:rPr lang="fa-IR" sz="3200" dirty="0">
                <a:solidFill>
                  <a:srgbClr val="000000"/>
                </a:solidFill>
                <a:latin typeface="BNazanin"/>
              </a:rPr>
              <a:t>و </a:t>
            </a:r>
            <a:r>
              <a:rPr lang="fa-IR" sz="3200" dirty="0">
                <a:solidFill>
                  <a:srgbClr val="000000"/>
                </a:solidFill>
                <a:latin typeface="MicrosoftSansSerif"/>
              </a:rPr>
              <a:t>1001</a:t>
            </a:r>
            <a:r>
              <a:rPr lang="fa-IR" sz="3200" dirty="0">
                <a:solidFill>
                  <a:srgbClr val="000000"/>
                </a:solidFill>
                <a:latin typeface="BNazanin"/>
              </a:rPr>
              <a:t>آینهای هستند ولی عدد </a:t>
            </a:r>
            <a:r>
              <a:rPr lang="fa-IR" sz="3200" dirty="0">
                <a:solidFill>
                  <a:srgbClr val="000000"/>
                </a:solidFill>
                <a:latin typeface="MicrosoftSansSerif"/>
              </a:rPr>
              <a:t>1101</a:t>
            </a:r>
            <a:r>
              <a:rPr lang="fa-IR" sz="3200" dirty="0">
                <a:solidFill>
                  <a:srgbClr val="000000"/>
                </a:solidFill>
                <a:latin typeface="BNazanin"/>
              </a:rPr>
              <a:t>آینهای نمیباشد.</a:t>
            </a:r>
            <a:br>
              <a:rPr lang="fa-IR" sz="3200" dirty="0">
                <a:solidFill>
                  <a:srgbClr val="000000"/>
                </a:solidFill>
                <a:latin typeface="BNazanin"/>
              </a:rPr>
            </a:br>
            <a:r>
              <a:rPr lang="fa-IR" sz="3200" dirty="0">
                <a:solidFill>
                  <a:srgbClr val="000000"/>
                </a:solidFill>
                <a:latin typeface="BNazanin"/>
              </a:rPr>
              <a:t>جمله شماره یک دنباله فیبوناچی </a:t>
            </a:r>
            <a:r>
              <a:rPr lang="fa-IR" sz="3200" dirty="0" smtClean="0">
                <a:solidFill>
                  <a:srgbClr val="000000"/>
                </a:solidFill>
                <a:latin typeface="BNazanin"/>
              </a:rPr>
              <a:t>را </a:t>
            </a:r>
            <a:r>
              <a:rPr lang="fa-IR" sz="3200" dirty="0" smtClean="0">
                <a:solidFill>
                  <a:srgbClr val="000000"/>
                </a:solidFill>
                <a:latin typeface="MicrosoftSansSerif"/>
              </a:rPr>
              <a:t>0 </a:t>
            </a:r>
            <a:r>
              <a:rPr lang="fa-IR" sz="3200" dirty="0" smtClean="0">
                <a:solidFill>
                  <a:srgbClr val="000000"/>
                </a:solidFill>
                <a:latin typeface="BNazanin"/>
              </a:rPr>
              <a:t>و </a:t>
            </a:r>
            <a:r>
              <a:rPr lang="fa-IR" sz="3200" dirty="0">
                <a:solidFill>
                  <a:srgbClr val="000000"/>
                </a:solidFill>
                <a:latin typeface="BNazanin"/>
              </a:rPr>
              <a:t>جمله دوم آن را </a:t>
            </a:r>
            <a:r>
              <a:rPr lang="fa-IR" sz="3200" dirty="0" smtClean="0">
                <a:solidFill>
                  <a:srgbClr val="000000"/>
                </a:solidFill>
                <a:latin typeface="MicrosoftSansSerif"/>
              </a:rPr>
              <a:t>1 </a:t>
            </a:r>
            <a:r>
              <a:rPr lang="fa-IR" sz="3200" dirty="0" smtClean="0">
                <a:solidFill>
                  <a:srgbClr val="000000"/>
                </a:solidFill>
                <a:latin typeface="BNazanin"/>
              </a:rPr>
              <a:t>درنظر بگیرید.</a:t>
            </a:r>
            <a:r>
              <a:rPr lang="fa-IR" dirty="0" smtClean="0"/>
              <a:t> </a:t>
            </a:r>
            <a:r>
              <a:rPr lang="fa-IR" dirty="0"/>
              <a:t/>
            </a:r>
            <a:br>
              <a:rPr lang="fa-IR" dirty="0"/>
            </a:b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5" y="4360006"/>
            <a:ext cx="9897856" cy="19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43E3A5-0AC5-4881-A41D-5ECAEBEB959D}"/>
              </a:ext>
            </a:extLst>
          </p:cNvPr>
          <p:cNvGrpSpPr/>
          <p:nvPr/>
        </p:nvGrpSpPr>
        <p:grpSpPr>
          <a:xfrm rot="19540464" flipH="1">
            <a:off x="2191638" y="1538226"/>
            <a:ext cx="2231002" cy="2520893"/>
            <a:chOff x="5058868" y="232127"/>
            <a:chExt cx="8510867" cy="9616730"/>
          </a:xfrm>
          <a:noFill/>
          <a:effectLst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019CCE9-DC01-419C-86FA-A0ED71918D54}"/>
                </a:ext>
              </a:extLst>
            </p:cNvPr>
            <p:cNvSpPr/>
            <p:nvPr/>
          </p:nvSpPr>
          <p:spPr>
            <a:xfrm rot="211266">
              <a:off x="12057075" y="8529782"/>
              <a:ext cx="1052701" cy="1319075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916EBE-533D-44F2-90B0-BBAD364F774E}"/>
                </a:ext>
              </a:extLst>
            </p:cNvPr>
            <p:cNvSpPr/>
            <p:nvPr/>
          </p:nvSpPr>
          <p:spPr>
            <a:xfrm>
              <a:off x="9174410" y="6905986"/>
              <a:ext cx="3333521" cy="1613815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C09FC54-272A-4C2E-8209-1AC8BF3C0689}"/>
                </a:ext>
              </a:extLst>
            </p:cNvPr>
            <p:cNvSpPr/>
            <p:nvPr/>
          </p:nvSpPr>
          <p:spPr>
            <a:xfrm rot="21242778">
              <a:off x="5058868" y="5449696"/>
              <a:ext cx="1132616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F0892D1-51D6-498E-A966-42379307893D}"/>
                </a:ext>
              </a:extLst>
            </p:cNvPr>
            <p:cNvSpPr/>
            <p:nvPr/>
          </p:nvSpPr>
          <p:spPr>
            <a:xfrm rot="21560731">
              <a:off x="5986132" y="5045483"/>
              <a:ext cx="1586465" cy="2373440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805A45A-FC86-40AA-A77F-4CC3BBAB2AAD}"/>
                </a:ext>
              </a:extLst>
            </p:cNvPr>
            <p:cNvSpPr/>
            <p:nvPr/>
          </p:nvSpPr>
          <p:spPr>
            <a:xfrm rot="338128">
              <a:off x="10038933" y="3258550"/>
              <a:ext cx="3530802" cy="3853063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96221DD-5CBE-4D71-83DC-3FECBF28D9B7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3CBB6E-0BC6-410C-B987-08341935D62A}"/>
                </a:ext>
              </a:extLst>
            </p:cNvPr>
            <p:cNvSpPr/>
            <p:nvPr/>
          </p:nvSpPr>
          <p:spPr>
            <a:xfrm rot="104369">
              <a:off x="7704536" y="232127"/>
              <a:ext cx="2543812" cy="6474119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5" name="Freeform 2">
            <a:extLst>
              <a:ext uri="{FF2B5EF4-FFF2-40B4-BE49-F238E27FC236}">
                <a16:creationId xmlns:a16="http://schemas.microsoft.com/office/drawing/2014/main" id="{1085625E-8547-4328-8161-61534E445C6E}"/>
              </a:ext>
            </a:extLst>
          </p:cNvPr>
          <p:cNvSpPr/>
          <p:nvPr/>
        </p:nvSpPr>
        <p:spPr>
          <a:xfrm>
            <a:off x="512431" y="891698"/>
            <a:ext cx="5183519" cy="5850331"/>
          </a:xfrm>
          <a:custGeom>
            <a:avLst/>
            <a:gdLst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33775 w 4000500"/>
              <a:gd name="connsiteY2" fmla="*/ 3314700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31427 w 4000500"/>
              <a:gd name="connsiteY4" fmla="*/ 2800019 h 4600575"/>
              <a:gd name="connsiteX5" fmla="*/ 3724275 w 4000500"/>
              <a:gd name="connsiteY5" fmla="*/ 2705100 h 4600575"/>
              <a:gd name="connsiteX6" fmla="*/ 3629025 w 4000500"/>
              <a:gd name="connsiteY6" fmla="*/ 2600325 h 4600575"/>
              <a:gd name="connsiteX7" fmla="*/ 3752850 w 4000500"/>
              <a:gd name="connsiteY7" fmla="*/ 2524125 h 4600575"/>
              <a:gd name="connsiteX8" fmla="*/ 3686175 w 4000500"/>
              <a:gd name="connsiteY8" fmla="*/ 2295525 h 4600575"/>
              <a:gd name="connsiteX9" fmla="*/ 4000500 w 4000500"/>
              <a:gd name="connsiteY9" fmla="*/ 2085975 h 4600575"/>
              <a:gd name="connsiteX10" fmla="*/ 3552825 w 4000500"/>
              <a:gd name="connsiteY10" fmla="*/ 1457325 h 4600575"/>
              <a:gd name="connsiteX11" fmla="*/ 2028825 w 4000500"/>
              <a:gd name="connsiteY11" fmla="*/ 0 h 4600575"/>
              <a:gd name="connsiteX12" fmla="*/ 533400 w 4000500"/>
              <a:gd name="connsiteY12" fmla="*/ 933450 h 4600575"/>
              <a:gd name="connsiteX13" fmla="*/ 1028700 w 4000500"/>
              <a:gd name="connsiteY13" fmla="*/ 2838450 h 4600575"/>
              <a:gd name="connsiteX14" fmla="*/ 0 w 4000500"/>
              <a:gd name="connsiteY14" fmla="*/ 4600575 h 4600575"/>
              <a:gd name="connsiteX15" fmla="*/ 0 w 4000500"/>
              <a:gd name="connsiteY15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24354"/>
              <a:gd name="connsiteY0" fmla="*/ 3952875 h 4600575"/>
              <a:gd name="connsiteX1" fmla="*/ 2632875 w 4024354"/>
              <a:gd name="connsiteY1" fmla="*/ 3281404 h 4600575"/>
              <a:gd name="connsiteX2" fmla="*/ 3509921 w 4024354"/>
              <a:gd name="connsiteY2" fmla="*/ 3306749 h 4600575"/>
              <a:gd name="connsiteX3" fmla="*/ 3555226 w 4024354"/>
              <a:gd name="connsiteY3" fmla="*/ 2851950 h 4600575"/>
              <a:gd name="connsiteX4" fmla="*/ 3696446 w 4024354"/>
              <a:gd name="connsiteY4" fmla="*/ 2701124 h 4600575"/>
              <a:gd name="connsiteX5" fmla="*/ 3664806 w 4024354"/>
              <a:gd name="connsiteY5" fmla="*/ 2620203 h 4600575"/>
              <a:gd name="connsiteX6" fmla="*/ 3752850 w 4024354"/>
              <a:gd name="connsiteY6" fmla="*/ 2524125 h 4600575"/>
              <a:gd name="connsiteX7" fmla="*/ 3666297 w 4024354"/>
              <a:gd name="connsiteY7" fmla="*/ 2291549 h 4600575"/>
              <a:gd name="connsiteX8" fmla="*/ 4024354 w 4024354"/>
              <a:gd name="connsiteY8" fmla="*/ 2097902 h 4600575"/>
              <a:gd name="connsiteX9" fmla="*/ 3552825 w 4024354"/>
              <a:gd name="connsiteY9" fmla="*/ 1457325 h 4600575"/>
              <a:gd name="connsiteX10" fmla="*/ 2028825 w 4024354"/>
              <a:gd name="connsiteY10" fmla="*/ 0 h 4600575"/>
              <a:gd name="connsiteX11" fmla="*/ 533400 w 4024354"/>
              <a:gd name="connsiteY11" fmla="*/ 933450 h 4600575"/>
              <a:gd name="connsiteX12" fmla="*/ 1028700 w 4024354"/>
              <a:gd name="connsiteY12" fmla="*/ 2838450 h 4600575"/>
              <a:gd name="connsiteX13" fmla="*/ 0 w 4024354"/>
              <a:gd name="connsiteY13" fmla="*/ 4600575 h 4600575"/>
              <a:gd name="connsiteX14" fmla="*/ 0 w 4024354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33400 w 4008470"/>
              <a:gd name="connsiteY11" fmla="*/ 961384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49303 w 4008470"/>
              <a:gd name="connsiteY11" fmla="*/ 965360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953 h 4628653"/>
              <a:gd name="connsiteX1" fmla="*/ 2632875 w 4008470"/>
              <a:gd name="connsiteY1" fmla="*/ 3309482 h 4628653"/>
              <a:gd name="connsiteX2" fmla="*/ 3509921 w 4008470"/>
              <a:gd name="connsiteY2" fmla="*/ 3334827 h 4628653"/>
              <a:gd name="connsiteX3" fmla="*/ 3555226 w 4008470"/>
              <a:gd name="connsiteY3" fmla="*/ 2880028 h 4628653"/>
              <a:gd name="connsiteX4" fmla="*/ 3696446 w 4008470"/>
              <a:gd name="connsiteY4" fmla="*/ 2729202 h 4628653"/>
              <a:gd name="connsiteX5" fmla="*/ 3664806 w 4008470"/>
              <a:gd name="connsiteY5" fmla="*/ 2648281 h 4628653"/>
              <a:gd name="connsiteX6" fmla="*/ 3752850 w 4008470"/>
              <a:gd name="connsiteY6" fmla="*/ 2552203 h 4628653"/>
              <a:gd name="connsiteX7" fmla="*/ 3686175 w 4008470"/>
              <a:gd name="connsiteY7" fmla="*/ 2343481 h 4628653"/>
              <a:gd name="connsiteX8" fmla="*/ 4008452 w 4008470"/>
              <a:gd name="connsiteY8" fmla="*/ 2133932 h 4628653"/>
              <a:gd name="connsiteX9" fmla="*/ 3592581 w 4008470"/>
              <a:gd name="connsiteY9" fmla="*/ 1517208 h 4628653"/>
              <a:gd name="connsiteX10" fmla="*/ 2000996 w 4008470"/>
              <a:gd name="connsiteY10" fmla="*/ 248 h 4628653"/>
              <a:gd name="connsiteX11" fmla="*/ 549303 w 4008470"/>
              <a:gd name="connsiteY11" fmla="*/ 965504 h 4628653"/>
              <a:gd name="connsiteX12" fmla="*/ 1028700 w 4008470"/>
              <a:gd name="connsiteY12" fmla="*/ 2866528 h 4628653"/>
              <a:gd name="connsiteX13" fmla="*/ 0 w 4008470"/>
              <a:gd name="connsiteY13" fmla="*/ 4628653 h 4628653"/>
              <a:gd name="connsiteX14" fmla="*/ 0 w 4008470"/>
              <a:gd name="connsiteY14" fmla="*/ 4628653 h 4628653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809506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769313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02304 w 4008470"/>
              <a:gd name="connsiteY0" fmla="*/ 2759264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71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15" fmla="*/ 0 w 4008470"/>
              <a:gd name="connsiteY15" fmla="*/ 4612749 h 4612749"/>
              <a:gd name="connsiteX0" fmla="*/ 2279716 w 4193197"/>
              <a:gd name="connsiteY0" fmla="*/ 2810454 h 4802265"/>
              <a:gd name="connsiteX1" fmla="*/ 2357263 w 4193197"/>
              <a:gd name="connsiteY1" fmla="*/ 3138676 h 4802265"/>
              <a:gd name="connsiteX2" fmla="*/ 2817602 w 4193197"/>
              <a:gd name="connsiteY2" fmla="*/ 3293578 h 4802265"/>
              <a:gd name="connsiteX3" fmla="*/ 3694648 w 4193197"/>
              <a:gd name="connsiteY3" fmla="*/ 3318923 h 4802265"/>
              <a:gd name="connsiteX4" fmla="*/ 3739953 w 4193197"/>
              <a:gd name="connsiteY4" fmla="*/ 2864124 h 4802265"/>
              <a:gd name="connsiteX5" fmla="*/ 3894780 w 4193197"/>
              <a:gd name="connsiteY5" fmla="*/ 2718741 h 4802265"/>
              <a:gd name="connsiteX6" fmla="*/ 3849533 w 4193197"/>
              <a:gd name="connsiteY6" fmla="*/ 2632377 h 4802265"/>
              <a:gd name="connsiteX7" fmla="*/ 3937577 w 4193197"/>
              <a:gd name="connsiteY7" fmla="*/ 2536299 h 4802265"/>
              <a:gd name="connsiteX8" fmla="*/ 3870902 w 4193197"/>
              <a:gd name="connsiteY8" fmla="*/ 2327577 h 4802265"/>
              <a:gd name="connsiteX9" fmla="*/ 4193179 w 4193197"/>
              <a:gd name="connsiteY9" fmla="*/ 2118028 h 4802265"/>
              <a:gd name="connsiteX10" fmla="*/ 3777308 w 4193197"/>
              <a:gd name="connsiteY10" fmla="*/ 1501304 h 4802265"/>
              <a:gd name="connsiteX11" fmla="*/ 2185723 w 4193197"/>
              <a:gd name="connsiteY11" fmla="*/ 247 h 4802265"/>
              <a:gd name="connsiteX12" fmla="*/ 734030 w 4193197"/>
              <a:gd name="connsiteY12" fmla="*/ 949600 h 4802265"/>
              <a:gd name="connsiteX13" fmla="*/ 1201500 w 4193197"/>
              <a:gd name="connsiteY13" fmla="*/ 2874478 h 4802265"/>
              <a:gd name="connsiteX14" fmla="*/ 184727 w 4193197"/>
              <a:gd name="connsiteY14" fmla="*/ 4612749 h 4802265"/>
              <a:gd name="connsiteX15" fmla="*/ 0 w 4193197"/>
              <a:gd name="connsiteY15" fmla="*/ 4797476 h 4802265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0" fmla="*/ 2279716 w 4193197"/>
              <a:gd name="connsiteY0" fmla="*/ 2810454 h 4732822"/>
              <a:gd name="connsiteX1" fmla="*/ 2357263 w 4193197"/>
              <a:gd name="connsiteY1" fmla="*/ 3138676 h 4732822"/>
              <a:gd name="connsiteX2" fmla="*/ 2817602 w 4193197"/>
              <a:gd name="connsiteY2" fmla="*/ 3293578 h 4732822"/>
              <a:gd name="connsiteX3" fmla="*/ 3694648 w 4193197"/>
              <a:gd name="connsiteY3" fmla="*/ 3318923 h 4732822"/>
              <a:gd name="connsiteX4" fmla="*/ 3739953 w 4193197"/>
              <a:gd name="connsiteY4" fmla="*/ 2864124 h 4732822"/>
              <a:gd name="connsiteX5" fmla="*/ 3894780 w 4193197"/>
              <a:gd name="connsiteY5" fmla="*/ 2718741 h 4732822"/>
              <a:gd name="connsiteX6" fmla="*/ 3849533 w 4193197"/>
              <a:gd name="connsiteY6" fmla="*/ 2632377 h 4732822"/>
              <a:gd name="connsiteX7" fmla="*/ 3937577 w 4193197"/>
              <a:gd name="connsiteY7" fmla="*/ 2536299 h 4732822"/>
              <a:gd name="connsiteX8" fmla="*/ 3870902 w 4193197"/>
              <a:gd name="connsiteY8" fmla="*/ 2327577 h 4732822"/>
              <a:gd name="connsiteX9" fmla="*/ 4193179 w 4193197"/>
              <a:gd name="connsiteY9" fmla="*/ 2118028 h 4732822"/>
              <a:gd name="connsiteX10" fmla="*/ 3777308 w 4193197"/>
              <a:gd name="connsiteY10" fmla="*/ 1501304 h 4732822"/>
              <a:gd name="connsiteX11" fmla="*/ 2185723 w 4193197"/>
              <a:gd name="connsiteY11" fmla="*/ 247 h 4732822"/>
              <a:gd name="connsiteX12" fmla="*/ 734030 w 4193197"/>
              <a:gd name="connsiteY12" fmla="*/ 949600 h 4732822"/>
              <a:gd name="connsiteX13" fmla="*/ 1201500 w 4193197"/>
              <a:gd name="connsiteY13" fmla="*/ 2874478 h 4732822"/>
              <a:gd name="connsiteX14" fmla="*/ 0 w 4193197"/>
              <a:gd name="connsiteY14" fmla="*/ 4732822 h 4732822"/>
              <a:gd name="connsiteX0" fmla="*/ 2279716 w 4193197"/>
              <a:gd name="connsiteY0" fmla="*/ 2810222 h 4732590"/>
              <a:gd name="connsiteX1" fmla="*/ 2357263 w 4193197"/>
              <a:gd name="connsiteY1" fmla="*/ 3138444 h 4732590"/>
              <a:gd name="connsiteX2" fmla="*/ 2817602 w 4193197"/>
              <a:gd name="connsiteY2" fmla="*/ 3293346 h 4732590"/>
              <a:gd name="connsiteX3" fmla="*/ 3694648 w 4193197"/>
              <a:gd name="connsiteY3" fmla="*/ 3318691 h 4732590"/>
              <a:gd name="connsiteX4" fmla="*/ 3739953 w 4193197"/>
              <a:gd name="connsiteY4" fmla="*/ 2863892 h 4732590"/>
              <a:gd name="connsiteX5" fmla="*/ 3894780 w 4193197"/>
              <a:gd name="connsiteY5" fmla="*/ 2718509 h 4732590"/>
              <a:gd name="connsiteX6" fmla="*/ 3849533 w 4193197"/>
              <a:gd name="connsiteY6" fmla="*/ 2632145 h 4732590"/>
              <a:gd name="connsiteX7" fmla="*/ 3937577 w 4193197"/>
              <a:gd name="connsiteY7" fmla="*/ 2536067 h 4732590"/>
              <a:gd name="connsiteX8" fmla="*/ 3870902 w 4193197"/>
              <a:gd name="connsiteY8" fmla="*/ 2327345 h 4732590"/>
              <a:gd name="connsiteX9" fmla="*/ 4193179 w 4193197"/>
              <a:gd name="connsiteY9" fmla="*/ 2117796 h 4732590"/>
              <a:gd name="connsiteX10" fmla="*/ 3777308 w 4193197"/>
              <a:gd name="connsiteY10" fmla="*/ 1501072 h 4732590"/>
              <a:gd name="connsiteX11" fmla="*/ 2185723 w 4193197"/>
              <a:gd name="connsiteY11" fmla="*/ 15 h 4732590"/>
              <a:gd name="connsiteX12" fmla="*/ 734030 w 4193197"/>
              <a:gd name="connsiteY12" fmla="*/ 949368 h 4732590"/>
              <a:gd name="connsiteX13" fmla="*/ 1201500 w 4193197"/>
              <a:gd name="connsiteY13" fmla="*/ 2874246 h 4732590"/>
              <a:gd name="connsiteX14" fmla="*/ 0 w 4193197"/>
              <a:gd name="connsiteY14" fmla="*/ 4732590 h 4732590"/>
              <a:gd name="connsiteX0" fmla="*/ 2279716 w 4193197"/>
              <a:gd name="connsiteY0" fmla="*/ 2810579 h 4732947"/>
              <a:gd name="connsiteX1" fmla="*/ 2357263 w 4193197"/>
              <a:gd name="connsiteY1" fmla="*/ 3138801 h 4732947"/>
              <a:gd name="connsiteX2" fmla="*/ 2817602 w 4193197"/>
              <a:gd name="connsiteY2" fmla="*/ 3293703 h 4732947"/>
              <a:gd name="connsiteX3" fmla="*/ 3694648 w 4193197"/>
              <a:gd name="connsiteY3" fmla="*/ 3319048 h 4732947"/>
              <a:gd name="connsiteX4" fmla="*/ 3739953 w 4193197"/>
              <a:gd name="connsiteY4" fmla="*/ 2864249 h 4732947"/>
              <a:gd name="connsiteX5" fmla="*/ 3894780 w 4193197"/>
              <a:gd name="connsiteY5" fmla="*/ 2718866 h 4732947"/>
              <a:gd name="connsiteX6" fmla="*/ 3849533 w 4193197"/>
              <a:gd name="connsiteY6" fmla="*/ 2632502 h 4732947"/>
              <a:gd name="connsiteX7" fmla="*/ 3937577 w 4193197"/>
              <a:gd name="connsiteY7" fmla="*/ 2536424 h 4732947"/>
              <a:gd name="connsiteX8" fmla="*/ 3870902 w 4193197"/>
              <a:gd name="connsiteY8" fmla="*/ 2327702 h 4732947"/>
              <a:gd name="connsiteX9" fmla="*/ 4193179 w 4193197"/>
              <a:gd name="connsiteY9" fmla="*/ 2118153 h 4732947"/>
              <a:gd name="connsiteX10" fmla="*/ 3777308 w 4193197"/>
              <a:gd name="connsiteY10" fmla="*/ 1501429 h 4732947"/>
              <a:gd name="connsiteX11" fmla="*/ 2185723 w 4193197"/>
              <a:gd name="connsiteY11" fmla="*/ 372 h 4732947"/>
              <a:gd name="connsiteX12" fmla="*/ 734030 w 4193197"/>
              <a:gd name="connsiteY12" fmla="*/ 949725 h 4732947"/>
              <a:gd name="connsiteX13" fmla="*/ 1201500 w 4193197"/>
              <a:gd name="connsiteY13" fmla="*/ 2874603 h 4732947"/>
              <a:gd name="connsiteX14" fmla="*/ 0 w 4193197"/>
              <a:gd name="connsiteY14" fmla="*/ 4732947 h 4732947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245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46101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3197" h="4732613">
                <a:moveTo>
                  <a:pt x="2171154" y="2793543"/>
                </a:moveTo>
                <a:cubicBezTo>
                  <a:pt x="2171137" y="2796491"/>
                  <a:pt x="2241171" y="3055163"/>
                  <a:pt x="2357263" y="3138467"/>
                </a:cubicBezTo>
                <a:cubicBezTo>
                  <a:pt x="2473355" y="3221771"/>
                  <a:pt x="2602241" y="3253280"/>
                  <a:pt x="2817602" y="3293369"/>
                </a:cubicBezTo>
                <a:cubicBezTo>
                  <a:pt x="3120276" y="3326939"/>
                  <a:pt x="3353266" y="3509048"/>
                  <a:pt x="3694648" y="3318714"/>
                </a:cubicBezTo>
                <a:cubicBezTo>
                  <a:pt x="3836971" y="3193620"/>
                  <a:pt x="3740754" y="3068524"/>
                  <a:pt x="3739953" y="2863915"/>
                </a:cubicBezTo>
                <a:cubicBezTo>
                  <a:pt x="3775679" y="2763640"/>
                  <a:pt x="3886456" y="2819891"/>
                  <a:pt x="3894780" y="2718532"/>
                </a:cubicBezTo>
                <a:cubicBezTo>
                  <a:pt x="3894481" y="2664225"/>
                  <a:pt x="3872007" y="2665768"/>
                  <a:pt x="3849533" y="2632168"/>
                </a:cubicBezTo>
                <a:cubicBezTo>
                  <a:pt x="3878881" y="2600142"/>
                  <a:pt x="3931042" y="2590928"/>
                  <a:pt x="3937577" y="2536090"/>
                </a:cubicBezTo>
                <a:cubicBezTo>
                  <a:pt x="3940460" y="2476644"/>
                  <a:pt x="3869273" y="2411520"/>
                  <a:pt x="3870902" y="2327368"/>
                </a:cubicBezTo>
                <a:cubicBezTo>
                  <a:pt x="3906766" y="2246916"/>
                  <a:pt x="4161291" y="2257906"/>
                  <a:pt x="4193179" y="2117819"/>
                </a:cubicBezTo>
                <a:cubicBezTo>
                  <a:pt x="4196354" y="1985132"/>
                  <a:pt x="3794012" y="1784857"/>
                  <a:pt x="3777308" y="1501095"/>
                </a:cubicBezTo>
                <a:cubicBezTo>
                  <a:pt x="3788793" y="-21000"/>
                  <a:pt x="2469554" y="2993"/>
                  <a:pt x="2185723" y="38"/>
                </a:cubicBezTo>
                <a:cubicBezTo>
                  <a:pt x="1850254" y="-3455"/>
                  <a:pt x="986143" y="238773"/>
                  <a:pt x="734030" y="949391"/>
                </a:cubicBezTo>
                <a:cubicBezTo>
                  <a:pt x="415922" y="2116797"/>
                  <a:pt x="1089409" y="2188910"/>
                  <a:pt x="1201500" y="2874269"/>
                </a:cubicBezTo>
                <a:cubicBezTo>
                  <a:pt x="1152798" y="3891015"/>
                  <a:pt x="200250" y="4412113"/>
                  <a:pt x="0" y="4732613"/>
                </a:cubicBezTo>
              </a:path>
            </a:pathLst>
          </a:custGeom>
          <a:ln w="63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1B48F4EC-59D2-483A-B195-CA33287DED31}"/>
              </a:ext>
            </a:extLst>
          </p:cNvPr>
          <p:cNvSpPr txBox="1">
            <a:spLocks/>
          </p:cNvSpPr>
          <p:nvPr/>
        </p:nvSpPr>
        <p:spPr>
          <a:xfrm>
            <a:off x="5737086" y="2681952"/>
            <a:ext cx="6207621" cy="16019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fa-IR" altLang="ko-KR" b="1" dirty="0" smtClean="0">
                <a:solidFill>
                  <a:schemeClr val="bg1"/>
                </a:solidFill>
                <a:latin typeface="+mj-lt"/>
              </a:rPr>
              <a:t>شما حالا یک درک خوبی از الگوریتم دارید .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fa-IR" altLang="ko-KR" b="1" dirty="0" smtClean="0">
                <a:solidFill>
                  <a:schemeClr val="bg1"/>
                </a:solidFill>
                <a:latin typeface="+mj-lt"/>
              </a:rPr>
              <a:t>این تازه شروع مسیر یادگیری شما هست...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17198" y="4700793"/>
            <a:ext cx="1219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a-IR" altLang="ko-KR" sz="7200" dirty="0" smtClean="0">
                <a:solidFill>
                  <a:srgbClr val="BE8BE2"/>
                </a:solidFill>
                <a:cs typeface="Arial" pitchFamily="34" charset="0"/>
              </a:rPr>
              <a:t>ممنونم</a:t>
            </a:r>
            <a:endParaRPr lang="ko-KR" altLang="en-US" sz="7200" dirty="0">
              <a:solidFill>
                <a:srgbClr val="BE8BE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34544" y="5742729"/>
            <a:ext cx="121918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a-IR" altLang="ko-KR" sz="2800" dirty="0" smtClean="0">
                <a:solidFill>
                  <a:srgbClr val="BE8BE2"/>
                </a:solidFill>
                <a:cs typeface="Arial" pitchFamily="34" charset="0"/>
              </a:rPr>
              <a:t>تا دیداری دوباره بدرود</a:t>
            </a:r>
            <a:endParaRPr lang="ko-KR" altLang="en-US" sz="2800" dirty="0">
              <a:solidFill>
                <a:srgbClr val="BE8BE2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pic>
        <p:nvPicPr>
          <p:cNvPr id="197" name="Picture 1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961" y="5652410"/>
            <a:ext cx="1209040" cy="12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-5670" y="-4992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919753"/>
            <a:ext cx="66675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a-IR" altLang="ko-KR" sz="4800" dirty="0">
                <a:cs typeface="Arial" pitchFamily="34" charset="0"/>
              </a:rPr>
              <a:t>الگوریتم</a:t>
            </a: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524437" y="3614574"/>
            <a:ext cx="66674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cs typeface="Arial" pitchFamily="34" charset="0"/>
              </a:rPr>
              <a:t>Algorithm</a:t>
            </a:r>
            <a:endParaRPr lang="ko-KR" altLang="en-US" sz="2000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>
                <a:solidFill>
                  <a:schemeClr val="tx1"/>
                </a:solidFill>
              </a:rPr>
              <a:t>الگوریتم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34721" y="1203698"/>
            <a:ext cx="11750811" cy="463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/>
            <a:r>
              <a:rPr lang="ar-SA" altLang="en-US" sz="2400" b="1" kern="0" dirty="0" smtClean="0">
                <a:cs typeface="Tahoma" panose="020B0604030504040204" pitchFamily="34" charset="0"/>
              </a:rPr>
              <a:t>الگوریتم </a:t>
            </a:r>
            <a:endParaRPr lang="fa-IR" altLang="en-US" sz="2400" b="1" kern="0" dirty="0" smtClean="0">
              <a:cs typeface="Tahoma" panose="020B0604030504040204" pitchFamily="34" charset="0"/>
            </a:endParaRPr>
          </a:p>
          <a:p>
            <a:pPr lvl="1" defTabSz="914400" eaLnBrk="1" hangingPunct="1"/>
            <a:r>
              <a:rPr lang="ar-SA" altLang="en-US" sz="2000" b="1" kern="0" dirty="0" smtClean="0">
                <a:cs typeface="Tahoma" panose="020B0604030504040204" pitchFamily="34" charset="0"/>
              </a:rPr>
              <a:t> </a:t>
            </a:r>
            <a:r>
              <a:rPr lang="ar-SA" altLang="en-US" sz="2000" kern="0" dirty="0" smtClean="0">
                <a:cs typeface="Tahoma" panose="020B0604030504040204" pitchFamily="34" charset="0"/>
              </a:rPr>
              <a:t>مجموعه </a:t>
            </a:r>
            <a:r>
              <a:rPr lang="ar-SA" altLang="en-US" sz="2000" b="1" kern="0" dirty="0" smtClean="0">
                <a:cs typeface="Tahoma" panose="020B0604030504040204" pitchFamily="34" charset="0"/>
              </a:rPr>
              <a:t>محدودی</a:t>
            </a:r>
            <a:r>
              <a:rPr lang="ar-SA" altLang="en-US" sz="2000" kern="0" dirty="0" smtClean="0">
                <a:cs typeface="Tahoma" panose="020B0604030504040204" pitchFamily="34" charset="0"/>
              </a:rPr>
              <a:t> از دستورالعملها است که اگر به </a:t>
            </a:r>
            <a:r>
              <a:rPr lang="ar-SA" altLang="en-US" sz="2000" b="1" kern="0" dirty="0" smtClean="0">
                <a:cs typeface="Tahoma" panose="020B0604030504040204" pitchFamily="34" charset="0"/>
              </a:rPr>
              <a:t>ترتیب</a:t>
            </a:r>
            <a:r>
              <a:rPr lang="ar-SA" altLang="en-US" sz="2000" kern="0" dirty="0" smtClean="0">
                <a:cs typeface="Tahoma" panose="020B0604030504040204" pitchFamily="34" charset="0"/>
              </a:rPr>
              <a:t> دنبال شوند موجب انجام کار خاصی می گردند.</a:t>
            </a:r>
            <a:endParaRPr lang="en-US" altLang="en-US" sz="2000" kern="0" dirty="0" smtClean="0">
              <a:cs typeface="Tahoma" panose="020B0604030504040204" pitchFamily="34" charset="0"/>
            </a:endParaRPr>
          </a:p>
          <a:p>
            <a:pPr marL="344487" lvl="1" indent="0" defTabSz="914400" eaLnBrk="1" hangingPunct="1">
              <a:buNone/>
            </a:pPr>
            <a:endParaRPr lang="fa-IR" altLang="en-US" sz="2000" kern="0" dirty="0" smtClean="0">
              <a:cs typeface="Tahoma" panose="020B0604030504040204" pitchFamily="34" charset="0"/>
            </a:endParaRPr>
          </a:p>
          <a:p>
            <a:pPr defTabSz="914400" eaLnBrk="1" hangingPunct="1"/>
            <a:r>
              <a:rPr lang="ar-SA" altLang="en-US" sz="2000" kern="0" dirty="0" smtClean="0">
                <a:cs typeface="Tahoma" panose="020B0604030504040204" pitchFamily="34" charset="0"/>
              </a:rPr>
              <a:t> هر الگوریتم باید دارای شرایط زیر باشد </a:t>
            </a:r>
            <a:endParaRPr lang="fa-IR" altLang="en-US" sz="2000" kern="0" dirty="0" smtClean="0">
              <a:cs typeface="Tahoma" panose="020B0604030504040204" pitchFamily="34" charset="0"/>
            </a:endParaRPr>
          </a:p>
          <a:p>
            <a:pPr lvl="1" defTabSz="914400" eaLnBrk="1" hangingPunct="1"/>
            <a:r>
              <a:rPr lang="ar-SA" altLang="en-US" sz="2000" b="1" kern="0" dirty="0" smtClean="0">
                <a:cs typeface="Tahoma" panose="020B0604030504040204" pitchFamily="34" charset="0"/>
              </a:rPr>
              <a:t>ورودی</a:t>
            </a:r>
            <a:r>
              <a:rPr lang="ar-SA" altLang="en-US" sz="2000" kern="0" dirty="0" smtClean="0">
                <a:cs typeface="Tahoma" panose="020B0604030504040204" pitchFamily="34" charset="0"/>
              </a:rPr>
              <a:t> : یک الگوریتم می تواند صفر یا چند ورودی داشته باشد که از محیط خارج تامین می گردد.</a:t>
            </a:r>
            <a:endParaRPr lang="fa-IR" altLang="en-US" sz="2000" kern="0" dirty="0" smtClean="0">
              <a:cs typeface="Tahoma" panose="020B0604030504040204" pitchFamily="34" charset="0"/>
            </a:endParaRPr>
          </a:p>
          <a:p>
            <a:pPr lvl="1" defTabSz="914400" eaLnBrk="1" hangingPunct="1"/>
            <a:r>
              <a:rPr lang="ar-SA" altLang="en-US" sz="2000" b="1" kern="0" dirty="0" smtClean="0">
                <a:cs typeface="Tahoma" panose="020B0604030504040204" pitchFamily="34" charset="0"/>
              </a:rPr>
              <a:t>خروجی</a:t>
            </a:r>
            <a:r>
              <a:rPr lang="ar-SA" altLang="en-US" sz="2000" kern="0" dirty="0" smtClean="0">
                <a:cs typeface="Tahoma" panose="020B0604030504040204" pitchFamily="34" charset="0"/>
              </a:rPr>
              <a:t> : الگوریتم باید یک یا چند کمیت خروجی داشته باشد.</a:t>
            </a:r>
            <a:endParaRPr lang="fa-IR" altLang="en-US" sz="2000" kern="0" dirty="0" smtClean="0">
              <a:cs typeface="Tahoma" panose="020B0604030504040204" pitchFamily="34" charset="0"/>
            </a:endParaRPr>
          </a:p>
          <a:p>
            <a:pPr lvl="1" defTabSz="914400" eaLnBrk="1" hangingPunct="1"/>
            <a:r>
              <a:rPr lang="ar-SA" altLang="en-US" sz="2000" b="1" kern="0" dirty="0" smtClean="0">
                <a:cs typeface="Tahoma" panose="020B0604030504040204" pitchFamily="34" charset="0"/>
              </a:rPr>
              <a:t>قطعیت</a:t>
            </a:r>
            <a:r>
              <a:rPr lang="ar-SA" altLang="en-US" sz="2000" kern="0" dirty="0" smtClean="0">
                <a:cs typeface="Tahoma" panose="020B0604030504040204" pitchFamily="34" charset="0"/>
              </a:rPr>
              <a:t> : هر دستورالعمل باید واضح و بدون ابهام باشد.</a:t>
            </a:r>
            <a:endParaRPr lang="fa-IR" altLang="en-US" sz="2000" kern="0" dirty="0" smtClean="0">
              <a:cs typeface="Tahoma" panose="020B0604030504040204" pitchFamily="34" charset="0"/>
            </a:endParaRPr>
          </a:p>
          <a:p>
            <a:pPr lvl="1" defTabSz="914400" eaLnBrk="1" hangingPunct="1"/>
            <a:r>
              <a:rPr lang="ar-SA" altLang="en-US" sz="2000" b="1" kern="0" dirty="0" smtClean="0">
                <a:cs typeface="Tahoma" panose="020B0604030504040204" pitchFamily="34" charset="0"/>
              </a:rPr>
              <a:t>کارایی</a:t>
            </a:r>
            <a:r>
              <a:rPr lang="ar-SA" altLang="en-US" sz="2000" kern="0" dirty="0" smtClean="0">
                <a:cs typeface="Tahoma" panose="020B0604030504040204" pitchFamily="34" charset="0"/>
              </a:rPr>
              <a:t> : هر دستورالعمل باید قابل اجرا باشد.</a:t>
            </a:r>
            <a:endParaRPr lang="fa-IR" altLang="en-US" sz="2000" kern="0" dirty="0" smtClean="0">
              <a:cs typeface="Tahoma" panose="020B0604030504040204" pitchFamily="34" charset="0"/>
            </a:endParaRPr>
          </a:p>
          <a:p>
            <a:pPr lvl="1" defTabSz="914400" eaLnBrk="1" hangingPunct="1"/>
            <a:r>
              <a:rPr lang="ar-SA" altLang="en-US" sz="2000" b="1" kern="0" dirty="0" smtClean="0">
                <a:cs typeface="Tahoma" panose="020B0604030504040204" pitchFamily="34" charset="0"/>
              </a:rPr>
              <a:t>محدودیت</a:t>
            </a:r>
            <a:r>
              <a:rPr lang="ar-SA" altLang="en-US" sz="2000" kern="0" dirty="0" smtClean="0">
                <a:cs typeface="Tahoma" panose="020B0604030504040204" pitchFamily="34" charset="0"/>
              </a:rPr>
              <a:t> : در تمام حالات، الگوریتم باید پس از طی مراحل محدودی خاتمه یابد.</a:t>
            </a:r>
            <a:endParaRPr lang="en-US" altLang="en-US" sz="2000" kern="0" dirty="0" smtClean="0"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721" y="5125632"/>
            <a:ext cx="1175081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ar-SA" altLang="en-US" dirty="0">
                <a:cs typeface="Tahoma" panose="020B0604030504040204" pitchFamily="34" charset="0"/>
              </a:rPr>
              <a:t>چگونه می توانیم الگوریتمها را بیان کنیم</a:t>
            </a:r>
            <a:r>
              <a:rPr lang="ar-SA" altLang="en-US" dirty="0" smtClean="0">
                <a:cs typeface="Tahoma" panose="020B0604030504040204" pitchFamily="34" charset="0"/>
              </a:rPr>
              <a:t>؟</a:t>
            </a:r>
            <a:endParaRPr lang="en-US" altLang="en-US" dirty="0" smtClean="0">
              <a:cs typeface="Tahoma" panose="020B0604030504040204" pitchFamily="34" charset="0"/>
            </a:endParaRPr>
          </a:p>
          <a:p>
            <a:pPr algn="r">
              <a:lnSpc>
                <a:spcPct val="80000"/>
              </a:lnSpc>
            </a:pPr>
            <a:endParaRPr lang="en-US" altLang="en-US" dirty="0">
              <a:cs typeface="Tahoma" panose="020B060403050404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fa-IR" altLang="en-US" dirty="0" smtClean="0">
                <a:cs typeface="Tahoma" panose="020B0604030504040204" pitchFamily="34" charset="0"/>
              </a:rPr>
              <a:t>به نحوی باشد که </a:t>
            </a:r>
            <a:r>
              <a:rPr lang="ar-SA" altLang="en-US" dirty="0">
                <a:cs typeface="Tahoma" panose="020B0604030504040204" pitchFamily="34" charset="0"/>
              </a:rPr>
              <a:t>قابل فهم و درک </a:t>
            </a:r>
            <a:r>
              <a:rPr lang="fa-IR" altLang="en-US" dirty="0" smtClean="0">
                <a:cs typeface="Tahoma" panose="020B0604030504040204" pitchFamily="34" charset="0"/>
              </a:rPr>
              <a:t>برای همه باشد و </a:t>
            </a:r>
            <a:r>
              <a:rPr lang="ar-SA" altLang="en-US" dirty="0" smtClean="0">
                <a:cs typeface="Tahoma" panose="020B0604030504040204" pitchFamily="34" charset="0"/>
              </a:rPr>
              <a:t> </a:t>
            </a:r>
            <a:r>
              <a:rPr lang="ar-SA" altLang="en-US" dirty="0">
                <a:cs typeface="Tahoma" panose="020B0604030504040204" pitchFamily="34" charset="0"/>
              </a:rPr>
              <a:t>همه بتوانند به راحتی منظور نویسنده الگوریتم را درک </a:t>
            </a:r>
            <a:r>
              <a:rPr lang="ar-SA" altLang="en-US" dirty="0" smtClean="0">
                <a:cs typeface="Tahoma" panose="020B0604030504040204" pitchFamily="34" charset="0"/>
              </a:rPr>
              <a:t>کنند</a:t>
            </a:r>
            <a:r>
              <a:rPr lang="fa-IR" altLang="en-US" dirty="0" smtClean="0">
                <a:cs typeface="Tahoma" panose="020B0604030504040204" pitchFamily="34" charset="0"/>
              </a:rPr>
              <a:t>.</a:t>
            </a:r>
          </a:p>
          <a:p>
            <a:pPr algn="r">
              <a:lnSpc>
                <a:spcPct val="80000"/>
              </a:lnSpc>
            </a:pPr>
            <a:r>
              <a:rPr lang="ar-SA" altLang="en-US" dirty="0" smtClean="0">
                <a:cs typeface="Tahoma" panose="020B0604030504040204" pitchFamily="34" charset="0"/>
              </a:rPr>
              <a:t> </a:t>
            </a:r>
            <a:endParaRPr lang="fa-IR" altLang="en-US" dirty="0">
              <a:cs typeface="Tahoma" panose="020B0604030504040204" pitchFamily="34" charset="0"/>
            </a:endParaRPr>
          </a:p>
          <a:p>
            <a:pPr algn="r">
              <a:lnSpc>
                <a:spcPct val="80000"/>
              </a:lnSpc>
            </a:pPr>
            <a:endParaRPr lang="en-US" altLang="en-US" dirty="0" smtClean="0">
              <a:cs typeface="Tahoma" panose="020B0604030504040204" pitchFamily="34" charset="0"/>
            </a:endParaRPr>
          </a:p>
          <a:p>
            <a:pPr algn="r">
              <a:lnSpc>
                <a:spcPct val="80000"/>
              </a:lnSpc>
            </a:pPr>
            <a:endParaRPr lang="fa-IR" altLang="en-US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2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>
                <a:solidFill>
                  <a:schemeClr val="tx1"/>
                </a:solidFill>
              </a:rPr>
              <a:t>مثالی از الگوریتم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57591"/>
            <a:ext cx="11439526" cy="488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الگوریتمی بنویسید که ضرایب یک معادله درجه </a:t>
            </a: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یک 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بصورت زیر را دریافت و ریشه آن را محاسبه و چاپ کند.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</a:rPr>
              <a:t>a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x </a:t>
            </a: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+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</a:rPr>
              <a:t>b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=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</a:rPr>
              <a:t>c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برای حل این مسئله ابتدا باید ضرائب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a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،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b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و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c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از کاربر دریافت و در خانه های حافظه ذخیره گردند.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برای اینکه بتوانیم بعدا به این خانه های حافظه مراجعه کنیم، به هریک از آنها یک نام نسبت می دهیم. به هریک از این نامها یک </a:t>
            </a:r>
            <a:r>
              <a:rPr kumimoji="0" lang="ar-SA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متغیر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گفته می شود.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دلیل این نامگذاری آنستکه مقادیر ذخیره شده در هریک از این خانه های حافظه می تواند </a:t>
            </a:r>
            <a:r>
              <a:rPr kumimoji="0" lang="ar-SA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تغییر</a:t>
            </a: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کند.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گرچه انتخاب نام بعهده خودشماست و می تواند هر چیزی باشد، ولی توصیه می گردد از اسامی بامعنی و متناسب استفاده گردد. این کار سبب می شود که خواندن و درک الگوریتم شما برای سایر افراد نیز ساده گردد.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اکنون به قراردادهای زیر توجه کنید :</a:t>
            </a:r>
            <a:endParaRPr kumimoji="0" lang="fa-I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692150" marR="0" lvl="1" indent="-347663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برای دریافت اطلاعات از کاربر از دستور </a:t>
            </a:r>
            <a:r>
              <a:rPr kumimoji="0" lang="ar-SA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بخوان</a:t>
            </a:r>
            <a:r>
              <a:rPr kumimoji="0" lang="ar-SA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استفاده می گردد.</a:t>
            </a: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  <a:p>
            <a:pPr marL="692150" marR="0" lvl="1" indent="-347663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برای نوشتن اطلاعات در خروجی از دستور </a:t>
            </a:r>
            <a:r>
              <a:rPr kumimoji="0" lang="ar-SA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چاپ کن </a:t>
            </a:r>
            <a:r>
              <a:rPr kumimoji="0" lang="ar-SA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استفاده می گردد.</a:t>
            </a: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  <a:p>
            <a:pPr marL="692150" marR="0" lvl="1" indent="-347663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ar-SA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برای انتساب یک مقدار به یک متغیر از علامت </a:t>
            </a:r>
            <a:r>
              <a:rPr kumimoji="0" lang="fa-I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← </a:t>
            </a:r>
            <a:r>
              <a:rPr kumimoji="0" lang="ar-SA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استفاده می شود.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2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>
                <a:solidFill>
                  <a:schemeClr val="tx1"/>
                </a:solidFill>
              </a:rPr>
              <a:t>راه حل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7200" y="103078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091446"/>
            <a:ext cx="11439526" cy="416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a 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و </a:t>
            </a:r>
            <a:r>
              <a:rPr lang="en-US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b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و </a:t>
            </a:r>
            <a:r>
              <a:rPr lang="en-US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c 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را بخوان</a:t>
            </a:r>
          </a:p>
          <a:p>
            <a:pPr marL="457200" marR="0" lvl="0" indent="-4572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endParaRPr lang="fa-IR" altLang="en-US" sz="2400" kern="0" dirty="0" smtClean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  <a:p>
            <a:pPr marL="457200" marR="0" lvl="0" indent="-4572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مقدار                      را</a:t>
            </a:r>
            <a:r>
              <a:rPr kumimoji="0" lang="fa-IR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محاسبه کن</a:t>
            </a:r>
          </a:p>
          <a:p>
            <a:pPr marL="457200" marR="0" lvl="0" indent="-4572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endParaRPr lang="fa-IR" altLang="en-US" sz="2400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  <a:p>
            <a:pPr marL="457200" marR="0" lvl="0" indent="-4572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fa-IR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مقدار 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x1 </a:t>
            </a:r>
            <a:r>
              <a:rPr lang="fa-IR" altLang="en-US" sz="24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را چاپ کن.</a:t>
            </a:r>
          </a:p>
          <a:p>
            <a:pPr marL="457200" marR="0" lvl="0" indent="-4572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endParaRPr kumimoji="0" lang="fa-IR" altLang="en-US" sz="24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  <a:p>
            <a:pPr marL="457200" marR="0" lvl="0" indent="-4572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r>
              <a:rPr lang="fa-IR" altLang="en-US" sz="2400" kern="0" noProof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توقف برنامه (پایان )</a:t>
            </a:r>
            <a:r>
              <a:rPr kumimoji="0" lang="fa-IR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</a:t>
            </a:r>
            <a:endParaRPr kumimoji="0" lang="en-US" altLang="en-US" sz="24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  <a:p>
            <a:pPr marL="457200" marR="0" lvl="0" indent="-4572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endParaRPr lang="en-US" altLang="en-US" sz="2400" kern="0" baseline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  <a:p>
            <a:pPr marL="0" marR="0" lvl="0" indent="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243042"/>
              </p:ext>
            </p:extLst>
          </p:nvPr>
        </p:nvGraphicFramePr>
        <p:xfrm>
          <a:off x="8757073" y="2543363"/>
          <a:ext cx="1825966" cy="104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685800" imgH="393700" progId="Equation.3">
                  <p:embed/>
                </p:oleObj>
              </mc:Choice>
              <mc:Fallback>
                <p:oleObj name="Equation" r:id="rId4" imgW="685800" imgH="393700" progId="Equation.3">
                  <p:embed/>
                  <p:pic>
                    <p:nvPicPr>
                      <p:cNvPr id="152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7073" y="2543363"/>
                        <a:ext cx="1825966" cy="104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986723" y="5077839"/>
            <a:ext cx="8380480" cy="946082"/>
          </a:xfrm>
          <a:prstGeom prst="rect">
            <a:avLst/>
          </a:prstGeom>
        </p:spPr>
        <p:txBody>
          <a:bodyPr anchor="ctr"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a-IR" altLang="en-US" b="1" dirty="0" smtClean="0"/>
              <a:t>هدف الگوریتم، شکستن مسئله</a:t>
            </a:r>
            <a:r>
              <a:rPr lang="fa-IR" altLang="en-US" b="1" dirty="0"/>
              <a:t> </a:t>
            </a:r>
            <a:r>
              <a:rPr lang="fa-IR" altLang="en-US" b="1" dirty="0" smtClean="0"/>
              <a:t>به کار ها و گام های کوچک تر است.</a:t>
            </a:r>
            <a:endParaRPr lang="en-US" alt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7200" y="1138136"/>
            <a:ext cx="1157319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ar-SA" altLang="en-US" sz="24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الگوریتمی بنویسید که ضرایب یک معادله درجه </a:t>
            </a:r>
            <a:r>
              <a:rPr lang="fa-IR" altLang="en-US" sz="24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یک </a:t>
            </a:r>
            <a:r>
              <a:rPr lang="ar-SA" altLang="en-US" sz="24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بصورت زیر را دریافت و ریشه آن را محاسبه و چاپ کند</a:t>
            </a:r>
            <a:r>
              <a:rPr lang="ar-SA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.</a:t>
            </a:r>
            <a:endParaRPr lang="ar-SA" altLang="en-US" sz="2400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defRPr/>
            </a:pPr>
            <a:r>
              <a:rPr lang="en-US" altLang="en-US" sz="2400" kern="0" dirty="0">
                <a:solidFill>
                  <a:srgbClr val="CC3300"/>
                </a:solidFill>
                <a:latin typeface="Tahoma"/>
              </a:rPr>
              <a:t>a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fa-IR" altLang="en-US" sz="2400" kern="0" dirty="0">
                <a:solidFill>
                  <a:srgbClr val="000000"/>
                </a:solidFill>
                <a:latin typeface="Tahoma"/>
              </a:rPr>
              <a:t>+</a:t>
            </a:r>
            <a:r>
              <a:rPr lang="en-US" altLang="en-US" sz="2400" kern="0" dirty="0">
                <a:solidFill>
                  <a:srgbClr val="CC3300"/>
                </a:solidFill>
                <a:latin typeface="Tahoma"/>
              </a:rPr>
              <a:t>b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= </a:t>
            </a:r>
            <a:r>
              <a:rPr lang="en-US" altLang="en-US" sz="2400" kern="0" dirty="0">
                <a:solidFill>
                  <a:srgbClr val="FF0000"/>
                </a:solidFill>
                <a:latin typeface="Tahoma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0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>
                <a:solidFill>
                  <a:schemeClr val="tx1"/>
                </a:solidFill>
              </a:rPr>
              <a:t>نکته مهم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57591"/>
            <a:ext cx="11439526" cy="488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None/>
              <a:tabLst/>
              <a:defRPr/>
            </a:pP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در نوشتن الگوریتم ها برای سادگی کار ما در حال حاضر تنها ابزار های زیر را داریم :</a:t>
            </a:r>
          </a:p>
          <a:p>
            <a:pPr marL="0" marR="0" lvl="0" indent="0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None/>
              <a:tabLst/>
              <a:defRPr/>
            </a:pPr>
            <a:endParaRPr lang="fa-IR" altLang="en-US" sz="2400" kern="0" dirty="0" smtClean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  <a:p>
            <a:pPr marR="0" lvl="0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جمع (+)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,</a:t>
            </a:r>
            <a:r>
              <a:rPr kumimoji="0" lang="fa-IR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ضرب(*) 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, </a:t>
            </a:r>
            <a:r>
              <a:rPr kumimoji="0" lang="fa-IR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تقسیم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)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/) </a:t>
            </a:r>
            <a:r>
              <a:rPr lang="en-US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, </a:t>
            </a:r>
            <a:r>
              <a:rPr lang="fa-IR" altLang="en-US" sz="24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باقی مانده (</a:t>
            </a:r>
            <a:r>
              <a:rPr lang="en-US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% 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یا </a:t>
            </a:r>
            <a:r>
              <a:rPr lang="en-US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mod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)</a:t>
            </a:r>
            <a:r>
              <a:rPr lang="en-US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و اعمال ریاضی</a:t>
            </a:r>
          </a:p>
          <a:p>
            <a:pPr marR="0" lvl="0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دستور های خواندن برای خواندن یک یا چند متغییر از ورودی</a:t>
            </a:r>
          </a:p>
          <a:p>
            <a:pPr marR="0" lvl="0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دستور</a:t>
            </a:r>
            <a:r>
              <a:rPr kumimoji="0" lang="fa-IR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نوشتن برای چاپ یک یا چند متغییر یا ثابت</a:t>
            </a:r>
          </a:p>
          <a:p>
            <a:pPr lvl="0" defTabSz="914400" eaLnBrk="1" hangingPunct="1">
              <a:lnSpc>
                <a:spcPct val="80000"/>
              </a:lnSpc>
              <a:buClr>
                <a:srgbClr val="7C1302"/>
              </a:buClr>
              <a:buFont typeface="+mj-lt"/>
              <a:buAutoNum type="arabicPeriod"/>
            </a:pPr>
            <a:r>
              <a:rPr lang="fa-IR" altLang="en-US" sz="2400" kern="0" baseline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دستور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انتساب یا محاسبه که نتیجه یک محاسبه یا مقدار ثابت را در یک متغییر ذخیره میکند (</a:t>
            </a:r>
            <a:r>
              <a:rPr lang="fa-IR" altLang="en-US" sz="2400" b="1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←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)</a:t>
            </a:r>
          </a:p>
          <a:p>
            <a:pPr lvl="0" defTabSz="914400" eaLnBrk="1" hangingPunct="1">
              <a:lnSpc>
                <a:spcPct val="80000"/>
              </a:lnSpc>
              <a:buClr>
                <a:srgbClr val="7C1302"/>
              </a:buClr>
              <a:buFont typeface="+mj-lt"/>
              <a:buAutoNum type="arabicPeriod"/>
            </a:pP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مقایسه کردن ( &gt; </a:t>
            </a:r>
            <a:r>
              <a:rPr lang="en-US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, 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=&lt; </a:t>
            </a:r>
            <a:r>
              <a:rPr lang="en-US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,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=&gt; </a:t>
            </a:r>
            <a:r>
              <a:rPr lang="en-US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,  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&gt; </a:t>
            </a:r>
            <a:r>
              <a:rPr lang="en-US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 ( != , == ,</a:t>
            </a:r>
            <a:endParaRPr lang="fa-IR" altLang="en-US" sz="2400" kern="0" dirty="0" smtClean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  <a:p>
            <a:pPr lvl="0" defTabSz="914400" eaLnBrk="1" hangingPunct="1">
              <a:lnSpc>
                <a:spcPct val="80000"/>
              </a:lnSpc>
              <a:buClr>
                <a:srgbClr val="7C1302"/>
              </a:buClr>
              <a:buFont typeface="+mj-lt"/>
              <a:buAutoNum type="arabicPeriod"/>
            </a:pPr>
            <a:endParaRPr kumimoji="0" lang="fa-IR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  <a:p>
            <a:pPr lvl="0" defTabSz="914400" eaLnBrk="1" hangingPunct="1">
              <a:lnSpc>
                <a:spcPct val="80000"/>
              </a:lnSpc>
              <a:buClr>
                <a:srgbClr val="7C1302"/>
              </a:buClr>
              <a:buFont typeface="+mj-lt"/>
              <a:buAutoNum type="arabicPeriod"/>
            </a:pPr>
            <a:endParaRPr lang="fa-IR" altLang="en-US" sz="2400" kern="0" dirty="0" smtClean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  <a:p>
            <a:pPr lvl="0" defTabSz="914400" eaLnBrk="1" hangingPunct="1">
              <a:lnSpc>
                <a:spcPct val="80000"/>
              </a:lnSpc>
              <a:buClr>
                <a:srgbClr val="7C1302"/>
              </a:buClr>
              <a:buFont typeface="+mj-lt"/>
              <a:buAutoNum type="arabicPeriod"/>
            </a:pPr>
            <a:endParaRPr kumimoji="0" lang="fa-IR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  <a:p>
            <a:pPr marL="0" lvl="0" indent="0" defTabSz="914400" eaLnBrk="1" hangingPunct="1">
              <a:lnSpc>
                <a:spcPct val="80000"/>
              </a:lnSpc>
              <a:buClr>
                <a:srgbClr val="7C1302"/>
              </a:buClr>
              <a:buNone/>
            </a:pP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			باقی موارد رو کم کم باهم یاد میگیریم </a:t>
            </a:r>
            <a:r>
              <a:rPr lang="fa-IR" altLang="en-US" sz="24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  <a:endParaRPr kumimoji="0" lang="en-US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-5670" y="-4992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919753"/>
            <a:ext cx="66675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en-US" sz="4800" dirty="0"/>
              <a:t>شرط</a:t>
            </a: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524437" y="3614574"/>
            <a:ext cx="66674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cs typeface="Arial" pitchFamily="34" charset="0"/>
              </a:rPr>
              <a:t>IF</a:t>
            </a:r>
            <a:endParaRPr lang="ko-KR" altLang="en-US" sz="2000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2325</Words>
  <Application>Microsoft Office PowerPoint</Application>
  <PresentationFormat>Widescreen</PresentationFormat>
  <Paragraphs>442</Paragraphs>
  <Slides>39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.Arabic UI Text</vt:lpstr>
      <vt:lpstr>Arial</vt:lpstr>
      <vt:lpstr>Arial Unicode MS</vt:lpstr>
      <vt:lpstr>BNazanin</vt:lpstr>
      <vt:lpstr>Calibri</vt:lpstr>
      <vt:lpstr>MicrosoftSansSerif</vt:lpstr>
      <vt:lpstr>Tahoma</vt:lpstr>
      <vt:lpstr>Wingdings</vt:lpstr>
      <vt:lpstr>Cover and End Slide Master</vt:lpstr>
      <vt:lpstr>Contents Slide Master</vt:lpstr>
      <vt:lpstr>Section Break Slide Master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arenar</cp:lastModifiedBy>
  <cp:revision>198</cp:revision>
  <dcterms:created xsi:type="dcterms:W3CDTF">2018-04-24T17:14:44Z</dcterms:created>
  <dcterms:modified xsi:type="dcterms:W3CDTF">2020-08-10T05:02:00Z</dcterms:modified>
</cp:coreProperties>
</file>