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1"/>
  </p:notesMasterIdLst>
  <p:sldIdLst>
    <p:sldId id="256" r:id="rId4"/>
    <p:sldId id="397" r:id="rId5"/>
    <p:sldId id="261" r:id="rId6"/>
    <p:sldId id="355" r:id="rId7"/>
    <p:sldId id="265" r:id="rId8"/>
    <p:sldId id="373" r:id="rId9"/>
    <p:sldId id="394" r:id="rId10"/>
    <p:sldId id="395" r:id="rId11"/>
    <p:sldId id="396" r:id="rId12"/>
    <p:sldId id="398" r:id="rId13"/>
    <p:sldId id="399" r:id="rId14"/>
    <p:sldId id="393" r:id="rId15"/>
    <p:sldId id="411" r:id="rId16"/>
    <p:sldId id="400" r:id="rId17"/>
    <p:sldId id="402" r:id="rId18"/>
    <p:sldId id="403" r:id="rId19"/>
    <p:sldId id="404" r:id="rId20"/>
    <p:sldId id="405" r:id="rId21"/>
    <p:sldId id="406" r:id="rId22"/>
    <p:sldId id="407" r:id="rId23"/>
    <p:sldId id="412" r:id="rId24"/>
    <p:sldId id="408" r:id="rId25"/>
    <p:sldId id="409" r:id="rId26"/>
    <p:sldId id="410" r:id="rId27"/>
    <p:sldId id="401" r:id="rId28"/>
    <p:sldId id="301" r:id="rId29"/>
    <p:sldId id="260" r:id="rId3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BE2"/>
    <a:srgbClr val="96E5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4390" autoAdjust="0"/>
  </p:normalViewPr>
  <p:slideViewPr>
    <p:cSldViewPr snapToGrid="0">
      <p:cViewPr varScale="1">
        <p:scale>
          <a:sx n="79" d="100"/>
          <a:sy n="79" d="100"/>
        </p:scale>
        <p:origin x="461" y="77"/>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a:t>
            </a:fld>
            <a:endParaRPr lang="en-US"/>
          </a:p>
        </p:txBody>
      </p:sp>
    </p:spTree>
    <p:extLst>
      <p:ext uri="{BB962C8B-B14F-4D97-AF65-F5344CB8AC3E}">
        <p14:creationId xmlns:p14="http://schemas.microsoft.com/office/powerpoint/2010/main" val="276388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12</a:t>
            </a:fld>
            <a:endParaRPr lang="en-US"/>
          </a:p>
        </p:txBody>
      </p:sp>
    </p:spTree>
    <p:extLst>
      <p:ext uri="{BB962C8B-B14F-4D97-AF65-F5344CB8AC3E}">
        <p14:creationId xmlns:p14="http://schemas.microsoft.com/office/powerpoint/2010/main" val="112299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13</a:t>
            </a:fld>
            <a:endParaRPr lang="en-US"/>
          </a:p>
        </p:txBody>
      </p:sp>
    </p:spTree>
    <p:extLst>
      <p:ext uri="{BB962C8B-B14F-4D97-AF65-F5344CB8AC3E}">
        <p14:creationId xmlns:p14="http://schemas.microsoft.com/office/powerpoint/2010/main" val="340378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14</a:t>
            </a:fld>
            <a:endParaRPr lang="en-US"/>
          </a:p>
        </p:txBody>
      </p:sp>
    </p:spTree>
    <p:extLst>
      <p:ext uri="{BB962C8B-B14F-4D97-AF65-F5344CB8AC3E}">
        <p14:creationId xmlns:p14="http://schemas.microsoft.com/office/powerpoint/2010/main" val="140872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15</a:t>
            </a:fld>
            <a:endParaRPr lang="en-US"/>
          </a:p>
        </p:txBody>
      </p:sp>
    </p:spTree>
    <p:extLst>
      <p:ext uri="{BB962C8B-B14F-4D97-AF65-F5344CB8AC3E}">
        <p14:creationId xmlns:p14="http://schemas.microsoft.com/office/powerpoint/2010/main" val="358069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16</a:t>
            </a:fld>
            <a:endParaRPr lang="en-US"/>
          </a:p>
        </p:txBody>
      </p:sp>
    </p:spTree>
    <p:extLst>
      <p:ext uri="{BB962C8B-B14F-4D97-AF65-F5344CB8AC3E}">
        <p14:creationId xmlns:p14="http://schemas.microsoft.com/office/powerpoint/2010/main" val="116432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17</a:t>
            </a:fld>
            <a:endParaRPr lang="en-US"/>
          </a:p>
        </p:txBody>
      </p:sp>
    </p:spTree>
    <p:extLst>
      <p:ext uri="{BB962C8B-B14F-4D97-AF65-F5344CB8AC3E}">
        <p14:creationId xmlns:p14="http://schemas.microsoft.com/office/powerpoint/2010/main" val="3587728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18</a:t>
            </a:fld>
            <a:endParaRPr lang="en-US"/>
          </a:p>
        </p:txBody>
      </p:sp>
    </p:spTree>
    <p:extLst>
      <p:ext uri="{BB962C8B-B14F-4D97-AF65-F5344CB8AC3E}">
        <p14:creationId xmlns:p14="http://schemas.microsoft.com/office/powerpoint/2010/main" val="244604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19</a:t>
            </a:fld>
            <a:endParaRPr lang="en-US"/>
          </a:p>
        </p:txBody>
      </p:sp>
    </p:spTree>
    <p:extLst>
      <p:ext uri="{BB962C8B-B14F-4D97-AF65-F5344CB8AC3E}">
        <p14:creationId xmlns:p14="http://schemas.microsoft.com/office/powerpoint/2010/main" val="3588163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20</a:t>
            </a:fld>
            <a:endParaRPr lang="en-US"/>
          </a:p>
        </p:txBody>
      </p:sp>
    </p:spTree>
    <p:extLst>
      <p:ext uri="{BB962C8B-B14F-4D97-AF65-F5344CB8AC3E}">
        <p14:creationId xmlns:p14="http://schemas.microsoft.com/office/powerpoint/2010/main" val="77812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21</a:t>
            </a:fld>
            <a:endParaRPr lang="en-US"/>
          </a:p>
        </p:txBody>
      </p:sp>
    </p:spTree>
    <p:extLst>
      <p:ext uri="{BB962C8B-B14F-4D97-AF65-F5344CB8AC3E}">
        <p14:creationId xmlns:p14="http://schemas.microsoft.com/office/powerpoint/2010/main" val="35426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4</a:t>
            </a:fld>
            <a:endParaRPr lang="en-US"/>
          </a:p>
        </p:txBody>
      </p:sp>
    </p:spTree>
    <p:extLst>
      <p:ext uri="{BB962C8B-B14F-4D97-AF65-F5344CB8AC3E}">
        <p14:creationId xmlns:p14="http://schemas.microsoft.com/office/powerpoint/2010/main" val="121156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22</a:t>
            </a:fld>
            <a:endParaRPr lang="en-US"/>
          </a:p>
        </p:txBody>
      </p:sp>
    </p:spTree>
    <p:extLst>
      <p:ext uri="{BB962C8B-B14F-4D97-AF65-F5344CB8AC3E}">
        <p14:creationId xmlns:p14="http://schemas.microsoft.com/office/powerpoint/2010/main" val="2672056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23</a:t>
            </a:fld>
            <a:endParaRPr lang="en-US"/>
          </a:p>
        </p:txBody>
      </p:sp>
    </p:spTree>
    <p:extLst>
      <p:ext uri="{BB962C8B-B14F-4D97-AF65-F5344CB8AC3E}">
        <p14:creationId xmlns:p14="http://schemas.microsoft.com/office/powerpoint/2010/main" val="218782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24</a:t>
            </a:fld>
            <a:endParaRPr lang="en-US"/>
          </a:p>
        </p:txBody>
      </p:sp>
    </p:spTree>
    <p:extLst>
      <p:ext uri="{BB962C8B-B14F-4D97-AF65-F5344CB8AC3E}">
        <p14:creationId xmlns:p14="http://schemas.microsoft.com/office/powerpoint/2010/main" val="2716399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25</a:t>
            </a:fld>
            <a:endParaRPr lang="en-US"/>
          </a:p>
        </p:txBody>
      </p:sp>
    </p:spTree>
    <p:extLst>
      <p:ext uri="{BB962C8B-B14F-4D97-AF65-F5344CB8AC3E}">
        <p14:creationId xmlns:p14="http://schemas.microsoft.com/office/powerpoint/2010/main" val="2263636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27</a:t>
            </a:fld>
            <a:endParaRPr lang="en-US"/>
          </a:p>
        </p:txBody>
      </p:sp>
    </p:spTree>
    <p:extLst>
      <p:ext uri="{BB962C8B-B14F-4D97-AF65-F5344CB8AC3E}">
        <p14:creationId xmlns:p14="http://schemas.microsoft.com/office/powerpoint/2010/main" val="9122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5</a:t>
            </a:fld>
            <a:endParaRPr lang="en-US"/>
          </a:p>
        </p:txBody>
      </p:sp>
    </p:spTree>
    <p:extLst>
      <p:ext uri="{BB962C8B-B14F-4D97-AF65-F5344CB8AC3E}">
        <p14:creationId xmlns:p14="http://schemas.microsoft.com/office/powerpoint/2010/main" val="228757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6</a:t>
            </a:fld>
            <a:endParaRPr lang="en-US"/>
          </a:p>
        </p:txBody>
      </p:sp>
    </p:spTree>
    <p:extLst>
      <p:ext uri="{BB962C8B-B14F-4D97-AF65-F5344CB8AC3E}">
        <p14:creationId xmlns:p14="http://schemas.microsoft.com/office/powerpoint/2010/main" val="134686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7</a:t>
            </a:fld>
            <a:endParaRPr lang="en-US"/>
          </a:p>
        </p:txBody>
      </p:sp>
    </p:spTree>
    <p:extLst>
      <p:ext uri="{BB962C8B-B14F-4D97-AF65-F5344CB8AC3E}">
        <p14:creationId xmlns:p14="http://schemas.microsoft.com/office/powerpoint/2010/main" val="90027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8</a:t>
            </a:fld>
            <a:endParaRPr lang="en-US"/>
          </a:p>
        </p:txBody>
      </p:sp>
    </p:spTree>
    <p:extLst>
      <p:ext uri="{BB962C8B-B14F-4D97-AF65-F5344CB8AC3E}">
        <p14:creationId xmlns:p14="http://schemas.microsoft.com/office/powerpoint/2010/main" val="356429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9</a:t>
            </a:fld>
            <a:endParaRPr lang="en-US"/>
          </a:p>
        </p:txBody>
      </p:sp>
    </p:spTree>
    <p:extLst>
      <p:ext uri="{BB962C8B-B14F-4D97-AF65-F5344CB8AC3E}">
        <p14:creationId xmlns:p14="http://schemas.microsoft.com/office/powerpoint/2010/main" val="230775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10</a:t>
            </a:fld>
            <a:endParaRPr lang="en-US"/>
          </a:p>
        </p:txBody>
      </p:sp>
    </p:spTree>
    <p:extLst>
      <p:ext uri="{BB962C8B-B14F-4D97-AF65-F5344CB8AC3E}">
        <p14:creationId xmlns:p14="http://schemas.microsoft.com/office/powerpoint/2010/main" val="282579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11</a:t>
            </a:fld>
            <a:endParaRPr lang="en-US"/>
          </a:p>
        </p:txBody>
      </p:sp>
    </p:spTree>
    <p:extLst>
      <p:ext uri="{BB962C8B-B14F-4D97-AF65-F5344CB8AC3E}">
        <p14:creationId xmlns:p14="http://schemas.microsoft.com/office/powerpoint/2010/main" val="417037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25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4480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782"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 id="2147483781"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052063" y="1123893"/>
            <a:ext cx="6286585" cy="830997"/>
          </a:xfrm>
          <a:prstGeom prst="rect">
            <a:avLst/>
          </a:prstGeom>
          <a:noFill/>
        </p:spPr>
        <p:txBody>
          <a:bodyPr wrap="square" rtlCol="0" anchor="ctr">
            <a:spAutoFit/>
          </a:bodyPr>
          <a:lstStyle/>
          <a:p>
            <a:pPr algn="r"/>
            <a:r>
              <a:rPr lang="fa-IR" altLang="ko-KR" sz="4800" dirty="0" smtClean="0">
                <a:cs typeface="Arial" pitchFamily="34" charset="0"/>
              </a:rPr>
              <a:t>آموزش اصولی برنامه نویسی</a:t>
            </a:r>
            <a:endParaRPr lang="ko-KR" altLang="en-US" sz="4800" dirty="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74706" y="2441657"/>
            <a:ext cx="4631685" cy="461665"/>
          </a:xfrm>
          <a:prstGeom prst="rect">
            <a:avLst/>
          </a:prstGeom>
          <a:noFill/>
        </p:spPr>
        <p:txBody>
          <a:bodyPr wrap="square" rtlCol="0" anchor="ctr">
            <a:spAutoFit/>
          </a:bodyPr>
          <a:lstStyle/>
          <a:p>
            <a:pPr algn="r"/>
            <a:r>
              <a:rPr lang="fa-IR" altLang="ko-KR" sz="2400" dirty="0" smtClean="0">
                <a:cs typeface="Arial" pitchFamily="34" charset="0"/>
              </a:rPr>
              <a:t>مدرس : مهدی اکبری زرکش</a:t>
            </a:r>
            <a:endParaRPr lang="ko-KR" altLang="en-US" sz="2800" dirty="0">
              <a:cs typeface="Arial" pitchFamily="34"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3622629"/>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75908" y="2108047"/>
            <a:ext cx="3244291" cy="3000067"/>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
        <p:nvSpPr>
          <p:cNvPr id="130" name="MH_Others_2"/>
          <p:cNvSpPr txBox="1">
            <a:spLocks noChangeArrowheads="1"/>
          </p:cNvSpPr>
          <p:nvPr/>
        </p:nvSpPr>
        <p:spPr bwMode="auto">
          <a:xfrm rot="18856311">
            <a:off x="-819813" y="624695"/>
            <a:ext cx="3547564" cy="74660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rgbClr val="BE8BE2"/>
          </a:solidFill>
          <a:ln>
            <a:noFill/>
          </a:ln>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pPr>
            <a:r>
              <a:rPr lang="fa-IR" altLang="zh-CN" sz="3200" b="1" dirty="0" smtClean="0">
                <a:ea typeface="+mj-ea"/>
              </a:rPr>
              <a:t>فصل چهارم</a:t>
            </a:r>
            <a:endParaRPr lang="zh-CN" altLang="en-US" sz="3200" b="1" dirty="0">
              <a:ea typeface="+mj-ea"/>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عملگرها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342984" y="1113423"/>
            <a:ext cx="116272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1800" b="1" kern="0" dirty="0" smtClean="0">
                <a:cs typeface="Tahoma" panose="020B0604030504040204" pitchFamily="34" charset="0"/>
              </a:rPr>
              <a:t>عملگر</a:t>
            </a:r>
            <a:r>
              <a:rPr lang="fa-IR" altLang="en-US" sz="1800" kern="0" dirty="0" smtClean="0">
                <a:cs typeface="Tahoma" panose="020B0604030504040204" pitchFamily="34" charset="0"/>
              </a:rPr>
              <a:t>، نمادی است كه به كامپایلر می گوید تا عملیات محاسباتی یا منطقی خاصی را برروی یك یا چند </a:t>
            </a:r>
            <a:r>
              <a:rPr lang="fa-IR" altLang="en-US" sz="1800" b="1" kern="0" dirty="0" smtClean="0">
                <a:cs typeface="Tahoma" panose="020B0604030504040204" pitchFamily="34" charset="0"/>
              </a:rPr>
              <a:t>عملوند</a:t>
            </a:r>
            <a:r>
              <a:rPr lang="fa-IR" altLang="en-US" sz="1800" kern="0" dirty="0" smtClean="0">
                <a:cs typeface="Tahoma" panose="020B0604030504040204" pitchFamily="34" charset="0"/>
              </a:rPr>
              <a:t>، انجام دهد.</a:t>
            </a:r>
          </a:p>
          <a:p>
            <a:pPr defTabSz="914400" eaLnBrk="1" hangingPunct="1">
              <a:lnSpc>
                <a:spcPct val="90000"/>
              </a:lnSpc>
            </a:pPr>
            <a:r>
              <a:rPr lang="fa-IR" altLang="en-US" sz="1800" kern="0" dirty="0" smtClean="0">
                <a:cs typeface="Tahoma" panose="020B0604030504040204" pitchFamily="34" charset="0"/>
              </a:rPr>
              <a:t>به عملگرهایی كه فقط یك عملوند دارند، </a:t>
            </a:r>
            <a:r>
              <a:rPr lang="fa-IR" altLang="en-US" sz="1800" b="1" kern="0" dirty="0" smtClean="0">
                <a:cs typeface="Tahoma" panose="020B0604030504040204" pitchFamily="34" charset="0"/>
              </a:rPr>
              <a:t>عملگر </a:t>
            </a:r>
            <a:r>
              <a:rPr lang="fa-IR" altLang="en-US" sz="1800" b="1" kern="0" dirty="0" smtClean="0">
                <a:solidFill>
                  <a:srgbClr val="FF0000"/>
                </a:solidFill>
                <a:cs typeface="Tahoma" panose="020B0604030504040204" pitchFamily="34" charset="0"/>
              </a:rPr>
              <a:t>یكانی</a:t>
            </a:r>
            <a:r>
              <a:rPr lang="fa-IR" altLang="en-US" sz="1800" kern="0" dirty="0" smtClean="0">
                <a:cs typeface="Tahoma" panose="020B0604030504040204" pitchFamily="34" charset="0"/>
              </a:rPr>
              <a:t> می گوییم و همواره عملگر در سمت چپ عملوند قرار می گیرد(مانند عدد </a:t>
            </a:r>
            <a:r>
              <a:rPr lang="en-US" altLang="en-US" sz="1800" kern="0" dirty="0" smtClean="0">
                <a:cs typeface="Tahoma" panose="020B0604030504040204" pitchFamily="34" charset="0"/>
              </a:rPr>
              <a:t>-125</a:t>
            </a:r>
            <a:r>
              <a:rPr lang="fa-IR" altLang="en-US" sz="1800" kern="0" dirty="0" smtClean="0">
                <a:cs typeface="Tahoma" panose="020B0604030504040204" pitchFamily="34" charset="0"/>
              </a:rPr>
              <a:t>).</a:t>
            </a:r>
          </a:p>
          <a:p>
            <a:pPr defTabSz="914400" eaLnBrk="1" hangingPunct="1">
              <a:lnSpc>
                <a:spcPct val="90000"/>
              </a:lnSpc>
            </a:pPr>
            <a:r>
              <a:rPr lang="fa-IR" altLang="en-US" sz="1800" kern="0" dirty="0" smtClean="0">
                <a:cs typeface="Tahoma" panose="020B0604030504040204" pitchFamily="34" charset="0"/>
              </a:rPr>
              <a:t> اما عملگرهایی كه برروی دو عملوند اثر می كنند را </a:t>
            </a:r>
            <a:r>
              <a:rPr lang="fa-IR" altLang="en-US" sz="1800" b="1" kern="0" dirty="0" smtClean="0">
                <a:cs typeface="Tahoma" panose="020B0604030504040204" pitchFamily="34" charset="0"/>
              </a:rPr>
              <a:t>عملگر </a:t>
            </a:r>
            <a:r>
              <a:rPr lang="fa-IR" altLang="en-US" sz="1800" b="1" kern="0" dirty="0" smtClean="0">
                <a:solidFill>
                  <a:srgbClr val="FF0000"/>
                </a:solidFill>
                <a:cs typeface="Tahoma" panose="020B0604030504040204" pitchFamily="34" charset="0"/>
              </a:rPr>
              <a:t>دودویی</a:t>
            </a:r>
            <a:r>
              <a:rPr lang="fa-IR" altLang="en-US" sz="1800" kern="0" dirty="0" smtClean="0">
                <a:cs typeface="Tahoma" panose="020B0604030504040204" pitchFamily="34" charset="0"/>
              </a:rPr>
              <a:t> نامیده و عملگر را بین دو عملوند قرار می دهیم (مانند </a:t>
            </a:r>
            <a:r>
              <a:rPr lang="en-US" altLang="en-US" sz="1800" kern="0" dirty="0" smtClean="0">
                <a:cs typeface="Tahoma" panose="020B0604030504040204" pitchFamily="34" charset="0"/>
              </a:rPr>
              <a:t>23+86</a:t>
            </a:r>
            <a:r>
              <a:rPr lang="fa-IR" altLang="en-US" sz="1800" kern="0" dirty="0" smtClean="0">
                <a:cs typeface="Tahoma" panose="020B0604030504040204" pitchFamily="34" charset="0"/>
              </a:rPr>
              <a:t>).</a:t>
            </a:r>
          </a:p>
          <a:p>
            <a:pPr defTabSz="914400" eaLnBrk="1" hangingPunct="1">
              <a:lnSpc>
                <a:spcPct val="90000"/>
              </a:lnSpc>
            </a:pPr>
            <a:r>
              <a:rPr lang="fa-IR" altLang="en-US" sz="1800" kern="0" dirty="0" smtClean="0">
                <a:cs typeface="Tahoma" panose="020B0604030504040204" pitchFamily="34" charset="0"/>
              </a:rPr>
              <a:t>هر ترکیب درستی از عملگرها و عملوندها را یک </a:t>
            </a:r>
            <a:r>
              <a:rPr lang="fa-IR" altLang="en-US" sz="1800" b="1" kern="0" dirty="0" smtClean="0">
                <a:cs typeface="Tahoma" panose="020B0604030504040204" pitchFamily="34" charset="0"/>
              </a:rPr>
              <a:t>عبارت</a:t>
            </a:r>
            <a:r>
              <a:rPr lang="fa-IR" altLang="en-US" sz="1800" kern="0" dirty="0" smtClean="0">
                <a:cs typeface="Tahoma" panose="020B0604030504040204" pitchFamily="34" charset="0"/>
              </a:rPr>
              <a:t> می نامیم.</a:t>
            </a:r>
            <a:endParaRPr lang="en-US" altLang="en-US" sz="1800" kern="0" dirty="0" smtClean="0">
              <a:cs typeface="Tahoma" panose="020B0604030504040204" pitchFamily="34" charset="0"/>
            </a:endParaRPr>
          </a:p>
          <a:p>
            <a:pPr defTabSz="914400" eaLnBrk="1" hangingPunct="1">
              <a:lnSpc>
                <a:spcPct val="90000"/>
              </a:lnSpc>
            </a:pPr>
            <a:r>
              <a:rPr lang="en-US" altLang="en-US" sz="1800" kern="0" dirty="0" smtClean="0">
                <a:cs typeface="Tahoma" panose="020B0604030504040204" pitchFamily="34" charset="0"/>
              </a:rPr>
              <a:t>C</a:t>
            </a:r>
            <a:r>
              <a:rPr lang="fa-IR" altLang="en-US" sz="1800" kern="0" dirty="0" smtClean="0">
                <a:cs typeface="Tahoma" panose="020B0604030504040204" pitchFamily="34" charset="0"/>
              </a:rPr>
              <a:t> از نقطه نظر عملگرها یك زبان بسیار قوی است. این عملگرها به چند دسته اصلی تقسیم می گردند كه آنها را به ترتیب بررسی می كنیم.</a:t>
            </a:r>
            <a:endParaRPr lang="en-US" altLang="en-US" sz="1800" kern="0" dirty="0" smtClean="0">
              <a:cs typeface="Tahoma" panose="020B0604030504040204" pitchFamily="34" charset="0"/>
            </a:endParaRPr>
          </a:p>
        </p:txBody>
      </p:sp>
      <p:graphicFrame>
        <p:nvGraphicFramePr>
          <p:cNvPr id="10" name="Group 136"/>
          <p:cNvGraphicFramePr>
            <a:graphicFrameLocks/>
          </p:cNvGraphicFramePr>
          <p:nvPr>
            <p:extLst>
              <p:ext uri="{D42A27DB-BD31-4B8C-83A1-F6EECF244321}">
                <p14:modId xmlns:p14="http://schemas.microsoft.com/office/powerpoint/2010/main" val="3576797090"/>
              </p:ext>
            </p:extLst>
          </p:nvPr>
        </p:nvGraphicFramePr>
        <p:xfrm>
          <a:off x="1629248" y="3700021"/>
          <a:ext cx="8229600" cy="3060702"/>
        </p:xfrm>
        <a:graphic>
          <a:graphicData uri="http://schemas.openxmlformats.org/drawingml/2006/table">
            <a:tbl>
              <a:tblPr rtl="1"/>
              <a:tblGrid>
                <a:gridCol w="4649787">
                  <a:extLst>
                    <a:ext uri="{9D8B030D-6E8A-4147-A177-3AD203B41FA5}">
                      <a16:colId xmlns:a16="http://schemas.microsoft.com/office/drawing/2014/main" val="1113074947"/>
                    </a:ext>
                  </a:extLst>
                </a:gridCol>
                <a:gridCol w="2085975">
                  <a:extLst>
                    <a:ext uri="{9D8B030D-6E8A-4147-A177-3AD203B41FA5}">
                      <a16:colId xmlns:a16="http://schemas.microsoft.com/office/drawing/2014/main" val="92123123"/>
                    </a:ext>
                  </a:extLst>
                </a:gridCol>
                <a:gridCol w="1493838">
                  <a:extLst>
                    <a:ext uri="{9D8B030D-6E8A-4147-A177-3AD203B41FA5}">
                      <a16:colId xmlns:a16="http://schemas.microsoft.com/office/drawing/2014/main" val="2138555815"/>
                    </a:ext>
                  </a:extLst>
                </a:gridCol>
              </a:tblGrid>
              <a:tr h="436563">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نوع</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عملگر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403705146"/>
                  </a:ext>
                </a:extLst>
              </a:tr>
              <a:tr h="438150">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منفی كردن عملوند سمت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یكانی</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5255548"/>
                  </a:ext>
                </a:extLst>
              </a:tr>
              <a:tr h="436563">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جمع دو عملوند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دودویی</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7139991"/>
                  </a:ext>
                </a:extLst>
              </a:tr>
              <a:tr h="438150">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تفریق دو عملوند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دودویی</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4820608"/>
                  </a:ext>
                </a:extLst>
              </a:tr>
              <a:tr h="436563">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ضرب دو عملوند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دودویی</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6229527"/>
                  </a:ext>
                </a:extLst>
              </a:tr>
              <a:tr h="438150">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تقسیم دو عملوند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دودویی</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2391630"/>
                  </a:ext>
                </a:extLst>
              </a:tr>
              <a:tr h="436563">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محاسبه باقیمانده تقسیم دو عملوند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دودویی</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8610317"/>
                  </a:ext>
                </a:extLst>
              </a:tr>
            </a:tbl>
          </a:graphicData>
        </a:graphic>
      </p:graphicFrame>
    </p:spTree>
    <p:extLst>
      <p:ext uri="{BB962C8B-B14F-4D97-AF65-F5344CB8AC3E}">
        <p14:creationId xmlns:p14="http://schemas.microsoft.com/office/powerpoint/2010/main" val="635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عملگرهای محاسباتی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Rectangle 3"/>
          <p:cNvSpPr txBox="1">
            <a:spLocks noChangeArrowheads="1"/>
          </p:cNvSpPr>
          <p:nvPr/>
        </p:nvSpPr>
        <p:spPr bwMode="auto">
          <a:xfrm>
            <a:off x="342983" y="1067721"/>
            <a:ext cx="11573197" cy="302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این عملگرهای برروی همه انواع داده های </a:t>
            </a:r>
            <a:r>
              <a:rPr kumimoji="0" lang="en-US"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عمل می كنند، بجز عملگر </a:t>
            </a:r>
            <a:r>
              <a:rPr kumimoji="0" lang="en-US"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كه فقط برروی نوع داده های صحیح عمل می كند.</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اما نكته مهمی كه باید به آن اشاره كرد، نحوه كار عملگر تقسیم برروی نوع داده های مختلف است.</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400" b="0" i="0" u="none" strike="noStrike" kern="0" cap="none" spc="0" normalizeH="0" baseline="0" noProof="0" dirty="0" smtClean="0">
                <a:ln>
                  <a:noFill/>
                </a:ln>
                <a:solidFill>
                  <a:srgbClr val="FF0000"/>
                </a:solidFill>
                <a:effectLst/>
                <a:uLnTx/>
                <a:uFillTx/>
                <a:latin typeface="Tahoma"/>
                <a:cs typeface="Tahoma" panose="020B0604030504040204" pitchFamily="34" charset="0"/>
              </a:rPr>
              <a:t>درصورتیكه هردو عملوند صحیح باشند، تقسیم بصورت صحیح بر صحیح انجام خواهد شد.</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400" b="0" i="0" u="none" strike="noStrike" kern="0" cap="none" spc="0" normalizeH="0" baseline="0" noProof="0" dirty="0" smtClean="0">
                <a:ln>
                  <a:noFill/>
                </a:ln>
                <a:solidFill>
                  <a:srgbClr val="FF0000"/>
                </a:solidFill>
                <a:effectLst/>
                <a:uLnTx/>
                <a:uFillTx/>
                <a:latin typeface="Tahoma"/>
                <a:cs typeface="Tahoma" panose="020B0604030504040204" pitchFamily="34" charset="0"/>
              </a:rPr>
              <a:t>اگر یكی یا هر دو عملوند اعشاری باشند، تقسیم بصورت اعشاری انجام خواهد پذیرفت.</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فرض كنید تعاریف زیر را داریم :</a:t>
            </a:r>
            <a:endPar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err="1" smtClean="0">
                <a:ln>
                  <a:noFill/>
                </a:ln>
                <a:solidFill>
                  <a:srgbClr val="000000"/>
                </a:solidFill>
                <a:effectLst/>
                <a:uLnTx/>
                <a:uFillTx/>
                <a:latin typeface="Tahoma"/>
                <a:cs typeface="Tahoma" panose="020B0604030504040204" pitchFamily="34" charset="0"/>
              </a:rPr>
              <a:t>int</a:t>
            </a: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r>
              <a:rPr kumimoji="0" lang="en-US" altLang="en-US" sz="1400" b="0" i="0" u="none" strike="noStrike" kern="0" cap="none" spc="0" normalizeH="0" baseline="0" noProof="0" dirty="0" err="1" smtClean="0">
                <a:ln>
                  <a:noFill/>
                </a:ln>
                <a:solidFill>
                  <a:srgbClr val="000000"/>
                </a:solidFill>
                <a:effectLst/>
                <a:uLnTx/>
                <a:uFillTx/>
                <a:latin typeface="Tahoma"/>
                <a:cs typeface="Tahoma" panose="020B0604030504040204" pitchFamily="34" charset="0"/>
              </a:rPr>
              <a:t>a,b</a:t>
            </a: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float  </a:t>
            </a:r>
            <a:r>
              <a:rPr kumimoji="0" lang="en-US" altLang="en-US" sz="1400" b="0" i="0" u="none" strike="noStrike" kern="0" cap="none" spc="0" normalizeH="0" baseline="0" noProof="0" dirty="0" err="1" smtClean="0">
                <a:ln>
                  <a:noFill/>
                </a:ln>
                <a:solidFill>
                  <a:srgbClr val="000000"/>
                </a:solidFill>
                <a:effectLst/>
                <a:uLnTx/>
                <a:uFillTx/>
                <a:latin typeface="Tahoma"/>
                <a:cs typeface="Tahoma" panose="020B0604030504040204" pitchFamily="34" charset="0"/>
              </a:rPr>
              <a:t>c,d</a:t>
            </a: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a = 10 ;   b = 4 ;</a:t>
            </a: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c = 8.2;   d = 4.0;</a:t>
            </a:r>
            <a:endParaRPr kumimoji="0" lang="fa-IR"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fa-IR"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اكنون به نتایج عملیات زیر دقت كنید :</a:t>
            </a:r>
            <a:endPar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rPr>
              <a:t>a / b   =&gt;   2</a:t>
            </a:r>
            <a:r>
              <a:rPr kumimoji="0" lang="fa-IR"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endParaRPr kumimoji="0" lang="en-US" altLang="en-US" sz="14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rPr>
              <a:t>c / d   =&gt;   2.05</a:t>
            </a: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rPr>
              <a:t>a / d   =&gt;   2.5</a:t>
            </a: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400" b="0" i="0" u="none" strike="noStrike" kern="0" cap="none" spc="0" normalizeH="0" baseline="0" noProof="0" dirty="0" smtClean="0">
                <a:ln>
                  <a:noFill/>
                </a:ln>
                <a:solidFill>
                  <a:srgbClr val="000000"/>
                </a:solidFill>
                <a:effectLst/>
                <a:uLnTx/>
                <a:uFillTx/>
                <a:latin typeface="Tahoma"/>
              </a:rPr>
              <a:t>a / 4   =&gt;   2</a:t>
            </a:r>
          </a:p>
        </p:txBody>
      </p:sp>
      <p:sp>
        <p:nvSpPr>
          <p:cNvPr id="11" name="Rectangle 3"/>
          <p:cNvSpPr txBox="1">
            <a:spLocks noChangeArrowheads="1"/>
          </p:cNvSpPr>
          <p:nvPr/>
        </p:nvSpPr>
        <p:spPr bwMode="auto">
          <a:xfrm>
            <a:off x="420804" y="4095345"/>
            <a:ext cx="11573197" cy="170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600" kern="0" dirty="0" smtClean="0">
                <a:cs typeface="Tahoma" panose="020B0604030504040204" pitchFamily="34" charset="0"/>
              </a:rPr>
              <a:t>برای اینکه عبارت تقسیم آخر بصورت اعشاری انجام شود، به دو روش می توان عمل کرد:</a:t>
            </a:r>
          </a:p>
          <a:p>
            <a:pPr lvl="1" defTabSz="914400" eaLnBrk="1" hangingPunct="1">
              <a:lnSpc>
                <a:spcPct val="80000"/>
              </a:lnSpc>
            </a:pPr>
            <a:r>
              <a:rPr lang="fa-IR" altLang="en-US" sz="1400" kern="0" dirty="0" smtClean="0">
                <a:cs typeface="Tahoma" panose="020B0604030504040204" pitchFamily="34" charset="0"/>
              </a:rPr>
              <a:t>این عبارت را بصورت </a:t>
            </a:r>
            <a:r>
              <a:rPr lang="en-US" altLang="en-US" sz="1400" kern="0" dirty="0" smtClean="0">
                <a:cs typeface="Tahoma" panose="020B0604030504040204" pitchFamily="34" charset="0"/>
              </a:rPr>
              <a:t>a / 4.0</a:t>
            </a:r>
            <a:r>
              <a:rPr lang="fa-IR" altLang="en-US" sz="1400" kern="0" dirty="0" smtClean="0">
                <a:cs typeface="Tahoma" panose="020B0604030504040204" pitchFamily="34" charset="0"/>
              </a:rPr>
              <a:t> بنویسیم.</a:t>
            </a:r>
          </a:p>
          <a:p>
            <a:pPr lvl="1" defTabSz="914400" eaLnBrk="1" hangingPunct="1">
              <a:lnSpc>
                <a:spcPct val="80000"/>
              </a:lnSpc>
            </a:pPr>
            <a:r>
              <a:rPr lang="fa-IR" altLang="en-US" sz="1400" kern="0" dirty="0" smtClean="0">
                <a:cs typeface="Tahoma" panose="020B0604030504040204" pitchFamily="34" charset="0"/>
              </a:rPr>
              <a:t>از عملگر </a:t>
            </a:r>
            <a:r>
              <a:rPr lang="fa-IR" altLang="en-US" sz="1400" kern="0" dirty="0" smtClean="0">
                <a:solidFill>
                  <a:srgbClr val="FF0000"/>
                </a:solidFill>
                <a:cs typeface="Tahoma" panose="020B0604030504040204" pitchFamily="34" charset="0"/>
              </a:rPr>
              <a:t>قالب ریزی </a:t>
            </a:r>
            <a:r>
              <a:rPr lang="fa-IR" altLang="en-US" sz="1400" kern="0" dirty="0" smtClean="0">
                <a:cs typeface="Tahoma" panose="020B0604030504040204" pitchFamily="34" charset="0"/>
              </a:rPr>
              <a:t>استفاده كنیم.</a:t>
            </a:r>
          </a:p>
          <a:p>
            <a:pPr defTabSz="914400" eaLnBrk="1" hangingPunct="1">
              <a:lnSpc>
                <a:spcPct val="80000"/>
              </a:lnSpc>
            </a:pPr>
            <a:r>
              <a:rPr lang="fa-IR" altLang="en-US" sz="1600" kern="0" dirty="0" smtClean="0">
                <a:cs typeface="Tahoma" panose="020B0604030504040204" pitchFamily="34" charset="0"/>
              </a:rPr>
              <a:t>عملگر قالب ریزی می تواند یك نوع را به نوع دیگری تبدیل نماید. شكل كلی آن به شكل زیر است :</a:t>
            </a:r>
            <a:endParaRPr lang="en-US" altLang="en-US" sz="16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600" kern="0" dirty="0" smtClean="0">
                <a:solidFill>
                  <a:srgbClr val="FF0000"/>
                </a:solidFill>
                <a:cs typeface="Tahoma" panose="020B0604030504040204" pitchFamily="34" charset="0"/>
              </a:rPr>
              <a:t>(&lt;type&gt;) </a:t>
            </a:r>
            <a:r>
              <a:rPr lang="en-US" altLang="en-US" sz="1600" kern="0" dirty="0" smtClean="0">
                <a:cs typeface="Tahoma" panose="020B0604030504040204" pitchFamily="34" charset="0"/>
              </a:rPr>
              <a:t>&lt;expression&gt;</a:t>
            </a:r>
            <a:endParaRPr lang="fa-IR" altLang="en-US" sz="1600" kern="0" dirty="0" smtClean="0">
              <a:cs typeface="Tahoma" panose="020B0604030504040204" pitchFamily="34" charset="0"/>
            </a:endParaRPr>
          </a:p>
          <a:p>
            <a:pPr defTabSz="914400" eaLnBrk="1" hangingPunct="1">
              <a:lnSpc>
                <a:spcPct val="80000"/>
              </a:lnSpc>
              <a:buFont typeface="Wingdings" panose="05000000000000000000" pitchFamily="2" charset="2"/>
              <a:buNone/>
            </a:pPr>
            <a:r>
              <a:rPr lang="fa-IR" altLang="en-US" sz="1600" kern="0" dirty="0" smtClean="0">
                <a:cs typeface="Tahoma" panose="020B0604030504040204" pitchFamily="34" charset="0"/>
              </a:rPr>
              <a:t>	كه </a:t>
            </a:r>
            <a:r>
              <a:rPr lang="en-US" altLang="en-US" sz="1600" kern="0" dirty="0" smtClean="0">
                <a:cs typeface="Tahoma" panose="020B0604030504040204" pitchFamily="34" charset="0"/>
              </a:rPr>
              <a:t>type</a:t>
            </a:r>
            <a:r>
              <a:rPr lang="fa-IR" altLang="en-US" sz="1600" kern="0" dirty="0" smtClean="0">
                <a:cs typeface="Tahoma" panose="020B0604030504040204" pitchFamily="34" charset="0"/>
              </a:rPr>
              <a:t> نوع مورد نظر است كه قصد تبدیل عبارت </a:t>
            </a:r>
            <a:r>
              <a:rPr lang="en-US" altLang="en-US" sz="1600" kern="0" dirty="0" smtClean="0">
                <a:cs typeface="Tahoma" panose="020B0604030504040204" pitchFamily="34" charset="0"/>
              </a:rPr>
              <a:t>expression</a:t>
            </a:r>
            <a:r>
              <a:rPr lang="fa-IR" altLang="en-US" sz="1600" kern="0" dirty="0" smtClean="0">
                <a:cs typeface="Tahoma" panose="020B0604030504040204" pitchFamily="34" charset="0"/>
              </a:rPr>
              <a:t> به آن نوع را داریم. بعنوان مثال در مورد قبلی می توان به شكل زیر عمل كرد :</a:t>
            </a:r>
            <a:endParaRPr lang="en-US" altLang="en-US" sz="16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600" kern="0" dirty="0" smtClean="0">
                <a:cs typeface="Tahoma" panose="020B0604030504040204" pitchFamily="34" charset="0"/>
              </a:rPr>
              <a:t>(float) a / 4</a:t>
            </a:r>
            <a:endParaRPr lang="fa-IR" altLang="en-US" sz="1600" kern="0" dirty="0" smtClean="0">
              <a:cs typeface="Tahoma" panose="020B0604030504040204" pitchFamily="34" charset="0"/>
            </a:endParaRPr>
          </a:p>
          <a:p>
            <a:pPr defTabSz="914400" eaLnBrk="1" hangingPunct="1">
              <a:lnSpc>
                <a:spcPct val="80000"/>
              </a:lnSpc>
              <a:buFont typeface="Wingdings" panose="05000000000000000000" pitchFamily="2" charset="2"/>
              <a:buNone/>
            </a:pPr>
            <a:r>
              <a:rPr lang="fa-IR" altLang="en-US" sz="1600" kern="0" dirty="0" smtClean="0">
                <a:cs typeface="Tahoma" panose="020B0604030504040204" pitchFamily="34" charset="0"/>
              </a:rPr>
              <a:t>	در این حالت از كامپایلر خواسته ایم كه ابتدا عدد </a:t>
            </a:r>
            <a:r>
              <a:rPr lang="en-US" altLang="en-US" sz="1600" kern="0" dirty="0" smtClean="0">
                <a:cs typeface="Tahoma" panose="020B0604030504040204" pitchFamily="34" charset="0"/>
              </a:rPr>
              <a:t>a</a:t>
            </a:r>
            <a:r>
              <a:rPr lang="fa-IR" altLang="en-US" sz="1600" kern="0" dirty="0" smtClean="0">
                <a:cs typeface="Tahoma" panose="020B0604030504040204" pitchFamily="34" charset="0"/>
              </a:rPr>
              <a:t> را به اعشاری تبدیل كند (البته بصورت موقت) و سپس آن را بر 4 تقسیم نماید، كه مسلما حاصل اعشاری خواهد بود. </a:t>
            </a:r>
          </a:p>
        </p:txBody>
      </p:sp>
    </p:spTree>
    <p:extLst>
      <p:ext uri="{BB962C8B-B14F-4D97-AF65-F5344CB8AC3E}">
        <p14:creationId xmlns:p14="http://schemas.microsoft.com/office/powerpoint/2010/main" val="7770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عملگرهای محاسباتی</a:t>
            </a:r>
            <a:endParaRPr lang="en-US" dirty="0">
              <a:solidFill>
                <a:schemeClr val="tx1"/>
              </a:solidFill>
            </a:endParaRPr>
          </a:p>
        </p:txBody>
      </p:sp>
      <p:sp>
        <p:nvSpPr>
          <p:cNvPr id="3" name="Rectangle 2"/>
          <p:cNvSpPr/>
          <p:nvPr/>
        </p:nvSpPr>
        <p:spPr>
          <a:xfrm>
            <a:off x="323529" y="1149746"/>
            <a:ext cx="11573197" cy="830997"/>
          </a:xfrm>
          <a:prstGeom prst="rect">
            <a:avLst/>
          </a:prstGeom>
        </p:spPr>
        <p:txBody>
          <a:bodyPr wrap="square">
            <a:spAutoFit/>
          </a:bodyPr>
          <a:lstStyle/>
          <a:p>
            <a:pPr algn="r" defTabSz="914400" rtl="1">
              <a:lnSpc>
                <a:spcPct val="80000"/>
              </a:lnSpc>
            </a:pPr>
            <a:r>
              <a:rPr lang="fa-IR" altLang="en-US" sz="2000" kern="0" dirty="0">
                <a:cs typeface="Tahoma" panose="020B0604030504040204" pitchFamily="34" charset="0"/>
              </a:rPr>
              <a:t>بطوركلی هرگاه ثابتها و متغیرهایی از انواع مختلف در یك عبارت محاسباتی داشته باشیم، كامپایلر </a:t>
            </a:r>
            <a:r>
              <a:rPr lang="en-US" altLang="en-US" sz="2000" kern="0" dirty="0">
                <a:cs typeface="Tahoma" panose="020B0604030504040204" pitchFamily="34" charset="0"/>
              </a:rPr>
              <a:t>C</a:t>
            </a:r>
            <a:r>
              <a:rPr lang="fa-IR" altLang="en-US" sz="2000" kern="0" dirty="0">
                <a:cs typeface="Tahoma" panose="020B0604030504040204" pitchFamily="34" charset="0"/>
              </a:rPr>
              <a:t> همه آنها را به یك نوع یكسان كه همان </a:t>
            </a:r>
            <a:r>
              <a:rPr lang="fa-IR" altLang="en-US" sz="2000" kern="0" dirty="0">
                <a:solidFill>
                  <a:srgbClr val="FF0000"/>
                </a:solidFill>
                <a:cs typeface="Tahoma" panose="020B0604030504040204" pitchFamily="34" charset="0"/>
              </a:rPr>
              <a:t>بزرگترین عملوند </a:t>
            </a:r>
            <a:r>
              <a:rPr lang="fa-IR" altLang="en-US" sz="2000" kern="0" dirty="0">
                <a:cs typeface="Tahoma" panose="020B0604030504040204" pitchFamily="34" charset="0"/>
              </a:rPr>
              <a:t>موجود است تبدیل خواهد كرد. بعنوان مثال به مورد صفحه بعد دقت كنید :</a:t>
            </a:r>
            <a:endParaRPr lang="en-US" altLang="en-US" sz="2000" kern="0" dirty="0">
              <a:cs typeface="Tahoma" panose="020B0604030504040204" pitchFamily="34" charset="0"/>
            </a:endParaRPr>
          </a:p>
        </p:txBody>
      </p:sp>
      <p:sp>
        <p:nvSpPr>
          <p:cNvPr id="5" name="Text Box 4"/>
          <p:cNvSpPr txBox="1">
            <a:spLocks noChangeArrowheads="1"/>
          </p:cNvSpPr>
          <p:nvPr/>
        </p:nvSpPr>
        <p:spPr bwMode="auto">
          <a:xfrm>
            <a:off x="3630849" y="2266718"/>
            <a:ext cx="14398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char ch;</a:t>
            </a:r>
          </a:p>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int i;</a:t>
            </a:r>
          </a:p>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float f;</a:t>
            </a:r>
          </a:p>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double d;</a:t>
            </a:r>
          </a:p>
        </p:txBody>
      </p:sp>
      <p:sp>
        <p:nvSpPr>
          <p:cNvPr id="6" name="Text Box 5"/>
          <p:cNvSpPr txBox="1">
            <a:spLocks noChangeArrowheads="1"/>
          </p:cNvSpPr>
          <p:nvPr/>
        </p:nvSpPr>
        <p:spPr bwMode="auto">
          <a:xfrm>
            <a:off x="3657837" y="3470043"/>
            <a:ext cx="3860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result = (ch / i)      +     ( f  * d )      -     ( f + i )</a:t>
            </a:r>
          </a:p>
        </p:txBody>
      </p:sp>
      <p:grpSp>
        <p:nvGrpSpPr>
          <p:cNvPr id="7" name="Group 6"/>
          <p:cNvGrpSpPr>
            <a:grpSpLocks/>
          </p:cNvGrpSpPr>
          <p:nvPr/>
        </p:nvGrpSpPr>
        <p:grpSpPr bwMode="auto">
          <a:xfrm>
            <a:off x="4251562" y="3779605"/>
            <a:ext cx="574675" cy="1166813"/>
            <a:chOff x="595" y="1134"/>
            <a:chExt cx="362" cy="735"/>
          </a:xfrm>
        </p:grpSpPr>
        <p:grpSp>
          <p:nvGrpSpPr>
            <p:cNvPr id="8" name="Group 7"/>
            <p:cNvGrpSpPr>
              <a:grpSpLocks/>
            </p:cNvGrpSpPr>
            <p:nvPr/>
          </p:nvGrpSpPr>
          <p:grpSpPr bwMode="auto">
            <a:xfrm>
              <a:off x="595" y="1134"/>
              <a:ext cx="272" cy="499"/>
              <a:chOff x="595" y="1134"/>
              <a:chExt cx="272" cy="499"/>
            </a:xfrm>
          </p:grpSpPr>
          <p:sp>
            <p:nvSpPr>
              <p:cNvPr id="13" name="Line 8"/>
              <p:cNvSpPr>
                <a:spLocks noChangeShapeType="1"/>
              </p:cNvSpPr>
              <p:nvPr/>
            </p:nvSpPr>
            <p:spPr bwMode="auto">
              <a:xfrm>
                <a:off x="703" y="1134"/>
                <a:ext cx="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9"/>
              <p:cNvSpPr txBox="1">
                <a:spLocks noChangeArrowheads="1"/>
              </p:cNvSpPr>
              <p:nvPr/>
            </p:nvSpPr>
            <p:spPr bwMode="auto">
              <a:xfrm>
                <a:off x="595" y="1273"/>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int</a:t>
                </a:r>
              </a:p>
            </p:txBody>
          </p:sp>
          <p:sp>
            <p:nvSpPr>
              <p:cNvPr id="15" name="Line 10"/>
              <p:cNvSpPr>
                <a:spLocks noChangeShapeType="1"/>
              </p:cNvSpPr>
              <p:nvPr/>
            </p:nvSpPr>
            <p:spPr bwMode="auto">
              <a:xfrm flipH="1">
                <a:off x="703" y="1431"/>
                <a:ext cx="3" cy="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Line 11"/>
            <p:cNvSpPr>
              <a:spLocks noChangeShapeType="1"/>
            </p:cNvSpPr>
            <p:nvPr/>
          </p:nvSpPr>
          <p:spPr bwMode="auto">
            <a:xfrm>
              <a:off x="884" y="1134"/>
              <a:ext cx="1"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AutoShape 12"/>
            <p:cNvSpPr>
              <a:spLocks/>
            </p:cNvSpPr>
            <p:nvPr/>
          </p:nvSpPr>
          <p:spPr bwMode="auto">
            <a:xfrm rot="-5400000">
              <a:off x="758" y="1522"/>
              <a:ext cx="68" cy="318"/>
            </a:xfrm>
            <a:prstGeom prst="leftBrace">
              <a:avLst>
                <a:gd name="adj1" fmla="val 389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 name="Text Box 13"/>
            <p:cNvSpPr txBox="1">
              <a:spLocks noChangeArrowheads="1"/>
            </p:cNvSpPr>
            <p:nvPr/>
          </p:nvSpPr>
          <p:spPr bwMode="auto">
            <a:xfrm>
              <a:off x="685" y="1696"/>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int</a:t>
              </a:r>
            </a:p>
          </p:txBody>
        </p:sp>
      </p:grpSp>
      <p:grpSp>
        <p:nvGrpSpPr>
          <p:cNvPr id="16" name="Group 14"/>
          <p:cNvGrpSpPr>
            <a:grpSpLocks/>
          </p:cNvGrpSpPr>
          <p:nvPr/>
        </p:nvGrpSpPr>
        <p:grpSpPr bwMode="auto">
          <a:xfrm>
            <a:off x="5223112" y="3784368"/>
            <a:ext cx="938212" cy="1155700"/>
            <a:chOff x="1207" y="1137"/>
            <a:chExt cx="591" cy="728"/>
          </a:xfrm>
        </p:grpSpPr>
        <p:sp>
          <p:nvSpPr>
            <p:cNvPr id="17" name="Line 15"/>
            <p:cNvSpPr>
              <a:spLocks noChangeShapeType="1"/>
            </p:cNvSpPr>
            <p:nvPr/>
          </p:nvSpPr>
          <p:spPr bwMode="auto">
            <a:xfrm>
              <a:off x="1399" y="1137"/>
              <a:ext cx="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6"/>
            <p:cNvSpPr txBox="1">
              <a:spLocks noChangeArrowheads="1"/>
            </p:cNvSpPr>
            <p:nvPr/>
          </p:nvSpPr>
          <p:spPr bwMode="auto">
            <a:xfrm>
              <a:off x="1207" y="1276"/>
              <a:ext cx="4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double</a:t>
              </a:r>
            </a:p>
          </p:txBody>
        </p:sp>
        <p:sp>
          <p:nvSpPr>
            <p:cNvPr id="19" name="Line 17"/>
            <p:cNvSpPr>
              <a:spLocks noChangeShapeType="1"/>
            </p:cNvSpPr>
            <p:nvPr/>
          </p:nvSpPr>
          <p:spPr bwMode="auto">
            <a:xfrm flipH="1">
              <a:off x="1399" y="1434"/>
              <a:ext cx="3" cy="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8"/>
            <p:cNvSpPr>
              <a:spLocks noChangeShapeType="1"/>
            </p:cNvSpPr>
            <p:nvPr/>
          </p:nvSpPr>
          <p:spPr bwMode="auto">
            <a:xfrm>
              <a:off x="1580" y="1137"/>
              <a:ext cx="1"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AutoShape 19"/>
            <p:cNvSpPr>
              <a:spLocks/>
            </p:cNvSpPr>
            <p:nvPr/>
          </p:nvSpPr>
          <p:spPr bwMode="auto">
            <a:xfrm rot="-5400000">
              <a:off x="1454" y="1525"/>
              <a:ext cx="68" cy="318"/>
            </a:xfrm>
            <a:prstGeom prst="leftBrace">
              <a:avLst>
                <a:gd name="adj1" fmla="val 389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 name="Text Box 20"/>
            <p:cNvSpPr txBox="1">
              <a:spLocks noChangeArrowheads="1"/>
            </p:cNvSpPr>
            <p:nvPr/>
          </p:nvSpPr>
          <p:spPr bwMode="auto">
            <a:xfrm>
              <a:off x="1297" y="1692"/>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double</a:t>
              </a:r>
            </a:p>
          </p:txBody>
        </p:sp>
      </p:grpSp>
      <p:grpSp>
        <p:nvGrpSpPr>
          <p:cNvPr id="23" name="Group 21"/>
          <p:cNvGrpSpPr>
            <a:grpSpLocks/>
          </p:cNvGrpSpPr>
          <p:nvPr/>
        </p:nvGrpSpPr>
        <p:grpSpPr bwMode="auto">
          <a:xfrm>
            <a:off x="6521687" y="3778018"/>
            <a:ext cx="839787" cy="1150937"/>
            <a:chOff x="2025" y="1133"/>
            <a:chExt cx="529" cy="725"/>
          </a:xfrm>
        </p:grpSpPr>
        <p:sp>
          <p:nvSpPr>
            <p:cNvPr id="24" name="Line 22"/>
            <p:cNvSpPr>
              <a:spLocks noChangeShapeType="1"/>
            </p:cNvSpPr>
            <p:nvPr/>
          </p:nvSpPr>
          <p:spPr bwMode="auto">
            <a:xfrm>
              <a:off x="2270" y="1133"/>
              <a:ext cx="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3"/>
            <p:cNvSpPr txBox="1">
              <a:spLocks noChangeArrowheads="1"/>
            </p:cNvSpPr>
            <p:nvPr/>
          </p:nvSpPr>
          <p:spPr bwMode="auto">
            <a:xfrm>
              <a:off x="2137" y="1270"/>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float</a:t>
              </a:r>
            </a:p>
          </p:txBody>
        </p:sp>
        <p:sp>
          <p:nvSpPr>
            <p:cNvPr id="26" name="Line 24"/>
            <p:cNvSpPr>
              <a:spLocks noChangeShapeType="1"/>
            </p:cNvSpPr>
            <p:nvPr/>
          </p:nvSpPr>
          <p:spPr bwMode="auto">
            <a:xfrm flipH="1">
              <a:off x="2270" y="1430"/>
              <a:ext cx="3" cy="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5"/>
            <p:cNvSpPr>
              <a:spLocks noChangeShapeType="1"/>
            </p:cNvSpPr>
            <p:nvPr/>
          </p:nvSpPr>
          <p:spPr bwMode="auto">
            <a:xfrm>
              <a:off x="2109" y="1134"/>
              <a:ext cx="1"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AutoShape 26"/>
            <p:cNvSpPr>
              <a:spLocks/>
            </p:cNvSpPr>
            <p:nvPr/>
          </p:nvSpPr>
          <p:spPr bwMode="auto">
            <a:xfrm rot="-5400000">
              <a:off x="2150" y="1521"/>
              <a:ext cx="68" cy="318"/>
            </a:xfrm>
            <a:prstGeom prst="leftBrace">
              <a:avLst>
                <a:gd name="adj1" fmla="val 389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Text Box 27"/>
            <p:cNvSpPr txBox="1">
              <a:spLocks noChangeArrowheads="1"/>
            </p:cNvSpPr>
            <p:nvPr/>
          </p:nvSpPr>
          <p:spPr bwMode="auto">
            <a:xfrm>
              <a:off x="2053" y="1685"/>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float</a:t>
              </a:r>
            </a:p>
          </p:txBody>
        </p:sp>
      </p:grpSp>
      <p:grpSp>
        <p:nvGrpSpPr>
          <p:cNvPr id="30" name="Group 28"/>
          <p:cNvGrpSpPr>
            <a:grpSpLocks/>
          </p:cNvGrpSpPr>
          <p:nvPr/>
        </p:nvGrpSpPr>
        <p:grpSpPr bwMode="auto">
          <a:xfrm>
            <a:off x="4492862" y="4967055"/>
            <a:ext cx="1225550" cy="728663"/>
            <a:chOff x="747" y="1882"/>
            <a:chExt cx="772" cy="459"/>
          </a:xfrm>
        </p:grpSpPr>
        <p:sp>
          <p:nvSpPr>
            <p:cNvPr id="31" name="Line 29"/>
            <p:cNvSpPr>
              <a:spLocks noChangeShapeType="1"/>
            </p:cNvSpPr>
            <p:nvPr/>
          </p:nvSpPr>
          <p:spPr bwMode="auto">
            <a:xfrm>
              <a:off x="793" y="1882"/>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0"/>
            <p:cNvSpPr>
              <a:spLocks noChangeShapeType="1"/>
            </p:cNvSpPr>
            <p:nvPr/>
          </p:nvSpPr>
          <p:spPr bwMode="auto">
            <a:xfrm>
              <a:off x="1474" y="1882"/>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AutoShape 31"/>
            <p:cNvSpPr>
              <a:spLocks/>
            </p:cNvSpPr>
            <p:nvPr/>
          </p:nvSpPr>
          <p:spPr bwMode="auto">
            <a:xfrm rot="-5400000">
              <a:off x="1087" y="1769"/>
              <a:ext cx="91" cy="772"/>
            </a:xfrm>
            <a:prstGeom prst="leftBrace">
              <a:avLst>
                <a:gd name="adj1" fmla="val 7069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 name="Text Box 32"/>
            <p:cNvSpPr txBox="1">
              <a:spLocks noChangeArrowheads="1"/>
            </p:cNvSpPr>
            <p:nvPr/>
          </p:nvSpPr>
          <p:spPr bwMode="auto">
            <a:xfrm>
              <a:off x="947" y="2168"/>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double</a:t>
              </a:r>
            </a:p>
          </p:txBody>
        </p:sp>
      </p:grpSp>
      <p:grpSp>
        <p:nvGrpSpPr>
          <p:cNvPr id="35" name="Group 33"/>
          <p:cNvGrpSpPr>
            <a:grpSpLocks/>
          </p:cNvGrpSpPr>
          <p:nvPr/>
        </p:nvGrpSpPr>
        <p:grpSpPr bwMode="auto">
          <a:xfrm>
            <a:off x="5070712" y="4911493"/>
            <a:ext cx="1800225" cy="1522412"/>
            <a:chOff x="1111" y="1847"/>
            <a:chExt cx="1134" cy="959"/>
          </a:xfrm>
        </p:grpSpPr>
        <p:sp>
          <p:nvSpPr>
            <p:cNvPr id="36" name="Line 34"/>
            <p:cNvSpPr>
              <a:spLocks noChangeShapeType="1"/>
            </p:cNvSpPr>
            <p:nvPr/>
          </p:nvSpPr>
          <p:spPr bwMode="auto">
            <a:xfrm>
              <a:off x="1134" y="2326"/>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5"/>
            <p:cNvSpPr>
              <a:spLocks noChangeShapeType="1"/>
            </p:cNvSpPr>
            <p:nvPr/>
          </p:nvSpPr>
          <p:spPr bwMode="auto">
            <a:xfrm>
              <a:off x="2200" y="1847"/>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AutoShape 36"/>
            <p:cNvSpPr>
              <a:spLocks/>
            </p:cNvSpPr>
            <p:nvPr/>
          </p:nvSpPr>
          <p:spPr bwMode="auto">
            <a:xfrm rot="-5400000">
              <a:off x="1629" y="2038"/>
              <a:ext cx="97" cy="1134"/>
            </a:xfrm>
            <a:prstGeom prst="leftBrace">
              <a:avLst>
                <a:gd name="adj1" fmla="val 974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sz="1800" b="0">
                <a:solidFill>
                  <a:schemeClr val="tx1"/>
                </a:solidFill>
              </a:endParaRPr>
            </a:p>
          </p:txBody>
        </p:sp>
        <p:sp>
          <p:nvSpPr>
            <p:cNvPr id="39" name="Text Box 37"/>
            <p:cNvSpPr txBox="1">
              <a:spLocks noChangeArrowheads="1"/>
            </p:cNvSpPr>
            <p:nvPr/>
          </p:nvSpPr>
          <p:spPr bwMode="auto">
            <a:xfrm>
              <a:off x="1503" y="2633"/>
              <a:ext cx="5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200" b="0">
                  <a:solidFill>
                    <a:schemeClr val="tx1"/>
                  </a:solidFill>
                  <a:latin typeface="Tahoma" panose="020B0604030504040204" pitchFamily="34" charset="0"/>
                  <a:cs typeface="Tahoma" panose="020B0604030504040204" pitchFamily="34" charset="0"/>
                </a:rPr>
                <a:t>double</a:t>
              </a:r>
            </a:p>
          </p:txBody>
        </p:sp>
      </p:gr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عملگرهای انتساب</a:t>
            </a:r>
            <a:endParaRPr lang="en-US" dirty="0">
              <a:solidFill>
                <a:schemeClr val="tx1"/>
              </a:solidFill>
            </a:endParaRP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Rectangle 3"/>
          <p:cNvSpPr txBox="1">
            <a:spLocks noChangeArrowheads="1"/>
          </p:cNvSpPr>
          <p:nvPr/>
        </p:nvSpPr>
        <p:spPr bwMode="auto">
          <a:xfrm>
            <a:off x="207484" y="1032537"/>
            <a:ext cx="11805286" cy="374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400" kern="0" dirty="0" smtClean="0">
                <a:cs typeface="Tahoma" panose="020B0604030504040204" pitchFamily="34" charset="0"/>
              </a:rPr>
              <a:t>در زبان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برای انتساب چندین عملگر وجود دارد. ساده ترین عملگر </a:t>
            </a:r>
            <a:r>
              <a:rPr lang="fa-IR" altLang="en-US" sz="1400" kern="0" dirty="0" smtClean="0">
                <a:solidFill>
                  <a:srgbClr val="FF0000"/>
                </a:solidFill>
                <a:cs typeface="Tahoma" panose="020B0604030504040204" pitchFamily="34" charset="0"/>
              </a:rPr>
              <a:t>انتساب</a:t>
            </a:r>
            <a:r>
              <a:rPr lang="fa-IR" altLang="en-US" sz="1400" kern="0" dirty="0" smtClean="0">
                <a:cs typeface="Tahoma" panose="020B0604030504040204" pitchFamily="34" charset="0"/>
              </a:rPr>
              <a:t>، همان عملگر </a:t>
            </a:r>
            <a:r>
              <a:rPr lang="fa-IR" altLang="en-US" sz="1400" kern="0" dirty="0" smtClean="0">
                <a:solidFill>
                  <a:srgbClr val="FF0000"/>
                </a:solidFill>
                <a:cs typeface="Tahoma" panose="020B0604030504040204" pitchFamily="34" charset="0"/>
              </a:rPr>
              <a:t>=</a:t>
            </a:r>
            <a:r>
              <a:rPr lang="fa-IR" altLang="en-US" sz="1400" kern="0" dirty="0" smtClean="0">
                <a:cs typeface="Tahoma" panose="020B0604030504040204" pitchFamily="34" charset="0"/>
              </a:rPr>
              <a:t> است که در بسیاری از زبانها استفاده می شود. بعنوان مثال :</a:t>
            </a:r>
            <a:endParaRPr lang="en-US" altLang="en-US" sz="14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a = 5;</a:t>
            </a:r>
          </a:p>
          <a:p>
            <a:pPr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b = c + 2 * d;</a:t>
            </a:r>
            <a:endParaRPr lang="fa-IR" altLang="en-US" sz="1400" kern="0" dirty="0" smtClean="0">
              <a:cs typeface="Tahoma" panose="020B0604030504040204" pitchFamily="34" charset="0"/>
            </a:endParaRPr>
          </a:p>
          <a:p>
            <a:pPr defTabSz="914400" eaLnBrk="1" hangingPunct="1">
              <a:lnSpc>
                <a:spcPct val="80000"/>
              </a:lnSpc>
            </a:pPr>
            <a:r>
              <a:rPr lang="fa-IR" altLang="en-US" sz="1400" kern="0" dirty="0" smtClean="0">
                <a:cs typeface="Tahoma" panose="020B0604030504040204" pitchFamily="34" charset="0"/>
              </a:rPr>
              <a:t>این عملگر باعث می شود که عبارت سمت راست در عبارت سمت چپ قرار گیرد.</a:t>
            </a:r>
          </a:p>
          <a:p>
            <a:pPr defTabSz="914400" eaLnBrk="1" hangingPunct="1">
              <a:lnSpc>
                <a:spcPct val="80000"/>
              </a:lnSpc>
            </a:pPr>
            <a:r>
              <a:rPr lang="fa-IR" altLang="en-US" sz="1400" kern="0" dirty="0" smtClean="0">
                <a:cs typeface="Tahoma" panose="020B0604030504040204" pitchFamily="34" charset="0"/>
              </a:rPr>
              <a:t>توجه کنید که مقدار سمت چپ باید عبارتی باشد که بتوان به آن یک مقدار را نسبت داد (مانند یک متغیر) که به آن </a:t>
            </a:r>
            <a:r>
              <a:rPr lang="en-US" altLang="en-US" sz="1400" kern="0" dirty="0" err="1" smtClean="0">
                <a:cs typeface="Tahoma" panose="020B0604030504040204" pitchFamily="34" charset="0"/>
              </a:rPr>
              <a:t>Lvalue</a:t>
            </a:r>
            <a:r>
              <a:rPr lang="fa-IR" altLang="en-US" sz="1400" kern="0" dirty="0" smtClean="0">
                <a:cs typeface="Tahoma" panose="020B0604030504040204" pitchFamily="34" charset="0"/>
              </a:rPr>
              <a:t> گفته می شود، بنابراین یک ثابت نمی تواند در سمت چپ قرار گیرد.</a:t>
            </a:r>
          </a:p>
          <a:p>
            <a:pPr defTabSz="914400" eaLnBrk="1" hangingPunct="1">
              <a:lnSpc>
                <a:spcPct val="80000"/>
              </a:lnSpc>
            </a:pPr>
            <a:r>
              <a:rPr lang="fa-IR" altLang="en-US" sz="1400" kern="0" dirty="0" smtClean="0">
                <a:cs typeface="Tahoma" panose="020B0604030504040204" pitchFamily="34" charset="0"/>
              </a:rPr>
              <a:t>نکته دیگر اینکه اولویت عملگر = از عملگرهای ریاضی کمتر است و درنتیجه ابتدا آن عملیات انجام شده و در پایان حاصل در عبارت سمت چپ ریخته می شود.</a:t>
            </a:r>
          </a:p>
          <a:p>
            <a:pPr defTabSz="914400" eaLnBrk="1" hangingPunct="1">
              <a:lnSpc>
                <a:spcPct val="80000"/>
              </a:lnSpc>
            </a:pPr>
            <a:r>
              <a:rPr lang="fa-IR" altLang="en-US" sz="1400" kern="0" dirty="0" smtClean="0">
                <a:cs typeface="Tahoma" panose="020B0604030504040204" pitchFamily="34" charset="0"/>
              </a:rPr>
              <a:t>لازم به ذکر است که در هنگام انتساب، درصورت لزوم نوع عبارت سمت راست به نوع عبارت سمت چپ تبدیل می شود. مثال:</a:t>
            </a:r>
            <a:endParaRPr lang="en-US" altLang="en-US" sz="14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400" kern="0" dirty="0" err="1" smtClean="0">
                <a:cs typeface="Tahoma" panose="020B0604030504040204" pitchFamily="34" charset="0"/>
              </a:rPr>
              <a:t>int</a:t>
            </a:r>
            <a:r>
              <a:rPr lang="en-US" altLang="en-US" sz="1400" kern="0" dirty="0" smtClean="0">
                <a:cs typeface="Tahoma" panose="020B0604030504040204" pitchFamily="34" charset="0"/>
              </a:rPr>
              <a:t>  a;</a:t>
            </a:r>
          </a:p>
          <a:p>
            <a:pPr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a = 2.5 * 5.0;</a:t>
            </a:r>
            <a:endParaRPr lang="fa-IR" altLang="en-US" sz="1400" kern="0" dirty="0" smtClean="0">
              <a:cs typeface="Tahoma" panose="020B0604030504040204" pitchFamily="34" charset="0"/>
            </a:endParaRPr>
          </a:p>
          <a:p>
            <a:pPr defTabSz="914400" eaLnBrk="1" hangingPunct="1">
              <a:lnSpc>
                <a:spcPct val="80000"/>
              </a:lnSpc>
              <a:buFont typeface="Wingdings" panose="05000000000000000000" pitchFamily="2" charset="2"/>
              <a:buNone/>
            </a:pPr>
            <a:r>
              <a:rPr lang="fa-IR" altLang="en-US" sz="1400" kern="0" dirty="0" smtClean="0">
                <a:cs typeface="Tahoma" panose="020B0604030504040204" pitchFamily="34" charset="0"/>
              </a:rPr>
              <a:t>	که دراینصورت عدد 12 در </a:t>
            </a:r>
            <a:r>
              <a:rPr lang="en-US" altLang="en-US" sz="1400" kern="0" dirty="0" smtClean="0">
                <a:cs typeface="Tahoma" panose="020B0604030504040204" pitchFamily="34" charset="0"/>
              </a:rPr>
              <a:t>a</a:t>
            </a:r>
            <a:r>
              <a:rPr lang="fa-IR" altLang="en-US" sz="1400" kern="0" dirty="0" smtClean="0">
                <a:cs typeface="Tahoma" panose="020B0604030504040204" pitchFamily="34" charset="0"/>
              </a:rPr>
              <a:t> ذخیره خواهد شد. </a:t>
            </a:r>
          </a:p>
          <a:p>
            <a:pPr defTabSz="914400" eaLnBrk="1" hangingPunct="1">
              <a:lnSpc>
                <a:spcPct val="80000"/>
              </a:lnSpc>
            </a:pPr>
            <a:r>
              <a:rPr lang="fa-IR" altLang="en-US" sz="1400" kern="0" dirty="0" smtClean="0">
                <a:cs typeface="Tahoma" panose="020B0604030504040204" pitchFamily="34" charset="0"/>
              </a:rPr>
              <a:t>شرکت پذیری این عملگر از راست به چپ می باشد، بدین معنا که چنانچه چندین عملگر نسبت دهی داشته باشیم، این عملگرها از راست به چپ محاسبه می شوند. مثلا پس از اجرای دستور زیر، مقدار هر 3 متغیر برابر 10 خواهد شد.</a:t>
            </a:r>
            <a:endParaRPr lang="en-US" altLang="en-US" sz="14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a = b = c = 10;</a:t>
            </a:r>
            <a:endParaRPr lang="fa-IR" altLang="en-US" sz="1400" kern="0" dirty="0" smtClean="0">
              <a:cs typeface="Tahoma" panose="020B0604030504040204" pitchFamily="34" charset="0"/>
            </a:endParaRPr>
          </a:p>
        </p:txBody>
      </p:sp>
      <p:graphicFrame>
        <p:nvGraphicFramePr>
          <p:cNvPr id="10" name="Group 309"/>
          <p:cNvGraphicFramePr>
            <a:graphicFrameLocks/>
          </p:cNvGraphicFramePr>
          <p:nvPr>
            <p:extLst>
              <p:ext uri="{D42A27DB-BD31-4B8C-83A1-F6EECF244321}">
                <p14:modId xmlns:p14="http://schemas.microsoft.com/office/powerpoint/2010/main" val="2695559013"/>
              </p:ext>
            </p:extLst>
          </p:nvPr>
        </p:nvGraphicFramePr>
        <p:xfrm>
          <a:off x="1666239" y="4053840"/>
          <a:ext cx="8239761" cy="2682240"/>
        </p:xfrm>
        <a:graphic>
          <a:graphicData uri="http://schemas.openxmlformats.org/drawingml/2006/table">
            <a:tbl>
              <a:tblPr rtl="1"/>
              <a:tblGrid>
                <a:gridCol w="2746587">
                  <a:extLst>
                    <a:ext uri="{9D8B030D-6E8A-4147-A177-3AD203B41FA5}">
                      <a16:colId xmlns:a16="http://schemas.microsoft.com/office/drawing/2014/main" val="2814207858"/>
                    </a:ext>
                  </a:extLst>
                </a:gridCol>
                <a:gridCol w="2746587">
                  <a:extLst>
                    <a:ext uri="{9D8B030D-6E8A-4147-A177-3AD203B41FA5}">
                      <a16:colId xmlns:a16="http://schemas.microsoft.com/office/drawing/2014/main" val="2792698282"/>
                    </a:ext>
                  </a:extLst>
                </a:gridCol>
                <a:gridCol w="2746587">
                  <a:extLst>
                    <a:ext uri="{9D8B030D-6E8A-4147-A177-3AD203B41FA5}">
                      <a16:colId xmlns:a16="http://schemas.microsoft.com/office/drawing/2014/main" val="552823502"/>
                    </a:ext>
                  </a:extLst>
                </a:gridCol>
              </a:tblGrid>
              <a:tr h="313190">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عملگرد</a:t>
                      </a:r>
                      <a:endParaRPr kumimoji="0" lang="fa-IR"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مثال</a:t>
                      </a:r>
                      <a:endParaRPr kumimoji="0" lang="fa-IR"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عبارت انتساب معادل</a:t>
                      </a:r>
                      <a:endParaRPr kumimoji="0" lang="fa-IR"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96164140"/>
                  </a:ext>
                </a:extLst>
              </a:tr>
              <a:tr h="314523">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a + 1;</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2407930"/>
                  </a:ext>
                </a:extLst>
              </a:tr>
              <a:tr h="313190">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a – 1;</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9155803"/>
                  </a:ext>
                </a:extLst>
              </a:tr>
              <a:tr h="314523">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5;</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a + 5;</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6427451"/>
                  </a:ext>
                </a:extLst>
              </a:tr>
              <a:tr h="313190">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8;</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a – 8;</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1028046"/>
                  </a:ext>
                </a:extLst>
              </a:tr>
              <a:tr h="313190">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10;</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a * 10;</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8904637"/>
                  </a:ext>
                </a:extLst>
              </a:tr>
              <a:tr h="314523">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2;</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a / 2;</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9170517"/>
                  </a:ext>
                </a:extLst>
              </a:tr>
              <a:tr h="313190">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10;</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a % 10;</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428737"/>
                  </a:ext>
                </a:extLst>
              </a:tr>
            </a:tbl>
          </a:graphicData>
        </a:graphic>
      </p:graphicFrame>
    </p:spTree>
    <p:extLst>
      <p:ext uri="{BB962C8B-B14F-4D97-AF65-F5344CB8AC3E}">
        <p14:creationId xmlns:p14="http://schemas.microsoft.com/office/powerpoint/2010/main" val="34032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عملگرهای انتساب</a:t>
            </a:r>
            <a:endParaRPr lang="en-US" dirty="0">
              <a:solidFill>
                <a:schemeClr val="tx1"/>
              </a:solidFill>
            </a:endParaRP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468312" y="1108953"/>
            <a:ext cx="11428413" cy="50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عملگر اول و دوم، عملگرهای یکانی هستند که بترتیب عملگر افزایش و عملگر کاهش نامیده می شوند.</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نکته جالب آنستکه این دو عملگر به دوصورت مورد استفاده قرار می گیرند.</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در حالتی که از دستور </a:t>
            </a:r>
            <a:r>
              <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a ++;</a:t>
            </a: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استفاده شود به آن پس افزایش می گویند و بدین معناست که ابتدا از مقدار فعلی </a:t>
            </a:r>
            <a:r>
              <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a</a:t>
            </a: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در عبارت موردنظر استفاده کن و سپس آن را افزایش بده.</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اما دستور </a:t>
            </a:r>
            <a:r>
              <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 </a:t>
            </a: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که به آن پیش افزایش گفته می شود، ابتدا </a:t>
            </a:r>
            <a:r>
              <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a</a:t>
            </a: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را افزایش داده و سپس از آن در عبارت استفاده می کند. </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به برنامه زیر دقت کنید:</a:t>
            </a:r>
            <a:endPar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endParaRPr kumimoji="0" lang="en-US" altLang="en-US" sz="15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#include &lt;</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stdio.h</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&gt;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void main()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 ,b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 = 5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b = a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(“a=%d  and  b=%d \n”,</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a,b</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 = 5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b = ++ a;</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(“a=%d  and  b=%d \n”,</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mn-cs"/>
              </a:rPr>
              <a:t>a,b</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700" b="0" i="0" u="none" strike="noStrike" kern="0" cap="none" spc="0" normalizeH="0" baseline="0" noProof="0" dirty="0" smtClean="0">
              <a:ln>
                <a:noFill/>
              </a:ln>
              <a:solidFill>
                <a:srgbClr val="000000"/>
              </a:solidFill>
              <a:effectLst/>
              <a:uLnTx/>
              <a:uFillTx/>
              <a:latin typeface="Tahoma"/>
              <a:ea typeface="+mn-ea"/>
              <a:cs typeface="+mn-cs"/>
            </a:endParaRPr>
          </a:p>
        </p:txBody>
      </p:sp>
      <p:graphicFrame>
        <p:nvGraphicFramePr>
          <p:cNvPr id="8" name="Group 36"/>
          <p:cNvGraphicFramePr>
            <a:graphicFrameLocks/>
          </p:cNvGraphicFramePr>
          <p:nvPr>
            <p:extLst>
              <p:ext uri="{D42A27DB-BD31-4B8C-83A1-F6EECF244321}">
                <p14:modId xmlns:p14="http://schemas.microsoft.com/office/powerpoint/2010/main" val="2244149991"/>
              </p:ext>
            </p:extLst>
          </p:nvPr>
        </p:nvGraphicFramePr>
        <p:xfrm>
          <a:off x="468311" y="5845436"/>
          <a:ext cx="11428413" cy="532877"/>
        </p:xfrm>
        <a:graphic>
          <a:graphicData uri="http://schemas.openxmlformats.org/drawingml/2006/table">
            <a:tbl>
              <a:tblPr/>
              <a:tblGrid>
                <a:gridCol w="11428413">
                  <a:extLst>
                    <a:ext uri="{9D8B030D-6E8A-4147-A177-3AD203B41FA5}">
                      <a16:colId xmlns:a16="http://schemas.microsoft.com/office/drawing/2014/main" val="20000"/>
                    </a:ext>
                  </a:extLst>
                </a:gridCol>
              </a:tblGrid>
              <a:tr h="532877">
                <a:tc>
                  <a:txBody>
                    <a:bodyPr/>
                    <a:lstStyle>
                      <a:lvl1pPr marL="0" algn="l" defTabSz="914423" rtl="0" eaLnBrk="1" latinLnBrk="0" hangingPunct="1">
                        <a:defRPr sz="1800" kern="1200">
                          <a:solidFill>
                            <a:schemeClr val="tx1"/>
                          </a:solidFill>
                          <a:latin typeface="Tahoma"/>
                        </a:defRPr>
                      </a:lvl1pPr>
                      <a:lvl2pPr marL="457212" algn="l" defTabSz="914423" rtl="0" eaLnBrk="1" latinLnBrk="0" hangingPunct="1">
                        <a:defRPr sz="1800" kern="1200">
                          <a:solidFill>
                            <a:schemeClr val="tx1"/>
                          </a:solidFill>
                          <a:latin typeface="Tahoma"/>
                        </a:defRPr>
                      </a:lvl2pPr>
                      <a:lvl3pPr marL="914423" algn="l" defTabSz="914423" rtl="0" eaLnBrk="1" latinLnBrk="0" hangingPunct="1">
                        <a:defRPr sz="1800" kern="1200">
                          <a:solidFill>
                            <a:schemeClr val="tx1"/>
                          </a:solidFill>
                          <a:latin typeface="Tahoma"/>
                        </a:defRPr>
                      </a:lvl3pPr>
                      <a:lvl4pPr marL="1371635" algn="l" defTabSz="914423" rtl="0" eaLnBrk="1" latinLnBrk="0" hangingPunct="1">
                        <a:defRPr sz="1800" kern="1200">
                          <a:solidFill>
                            <a:schemeClr val="tx1"/>
                          </a:solidFill>
                          <a:latin typeface="Tahoma"/>
                        </a:defRPr>
                      </a:lvl4pPr>
                      <a:lvl5pPr marL="1828845" algn="l" defTabSz="914423" rtl="0" eaLnBrk="1" latinLnBrk="0" hangingPunct="1">
                        <a:defRPr sz="1800" kern="1200">
                          <a:solidFill>
                            <a:schemeClr val="tx1"/>
                          </a:solidFill>
                          <a:latin typeface="Tahoma"/>
                        </a:defRPr>
                      </a:lvl5pPr>
                      <a:lvl6pPr marL="2286058" algn="l" defTabSz="914423" rtl="0" eaLnBrk="1" latinLnBrk="0" hangingPunct="1">
                        <a:defRPr sz="1800" kern="1200">
                          <a:solidFill>
                            <a:schemeClr val="tx1"/>
                          </a:solidFill>
                          <a:latin typeface="Tahoma"/>
                        </a:defRPr>
                      </a:lvl6pPr>
                      <a:lvl7pPr marL="2743268" algn="l" defTabSz="914423" rtl="0" eaLnBrk="1" latinLnBrk="0" hangingPunct="1">
                        <a:defRPr sz="1800" kern="1200">
                          <a:solidFill>
                            <a:schemeClr val="tx1"/>
                          </a:solidFill>
                          <a:latin typeface="Tahoma"/>
                        </a:defRPr>
                      </a:lvl7pPr>
                      <a:lvl8pPr marL="3200480" algn="l" defTabSz="914423" rtl="0" eaLnBrk="1" latinLnBrk="0" hangingPunct="1">
                        <a:defRPr sz="1800" kern="1200">
                          <a:solidFill>
                            <a:schemeClr val="tx1"/>
                          </a:solidFill>
                          <a:latin typeface="Tahoma"/>
                        </a:defRPr>
                      </a:lvl8pPr>
                      <a:lvl9pPr marL="3657692" algn="l" defTabSz="914423" rtl="0" eaLnBrk="1" latinLnBrk="0" hangingPunct="1">
                        <a:defRPr sz="1800" kern="1200">
                          <a:solidFill>
                            <a:schemeClr val="tx1"/>
                          </a:solidFill>
                          <a:latin typeface="Tahoma"/>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a=6  b=5</a:t>
                      </a:r>
                      <a:endParaRPr kumimoji="0" lang="en-US" sz="1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a=6  b=6</a:t>
                      </a: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4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 calcmode="lin" valueType="num">
                                      <p:cBhvr additive="base">
                                        <p:cTn id="47" dur="500" fill="hold"/>
                                        <p:tgtEl>
                                          <p:spTgt spid="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 calcmode="lin" valueType="num">
                                      <p:cBhvr additive="base">
                                        <p:cTn id="51" dur="500" fill="hold"/>
                                        <p:tgtEl>
                                          <p:spTgt spid="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
                                            <p:txEl>
                                              <p:pRg st="12" end="12"/>
                                            </p:txEl>
                                          </p:spTgt>
                                        </p:tgtEl>
                                        <p:attrNameLst>
                                          <p:attrName>style.visibility</p:attrName>
                                        </p:attrNameLst>
                                      </p:cBhvr>
                                      <p:to>
                                        <p:strVal val="visible"/>
                                      </p:to>
                                    </p:set>
                                    <p:anim calcmode="lin" valueType="num">
                                      <p:cBhvr additive="base">
                                        <p:cTn id="59" dur="500" fill="hold"/>
                                        <p:tgtEl>
                                          <p:spTgt spid="7">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
                                            <p:txEl>
                                              <p:pRg st="13" end="13"/>
                                            </p:txEl>
                                          </p:spTgt>
                                        </p:tgtEl>
                                        <p:attrNameLst>
                                          <p:attrName>style.visibility</p:attrName>
                                        </p:attrNameLst>
                                      </p:cBhvr>
                                      <p:to>
                                        <p:strVal val="visible"/>
                                      </p:to>
                                    </p:set>
                                    <p:anim calcmode="lin" valueType="num">
                                      <p:cBhvr additive="base">
                                        <p:cTn id="63" dur="500" fill="hold"/>
                                        <p:tgtEl>
                                          <p:spTgt spid="7">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 calcmode="lin" valueType="num">
                                      <p:cBhvr additive="base">
                                        <p:cTn id="67" dur="500" fill="hold"/>
                                        <p:tgtEl>
                                          <p:spTgt spid="7">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
                                            <p:txEl>
                                              <p:pRg st="14" end="14"/>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7">
                                            <p:txEl>
                                              <p:pRg st="15" end="15"/>
                                            </p:txEl>
                                          </p:spTgt>
                                        </p:tgtEl>
                                        <p:attrNameLst>
                                          <p:attrName>style.visibility</p:attrName>
                                        </p:attrNameLst>
                                      </p:cBhvr>
                                      <p:to>
                                        <p:strVal val="visible"/>
                                      </p:to>
                                    </p:set>
                                    <p:anim calcmode="lin" valueType="num">
                                      <p:cBhvr additive="base">
                                        <p:cTn id="71" dur="500" fill="hold"/>
                                        <p:tgtEl>
                                          <p:spTgt spid="7">
                                            <p:txEl>
                                              <p:pRg st="15" end="1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linds(horizontal)">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عملگرهای مقایسه ای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113422"/>
            <a:ext cx="10789920" cy="181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000" kern="0" dirty="0" smtClean="0">
                <a:cs typeface="Tahoma" panose="020B0604030504040204" pitchFamily="34" charset="0"/>
              </a:rPr>
              <a:t>این عملگرها دو عبارت را بایکدیگر مقایسه کرده و نتیجه را باز می گردانند. نتیجه می تواند درست </a:t>
            </a:r>
            <a:r>
              <a:rPr lang="en-US" altLang="en-US" sz="2000" kern="0" dirty="0" smtClean="0">
                <a:cs typeface="Tahoma" panose="020B0604030504040204" pitchFamily="34" charset="0"/>
              </a:rPr>
              <a:t>(true)</a:t>
            </a:r>
            <a:r>
              <a:rPr lang="fa-IR" altLang="en-US" sz="2000" kern="0" dirty="0" smtClean="0">
                <a:cs typeface="Tahoma" panose="020B0604030504040204" pitchFamily="34" charset="0"/>
              </a:rPr>
              <a:t> یا غلط </a:t>
            </a:r>
            <a:r>
              <a:rPr lang="en-US" altLang="en-US" sz="2000" kern="0" dirty="0" smtClean="0">
                <a:cs typeface="Tahoma" panose="020B0604030504040204" pitchFamily="34" charset="0"/>
              </a:rPr>
              <a:t>(false)</a:t>
            </a:r>
            <a:r>
              <a:rPr lang="fa-IR" altLang="en-US" sz="2000" kern="0" dirty="0" smtClean="0">
                <a:cs typeface="Tahoma" panose="020B0604030504040204" pitchFamily="34" charset="0"/>
              </a:rPr>
              <a:t> باشد.</a:t>
            </a:r>
          </a:p>
          <a:p>
            <a:pPr defTabSz="914400" eaLnBrk="1" hangingPunct="1"/>
            <a:r>
              <a:rPr lang="fa-IR" altLang="en-US" sz="2000" kern="0" dirty="0" smtClean="0">
                <a:cs typeface="Tahoma" panose="020B0604030504040204" pitchFamily="34" charset="0"/>
              </a:rPr>
              <a:t>نتیجه این عملگرها یک عدد صحیح است که درصورت درست بودن </a:t>
            </a:r>
            <a:r>
              <a:rPr lang="en-US" altLang="en-US" sz="2000" kern="0" dirty="0" smtClean="0">
                <a:cs typeface="Tahoma" panose="020B0604030504040204" pitchFamily="34" charset="0"/>
              </a:rPr>
              <a:t>1</a:t>
            </a:r>
            <a:r>
              <a:rPr lang="fa-IR" altLang="en-US" sz="2000" kern="0" dirty="0" smtClean="0">
                <a:cs typeface="Tahoma" panose="020B0604030504040204" pitchFamily="34" charset="0"/>
              </a:rPr>
              <a:t> و درصورت غلط بودن </a:t>
            </a:r>
            <a:r>
              <a:rPr lang="en-US" altLang="en-US" sz="2000" kern="0" dirty="0" smtClean="0">
                <a:cs typeface="Tahoma" panose="020B0604030504040204" pitchFamily="34" charset="0"/>
              </a:rPr>
              <a:t>0</a:t>
            </a:r>
            <a:r>
              <a:rPr lang="fa-IR" altLang="en-US" sz="2000" kern="0" dirty="0" smtClean="0">
                <a:cs typeface="Tahoma" panose="020B0604030504040204" pitchFamily="34" charset="0"/>
              </a:rPr>
              <a:t> باز می گردانند. این عملگرها عبارتند از:</a:t>
            </a:r>
            <a:endParaRPr lang="en-US" altLang="en-US" sz="2000" kern="0" dirty="0" smtClean="0">
              <a:cs typeface="Tahoma" panose="020B0604030504040204" pitchFamily="34" charset="0"/>
            </a:endParaRPr>
          </a:p>
        </p:txBody>
      </p:sp>
      <p:graphicFrame>
        <p:nvGraphicFramePr>
          <p:cNvPr id="7" name="Group 138"/>
          <p:cNvGraphicFramePr>
            <a:graphicFrameLocks/>
          </p:cNvGraphicFramePr>
          <p:nvPr>
            <p:extLst>
              <p:ext uri="{D42A27DB-BD31-4B8C-83A1-F6EECF244321}">
                <p14:modId xmlns:p14="http://schemas.microsoft.com/office/powerpoint/2010/main" val="1617259159"/>
              </p:ext>
            </p:extLst>
          </p:nvPr>
        </p:nvGraphicFramePr>
        <p:xfrm>
          <a:off x="2152925" y="2758800"/>
          <a:ext cx="8286409" cy="3081652"/>
        </p:xfrm>
        <a:graphic>
          <a:graphicData uri="http://schemas.openxmlformats.org/drawingml/2006/table">
            <a:tbl>
              <a:tblPr rtl="1"/>
              <a:tblGrid>
                <a:gridCol w="1766296">
                  <a:extLst>
                    <a:ext uri="{9D8B030D-6E8A-4147-A177-3AD203B41FA5}">
                      <a16:colId xmlns:a16="http://schemas.microsoft.com/office/drawing/2014/main" val="1780715896"/>
                    </a:ext>
                  </a:extLst>
                </a:gridCol>
                <a:gridCol w="3757976">
                  <a:extLst>
                    <a:ext uri="{9D8B030D-6E8A-4147-A177-3AD203B41FA5}">
                      <a16:colId xmlns:a16="http://schemas.microsoft.com/office/drawing/2014/main" val="3262195821"/>
                    </a:ext>
                  </a:extLst>
                </a:gridCol>
                <a:gridCol w="2762137">
                  <a:extLst>
                    <a:ext uri="{9D8B030D-6E8A-4147-A177-3AD203B41FA5}">
                      <a16:colId xmlns:a16="http://schemas.microsoft.com/office/drawing/2014/main" val="534999918"/>
                    </a:ext>
                  </a:extLst>
                </a:gridCol>
              </a:tblGrid>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عملگر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مفهوم عملگر</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مثال</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830848506"/>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بزرگتر (&lt;)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&gt; b</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4674452"/>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کوچکتر (&gt;)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&lt; b</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9597829"/>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بزرگتر یا مساوی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&gt;= b</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8641003"/>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کوچکتر یا مساوی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&lt;= b</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867171"/>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مساوی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b</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2334727"/>
                  </a:ext>
                </a:extLst>
              </a:tr>
              <a:tr h="440236">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نامساوی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 != b</a:t>
                      </a:r>
                      <a:endPar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133508"/>
                  </a:ext>
                </a:extLst>
              </a:tr>
            </a:tbl>
          </a:graphicData>
        </a:graphic>
      </p:graphicFrame>
      <p:sp>
        <p:nvSpPr>
          <p:cNvPr id="2" name="Explosion 2 1"/>
          <p:cNvSpPr/>
          <p:nvPr/>
        </p:nvSpPr>
        <p:spPr>
          <a:xfrm>
            <a:off x="1102339" y="1022019"/>
            <a:ext cx="9656453" cy="572897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90000"/>
              </a:lnSpc>
            </a:pPr>
            <a:r>
              <a:rPr lang="fa-IR" altLang="en-US" dirty="0">
                <a:cs typeface="Tahoma" panose="020B0604030504040204" pitchFamily="34" charset="0"/>
              </a:rPr>
              <a:t>نکته مهمی که باید به آن دقت کرد عملگر مساوی </a:t>
            </a:r>
            <a:r>
              <a:rPr lang="fa-IR" altLang="en-US" dirty="0">
                <a:solidFill>
                  <a:srgbClr val="FF0000"/>
                </a:solidFill>
                <a:cs typeface="Tahoma" panose="020B0604030504040204" pitchFamily="34" charset="0"/>
              </a:rPr>
              <a:t>(==)</a:t>
            </a:r>
            <a:r>
              <a:rPr lang="fa-IR" altLang="en-US" dirty="0">
                <a:cs typeface="Tahoma" panose="020B0604030504040204" pitchFamily="34" charset="0"/>
              </a:rPr>
              <a:t> است، چرا که یک اشتباه بسیار متداول برنامه نویسان </a:t>
            </a:r>
            <a:r>
              <a:rPr lang="en-US" altLang="en-US" dirty="0">
                <a:cs typeface="Tahoma" panose="020B0604030504040204" pitchFamily="34" charset="0"/>
              </a:rPr>
              <a:t>C</a:t>
            </a:r>
            <a:r>
              <a:rPr lang="fa-IR" altLang="en-US" dirty="0">
                <a:cs typeface="Tahoma" panose="020B0604030504040204" pitchFamily="34" charset="0"/>
              </a:rPr>
              <a:t> استفاده اشتباه از عملگر انتساب </a:t>
            </a:r>
            <a:r>
              <a:rPr lang="fa-IR" altLang="en-US" dirty="0">
                <a:solidFill>
                  <a:srgbClr val="FF0000"/>
                </a:solidFill>
                <a:cs typeface="Tahoma" panose="020B0604030504040204" pitchFamily="34" charset="0"/>
              </a:rPr>
              <a:t>(=)</a:t>
            </a:r>
            <a:r>
              <a:rPr lang="fa-IR" altLang="en-US" dirty="0">
                <a:cs typeface="Tahoma" panose="020B0604030504040204" pitchFamily="34" charset="0"/>
              </a:rPr>
              <a:t> بجای عملگر تساوی (==) است که باعث ایجاد خطا در برنامه می شود.</a:t>
            </a:r>
          </a:p>
        </p:txBody>
      </p:sp>
    </p:spTree>
    <p:extLst>
      <p:ext uri="{BB962C8B-B14F-4D97-AF65-F5344CB8AC3E}">
        <p14:creationId xmlns:p14="http://schemas.microsoft.com/office/powerpoint/2010/main" val="17970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عملگرهای منطقی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Rectangle 3"/>
          <p:cNvSpPr txBox="1">
            <a:spLocks noChangeArrowheads="1"/>
          </p:cNvSpPr>
          <p:nvPr/>
        </p:nvSpPr>
        <p:spPr bwMode="auto">
          <a:xfrm>
            <a:off x="901170" y="1113423"/>
            <a:ext cx="10789920" cy="229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000" kern="0" smtClean="0">
                <a:cs typeface="Tahoma" panose="020B0604030504040204" pitchFamily="34" charset="0"/>
              </a:rPr>
              <a:t>این عملگرها به شما اجازه می دهند که شرطهای ساده ای را که با استفاده از عملگرهای مقایسه ای ایجاد شده اند را با یکدیگر ترکیب نموده و شرطهای پیچیده تری را بسازید. این عملگرها عبارتند از :</a:t>
            </a:r>
            <a:endParaRPr lang="en-US" altLang="en-US" sz="2000" kern="0" dirty="0" smtClean="0">
              <a:cs typeface="Tahoma" panose="020B0604030504040204" pitchFamily="34" charset="0"/>
            </a:endParaRPr>
          </a:p>
        </p:txBody>
      </p:sp>
      <p:graphicFrame>
        <p:nvGraphicFramePr>
          <p:cNvPr id="10" name="Group 109"/>
          <p:cNvGraphicFramePr>
            <a:graphicFrameLocks/>
          </p:cNvGraphicFramePr>
          <p:nvPr>
            <p:extLst>
              <p:ext uri="{D42A27DB-BD31-4B8C-83A1-F6EECF244321}">
                <p14:modId xmlns:p14="http://schemas.microsoft.com/office/powerpoint/2010/main" val="3056092413"/>
              </p:ext>
            </p:extLst>
          </p:nvPr>
        </p:nvGraphicFramePr>
        <p:xfrm>
          <a:off x="1974715" y="2305456"/>
          <a:ext cx="7850221" cy="4036978"/>
        </p:xfrm>
        <a:graphic>
          <a:graphicData uri="http://schemas.openxmlformats.org/drawingml/2006/table">
            <a:tbl>
              <a:tblPr rtl="1"/>
              <a:tblGrid>
                <a:gridCol w="954020">
                  <a:extLst>
                    <a:ext uri="{9D8B030D-6E8A-4147-A177-3AD203B41FA5}">
                      <a16:colId xmlns:a16="http://schemas.microsoft.com/office/drawing/2014/main" val="1450553774"/>
                    </a:ext>
                  </a:extLst>
                </a:gridCol>
                <a:gridCol w="1434058">
                  <a:extLst>
                    <a:ext uri="{9D8B030D-6E8A-4147-A177-3AD203B41FA5}">
                      <a16:colId xmlns:a16="http://schemas.microsoft.com/office/drawing/2014/main" val="4131924301"/>
                    </a:ext>
                  </a:extLst>
                </a:gridCol>
                <a:gridCol w="3499588">
                  <a:extLst>
                    <a:ext uri="{9D8B030D-6E8A-4147-A177-3AD203B41FA5}">
                      <a16:colId xmlns:a16="http://schemas.microsoft.com/office/drawing/2014/main" val="159568041"/>
                    </a:ext>
                  </a:extLst>
                </a:gridCol>
                <a:gridCol w="1962555">
                  <a:extLst>
                    <a:ext uri="{9D8B030D-6E8A-4147-A177-3AD203B41FA5}">
                      <a16:colId xmlns:a16="http://schemas.microsoft.com/office/drawing/2014/main" val="1498563209"/>
                    </a:ext>
                  </a:extLst>
                </a:gridCol>
              </a:tblGrid>
              <a:tr h="919954">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عملگر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مفهوم عملگر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نحوه کار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مثال</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2762403730"/>
                  </a:ext>
                </a:extLst>
              </a:tr>
              <a:tr h="1039008">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&amp;&amp;</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AND</a:t>
                      </a: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منطقی</a:t>
                      </a:r>
                      <a:endParaRPr kumimoji="0" lang="fa-IR"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اگر هر دو عملوند درست باشند, درست و در غیر اینصورت نادرست باز می گرداند.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a&gt;0 &amp;&amp; sw==1</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2072461"/>
                  </a:ext>
                </a:extLst>
              </a:tr>
              <a:tr h="1039008">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OR</a:t>
                      </a: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منطقی</a:t>
                      </a:r>
                      <a:endParaRPr kumimoji="0" lang="fa-IR"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اگر هر دو عملوند نادرست باشند, نادرست و در غیر اینصورت درست باز می گرداند.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a&lt;=100 || b!=0</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3665226"/>
                  </a:ext>
                </a:extLst>
              </a:tr>
              <a:tr h="1039008">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NOT</a:t>
                      </a: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منطقی</a:t>
                      </a:r>
                      <a:endParaRPr kumimoji="0" lang="fa-IR"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اگر عملوند درست باشد، نادرست و اگر نادرست باشد، درست برمی گرداند.</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r" defTabSz="914423" rtl="1" eaLnBrk="0" latinLnBrk="0" hangingPunct="0">
                        <a:spcBef>
                          <a:spcPct val="20000"/>
                        </a:spcBef>
                        <a:buClr>
                          <a:schemeClr val="tx2"/>
                        </a:buClr>
                        <a:buSzPct val="70000"/>
                        <a:buFont typeface="Wingdings" panose="05000000000000000000" pitchFamily="2" charset="2"/>
                        <a:defRPr sz="2600" kern="1200">
                          <a:solidFill>
                            <a:schemeClr val="tx1"/>
                          </a:solidFill>
                          <a:latin typeface="Tahoma" panose="020B0604030504040204" pitchFamily="34" charset="0"/>
                        </a:defRPr>
                      </a:lvl1pPr>
                      <a:lvl2pPr marL="742950" indent="-285750" algn="r" defTabSz="914423" rtl="1" eaLnBrk="0" latinLnBrk="0" hangingPunct="0">
                        <a:spcBef>
                          <a:spcPct val="20000"/>
                        </a:spcBef>
                        <a:buClr>
                          <a:schemeClr val="accent2"/>
                        </a:buClr>
                        <a:buSzPct val="70000"/>
                        <a:buFont typeface="Wingdings" panose="05000000000000000000" pitchFamily="2" charset="2"/>
                        <a:defRPr sz="2200" kern="1200">
                          <a:solidFill>
                            <a:schemeClr val="tx1"/>
                          </a:solidFill>
                          <a:latin typeface="Tahoma" panose="020B0604030504040204" pitchFamily="34" charset="0"/>
                        </a:defRPr>
                      </a:lvl2pPr>
                      <a:lvl3pPr marL="1143000" indent="-228600" algn="r" defTabSz="914423" rtl="1" eaLnBrk="0" latinLnBrk="0" hangingPunct="0">
                        <a:spcBef>
                          <a:spcPct val="20000"/>
                        </a:spcBef>
                        <a:buClr>
                          <a:schemeClr val="accent1"/>
                        </a:buClr>
                        <a:buSzPct val="70000"/>
                        <a:buFont typeface="Wingdings" panose="05000000000000000000" pitchFamily="2" charset="2"/>
                        <a:defRPr sz="2100" kern="1200">
                          <a:solidFill>
                            <a:schemeClr val="tx1"/>
                          </a:solidFill>
                          <a:latin typeface="Tahoma" panose="020B0604030504040204" pitchFamily="34" charset="0"/>
                        </a:defRPr>
                      </a:lvl3pPr>
                      <a:lvl4pPr marL="1600200" indent="-228600" algn="r" defTabSz="914423" rtl="1" eaLnBrk="0" latinLnBrk="0" hangingPunct="0">
                        <a:spcBef>
                          <a:spcPct val="20000"/>
                        </a:spcBef>
                        <a:buClr>
                          <a:schemeClr val="tx2"/>
                        </a:buClr>
                        <a:buSzPct val="75000"/>
                        <a:buFont typeface="Wingdings" panose="05000000000000000000" pitchFamily="2" charset="2"/>
                        <a:defRPr sz="1800" kern="1200">
                          <a:solidFill>
                            <a:schemeClr val="tx1"/>
                          </a:solidFill>
                          <a:latin typeface="Tahoma" panose="020B0604030504040204" pitchFamily="34" charset="0"/>
                        </a:defRPr>
                      </a:lvl4pPr>
                      <a:lvl5pPr marL="2057400" indent="-228600" algn="r" defTabSz="914423" rtl="1" eaLnBrk="0" latinLnBrk="0" hangingPunct="0">
                        <a:spcBef>
                          <a:spcPct val="20000"/>
                        </a:spcBef>
                        <a:buClr>
                          <a:schemeClr val="folHlink"/>
                        </a:buClr>
                        <a:buSzPct val="80000"/>
                        <a:buFont typeface="Wingdings" panose="05000000000000000000" pitchFamily="2" charset="2"/>
                        <a:defRPr sz="1800" kern="1200">
                          <a:solidFill>
                            <a:schemeClr val="tx1"/>
                          </a:solidFill>
                          <a:latin typeface="Tahoma" panose="020B0604030504040204" pitchFamily="34" charset="0"/>
                        </a:defRPr>
                      </a:lvl5pPr>
                      <a:lvl6pPr marL="25146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6pPr>
                      <a:lvl7pPr marL="29718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7pPr>
                      <a:lvl8pPr marL="34290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8pPr>
                      <a:lvl9pPr marL="3886200" indent="-228600" algn="r" defTabSz="914423" rtl="1" eaLnBrk="0" fontAlgn="base" latinLnBrk="0" hangingPunct="0">
                        <a:spcBef>
                          <a:spcPct val="20000"/>
                        </a:spcBef>
                        <a:spcAft>
                          <a:spcPct val="0"/>
                        </a:spcAft>
                        <a:buClr>
                          <a:schemeClr val="folHlink"/>
                        </a:buClr>
                        <a:buSzPct val="80000"/>
                        <a:buFont typeface="Wingdings" panose="05000000000000000000" pitchFamily="2" charset="2"/>
                        <a:defRPr sz="1800" kern="1200">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(a==1 || b&lt;10)</a:t>
                      </a:r>
                      <a:endParaRPr kumimoji="0" lang="en-US"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7962247"/>
                  </a:ext>
                </a:extLst>
              </a:tr>
            </a:tbl>
          </a:graphicData>
        </a:graphic>
      </p:graphicFrame>
    </p:spTree>
    <p:extLst>
      <p:ext uri="{BB962C8B-B14F-4D97-AF65-F5344CB8AC3E}">
        <p14:creationId xmlns:p14="http://schemas.microsoft.com/office/powerpoint/2010/main" val="10069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اولویت عملگرها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graphicFrame>
        <p:nvGraphicFramePr>
          <p:cNvPr id="6" name="Group 253"/>
          <p:cNvGraphicFramePr>
            <a:graphicFrameLocks/>
          </p:cNvGraphicFramePr>
          <p:nvPr>
            <p:extLst>
              <p:ext uri="{D42A27DB-BD31-4B8C-83A1-F6EECF244321}">
                <p14:modId xmlns:p14="http://schemas.microsoft.com/office/powerpoint/2010/main" val="4094978160"/>
              </p:ext>
            </p:extLst>
          </p:nvPr>
        </p:nvGraphicFramePr>
        <p:xfrm>
          <a:off x="1373911" y="1262064"/>
          <a:ext cx="9094206" cy="5343013"/>
        </p:xfrm>
        <a:graphic>
          <a:graphicData uri="http://schemas.openxmlformats.org/drawingml/2006/table">
            <a:tbl>
              <a:tblPr rtl="1"/>
              <a:tblGrid>
                <a:gridCol w="1105199">
                  <a:extLst>
                    <a:ext uri="{9D8B030D-6E8A-4147-A177-3AD203B41FA5}">
                      <a16:colId xmlns:a16="http://schemas.microsoft.com/office/drawing/2014/main" val="723271161"/>
                    </a:ext>
                  </a:extLst>
                </a:gridCol>
                <a:gridCol w="3443658">
                  <a:extLst>
                    <a:ext uri="{9D8B030D-6E8A-4147-A177-3AD203B41FA5}">
                      <a16:colId xmlns:a16="http://schemas.microsoft.com/office/drawing/2014/main" val="2137089135"/>
                    </a:ext>
                  </a:extLst>
                </a:gridCol>
                <a:gridCol w="4545349">
                  <a:extLst>
                    <a:ext uri="{9D8B030D-6E8A-4147-A177-3AD203B41FA5}">
                      <a16:colId xmlns:a16="http://schemas.microsoft.com/office/drawing/2014/main" val="3460328662"/>
                    </a:ext>
                  </a:extLst>
                </a:gridCol>
              </a:tblGrid>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اولویت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عملگر</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شرکت پذیری</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125374603"/>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3476789"/>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2</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   !   +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راست به چپ</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6724037"/>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3</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624353"/>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4</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7849382"/>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5</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&gt;&gt;   &lt;&lt;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982576"/>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6</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&gt;=   &gt;   &lt;=   &lt;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8613929"/>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7</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324073"/>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8</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&amp;&amp;</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5919372"/>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9</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8081164"/>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10</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راست به چپ</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7709587"/>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11</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   =*   =-   =+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راست به چپ</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7324949"/>
                  </a:ext>
                </a:extLst>
              </a:tr>
              <a:tr h="411001">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altLang="en-US" sz="18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از چپ به راست</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4213840"/>
                  </a:ext>
                </a:extLst>
              </a:tr>
            </a:tbl>
          </a:graphicData>
        </a:graphic>
      </p:graphicFrame>
      <p:grpSp>
        <p:nvGrpSpPr>
          <p:cNvPr id="4" name="Group 3"/>
          <p:cNvGrpSpPr/>
          <p:nvPr/>
        </p:nvGrpSpPr>
        <p:grpSpPr>
          <a:xfrm>
            <a:off x="-701040" y="-365760"/>
            <a:ext cx="14081760" cy="7894320"/>
            <a:chOff x="-396240" y="-436880"/>
            <a:chExt cx="14081760" cy="7894320"/>
          </a:xfrm>
        </p:grpSpPr>
        <p:sp>
          <p:nvSpPr>
            <p:cNvPr id="2" name="Explosion 2 1"/>
            <p:cNvSpPr/>
            <p:nvPr/>
          </p:nvSpPr>
          <p:spPr>
            <a:xfrm>
              <a:off x="-396240" y="-436880"/>
              <a:ext cx="14081760" cy="789432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Group 131"/>
            <p:cNvGraphicFramePr>
              <a:graphicFrameLocks/>
            </p:cNvGraphicFramePr>
            <p:nvPr>
              <p:extLst>
                <p:ext uri="{D42A27DB-BD31-4B8C-83A1-F6EECF244321}">
                  <p14:modId xmlns:p14="http://schemas.microsoft.com/office/powerpoint/2010/main" val="3894100615"/>
                </p:ext>
              </p:extLst>
            </p:nvPr>
          </p:nvGraphicFramePr>
          <p:xfrm>
            <a:off x="2409464" y="2633186"/>
            <a:ext cx="7632700" cy="2160588"/>
          </p:xfrm>
          <a:graphic>
            <a:graphicData uri="http://schemas.openxmlformats.org/drawingml/2006/table">
              <a:tbl>
                <a:tblPr>
                  <a:tableStyleId>{3C2FFA5D-87B4-456A-9821-1D502468CF0F}</a:tableStyleId>
                </a:tblPr>
                <a:tblGrid>
                  <a:gridCol w="2676525">
                    <a:extLst>
                      <a:ext uri="{9D8B030D-6E8A-4147-A177-3AD203B41FA5}">
                        <a16:colId xmlns:a16="http://schemas.microsoft.com/office/drawing/2014/main" val="3493176010"/>
                      </a:ext>
                    </a:extLst>
                  </a:gridCol>
                  <a:gridCol w="4956175">
                    <a:extLst>
                      <a:ext uri="{9D8B030D-6E8A-4147-A177-3AD203B41FA5}">
                        <a16:colId xmlns:a16="http://schemas.microsoft.com/office/drawing/2014/main" val="3363546050"/>
                      </a:ext>
                    </a:extLst>
                  </a:gridCol>
                </a:tblGrid>
                <a:tr h="431800">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smtClean="0">
                            <a:ln>
                              <a:noFill/>
                            </a:ln>
                            <a:effectLst/>
                          </a:rPr>
                          <a:t>عبارت زبان </a:t>
                        </a:r>
                        <a:r>
                          <a:rPr kumimoji="0" lang="en-US" altLang="en-US" sz="1800" u="none" strike="noStrike" cap="none" normalizeH="0" baseline="0" smtClean="0">
                            <a:ln>
                              <a:noFill/>
                            </a:ln>
                            <a:effectLst/>
                          </a:rPr>
                          <a:t>C</a:t>
                        </a: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smtClean="0">
                            <a:ln>
                              <a:noFill/>
                            </a:ln>
                            <a:effectLst/>
                          </a:rPr>
                          <a:t>ترتیب اجرای عملگرها</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extLst>
                    <a:ext uri="{0D108BD9-81ED-4DB2-BD59-A6C34878D82A}">
                      <a16:rowId xmlns:a16="http://schemas.microsoft.com/office/drawing/2014/main" val="2929523060"/>
                    </a:ext>
                  </a:extLst>
                </a:tr>
                <a:tr h="431800">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u="none" strike="noStrike" cap="none" normalizeH="0" baseline="0" smtClean="0">
                            <a:ln>
                              <a:noFill/>
                            </a:ln>
                            <a:effectLst/>
                          </a:rPr>
                          <a:t>b + c * d</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smtClean="0">
                            <a:ln>
                              <a:noFill/>
                            </a:ln>
                            <a:effectLst/>
                          </a:rPr>
                          <a:t>ابتدا عمل * و سپس عمل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extLst>
                    <a:ext uri="{0D108BD9-81ED-4DB2-BD59-A6C34878D82A}">
                      <a16:rowId xmlns:a16="http://schemas.microsoft.com/office/drawing/2014/main" val="3524471216"/>
                    </a:ext>
                  </a:extLst>
                </a:tr>
                <a:tr h="433388">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u="none" strike="noStrike" cap="none" normalizeH="0" baseline="0" smtClean="0">
                            <a:ln>
                              <a:noFill/>
                            </a:ln>
                            <a:effectLst/>
                          </a:rPr>
                          <a:t>(b + c) * d</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smtClean="0">
                            <a:ln>
                              <a:noFill/>
                            </a:ln>
                            <a:effectLst/>
                          </a:rPr>
                          <a:t>ابتدا عمل + و سپس عمل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extLst>
                    <a:ext uri="{0D108BD9-81ED-4DB2-BD59-A6C34878D82A}">
                      <a16:rowId xmlns:a16="http://schemas.microsoft.com/office/drawing/2014/main" val="1170980439"/>
                    </a:ext>
                  </a:extLst>
                </a:tr>
                <a:tr h="431800">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u="none" strike="noStrike" cap="none" normalizeH="0" baseline="0" smtClean="0">
                            <a:ln>
                              <a:noFill/>
                            </a:ln>
                            <a:effectLst/>
                          </a:rPr>
                          <a:t>b + c / d * e</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smtClean="0">
                            <a:ln>
                              <a:noFill/>
                            </a:ln>
                            <a:effectLst/>
                          </a:rPr>
                          <a:t>ابتدا عمل / سپس عمل * و در انتها عمل +</a:t>
                        </a:r>
                        <a:endParaRPr kumimoji="0" lang="fa-IR"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extLst>
                    <a:ext uri="{0D108BD9-81ED-4DB2-BD59-A6C34878D82A}">
                      <a16:rowId xmlns:a16="http://schemas.microsoft.com/office/drawing/2014/main" val="4027338381"/>
                    </a:ext>
                  </a:extLst>
                </a:tr>
                <a:tr h="431800">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u="none" strike="noStrike" cap="none" normalizeH="0" baseline="0" smtClean="0">
                            <a:ln>
                              <a:noFill/>
                            </a:ln>
                            <a:effectLst/>
                          </a:rPr>
                          <a:t>b + c / (d * e)</a:t>
                        </a:r>
                        <a:endPar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800" u="none" strike="noStrike" cap="none" normalizeH="0" baseline="0" dirty="0" smtClean="0">
                            <a:ln>
                              <a:noFill/>
                            </a:ln>
                            <a:effectLst/>
                          </a:rPr>
                          <a:t>ابتدا عمل * سپس عمل / و در انتها عمل +</a:t>
                        </a:r>
                        <a:endParaRPr kumimoji="0" lang="fa-IR" altLang="en-US" sz="1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tc>
                  <a:extLst>
                    <a:ext uri="{0D108BD9-81ED-4DB2-BD59-A6C34878D82A}">
                      <a16:rowId xmlns:a16="http://schemas.microsoft.com/office/drawing/2014/main" val="23341821"/>
                    </a:ext>
                  </a:extLst>
                </a:tr>
              </a:tbl>
            </a:graphicData>
          </a:graphic>
        </p:graphicFrame>
      </p:grpSp>
    </p:spTree>
    <p:extLst>
      <p:ext uri="{BB962C8B-B14F-4D97-AF65-F5344CB8AC3E}">
        <p14:creationId xmlns:p14="http://schemas.microsoft.com/office/powerpoint/2010/main" val="42520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خواندن و نمایش اطلاعات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113422"/>
            <a:ext cx="10789920" cy="55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100" kern="0" dirty="0" smtClean="0">
                <a:cs typeface="Tahoma" panose="020B0604030504040204" pitchFamily="34" charset="0"/>
              </a:rPr>
              <a:t>همانطور كه قبلا نیز گفته شد، یكی از اهداف زبان </a:t>
            </a:r>
            <a:r>
              <a:rPr lang="en-US" altLang="en-US" sz="2100" kern="0" dirty="0" smtClean="0">
                <a:cs typeface="Tahoma" panose="020B0604030504040204" pitchFamily="34" charset="0"/>
              </a:rPr>
              <a:t>C</a:t>
            </a:r>
            <a:r>
              <a:rPr lang="fa-IR" altLang="en-US" sz="2100" kern="0" dirty="0" smtClean="0">
                <a:cs typeface="Tahoma" panose="020B0604030504040204" pitchFamily="34" charset="0"/>
              </a:rPr>
              <a:t> قابل حمل بودن آن است. بهمین منظور سعی شده است كه از دستوراتی كه ممكن است وابسته به ماشین خاصی باشد، اجتناب گردد. </a:t>
            </a:r>
          </a:p>
          <a:p>
            <a:pPr defTabSz="914400" eaLnBrk="1" hangingPunct="1">
              <a:lnSpc>
                <a:spcPct val="90000"/>
              </a:lnSpc>
            </a:pPr>
            <a:r>
              <a:rPr lang="fa-IR" altLang="en-US" sz="2100" kern="0" dirty="0" smtClean="0">
                <a:cs typeface="Tahoma" panose="020B0604030504040204" pitchFamily="34" charset="0"/>
              </a:rPr>
              <a:t>بهمین دلیل زبان </a:t>
            </a:r>
            <a:r>
              <a:rPr lang="en-US" altLang="en-US" sz="2100" kern="0" dirty="0" smtClean="0">
                <a:cs typeface="Tahoma" panose="020B0604030504040204" pitchFamily="34" charset="0"/>
              </a:rPr>
              <a:t>C</a:t>
            </a:r>
            <a:r>
              <a:rPr lang="fa-IR" altLang="en-US" sz="2100" kern="0" dirty="0" smtClean="0">
                <a:cs typeface="Tahoma" panose="020B0604030504040204" pitchFamily="34" charset="0"/>
              </a:rPr>
              <a:t> برخلاف سایر زبانها دارای هیچ دستوری برای خواندن از ورودی و یا نوشتن در خروجی نیست.</a:t>
            </a:r>
          </a:p>
          <a:p>
            <a:pPr defTabSz="914400" eaLnBrk="1" hangingPunct="1">
              <a:lnSpc>
                <a:spcPct val="90000"/>
              </a:lnSpc>
            </a:pPr>
            <a:r>
              <a:rPr lang="fa-IR" altLang="en-US" sz="2100" kern="0" dirty="0" smtClean="0">
                <a:cs typeface="Tahoma" panose="020B0604030504040204" pitchFamily="34" charset="0"/>
              </a:rPr>
              <a:t>اما در عوض دارای تعدادی </a:t>
            </a:r>
            <a:r>
              <a:rPr lang="fa-IR" altLang="en-US" sz="2100" kern="0" dirty="0" smtClean="0">
                <a:solidFill>
                  <a:srgbClr val="FF0000"/>
                </a:solidFill>
                <a:cs typeface="Tahoma" panose="020B0604030504040204" pitchFamily="34" charset="0"/>
              </a:rPr>
              <a:t>تابع</a:t>
            </a:r>
            <a:r>
              <a:rPr lang="fa-IR" altLang="en-US" sz="2100" kern="0" dirty="0" smtClean="0">
                <a:cs typeface="Tahoma" panose="020B0604030504040204" pitchFamily="34" charset="0"/>
              </a:rPr>
              <a:t> (زیربرنامه) استاندارد می باشد كه تقریبا تمامی كامپایلرها از آنها حمایت می كنند. </a:t>
            </a:r>
          </a:p>
          <a:p>
            <a:pPr defTabSz="914400" eaLnBrk="1" hangingPunct="1">
              <a:lnSpc>
                <a:spcPct val="90000"/>
              </a:lnSpc>
            </a:pPr>
            <a:r>
              <a:rPr lang="fa-IR" altLang="en-US" sz="2100" kern="0" dirty="0" smtClean="0">
                <a:cs typeface="Tahoma" panose="020B0604030504040204" pitchFamily="34" charset="0"/>
              </a:rPr>
              <a:t>این كار به كامپایلر این امكان را می دهد كه بر حسب نوع سخت افزار موردنظر، توابع ورودی و خروجی را طراحی نماید.</a:t>
            </a:r>
          </a:p>
          <a:p>
            <a:pPr defTabSz="914400" eaLnBrk="1" hangingPunct="1">
              <a:lnSpc>
                <a:spcPct val="90000"/>
              </a:lnSpc>
            </a:pPr>
            <a:r>
              <a:rPr lang="fa-IR" altLang="en-US" sz="2100" kern="0" dirty="0" smtClean="0">
                <a:cs typeface="Tahoma" panose="020B0604030504040204" pitchFamily="34" charset="0"/>
              </a:rPr>
              <a:t>این توابع در یك فایل سرآمد بنام </a:t>
            </a:r>
            <a:r>
              <a:rPr lang="en-US" altLang="en-US" sz="2100" kern="0" dirty="0" err="1" smtClean="0">
                <a:cs typeface="Tahoma" panose="020B0604030504040204" pitchFamily="34" charset="0"/>
              </a:rPr>
              <a:t>stdio.h</a:t>
            </a:r>
            <a:r>
              <a:rPr lang="fa-IR" altLang="en-US" sz="2100" kern="0" dirty="0" smtClean="0">
                <a:cs typeface="Tahoma" panose="020B0604030504040204" pitchFamily="34" charset="0"/>
              </a:rPr>
              <a:t> تعریف شده اند و بنابراین قبل ازاینكه بتوانید از این توابع استفاده نمایید، باید این فایل را نیز با استفاده از </a:t>
            </a:r>
            <a:r>
              <a:rPr lang="en-US" altLang="en-US" sz="2100" kern="0" dirty="0" smtClean="0">
                <a:cs typeface="Tahoma" panose="020B0604030504040204" pitchFamily="34" charset="0"/>
              </a:rPr>
              <a:t>#include</a:t>
            </a:r>
            <a:r>
              <a:rPr lang="fa-IR" altLang="en-US" sz="2100" kern="0" dirty="0" smtClean="0">
                <a:cs typeface="Tahoma" panose="020B0604030504040204" pitchFamily="34" charset="0"/>
              </a:rPr>
              <a:t> در برنامه خود بگنجانید.</a:t>
            </a:r>
            <a:endParaRPr lang="en-US" altLang="en-US" sz="2100" kern="0" dirty="0" smtClean="0">
              <a:cs typeface="Tahoma" panose="020B0604030504040204" pitchFamily="34" charset="0"/>
            </a:endParaRPr>
          </a:p>
        </p:txBody>
      </p:sp>
    </p:spTree>
    <p:extLst>
      <p:ext uri="{BB962C8B-B14F-4D97-AF65-F5344CB8AC3E}">
        <p14:creationId xmlns:p14="http://schemas.microsoft.com/office/powerpoint/2010/main" val="30871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تابع نمایش در خروجی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5953328" y="1189840"/>
            <a:ext cx="5737762" cy="542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برای نمایش اطلاعات در خروجی از تابع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printf</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استفاده می شود.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این تابع رشته موردنظر شما را به خروجی استاندارد (كه در حالت عادی همان صفحه نمایش یا مانیتور است) می فرستد. شكل كلی این تابع بصورت زیر است:</a:t>
            </a: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printf</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(&lt;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رشته كنترلی</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&gt; , &lt;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لیست متغیرها</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&gt;) ;</a:t>
            </a:r>
            <a:endParaRPr lang="fa-IR" altLang="en-US" sz="2100" kern="0" dirty="0">
              <a:solidFill>
                <a:srgbClr val="000000"/>
              </a:solidFill>
              <a:latin typeface="Tahom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رشته كنترلی </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همان متنی است كه قصد چاپ آن را داریم، با ذكر این نكته كه در قسمتهایی كه باید مقدار یك متغیر چاپ شود، از یك مشخصه تبدیل استفاده می شود. هر مشخصه تبدیل از یك علامت </a:t>
            </a:r>
            <a:r>
              <a:rPr kumimoji="0" lang="fa-IR"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بعلاوه یك كاراكتر كه نوع متغیر مورد نظر را نشان می دهد تشكیل می گردد.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لیست متغیرها نیز همان متغیرهایی هستند كه قصد چاپ آنها را داریم. این متغیرها باید بترتیب قرار گرفته و با كاما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از یكدیگر جدا شوند.</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mn-cs"/>
            </a:endParaRPr>
          </a:p>
          <a:p>
            <a:pPr marL="0" marR="0" lvl="0" indent="0" algn="r" defTabSz="914400" rtl="1" eaLnBrk="1" fontAlgn="base" latinLnBrk="0" hangingPunct="1">
              <a:lnSpc>
                <a:spcPct val="90000"/>
              </a:lnSpc>
              <a:spcBef>
                <a:spcPct val="20000"/>
              </a:spcBef>
              <a:spcAft>
                <a:spcPct val="0"/>
              </a:spcAft>
              <a:buClr>
                <a:srgbClr val="7C1302"/>
              </a:buClr>
              <a:buSzPct val="70000"/>
              <a:buNone/>
              <a:tabLst/>
              <a:defRPr/>
            </a:pP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mn-cs"/>
            </a:endParaRPr>
          </a:p>
        </p:txBody>
      </p:sp>
      <p:graphicFrame>
        <p:nvGraphicFramePr>
          <p:cNvPr id="7" name="Group 153"/>
          <p:cNvGraphicFramePr>
            <a:graphicFrameLocks/>
          </p:cNvGraphicFramePr>
          <p:nvPr>
            <p:extLst>
              <p:ext uri="{D42A27DB-BD31-4B8C-83A1-F6EECF244321}">
                <p14:modId xmlns:p14="http://schemas.microsoft.com/office/powerpoint/2010/main" val="1937736"/>
              </p:ext>
            </p:extLst>
          </p:nvPr>
        </p:nvGraphicFramePr>
        <p:xfrm>
          <a:off x="77822" y="1209483"/>
          <a:ext cx="5875506" cy="5418907"/>
        </p:xfrm>
        <a:graphic>
          <a:graphicData uri="http://schemas.openxmlformats.org/drawingml/2006/table">
            <a:tbl>
              <a:tblPr/>
              <a:tblGrid>
                <a:gridCol w="3172894">
                  <a:extLst>
                    <a:ext uri="{9D8B030D-6E8A-4147-A177-3AD203B41FA5}">
                      <a16:colId xmlns:a16="http://schemas.microsoft.com/office/drawing/2014/main" val="2540183189"/>
                    </a:ext>
                  </a:extLst>
                </a:gridCol>
                <a:gridCol w="2702612">
                  <a:extLst>
                    <a:ext uri="{9D8B030D-6E8A-4147-A177-3AD203B41FA5}">
                      <a16:colId xmlns:a16="http://schemas.microsoft.com/office/drawing/2014/main" val="3292854281"/>
                    </a:ext>
                  </a:extLst>
                </a:gridCol>
              </a:tblGrid>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مفهوم</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مشخصه تبدیل</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880458416"/>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كاراكتر</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%c</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531207"/>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صحیح در مبنای 10</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%d</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2437191"/>
                  </a:ext>
                </a:extLst>
              </a:tr>
              <a:tr h="663016">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اعشاری بدون نماد علمی</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%f</a:t>
                      </a: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8156825"/>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اعشاری با نماد علمی</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%e</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5707386"/>
                  </a:ext>
                </a:extLst>
              </a:tr>
              <a:tr h="663016">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اعشاری با حالت كوتاهتر بین </a:t>
                      </a: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e</a:t>
                      </a: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و </a:t>
                      </a: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f</a:t>
                      </a:r>
                      <a:endParaRPr kumimoji="0" lang="en-US" altLang="en-US" sz="1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%g</a:t>
                      </a: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946321"/>
                  </a:ext>
                </a:extLst>
              </a:tr>
              <a:tr h="407807">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رشته</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%s</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1071591"/>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صحیح بزرگ</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r>
                        <a:rPr kumimoji="0" lang="en-US" altLang="en-US" sz="1800" b="1" i="0" u="none" strike="noStrike" cap="none" normalizeH="0" baseline="0" dirty="0" err="1"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ld</a:t>
                      </a: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2170816"/>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اعشاری بزرگ</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%lf  %le  %lg</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073826"/>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صحیح در مبنای 8</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%o</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6834632"/>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صحیحی در مبنای 16</a:t>
                      </a:r>
                      <a:endParaRPr kumimoji="0" lang="fa-IR"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%x</a:t>
                      </a:r>
                      <a:endPar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0052181"/>
                  </a:ext>
                </a:extLst>
              </a:tr>
              <a:tr h="40945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800" b="1"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عدد صحیح بدون علامت</a:t>
                      </a:r>
                      <a:endParaRPr kumimoji="0" lang="fa-IR"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%u</a:t>
                      </a: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09291"/>
                  </a:ext>
                </a:extLst>
              </a:tr>
            </a:tbl>
          </a:graphicData>
        </a:graphic>
      </p:graphicFrame>
    </p:spTree>
    <p:extLst>
      <p:ext uri="{BB962C8B-B14F-4D97-AF65-F5344CB8AC3E}">
        <p14:creationId xmlns:p14="http://schemas.microsoft.com/office/powerpoint/2010/main" val="4185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smtClean="0">
                <a:solidFill>
                  <a:schemeClr val="tx1"/>
                </a:solidFill>
              </a:rPr>
              <a:t>مرور الگوریتم ها</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457200" y="1157591"/>
            <a:ext cx="11439526" cy="488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marR="0" lvl="0" indent="0" defTabSz="914400" rtl="1" eaLnBrk="1" fontAlgn="base" latinLnBrk="0" hangingPunct="1">
              <a:lnSpc>
                <a:spcPct val="80000"/>
              </a:lnSpc>
              <a:spcBef>
                <a:spcPct val="20000"/>
              </a:spcBef>
              <a:spcAft>
                <a:spcPct val="0"/>
              </a:spcAft>
              <a:buClr>
                <a:srgbClr val="7C1302"/>
              </a:buClr>
              <a:buSzPct val="70000"/>
              <a:buNone/>
              <a:tabLst/>
              <a:defRPr/>
            </a:pPr>
            <a:r>
              <a:rPr lang="fa-IR" altLang="en-US" sz="2400" kern="0" dirty="0" smtClean="0">
                <a:solidFill>
                  <a:srgbClr val="000000"/>
                </a:solidFill>
                <a:latin typeface="Tahoma"/>
                <a:cs typeface="Tahoma" panose="020B0604030504040204" pitchFamily="34" charset="0"/>
              </a:rPr>
              <a:t>در نوشتن الگوریتم ها برای سادگی کار ما در حال حاضر تنها ابزار های زیر را داریم :</a:t>
            </a:r>
          </a:p>
          <a:p>
            <a:pPr marL="0" marR="0" lvl="0" indent="0" defTabSz="914400" rtl="1" eaLnBrk="1" fontAlgn="base" latinLnBrk="0" hangingPunct="1">
              <a:lnSpc>
                <a:spcPct val="80000"/>
              </a:lnSpc>
              <a:spcBef>
                <a:spcPct val="20000"/>
              </a:spcBef>
              <a:spcAft>
                <a:spcPct val="0"/>
              </a:spcAft>
              <a:buClr>
                <a:srgbClr val="7C1302"/>
              </a:buClr>
              <a:buSzPct val="70000"/>
              <a:buNone/>
              <a:tabLst/>
              <a:defRPr/>
            </a:pPr>
            <a:endParaRPr lang="fa-IR" altLang="en-US" sz="2400" kern="0" dirty="0" smtClean="0">
              <a:solidFill>
                <a:srgbClr val="000000"/>
              </a:solidFill>
              <a:latin typeface="Tahoma"/>
              <a:cs typeface="Tahoma" panose="020B0604030504040204" pitchFamily="34" charset="0"/>
            </a:endParaRPr>
          </a:p>
          <a:p>
            <a:pPr marR="0" lvl="0" defTabSz="914400" rtl="1" eaLnBrk="1" fontAlgn="base" latinLnBrk="0" hangingPunct="1">
              <a:lnSpc>
                <a:spcPct val="80000"/>
              </a:lnSpc>
              <a:spcBef>
                <a:spcPct val="20000"/>
              </a:spcBef>
              <a:spcAft>
                <a:spcPct val="0"/>
              </a:spcAft>
              <a:buClr>
                <a:srgbClr val="7C1302"/>
              </a:buClr>
              <a:buSzPct val="70000"/>
              <a:buFont typeface="+mj-lt"/>
              <a:buAutoNum type="arabicPeriod"/>
              <a:tabLst/>
              <a:defRPr/>
            </a:pPr>
            <a:r>
              <a:rPr kumimoji="0" lang="fa-IR" altLang="en-US" sz="2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جمع (+) </a:t>
            </a:r>
            <a:r>
              <a:rPr kumimoji="0" lang="en-US" altLang="en-US" sz="2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a:t>
            </a:r>
            <a:r>
              <a:rPr kumimoji="0" lang="fa-IR"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 ضرب(*) </a:t>
            </a:r>
            <a:r>
              <a:rPr kumimoji="0" lang="en-US"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 </a:t>
            </a:r>
            <a:r>
              <a:rPr kumimoji="0" lang="fa-IR"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 تقسیم</a:t>
            </a:r>
            <a:r>
              <a:rPr kumimoji="0" lang="en-US"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a:t>
            </a:r>
            <a:r>
              <a:rPr lang="fa-IR" altLang="en-US" sz="2400" kern="0" dirty="0" smtClean="0">
                <a:solidFill>
                  <a:srgbClr val="000000"/>
                </a:solidFill>
                <a:latin typeface="Tahoma"/>
                <a:cs typeface="Tahoma" panose="020B0604030504040204" pitchFamily="34" charset="0"/>
              </a:rPr>
              <a:t>/) </a:t>
            </a:r>
            <a:r>
              <a:rPr lang="en-US" altLang="en-US" sz="2400" kern="0" dirty="0" smtClean="0">
                <a:solidFill>
                  <a:srgbClr val="000000"/>
                </a:solidFill>
                <a:latin typeface="Tahoma"/>
                <a:cs typeface="Tahoma" panose="020B0604030504040204" pitchFamily="34" charset="0"/>
              </a:rPr>
              <a:t>, </a:t>
            </a:r>
            <a:r>
              <a:rPr lang="fa-IR" altLang="en-US" sz="2400" kern="0" dirty="0">
                <a:solidFill>
                  <a:srgbClr val="000000"/>
                </a:solidFill>
                <a:latin typeface="Tahoma"/>
                <a:cs typeface="Tahoma" panose="020B0604030504040204" pitchFamily="34" charset="0"/>
              </a:rPr>
              <a:t> </a:t>
            </a:r>
            <a:r>
              <a:rPr lang="fa-IR" altLang="en-US" sz="2400" kern="0" dirty="0" smtClean="0">
                <a:solidFill>
                  <a:srgbClr val="000000"/>
                </a:solidFill>
                <a:latin typeface="Tahoma"/>
                <a:cs typeface="Tahoma" panose="020B0604030504040204" pitchFamily="34" charset="0"/>
              </a:rPr>
              <a:t>باقی مانده (</a:t>
            </a:r>
            <a:r>
              <a:rPr lang="en-US" altLang="en-US" sz="2400" kern="0" dirty="0" smtClean="0">
                <a:solidFill>
                  <a:srgbClr val="000000"/>
                </a:solidFill>
                <a:latin typeface="Tahoma"/>
                <a:cs typeface="Tahoma" panose="020B0604030504040204" pitchFamily="34" charset="0"/>
              </a:rPr>
              <a:t>% </a:t>
            </a:r>
            <a:r>
              <a:rPr lang="fa-IR" altLang="en-US" sz="2400" kern="0" dirty="0" smtClean="0">
                <a:solidFill>
                  <a:srgbClr val="000000"/>
                </a:solidFill>
                <a:latin typeface="Tahoma"/>
                <a:cs typeface="Tahoma" panose="020B0604030504040204" pitchFamily="34" charset="0"/>
              </a:rPr>
              <a:t> یا </a:t>
            </a:r>
            <a:r>
              <a:rPr lang="en-US" altLang="en-US" sz="2400" kern="0" dirty="0" smtClean="0">
                <a:solidFill>
                  <a:srgbClr val="000000"/>
                </a:solidFill>
                <a:latin typeface="Tahoma"/>
                <a:cs typeface="Tahoma" panose="020B0604030504040204" pitchFamily="34" charset="0"/>
              </a:rPr>
              <a:t>mod</a:t>
            </a:r>
            <a:r>
              <a:rPr lang="fa-IR" altLang="en-US" sz="2400" kern="0" dirty="0" smtClean="0">
                <a:solidFill>
                  <a:srgbClr val="000000"/>
                </a:solidFill>
                <a:latin typeface="Tahoma"/>
                <a:cs typeface="Tahoma" panose="020B0604030504040204" pitchFamily="34" charset="0"/>
              </a:rPr>
              <a:t> )</a:t>
            </a:r>
            <a:r>
              <a:rPr lang="en-US" altLang="en-US" sz="2400" kern="0" dirty="0" smtClean="0">
                <a:solidFill>
                  <a:srgbClr val="000000"/>
                </a:solidFill>
                <a:latin typeface="Tahoma"/>
                <a:cs typeface="Tahoma" panose="020B0604030504040204" pitchFamily="34" charset="0"/>
              </a:rPr>
              <a:t> </a:t>
            </a:r>
            <a:r>
              <a:rPr lang="fa-IR" altLang="en-US" sz="2400" kern="0" dirty="0" smtClean="0">
                <a:solidFill>
                  <a:srgbClr val="000000"/>
                </a:solidFill>
                <a:latin typeface="Tahoma"/>
                <a:cs typeface="Tahoma" panose="020B0604030504040204" pitchFamily="34" charset="0"/>
              </a:rPr>
              <a:t>و </a:t>
            </a:r>
            <a:r>
              <a:rPr lang="fa-IR" altLang="en-US" sz="2400" kern="0" dirty="0" smtClean="0">
                <a:solidFill>
                  <a:srgbClr val="FF0000"/>
                </a:solidFill>
                <a:latin typeface="Tahoma"/>
                <a:cs typeface="Tahoma" panose="020B0604030504040204" pitchFamily="34" charset="0"/>
              </a:rPr>
              <a:t>اعمال ریاضی</a:t>
            </a:r>
          </a:p>
          <a:p>
            <a:pPr marR="0" lvl="0" defTabSz="914400" rtl="1" eaLnBrk="1" fontAlgn="base" latinLnBrk="0" hangingPunct="1">
              <a:lnSpc>
                <a:spcPct val="80000"/>
              </a:lnSpc>
              <a:spcBef>
                <a:spcPct val="20000"/>
              </a:spcBef>
              <a:spcAft>
                <a:spcPct val="0"/>
              </a:spcAft>
              <a:buClr>
                <a:srgbClr val="7C1302"/>
              </a:buClr>
              <a:buSzPct val="70000"/>
              <a:buFont typeface="+mj-lt"/>
              <a:buAutoNum type="arabicPeriod"/>
              <a:tabLst/>
              <a:defRPr/>
            </a:pPr>
            <a:r>
              <a:rPr lang="fa-IR" altLang="en-US" sz="2400" kern="0" dirty="0" smtClean="0">
                <a:solidFill>
                  <a:srgbClr val="000000"/>
                </a:solidFill>
                <a:latin typeface="Tahoma"/>
                <a:cs typeface="Tahoma" panose="020B0604030504040204" pitchFamily="34" charset="0"/>
              </a:rPr>
              <a:t>دستور های </a:t>
            </a:r>
            <a:r>
              <a:rPr lang="fa-IR" altLang="en-US" sz="2400" kern="0" dirty="0" smtClean="0">
                <a:solidFill>
                  <a:srgbClr val="FF0000"/>
                </a:solidFill>
                <a:latin typeface="Tahoma"/>
                <a:cs typeface="Tahoma" panose="020B0604030504040204" pitchFamily="34" charset="0"/>
              </a:rPr>
              <a:t>خواندن</a:t>
            </a:r>
            <a:r>
              <a:rPr lang="fa-IR" altLang="en-US" sz="2400" kern="0" dirty="0" smtClean="0">
                <a:solidFill>
                  <a:srgbClr val="000000"/>
                </a:solidFill>
                <a:latin typeface="Tahoma"/>
                <a:cs typeface="Tahoma" panose="020B0604030504040204" pitchFamily="34" charset="0"/>
              </a:rPr>
              <a:t> برای خواندن یک یا چند متغییر از ورودی</a:t>
            </a:r>
          </a:p>
          <a:p>
            <a:pPr marR="0" lvl="0" defTabSz="914400" rtl="1" eaLnBrk="1" fontAlgn="base" latinLnBrk="0" hangingPunct="1">
              <a:lnSpc>
                <a:spcPct val="80000"/>
              </a:lnSpc>
              <a:spcBef>
                <a:spcPct val="20000"/>
              </a:spcBef>
              <a:spcAft>
                <a:spcPct val="0"/>
              </a:spcAft>
              <a:buClr>
                <a:srgbClr val="7C1302"/>
              </a:buClr>
              <a:buSzPct val="70000"/>
              <a:buFont typeface="+mj-lt"/>
              <a:buAutoNum type="arabicPeriod"/>
              <a:tabLst/>
              <a:defRPr/>
            </a:pPr>
            <a:r>
              <a:rPr kumimoji="0" lang="fa-IR" altLang="en-US" sz="24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دستور</a:t>
            </a:r>
            <a:r>
              <a:rPr kumimoji="0" lang="fa-IR"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 </a:t>
            </a:r>
            <a:r>
              <a:rPr kumimoji="0" lang="fa-IR" altLang="en-US" sz="2400" b="0" i="0" u="none" strike="noStrike" kern="0" cap="none" spc="0" normalizeH="0" noProof="0" dirty="0" smtClean="0">
                <a:ln>
                  <a:noFill/>
                </a:ln>
                <a:solidFill>
                  <a:srgbClr val="FF0000"/>
                </a:solidFill>
                <a:effectLst/>
                <a:uLnTx/>
                <a:uFillTx/>
                <a:latin typeface="Tahoma"/>
                <a:cs typeface="Tahoma" panose="020B0604030504040204" pitchFamily="34" charset="0"/>
              </a:rPr>
              <a:t>نوشتن</a:t>
            </a:r>
            <a:r>
              <a:rPr kumimoji="0" lang="fa-IR" altLang="en-US" sz="2400" b="0" i="0" u="none" strike="noStrike" kern="0" cap="none" spc="0" normalizeH="0" noProof="0" dirty="0" smtClean="0">
                <a:ln>
                  <a:noFill/>
                </a:ln>
                <a:solidFill>
                  <a:srgbClr val="000000"/>
                </a:solidFill>
                <a:effectLst/>
                <a:uLnTx/>
                <a:uFillTx/>
                <a:latin typeface="Tahoma"/>
                <a:cs typeface="Tahoma" panose="020B0604030504040204" pitchFamily="34" charset="0"/>
              </a:rPr>
              <a:t> برای چاپ یک یا چند متغییر یا ثابت</a:t>
            </a:r>
          </a:p>
          <a:p>
            <a:pPr lvl="0" defTabSz="914400" eaLnBrk="1" hangingPunct="1">
              <a:lnSpc>
                <a:spcPct val="80000"/>
              </a:lnSpc>
              <a:buClr>
                <a:srgbClr val="7C1302"/>
              </a:buClr>
              <a:buFont typeface="+mj-lt"/>
              <a:buAutoNum type="arabicPeriod"/>
            </a:pPr>
            <a:r>
              <a:rPr lang="fa-IR" altLang="en-US" sz="2400" kern="0" baseline="0" dirty="0" smtClean="0">
                <a:solidFill>
                  <a:srgbClr val="000000"/>
                </a:solidFill>
                <a:latin typeface="Tahoma"/>
                <a:cs typeface="Tahoma" panose="020B0604030504040204" pitchFamily="34" charset="0"/>
              </a:rPr>
              <a:t>دستور</a:t>
            </a:r>
            <a:r>
              <a:rPr lang="fa-IR" altLang="en-US" sz="2400" kern="0" dirty="0" smtClean="0">
                <a:solidFill>
                  <a:srgbClr val="000000"/>
                </a:solidFill>
                <a:latin typeface="Tahoma"/>
                <a:cs typeface="Tahoma" panose="020B0604030504040204" pitchFamily="34" charset="0"/>
              </a:rPr>
              <a:t> </a:t>
            </a:r>
            <a:r>
              <a:rPr lang="fa-IR" altLang="en-US" sz="2400" kern="0" dirty="0" smtClean="0">
                <a:solidFill>
                  <a:srgbClr val="FF0000"/>
                </a:solidFill>
                <a:latin typeface="Tahoma"/>
                <a:cs typeface="Tahoma" panose="020B0604030504040204" pitchFamily="34" charset="0"/>
              </a:rPr>
              <a:t>انتساب</a:t>
            </a:r>
            <a:r>
              <a:rPr lang="fa-IR" altLang="en-US" sz="2400" kern="0" dirty="0" smtClean="0">
                <a:solidFill>
                  <a:srgbClr val="000000"/>
                </a:solidFill>
                <a:latin typeface="Tahoma"/>
                <a:cs typeface="Tahoma" panose="020B0604030504040204" pitchFamily="34" charset="0"/>
              </a:rPr>
              <a:t> یا محاسبه که نتیجه یک محاسبه یا مقدار ثابت را در یک متغییر ذخیره میکند (</a:t>
            </a:r>
            <a:r>
              <a:rPr lang="fa-IR" altLang="en-US" sz="2400" b="1" kern="0" dirty="0" smtClean="0">
                <a:solidFill>
                  <a:srgbClr val="000000"/>
                </a:solidFill>
                <a:latin typeface="Tahoma"/>
                <a:cs typeface="Tahoma" panose="020B0604030504040204" pitchFamily="34" charset="0"/>
              </a:rPr>
              <a:t>←</a:t>
            </a:r>
            <a:r>
              <a:rPr lang="fa-IR" altLang="en-US" sz="2400" kern="0" dirty="0" smtClean="0">
                <a:solidFill>
                  <a:srgbClr val="000000"/>
                </a:solidFill>
                <a:latin typeface="Tahoma"/>
                <a:cs typeface="Tahoma" panose="020B0604030504040204" pitchFamily="34" charset="0"/>
              </a:rPr>
              <a:t>)</a:t>
            </a:r>
          </a:p>
          <a:p>
            <a:pPr lvl="0" defTabSz="914400" eaLnBrk="1" hangingPunct="1">
              <a:lnSpc>
                <a:spcPct val="80000"/>
              </a:lnSpc>
              <a:buClr>
                <a:srgbClr val="7C1302"/>
              </a:buClr>
              <a:buFont typeface="+mj-lt"/>
              <a:buAutoNum type="arabicPeriod"/>
            </a:pPr>
            <a:r>
              <a:rPr lang="fa-IR" altLang="en-US" sz="2400" kern="0" dirty="0" smtClean="0">
                <a:solidFill>
                  <a:srgbClr val="FF0000"/>
                </a:solidFill>
                <a:latin typeface="Tahoma"/>
                <a:cs typeface="Tahoma" panose="020B0604030504040204" pitchFamily="34" charset="0"/>
              </a:rPr>
              <a:t>مقایسه</a:t>
            </a:r>
            <a:r>
              <a:rPr lang="fa-IR" altLang="en-US" sz="2400" kern="0" dirty="0" smtClean="0">
                <a:solidFill>
                  <a:srgbClr val="000000"/>
                </a:solidFill>
                <a:latin typeface="Tahoma"/>
                <a:cs typeface="Tahoma" panose="020B0604030504040204" pitchFamily="34" charset="0"/>
              </a:rPr>
              <a:t> کردن ( &gt; </a:t>
            </a:r>
            <a:r>
              <a:rPr lang="en-US" altLang="en-US" sz="2400" kern="0" dirty="0" smtClean="0">
                <a:solidFill>
                  <a:srgbClr val="000000"/>
                </a:solidFill>
                <a:latin typeface="Tahoma"/>
                <a:cs typeface="Tahoma" panose="020B0604030504040204" pitchFamily="34" charset="0"/>
              </a:rPr>
              <a:t>, </a:t>
            </a:r>
            <a:r>
              <a:rPr lang="fa-IR" altLang="en-US" sz="2400" kern="0" dirty="0" smtClean="0">
                <a:solidFill>
                  <a:srgbClr val="000000"/>
                </a:solidFill>
                <a:latin typeface="Tahoma"/>
                <a:cs typeface="Tahoma" panose="020B0604030504040204" pitchFamily="34" charset="0"/>
              </a:rPr>
              <a:t>=&lt; </a:t>
            </a:r>
            <a:r>
              <a:rPr lang="en-US" altLang="en-US" sz="2400" kern="0" dirty="0" smtClean="0">
                <a:solidFill>
                  <a:srgbClr val="000000"/>
                </a:solidFill>
                <a:latin typeface="Tahoma"/>
                <a:cs typeface="Tahoma" panose="020B0604030504040204" pitchFamily="34" charset="0"/>
              </a:rPr>
              <a:t>,</a:t>
            </a:r>
            <a:r>
              <a:rPr lang="fa-IR" altLang="en-US" sz="2400" kern="0" dirty="0" smtClean="0">
                <a:solidFill>
                  <a:srgbClr val="000000"/>
                </a:solidFill>
                <a:latin typeface="Tahoma"/>
                <a:cs typeface="Tahoma" panose="020B0604030504040204" pitchFamily="34" charset="0"/>
              </a:rPr>
              <a:t> =&gt; </a:t>
            </a:r>
            <a:r>
              <a:rPr lang="en-US" altLang="en-US" sz="2400" kern="0" dirty="0" smtClean="0">
                <a:solidFill>
                  <a:srgbClr val="000000"/>
                </a:solidFill>
                <a:latin typeface="Tahoma"/>
                <a:cs typeface="Tahoma" panose="020B0604030504040204" pitchFamily="34" charset="0"/>
              </a:rPr>
              <a:t>,  </a:t>
            </a:r>
            <a:r>
              <a:rPr lang="fa-IR" altLang="en-US" sz="2400" kern="0" dirty="0" smtClean="0">
                <a:solidFill>
                  <a:srgbClr val="000000"/>
                </a:solidFill>
                <a:latin typeface="Tahoma"/>
                <a:cs typeface="Tahoma" panose="020B0604030504040204" pitchFamily="34" charset="0"/>
              </a:rPr>
              <a:t>&gt; </a:t>
            </a:r>
            <a:r>
              <a:rPr lang="en-US" altLang="en-US" sz="2400" kern="0" dirty="0" smtClean="0">
                <a:solidFill>
                  <a:srgbClr val="000000"/>
                </a:solidFill>
                <a:latin typeface="Tahoma"/>
                <a:cs typeface="Tahoma" panose="020B0604030504040204" pitchFamily="34" charset="0"/>
              </a:rPr>
              <a:t>  ( != , == ,</a:t>
            </a:r>
            <a:endParaRPr lang="fa-IR" altLang="en-US" sz="2400" kern="0" dirty="0" smtClean="0">
              <a:solidFill>
                <a:srgbClr val="000000"/>
              </a:solidFill>
              <a:latin typeface="Tahoma"/>
              <a:cs typeface="Tahoma" panose="020B0604030504040204" pitchFamily="34" charset="0"/>
            </a:endParaRPr>
          </a:p>
          <a:p>
            <a:pPr lvl="0" defTabSz="914400" eaLnBrk="1" hangingPunct="1">
              <a:lnSpc>
                <a:spcPct val="80000"/>
              </a:lnSpc>
              <a:buClr>
                <a:srgbClr val="7C1302"/>
              </a:buClr>
              <a:buFont typeface="+mj-lt"/>
              <a:buAutoNum type="arabicPeriod"/>
            </a:pPr>
            <a:endParaRPr kumimoji="0" lang="fa-IR" altLang="en-US" sz="2400" i="0" u="none" strike="noStrike" kern="0" cap="none" spc="0" normalizeH="0" baseline="0" noProof="0" dirty="0">
              <a:ln>
                <a:noFill/>
              </a:ln>
              <a:solidFill>
                <a:srgbClr val="000000"/>
              </a:solidFill>
              <a:effectLst/>
              <a:uLnTx/>
              <a:uFillTx/>
              <a:latin typeface="Tahoma"/>
              <a:cs typeface="Tahoma" panose="020B0604030504040204" pitchFamily="34" charset="0"/>
            </a:endParaRPr>
          </a:p>
          <a:p>
            <a:pPr lvl="0" defTabSz="914400" eaLnBrk="1" hangingPunct="1">
              <a:lnSpc>
                <a:spcPct val="80000"/>
              </a:lnSpc>
              <a:buClr>
                <a:srgbClr val="7C1302"/>
              </a:buClr>
              <a:buFont typeface="+mj-lt"/>
              <a:buAutoNum type="arabicPeriod"/>
            </a:pPr>
            <a:endParaRPr lang="fa-IR" altLang="en-US" sz="2400" kern="0" dirty="0" smtClean="0">
              <a:solidFill>
                <a:srgbClr val="000000"/>
              </a:solidFill>
              <a:latin typeface="Tahoma"/>
              <a:cs typeface="Tahoma" panose="020B0604030504040204" pitchFamily="34" charset="0"/>
            </a:endParaRPr>
          </a:p>
          <a:p>
            <a:pPr lvl="0" defTabSz="914400" eaLnBrk="1" hangingPunct="1">
              <a:lnSpc>
                <a:spcPct val="80000"/>
              </a:lnSpc>
              <a:buClr>
                <a:srgbClr val="7C1302"/>
              </a:buClr>
              <a:buFont typeface="+mj-lt"/>
              <a:buAutoNum type="arabicPeriod"/>
            </a:pPr>
            <a:endParaRPr kumimoji="0" lang="fa-IR" altLang="en-US" sz="2400" i="0" u="none" strike="noStrike" kern="0" cap="none" spc="0" normalizeH="0" baseline="0" noProof="0" dirty="0">
              <a:ln>
                <a:noFill/>
              </a:ln>
              <a:solidFill>
                <a:srgbClr val="000000"/>
              </a:solidFill>
              <a:effectLst/>
              <a:uLnTx/>
              <a:uFillTx/>
              <a:latin typeface="Tahoma"/>
              <a:cs typeface="Tahoma" panose="020B0604030504040204" pitchFamily="34" charset="0"/>
            </a:endParaRPr>
          </a:p>
          <a:p>
            <a:pPr marL="0" lvl="0" indent="0" defTabSz="914400" eaLnBrk="1" hangingPunct="1">
              <a:lnSpc>
                <a:spcPct val="80000"/>
              </a:lnSpc>
              <a:buClr>
                <a:srgbClr val="7C1302"/>
              </a:buClr>
              <a:buNone/>
            </a:pPr>
            <a:r>
              <a:rPr lang="fa-IR" altLang="en-US" sz="2400" kern="0" dirty="0" smtClean="0">
                <a:solidFill>
                  <a:srgbClr val="000000"/>
                </a:solidFill>
                <a:latin typeface="Tahoma"/>
                <a:cs typeface="Tahoma" panose="020B0604030504040204" pitchFamily="34" charset="0"/>
              </a:rPr>
              <a:t>			باقی موارد رو کم کم باهم یاد میگیریم </a:t>
            </a:r>
            <a:r>
              <a:rPr lang="fa-IR" altLang="en-US" sz="2400" kern="0" dirty="0" smtClean="0">
                <a:solidFill>
                  <a:srgbClr val="000000"/>
                </a:solidFill>
                <a:latin typeface="Tahoma"/>
                <a:cs typeface="Tahoma" panose="020B0604030504040204" pitchFamily="34" charset="0"/>
                <a:sym typeface="Wingdings" panose="05000000000000000000" pitchFamily="2" charset="2"/>
              </a:rPr>
              <a:t></a:t>
            </a:r>
            <a:endParaRPr kumimoji="0" lang="en-US" altLang="en-US" sz="240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p:txBody>
      </p:sp>
    </p:spTree>
    <p:extLst>
      <p:ext uri="{BB962C8B-B14F-4D97-AF65-F5344CB8AC3E}">
        <p14:creationId xmlns:p14="http://schemas.microsoft.com/office/powerpoint/2010/main" val="24961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تابع نمایش در خروجی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Rectangle 3"/>
          <p:cNvSpPr txBox="1">
            <a:spLocks noChangeArrowheads="1"/>
          </p:cNvSpPr>
          <p:nvPr/>
        </p:nvSpPr>
        <p:spPr bwMode="auto">
          <a:xfrm>
            <a:off x="1391055" y="1113423"/>
            <a:ext cx="9280188" cy="346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#include &lt;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stdio.h</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&gt;</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void main() {</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age = 20;</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float  average = 18.23;</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("You are %d years old and your average is %f \n",</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age,average</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a:t>
            </a:r>
          </a:p>
        </p:txBody>
      </p:sp>
      <p:graphicFrame>
        <p:nvGraphicFramePr>
          <p:cNvPr id="9" name="Group 27"/>
          <p:cNvGraphicFramePr>
            <a:graphicFrameLocks/>
          </p:cNvGraphicFramePr>
          <p:nvPr>
            <p:extLst>
              <p:ext uri="{D42A27DB-BD31-4B8C-83A1-F6EECF244321}">
                <p14:modId xmlns:p14="http://schemas.microsoft.com/office/powerpoint/2010/main" val="1704072424"/>
              </p:ext>
            </p:extLst>
          </p:nvPr>
        </p:nvGraphicFramePr>
        <p:xfrm>
          <a:off x="1391055" y="3690159"/>
          <a:ext cx="8950125" cy="717061"/>
        </p:xfrm>
        <a:graphic>
          <a:graphicData uri="http://schemas.openxmlformats.org/drawingml/2006/table">
            <a:tbl>
              <a:tblPr/>
              <a:tblGrid>
                <a:gridCol w="8950125">
                  <a:extLst>
                    <a:ext uri="{9D8B030D-6E8A-4147-A177-3AD203B41FA5}">
                      <a16:colId xmlns:a16="http://schemas.microsoft.com/office/drawing/2014/main" val="20000"/>
                    </a:ext>
                  </a:extLst>
                </a:gridCol>
              </a:tblGrid>
              <a:tr h="717061">
                <a:tc>
                  <a:txBody>
                    <a:bodyPr/>
                    <a:lstStyle>
                      <a:lvl1pPr marL="0" algn="l" defTabSz="914423" rtl="0" eaLnBrk="1" latinLnBrk="0" hangingPunct="1">
                        <a:defRPr sz="1800" kern="1200">
                          <a:solidFill>
                            <a:schemeClr val="tx1"/>
                          </a:solidFill>
                          <a:latin typeface="Tahoma"/>
                        </a:defRPr>
                      </a:lvl1pPr>
                      <a:lvl2pPr marL="457212" algn="l" defTabSz="914423" rtl="0" eaLnBrk="1" latinLnBrk="0" hangingPunct="1">
                        <a:defRPr sz="1800" kern="1200">
                          <a:solidFill>
                            <a:schemeClr val="tx1"/>
                          </a:solidFill>
                          <a:latin typeface="Tahoma"/>
                        </a:defRPr>
                      </a:lvl2pPr>
                      <a:lvl3pPr marL="914423" algn="l" defTabSz="914423" rtl="0" eaLnBrk="1" latinLnBrk="0" hangingPunct="1">
                        <a:defRPr sz="1800" kern="1200">
                          <a:solidFill>
                            <a:schemeClr val="tx1"/>
                          </a:solidFill>
                          <a:latin typeface="Tahoma"/>
                        </a:defRPr>
                      </a:lvl3pPr>
                      <a:lvl4pPr marL="1371635" algn="l" defTabSz="914423" rtl="0" eaLnBrk="1" latinLnBrk="0" hangingPunct="1">
                        <a:defRPr sz="1800" kern="1200">
                          <a:solidFill>
                            <a:schemeClr val="tx1"/>
                          </a:solidFill>
                          <a:latin typeface="Tahoma"/>
                        </a:defRPr>
                      </a:lvl4pPr>
                      <a:lvl5pPr marL="1828845" algn="l" defTabSz="914423" rtl="0" eaLnBrk="1" latinLnBrk="0" hangingPunct="1">
                        <a:defRPr sz="1800" kern="1200">
                          <a:solidFill>
                            <a:schemeClr val="tx1"/>
                          </a:solidFill>
                          <a:latin typeface="Tahoma"/>
                        </a:defRPr>
                      </a:lvl5pPr>
                      <a:lvl6pPr marL="2286058" algn="l" defTabSz="914423" rtl="0" eaLnBrk="1" latinLnBrk="0" hangingPunct="1">
                        <a:defRPr sz="1800" kern="1200">
                          <a:solidFill>
                            <a:schemeClr val="tx1"/>
                          </a:solidFill>
                          <a:latin typeface="Tahoma"/>
                        </a:defRPr>
                      </a:lvl6pPr>
                      <a:lvl7pPr marL="2743268" algn="l" defTabSz="914423" rtl="0" eaLnBrk="1" latinLnBrk="0" hangingPunct="1">
                        <a:defRPr sz="1800" kern="1200">
                          <a:solidFill>
                            <a:schemeClr val="tx1"/>
                          </a:solidFill>
                          <a:latin typeface="Tahoma"/>
                        </a:defRPr>
                      </a:lvl7pPr>
                      <a:lvl8pPr marL="3200480" algn="l" defTabSz="914423" rtl="0" eaLnBrk="1" latinLnBrk="0" hangingPunct="1">
                        <a:defRPr sz="1800" kern="1200">
                          <a:solidFill>
                            <a:schemeClr val="tx1"/>
                          </a:solidFill>
                          <a:latin typeface="Tahoma"/>
                        </a:defRPr>
                      </a:lvl8pPr>
                      <a:lvl9pPr marL="3657692" algn="l" defTabSz="914423" rtl="0" eaLnBrk="1" latinLnBrk="0" hangingPunct="1">
                        <a:defRPr sz="1800" kern="1200">
                          <a:solidFill>
                            <a:schemeClr val="tx1"/>
                          </a:solidFill>
                          <a:latin typeface="Tahoma"/>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You are 20 years old and your average is 18.230000</a:t>
                      </a:r>
                      <a:endParaRPr kumimoji="0" lang="en-US" sz="1800" b="1"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509531" y="4574533"/>
            <a:ext cx="11573197" cy="2092881"/>
          </a:xfrm>
          <a:prstGeom prst="rect">
            <a:avLst/>
          </a:prstGeom>
        </p:spPr>
        <p:txBody>
          <a:bodyPr wrap="square">
            <a:spAutoFit/>
          </a:bodyPr>
          <a:lstStyle/>
          <a:p>
            <a:pPr marL="692150" lvl="1" indent="-347663" algn="r" defTabSz="914400" rtl="1" fontAlgn="base">
              <a:lnSpc>
                <a:spcPct val="90000"/>
              </a:lnSpc>
              <a:spcBef>
                <a:spcPct val="20000"/>
              </a:spcBef>
              <a:spcAft>
                <a:spcPct val="0"/>
              </a:spcAft>
              <a:buClr>
                <a:srgbClr val="CC3300"/>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برای اعداد صحیح از </a:t>
            </a:r>
            <a:r>
              <a:rPr lang="en-US" altLang="en-US" sz="2000" kern="0" dirty="0">
                <a:solidFill>
                  <a:srgbClr val="000000"/>
                </a:solidFill>
                <a:latin typeface="Tahoma"/>
                <a:cs typeface="Tahoma" panose="020B0604030504040204" pitchFamily="34" charset="0"/>
              </a:rPr>
              <a:t>%</a:t>
            </a:r>
            <a:r>
              <a:rPr lang="en-US" altLang="en-US" sz="2000" kern="0" dirty="0" err="1">
                <a:solidFill>
                  <a:srgbClr val="000000"/>
                </a:solidFill>
                <a:latin typeface="Tahoma"/>
                <a:cs typeface="Tahoma" panose="020B0604030504040204" pitchFamily="34" charset="0"/>
              </a:rPr>
              <a:t>nd</a:t>
            </a:r>
            <a:r>
              <a:rPr lang="fa-IR" altLang="en-US" sz="2000" kern="0" dirty="0">
                <a:solidFill>
                  <a:srgbClr val="000000"/>
                </a:solidFill>
                <a:latin typeface="Tahoma"/>
                <a:cs typeface="Tahoma" panose="020B0604030504040204" pitchFamily="34" charset="0"/>
              </a:rPr>
              <a:t> استفاده می كنیم كه </a:t>
            </a:r>
            <a:r>
              <a:rPr lang="en-US" altLang="en-US" sz="2000" kern="0" dirty="0">
                <a:solidFill>
                  <a:srgbClr val="000000"/>
                </a:solidFill>
                <a:latin typeface="Tahoma"/>
                <a:cs typeface="Tahoma" panose="020B0604030504040204" pitchFamily="34" charset="0"/>
              </a:rPr>
              <a:t>n</a:t>
            </a:r>
            <a:r>
              <a:rPr lang="fa-IR" altLang="en-US" sz="2000" kern="0" dirty="0">
                <a:solidFill>
                  <a:srgbClr val="000000"/>
                </a:solidFill>
                <a:latin typeface="Tahoma"/>
                <a:cs typeface="Tahoma" panose="020B0604030504040204" pitchFamily="34" charset="0"/>
              </a:rPr>
              <a:t> تعداد ارقام را نشان می دهد (مثلا </a:t>
            </a:r>
            <a:r>
              <a:rPr lang="en-US" altLang="en-US" sz="2000" kern="0" dirty="0">
                <a:solidFill>
                  <a:srgbClr val="000000"/>
                </a:solidFill>
                <a:latin typeface="Tahoma"/>
                <a:cs typeface="Tahoma" panose="020B0604030504040204" pitchFamily="34" charset="0"/>
              </a:rPr>
              <a:t>%3d</a:t>
            </a:r>
            <a:r>
              <a:rPr lang="fa-IR" altLang="en-US" sz="2000" kern="0" dirty="0">
                <a:solidFill>
                  <a:srgbClr val="000000"/>
                </a:solidFill>
                <a:latin typeface="Tahoma"/>
                <a:cs typeface="Tahoma" panose="020B0604030504040204" pitchFamily="34" charset="0"/>
              </a:rPr>
              <a:t>). در اینصورت برای هر متغیر </a:t>
            </a:r>
            <a:r>
              <a:rPr lang="en-US" altLang="en-US" sz="2000" kern="0" dirty="0">
                <a:solidFill>
                  <a:srgbClr val="000000"/>
                </a:solidFill>
                <a:latin typeface="Tahoma"/>
                <a:cs typeface="Tahoma" panose="020B0604030504040204" pitchFamily="34" charset="0"/>
              </a:rPr>
              <a:t>n</a:t>
            </a:r>
            <a:r>
              <a:rPr lang="fa-IR" altLang="en-US" sz="2000" kern="0" dirty="0">
                <a:solidFill>
                  <a:srgbClr val="000000"/>
                </a:solidFill>
                <a:latin typeface="Tahoma"/>
                <a:cs typeface="Tahoma" panose="020B0604030504040204" pitchFamily="34" charset="0"/>
              </a:rPr>
              <a:t> رقم درنظر گرفته می شود. اگر اندازه عدد از </a:t>
            </a:r>
            <a:r>
              <a:rPr lang="en-US" altLang="en-US" sz="2000" kern="0" dirty="0">
                <a:solidFill>
                  <a:srgbClr val="000000"/>
                </a:solidFill>
                <a:latin typeface="Tahoma"/>
                <a:cs typeface="Tahoma" panose="020B0604030504040204" pitchFamily="34" charset="0"/>
              </a:rPr>
              <a:t>n</a:t>
            </a:r>
            <a:r>
              <a:rPr lang="fa-IR" altLang="en-US" sz="2000" kern="0" dirty="0">
                <a:solidFill>
                  <a:srgbClr val="000000"/>
                </a:solidFill>
                <a:latin typeface="Tahoma"/>
                <a:cs typeface="Tahoma" panose="020B0604030504040204" pitchFamily="34" charset="0"/>
              </a:rPr>
              <a:t> كوچكتر باشد، به سمت چپ آن فضای خالی اضافه می شود و اگر اندازه عدد بیش از </a:t>
            </a:r>
            <a:r>
              <a:rPr lang="en-US" altLang="en-US" sz="2000" kern="0" dirty="0">
                <a:solidFill>
                  <a:srgbClr val="000000"/>
                </a:solidFill>
                <a:latin typeface="Tahoma"/>
                <a:cs typeface="Tahoma" panose="020B0604030504040204" pitchFamily="34" charset="0"/>
              </a:rPr>
              <a:t>n</a:t>
            </a:r>
            <a:r>
              <a:rPr lang="fa-IR" altLang="en-US" sz="2000" kern="0" dirty="0">
                <a:solidFill>
                  <a:srgbClr val="000000"/>
                </a:solidFill>
                <a:latin typeface="Tahoma"/>
                <a:cs typeface="Tahoma" panose="020B0604030504040204" pitchFamily="34" charset="0"/>
              </a:rPr>
              <a:t> رقم باشد، طول میدان نادیده گرفته شده و عدد بطور كامل چاپ می شود.</a:t>
            </a:r>
          </a:p>
          <a:p>
            <a:pPr marL="692150" lvl="1" indent="-347663" algn="r" defTabSz="914400" rtl="1" fontAlgn="base">
              <a:lnSpc>
                <a:spcPct val="90000"/>
              </a:lnSpc>
              <a:spcBef>
                <a:spcPct val="20000"/>
              </a:spcBef>
              <a:spcAft>
                <a:spcPct val="0"/>
              </a:spcAft>
              <a:buClr>
                <a:srgbClr val="CC3300"/>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برای اعداد اعشاری از </a:t>
            </a:r>
            <a:r>
              <a:rPr lang="en-US" altLang="en-US" sz="2000" kern="0" dirty="0">
                <a:solidFill>
                  <a:srgbClr val="000000"/>
                </a:solidFill>
                <a:latin typeface="Tahoma"/>
                <a:cs typeface="Tahoma" panose="020B0604030504040204" pitchFamily="34" charset="0"/>
              </a:rPr>
              <a:t>%</a:t>
            </a:r>
            <a:r>
              <a:rPr lang="en-US" altLang="en-US" sz="2000" kern="0" dirty="0" err="1">
                <a:solidFill>
                  <a:srgbClr val="000000"/>
                </a:solidFill>
                <a:latin typeface="Tahoma"/>
                <a:cs typeface="Tahoma" panose="020B0604030504040204" pitchFamily="34" charset="0"/>
              </a:rPr>
              <a:t>n.mf</a:t>
            </a:r>
            <a:r>
              <a:rPr lang="fa-IR" altLang="en-US" sz="2000" kern="0" dirty="0">
                <a:solidFill>
                  <a:srgbClr val="000000"/>
                </a:solidFill>
                <a:latin typeface="Tahoma"/>
                <a:cs typeface="Tahoma" panose="020B0604030504040204" pitchFamily="34" charset="0"/>
              </a:rPr>
              <a:t> استفاده می كنیم كه </a:t>
            </a:r>
            <a:r>
              <a:rPr lang="en-US" altLang="en-US" sz="2000" kern="0" dirty="0">
                <a:solidFill>
                  <a:srgbClr val="000000"/>
                </a:solidFill>
                <a:latin typeface="Tahoma"/>
                <a:cs typeface="Tahoma" panose="020B0604030504040204" pitchFamily="34" charset="0"/>
              </a:rPr>
              <a:t>n</a:t>
            </a:r>
            <a:r>
              <a:rPr lang="fa-IR" altLang="en-US" sz="2000" kern="0" dirty="0">
                <a:solidFill>
                  <a:srgbClr val="000000"/>
                </a:solidFill>
                <a:latin typeface="Tahoma"/>
                <a:cs typeface="Tahoma" panose="020B0604030504040204" pitchFamily="34" charset="0"/>
              </a:rPr>
              <a:t> اندازه كل عدد (شامل علامت ممیز) و </a:t>
            </a:r>
            <a:r>
              <a:rPr lang="en-US" altLang="en-US" sz="2000" kern="0" dirty="0">
                <a:solidFill>
                  <a:srgbClr val="000000"/>
                </a:solidFill>
                <a:latin typeface="Tahoma"/>
                <a:cs typeface="Tahoma" panose="020B0604030504040204" pitchFamily="34" charset="0"/>
              </a:rPr>
              <a:t>m</a:t>
            </a:r>
            <a:r>
              <a:rPr lang="fa-IR" altLang="en-US" sz="2000" kern="0" dirty="0">
                <a:solidFill>
                  <a:srgbClr val="000000"/>
                </a:solidFill>
                <a:latin typeface="Tahoma"/>
                <a:cs typeface="Tahoma" panose="020B0604030504040204" pitchFamily="34" charset="0"/>
              </a:rPr>
              <a:t> تعداد ارقام اعشار است (مثلا </a:t>
            </a:r>
            <a:r>
              <a:rPr lang="en-US" altLang="en-US" sz="2000" kern="0" dirty="0">
                <a:solidFill>
                  <a:srgbClr val="000000"/>
                </a:solidFill>
                <a:latin typeface="Tahoma"/>
                <a:cs typeface="Tahoma" panose="020B0604030504040204" pitchFamily="34" charset="0"/>
              </a:rPr>
              <a:t>%5.2f</a:t>
            </a:r>
            <a:r>
              <a:rPr lang="fa-IR" altLang="en-US" sz="2000" kern="0" dirty="0">
                <a:solidFill>
                  <a:srgbClr val="000000"/>
                </a:solidFill>
                <a:latin typeface="Tahoma"/>
                <a:cs typeface="Tahoma" panose="020B0604030504040204" pitchFamily="34" charset="0"/>
              </a:rPr>
              <a:t>). در صورتیكه تعداد ارقام اعشاری عدد موردنظر از </a:t>
            </a:r>
            <a:r>
              <a:rPr lang="en-US" altLang="en-US" sz="2000" kern="0" dirty="0">
                <a:solidFill>
                  <a:srgbClr val="000000"/>
                </a:solidFill>
                <a:latin typeface="Tahoma"/>
                <a:cs typeface="Tahoma" panose="020B0604030504040204" pitchFamily="34" charset="0"/>
              </a:rPr>
              <a:t>m</a:t>
            </a:r>
            <a:r>
              <a:rPr lang="fa-IR" altLang="en-US" sz="2000" kern="0" dirty="0">
                <a:solidFill>
                  <a:srgbClr val="000000"/>
                </a:solidFill>
                <a:latin typeface="Tahoma"/>
                <a:cs typeface="Tahoma" panose="020B0604030504040204" pitchFamily="34" charset="0"/>
              </a:rPr>
              <a:t> بیشتر باشد، عدد به </a:t>
            </a:r>
            <a:r>
              <a:rPr lang="en-US" altLang="en-US" sz="2000" kern="0" dirty="0">
                <a:solidFill>
                  <a:srgbClr val="000000"/>
                </a:solidFill>
                <a:latin typeface="Tahoma"/>
                <a:cs typeface="Tahoma" panose="020B0604030504040204" pitchFamily="34" charset="0"/>
              </a:rPr>
              <a:t>m</a:t>
            </a:r>
            <a:r>
              <a:rPr lang="fa-IR" altLang="en-US" sz="2000" kern="0" dirty="0">
                <a:solidFill>
                  <a:srgbClr val="000000"/>
                </a:solidFill>
                <a:latin typeface="Tahoma"/>
                <a:cs typeface="Tahoma" panose="020B0604030504040204" pitchFamily="34" charset="0"/>
              </a:rPr>
              <a:t> عدد اعشار گرد می شود و در صورتیكه از </a:t>
            </a:r>
            <a:r>
              <a:rPr lang="en-US" altLang="en-US" sz="2000" kern="0" dirty="0">
                <a:solidFill>
                  <a:srgbClr val="000000"/>
                </a:solidFill>
                <a:latin typeface="Tahoma"/>
                <a:cs typeface="Tahoma" panose="020B0604030504040204" pitchFamily="34" charset="0"/>
              </a:rPr>
              <a:t>m</a:t>
            </a:r>
            <a:r>
              <a:rPr lang="fa-IR" altLang="en-US" sz="2000" kern="0" dirty="0">
                <a:solidFill>
                  <a:srgbClr val="000000"/>
                </a:solidFill>
                <a:latin typeface="Tahoma"/>
                <a:cs typeface="Tahoma" panose="020B0604030504040204" pitchFamily="34" charset="0"/>
              </a:rPr>
              <a:t> كمتر باشد، در سمت راست آن </a:t>
            </a:r>
            <a:r>
              <a:rPr lang="en-US" altLang="en-US" sz="2000" kern="0" dirty="0">
                <a:solidFill>
                  <a:srgbClr val="000000"/>
                </a:solidFill>
                <a:latin typeface="Tahoma"/>
                <a:cs typeface="Tahoma" panose="020B0604030504040204" pitchFamily="34" charset="0"/>
              </a:rPr>
              <a:t>0</a:t>
            </a:r>
            <a:r>
              <a:rPr lang="fa-IR" altLang="en-US" sz="2000" kern="0" dirty="0">
                <a:solidFill>
                  <a:srgbClr val="000000"/>
                </a:solidFill>
                <a:latin typeface="Tahoma"/>
                <a:cs typeface="Tahoma" panose="020B0604030504040204" pitchFamily="34" charset="0"/>
              </a:rPr>
              <a:t> قرار داده می شود.</a:t>
            </a:r>
            <a:endParaRPr lang="en-US" altLang="en-US" sz="2000" kern="0" dirty="0">
              <a:solidFill>
                <a:srgbClr val="000000"/>
              </a:solidFill>
              <a:latin typeface="Tahoma"/>
              <a:cs typeface="Tahoma" panose="020B0604030504040204" pitchFamily="34" charset="0"/>
            </a:endParaRPr>
          </a:p>
        </p:txBody>
      </p:sp>
      <p:grpSp>
        <p:nvGrpSpPr>
          <p:cNvPr id="22" name="Group 21"/>
          <p:cNvGrpSpPr/>
          <p:nvPr/>
        </p:nvGrpSpPr>
        <p:grpSpPr>
          <a:xfrm>
            <a:off x="6838545" y="3750107"/>
            <a:ext cx="4523361" cy="915829"/>
            <a:chOff x="6838545" y="3750107"/>
            <a:chExt cx="4523361" cy="915829"/>
          </a:xfrm>
        </p:grpSpPr>
        <p:cxnSp>
          <p:nvCxnSpPr>
            <p:cNvPr id="12" name="Curved Connector 11"/>
            <p:cNvCxnSpPr/>
            <p:nvPr/>
          </p:nvCxnSpPr>
          <p:spPr>
            <a:xfrm>
              <a:off x="6838545" y="4033677"/>
              <a:ext cx="4523361" cy="632259"/>
            </a:xfrm>
            <a:prstGeom prst="curvedConnector3">
              <a:avLst>
                <a:gd name="adj1" fmla="val 100323"/>
              </a:avLst>
            </a:prstGeom>
            <a:ln w="57150">
              <a:solidFill>
                <a:schemeClr val="accent1">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1" name="Rectangle 20"/>
            <p:cNvSpPr/>
            <p:nvPr/>
          </p:nvSpPr>
          <p:spPr>
            <a:xfrm>
              <a:off x="9111726" y="3750107"/>
              <a:ext cx="1269899" cy="369332"/>
            </a:xfrm>
            <a:prstGeom prst="rect">
              <a:avLst/>
            </a:prstGeom>
          </p:spPr>
          <p:txBody>
            <a:bodyPr wrap="none">
              <a:spAutoFit/>
            </a:bodyPr>
            <a:lstStyle/>
            <a:p>
              <a:r>
                <a:rPr lang="fa-IR" altLang="en-US" dirty="0">
                  <a:cs typeface="Tahoma" panose="020B0604030504040204" pitchFamily="34" charset="0"/>
                </a:rPr>
                <a:t>طول میدان </a:t>
              </a:r>
              <a:endParaRPr lang="en-US" dirty="0"/>
            </a:p>
          </p:txBody>
        </p:sp>
      </p:grpSp>
    </p:spTree>
    <p:extLst>
      <p:ext uri="{BB962C8B-B14F-4D97-AF65-F5344CB8AC3E}">
        <p14:creationId xmlns:p14="http://schemas.microsoft.com/office/powerpoint/2010/main" val="23021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تابع خواندن از ورودی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Rectangle 3"/>
          <p:cNvSpPr txBox="1">
            <a:spLocks noChangeArrowheads="1"/>
          </p:cNvSpPr>
          <p:nvPr/>
        </p:nvSpPr>
        <p:spPr bwMode="auto">
          <a:xfrm>
            <a:off x="901170" y="1213424"/>
            <a:ext cx="10789920" cy="506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برای خواندن اطلاعات از ورودی از تابع </a:t>
            </a:r>
            <a:r>
              <a:rPr lang="en-US" altLang="en-US" sz="2000" kern="0" dirty="0" err="1" smtClean="0">
                <a:cs typeface="Tahoma" panose="020B0604030504040204" pitchFamily="34" charset="0"/>
              </a:rPr>
              <a:t>scanf</a:t>
            </a:r>
            <a:r>
              <a:rPr lang="fa-IR" altLang="en-US" sz="2000" kern="0" dirty="0" smtClean="0">
                <a:cs typeface="Tahoma" panose="020B0604030504040204" pitchFamily="34" charset="0"/>
              </a:rPr>
              <a:t> استفاده می شود.</a:t>
            </a:r>
          </a:p>
          <a:p>
            <a:pPr defTabSz="914400" eaLnBrk="1" hangingPunct="1">
              <a:lnSpc>
                <a:spcPct val="80000"/>
              </a:lnSpc>
            </a:pPr>
            <a:r>
              <a:rPr lang="fa-IR" altLang="en-US" sz="2000" kern="0" dirty="0" smtClean="0">
                <a:cs typeface="Tahoma" panose="020B0604030504040204" pitchFamily="34" charset="0"/>
              </a:rPr>
              <a:t>این تابع اطلاعات را ازورودی استاندارد (معمولا صفحه كلید) خوانده و در متغیرهای تعیین شده قرار می دهد.</a:t>
            </a:r>
          </a:p>
          <a:p>
            <a:pPr defTabSz="914400" eaLnBrk="1" hangingPunct="1">
              <a:lnSpc>
                <a:spcPct val="80000"/>
              </a:lnSpc>
            </a:pPr>
            <a:r>
              <a:rPr lang="fa-IR" altLang="en-US" sz="2000" kern="0" dirty="0" smtClean="0">
                <a:cs typeface="Tahoma" panose="020B0604030504040204" pitchFamily="34" charset="0"/>
              </a:rPr>
              <a:t>شكل كلی این تابع بصورت زیر است:</a:t>
            </a:r>
            <a:endParaRPr lang="en-US" altLang="en-US" sz="20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2000" kern="0" dirty="0" err="1" smtClean="0">
                <a:cs typeface="Tahoma" panose="020B0604030504040204" pitchFamily="34" charset="0"/>
              </a:rPr>
              <a:t>scanf</a:t>
            </a:r>
            <a:r>
              <a:rPr lang="en-US" altLang="en-US" sz="2000" kern="0" dirty="0" smtClean="0">
                <a:cs typeface="Tahoma" panose="020B0604030504040204" pitchFamily="34" charset="0"/>
              </a:rPr>
              <a:t>(&lt;</a:t>
            </a:r>
            <a:r>
              <a:rPr lang="fa-IR" altLang="en-US" sz="2000" kern="0" dirty="0" smtClean="0">
                <a:cs typeface="Tahoma" panose="020B0604030504040204" pitchFamily="34" charset="0"/>
              </a:rPr>
              <a:t>رشته كنترلی</a:t>
            </a:r>
            <a:r>
              <a:rPr lang="en-US" altLang="en-US" sz="2000" kern="0" dirty="0" smtClean="0">
                <a:cs typeface="Tahoma" panose="020B0604030504040204" pitchFamily="34" charset="0"/>
              </a:rPr>
              <a:t>&gt; , &lt;</a:t>
            </a:r>
            <a:r>
              <a:rPr lang="fa-IR" altLang="en-US" sz="2000" kern="0" dirty="0" smtClean="0">
                <a:cs typeface="Tahoma" panose="020B0604030504040204" pitchFamily="34" charset="0"/>
              </a:rPr>
              <a:t>لیست آدرسهای متغیرها</a:t>
            </a:r>
            <a:r>
              <a:rPr lang="en-US" altLang="en-US" sz="2000" kern="0" dirty="0" smtClean="0">
                <a:cs typeface="Tahoma" panose="020B0604030504040204" pitchFamily="34" charset="0"/>
              </a:rPr>
              <a:t>&gt;) ;</a:t>
            </a:r>
            <a:endParaRPr lang="fa-IR" altLang="en-US" sz="20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endParaRPr lang="fa-IR" altLang="en-US" sz="2000" kern="0" dirty="0" smtClean="0">
              <a:cs typeface="Tahoma" panose="020B0604030504040204" pitchFamily="34" charset="0"/>
            </a:endParaRPr>
          </a:p>
          <a:p>
            <a:pPr defTabSz="914400" eaLnBrk="1" hangingPunct="1">
              <a:lnSpc>
                <a:spcPct val="80000"/>
              </a:lnSpc>
            </a:pPr>
            <a:r>
              <a:rPr lang="fa-IR" altLang="en-US" sz="2000" kern="0" dirty="0" smtClean="0">
                <a:cs typeface="Tahoma" panose="020B0604030504040204" pitchFamily="34" charset="0"/>
              </a:rPr>
              <a:t>همانطور كه می بینید نحوه احضار تابع </a:t>
            </a:r>
            <a:r>
              <a:rPr lang="en-US" altLang="en-US" sz="2000" kern="0" dirty="0" err="1" smtClean="0">
                <a:cs typeface="Tahoma" panose="020B0604030504040204" pitchFamily="34" charset="0"/>
              </a:rPr>
              <a:t>scanf</a:t>
            </a:r>
            <a:r>
              <a:rPr lang="fa-IR" altLang="en-US" sz="2000" kern="0" dirty="0" smtClean="0">
                <a:cs typeface="Tahoma" panose="020B0604030504040204" pitchFamily="34" charset="0"/>
              </a:rPr>
              <a:t> نیز مشابه </a:t>
            </a:r>
            <a:r>
              <a:rPr lang="en-US" altLang="en-US" sz="2000" kern="0" dirty="0" err="1" smtClean="0">
                <a:cs typeface="Tahoma" panose="020B0604030504040204" pitchFamily="34" charset="0"/>
              </a:rPr>
              <a:t>printf</a:t>
            </a:r>
            <a:r>
              <a:rPr lang="fa-IR" altLang="en-US" sz="2000" kern="0" dirty="0" smtClean="0">
                <a:cs typeface="Tahoma" panose="020B0604030504040204" pitchFamily="34" charset="0"/>
              </a:rPr>
              <a:t> است. تنها تفاوت در آن است كه در </a:t>
            </a:r>
            <a:r>
              <a:rPr lang="en-US" altLang="en-US" sz="2000" kern="0" dirty="0" err="1" smtClean="0">
                <a:cs typeface="Tahoma" panose="020B0604030504040204" pitchFamily="34" charset="0"/>
              </a:rPr>
              <a:t>scanf</a:t>
            </a:r>
            <a:r>
              <a:rPr lang="fa-IR" altLang="en-US" sz="2000" kern="0" dirty="0" smtClean="0">
                <a:cs typeface="Tahoma" panose="020B0604030504040204" pitchFamily="34" charset="0"/>
              </a:rPr>
              <a:t> باید لیست آدرسهای متغیرها ارسال شود.</a:t>
            </a:r>
          </a:p>
          <a:p>
            <a:pPr defTabSz="914400" eaLnBrk="1" hangingPunct="1">
              <a:lnSpc>
                <a:spcPct val="80000"/>
              </a:lnSpc>
            </a:pPr>
            <a:r>
              <a:rPr lang="fa-IR" altLang="en-US" sz="2000" kern="0" dirty="0" smtClean="0">
                <a:cs typeface="Tahoma" panose="020B0604030504040204" pitchFamily="34" charset="0"/>
              </a:rPr>
              <a:t>مبحث مربوط به آدرسها در فصول بعدی بررسی خواهد شد ولی در حال حاضر بخاطر بسپارید كه برای بدست آوردن آدرس یك متغیر از علامت </a:t>
            </a:r>
            <a:r>
              <a:rPr lang="en-US" altLang="en-US" sz="2000" kern="0" dirty="0" smtClean="0">
                <a:cs typeface="Tahoma" panose="020B0604030504040204" pitchFamily="34" charset="0"/>
              </a:rPr>
              <a:t>&amp;</a:t>
            </a:r>
            <a:r>
              <a:rPr lang="fa-IR" altLang="en-US" sz="2000" kern="0" dirty="0" smtClean="0">
                <a:cs typeface="Tahoma" panose="020B0604030504040204" pitchFamily="34" charset="0"/>
              </a:rPr>
              <a:t> استفاده می كنیم. بعنوان مثال </a:t>
            </a:r>
            <a:r>
              <a:rPr lang="en-US" altLang="en-US" sz="2000" kern="0" dirty="0" smtClean="0">
                <a:cs typeface="Tahoma" panose="020B0604030504040204" pitchFamily="34" charset="0"/>
              </a:rPr>
              <a:t>&amp;age</a:t>
            </a:r>
            <a:r>
              <a:rPr lang="fa-IR" altLang="en-US" sz="2000" kern="0" dirty="0" smtClean="0">
                <a:cs typeface="Tahoma" panose="020B0604030504040204" pitchFamily="34" charset="0"/>
              </a:rPr>
              <a:t> بمعنای آدرس متغیر </a:t>
            </a:r>
            <a:r>
              <a:rPr lang="en-US" altLang="en-US" sz="2000" kern="0" dirty="0" smtClean="0">
                <a:cs typeface="Tahoma" panose="020B0604030504040204" pitchFamily="34" charset="0"/>
              </a:rPr>
              <a:t>age</a:t>
            </a:r>
            <a:r>
              <a:rPr lang="fa-IR" altLang="en-US" sz="2000" kern="0" dirty="0" smtClean="0">
                <a:cs typeface="Tahoma" panose="020B0604030504040204" pitchFamily="34" charset="0"/>
              </a:rPr>
              <a:t> است.</a:t>
            </a:r>
          </a:p>
          <a:p>
            <a:pPr defTabSz="914400" eaLnBrk="1" hangingPunct="1">
              <a:lnSpc>
                <a:spcPct val="80000"/>
              </a:lnSpc>
            </a:pPr>
            <a:r>
              <a:rPr lang="fa-IR" altLang="en-US" sz="2000" kern="0" dirty="0" smtClean="0">
                <a:cs typeface="Tahoma" panose="020B0604030504040204" pitchFamily="34" charset="0"/>
              </a:rPr>
              <a:t>بطور كلی در </a:t>
            </a:r>
            <a:r>
              <a:rPr lang="en-US" altLang="en-US" sz="2000" kern="0" dirty="0" smtClean="0">
                <a:cs typeface="Tahoma" panose="020B0604030504040204" pitchFamily="34" charset="0"/>
              </a:rPr>
              <a:t>C</a:t>
            </a:r>
            <a:r>
              <a:rPr lang="fa-IR" altLang="en-US" sz="2000" kern="0" dirty="0" smtClean="0">
                <a:cs typeface="Tahoma" panose="020B0604030504040204" pitchFamily="34" charset="0"/>
              </a:rPr>
              <a:t> قدیمی هرگاه كه یك تابع دارای پارامترهای خروجی بود (یعنی پارامترهایی كه یك مقدار را باز می گرداندند) از آدرس متغیرها استفاده می شد كه امروزه این مسئله وجود ندارد.</a:t>
            </a:r>
            <a:endParaRPr lang="en-US" altLang="en-US" sz="2000" kern="0" dirty="0" smtClean="0">
              <a:cs typeface="Tahoma" panose="020B0604030504040204" pitchFamily="34" charset="0"/>
            </a:endParaRPr>
          </a:p>
        </p:txBody>
      </p:sp>
    </p:spTree>
    <p:extLst>
      <p:ext uri="{BB962C8B-B14F-4D97-AF65-F5344CB8AC3E}">
        <p14:creationId xmlns:p14="http://schemas.microsoft.com/office/powerpoint/2010/main" val="2956216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تابع خواندن از ورودی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5"/>
          <p:cNvSpPr txBox="1">
            <a:spLocks noChangeArrowheads="1"/>
          </p:cNvSpPr>
          <p:nvPr/>
        </p:nvSpPr>
        <p:spPr bwMode="auto">
          <a:xfrm>
            <a:off x="1479990" y="1440677"/>
            <a:ext cx="84359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#include &lt;</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stdio.h</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&gt;</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void main() {</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age;</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float  average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endPar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("Please enter your age and average : ");</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scanf</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("%d %</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f",&amp;age,&amp;average</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("You are %d years old and your average is %5.2f \n",</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mn-cs"/>
              </a:rPr>
              <a:t>age,average</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mn-cs"/>
              </a:rPr>
              <a:t>}</a:t>
            </a:r>
          </a:p>
        </p:txBody>
      </p:sp>
      <p:graphicFrame>
        <p:nvGraphicFramePr>
          <p:cNvPr id="8" name="Group 15"/>
          <p:cNvGraphicFramePr>
            <a:graphicFrameLocks noGrp="1"/>
          </p:cNvGraphicFramePr>
          <p:nvPr>
            <p:extLst>
              <p:ext uri="{D42A27DB-BD31-4B8C-83A1-F6EECF244321}">
                <p14:modId xmlns:p14="http://schemas.microsoft.com/office/powerpoint/2010/main" val="2877148577"/>
              </p:ext>
            </p:extLst>
          </p:nvPr>
        </p:nvGraphicFramePr>
        <p:xfrm>
          <a:off x="1479990" y="4883521"/>
          <a:ext cx="8358154" cy="777740"/>
        </p:xfrm>
        <a:graphic>
          <a:graphicData uri="http://schemas.openxmlformats.org/drawingml/2006/table">
            <a:tbl>
              <a:tblPr/>
              <a:tblGrid>
                <a:gridCol w="8358154">
                  <a:extLst>
                    <a:ext uri="{9D8B030D-6E8A-4147-A177-3AD203B41FA5}">
                      <a16:colId xmlns:a16="http://schemas.microsoft.com/office/drawing/2014/main" val="20000"/>
                    </a:ext>
                  </a:extLst>
                </a:gridCol>
              </a:tblGrid>
              <a:tr h="777740">
                <a:tc>
                  <a:txBody>
                    <a:bodyPr/>
                    <a:lstStyle>
                      <a:lvl1pPr marL="0" algn="l" defTabSz="914423" rtl="0" eaLnBrk="1" latinLnBrk="0" hangingPunct="1">
                        <a:defRPr sz="1800" kern="1200">
                          <a:solidFill>
                            <a:schemeClr val="tx1"/>
                          </a:solidFill>
                          <a:latin typeface="Tahoma"/>
                        </a:defRPr>
                      </a:lvl1pPr>
                      <a:lvl2pPr marL="457212" algn="l" defTabSz="914423" rtl="0" eaLnBrk="1" latinLnBrk="0" hangingPunct="1">
                        <a:defRPr sz="1800" kern="1200">
                          <a:solidFill>
                            <a:schemeClr val="tx1"/>
                          </a:solidFill>
                          <a:latin typeface="Tahoma"/>
                        </a:defRPr>
                      </a:lvl2pPr>
                      <a:lvl3pPr marL="914423" algn="l" defTabSz="914423" rtl="0" eaLnBrk="1" latinLnBrk="0" hangingPunct="1">
                        <a:defRPr sz="1800" kern="1200">
                          <a:solidFill>
                            <a:schemeClr val="tx1"/>
                          </a:solidFill>
                          <a:latin typeface="Tahoma"/>
                        </a:defRPr>
                      </a:lvl3pPr>
                      <a:lvl4pPr marL="1371635" algn="l" defTabSz="914423" rtl="0" eaLnBrk="1" latinLnBrk="0" hangingPunct="1">
                        <a:defRPr sz="1800" kern="1200">
                          <a:solidFill>
                            <a:schemeClr val="tx1"/>
                          </a:solidFill>
                          <a:latin typeface="Tahoma"/>
                        </a:defRPr>
                      </a:lvl4pPr>
                      <a:lvl5pPr marL="1828845" algn="l" defTabSz="914423" rtl="0" eaLnBrk="1" latinLnBrk="0" hangingPunct="1">
                        <a:defRPr sz="1800" kern="1200">
                          <a:solidFill>
                            <a:schemeClr val="tx1"/>
                          </a:solidFill>
                          <a:latin typeface="Tahoma"/>
                        </a:defRPr>
                      </a:lvl5pPr>
                      <a:lvl6pPr marL="2286058" algn="l" defTabSz="914423" rtl="0" eaLnBrk="1" latinLnBrk="0" hangingPunct="1">
                        <a:defRPr sz="1800" kern="1200">
                          <a:solidFill>
                            <a:schemeClr val="tx1"/>
                          </a:solidFill>
                          <a:latin typeface="Tahoma"/>
                        </a:defRPr>
                      </a:lvl6pPr>
                      <a:lvl7pPr marL="2743268" algn="l" defTabSz="914423" rtl="0" eaLnBrk="1" latinLnBrk="0" hangingPunct="1">
                        <a:defRPr sz="1800" kern="1200">
                          <a:solidFill>
                            <a:schemeClr val="tx1"/>
                          </a:solidFill>
                          <a:latin typeface="Tahoma"/>
                        </a:defRPr>
                      </a:lvl7pPr>
                      <a:lvl8pPr marL="3200480" algn="l" defTabSz="914423" rtl="0" eaLnBrk="1" latinLnBrk="0" hangingPunct="1">
                        <a:defRPr sz="1800" kern="1200">
                          <a:solidFill>
                            <a:schemeClr val="tx1"/>
                          </a:solidFill>
                          <a:latin typeface="Tahoma"/>
                        </a:defRPr>
                      </a:lvl8pPr>
                      <a:lvl9pPr marL="3657692" algn="l" defTabSz="914423" rtl="0" eaLnBrk="1" latinLnBrk="0" hangingPunct="1">
                        <a:defRPr sz="1800" kern="1200">
                          <a:solidFill>
                            <a:schemeClr val="tx1"/>
                          </a:solidFill>
                          <a:latin typeface="Tahoma"/>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rPr>
                        <a:t>Please enter your age and average : 19  16.72</a:t>
                      </a:r>
                      <a:endParaRPr kumimoji="0" lang="fa-IR" sz="2000" b="0" i="0" u="none" strike="noStrike" cap="none" normalizeH="0" baseline="0" dirty="0" smtClean="0">
                        <a:ln>
                          <a:noFill/>
                        </a:ln>
                        <a:solidFill>
                          <a:schemeClr val="tx1"/>
                        </a:solidFill>
                        <a:effectLst/>
                        <a:latin typeface="Tahoma" pitchFamily="34" charset="0"/>
                        <a:cs typeface="Tahoma"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rPr>
                        <a:t>You are 19 years old and your average is 16.72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47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توابع کتابخانه ای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113423"/>
            <a:ext cx="10789920" cy="550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همانطور که قبلا نیز گفته شد، زبان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از زیر برنامه ها نیز حمایت می کند. هر زیر برنامه در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یک تابع نامیده می شود</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تا کنون با توابعی همچون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main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یا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printf</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scanf</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آشنا شده ایم. </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معمولا عرضه کنندگان کامپایلرها و یا سایر فروشندگان نرم افزار، برخی از توابع عمومی را که ممکن است مورد نیاز جمع کثیری از برنامه نویسان مختلف باشد را در قالب کتابخانه ای از توابع در اختیار برنامه نویسان می گذارند. بعضی از این توابع کتابخانه ای مانند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printf</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scanf</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بصورت استاندارد درآمده و توسط عرضه کنندگان مختلف ارائه می شوند. </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در کامپایلر عرضه شده توسط شرکت بورلند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(Borland C++ 3.1)</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نیز کتابخانه های متعددی از توابع برای شما عرضه شده اند که بتدریج با آنها و کاربردشان آشنا خواهید شد. </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نکته مهم آنستکه برای استفاده از این توابع ابتدا باید فایل سرآمد مربوط به آنها را نیز در ابتدای برنامه خود اضافه نمایید ( با استفاده از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#include</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هر فایل سرآمد شامل تعاریف اولیه گروهی از توابع مرتبط با هم و داده های مربوط به آنها بوده و در استاندارد قدیمی تر دارای پسوند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.h</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می باشد(در استاندارد جدید پسوند این فایلها حذف شده است). </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برخی از این فایلهای سرآمد عبارتند از:</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stdio.h</a:t>
            </a:r>
            <a:r>
              <a:rPr kumimoji="0" lang="fa-IR" altLang="en-US" sz="1800" b="0" i="0" u="none" strike="noStrike" kern="0" cap="none" spc="0" normalizeH="0" baseline="0" noProof="0" dirty="0" smtClean="0">
                <a:ln>
                  <a:noFill/>
                </a:ln>
                <a:solidFill>
                  <a:srgbClr val="000000"/>
                </a:solidFill>
                <a:effectLst/>
                <a:uLnTx/>
                <a:uFillTx/>
                <a:latin typeface="Tahoma"/>
              </a:rPr>
              <a:t> : توابع ورودی و خروجی استاندارد</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math.h</a:t>
            </a:r>
            <a:r>
              <a:rPr kumimoji="0" lang="fa-IR" altLang="en-US" sz="1800" b="0" i="0" u="none" strike="noStrike" kern="0" cap="none" spc="0" normalizeH="0" baseline="0" noProof="0" dirty="0" smtClean="0">
                <a:ln>
                  <a:noFill/>
                </a:ln>
                <a:solidFill>
                  <a:srgbClr val="000000"/>
                </a:solidFill>
                <a:effectLst/>
                <a:uLnTx/>
                <a:uFillTx/>
                <a:latin typeface="Tahoma"/>
              </a:rPr>
              <a:t> : توابع ریاضی</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graphics.h</a:t>
            </a:r>
            <a:r>
              <a:rPr kumimoji="0" lang="fa-IR" altLang="en-US" sz="1800" b="0" i="0" u="none" strike="noStrike" kern="0" cap="none" spc="0" normalizeH="0" baseline="0" noProof="0" dirty="0" smtClean="0">
                <a:ln>
                  <a:noFill/>
                </a:ln>
                <a:solidFill>
                  <a:srgbClr val="000000"/>
                </a:solidFill>
                <a:effectLst/>
                <a:uLnTx/>
                <a:uFillTx/>
                <a:latin typeface="Tahoma"/>
              </a:rPr>
              <a:t> : توابع مربوط به عملیات گرافیکی</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string.h</a:t>
            </a:r>
            <a:r>
              <a:rPr kumimoji="0" lang="fa-IR" altLang="en-US" sz="1800" b="0" i="0" u="none" strike="noStrike" kern="0" cap="none" spc="0" normalizeH="0" baseline="0" noProof="0" dirty="0" smtClean="0">
                <a:ln>
                  <a:noFill/>
                </a:ln>
                <a:solidFill>
                  <a:srgbClr val="000000"/>
                </a:solidFill>
                <a:effectLst/>
                <a:uLnTx/>
                <a:uFillTx/>
                <a:latin typeface="Tahoma"/>
              </a:rPr>
              <a:t> : توابع مربوط به کار با رشته ها</a:t>
            </a:r>
            <a:endParaRPr kumimoji="0" lang="en-US" altLang="en-US" sz="1800" b="0" i="0" u="none" strike="noStrike" kern="0" cap="none" spc="0" normalizeH="0" baseline="0" noProof="0" dirty="0" smtClean="0">
              <a:ln>
                <a:noFill/>
              </a:ln>
              <a:solidFill>
                <a:srgbClr val="000000"/>
              </a:solidFill>
              <a:effectLst/>
              <a:uLnTx/>
              <a:uFillTx/>
              <a:latin typeface="Tahoma"/>
            </a:endParaRPr>
          </a:p>
        </p:txBody>
      </p:sp>
    </p:spTree>
    <p:extLst>
      <p:ext uri="{BB962C8B-B14F-4D97-AF65-F5344CB8AC3E}">
        <p14:creationId xmlns:p14="http://schemas.microsoft.com/office/powerpoint/2010/main" val="225328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بریم باهم عملی تمرین کنیم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Curved Up Ribbon 1"/>
          <p:cNvSpPr/>
          <p:nvPr/>
        </p:nvSpPr>
        <p:spPr>
          <a:xfrm>
            <a:off x="2282292" y="2256816"/>
            <a:ext cx="7694578" cy="2996120"/>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learn2implement</a:t>
            </a:r>
            <a:endParaRPr lang="en-US" sz="2800" dirty="0"/>
          </a:p>
        </p:txBody>
      </p:sp>
    </p:spTree>
    <p:extLst>
      <p:ext uri="{BB962C8B-B14F-4D97-AF65-F5344CB8AC3E}">
        <p14:creationId xmlns:p14="http://schemas.microsoft.com/office/powerpoint/2010/main" val="280573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تمرین عجی </a:t>
            </a:r>
            <a:r>
              <a:rPr lang="fa-IR" dirty="0">
                <a:solidFill>
                  <a:schemeClr val="tx1"/>
                </a:solidFill>
              </a:rPr>
              <a:t>مجی لا </a:t>
            </a:r>
            <a:r>
              <a:rPr lang="fa-IR" dirty="0" smtClean="0">
                <a:solidFill>
                  <a:schemeClr val="tx1"/>
                </a:solidFill>
              </a:rPr>
              <a:t>ترجی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 name="Rectangle 3"/>
          <p:cNvSpPr txBox="1">
            <a:spLocks noChangeArrowheads="1"/>
          </p:cNvSpPr>
          <p:nvPr/>
        </p:nvSpPr>
        <p:spPr bwMode="auto">
          <a:xfrm>
            <a:off x="342983" y="2071991"/>
            <a:ext cx="11573197" cy="356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defTabSz="914400" eaLnBrk="1" hangingPunct="1">
              <a:lnSpc>
                <a:spcPct val="80000"/>
              </a:lnSpc>
              <a:buNone/>
            </a:pPr>
            <a:r>
              <a:rPr lang="fa-IR" altLang="en-US" sz="2400" kern="0" dirty="0" smtClean="0">
                <a:cs typeface="Tahoma" panose="020B0604030504040204" pitchFamily="34" charset="0"/>
              </a:rPr>
              <a:t>برنامه عجی مجی را به نحوه تغییر بدهید که از فرد سن آن به همراه یک عدد صحیح دریافت کند و در خروجی بگوید آن فرد بعد از آن تعداد سال چندساله میشود ؟</a:t>
            </a:r>
          </a:p>
          <a:p>
            <a:pPr marL="0" indent="0" defTabSz="914400" eaLnBrk="1" hangingPunct="1">
              <a:lnSpc>
                <a:spcPct val="80000"/>
              </a:lnSpc>
              <a:buNone/>
            </a:pPr>
            <a:endParaRPr lang="fa-IR" altLang="en-US" sz="2400" kern="0" dirty="0">
              <a:cs typeface="Tahoma" panose="020B0604030504040204" pitchFamily="34" charset="0"/>
            </a:endParaRPr>
          </a:p>
          <a:p>
            <a:pPr marL="0" indent="0" defTabSz="914400" eaLnBrk="1" hangingPunct="1">
              <a:lnSpc>
                <a:spcPct val="80000"/>
              </a:lnSpc>
              <a:buNone/>
            </a:pPr>
            <a:r>
              <a:rPr lang="fa-IR" altLang="en-US" sz="2400" kern="0" dirty="0" smtClean="0">
                <a:cs typeface="Tahoma" panose="020B0604030504040204" pitchFamily="34" charset="0"/>
              </a:rPr>
              <a:t>مثال: اگر فرد بگوید 40 سال سن دارم و 35 سال دیگر سن من چقدر است باید بگوییم 75 ساله خواهی بود.</a:t>
            </a:r>
          </a:p>
          <a:p>
            <a:pPr marL="0" indent="0" defTabSz="914400" eaLnBrk="1" hangingPunct="1">
              <a:lnSpc>
                <a:spcPct val="80000"/>
              </a:lnSpc>
              <a:buNone/>
            </a:pPr>
            <a:r>
              <a:rPr lang="fa-IR" altLang="en-US" sz="2400" kern="0" dirty="0" smtClean="0">
                <a:cs typeface="Tahoma" panose="020B0604030504040204" pitchFamily="34" charset="0"/>
              </a:rPr>
              <a:t>ورودی: 2 عدد صحیح</a:t>
            </a:r>
          </a:p>
          <a:p>
            <a:pPr marL="0" indent="0" defTabSz="914400" eaLnBrk="1" hangingPunct="1">
              <a:lnSpc>
                <a:spcPct val="80000"/>
              </a:lnSpc>
              <a:buNone/>
            </a:pPr>
            <a:r>
              <a:rPr lang="fa-IR" altLang="en-US" sz="2400" kern="0" dirty="0" smtClean="0">
                <a:cs typeface="Tahoma" panose="020B0604030504040204" pitchFamily="34" charset="0"/>
              </a:rPr>
              <a:t>خروجی: 1 عدد صحیح</a:t>
            </a:r>
          </a:p>
        </p:txBody>
      </p:sp>
    </p:spTree>
    <p:extLst>
      <p:ext uri="{BB962C8B-B14F-4D97-AF65-F5344CB8AC3E}">
        <p14:creationId xmlns:p14="http://schemas.microsoft.com/office/powerpoint/2010/main" val="2391207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638" y="1538226"/>
            <a:ext cx="2231002" cy="2520893"/>
            <a:chOff x="5058868" y="232127"/>
            <a:chExt cx="8510867" cy="961673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12057075" y="8529782"/>
              <a:ext cx="1052701" cy="131907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9174410" y="6905986"/>
              <a:ext cx="3333521" cy="161381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5058868" y="5449696"/>
              <a:ext cx="1132616"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5986132" y="5045483"/>
              <a:ext cx="1586465" cy="237344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10038933" y="3258550"/>
              <a:ext cx="3530802" cy="3853063"/>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7704536" y="232127"/>
              <a:ext cx="2543812" cy="6474119"/>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31" y="891698"/>
            <a:ext cx="5183519" cy="585033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62" name="Text Placeholder 13">
            <a:extLst>
              <a:ext uri="{FF2B5EF4-FFF2-40B4-BE49-F238E27FC236}">
                <a16:creationId xmlns:a16="http://schemas.microsoft.com/office/drawing/2014/main" id="{1B48F4EC-59D2-483A-B195-CA33287DED31}"/>
              </a:ext>
            </a:extLst>
          </p:cNvPr>
          <p:cNvSpPr txBox="1">
            <a:spLocks/>
          </p:cNvSpPr>
          <p:nvPr/>
        </p:nvSpPr>
        <p:spPr>
          <a:xfrm>
            <a:off x="5737086" y="2681952"/>
            <a:ext cx="6207621" cy="160196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fa-IR" altLang="ko-KR" b="1" dirty="0" smtClean="0">
                <a:solidFill>
                  <a:schemeClr val="bg1"/>
                </a:solidFill>
                <a:latin typeface="+mj-lt"/>
              </a:rPr>
              <a:t>حال شما میتوانید به برنامه های ساده خود را در کامپیوتر بنویسید  </a:t>
            </a:r>
            <a:r>
              <a:rPr lang="fa-IR" altLang="ko-KR" b="1" dirty="0" smtClean="0">
                <a:solidFill>
                  <a:schemeClr val="bg1"/>
                </a:solidFill>
                <a:latin typeface="+mj-lt"/>
                <a:sym typeface="Wingdings" panose="05000000000000000000" pitchFamily="2" charset="2"/>
              </a:rPr>
              <a:t></a:t>
            </a:r>
            <a:endParaRPr lang="en-US" altLang="ko-KR" b="1" dirty="0">
              <a:solidFill>
                <a:schemeClr val="bg1"/>
              </a:solidFill>
              <a:latin typeface="+mj-lt"/>
              <a:cs typeface="Arial" pitchFamily="34" charset="0"/>
            </a:endParaRPr>
          </a:p>
        </p:txBody>
      </p:sp>
    </p:spTree>
    <p:extLst>
      <p:ext uri="{BB962C8B-B14F-4D97-AF65-F5344CB8AC3E}">
        <p14:creationId xmlns:p14="http://schemas.microsoft.com/office/powerpoint/2010/main" val="1952850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17198" y="4700793"/>
            <a:ext cx="12192000" cy="1200329"/>
          </a:xfrm>
          <a:prstGeom prst="rect">
            <a:avLst/>
          </a:prstGeom>
          <a:noFill/>
        </p:spPr>
        <p:txBody>
          <a:bodyPr wrap="square" rtlCol="0" anchor="ctr">
            <a:spAutoFit/>
          </a:bodyPr>
          <a:lstStyle/>
          <a:p>
            <a:pPr algn="ctr"/>
            <a:r>
              <a:rPr lang="fa-IR" altLang="ko-KR" sz="7200" dirty="0" smtClean="0">
                <a:solidFill>
                  <a:srgbClr val="BE8BE2"/>
                </a:solidFill>
                <a:cs typeface="Arial" pitchFamily="34" charset="0"/>
              </a:rPr>
              <a:t>ممنونم</a:t>
            </a:r>
            <a:endParaRPr lang="ko-KR" altLang="en-US" sz="7200" dirty="0">
              <a:solidFill>
                <a:srgbClr val="BE8BE2"/>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34544" y="5742729"/>
            <a:ext cx="12191852" cy="523220"/>
          </a:xfrm>
          <a:prstGeom prst="rect">
            <a:avLst/>
          </a:prstGeom>
          <a:noFill/>
        </p:spPr>
        <p:txBody>
          <a:bodyPr wrap="square" rtlCol="0" anchor="ctr">
            <a:spAutoFit/>
          </a:bodyPr>
          <a:lstStyle/>
          <a:p>
            <a:pPr algn="ctr"/>
            <a:r>
              <a:rPr lang="fa-IR" altLang="ko-KR" sz="2800" dirty="0" smtClean="0">
                <a:solidFill>
                  <a:srgbClr val="BE8BE2"/>
                </a:solidFill>
                <a:cs typeface="Arial" pitchFamily="34" charset="0"/>
              </a:rPr>
              <a:t>تا دیداری دوباره بدرود</a:t>
            </a:r>
            <a:endParaRPr lang="ko-KR" altLang="en-US" sz="2800" dirty="0">
              <a:solidFill>
                <a:srgbClr val="BE8BE2"/>
              </a:solidFill>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983" y="838014"/>
            <a:ext cx="2712035" cy="2507877"/>
            <a:chOff x="8479089" y="1262387"/>
            <a:chExt cx="6147593" cy="5684813"/>
          </a:xfrm>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97" name="Picture 1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550422"/>
            <a:ext cx="6667500" cy="1569660"/>
          </a:xfrm>
          <a:prstGeom prst="rect">
            <a:avLst/>
          </a:prstGeom>
          <a:noFill/>
        </p:spPr>
        <p:txBody>
          <a:bodyPr wrap="square" rtlCol="0" anchor="ctr">
            <a:spAutoFit/>
          </a:bodyPr>
          <a:lstStyle/>
          <a:p>
            <a:pPr rtl="1"/>
            <a:r>
              <a:rPr lang="fa-IR" altLang="ko-KR" sz="4800" dirty="0">
                <a:cs typeface="Arial" pitchFamily="34" charset="0"/>
              </a:rPr>
              <a:t>مفاهیم اولیه </a:t>
            </a:r>
            <a:r>
              <a:rPr lang="fa-IR" altLang="ko-KR" sz="4800" dirty="0" smtClean="0">
                <a:cs typeface="Arial" pitchFamily="34" charset="0"/>
              </a:rPr>
              <a:t>زبان </a:t>
            </a:r>
            <a:r>
              <a:rPr lang="en-US" altLang="ko-KR" sz="4800" dirty="0" smtClean="0">
                <a:cs typeface="Arial" pitchFamily="34" charset="0"/>
              </a:rPr>
              <a:t>c</a:t>
            </a:r>
            <a:endParaRPr lang="en-US" altLang="ko-KR" sz="4800" dirty="0">
              <a:cs typeface="Arial" pitchFamily="34" charset="0"/>
            </a:endParaRPr>
          </a:p>
          <a:p>
            <a:pPr rtl="1"/>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Basic concepts of language c</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شناسه ها در </a:t>
            </a:r>
            <a:r>
              <a:rPr lang="en-US" dirty="0">
                <a:solidFill>
                  <a:schemeClr val="tx1"/>
                </a:solidFill>
              </a:rPr>
              <a:t>C</a:t>
            </a:r>
          </a:p>
        </p:txBody>
      </p:sp>
      <p:cxnSp>
        <p:nvCxnSpPr>
          <p:cNvPr id="10" name="Straight Arrow Connector 9"/>
          <p:cNvCxnSpPr/>
          <p:nvPr/>
        </p:nvCxnSpPr>
        <p:spPr>
          <a:xfrm flipV="1">
            <a:off x="901170" y="1022019"/>
            <a:ext cx="10789920"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2" name="Rectangle 3"/>
          <p:cNvSpPr txBox="1">
            <a:spLocks noChangeArrowheads="1"/>
          </p:cNvSpPr>
          <p:nvPr/>
        </p:nvSpPr>
        <p:spPr bwMode="auto">
          <a:xfrm>
            <a:off x="901170" y="1032537"/>
            <a:ext cx="10789920" cy="590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600" kern="0" dirty="0" smtClean="0">
                <a:cs typeface="Tahoma" panose="020B0604030504040204" pitchFamily="34" charset="0"/>
              </a:rPr>
              <a:t>شناسه </a:t>
            </a:r>
            <a:r>
              <a:rPr lang="en-US" altLang="en-US" sz="1600" kern="0" dirty="0" smtClean="0">
                <a:cs typeface="Tahoma" panose="020B0604030504040204" pitchFamily="34" charset="0"/>
              </a:rPr>
              <a:t>(</a:t>
            </a:r>
            <a:r>
              <a:rPr lang="en-US" altLang="en-US" sz="1600" kern="0" dirty="0" smtClean="0">
                <a:solidFill>
                  <a:srgbClr val="FF0000"/>
                </a:solidFill>
                <a:cs typeface="Tahoma" panose="020B0604030504040204" pitchFamily="34" charset="0"/>
              </a:rPr>
              <a:t>identifier</a:t>
            </a:r>
            <a:r>
              <a:rPr lang="en-US" altLang="en-US" sz="1600" kern="0" dirty="0" smtClean="0">
                <a:cs typeface="Tahoma" panose="020B0604030504040204" pitchFamily="34" charset="0"/>
              </a:rPr>
              <a:t>)</a:t>
            </a:r>
            <a:r>
              <a:rPr lang="fa-IR" altLang="en-US" sz="1600" kern="0" dirty="0" smtClean="0">
                <a:cs typeface="Tahoma" panose="020B0604030504040204" pitchFamily="34" charset="0"/>
              </a:rPr>
              <a:t> نامی است که به یک قسمت از برنامه مانند متغیر، تابع، ثابت و یا ... داده می شود. </a:t>
            </a:r>
            <a:endParaRPr lang="en-US" altLang="en-US" sz="1600" kern="0" dirty="0" smtClean="0">
              <a:cs typeface="Tahoma" panose="020B0604030504040204" pitchFamily="34" charset="0"/>
            </a:endParaRPr>
          </a:p>
          <a:p>
            <a:pPr defTabSz="914400" eaLnBrk="1" hangingPunct="1">
              <a:lnSpc>
                <a:spcPct val="80000"/>
              </a:lnSpc>
            </a:pPr>
            <a:r>
              <a:rPr lang="fa-IR" altLang="en-US" sz="1600" kern="0" dirty="0" smtClean="0">
                <a:cs typeface="Tahoma" panose="020B0604030504040204" pitchFamily="34" charset="0"/>
              </a:rPr>
              <a:t>در زبان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برای انتخاب شناسه ها فقط می توان از علائم زیر استفاده کرد:</a:t>
            </a:r>
          </a:p>
          <a:p>
            <a:pPr lvl="1" defTabSz="914400" eaLnBrk="1" hangingPunct="1">
              <a:lnSpc>
                <a:spcPct val="80000"/>
              </a:lnSpc>
            </a:pPr>
            <a:r>
              <a:rPr lang="fa-IR" altLang="en-US" sz="1400" kern="0" dirty="0" smtClean="0">
                <a:cs typeface="Tahoma" panose="020B0604030504040204" pitchFamily="34" charset="0"/>
              </a:rPr>
              <a:t>حروف انگلیسی کوچک و بزرگ </a:t>
            </a:r>
            <a:r>
              <a:rPr lang="en-US" altLang="en-US" sz="1400" kern="0" dirty="0" smtClean="0">
                <a:cs typeface="Tahoma" panose="020B0604030504040204" pitchFamily="34" charset="0"/>
              </a:rPr>
              <a:t>(A…Z   a…z) </a:t>
            </a:r>
            <a:endParaRPr lang="fa-IR" altLang="en-US" sz="1400" kern="0" dirty="0" smtClean="0">
              <a:cs typeface="Tahoma" panose="020B0604030504040204" pitchFamily="34" charset="0"/>
            </a:endParaRPr>
          </a:p>
          <a:p>
            <a:pPr lvl="1" defTabSz="914400" eaLnBrk="1" hangingPunct="1">
              <a:lnSpc>
                <a:spcPct val="80000"/>
              </a:lnSpc>
            </a:pPr>
            <a:r>
              <a:rPr lang="fa-IR" altLang="en-US" sz="1400" kern="0" dirty="0" smtClean="0">
                <a:cs typeface="Tahoma" panose="020B0604030504040204" pitchFamily="34" charset="0"/>
              </a:rPr>
              <a:t>ارقام </a:t>
            </a:r>
            <a:r>
              <a:rPr lang="en-US" altLang="en-US" sz="1400" kern="0" dirty="0" smtClean="0">
                <a:cs typeface="Tahoma" panose="020B0604030504040204" pitchFamily="34" charset="0"/>
              </a:rPr>
              <a:t>(0…9)</a:t>
            </a:r>
            <a:endParaRPr lang="fa-IR" altLang="en-US" sz="1400" kern="0" dirty="0" smtClean="0">
              <a:cs typeface="Tahoma" panose="020B0604030504040204" pitchFamily="34" charset="0"/>
            </a:endParaRPr>
          </a:p>
          <a:p>
            <a:pPr lvl="1" defTabSz="914400" eaLnBrk="1" hangingPunct="1">
              <a:lnSpc>
                <a:spcPct val="80000"/>
              </a:lnSpc>
            </a:pPr>
            <a:r>
              <a:rPr lang="fa-IR" altLang="en-US" sz="1400" kern="0" dirty="0" smtClean="0">
                <a:cs typeface="Tahoma" panose="020B0604030504040204" pitchFamily="34" charset="0"/>
              </a:rPr>
              <a:t>	علامت خط پایین یا </a:t>
            </a:r>
            <a:r>
              <a:rPr lang="en-US" altLang="en-US" sz="1400" kern="0" dirty="0" smtClean="0">
                <a:cs typeface="Tahoma" panose="020B0604030504040204" pitchFamily="34" charset="0"/>
              </a:rPr>
              <a:t>_</a:t>
            </a:r>
            <a:endParaRPr lang="fa-IR" altLang="en-US" sz="1400" kern="0" dirty="0" smtClean="0">
              <a:cs typeface="Tahoma" panose="020B0604030504040204" pitchFamily="34" charset="0"/>
            </a:endParaRPr>
          </a:p>
          <a:p>
            <a:pPr defTabSz="914400" eaLnBrk="1" hangingPunct="1">
              <a:lnSpc>
                <a:spcPct val="80000"/>
              </a:lnSpc>
            </a:pPr>
            <a:r>
              <a:rPr lang="fa-IR" altLang="en-US" sz="1600" kern="0" dirty="0" smtClean="0">
                <a:cs typeface="Tahoma" panose="020B0604030504040204" pitchFamily="34" charset="0"/>
              </a:rPr>
              <a:t>البته یک شناسه نمی تواند با یک رقم شروع شود. </a:t>
            </a:r>
          </a:p>
          <a:p>
            <a:pPr defTabSz="914400" eaLnBrk="1" hangingPunct="1">
              <a:lnSpc>
                <a:spcPct val="80000"/>
              </a:lnSpc>
            </a:pPr>
            <a:r>
              <a:rPr lang="fa-IR" altLang="en-US" sz="1600" kern="0" dirty="0" smtClean="0">
                <a:cs typeface="Tahoma" panose="020B0604030504040204" pitchFamily="34" charset="0"/>
              </a:rPr>
              <a:t>چند شناسه مجاز: </a:t>
            </a:r>
            <a:r>
              <a:rPr lang="en-US" altLang="en-US" sz="1600" kern="0" dirty="0" smtClean="0">
                <a:cs typeface="Tahoma" panose="020B0604030504040204" pitchFamily="34" charset="0"/>
              </a:rPr>
              <a:t>sum</a:t>
            </a:r>
            <a:r>
              <a:rPr lang="fa-IR" altLang="en-US" sz="1600" kern="0" dirty="0" smtClean="0">
                <a:cs typeface="Tahoma" panose="020B0604030504040204" pitchFamily="34" charset="0"/>
              </a:rPr>
              <a:t> ، </a:t>
            </a:r>
            <a:r>
              <a:rPr lang="en-US" altLang="en-US" sz="1600" kern="0" dirty="0" smtClean="0">
                <a:cs typeface="Tahoma" panose="020B0604030504040204" pitchFamily="34" charset="0"/>
              </a:rPr>
              <a:t>average</a:t>
            </a:r>
            <a:r>
              <a:rPr lang="fa-IR" altLang="en-US" sz="1600" kern="0" dirty="0" smtClean="0">
                <a:cs typeface="Tahoma" panose="020B0604030504040204" pitchFamily="34" charset="0"/>
              </a:rPr>
              <a:t> ، </a:t>
            </a:r>
            <a:r>
              <a:rPr lang="en-US" altLang="en-US" sz="1600" kern="0" dirty="0" smtClean="0">
                <a:cs typeface="Tahoma" panose="020B0604030504040204" pitchFamily="34" charset="0"/>
              </a:rPr>
              <a:t>name2</a:t>
            </a:r>
            <a:r>
              <a:rPr lang="fa-IR" altLang="en-US" sz="1600" kern="0" dirty="0" smtClean="0">
                <a:cs typeface="Tahoma" panose="020B0604030504040204" pitchFamily="34" charset="0"/>
              </a:rPr>
              <a:t> و</a:t>
            </a:r>
            <a:r>
              <a:rPr lang="en-US" altLang="en-US" sz="1600" kern="0" dirty="0" err="1" smtClean="0">
                <a:cs typeface="Tahoma" panose="020B0604030504040204" pitchFamily="34" charset="0"/>
              </a:rPr>
              <a:t>student_average</a:t>
            </a:r>
            <a:r>
              <a:rPr lang="en-US" altLang="en-US" sz="1600" kern="0" dirty="0" smtClean="0">
                <a:cs typeface="Tahoma" panose="020B0604030504040204" pitchFamily="34" charset="0"/>
              </a:rPr>
              <a:t> </a:t>
            </a:r>
            <a:r>
              <a:rPr lang="fa-IR" altLang="en-US" sz="1600" kern="0" dirty="0" smtClean="0">
                <a:cs typeface="Tahoma" panose="020B0604030504040204" pitchFamily="34" charset="0"/>
              </a:rPr>
              <a:t> </a:t>
            </a:r>
          </a:p>
          <a:p>
            <a:pPr defTabSz="914400" eaLnBrk="1" hangingPunct="1">
              <a:lnSpc>
                <a:spcPct val="80000"/>
              </a:lnSpc>
            </a:pPr>
            <a:r>
              <a:rPr lang="fa-IR" altLang="en-US" sz="1600" kern="0" dirty="0" smtClean="0">
                <a:cs typeface="Tahoma" panose="020B0604030504040204" pitchFamily="34" charset="0"/>
              </a:rPr>
              <a:t>چند شناسه غیرمجاز </a:t>
            </a:r>
            <a:r>
              <a:rPr lang="en-US" altLang="en-US" sz="1600" kern="0" dirty="0" smtClean="0">
                <a:cs typeface="Tahoma" panose="020B0604030504040204" pitchFamily="34" charset="0"/>
              </a:rPr>
              <a:t>2name</a:t>
            </a:r>
            <a:r>
              <a:rPr lang="fa-IR" altLang="en-US" sz="1600" kern="0" dirty="0" smtClean="0">
                <a:cs typeface="Tahoma" panose="020B0604030504040204" pitchFamily="34" charset="0"/>
              </a:rPr>
              <a:t> و یا </a:t>
            </a:r>
            <a:r>
              <a:rPr lang="en-US" altLang="en-US" sz="1600" kern="0" dirty="0" smtClean="0">
                <a:cs typeface="Tahoma" panose="020B0604030504040204" pitchFamily="34" charset="0"/>
              </a:rPr>
              <a:t>student  average</a:t>
            </a:r>
            <a:r>
              <a:rPr lang="fa-IR" altLang="en-US" sz="1600" kern="0" dirty="0" smtClean="0">
                <a:cs typeface="Tahoma" panose="020B0604030504040204" pitchFamily="34" charset="0"/>
              </a:rPr>
              <a:t> </a:t>
            </a:r>
          </a:p>
          <a:p>
            <a:pPr defTabSz="914400" eaLnBrk="1" hangingPunct="1">
              <a:lnSpc>
                <a:spcPct val="80000"/>
              </a:lnSpc>
            </a:pPr>
            <a:r>
              <a:rPr lang="fa-IR" altLang="en-US" sz="1600" kern="0" dirty="0" smtClean="0">
                <a:cs typeface="Tahoma" panose="020B0604030504040204" pitchFamily="34" charset="0"/>
              </a:rPr>
              <a:t>در برنامه نویسی امروزی پیشنهاد می شود بجای شناسه هایی همانند </a:t>
            </a:r>
            <a:r>
              <a:rPr lang="en-US" altLang="en-US" sz="1600" kern="0" dirty="0" err="1" smtClean="0">
                <a:cs typeface="Tahoma" panose="020B0604030504040204" pitchFamily="34" charset="0"/>
              </a:rPr>
              <a:t>student_average</a:t>
            </a:r>
            <a:r>
              <a:rPr lang="fa-IR" altLang="en-US" sz="1600" kern="0" dirty="0" smtClean="0">
                <a:cs typeface="Tahoma" panose="020B0604030504040204" pitchFamily="34" charset="0"/>
              </a:rPr>
              <a:t> از </a:t>
            </a:r>
            <a:r>
              <a:rPr lang="en-US" altLang="en-US" sz="1600" kern="0" dirty="0" err="1" smtClean="0">
                <a:cs typeface="Tahoma" panose="020B0604030504040204" pitchFamily="34" charset="0"/>
              </a:rPr>
              <a:t>studentAverage</a:t>
            </a:r>
            <a:r>
              <a:rPr lang="fa-IR" altLang="en-US" sz="1600" kern="0" dirty="0" smtClean="0">
                <a:cs typeface="Tahoma" panose="020B0604030504040204" pitchFamily="34" charset="0"/>
              </a:rPr>
              <a:t> استفاده گردد. </a:t>
            </a:r>
          </a:p>
          <a:p>
            <a:pPr defTabSz="914400" eaLnBrk="1" hangingPunct="1">
              <a:lnSpc>
                <a:spcPct val="80000"/>
              </a:lnSpc>
            </a:pPr>
            <a:r>
              <a:rPr lang="fa-IR" altLang="en-US" sz="1600" kern="0" dirty="0" smtClean="0">
                <a:cs typeface="Tahoma" panose="020B0604030504040204" pitchFamily="34" charset="0"/>
              </a:rPr>
              <a:t>نکته مهم دیگری که باید به آن اشاره کرد آنستکه زبان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برخلاف بسیاری از زبانهای دیگر به کوچک و بزرگی حروف حساس است </a:t>
            </a:r>
            <a:r>
              <a:rPr lang="en-US" altLang="en-US" sz="1600" kern="0" dirty="0" smtClean="0">
                <a:cs typeface="Tahoma" panose="020B0604030504040204" pitchFamily="34" charset="0"/>
              </a:rPr>
              <a:t>(</a:t>
            </a:r>
            <a:r>
              <a:rPr lang="en-US" altLang="en-US" sz="1600" kern="0" dirty="0" smtClean="0">
                <a:solidFill>
                  <a:srgbClr val="FF0000"/>
                </a:solidFill>
                <a:cs typeface="Tahoma" panose="020B0604030504040204" pitchFamily="34" charset="0"/>
              </a:rPr>
              <a:t>case sensitive</a:t>
            </a:r>
            <a:r>
              <a:rPr lang="en-US" altLang="en-US" sz="1600" kern="0" dirty="0" smtClean="0">
                <a:cs typeface="Tahoma" panose="020B0604030504040204" pitchFamily="34" charset="0"/>
              </a:rPr>
              <a:t>)</a:t>
            </a:r>
            <a:r>
              <a:rPr lang="fa-IR" altLang="en-US" sz="1600" kern="0" dirty="0" smtClean="0">
                <a:cs typeface="Tahoma" panose="020B0604030504040204" pitchFamily="34" charset="0"/>
              </a:rPr>
              <a:t>. در نتیجه شناسه های زیر با یکدیگر متفاوتند :</a:t>
            </a:r>
            <a:endParaRPr lang="en-US" altLang="en-US" sz="16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600" kern="0" dirty="0" smtClean="0">
                <a:cs typeface="Tahoma" panose="020B0604030504040204" pitchFamily="34" charset="0"/>
              </a:rPr>
              <a:t>Sum ≠ sum ≠ SUM</a:t>
            </a:r>
            <a:endParaRPr lang="fa-IR" altLang="en-US" sz="1600" kern="0" dirty="0" smtClean="0">
              <a:cs typeface="Tahoma" panose="020B0604030504040204" pitchFamily="34" charset="0"/>
            </a:endParaRPr>
          </a:p>
          <a:p>
            <a:pPr defTabSz="914400" eaLnBrk="1" hangingPunct="1">
              <a:lnSpc>
                <a:spcPct val="80000"/>
              </a:lnSpc>
            </a:pPr>
            <a:r>
              <a:rPr lang="fa-IR" altLang="en-US" sz="1600" kern="0" dirty="0" smtClean="0">
                <a:cs typeface="Tahoma" panose="020B0604030504040204" pitchFamily="34" charset="0"/>
              </a:rPr>
              <a:t>آخرین نکته اینستکه در هنگام انتخاب شناسه </a:t>
            </a:r>
            <a:r>
              <a:rPr lang="fa-IR" altLang="en-US" sz="1600" kern="0" dirty="0" smtClean="0">
                <a:solidFill>
                  <a:srgbClr val="FF0000"/>
                </a:solidFill>
                <a:cs typeface="Tahoma" panose="020B0604030504040204" pitchFamily="34" charset="0"/>
              </a:rPr>
              <a:t>نمی توانید </a:t>
            </a:r>
            <a:r>
              <a:rPr lang="fa-IR" altLang="en-US" sz="1600" kern="0" dirty="0" smtClean="0">
                <a:cs typeface="Tahoma" panose="020B0604030504040204" pitchFamily="34" charset="0"/>
              </a:rPr>
              <a:t>از کلمات کلیدی که برای منظورهای خاص در زبان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رزرو شده اند استفاده کنید.</a:t>
            </a:r>
          </a:p>
        </p:txBody>
      </p:sp>
      <p:graphicFrame>
        <p:nvGraphicFramePr>
          <p:cNvPr id="37" name="Group 81"/>
          <p:cNvGraphicFramePr>
            <a:graphicFrameLocks/>
          </p:cNvGraphicFramePr>
          <p:nvPr>
            <p:extLst>
              <p:ext uri="{D42A27DB-BD31-4B8C-83A1-F6EECF244321}">
                <p14:modId xmlns:p14="http://schemas.microsoft.com/office/powerpoint/2010/main" val="3613911661"/>
              </p:ext>
            </p:extLst>
          </p:nvPr>
        </p:nvGraphicFramePr>
        <p:xfrm>
          <a:off x="901166" y="4407961"/>
          <a:ext cx="10789924" cy="2450039"/>
        </p:xfrm>
        <a:graphic>
          <a:graphicData uri="http://schemas.openxmlformats.org/drawingml/2006/table">
            <a:tbl>
              <a:tblPr/>
              <a:tblGrid>
                <a:gridCol w="2158402">
                  <a:extLst>
                    <a:ext uri="{9D8B030D-6E8A-4147-A177-3AD203B41FA5}">
                      <a16:colId xmlns:a16="http://schemas.microsoft.com/office/drawing/2014/main" val="20000"/>
                    </a:ext>
                  </a:extLst>
                </a:gridCol>
                <a:gridCol w="2158400">
                  <a:extLst>
                    <a:ext uri="{9D8B030D-6E8A-4147-A177-3AD203B41FA5}">
                      <a16:colId xmlns:a16="http://schemas.microsoft.com/office/drawing/2014/main" val="20001"/>
                    </a:ext>
                  </a:extLst>
                </a:gridCol>
                <a:gridCol w="2156320">
                  <a:extLst>
                    <a:ext uri="{9D8B030D-6E8A-4147-A177-3AD203B41FA5}">
                      <a16:colId xmlns:a16="http://schemas.microsoft.com/office/drawing/2014/main" val="20002"/>
                    </a:ext>
                  </a:extLst>
                </a:gridCol>
                <a:gridCol w="2158402">
                  <a:extLst>
                    <a:ext uri="{9D8B030D-6E8A-4147-A177-3AD203B41FA5}">
                      <a16:colId xmlns:a16="http://schemas.microsoft.com/office/drawing/2014/main" val="20003"/>
                    </a:ext>
                  </a:extLst>
                </a:gridCol>
                <a:gridCol w="2158400">
                  <a:extLst>
                    <a:ext uri="{9D8B030D-6E8A-4147-A177-3AD203B41FA5}">
                      <a16:colId xmlns:a16="http://schemas.microsoft.com/office/drawing/2014/main" val="20004"/>
                    </a:ext>
                  </a:extLst>
                </a:gridCol>
              </a:tblGrid>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auto</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break</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case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char</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const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continue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default</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do</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double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else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enum</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extern</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float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for</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goto</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if</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int</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long</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register</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return</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short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signed</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sizeof</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static</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struct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340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switch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typedef</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union</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unsigned</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void</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3835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volatile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while</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51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1000"/>
                                        <p:tgtEl>
                                          <p:spTgt spid="22">
                                            <p:txEl>
                                              <p:pRg st="1" end="1"/>
                                            </p:txEl>
                                          </p:spTgt>
                                        </p:tgtEl>
                                      </p:cBhvr>
                                    </p:animEffect>
                                    <p:anim calcmode="lin" valueType="num">
                                      <p:cBhvr>
                                        <p:cTn id="13"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1000"/>
                                        <p:tgtEl>
                                          <p:spTgt spid="22">
                                            <p:txEl>
                                              <p:pRg st="2" end="2"/>
                                            </p:txEl>
                                          </p:spTgt>
                                        </p:tgtEl>
                                      </p:cBhvr>
                                    </p:animEffect>
                                    <p:anim calcmode="lin" valueType="num">
                                      <p:cBhvr>
                                        <p:cTn id="18"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1000"/>
                                        <p:tgtEl>
                                          <p:spTgt spid="22">
                                            <p:txEl>
                                              <p:pRg st="5" end="5"/>
                                            </p:txEl>
                                          </p:spTgt>
                                        </p:tgtEl>
                                      </p:cBhvr>
                                    </p:animEffect>
                                    <p:anim calcmode="lin" valueType="num">
                                      <p:cBhvr>
                                        <p:cTn id="3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1000"/>
                                        <p:tgtEl>
                                          <p:spTgt spid="22">
                                            <p:txEl>
                                              <p:pRg st="6" end="6"/>
                                            </p:txEl>
                                          </p:spTgt>
                                        </p:tgtEl>
                                      </p:cBhvr>
                                    </p:animEffect>
                                    <p:anim calcmode="lin" valueType="num">
                                      <p:cBhvr>
                                        <p:cTn id="38"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
                                            <p:txEl>
                                              <p:pRg st="7" end="7"/>
                                            </p:txEl>
                                          </p:spTgt>
                                        </p:tgtEl>
                                        <p:attrNameLst>
                                          <p:attrName>style.visibility</p:attrName>
                                        </p:attrNameLst>
                                      </p:cBhvr>
                                      <p:to>
                                        <p:strVal val="visible"/>
                                      </p:to>
                                    </p:set>
                                    <p:animEffect transition="in" filter="fade">
                                      <p:cBhvr>
                                        <p:cTn id="42" dur="1000"/>
                                        <p:tgtEl>
                                          <p:spTgt spid="22">
                                            <p:txEl>
                                              <p:pRg st="7" end="7"/>
                                            </p:txEl>
                                          </p:spTgt>
                                        </p:tgtEl>
                                      </p:cBhvr>
                                    </p:animEffect>
                                    <p:anim calcmode="lin" valueType="num">
                                      <p:cBhvr>
                                        <p:cTn id="43" dur="1000" fill="hold"/>
                                        <p:tgtEl>
                                          <p:spTgt spid="2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
                                            <p:txEl>
                                              <p:pRg st="8" end="8"/>
                                            </p:txEl>
                                          </p:spTgt>
                                        </p:tgtEl>
                                        <p:attrNameLst>
                                          <p:attrName>style.visibility</p:attrName>
                                        </p:attrNameLst>
                                      </p:cBhvr>
                                      <p:to>
                                        <p:strVal val="visible"/>
                                      </p:to>
                                    </p:set>
                                    <p:animEffect transition="in" filter="fade">
                                      <p:cBhvr>
                                        <p:cTn id="47" dur="1000"/>
                                        <p:tgtEl>
                                          <p:spTgt spid="22">
                                            <p:txEl>
                                              <p:pRg st="8" end="8"/>
                                            </p:txEl>
                                          </p:spTgt>
                                        </p:tgtEl>
                                      </p:cBhvr>
                                    </p:animEffect>
                                    <p:anim calcmode="lin" valueType="num">
                                      <p:cBhvr>
                                        <p:cTn id="48" dur="1000" fill="hold"/>
                                        <p:tgtEl>
                                          <p:spTgt spid="2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
                                            <p:txEl>
                                              <p:pRg st="9" end="9"/>
                                            </p:txEl>
                                          </p:spTgt>
                                        </p:tgtEl>
                                        <p:attrNameLst>
                                          <p:attrName>style.visibility</p:attrName>
                                        </p:attrNameLst>
                                      </p:cBhvr>
                                      <p:to>
                                        <p:strVal val="visible"/>
                                      </p:to>
                                    </p:set>
                                    <p:animEffect transition="in" filter="fade">
                                      <p:cBhvr>
                                        <p:cTn id="52" dur="1000"/>
                                        <p:tgtEl>
                                          <p:spTgt spid="22">
                                            <p:txEl>
                                              <p:pRg st="9" end="9"/>
                                            </p:txEl>
                                          </p:spTgt>
                                        </p:tgtEl>
                                      </p:cBhvr>
                                    </p:animEffect>
                                    <p:anim calcmode="lin" valueType="num">
                                      <p:cBhvr>
                                        <p:cTn id="53" dur="1000" fill="hold"/>
                                        <p:tgtEl>
                                          <p:spTgt spid="2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2">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
                                            <p:txEl>
                                              <p:pRg st="10" end="10"/>
                                            </p:txEl>
                                          </p:spTgt>
                                        </p:tgtEl>
                                        <p:attrNameLst>
                                          <p:attrName>style.visibility</p:attrName>
                                        </p:attrNameLst>
                                      </p:cBhvr>
                                      <p:to>
                                        <p:strVal val="visible"/>
                                      </p:to>
                                    </p:set>
                                    <p:animEffect transition="in" filter="fade">
                                      <p:cBhvr>
                                        <p:cTn id="57" dur="1000"/>
                                        <p:tgtEl>
                                          <p:spTgt spid="22">
                                            <p:txEl>
                                              <p:pRg st="10" end="10"/>
                                            </p:txEl>
                                          </p:spTgt>
                                        </p:tgtEl>
                                      </p:cBhvr>
                                    </p:animEffect>
                                    <p:anim calcmode="lin" valueType="num">
                                      <p:cBhvr>
                                        <p:cTn id="58" dur="1000" fill="hold"/>
                                        <p:tgtEl>
                                          <p:spTgt spid="22">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2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2">
                                            <p:txEl>
                                              <p:pRg st="11" end="11"/>
                                            </p:txEl>
                                          </p:spTgt>
                                        </p:tgtEl>
                                        <p:attrNameLst>
                                          <p:attrName>style.visibility</p:attrName>
                                        </p:attrNameLst>
                                      </p:cBhvr>
                                      <p:to>
                                        <p:strVal val="visible"/>
                                      </p:to>
                                    </p:set>
                                    <p:animEffect transition="in" filter="wipe(down)">
                                      <p:cBhvr>
                                        <p:cTn id="64" dur="500"/>
                                        <p:tgtEl>
                                          <p:spTgt spid="22">
                                            <p:txEl>
                                              <p:pRg st="11" end="11"/>
                                            </p:txEl>
                                          </p:spTgt>
                                        </p:tgtEl>
                                      </p:cBhvr>
                                    </p:animEffect>
                                  </p:childTnLst>
                                </p:cTn>
                              </p:par>
                              <p:par>
                                <p:cTn id="65" presetID="2" presetClass="entr" presetSubtype="8"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0-#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تعریف متغیرها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113423"/>
            <a:ext cx="10789920" cy="515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800" kern="0" dirty="0" smtClean="0">
                <a:cs typeface="Tahoma" panose="020B0604030504040204" pitchFamily="34" charset="0"/>
              </a:rPr>
              <a:t>برای تعریف متغیرها به شکل زیر عمل می کنیم:</a:t>
            </a:r>
            <a:endParaRPr lang="en-US" altLang="en-US" sz="18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800" kern="0" dirty="0" smtClean="0">
                <a:solidFill>
                  <a:srgbClr val="FF0000"/>
                </a:solidFill>
                <a:cs typeface="Tahoma" panose="020B0604030504040204" pitchFamily="34" charset="0"/>
              </a:rPr>
              <a:t>&lt;type&gt;   &lt;variable-list&gt;</a:t>
            </a:r>
            <a:r>
              <a:rPr lang="fa-IR" altLang="en-US" sz="1800" kern="0" dirty="0" smtClean="0">
                <a:solidFill>
                  <a:srgbClr val="FF0000"/>
                </a:solidFill>
                <a:cs typeface="Tahoma" panose="020B0604030504040204" pitchFamily="34" charset="0"/>
              </a:rPr>
              <a:t> </a:t>
            </a:r>
            <a:r>
              <a:rPr lang="en-US" altLang="en-US" sz="1800" kern="0" dirty="0" smtClean="0">
                <a:solidFill>
                  <a:srgbClr val="FF0000"/>
                </a:solidFill>
                <a:cs typeface="Tahoma" panose="020B0604030504040204" pitchFamily="34" charset="0"/>
              </a:rPr>
              <a:t>;</a:t>
            </a:r>
            <a:endParaRPr lang="fa-IR" altLang="en-US" sz="1800" kern="0" dirty="0" smtClean="0">
              <a:solidFill>
                <a:srgbClr val="FF0000"/>
              </a:solidFill>
              <a:cs typeface="Tahoma" panose="020B0604030504040204" pitchFamily="34" charset="0"/>
            </a:endParaRPr>
          </a:p>
          <a:p>
            <a:pPr defTabSz="914400" eaLnBrk="1" hangingPunct="1">
              <a:lnSpc>
                <a:spcPct val="80000"/>
              </a:lnSpc>
              <a:buFont typeface="Wingdings" panose="05000000000000000000" pitchFamily="2" charset="2"/>
              <a:buNone/>
            </a:pPr>
            <a:r>
              <a:rPr lang="fa-IR" altLang="en-US" sz="1800" kern="0" dirty="0" smtClean="0">
                <a:cs typeface="Tahoma" panose="020B0604030504040204" pitchFamily="34" charset="0"/>
              </a:rPr>
              <a:t>	که </a:t>
            </a:r>
            <a:r>
              <a:rPr lang="en-US" altLang="en-US" sz="1800" kern="0" dirty="0" smtClean="0">
                <a:cs typeface="Tahoma" panose="020B0604030504040204" pitchFamily="34" charset="0"/>
              </a:rPr>
              <a:t>type</a:t>
            </a:r>
            <a:r>
              <a:rPr lang="fa-IR" altLang="en-US" sz="1800" kern="0" dirty="0" smtClean="0">
                <a:cs typeface="Tahoma" panose="020B0604030504040204" pitchFamily="34" charset="0"/>
              </a:rPr>
              <a:t> یکی از نوع داده های گفته شده و </a:t>
            </a:r>
            <a:r>
              <a:rPr lang="en-US" altLang="en-US" sz="1800" kern="0" dirty="0" smtClean="0">
                <a:cs typeface="Tahoma" panose="020B0604030504040204" pitchFamily="34" charset="0"/>
              </a:rPr>
              <a:t>variable-list</a:t>
            </a:r>
            <a:r>
              <a:rPr lang="fa-IR" altLang="en-US" sz="1800" kern="0" dirty="0" smtClean="0">
                <a:cs typeface="Tahoma" panose="020B0604030504040204" pitchFamily="34" charset="0"/>
              </a:rPr>
              <a:t> لیستی از متغیرها است که با کاما از یکدیگر جدا شده اند. بعنوان مثال :</a:t>
            </a:r>
            <a:endParaRPr lang="en-US" altLang="en-US" sz="18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800" kern="0" dirty="0" err="1" smtClean="0">
                <a:cs typeface="Tahoma" panose="020B0604030504040204" pitchFamily="34" charset="0"/>
              </a:rPr>
              <a:t>int</a:t>
            </a:r>
            <a:r>
              <a:rPr lang="en-US" altLang="en-US" sz="1800" kern="0" dirty="0" smtClean="0">
                <a:cs typeface="Tahoma" panose="020B0604030504040204" pitchFamily="34" charset="0"/>
              </a:rPr>
              <a:t>   sum;</a:t>
            </a:r>
          </a:p>
          <a:p>
            <a:pPr algn="l" defTabSz="914400" rtl="0" eaLnBrk="1" hangingPunct="1">
              <a:lnSpc>
                <a:spcPct val="80000"/>
              </a:lnSpc>
              <a:buFont typeface="Wingdings" panose="05000000000000000000" pitchFamily="2" charset="2"/>
              <a:buNone/>
            </a:pPr>
            <a:r>
              <a:rPr lang="en-US" altLang="en-US" sz="1800" kern="0" dirty="0" smtClean="0">
                <a:cs typeface="Tahoma" panose="020B0604030504040204" pitchFamily="34" charset="0"/>
              </a:rPr>
              <a:t>float  average;</a:t>
            </a:r>
          </a:p>
          <a:p>
            <a:pPr algn="l" defTabSz="914400" rtl="0" eaLnBrk="1" hangingPunct="1">
              <a:lnSpc>
                <a:spcPct val="80000"/>
              </a:lnSpc>
              <a:buFont typeface="Wingdings" panose="05000000000000000000" pitchFamily="2" charset="2"/>
              <a:buNone/>
            </a:pPr>
            <a:r>
              <a:rPr lang="en-US" altLang="en-US" sz="1800" kern="0" dirty="0" smtClean="0">
                <a:cs typeface="Tahoma" panose="020B0604030504040204" pitchFamily="34" charset="0"/>
              </a:rPr>
              <a:t>long </a:t>
            </a:r>
            <a:r>
              <a:rPr lang="en-US" altLang="en-US" sz="1800" kern="0" dirty="0" err="1" smtClean="0">
                <a:cs typeface="Tahoma" panose="020B0604030504040204" pitchFamily="34" charset="0"/>
              </a:rPr>
              <a:t>int</a:t>
            </a:r>
            <a:r>
              <a:rPr lang="en-US" altLang="en-US" sz="1800" kern="0" dirty="0" smtClean="0">
                <a:cs typeface="Tahoma" panose="020B0604030504040204" pitchFamily="34" charset="0"/>
              </a:rPr>
              <a:t>   a, b, c ;</a:t>
            </a:r>
          </a:p>
          <a:p>
            <a:pPr algn="l" defTabSz="914400" rtl="0" eaLnBrk="1" hangingPunct="1">
              <a:lnSpc>
                <a:spcPct val="80000"/>
              </a:lnSpc>
              <a:buFont typeface="Wingdings" panose="05000000000000000000" pitchFamily="2" charset="2"/>
              <a:buNone/>
            </a:pPr>
            <a:r>
              <a:rPr lang="en-US" altLang="en-US" sz="1800" kern="0" dirty="0" smtClean="0">
                <a:cs typeface="Tahoma" panose="020B0604030504040204" pitchFamily="34" charset="0"/>
              </a:rPr>
              <a:t>unsigned long </a:t>
            </a:r>
            <a:r>
              <a:rPr lang="en-US" altLang="en-US" sz="1800" kern="0" dirty="0" err="1" smtClean="0">
                <a:cs typeface="Tahoma" panose="020B0604030504040204" pitchFamily="34" charset="0"/>
              </a:rPr>
              <a:t>int</a:t>
            </a:r>
            <a:r>
              <a:rPr lang="en-US" altLang="en-US" sz="1800" kern="0" dirty="0" smtClean="0">
                <a:cs typeface="Tahoma" panose="020B0604030504040204" pitchFamily="34" charset="0"/>
              </a:rPr>
              <a:t>  </a:t>
            </a:r>
            <a:r>
              <a:rPr lang="en-US" altLang="en-US" sz="1800" kern="0" dirty="0" err="1" smtClean="0">
                <a:cs typeface="Tahoma" panose="020B0604030504040204" pitchFamily="34" charset="0"/>
              </a:rPr>
              <a:t>i</a:t>
            </a:r>
            <a:r>
              <a:rPr lang="en-US" altLang="en-US" sz="1800" kern="0" dirty="0" smtClean="0">
                <a:cs typeface="Tahoma" panose="020B0604030504040204" pitchFamily="34" charset="0"/>
              </a:rPr>
              <a:t>, j, k ;</a:t>
            </a:r>
            <a:endParaRPr lang="fa-IR" altLang="en-US" sz="1800" kern="0" dirty="0" smtClean="0">
              <a:cs typeface="Tahoma" panose="020B0604030504040204" pitchFamily="34" charset="0"/>
            </a:endParaRPr>
          </a:p>
          <a:p>
            <a:pPr defTabSz="914400" eaLnBrk="1" hangingPunct="1">
              <a:lnSpc>
                <a:spcPct val="80000"/>
              </a:lnSpc>
            </a:pPr>
            <a:r>
              <a:rPr lang="fa-IR" altLang="en-US" sz="1800" kern="0" dirty="0" smtClean="0">
                <a:cs typeface="Tahoma" panose="020B0604030504040204" pitchFamily="34" charset="0"/>
              </a:rPr>
              <a:t>علاوه براین می توان در هنگام تعریف متغیر به آن مقدار اولیه نیز داد. مثال :</a:t>
            </a:r>
            <a:endParaRPr lang="en-US" altLang="en-US" sz="18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800" kern="0" dirty="0" err="1" smtClean="0">
                <a:cs typeface="Tahoma" panose="020B0604030504040204" pitchFamily="34" charset="0"/>
              </a:rPr>
              <a:t>int</a:t>
            </a:r>
            <a:r>
              <a:rPr lang="en-US" altLang="en-US" sz="1800" kern="0" dirty="0" smtClean="0">
                <a:cs typeface="Tahoma" panose="020B0604030504040204" pitchFamily="34" charset="0"/>
              </a:rPr>
              <a:t>  d </a:t>
            </a:r>
            <a:r>
              <a:rPr lang="en-US" altLang="en-US" sz="1800" kern="0" dirty="0" smtClean="0">
                <a:solidFill>
                  <a:srgbClr val="FF0000"/>
                </a:solidFill>
                <a:cs typeface="Tahoma" panose="020B0604030504040204" pitchFamily="34" charset="0"/>
              </a:rPr>
              <a:t>= 0 </a:t>
            </a:r>
            <a:r>
              <a:rPr lang="en-US" altLang="en-US" sz="1800" kern="0" dirty="0" smtClean="0">
                <a:cs typeface="Tahoma" panose="020B0604030504040204" pitchFamily="34" charset="0"/>
              </a:rPr>
              <a:t>;</a:t>
            </a:r>
            <a:endParaRPr lang="fa-IR" altLang="en-US" sz="1800" kern="0" dirty="0" smtClean="0">
              <a:cs typeface="Tahoma" panose="020B0604030504040204" pitchFamily="34" charset="0"/>
            </a:endParaRPr>
          </a:p>
          <a:p>
            <a:pPr defTabSz="914400" eaLnBrk="1" hangingPunct="1">
              <a:lnSpc>
                <a:spcPct val="80000"/>
              </a:lnSpc>
            </a:pPr>
            <a:r>
              <a:rPr lang="fa-IR" altLang="en-US" sz="1800" kern="0" dirty="0" smtClean="0">
                <a:cs typeface="Tahoma" panose="020B0604030504040204" pitchFamily="34" charset="0"/>
              </a:rPr>
              <a:t>نكته مهم آنكه زبان </a:t>
            </a:r>
            <a:r>
              <a:rPr lang="en-US" altLang="en-US" sz="1800" kern="0" dirty="0" smtClean="0">
                <a:cs typeface="Tahoma" panose="020B0604030504040204" pitchFamily="34" charset="0"/>
              </a:rPr>
              <a:t>C</a:t>
            </a:r>
            <a:r>
              <a:rPr lang="fa-IR" altLang="en-US" sz="1800" kern="0" dirty="0" smtClean="0">
                <a:cs typeface="Tahoma" panose="020B0604030504040204" pitchFamily="34" charset="0"/>
              </a:rPr>
              <a:t> به متغيرها </a:t>
            </a:r>
            <a:r>
              <a:rPr lang="fa-IR" altLang="en-US" sz="1800" kern="0" dirty="0" smtClean="0">
                <a:solidFill>
                  <a:srgbClr val="FF0000"/>
                </a:solidFill>
                <a:cs typeface="Tahoma" panose="020B0604030504040204" pitchFamily="34" charset="0"/>
              </a:rPr>
              <a:t>مقدار اوليه نمي دهد </a:t>
            </a:r>
            <a:r>
              <a:rPr lang="fa-IR" altLang="en-US" sz="1800" kern="0" dirty="0" smtClean="0">
                <a:cs typeface="Tahoma" panose="020B0604030504040204" pitchFamily="34" charset="0"/>
              </a:rPr>
              <a:t>(حتي </a:t>
            </a:r>
            <a:r>
              <a:rPr lang="en-US" altLang="en-US" sz="1800" kern="0" dirty="0" smtClean="0">
                <a:cs typeface="Tahoma" panose="020B0604030504040204" pitchFamily="34" charset="0"/>
              </a:rPr>
              <a:t>0</a:t>
            </a:r>
            <a:r>
              <a:rPr lang="fa-IR" altLang="en-US" sz="1800" kern="0" dirty="0" smtClean="0">
                <a:cs typeface="Tahoma" panose="020B0604030504040204" pitchFamily="34" charset="0"/>
              </a:rPr>
              <a:t>) و برنامه نويس خود بايد اينكار را صريحا انجام دهد، درغير اينصورت مقدار اوليه متغير، نامعين خواهد بود.</a:t>
            </a:r>
          </a:p>
          <a:p>
            <a:pPr defTabSz="914400" eaLnBrk="1" hangingPunct="1">
              <a:lnSpc>
                <a:spcPct val="80000"/>
              </a:lnSpc>
            </a:pPr>
            <a:endParaRPr lang="fa-IR" altLang="en-US" sz="1800" kern="0" dirty="0">
              <a:cs typeface="Tahoma" panose="020B0604030504040204" pitchFamily="34" charset="0"/>
            </a:endParaRPr>
          </a:p>
          <a:p>
            <a:pPr defTabSz="914400" eaLnBrk="1" hangingPunct="1">
              <a:lnSpc>
                <a:spcPct val="80000"/>
              </a:lnSpc>
            </a:pPr>
            <a:endParaRPr lang="fa-IR" altLang="en-US" sz="1800" kern="0" dirty="0" smtClean="0">
              <a:cs typeface="Tahoma" panose="020B0604030504040204" pitchFamily="34" charset="0"/>
            </a:endParaRPr>
          </a:p>
          <a:p>
            <a:pPr defTabSz="914400" eaLnBrk="1" hangingPunct="1">
              <a:lnSpc>
                <a:spcPct val="80000"/>
              </a:lnSpc>
            </a:pPr>
            <a:r>
              <a:rPr lang="fa-IR" altLang="en-US" sz="1800" kern="0" dirty="0" smtClean="0">
                <a:cs typeface="Tahoma" panose="020B0604030504040204" pitchFamily="34" charset="0"/>
              </a:rPr>
              <a:t>تعریف متغیرها طبق اصول زبان </a:t>
            </a:r>
            <a:r>
              <a:rPr lang="en-US" altLang="en-US" sz="1800" kern="0" dirty="0" smtClean="0">
                <a:cs typeface="Tahoma" panose="020B0604030504040204" pitchFamily="34" charset="0"/>
              </a:rPr>
              <a:t>C</a:t>
            </a:r>
            <a:r>
              <a:rPr lang="fa-IR" altLang="en-US" sz="1800" kern="0" dirty="0" smtClean="0">
                <a:cs typeface="Tahoma" panose="020B0604030504040204" pitchFamily="34" charset="0"/>
              </a:rPr>
              <a:t> میتواند درهرجایی از برنامه صورت پذیرد، و متغیرهای تعریف شده از همان خط به بعد قابل استفاده خواهد بود. اما </a:t>
            </a:r>
            <a:r>
              <a:rPr lang="fa-IR" altLang="en-US" sz="1800" kern="0" dirty="0" smtClean="0">
                <a:solidFill>
                  <a:srgbClr val="FF0000"/>
                </a:solidFill>
                <a:cs typeface="Tahoma" panose="020B0604030504040204" pitchFamily="34" charset="0"/>
              </a:rPr>
              <a:t>معمولا</a:t>
            </a:r>
            <a:r>
              <a:rPr lang="fa-IR" altLang="en-US" sz="1800" kern="0" dirty="0" smtClean="0">
                <a:cs typeface="Tahoma" panose="020B0604030504040204" pitchFamily="34" charset="0"/>
              </a:rPr>
              <a:t> توصیه می گردد كه تعریف متغیرها در همان خط </a:t>
            </a:r>
            <a:r>
              <a:rPr lang="fa-IR" altLang="en-US" sz="1800" kern="0" dirty="0" smtClean="0">
                <a:solidFill>
                  <a:srgbClr val="FF0000"/>
                </a:solidFill>
                <a:cs typeface="Tahoma" panose="020B0604030504040204" pitchFamily="34" charset="0"/>
              </a:rPr>
              <a:t>ابتدایی تابع </a:t>
            </a:r>
            <a:r>
              <a:rPr lang="fa-IR" altLang="en-US" sz="1800" kern="0" dirty="0" smtClean="0">
                <a:cs typeface="Tahoma" panose="020B0604030504040204" pitchFamily="34" charset="0"/>
              </a:rPr>
              <a:t>و بلافاصله پس از </a:t>
            </a:r>
            <a:r>
              <a:rPr lang="en-US" altLang="en-US" sz="1800" kern="0" dirty="0" smtClean="0">
                <a:cs typeface="Tahoma" panose="020B0604030504040204" pitchFamily="34" charset="0"/>
              </a:rPr>
              <a:t>{</a:t>
            </a:r>
            <a:r>
              <a:rPr lang="fa-IR" altLang="en-US" sz="1800" kern="0" dirty="0" smtClean="0">
                <a:cs typeface="Tahoma" panose="020B0604030504040204" pitchFamily="34" charset="0"/>
              </a:rPr>
              <a:t> صورت پذیرد.</a:t>
            </a:r>
            <a:endParaRPr lang="en-US" altLang="en-US" sz="1800" kern="0" dirty="0" smtClean="0">
              <a:cs typeface="Tahoma" panose="020B0604030504040204" pitchFamily="34" charset="0"/>
            </a:endParaRPr>
          </a:p>
        </p:txBody>
      </p:sp>
    </p:spTree>
    <p:extLst>
      <p:ext uri="{BB962C8B-B14F-4D97-AF65-F5344CB8AC3E}">
        <p14:creationId xmlns:p14="http://schemas.microsoft.com/office/powerpoint/2010/main" val="1696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9" end="9"/>
                                            </p:txEl>
                                          </p:spTgt>
                                        </p:tgtEl>
                                        <p:attrNameLst>
                                          <p:attrName>style.visibility</p:attrName>
                                        </p:attrNameLst>
                                      </p:cBhvr>
                                      <p:to>
                                        <p:strVal val="visible"/>
                                      </p:to>
                                    </p:set>
                                    <p:animEffect transition="in" filter="fade">
                                      <p:cBhvr>
                                        <p:cTn id="70" dur="1000"/>
                                        <p:tgtEl>
                                          <p:spTgt spid="5">
                                            <p:txEl>
                                              <p:pRg st="9" end="9"/>
                                            </p:txEl>
                                          </p:spTgt>
                                        </p:tgtEl>
                                      </p:cBhvr>
                                    </p:animEffect>
                                    <p:anim calcmode="lin" valueType="num">
                                      <p:cBhvr>
                                        <p:cTn id="71"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2" end="12"/>
                                            </p:txEl>
                                          </p:spTgt>
                                        </p:tgtEl>
                                        <p:attrNameLst>
                                          <p:attrName>style.visibility</p:attrName>
                                        </p:attrNameLst>
                                      </p:cBhvr>
                                      <p:to>
                                        <p:strVal val="visible"/>
                                      </p:to>
                                    </p:set>
                                    <p:animEffect transition="in" filter="fade">
                                      <p:cBhvr>
                                        <p:cTn id="77" dur="1000"/>
                                        <p:tgtEl>
                                          <p:spTgt spid="5">
                                            <p:txEl>
                                              <p:pRg st="12" end="12"/>
                                            </p:txEl>
                                          </p:spTgt>
                                        </p:tgtEl>
                                      </p:cBhvr>
                                    </p:animEffect>
                                    <p:anim calcmode="lin" valueType="num">
                                      <p:cBhvr>
                                        <p:cTn id="7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انواع داده ها در </a:t>
            </a:r>
            <a:r>
              <a:rPr lang="en-US" dirty="0">
                <a:solidFill>
                  <a:schemeClr val="tx1"/>
                </a:solidFill>
              </a:rPr>
              <a:t>C</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graphicFrame>
        <p:nvGraphicFramePr>
          <p:cNvPr id="6" name="Group 132"/>
          <p:cNvGraphicFramePr>
            <a:graphicFrameLocks/>
          </p:cNvGraphicFramePr>
          <p:nvPr>
            <p:extLst>
              <p:ext uri="{D42A27DB-BD31-4B8C-83A1-F6EECF244321}">
                <p14:modId xmlns:p14="http://schemas.microsoft.com/office/powerpoint/2010/main" val="462899463"/>
              </p:ext>
            </p:extLst>
          </p:nvPr>
        </p:nvGraphicFramePr>
        <p:xfrm>
          <a:off x="2003898" y="1127621"/>
          <a:ext cx="8490890" cy="4162103"/>
        </p:xfrm>
        <a:graphic>
          <a:graphicData uri="http://schemas.openxmlformats.org/drawingml/2006/table">
            <a:tbl>
              <a:tblPr/>
              <a:tblGrid>
                <a:gridCol w="2165308">
                  <a:extLst>
                    <a:ext uri="{9D8B030D-6E8A-4147-A177-3AD203B41FA5}">
                      <a16:colId xmlns:a16="http://schemas.microsoft.com/office/drawing/2014/main" val="20000"/>
                    </a:ext>
                  </a:extLst>
                </a:gridCol>
                <a:gridCol w="1926174">
                  <a:extLst>
                    <a:ext uri="{9D8B030D-6E8A-4147-A177-3AD203B41FA5}">
                      <a16:colId xmlns:a16="http://schemas.microsoft.com/office/drawing/2014/main" val="20001"/>
                    </a:ext>
                  </a:extLst>
                </a:gridCol>
                <a:gridCol w="2122723">
                  <a:extLst>
                    <a:ext uri="{9D8B030D-6E8A-4147-A177-3AD203B41FA5}">
                      <a16:colId xmlns:a16="http://schemas.microsoft.com/office/drawing/2014/main" val="20002"/>
                    </a:ext>
                  </a:extLst>
                </a:gridCol>
                <a:gridCol w="2276685">
                  <a:extLst>
                    <a:ext uri="{9D8B030D-6E8A-4147-A177-3AD203B41FA5}">
                      <a16:colId xmlns:a16="http://schemas.microsoft.com/office/drawing/2014/main" val="20003"/>
                    </a:ext>
                  </a:extLst>
                </a:gridCol>
              </a:tblGrid>
              <a:tr h="53571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نوع داده</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توضیح</a:t>
                      </a:r>
                      <a:endPar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اندازه (بیت)</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محدوده</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53571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char</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کاراکتر</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8</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-128 to +127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5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int</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عدد صحیح</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16</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-32768 to +32767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float</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عدد اعشاری</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32</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3.4e-38 to 3.4e+38</a:t>
                      </a:r>
                      <a:endParaRPr kumimoji="0" lang="en-US" sz="18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598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double</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a-IR" sz="2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عدد اعشاری با دقت مضاعف</a:t>
                      </a:r>
                      <a:endPar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64</a:t>
                      </a:r>
                      <a:endPar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1.7e-308 to 1.7e+308</a:t>
                      </a:r>
                      <a:endPar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angle 3"/>
          <p:cNvSpPr/>
          <p:nvPr/>
        </p:nvSpPr>
        <p:spPr>
          <a:xfrm>
            <a:off x="901170" y="5275527"/>
            <a:ext cx="11573197" cy="1015663"/>
          </a:xfrm>
          <a:prstGeom prst="rect">
            <a:avLst/>
          </a:prstGeom>
        </p:spPr>
        <p:txBody>
          <a:bodyPr wrap="square">
            <a:spAutoFit/>
          </a:bodyPr>
          <a:lstStyle/>
          <a:p>
            <a:pPr marL="692150" lvl="1" indent="-347663" algn="r" defTabSz="914400" rtl="1" fontAlgn="base">
              <a:spcBef>
                <a:spcPct val="20000"/>
              </a:spcBef>
              <a:spcAft>
                <a:spcPct val="0"/>
              </a:spcAft>
              <a:buClr>
                <a:srgbClr val="CC3300"/>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در بعضی از کامپایلرهای </a:t>
            </a:r>
            <a:r>
              <a:rPr lang="en-US" altLang="en-US" sz="2000" kern="0" dirty="0">
                <a:solidFill>
                  <a:srgbClr val="000000"/>
                </a:solidFill>
                <a:latin typeface="Tahoma"/>
                <a:cs typeface="Tahoma" panose="020B0604030504040204" pitchFamily="34" charset="0"/>
              </a:rPr>
              <a:t>C</a:t>
            </a:r>
            <a:r>
              <a:rPr lang="fa-IR" altLang="en-US" sz="2000" kern="0" dirty="0">
                <a:solidFill>
                  <a:srgbClr val="000000"/>
                </a:solidFill>
                <a:latin typeface="Tahoma"/>
                <a:cs typeface="Tahoma" panose="020B0604030504040204" pitchFamily="34" charset="0"/>
              </a:rPr>
              <a:t>، نوع داده </a:t>
            </a:r>
            <a:r>
              <a:rPr lang="en-US" altLang="en-US" sz="2000" kern="0" dirty="0">
                <a:solidFill>
                  <a:srgbClr val="FF0000"/>
                </a:solidFill>
                <a:latin typeface="Tahoma"/>
                <a:cs typeface="Tahoma" panose="020B0604030504040204" pitchFamily="34" charset="0"/>
              </a:rPr>
              <a:t>bool</a:t>
            </a:r>
            <a:r>
              <a:rPr lang="fa-IR" altLang="en-US" sz="2000" kern="0" dirty="0">
                <a:solidFill>
                  <a:srgbClr val="000000"/>
                </a:solidFill>
                <a:latin typeface="Tahoma"/>
                <a:cs typeface="Tahoma" panose="020B0604030504040204" pitchFamily="34" charset="0"/>
              </a:rPr>
              <a:t> نیز وجود دارد که می تواند یکی از مقادیر </a:t>
            </a:r>
            <a:r>
              <a:rPr lang="en-US" altLang="en-US" sz="2000" kern="0" dirty="0">
                <a:solidFill>
                  <a:srgbClr val="000000"/>
                </a:solidFill>
                <a:latin typeface="Tahoma"/>
                <a:cs typeface="Tahoma" panose="020B0604030504040204" pitchFamily="34" charset="0"/>
              </a:rPr>
              <a:t>true</a:t>
            </a:r>
            <a:r>
              <a:rPr lang="fa-IR" altLang="en-US" sz="2000" kern="0" dirty="0">
                <a:solidFill>
                  <a:srgbClr val="000000"/>
                </a:solidFill>
                <a:latin typeface="Tahoma"/>
                <a:cs typeface="Tahoma" panose="020B0604030504040204" pitchFamily="34" charset="0"/>
              </a:rPr>
              <a:t>(درست) یا </a:t>
            </a:r>
            <a:r>
              <a:rPr lang="en-US" altLang="en-US" sz="2000" kern="0" dirty="0">
                <a:solidFill>
                  <a:srgbClr val="000000"/>
                </a:solidFill>
                <a:latin typeface="Tahoma"/>
                <a:cs typeface="Tahoma" panose="020B0604030504040204" pitchFamily="34" charset="0"/>
              </a:rPr>
              <a:t>false</a:t>
            </a:r>
            <a:r>
              <a:rPr lang="fa-IR" altLang="en-US" sz="2000" kern="0" dirty="0">
                <a:solidFill>
                  <a:srgbClr val="000000"/>
                </a:solidFill>
                <a:latin typeface="Tahoma"/>
                <a:cs typeface="Tahoma" panose="020B0604030504040204" pitchFamily="34" charset="0"/>
              </a:rPr>
              <a:t> (غلط) را نشان دهد . اما در نسخه های اولیه </a:t>
            </a:r>
            <a:r>
              <a:rPr lang="en-US" altLang="en-US" sz="2000" kern="0" dirty="0">
                <a:solidFill>
                  <a:srgbClr val="000000"/>
                </a:solidFill>
                <a:latin typeface="Tahoma"/>
                <a:cs typeface="Tahoma" panose="020B0604030504040204" pitchFamily="34" charset="0"/>
              </a:rPr>
              <a:t>C</a:t>
            </a:r>
            <a:r>
              <a:rPr lang="fa-IR" altLang="en-US" sz="2000" kern="0" dirty="0">
                <a:solidFill>
                  <a:srgbClr val="000000"/>
                </a:solidFill>
                <a:latin typeface="Tahoma"/>
                <a:cs typeface="Tahoma" panose="020B0604030504040204" pitchFamily="34" charset="0"/>
              </a:rPr>
              <a:t> از همان نوع داده صحیح یا </a:t>
            </a:r>
            <a:r>
              <a:rPr lang="en-US" altLang="en-US" sz="2000" kern="0" dirty="0" err="1">
                <a:solidFill>
                  <a:srgbClr val="000000"/>
                </a:solidFill>
                <a:latin typeface="Tahoma"/>
                <a:cs typeface="Tahoma" panose="020B0604030504040204" pitchFamily="34" charset="0"/>
              </a:rPr>
              <a:t>int</a:t>
            </a:r>
            <a:r>
              <a:rPr lang="fa-IR" altLang="en-US" sz="2000" kern="0" dirty="0">
                <a:solidFill>
                  <a:srgbClr val="000000"/>
                </a:solidFill>
                <a:latin typeface="Tahoma"/>
                <a:cs typeface="Tahoma" panose="020B0604030504040204" pitchFamily="34" charset="0"/>
              </a:rPr>
              <a:t> برای اینکار استفاده می شد. بدین صورت که </a:t>
            </a:r>
            <a:r>
              <a:rPr lang="en-US" altLang="en-US" sz="2000" kern="0" dirty="0">
                <a:solidFill>
                  <a:srgbClr val="000000"/>
                </a:solidFill>
                <a:latin typeface="Tahoma"/>
                <a:cs typeface="Tahoma" panose="020B0604030504040204" pitchFamily="34" charset="0"/>
              </a:rPr>
              <a:t>0</a:t>
            </a:r>
            <a:r>
              <a:rPr lang="fa-IR" altLang="en-US" sz="2000" kern="0" dirty="0">
                <a:solidFill>
                  <a:srgbClr val="000000"/>
                </a:solidFill>
                <a:latin typeface="Tahoma"/>
                <a:cs typeface="Tahoma" panose="020B0604030504040204" pitchFamily="34" charset="0"/>
              </a:rPr>
              <a:t> نشاندهنده </a:t>
            </a:r>
            <a:r>
              <a:rPr lang="en-US" altLang="en-US" sz="2000" kern="0" dirty="0">
                <a:solidFill>
                  <a:srgbClr val="000000"/>
                </a:solidFill>
                <a:latin typeface="Tahoma"/>
                <a:cs typeface="Tahoma" panose="020B0604030504040204" pitchFamily="34" charset="0"/>
              </a:rPr>
              <a:t>false</a:t>
            </a:r>
            <a:r>
              <a:rPr lang="fa-IR" altLang="en-US" sz="2000" kern="0" dirty="0">
                <a:solidFill>
                  <a:srgbClr val="000000"/>
                </a:solidFill>
                <a:latin typeface="Tahoma"/>
                <a:cs typeface="Tahoma" panose="020B0604030504040204" pitchFamily="34" charset="0"/>
              </a:rPr>
              <a:t> و هر عدد غیر صفر (معمولا </a:t>
            </a:r>
            <a:r>
              <a:rPr lang="en-US" altLang="en-US" sz="2000" kern="0" dirty="0">
                <a:solidFill>
                  <a:srgbClr val="000000"/>
                </a:solidFill>
                <a:latin typeface="Tahoma"/>
                <a:cs typeface="Tahoma" panose="020B0604030504040204" pitchFamily="34" charset="0"/>
              </a:rPr>
              <a:t>1</a:t>
            </a:r>
            <a:r>
              <a:rPr lang="fa-IR" altLang="en-US" sz="2000" kern="0" dirty="0">
                <a:solidFill>
                  <a:srgbClr val="000000"/>
                </a:solidFill>
                <a:latin typeface="Tahoma"/>
                <a:cs typeface="Tahoma" panose="020B0604030504040204" pitchFamily="34" charset="0"/>
              </a:rPr>
              <a:t>) نشاندهنده </a:t>
            </a:r>
            <a:r>
              <a:rPr lang="en-US" altLang="en-US" sz="2000" kern="0" dirty="0">
                <a:solidFill>
                  <a:srgbClr val="000000"/>
                </a:solidFill>
                <a:latin typeface="Tahoma"/>
                <a:cs typeface="Tahoma" panose="020B0604030504040204" pitchFamily="34" charset="0"/>
              </a:rPr>
              <a:t>true</a:t>
            </a:r>
            <a:r>
              <a:rPr lang="fa-IR" altLang="en-US" sz="2000" kern="0" dirty="0">
                <a:solidFill>
                  <a:srgbClr val="000000"/>
                </a:solidFill>
                <a:latin typeface="Tahoma"/>
                <a:cs typeface="Tahoma" panose="020B0604030504040204" pitchFamily="34" charset="0"/>
              </a:rPr>
              <a:t> است.</a:t>
            </a:r>
          </a:p>
        </p:txBody>
      </p:sp>
      <p:sp>
        <p:nvSpPr>
          <p:cNvPr id="8" name="Cloud 7"/>
          <p:cNvSpPr/>
          <p:nvPr/>
        </p:nvSpPr>
        <p:spPr>
          <a:xfrm>
            <a:off x="2041451" y="1022019"/>
            <a:ext cx="8093413" cy="53563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4487" lvl="1" algn="r" defTabSz="914400" rtl="1" fontAlgn="base">
              <a:spcBef>
                <a:spcPct val="20000"/>
              </a:spcBef>
              <a:spcAft>
                <a:spcPct val="0"/>
              </a:spcAft>
              <a:buClr>
                <a:srgbClr val="CC3300"/>
              </a:buClr>
              <a:buSzPct val="70000"/>
            </a:pPr>
            <a:r>
              <a:rPr lang="fa-IR" altLang="en-US" sz="2000" kern="0" dirty="0">
                <a:solidFill>
                  <a:srgbClr val="000000"/>
                </a:solidFill>
                <a:latin typeface="Tahoma"/>
                <a:cs typeface="Tahoma" panose="020B0604030504040204" pitchFamily="34" charset="0"/>
              </a:rPr>
              <a:t>اندازه </a:t>
            </a:r>
            <a:r>
              <a:rPr lang="en-US" altLang="en-US" sz="2000" kern="0" dirty="0" err="1">
                <a:solidFill>
                  <a:srgbClr val="000000"/>
                </a:solidFill>
                <a:latin typeface="Tahoma"/>
                <a:cs typeface="Tahoma" panose="020B0604030504040204" pitchFamily="34" charset="0"/>
              </a:rPr>
              <a:t>int</a:t>
            </a:r>
            <a:r>
              <a:rPr lang="fa-IR" altLang="en-US" sz="2000" kern="0" dirty="0">
                <a:solidFill>
                  <a:srgbClr val="000000"/>
                </a:solidFill>
                <a:latin typeface="Tahoma"/>
                <a:cs typeface="Tahoma" panose="020B0604030504040204" pitchFamily="34" charset="0"/>
              </a:rPr>
              <a:t> در محیطهای 16 بیتی مانند </a:t>
            </a:r>
            <a:r>
              <a:rPr lang="en-US" altLang="en-US" sz="2000" kern="0" dirty="0">
                <a:solidFill>
                  <a:srgbClr val="000000"/>
                </a:solidFill>
                <a:latin typeface="Tahoma"/>
                <a:cs typeface="Tahoma" panose="020B0604030504040204" pitchFamily="34" charset="0"/>
              </a:rPr>
              <a:t>DOS</a:t>
            </a:r>
            <a:r>
              <a:rPr lang="fa-IR" altLang="en-US" sz="2000" kern="0" dirty="0">
                <a:solidFill>
                  <a:srgbClr val="000000"/>
                </a:solidFill>
                <a:latin typeface="Tahoma"/>
                <a:cs typeface="Tahoma" panose="020B0604030504040204" pitchFamily="34" charset="0"/>
              </a:rPr>
              <a:t> برابر 16 بیت است. اما در محیطهای 32 بیتی همانند </a:t>
            </a:r>
            <a:r>
              <a:rPr lang="en-US" altLang="en-US" sz="2000" kern="0" dirty="0">
                <a:solidFill>
                  <a:srgbClr val="000000"/>
                </a:solidFill>
                <a:latin typeface="Tahoma"/>
                <a:cs typeface="Tahoma" panose="020B0604030504040204" pitchFamily="34" charset="0"/>
              </a:rPr>
              <a:t>Windows</a:t>
            </a:r>
            <a:r>
              <a:rPr lang="fa-IR" altLang="en-US" sz="2000" kern="0" dirty="0">
                <a:solidFill>
                  <a:srgbClr val="000000"/>
                </a:solidFill>
                <a:latin typeface="Tahoma"/>
                <a:cs typeface="Tahoma" panose="020B0604030504040204" pitchFamily="34" charset="0"/>
              </a:rPr>
              <a:t> اندازه آن 32 بیت می باشد که در اینصورت محدوده ای برابر </a:t>
            </a:r>
            <a:r>
              <a:rPr lang="en-US" altLang="en-US" sz="2000" kern="0" dirty="0">
                <a:solidFill>
                  <a:srgbClr val="000000"/>
                </a:solidFill>
                <a:latin typeface="Tahoma"/>
                <a:cs typeface="Tahoma" panose="020B0604030504040204" pitchFamily="34" charset="0"/>
              </a:rPr>
              <a:t>-2,147,483,648</a:t>
            </a:r>
            <a:r>
              <a:rPr lang="fa-IR" altLang="en-US" sz="2000" kern="0" dirty="0">
                <a:solidFill>
                  <a:srgbClr val="000000"/>
                </a:solidFill>
                <a:latin typeface="Tahoma"/>
                <a:cs typeface="Tahoma" panose="020B0604030504040204" pitchFamily="34" charset="0"/>
              </a:rPr>
              <a:t> تا </a:t>
            </a:r>
            <a:r>
              <a:rPr lang="en-US" altLang="en-US" sz="2000" kern="0" dirty="0">
                <a:solidFill>
                  <a:srgbClr val="000000"/>
                </a:solidFill>
                <a:latin typeface="Tahoma"/>
                <a:cs typeface="Tahoma" panose="020B0604030504040204" pitchFamily="34" charset="0"/>
              </a:rPr>
              <a:t>+2,147,483,647</a:t>
            </a:r>
            <a:r>
              <a:rPr lang="fa-IR" altLang="en-US" sz="2000" kern="0" dirty="0">
                <a:solidFill>
                  <a:srgbClr val="000000"/>
                </a:solidFill>
                <a:latin typeface="Tahoma"/>
                <a:cs typeface="Tahoma" panose="020B0604030504040204" pitchFamily="34" charset="0"/>
              </a:rPr>
              <a:t> را پوشش می دهد.</a:t>
            </a:r>
          </a:p>
        </p:txBody>
      </p:sp>
      <p:sp>
        <p:nvSpPr>
          <p:cNvPr id="12" name="Cloud 11"/>
          <p:cNvSpPr/>
          <p:nvPr/>
        </p:nvSpPr>
        <p:spPr>
          <a:xfrm>
            <a:off x="2401375" y="1113423"/>
            <a:ext cx="8093413" cy="53563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4487" lvl="1" algn="r" defTabSz="914400" rtl="1" fontAlgn="base">
              <a:spcBef>
                <a:spcPct val="20000"/>
              </a:spcBef>
              <a:spcAft>
                <a:spcPct val="0"/>
              </a:spcAft>
              <a:buClr>
                <a:srgbClr val="CC3300"/>
              </a:buClr>
              <a:buSzPct val="70000"/>
            </a:pPr>
            <a:r>
              <a:rPr lang="fa-IR" altLang="en-US" sz="2000" kern="0" dirty="0">
                <a:solidFill>
                  <a:srgbClr val="000000"/>
                </a:solidFill>
                <a:latin typeface="Tahoma"/>
                <a:cs typeface="Tahoma" panose="020B0604030504040204" pitchFamily="34" charset="0"/>
              </a:rPr>
              <a:t>از آنجا که برای ذخیره سازی کاراکترها کد اسکی آنها ذخیره می گردد، از یک متغیر کاراکتری یا </a:t>
            </a:r>
            <a:r>
              <a:rPr lang="en-US" altLang="en-US" sz="2000" kern="0" dirty="0" smtClean="0">
                <a:solidFill>
                  <a:srgbClr val="FF0000"/>
                </a:solidFill>
                <a:latin typeface="Tahoma"/>
                <a:cs typeface="Tahoma" panose="020B0604030504040204" pitchFamily="34" charset="0"/>
              </a:rPr>
              <a:t>char</a:t>
            </a:r>
            <a:r>
              <a:rPr lang="en-US" altLang="en-US" sz="2000" kern="0" dirty="0" smtClean="0">
                <a:solidFill>
                  <a:srgbClr val="000000"/>
                </a:solidFill>
                <a:latin typeface="Tahoma"/>
                <a:cs typeface="Tahoma" panose="020B0604030504040204" pitchFamily="34" charset="0"/>
              </a:rPr>
              <a:t> </a:t>
            </a:r>
            <a:r>
              <a:rPr lang="fa-IR" altLang="en-US" sz="2000" kern="0" dirty="0" smtClean="0">
                <a:solidFill>
                  <a:srgbClr val="000000"/>
                </a:solidFill>
                <a:latin typeface="Tahoma"/>
                <a:cs typeface="Tahoma" panose="020B0604030504040204" pitchFamily="34" charset="0"/>
              </a:rPr>
              <a:t> می </a:t>
            </a:r>
            <a:r>
              <a:rPr lang="fa-IR" altLang="en-US" sz="2000" kern="0" dirty="0">
                <a:solidFill>
                  <a:srgbClr val="000000"/>
                </a:solidFill>
                <a:latin typeface="Tahoma"/>
                <a:cs typeface="Tahoma" panose="020B0604030504040204" pitchFamily="34" charset="0"/>
              </a:rPr>
              <a:t>توان بعنوان یک عدد صحیح کوچک نیز استفاده کرد و اعمال ریاضی برروی آنها نیز مجاز است</a:t>
            </a:r>
            <a:r>
              <a:rPr lang="fa-IR" altLang="en-US" sz="2000" kern="0" dirty="0" smtClean="0">
                <a:solidFill>
                  <a:srgbClr val="000000"/>
                </a:solidFill>
                <a:latin typeface="Tahoma"/>
                <a:cs typeface="Tahoma" panose="020B0604030504040204" pitchFamily="34" charset="0"/>
              </a:rPr>
              <a:t>.</a:t>
            </a:r>
            <a:endParaRPr lang="en-US" altLang="en-US" sz="2000" kern="0" dirty="0" smtClean="0">
              <a:solidFill>
                <a:srgbClr val="000000"/>
              </a:solidFill>
              <a:latin typeface="Tahoma"/>
              <a:cs typeface="Tahoma" panose="020B0604030504040204" pitchFamily="34" charset="0"/>
            </a:endParaRPr>
          </a:p>
          <a:p>
            <a:pPr marL="344487" lvl="1" algn="r" defTabSz="914400" rtl="1" fontAlgn="base">
              <a:spcBef>
                <a:spcPct val="20000"/>
              </a:spcBef>
              <a:spcAft>
                <a:spcPct val="0"/>
              </a:spcAft>
              <a:buClr>
                <a:srgbClr val="CC3300"/>
              </a:buClr>
              <a:buSzPct val="70000"/>
            </a:pPr>
            <a:endParaRPr lang="en-US" altLang="en-US" sz="2000" kern="0" dirty="0">
              <a:solidFill>
                <a:srgbClr val="000000"/>
              </a:solidFill>
              <a:latin typeface="Tahoma"/>
              <a:cs typeface="Tahoma" panose="020B0604030504040204" pitchFamily="34" charset="0"/>
            </a:endParaRPr>
          </a:p>
          <a:p>
            <a:pPr marL="344487" lvl="1" algn="r" defTabSz="914400" rtl="1" fontAlgn="base">
              <a:spcBef>
                <a:spcPct val="20000"/>
              </a:spcBef>
              <a:spcAft>
                <a:spcPct val="0"/>
              </a:spcAft>
              <a:buClr>
                <a:srgbClr val="CC3300"/>
              </a:buClr>
              <a:buSzPct val="70000"/>
            </a:pPr>
            <a:endParaRPr lang="fa-IR" altLang="en-US" sz="2000" kern="0" dirty="0">
              <a:solidFill>
                <a:srgbClr val="000000"/>
              </a:solidFill>
              <a:latin typeface="Tahoma"/>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96891605"/>
              </p:ext>
            </p:extLst>
          </p:nvPr>
        </p:nvGraphicFramePr>
        <p:xfrm>
          <a:off x="5258286" y="4183835"/>
          <a:ext cx="2075688" cy="1463040"/>
        </p:xfrm>
        <a:graphic>
          <a:graphicData uri="http://schemas.openxmlformats.org/drawingml/2006/table">
            <a:tbl>
              <a:tblPr/>
              <a:tblGrid>
                <a:gridCol w="1037844">
                  <a:extLst>
                    <a:ext uri="{9D8B030D-6E8A-4147-A177-3AD203B41FA5}">
                      <a16:colId xmlns:a16="http://schemas.microsoft.com/office/drawing/2014/main" val="1846800887"/>
                    </a:ext>
                  </a:extLst>
                </a:gridCol>
                <a:gridCol w="1037844">
                  <a:extLst>
                    <a:ext uri="{9D8B030D-6E8A-4147-A177-3AD203B41FA5}">
                      <a16:colId xmlns:a16="http://schemas.microsoft.com/office/drawing/2014/main" val="4242801803"/>
                    </a:ext>
                  </a:extLst>
                </a:gridCol>
              </a:tblGrid>
              <a:tr h="285356">
                <a:tc>
                  <a:txBody>
                    <a:bodyPr/>
                    <a:lstStyle/>
                    <a:p>
                      <a:pPr algn="ctr" fontAlgn="t"/>
                      <a:r>
                        <a:rPr lang="en-US">
                          <a:effectLst/>
                        </a:rPr>
                        <a:t>65</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tc>
                  <a:txBody>
                    <a:bodyPr/>
                    <a:lstStyle/>
                    <a:p>
                      <a:pPr algn="ctr" fontAlgn="t"/>
                      <a:r>
                        <a:rPr lang="en-US" dirty="0">
                          <a:effectLst/>
                        </a:rPr>
                        <a:t>A</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extLst>
                  <a:ext uri="{0D108BD9-81ED-4DB2-BD59-A6C34878D82A}">
                    <a16:rowId xmlns:a16="http://schemas.microsoft.com/office/drawing/2014/main" val="4000022893"/>
                  </a:ext>
                </a:extLst>
              </a:tr>
              <a:tr h="0">
                <a:tc>
                  <a:txBody>
                    <a:bodyPr/>
                    <a:lstStyle/>
                    <a:p>
                      <a:pPr algn="ctr" fontAlgn="t"/>
                      <a:r>
                        <a:rPr lang="en-US">
                          <a:effectLst/>
                        </a:rPr>
                        <a:t>66</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tc>
                  <a:txBody>
                    <a:bodyPr/>
                    <a:lstStyle/>
                    <a:p>
                      <a:pPr algn="ctr" fontAlgn="t"/>
                      <a:r>
                        <a:rPr lang="en-US">
                          <a:effectLst/>
                        </a:rPr>
                        <a:t>B</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extLst>
                  <a:ext uri="{0D108BD9-81ED-4DB2-BD59-A6C34878D82A}">
                    <a16:rowId xmlns:a16="http://schemas.microsoft.com/office/drawing/2014/main" val="3011504613"/>
                  </a:ext>
                </a:extLst>
              </a:tr>
              <a:tr h="0">
                <a:tc>
                  <a:txBody>
                    <a:bodyPr/>
                    <a:lstStyle/>
                    <a:p>
                      <a:pPr algn="ctr" fontAlgn="t"/>
                      <a:r>
                        <a:rPr lang="en-US">
                          <a:effectLst/>
                        </a:rPr>
                        <a:t>67</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tc>
                  <a:txBody>
                    <a:bodyPr/>
                    <a:lstStyle/>
                    <a:p>
                      <a:pPr algn="ctr" fontAlgn="t"/>
                      <a:r>
                        <a:rPr lang="en-US">
                          <a:effectLst/>
                        </a:rPr>
                        <a:t>C</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extLst>
                  <a:ext uri="{0D108BD9-81ED-4DB2-BD59-A6C34878D82A}">
                    <a16:rowId xmlns:a16="http://schemas.microsoft.com/office/drawing/2014/main" val="3677999788"/>
                  </a:ext>
                </a:extLst>
              </a:tr>
              <a:tr h="0">
                <a:tc>
                  <a:txBody>
                    <a:bodyPr/>
                    <a:lstStyle/>
                    <a:p>
                      <a:pPr algn="ctr" fontAlgn="t"/>
                      <a:r>
                        <a:rPr lang="en-US">
                          <a:effectLst/>
                        </a:rPr>
                        <a:t>68</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tc>
                  <a:txBody>
                    <a:bodyPr/>
                    <a:lstStyle/>
                    <a:p>
                      <a:pPr algn="ctr" fontAlgn="t"/>
                      <a:r>
                        <a:rPr lang="en-US" dirty="0">
                          <a:effectLst/>
                        </a:rPr>
                        <a:t>D</a:t>
                      </a:r>
                    </a:p>
                  </a:txBody>
                  <a:tcPr>
                    <a:lnL w="7620" cap="flat" cmpd="sng" algn="ctr">
                      <a:solidFill>
                        <a:srgbClr val="A7BFBE"/>
                      </a:solidFill>
                      <a:prstDash val="solid"/>
                      <a:round/>
                      <a:headEnd type="none" w="med" len="med"/>
                      <a:tailEnd type="none" w="med" len="med"/>
                    </a:lnL>
                    <a:lnR w="7620" cap="flat" cmpd="sng" algn="ctr">
                      <a:solidFill>
                        <a:srgbClr val="A7BFBE"/>
                      </a:solidFill>
                      <a:prstDash val="solid"/>
                      <a:round/>
                      <a:headEnd type="none" w="med" len="med"/>
                      <a:tailEnd type="none" w="med" len="med"/>
                    </a:lnR>
                    <a:lnT w="7620" cap="flat" cmpd="sng" algn="ctr">
                      <a:solidFill>
                        <a:srgbClr val="A7BFBE"/>
                      </a:solidFill>
                      <a:prstDash val="solid"/>
                      <a:round/>
                      <a:headEnd type="none" w="med" len="med"/>
                      <a:tailEnd type="none" w="med" len="med"/>
                    </a:lnT>
                    <a:lnB w="7620" cap="flat" cmpd="sng" algn="ctr">
                      <a:solidFill>
                        <a:srgbClr val="A7BFBE"/>
                      </a:solidFill>
                      <a:prstDash val="solid"/>
                      <a:round/>
                      <a:headEnd type="none" w="med" len="med"/>
                      <a:tailEnd type="none" w="med" len="med"/>
                    </a:lnB>
                    <a:solidFill>
                      <a:srgbClr val="FFFFFF"/>
                    </a:solidFill>
                  </a:tcPr>
                </a:tc>
                <a:extLst>
                  <a:ext uri="{0D108BD9-81ED-4DB2-BD59-A6C34878D82A}">
                    <a16:rowId xmlns:a16="http://schemas.microsoft.com/office/drawing/2014/main" val="1864130606"/>
                  </a:ext>
                </a:extLst>
              </a:tr>
            </a:tbl>
          </a:graphicData>
        </a:graphic>
      </p:graphicFrame>
    </p:spTree>
    <p:extLst>
      <p:ext uri="{BB962C8B-B14F-4D97-AF65-F5344CB8AC3E}">
        <p14:creationId xmlns:p14="http://schemas.microsoft.com/office/powerpoint/2010/main" val="17778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8"/>
                                        </p:tgtEl>
                                      </p:cBhvr>
                                    </p:animEffect>
                                    <p:anim calcmode="lin" valueType="num">
                                      <p:cBhvr>
                                        <p:cTn id="13" dur="1000"/>
                                        <p:tgtEl>
                                          <p:spTgt spid="8"/>
                                        </p:tgtEl>
                                        <p:attrNameLst>
                                          <p:attrName>ppt_x</p:attrName>
                                        </p:attrNameLst>
                                      </p:cBhvr>
                                      <p:tavLst>
                                        <p:tav tm="0">
                                          <p:val>
                                            <p:strVal val="ppt_x"/>
                                          </p:val>
                                        </p:tav>
                                        <p:tav tm="100000">
                                          <p:val>
                                            <p:strVal val="ppt_x"/>
                                          </p:val>
                                        </p:tav>
                                      </p:tavLst>
                                    </p:anim>
                                    <p:anim calcmode="lin" valueType="num">
                                      <p:cBhvr>
                                        <p:cTn id="14" dur="1000"/>
                                        <p:tgtEl>
                                          <p:spTgt spid="8"/>
                                        </p:tgtEl>
                                        <p:attrNameLst>
                                          <p:attrName>ppt_y</p:attrName>
                                        </p:attrNameLst>
                                      </p:cBhvr>
                                      <p:tavLst>
                                        <p:tav tm="0">
                                          <p:val>
                                            <p:strVal val="ppt_y"/>
                                          </p:val>
                                        </p:tav>
                                        <p:tav tm="100000">
                                          <p:val>
                                            <p:strVal val="ppt_y+.1"/>
                                          </p:val>
                                        </p:tav>
                                      </p:tavLst>
                                    </p:anim>
                                    <p:set>
                                      <p:cBhvr>
                                        <p:cTn id="15" dur="1" fill="hold">
                                          <p:stCondLst>
                                            <p:cond delay="9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10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انواع داده ها در </a:t>
            </a:r>
            <a:r>
              <a:rPr lang="en-US" dirty="0">
                <a:solidFill>
                  <a:schemeClr val="tx1"/>
                </a:solidFill>
              </a:rPr>
              <a:t>C</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113422"/>
            <a:ext cx="10789920" cy="550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600" kern="0" dirty="0" smtClean="0">
                <a:cs typeface="Tahoma" panose="020B0604030504040204" pitchFamily="34" charset="0"/>
              </a:rPr>
              <a:t>علاوه براین چندین اصلاح کننده نیز وجود دارد که به ما اجازه می دهد نوع داده مورد نظر را با دقت بیشتری برای نیازهای مختلف استفاده نماییم.</a:t>
            </a:r>
          </a:p>
          <a:p>
            <a:pPr defTabSz="914400" eaLnBrk="1" hangingPunct="1">
              <a:lnSpc>
                <a:spcPct val="80000"/>
              </a:lnSpc>
            </a:pPr>
            <a:r>
              <a:rPr lang="fa-IR" altLang="en-US" sz="1600" kern="0" dirty="0" smtClean="0">
                <a:cs typeface="Tahoma" panose="020B0604030504040204" pitchFamily="34" charset="0"/>
              </a:rPr>
              <a:t> این اصلاح کننده ها عبارتند از : </a:t>
            </a:r>
            <a:r>
              <a:rPr lang="en-US" altLang="en-US" sz="1600" kern="0" dirty="0" smtClean="0">
                <a:cs typeface="Tahoma" panose="020B0604030504040204" pitchFamily="34" charset="0"/>
              </a:rPr>
              <a:t>short, long, signed, unsigned </a:t>
            </a:r>
            <a:endParaRPr lang="fa-IR" altLang="en-US" sz="1600" kern="0" dirty="0" smtClean="0">
              <a:cs typeface="Tahoma" panose="020B0604030504040204" pitchFamily="34" charset="0"/>
            </a:endParaRPr>
          </a:p>
          <a:p>
            <a:pPr defTabSz="914400" eaLnBrk="1" hangingPunct="1">
              <a:lnSpc>
                <a:spcPct val="80000"/>
              </a:lnSpc>
            </a:pPr>
            <a:r>
              <a:rPr lang="fa-IR" altLang="en-US" sz="1600" kern="0" dirty="0" smtClean="0">
                <a:cs typeface="Tahoma" panose="020B0604030504040204" pitchFamily="34" charset="0"/>
              </a:rPr>
              <a:t>تمام این اصلاح کننده ها می توانند به نوع داده </a:t>
            </a:r>
            <a:r>
              <a:rPr lang="en-US" altLang="en-US" sz="1600" kern="0" dirty="0" err="1" smtClean="0">
                <a:cs typeface="Tahoma" panose="020B0604030504040204" pitchFamily="34" charset="0"/>
              </a:rPr>
              <a:t>int</a:t>
            </a:r>
            <a:r>
              <a:rPr lang="fa-IR" altLang="en-US" sz="1600" kern="0" dirty="0" smtClean="0">
                <a:cs typeface="Tahoma" panose="020B0604030504040204" pitchFamily="34" charset="0"/>
              </a:rPr>
              <a:t> اعمال شوند و اثر آنها بستگی به محیط دارد. </a:t>
            </a:r>
          </a:p>
          <a:p>
            <a:pPr lvl="1" defTabSz="914400" eaLnBrk="1" hangingPunct="1">
              <a:lnSpc>
                <a:spcPct val="80000"/>
              </a:lnSpc>
            </a:pPr>
            <a:r>
              <a:rPr lang="fa-IR" altLang="en-US" sz="1400" kern="0" dirty="0" smtClean="0">
                <a:cs typeface="Tahoma" panose="020B0604030504040204" pitchFamily="34" charset="0"/>
              </a:rPr>
              <a:t>در یک محیط 16بیتی،</a:t>
            </a:r>
            <a:r>
              <a:rPr lang="en-US" altLang="en-US" sz="1400" kern="0" dirty="0" smtClean="0">
                <a:cs typeface="Tahoma" panose="020B0604030504040204" pitchFamily="34" charset="0"/>
              </a:rPr>
              <a:t>short </a:t>
            </a:r>
            <a:r>
              <a:rPr lang="en-US" altLang="en-US" sz="1400" kern="0" dirty="0" err="1" smtClean="0">
                <a:cs typeface="Tahoma" panose="020B0604030504040204" pitchFamily="34" charset="0"/>
              </a:rPr>
              <a:t>int</a:t>
            </a:r>
            <a:r>
              <a:rPr lang="en-US" altLang="en-US" sz="1400" kern="0" dirty="0" smtClean="0">
                <a:cs typeface="Tahoma" panose="020B0604030504040204" pitchFamily="34" charset="0"/>
              </a:rPr>
              <a:t> </a:t>
            </a:r>
            <a:r>
              <a:rPr lang="fa-IR" altLang="en-US" sz="1400" kern="0" dirty="0" smtClean="0">
                <a:cs typeface="Tahoma" panose="020B0604030504040204" pitchFamily="34" charset="0"/>
              </a:rPr>
              <a:t>بازهم برابر 16بیت است ولی </a:t>
            </a:r>
            <a:r>
              <a:rPr lang="en-US" altLang="en-US" sz="1400" kern="0" dirty="0" smtClean="0">
                <a:cs typeface="Tahoma" panose="020B0604030504040204" pitchFamily="34" charset="0"/>
              </a:rPr>
              <a:t>long </a:t>
            </a:r>
            <a:r>
              <a:rPr lang="en-US" altLang="en-US" sz="1400" kern="0" dirty="0" err="1" smtClean="0">
                <a:cs typeface="Tahoma" panose="020B0604030504040204" pitchFamily="34" charset="0"/>
              </a:rPr>
              <a:t>int</a:t>
            </a:r>
            <a:r>
              <a:rPr lang="fa-IR" altLang="en-US" sz="1400" kern="0" dirty="0" smtClean="0">
                <a:cs typeface="Tahoma" panose="020B0604030504040204" pitchFamily="34" charset="0"/>
              </a:rPr>
              <a:t> برابر32بیت می باشد. </a:t>
            </a:r>
          </a:p>
          <a:p>
            <a:pPr lvl="1" defTabSz="914400" eaLnBrk="1" hangingPunct="1">
              <a:lnSpc>
                <a:spcPct val="80000"/>
              </a:lnSpc>
            </a:pPr>
            <a:r>
              <a:rPr lang="en-US" altLang="en-US" sz="1400" kern="0" dirty="0" smtClean="0">
                <a:solidFill>
                  <a:srgbClr val="FF0000"/>
                </a:solidFill>
                <a:cs typeface="Tahoma" panose="020B0604030504040204" pitchFamily="34" charset="0"/>
              </a:rPr>
              <a:t>unsigned </a:t>
            </a:r>
            <a:r>
              <a:rPr lang="en-US" altLang="en-US" sz="1400" kern="0" dirty="0" err="1" smtClean="0">
                <a:solidFill>
                  <a:srgbClr val="FF0000"/>
                </a:solidFill>
                <a:cs typeface="Tahoma" panose="020B0604030504040204" pitchFamily="34" charset="0"/>
              </a:rPr>
              <a:t>int</a:t>
            </a:r>
            <a:r>
              <a:rPr lang="fa-IR" altLang="en-US" sz="1400" kern="0" dirty="0" smtClean="0">
                <a:solidFill>
                  <a:srgbClr val="FF0000"/>
                </a:solidFill>
                <a:cs typeface="Tahoma" panose="020B0604030504040204" pitchFamily="34" charset="0"/>
              </a:rPr>
              <a:t> </a:t>
            </a:r>
            <a:r>
              <a:rPr lang="fa-IR" altLang="en-US" sz="1400" kern="0" dirty="0" smtClean="0">
                <a:cs typeface="Tahoma" panose="020B0604030504040204" pitchFamily="34" charset="0"/>
              </a:rPr>
              <a:t>باعث می شود که یک عدد 16 بیتی بدون علامت داشته باشیم که بازه بین </a:t>
            </a:r>
            <a:r>
              <a:rPr lang="en-US" altLang="en-US" sz="1400" kern="0" dirty="0" smtClean="0">
                <a:cs typeface="Tahoma" panose="020B0604030504040204" pitchFamily="34" charset="0"/>
              </a:rPr>
              <a:t>0</a:t>
            </a:r>
            <a:r>
              <a:rPr lang="fa-IR" altLang="en-US" sz="1400" kern="0" dirty="0" smtClean="0">
                <a:cs typeface="Tahoma" panose="020B0604030504040204" pitchFamily="34" charset="0"/>
              </a:rPr>
              <a:t> تا </a:t>
            </a:r>
            <a:r>
              <a:rPr lang="en-US" altLang="en-US" sz="1400" kern="0" dirty="0" smtClean="0">
                <a:cs typeface="Tahoma" panose="020B0604030504040204" pitchFamily="34" charset="0"/>
              </a:rPr>
              <a:t>65535</a:t>
            </a:r>
            <a:r>
              <a:rPr lang="fa-IR" altLang="en-US" sz="1400" kern="0" dirty="0" smtClean="0">
                <a:cs typeface="Tahoma" panose="020B0604030504040204" pitchFamily="34" charset="0"/>
              </a:rPr>
              <a:t> را پوشش می دهد. </a:t>
            </a:r>
            <a:r>
              <a:rPr lang="en-US" altLang="en-US" sz="1400" kern="0" dirty="0" smtClean="0">
                <a:cs typeface="Tahoma" panose="020B0604030504040204" pitchFamily="34" charset="0"/>
              </a:rPr>
              <a:t>signed </a:t>
            </a:r>
            <a:r>
              <a:rPr lang="en-US" altLang="en-US" sz="1400" kern="0" dirty="0" err="1" smtClean="0">
                <a:cs typeface="Tahoma" panose="020B0604030504040204" pitchFamily="34" charset="0"/>
              </a:rPr>
              <a:t>int</a:t>
            </a:r>
            <a:r>
              <a:rPr lang="fa-IR" altLang="en-US" sz="1400" kern="0" dirty="0" smtClean="0">
                <a:cs typeface="Tahoma" panose="020B0604030504040204" pitchFamily="34" charset="0"/>
              </a:rPr>
              <a:t> نیز همانند </a:t>
            </a:r>
            <a:r>
              <a:rPr lang="en-US" altLang="en-US" sz="1400" kern="0" dirty="0" err="1" smtClean="0">
                <a:cs typeface="Tahoma" panose="020B0604030504040204" pitchFamily="34" charset="0"/>
              </a:rPr>
              <a:t>int</a:t>
            </a:r>
            <a:r>
              <a:rPr lang="fa-IR" altLang="en-US" sz="1400" kern="0" dirty="0" smtClean="0">
                <a:cs typeface="Tahoma" panose="020B0604030504040204" pitchFamily="34" charset="0"/>
              </a:rPr>
              <a:t> معمولی بوده و تفاوتی ندارد.</a:t>
            </a:r>
          </a:p>
          <a:p>
            <a:pPr lvl="1" defTabSz="914400" eaLnBrk="1" hangingPunct="1">
              <a:lnSpc>
                <a:spcPct val="80000"/>
              </a:lnSpc>
            </a:pPr>
            <a:r>
              <a:rPr lang="fa-IR" altLang="en-US" sz="1400" kern="0" dirty="0" smtClean="0">
                <a:cs typeface="Tahoma" panose="020B0604030504040204" pitchFamily="34" charset="0"/>
              </a:rPr>
              <a:t>ترکیب این اصلاح کننده ها نیز ممکن است. مثلا </a:t>
            </a:r>
            <a:r>
              <a:rPr lang="en-US" altLang="en-US" sz="1400" kern="0" dirty="0" smtClean="0">
                <a:solidFill>
                  <a:srgbClr val="FF0000"/>
                </a:solidFill>
                <a:cs typeface="Tahoma" panose="020B0604030504040204" pitchFamily="34" charset="0"/>
              </a:rPr>
              <a:t>unsigned long </a:t>
            </a:r>
            <a:r>
              <a:rPr lang="en-US" altLang="en-US" sz="1400" kern="0" dirty="0" err="1" smtClean="0">
                <a:solidFill>
                  <a:srgbClr val="FF0000"/>
                </a:solidFill>
                <a:cs typeface="Tahoma" panose="020B0604030504040204" pitchFamily="34" charset="0"/>
              </a:rPr>
              <a:t>int</a:t>
            </a:r>
            <a:r>
              <a:rPr lang="en-US" altLang="en-US" sz="1400" kern="0" dirty="0" smtClean="0">
                <a:solidFill>
                  <a:srgbClr val="FF0000"/>
                </a:solidFill>
                <a:cs typeface="Tahoma" panose="020B0604030504040204" pitchFamily="34" charset="0"/>
              </a:rPr>
              <a:t> </a:t>
            </a:r>
            <a:r>
              <a:rPr lang="fa-IR" altLang="en-US" sz="1400" kern="0" dirty="0" smtClean="0">
                <a:solidFill>
                  <a:srgbClr val="FF0000"/>
                </a:solidFill>
                <a:cs typeface="Tahoma" panose="020B0604030504040204" pitchFamily="34" charset="0"/>
              </a:rPr>
              <a:t> </a:t>
            </a:r>
            <a:r>
              <a:rPr lang="fa-IR" altLang="en-US" sz="1400" kern="0" dirty="0" smtClean="0">
                <a:cs typeface="Tahoma" panose="020B0604030504040204" pitchFamily="34" charset="0"/>
              </a:rPr>
              <a:t>یک عدد 32 بیتی بدون علامت است که بازه </a:t>
            </a:r>
            <a:r>
              <a:rPr lang="en-US" altLang="en-US" sz="1400" kern="0" dirty="0" smtClean="0">
                <a:cs typeface="Tahoma" panose="020B0604030504040204" pitchFamily="34" charset="0"/>
              </a:rPr>
              <a:t>0</a:t>
            </a:r>
            <a:r>
              <a:rPr lang="fa-IR" altLang="en-US" sz="1400" kern="0" dirty="0" smtClean="0">
                <a:cs typeface="Tahoma" panose="020B0604030504040204" pitchFamily="34" charset="0"/>
              </a:rPr>
              <a:t> تا </a:t>
            </a:r>
            <a:r>
              <a:rPr lang="en-US" altLang="en-US" sz="1400" kern="0" dirty="0" smtClean="0">
                <a:cs typeface="Tahoma" panose="020B0604030504040204" pitchFamily="34" charset="0"/>
              </a:rPr>
              <a:t>4,294,967,295</a:t>
            </a:r>
            <a:r>
              <a:rPr lang="fa-IR" altLang="en-US" sz="1400" kern="0" dirty="0" smtClean="0">
                <a:cs typeface="Tahoma" panose="020B0604030504040204" pitchFamily="34" charset="0"/>
              </a:rPr>
              <a:t> را پوشش می دهد.</a:t>
            </a:r>
          </a:p>
          <a:p>
            <a:pPr defTabSz="914400" eaLnBrk="1" hangingPunct="1">
              <a:lnSpc>
                <a:spcPct val="80000"/>
              </a:lnSpc>
            </a:pPr>
            <a:r>
              <a:rPr lang="fa-IR" altLang="en-US" sz="1600" kern="0" dirty="0" smtClean="0">
                <a:cs typeface="Tahoma" panose="020B0604030504040204" pitchFamily="34" charset="0"/>
              </a:rPr>
              <a:t>برروی نوع داده </a:t>
            </a:r>
            <a:r>
              <a:rPr lang="en-US" altLang="en-US" sz="1600" kern="0" dirty="0" smtClean="0">
                <a:cs typeface="Tahoma" panose="020B0604030504040204" pitchFamily="34" charset="0"/>
              </a:rPr>
              <a:t>char</a:t>
            </a:r>
            <a:r>
              <a:rPr lang="fa-IR" altLang="en-US" sz="1600" kern="0" dirty="0" smtClean="0">
                <a:cs typeface="Tahoma" panose="020B0604030504040204" pitchFamily="34" charset="0"/>
              </a:rPr>
              <a:t> فقط اصلاح کننده های </a:t>
            </a:r>
            <a:r>
              <a:rPr lang="en-US" altLang="en-US" sz="1600" kern="0" dirty="0" smtClean="0">
                <a:cs typeface="Tahoma" panose="020B0604030504040204" pitchFamily="34" charset="0"/>
              </a:rPr>
              <a:t>signed </a:t>
            </a:r>
            <a:r>
              <a:rPr lang="fa-IR" altLang="en-US" sz="1600" kern="0" dirty="0" smtClean="0">
                <a:cs typeface="Tahoma" panose="020B0604030504040204" pitchFamily="34" charset="0"/>
              </a:rPr>
              <a:t> و </a:t>
            </a:r>
            <a:r>
              <a:rPr lang="en-US" altLang="en-US" sz="1600" kern="0" dirty="0" smtClean="0">
                <a:cs typeface="Tahoma" panose="020B0604030504040204" pitchFamily="34" charset="0"/>
              </a:rPr>
              <a:t>unsigned</a:t>
            </a:r>
            <a:r>
              <a:rPr lang="fa-IR" altLang="en-US" sz="1600" kern="0" dirty="0" smtClean="0">
                <a:cs typeface="Tahoma" panose="020B0604030504040204" pitchFamily="34" charset="0"/>
              </a:rPr>
              <a:t> را می توان اعمال کرد. معمولا از اصلاح کننده </a:t>
            </a:r>
            <a:r>
              <a:rPr lang="en-US" altLang="en-US" sz="1600" kern="0" dirty="0" smtClean="0">
                <a:cs typeface="Tahoma" panose="020B0604030504040204" pitchFamily="34" charset="0"/>
              </a:rPr>
              <a:t>unsigned</a:t>
            </a:r>
            <a:r>
              <a:rPr lang="fa-IR" altLang="en-US" sz="1600" kern="0" dirty="0" smtClean="0">
                <a:cs typeface="Tahoma" panose="020B0604030504040204" pitchFamily="34" charset="0"/>
              </a:rPr>
              <a:t> وقتی استفاده می شود که قصد داشته باشیم از </a:t>
            </a:r>
            <a:r>
              <a:rPr lang="en-US" altLang="en-US" sz="1600" kern="0" dirty="0" smtClean="0">
                <a:cs typeface="Tahoma" panose="020B0604030504040204" pitchFamily="34" charset="0"/>
              </a:rPr>
              <a:t>char</a:t>
            </a:r>
            <a:r>
              <a:rPr lang="fa-IR" altLang="en-US" sz="1600" kern="0" dirty="0" smtClean="0">
                <a:cs typeface="Tahoma" panose="020B0604030504040204" pitchFamily="34" charset="0"/>
              </a:rPr>
              <a:t> بعنوان یک عدد صحیح مثبت بین </a:t>
            </a:r>
            <a:r>
              <a:rPr lang="en-US" altLang="en-US" sz="1600" kern="0" dirty="0" smtClean="0">
                <a:cs typeface="Tahoma" panose="020B0604030504040204" pitchFamily="34" charset="0"/>
              </a:rPr>
              <a:t>0</a:t>
            </a:r>
            <a:r>
              <a:rPr lang="fa-IR" altLang="en-US" sz="1600" kern="0" dirty="0" smtClean="0">
                <a:cs typeface="Tahoma" panose="020B0604030504040204" pitchFamily="34" charset="0"/>
              </a:rPr>
              <a:t> تا </a:t>
            </a:r>
            <a:r>
              <a:rPr lang="en-US" altLang="en-US" sz="1600" kern="0" dirty="0" smtClean="0">
                <a:cs typeface="Tahoma" panose="020B0604030504040204" pitchFamily="34" charset="0"/>
              </a:rPr>
              <a:t>255</a:t>
            </a:r>
            <a:r>
              <a:rPr lang="fa-IR" altLang="en-US" sz="1600" kern="0" dirty="0" smtClean="0">
                <a:cs typeface="Tahoma" panose="020B0604030504040204" pitchFamily="34" charset="0"/>
              </a:rPr>
              <a:t> استفاده کنیم.</a:t>
            </a:r>
          </a:p>
          <a:p>
            <a:pPr defTabSz="914400" eaLnBrk="1" hangingPunct="1">
              <a:lnSpc>
                <a:spcPct val="80000"/>
              </a:lnSpc>
            </a:pPr>
            <a:r>
              <a:rPr lang="fa-IR" altLang="en-US" sz="1600" kern="0" dirty="0" smtClean="0">
                <a:cs typeface="Tahoma" panose="020B0604030504040204" pitchFamily="34" charset="0"/>
              </a:rPr>
              <a:t>برروی نوع داده </a:t>
            </a:r>
            <a:r>
              <a:rPr lang="en-US" altLang="en-US" sz="1600" kern="0" dirty="0" smtClean="0">
                <a:cs typeface="Tahoma" panose="020B0604030504040204" pitchFamily="34" charset="0"/>
              </a:rPr>
              <a:t>double</a:t>
            </a:r>
            <a:r>
              <a:rPr lang="fa-IR" altLang="en-US" sz="1600" kern="0" dirty="0" smtClean="0">
                <a:cs typeface="Tahoma" panose="020B0604030504040204" pitchFamily="34" charset="0"/>
              </a:rPr>
              <a:t> تنها اصلاح کننده </a:t>
            </a:r>
            <a:r>
              <a:rPr lang="en-US" altLang="en-US" sz="1600" kern="0" dirty="0" smtClean="0">
                <a:cs typeface="Tahoma" panose="020B0604030504040204" pitchFamily="34" charset="0"/>
              </a:rPr>
              <a:t>long</a:t>
            </a:r>
            <a:r>
              <a:rPr lang="fa-IR" altLang="en-US" sz="1600" kern="0" dirty="0" smtClean="0">
                <a:cs typeface="Tahoma" panose="020B0604030504040204" pitchFamily="34" charset="0"/>
              </a:rPr>
              <a:t> قابل اعمال است و دراینصورت عدد اعشاری با 80 بیت را خواهیم داشت که قادر است هر عددی در بازه </a:t>
            </a:r>
            <a:r>
              <a:rPr lang="en-US" altLang="en-US" sz="1600" kern="0" dirty="0" smtClean="0">
                <a:cs typeface="Tahoma" panose="020B0604030504040204" pitchFamily="34" charset="0"/>
              </a:rPr>
              <a:t>3.4e-4932</a:t>
            </a:r>
            <a:r>
              <a:rPr lang="fa-IR" altLang="en-US" sz="1600" kern="0" dirty="0" smtClean="0">
                <a:cs typeface="Tahoma" panose="020B0604030504040204" pitchFamily="34" charset="0"/>
              </a:rPr>
              <a:t> تا </a:t>
            </a:r>
            <a:r>
              <a:rPr lang="en-US" altLang="en-US" sz="1600" kern="0" dirty="0" smtClean="0">
                <a:cs typeface="Tahoma" panose="020B0604030504040204" pitchFamily="34" charset="0"/>
              </a:rPr>
              <a:t>1.1e+4932</a:t>
            </a:r>
            <a:r>
              <a:rPr lang="fa-IR" altLang="en-US" sz="1600" kern="0" dirty="0" smtClean="0">
                <a:cs typeface="Tahoma" panose="020B0604030504040204" pitchFamily="34" charset="0"/>
              </a:rPr>
              <a:t> را در خود نگاه دارد.</a:t>
            </a:r>
            <a:endParaRPr lang="en-US" altLang="en-US" sz="1600" kern="0" dirty="0" smtClean="0">
              <a:cs typeface="Tahoma" panose="020B0604030504040204" pitchFamily="34" charset="0"/>
            </a:endParaRPr>
          </a:p>
        </p:txBody>
      </p:sp>
      <p:sp>
        <p:nvSpPr>
          <p:cNvPr id="8" name="Rectangle 7"/>
          <p:cNvSpPr/>
          <p:nvPr/>
        </p:nvSpPr>
        <p:spPr>
          <a:xfrm>
            <a:off x="1134634" y="3751837"/>
            <a:ext cx="6910140" cy="2953724"/>
          </a:xfrm>
          <a:prstGeom prst="rect">
            <a:avLst/>
          </a:prstGeom>
        </p:spPr>
        <p:txBody>
          <a:bodyPr wrap="square">
            <a:spAutoFit/>
          </a:bodyPr>
          <a:lstStyle/>
          <a:p>
            <a:r>
              <a:rPr lang="en-US" dirty="0"/>
              <a:t>#include &lt;</a:t>
            </a:r>
            <a:r>
              <a:rPr lang="en-US" dirty="0" err="1"/>
              <a:t>stdio.h</a:t>
            </a:r>
            <a:r>
              <a:rPr lang="en-US" dirty="0"/>
              <a:t>&gt;</a:t>
            </a:r>
          </a:p>
          <a:p>
            <a:r>
              <a:rPr lang="en-US" dirty="0" err="1"/>
              <a:t>int</a:t>
            </a:r>
            <a:r>
              <a:rPr lang="en-US" dirty="0"/>
              <a:t> main() {</a:t>
            </a:r>
          </a:p>
          <a:p>
            <a:r>
              <a:rPr lang="en-US" dirty="0" err="1" smtClean="0"/>
              <a:t>int</a:t>
            </a:r>
            <a:r>
              <a:rPr lang="en-US" dirty="0" smtClean="0"/>
              <a:t> a = 16;</a:t>
            </a:r>
          </a:p>
          <a:p>
            <a:r>
              <a:rPr lang="en-US" dirty="0" smtClean="0"/>
              <a:t>   </a:t>
            </a:r>
            <a:r>
              <a:rPr lang="en-US" dirty="0" err="1" smtClean="0"/>
              <a:t>printf</a:t>
            </a:r>
            <a:r>
              <a:rPr lang="en-US" dirty="0" smtClean="0"/>
              <a:t>("Size of variable a : %d\n",</a:t>
            </a:r>
            <a:r>
              <a:rPr lang="en-US" dirty="0" err="1" smtClean="0"/>
              <a:t>sizeof</a:t>
            </a:r>
            <a:r>
              <a:rPr lang="en-US" dirty="0" smtClean="0"/>
              <a:t>(a));</a:t>
            </a:r>
          </a:p>
          <a:p>
            <a:r>
              <a:rPr lang="en-US" dirty="0" smtClean="0"/>
              <a:t>   </a:t>
            </a:r>
            <a:r>
              <a:rPr lang="en-US" dirty="0" err="1" smtClean="0"/>
              <a:t>printf</a:t>
            </a:r>
            <a:r>
              <a:rPr lang="en-US" dirty="0" smtClean="0"/>
              <a:t>("Size of </a:t>
            </a:r>
            <a:r>
              <a:rPr lang="en-US" dirty="0" err="1" smtClean="0"/>
              <a:t>int</a:t>
            </a:r>
            <a:r>
              <a:rPr lang="en-US" dirty="0" smtClean="0"/>
              <a:t> data type : %d\n",</a:t>
            </a:r>
            <a:r>
              <a:rPr lang="en-US" dirty="0" err="1" smtClean="0"/>
              <a:t>sizeof</a:t>
            </a:r>
            <a:r>
              <a:rPr lang="en-US" dirty="0" smtClean="0"/>
              <a:t>(</a:t>
            </a:r>
            <a:r>
              <a:rPr lang="en-US" dirty="0" err="1" smtClean="0"/>
              <a:t>int</a:t>
            </a:r>
            <a:r>
              <a:rPr lang="en-US" dirty="0" smtClean="0"/>
              <a:t>));</a:t>
            </a:r>
          </a:p>
          <a:p>
            <a:r>
              <a:rPr lang="en-US" dirty="0" smtClean="0"/>
              <a:t>   </a:t>
            </a:r>
            <a:r>
              <a:rPr lang="en-US" dirty="0" err="1"/>
              <a:t>printf</a:t>
            </a:r>
            <a:r>
              <a:rPr lang="en-US" dirty="0"/>
              <a:t>("Size of char data type : %d\n",</a:t>
            </a:r>
            <a:r>
              <a:rPr lang="en-US" dirty="0" err="1"/>
              <a:t>sizeof</a:t>
            </a:r>
            <a:r>
              <a:rPr lang="en-US" dirty="0"/>
              <a:t>(char));</a:t>
            </a:r>
          </a:p>
          <a:p>
            <a:r>
              <a:rPr lang="en-US" dirty="0"/>
              <a:t>   </a:t>
            </a:r>
            <a:r>
              <a:rPr lang="en-US" dirty="0" err="1"/>
              <a:t>printf</a:t>
            </a:r>
            <a:r>
              <a:rPr lang="en-US" dirty="0"/>
              <a:t>("Size of float data type : %d\n",</a:t>
            </a:r>
            <a:r>
              <a:rPr lang="en-US" dirty="0" err="1"/>
              <a:t>sizeof</a:t>
            </a:r>
            <a:r>
              <a:rPr lang="en-US" dirty="0"/>
              <a:t>(float));</a:t>
            </a:r>
          </a:p>
          <a:p>
            <a:r>
              <a:rPr lang="en-US" dirty="0"/>
              <a:t>   </a:t>
            </a:r>
            <a:r>
              <a:rPr lang="en-US" dirty="0" err="1"/>
              <a:t>printf</a:t>
            </a:r>
            <a:r>
              <a:rPr lang="en-US" dirty="0"/>
              <a:t>("Size of double data type : %d\n",</a:t>
            </a:r>
            <a:r>
              <a:rPr lang="en-US" dirty="0" err="1"/>
              <a:t>sizeof</a:t>
            </a:r>
            <a:r>
              <a:rPr lang="en-US" dirty="0"/>
              <a:t>(double));</a:t>
            </a:r>
          </a:p>
          <a:p>
            <a:r>
              <a:rPr lang="en-US" dirty="0"/>
              <a:t>   return 0;</a:t>
            </a:r>
          </a:p>
          <a:p>
            <a:r>
              <a:rPr lang="en-US" dirty="0"/>
              <a:t>}</a:t>
            </a:r>
          </a:p>
        </p:txBody>
      </p:sp>
    </p:spTree>
    <p:extLst>
      <p:ext uri="{BB962C8B-B14F-4D97-AF65-F5344CB8AC3E}">
        <p14:creationId xmlns:p14="http://schemas.microsoft.com/office/powerpoint/2010/main" val="273277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circle(in)">
                                      <p:cBhvr>
                                        <p:cTn id="41" dur="2000"/>
                                        <p:tgtEl>
                                          <p:spTgt spid="7">
                                            <p:txEl>
                                              <p:pRg st="6" end="6"/>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Effect transition="in" filter="circle(in)">
                                      <p:cBhvr>
                                        <p:cTn id="44" dur="2000"/>
                                        <p:tgtEl>
                                          <p:spTgt spid="7">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ثوابت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9" name="Rectangle 3"/>
          <p:cNvSpPr txBox="1">
            <a:spLocks noChangeArrowheads="1"/>
          </p:cNvSpPr>
          <p:nvPr/>
        </p:nvSpPr>
        <p:spPr bwMode="auto">
          <a:xfrm>
            <a:off x="225090" y="1113423"/>
            <a:ext cx="11691090" cy="502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ثابتها مقادیر ثابتی هستند كه مقدار آنها در حین اجرای برنامه تغییر نمی یابد. ثابتها می توانند از هریك از نوع داده های اصلی باشند.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ثوابت عددی صحیح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برای نمایش این دسته از ثوابت، از دنباله ای از ارقام بعلاوه علامت + یا - استفاده می كنیم. بعنوان مثال 45- و یا 3489 ثوابت صحیح هستند.</a:t>
            </a:r>
            <a:endPar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 در حالت عادی </a:t>
            </a:r>
            <a:r>
              <a:rPr kumimoji="0" lang="en-US" altLang="en-US" sz="1600" b="0" i="0" u="none" strike="noStrike" kern="0" cap="none" spc="0" normalizeH="0" baseline="0" noProof="0" dirty="0" smtClean="0">
                <a:ln>
                  <a:noFill/>
                </a:ln>
                <a:solidFill>
                  <a:srgbClr val="000000"/>
                </a:solidFill>
                <a:effectLst/>
                <a:uLnTx/>
                <a:uFillTx/>
                <a:latin typeface="Tahoma"/>
              </a:rPr>
              <a:t>C</a:t>
            </a:r>
            <a:r>
              <a:rPr kumimoji="0" lang="fa-IR" altLang="en-US" sz="1600" b="0" i="0" u="none" strike="noStrike" kern="0" cap="none" spc="0" normalizeH="0" baseline="0" noProof="0" dirty="0" smtClean="0">
                <a:ln>
                  <a:noFill/>
                </a:ln>
                <a:solidFill>
                  <a:srgbClr val="000000"/>
                </a:solidFill>
                <a:effectLst/>
                <a:uLnTx/>
                <a:uFillTx/>
                <a:latin typeface="Tahoma"/>
              </a:rPr>
              <a:t> هر عدد را در كوچكترین نوع داده ای كه می تواند قرار می دهد. مثلا عدد 85 در یك </a:t>
            </a:r>
            <a:r>
              <a:rPr kumimoji="0" lang="en-US" altLang="en-US" sz="1600" b="0" i="0" u="none" strike="noStrike" kern="0" cap="none" spc="0" normalizeH="0" baseline="0" noProof="0" dirty="0" err="1" smtClean="0">
                <a:ln>
                  <a:noFill/>
                </a:ln>
                <a:solidFill>
                  <a:srgbClr val="000000"/>
                </a:solidFill>
                <a:effectLst/>
                <a:uLnTx/>
                <a:uFillTx/>
                <a:latin typeface="Tahoma"/>
              </a:rPr>
              <a:t>int</a:t>
            </a:r>
            <a:r>
              <a:rPr kumimoji="0" lang="fa-IR" altLang="en-US" sz="1600" b="0" i="0" u="none" strike="noStrike" kern="0" cap="none" spc="0" normalizeH="0" baseline="0" noProof="0" dirty="0" smtClean="0">
                <a:ln>
                  <a:noFill/>
                </a:ln>
                <a:solidFill>
                  <a:srgbClr val="000000"/>
                </a:solidFill>
                <a:effectLst/>
                <a:uLnTx/>
                <a:uFillTx/>
                <a:latin typeface="Tahoma"/>
              </a:rPr>
              <a:t> قرار می گیرد، اما عدد 145398 در یك </a:t>
            </a:r>
            <a:r>
              <a:rPr kumimoji="0" lang="en-US" altLang="en-US" sz="1600" b="0" i="0" u="none" strike="noStrike" kern="0" cap="none" spc="0" normalizeH="0" baseline="0" noProof="0" dirty="0" smtClean="0">
                <a:ln>
                  <a:noFill/>
                </a:ln>
                <a:solidFill>
                  <a:srgbClr val="000000"/>
                </a:solidFill>
                <a:effectLst/>
                <a:uLnTx/>
                <a:uFillTx/>
                <a:latin typeface="Tahoma"/>
              </a:rPr>
              <a:t>long </a:t>
            </a:r>
            <a:r>
              <a:rPr kumimoji="0" lang="en-US" altLang="en-US" sz="1600" b="0" i="0" u="none" strike="noStrike" kern="0" cap="none" spc="0" normalizeH="0" baseline="0" noProof="0" dirty="0" err="1" smtClean="0">
                <a:ln>
                  <a:noFill/>
                </a:ln>
                <a:solidFill>
                  <a:srgbClr val="000000"/>
                </a:solidFill>
                <a:effectLst/>
                <a:uLnTx/>
                <a:uFillTx/>
                <a:latin typeface="Tahoma"/>
              </a:rPr>
              <a:t>int</a:t>
            </a:r>
            <a:r>
              <a:rPr kumimoji="0" lang="fa-IR" altLang="en-US" sz="1600" b="0" i="0" u="none" strike="noStrike" kern="0" cap="none" spc="0" normalizeH="0" baseline="0" noProof="0" dirty="0" smtClean="0">
                <a:ln>
                  <a:noFill/>
                </a:ln>
                <a:solidFill>
                  <a:srgbClr val="000000"/>
                </a:solidFill>
                <a:effectLst/>
                <a:uLnTx/>
                <a:uFillTx/>
                <a:latin typeface="Tahoma"/>
              </a:rPr>
              <a:t> قرار خواهد گرفت.</a:t>
            </a:r>
            <a:endPar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ا</a:t>
            </a:r>
            <a:r>
              <a:rPr kumimoji="0" lang="fa-IR" altLang="en-US" sz="1600" b="0" i="0" u="none" strike="noStrike" kern="0" cap="none" spc="0" normalizeH="0" baseline="0" noProof="0" dirty="0" smtClean="0">
                <a:ln>
                  <a:noFill/>
                </a:ln>
                <a:solidFill>
                  <a:srgbClr val="000000"/>
                </a:solidFill>
                <a:effectLst/>
                <a:uLnTx/>
                <a:uFillTx/>
                <a:latin typeface="Tahoma"/>
              </a:rPr>
              <a:t>گر قصد دارید یك عدد كوچك بعنوان </a:t>
            </a:r>
            <a:r>
              <a:rPr kumimoji="0" lang="en-US" altLang="en-US" sz="1600" b="0" i="0" u="none" strike="noStrike" kern="0" cap="none" spc="0" normalizeH="0" baseline="0" noProof="0" dirty="0" smtClean="0">
                <a:ln>
                  <a:noFill/>
                </a:ln>
                <a:solidFill>
                  <a:srgbClr val="000000"/>
                </a:solidFill>
                <a:effectLst/>
                <a:uLnTx/>
                <a:uFillTx/>
                <a:latin typeface="Tahoma"/>
              </a:rPr>
              <a:t>long</a:t>
            </a:r>
            <a:r>
              <a:rPr kumimoji="0" lang="fa-IR" altLang="en-US" sz="1600" b="0" i="0" u="none" strike="noStrike" kern="0" cap="none" spc="0" normalizeH="0" baseline="0" noProof="0" dirty="0" smtClean="0">
                <a:ln>
                  <a:noFill/>
                </a:ln>
                <a:solidFill>
                  <a:srgbClr val="000000"/>
                </a:solidFill>
                <a:effectLst/>
                <a:uLnTx/>
                <a:uFillTx/>
                <a:latin typeface="Tahoma"/>
              </a:rPr>
              <a:t> محسوب گردد، می توانید از پسوند </a:t>
            </a:r>
            <a:r>
              <a:rPr kumimoji="0" lang="en-US" altLang="en-US" sz="1600" b="0" i="0" u="none" strike="noStrike" kern="0" cap="none" spc="0" normalizeH="0" baseline="0" noProof="0" dirty="0" smtClean="0">
                <a:ln>
                  <a:noFill/>
                </a:ln>
                <a:solidFill>
                  <a:srgbClr val="000000"/>
                </a:solidFill>
                <a:effectLst/>
                <a:uLnTx/>
                <a:uFillTx/>
                <a:latin typeface="Tahoma"/>
              </a:rPr>
              <a:t>L</a:t>
            </a:r>
            <a:r>
              <a:rPr kumimoji="0" lang="fa-IR" altLang="en-US" sz="1600" b="0" i="0" u="none" strike="noStrike" kern="0" cap="none" spc="0" normalizeH="0" baseline="0" noProof="0" dirty="0" smtClean="0">
                <a:ln>
                  <a:noFill/>
                </a:ln>
                <a:solidFill>
                  <a:srgbClr val="000000"/>
                </a:solidFill>
                <a:effectLst/>
                <a:uLnTx/>
                <a:uFillTx/>
                <a:latin typeface="Tahoma"/>
              </a:rPr>
              <a:t> در انتهای آن استفاده می كنیم. مثلا </a:t>
            </a:r>
            <a:r>
              <a:rPr kumimoji="0" lang="en-US" altLang="en-US" sz="1600" b="0" i="0" u="none" strike="noStrike" kern="0" cap="none" spc="0" normalizeH="0" baseline="0" noProof="0" dirty="0" smtClean="0">
                <a:ln>
                  <a:noFill/>
                </a:ln>
                <a:solidFill>
                  <a:srgbClr val="000000"/>
                </a:solidFill>
                <a:effectLst/>
                <a:uLnTx/>
                <a:uFillTx/>
                <a:latin typeface="Tahoma"/>
              </a:rPr>
              <a:t>245L </a:t>
            </a:r>
            <a:r>
              <a:rPr kumimoji="0" lang="fa-IR" altLang="en-US" sz="1600" b="0" i="0" u="none" strike="noStrike" kern="0" cap="none" spc="0" normalizeH="0" baseline="0" noProof="0" dirty="0" smtClean="0">
                <a:ln>
                  <a:noFill/>
                </a:ln>
                <a:solidFill>
                  <a:srgbClr val="000000"/>
                </a:solidFill>
                <a:effectLst/>
                <a:uLnTx/>
                <a:uFillTx/>
                <a:latin typeface="Tahoma"/>
              </a:rPr>
              <a:t>یك عدد </a:t>
            </a:r>
            <a:r>
              <a:rPr kumimoji="0" lang="en-US" altLang="en-US" sz="1600" b="0" i="0" u="none" strike="noStrike" kern="0" cap="none" spc="0" normalizeH="0" baseline="0" noProof="0" dirty="0" smtClean="0">
                <a:ln>
                  <a:noFill/>
                </a:ln>
                <a:solidFill>
                  <a:srgbClr val="000000"/>
                </a:solidFill>
                <a:effectLst/>
                <a:uLnTx/>
                <a:uFillTx/>
                <a:latin typeface="Tahoma"/>
              </a:rPr>
              <a:t>long</a:t>
            </a:r>
            <a:r>
              <a:rPr kumimoji="0" lang="fa-IR" altLang="en-US" sz="1600" b="0" i="0" u="none" strike="noStrike" kern="0" cap="none" spc="0" normalizeH="0" baseline="0" noProof="0" dirty="0" smtClean="0">
                <a:ln>
                  <a:noFill/>
                </a:ln>
                <a:solidFill>
                  <a:srgbClr val="000000"/>
                </a:solidFill>
                <a:effectLst/>
                <a:uLnTx/>
                <a:uFillTx/>
                <a:latin typeface="Tahoma"/>
              </a:rPr>
              <a:t> محسوب می شود. </a:t>
            </a:r>
            <a:endParaRPr kumimoji="0" lang="en-US" altLang="en-US" sz="1600" b="0" i="0" u="none" strike="noStrike" kern="0" cap="none" spc="0" normalizeH="0" baseline="0" noProof="0" dirty="0" smtClean="0">
              <a:ln>
                <a:noFill/>
              </a:ln>
              <a:solidFill>
                <a:srgbClr val="000000"/>
              </a:solidFill>
              <a:effectLst/>
              <a:uLnTx/>
              <a:uFillTx/>
              <a:latin typeface="Tahoma"/>
            </a:endParaRPr>
          </a:p>
          <a:p>
            <a:pPr marL="692150" marR="0" lvl="1" indent="-347663" algn="l" defTabSz="914400" rtl="0" eaLnBrk="1" fontAlgn="base" latinLnBrk="0" hangingPunct="1">
              <a:lnSpc>
                <a:spcPct val="80000"/>
              </a:lnSpc>
              <a:spcBef>
                <a:spcPct val="20000"/>
              </a:spcBef>
              <a:spcAft>
                <a:spcPct val="0"/>
              </a:spcAft>
              <a:buClr>
                <a:srgbClr val="CC3300"/>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rPr>
              <a:t>long </a:t>
            </a:r>
            <a:r>
              <a:rPr kumimoji="0" lang="en-US" altLang="en-US" sz="1600" b="0" i="0" u="none" strike="noStrike" kern="0" cap="none" spc="0" normalizeH="0" baseline="0" noProof="0" dirty="0" err="1" smtClean="0">
                <a:ln>
                  <a:noFill/>
                </a:ln>
                <a:solidFill>
                  <a:srgbClr val="000000"/>
                </a:solidFill>
                <a:effectLst/>
                <a:uLnTx/>
                <a:uFillTx/>
                <a:latin typeface="Tahoma"/>
              </a:rPr>
              <a:t>int</a:t>
            </a:r>
            <a:r>
              <a:rPr kumimoji="0" lang="en-US" altLang="en-US" sz="1600" b="0" i="0" u="none" strike="noStrike" kern="0" cap="none" spc="0" normalizeH="0" baseline="0" noProof="0" dirty="0" smtClean="0">
                <a:ln>
                  <a:noFill/>
                </a:ln>
                <a:solidFill>
                  <a:srgbClr val="000000"/>
                </a:solidFill>
                <a:effectLst/>
                <a:uLnTx/>
                <a:uFillTx/>
                <a:latin typeface="Tahoma"/>
              </a:rPr>
              <a:t>   a = 20</a:t>
            </a:r>
            <a:r>
              <a:rPr kumimoji="0" lang="en-US" altLang="en-US" sz="1600" b="0" i="0" u="none" strike="noStrike" kern="0" cap="none" spc="0" normalizeH="0" baseline="0" noProof="0" dirty="0" smtClean="0">
                <a:ln>
                  <a:noFill/>
                </a:ln>
                <a:solidFill>
                  <a:srgbClr val="FF0000"/>
                </a:solidFill>
                <a:effectLst/>
                <a:uLnTx/>
                <a:uFillTx/>
                <a:latin typeface="Tahoma"/>
              </a:rPr>
              <a:t>L</a:t>
            </a:r>
            <a:r>
              <a:rPr kumimoji="0" lang="en-US" altLang="en-US" sz="1600" b="0" i="0" u="none" strike="noStrike" kern="0" cap="none" spc="0" normalizeH="0" baseline="0" noProof="0" dirty="0" smtClean="0">
                <a:ln>
                  <a:noFill/>
                </a:ln>
                <a:solidFill>
                  <a:srgbClr val="000000"/>
                </a:solidFill>
                <a:effectLst/>
                <a:uLnTx/>
                <a:uFillTx/>
                <a:latin typeface="Tahoma"/>
              </a:rPr>
              <a:t>;</a:t>
            </a:r>
            <a:endParaRPr kumimoji="0" lang="fa-IR" altLang="en-US" sz="1600" b="0" i="0" u="none" strike="noStrike" kern="0" cap="none" spc="0" normalizeH="0" baseline="0" noProof="0" dirty="0" smtClean="0">
              <a:ln>
                <a:noFill/>
              </a:ln>
              <a:solidFill>
                <a:srgbClr val="000000"/>
              </a:solidFill>
              <a:effectLst/>
              <a:uLnTx/>
              <a:uFillTx/>
              <a:latin typeface="Tahoma"/>
            </a:endParaRP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پسوند </a:t>
            </a:r>
            <a:r>
              <a:rPr kumimoji="0" lang="en-US" altLang="en-US" sz="1600" b="0" i="0" u="none" strike="noStrike" kern="0" cap="none" spc="0" normalizeH="0" baseline="0" noProof="0" dirty="0" smtClean="0">
                <a:ln>
                  <a:noFill/>
                </a:ln>
                <a:solidFill>
                  <a:srgbClr val="000000"/>
                </a:solidFill>
                <a:effectLst/>
                <a:uLnTx/>
                <a:uFillTx/>
                <a:latin typeface="Tahoma"/>
              </a:rPr>
              <a:t>U</a:t>
            </a:r>
            <a:r>
              <a:rPr kumimoji="0" lang="fa-IR" altLang="en-US" sz="1600" b="0" i="0" u="none" strike="noStrike" kern="0" cap="none" spc="0" normalizeH="0" baseline="0" noProof="0" dirty="0" smtClean="0">
                <a:ln>
                  <a:noFill/>
                </a:ln>
                <a:solidFill>
                  <a:srgbClr val="000000"/>
                </a:solidFill>
                <a:effectLst/>
                <a:uLnTx/>
                <a:uFillTx/>
                <a:latin typeface="Tahoma"/>
              </a:rPr>
              <a:t> در انتهای عدد نیز نشانه بدون علامت بودن آن است.</a:t>
            </a:r>
          </a:p>
          <a:p>
            <a:pPr marL="692150" marR="0" lvl="1" indent="-347663" algn="r" defTabSz="914400" rtl="1" eaLnBrk="1" fontAlgn="base" latinLnBrk="0" hangingPunct="1">
              <a:lnSpc>
                <a:spcPct val="8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نكته دیگر آنكه </a:t>
            </a:r>
            <a:r>
              <a:rPr kumimoji="0" lang="en-US" altLang="en-US" sz="1600" b="0" i="0" u="none" strike="noStrike" kern="0" cap="none" spc="0" normalizeH="0" baseline="0" noProof="0" dirty="0" smtClean="0">
                <a:ln>
                  <a:noFill/>
                </a:ln>
                <a:solidFill>
                  <a:srgbClr val="000000"/>
                </a:solidFill>
                <a:effectLst/>
                <a:uLnTx/>
                <a:uFillTx/>
                <a:latin typeface="Tahoma"/>
              </a:rPr>
              <a:t>C</a:t>
            </a:r>
            <a:r>
              <a:rPr kumimoji="0" lang="fa-IR" altLang="en-US" sz="1600" b="0" i="0" u="none" strike="noStrike" kern="0" cap="none" spc="0" normalizeH="0" baseline="0" noProof="0" dirty="0" smtClean="0">
                <a:ln>
                  <a:noFill/>
                </a:ln>
                <a:solidFill>
                  <a:srgbClr val="000000"/>
                </a:solidFill>
                <a:effectLst/>
                <a:uLnTx/>
                <a:uFillTx/>
                <a:latin typeface="Tahoma"/>
              </a:rPr>
              <a:t> به شما اجازه می دهد درصورت لزوم ثوابت صحیح خود را در مبنای 8 یا 16 نیز كه از مبناهای متداول در برنامه نویسی هستند، بنویسید.</a:t>
            </a:r>
            <a:endPar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987425" marR="0" lvl="2" indent="-293688" algn="r" defTabSz="914400" rtl="1" eaLnBrk="1" fontAlgn="base" latinLnBrk="0" hangingPunct="1">
              <a:lnSpc>
                <a:spcPct val="80000"/>
              </a:lnSpc>
              <a:spcBef>
                <a:spcPct val="20000"/>
              </a:spcBef>
              <a:spcAft>
                <a:spcPct val="0"/>
              </a:spcAft>
              <a:buClr>
                <a:srgbClr val="CC99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 برای نوشتن عدد در مبنای 8 باید آن را با </a:t>
            </a:r>
            <a:r>
              <a:rPr kumimoji="0" lang="en-US" altLang="en-US" sz="1600" b="0" i="0" u="none" strike="noStrike" kern="0" cap="none" spc="0" normalizeH="0" baseline="0" noProof="0" dirty="0" smtClean="0">
                <a:ln>
                  <a:noFill/>
                </a:ln>
                <a:solidFill>
                  <a:srgbClr val="000000"/>
                </a:solidFill>
                <a:effectLst/>
                <a:uLnTx/>
                <a:uFillTx/>
                <a:latin typeface="Tahoma"/>
              </a:rPr>
              <a:t>0</a:t>
            </a:r>
            <a:r>
              <a:rPr kumimoji="0" lang="fa-IR" altLang="en-US" sz="1600" b="0" i="0" u="none" strike="noStrike" kern="0" cap="none" spc="0" normalizeH="0" baseline="0" noProof="0" dirty="0" smtClean="0">
                <a:ln>
                  <a:noFill/>
                </a:ln>
                <a:solidFill>
                  <a:srgbClr val="000000"/>
                </a:solidFill>
                <a:effectLst/>
                <a:uLnTx/>
                <a:uFillTx/>
                <a:latin typeface="Tahoma"/>
              </a:rPr>
              <a:t> آغاز كنید، مثلا </a:t>
            </a:r>
            <a:r>
              <a:rPr kumimoji="0" lang="en-US" altLang="en-US" sz="1600" b="0" i="0" u="none" strike="noStrike" kern="0" cap="none" spc="0" normalizeH="0" baseline="0" noProof="0" dirty="0" smtClean="0">
                <a:ln>
                  <a:noFill/>
                </a:ln>
                <a:solidFill>
                  <a:srgbClr val="FF0000"/>
                </a:solidFill>
                <a:effectLst/>
                <a:uLnTx/>
                <a:uFillTx/>
                <a:latin typeface="Tahoma"/>
              </a:rPr>
              <a:t>0</a:t>
            </a:r>
            <a:r>
              <a:rPr kumimoji="0" lang="en-US" altLang="en-US" sz="1600" b="0" i="0" u="none" strike="noStrike" kern="0" cap="none" spc="0" normalizeH="0" baseline="0" noProof="0" dirty="0" smtClean="0">
                <a:ln>
                  <a:noFill/>
                </a:ln>
                <a:solidFill>
                  <a:srgbClr val="000000"/>
                </a:solidFill>
                <a:effectLst/>
                <a:uLnTx/>
                <a:uFillTx/>
                <a:latin typeface="Tahoma"/>
              </a:rPr>
              <a:t>342 </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r>
              <a:rPr kumimoji="0" lang="fa-IR" altLang="en-US" sz="1600" b="0" i="0" u="none" strike="noStrike" kern="0" cap="none" spc="0" normalizeH="0" baseline="0" noProof="0" dirty="0" smtClean="0">
                <a:ln>
                  <a:noFill/>
                </a:ln>
                <a:solidFill>
                  <a:srgbClr val="000000"/>
                </a:solidFill>
                <a:effectLst/>
                <a:uLnTx/>
                <a:uFillTx/>
                <a:latin typeface="Tahoma"/>
              </a:rPr>
              <a:t>یك عدد در منای 8 محسوب می گردد.</a:t>
            </a:r>
            <a:endPar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987425" marR="0" lvl="2" indent="-293688" algn="r" defTabSz="914400" rtl="1" eaLnBrk="1" fontAlgn="base" latinLnBrk="0" hangingPunct="1">
              <a:lnSpc>
                <a:spcPct val="80000"/>
              </a:lnSpc>
              <a:spcBef>
                <a:spcPct val="20000"/>
              </a:spcBef>
              <a:spcAft>
                <a:spcPct val="0"/>
              </a:spcAft>
              <a:buClr>
                <a:srgbClr val="CC99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rPr>
              <a:t>برای نوشتن یك عدد در مبنای 16 باید آن را با </a:t>
            </a:r>
            <a:r>
              <a:rPr kumimoji="0" lang="en-US" altLang="en-US" sz="1600" b="0" i="0" u="none" strike="noStrike" kern="0" cap="none" spc="0" normalizeH="0" baseline="0" noProof="0" dirty="0" smtClean="0">
                <a:ln>
                  <a:noFill/>
                </a:ln>
                <a:solidFill>
                  <a:srgbClr val="000000"/>
                </a:solidFill>
                <a:effectLst/>
                <a:uLnTx/>
                <a:uFillTx/>
                <a:latin typeface="Tahoma"/>
              </a:rPr>
              <a:t>0x</a:t>
            </a:r>
            <a:r>
              <a:rPr kumimoji="0" lang="fa-IR" altLang="en-US" sz="1600" b="0" i="0" u="none" strike="noStrike" kern="0" cap="none" spc="0" normalizeH="0" baseline="0" noProof="0" dirty="0" smtClean="0">
                <a:ln>
                  <a:noFill/>
                </a:ln>
                <a:solidFill>
                  <a:srgbClr val="000000"/>
                </a:solidFill>
                <a:effectLst/>
                <a:uLnTx/>
                <a:uFillTx/>
                <a:latin typeface="Tahoma"/>
              </a:rPr>
              <a:t> آغاز نمایید، مانند </a:t>
            </a:r>
            <a:r>
              <a:rPr kumimoji="0" lang="en-US" altLang="en-US" sz="1600" b="0" i="0" u="none" strike="noStrike" kern="0" cap="none" spc="0" normalizeH="0" baseline="0" noProof="0" dirty="0" smtClean="0">
                <a:ln>
                  <a:noFill/>
                </a:ln>
                <a:solidFill>
                  <a:srgbClr val="FF0000"/>
                </a:solidFill>
                <a:effectLst/>
                <a:uLnTx/>
                <a:uFillTx/>
                <a:latin typeface="Tahoma"/>
              </a:rPr>
              <a:t>0x</a:t>
            </a:r>
            <a:r>
              <a:rPr kumimoji="0" lang="en-US" altLang="en-US" sz="1600" b="0" i="0" u="none" strike="noStrike" kern="0" cap="none" spc="0" normalizeH="0" baseline="0" noProof="0" dirty="0" smtClean="0">
                <a:ln>
                  <a:noFill/>
                </a:ln>
                <a:solidFill>
                  <a:srgbClr val="000000"/>
                </a:solidFill>
                <a:effectLst/>
                <a:uLnTx/>
                <a:uFillTx/>
                <a:latin typeface="Tahoma"/>
              </a:rPr>
              <a:t>27A4</a:t>
            </a:r>
            <a:r>
              <a:rPr kumimoji="0" lang="fa-IR" altLang="en-US" sz="1600" b="0" i="0" u="none" strike="noStrike" kern="0" cap="none" spc="0" normalizeH="0" baseline="0" noProof="0" dirty="0" smtClean="0">
                <a:ln>
                  <a:noFill/>
                </a:ln>
                <a:solidFill>
                  <a:srgbClr val="000000"/>
                </a:solidFill>
                <a:effectLst/>
                <a:uLnTx/>
                <a:uFillTx/>
                <a:latin typeface="Tahoma"/>
              </a:rPr>
              <a:t>.</a:t>
            </a:r>
            <a:endParaRPr kumimoji="0" lang="en-US" altLang="en-US" sz="1600" b="0" i="0" u="none" strike="noStrike" kern="0" cap="none" spc="0" normalizeH="0" baseline="0" noProof="0" dirty="0" smtClean="0">
              <a:ln>
                <a:noFill/>
              </a:ln>
              <a:solidFill>
                <a:srgbClr val="000000"/>
              </a:solidFill>
              <a:effectLst/>
              <a:uLnTx/>
              <a:uFillTx/>
              <a:latin typeface="Tahoma"/>
            </a:endParaRPr>
          </a:p>
        </p:txBody>
      </p:sp>
      <p:sp>
        <p:nvSpPr>
          <p:cNvPr id="11" name="Rectangle 3"/>
          <p:cNvSpPr txBox="1">
            <a:spLocks noChangeArrowheads="1"/>
          </p:cNvSpPr>
          <p:nvPr/>
        </p:nvSpPr>
        <p:spPr bwMode="auto">
          <a:xfrm>
            <a:off x="225090" y="3861880"/>
            <a:ext cx="11691090" cy="321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571500" marR="0" lvl="0" indent="-571500" algn="r" defTabSz="914400" rtl="1" eaLnBrk="1" fontAlgn="base" latinLnBrk="0" hangingPunct="1">
              <a:lnSpc>
                <a:spcPct val="100000"/>
              </a:lnSpc>
              <a:spcBef>
                <a:spcPct val="20000"/>
              </a:spcBef>
              <a:spcAft>
                <a:spcPct val="0"/>
              </a:spcAft>
              <a:buClr>
                <a:srgbClr val="7C1302"/>
              </a:buClr>
              <a:buSzPct val="70000"/>
              <a:buFont typeface="Wingdings" panose="05000000000000000000" pitchFamily="2" charset="2"/>
              <a:buChar char="l"/>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ثوابت عددی اعشاری</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p>
          <a:p>
            <a:pPr marL="839788" marR="0" lvl="1" indent="-495300" algn="r" defTabSz="914400" rtl="1" eaLnBrk="1" fontAlgn="base" latinLnBrk="0" hangingPunct="1">
              <a:lnSpc>
                <a:spcPct val="10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برای نمایش اعداد اعشاری، باید از نقطه اعشار استفاده كنیم، مانند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237.45</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p>
          <a:p>
            <a:pPr marL="839788" marR="0" lvl="1" indent="-495300" algn="r" defTabSz="914400" rtl="1" eaLnBrk="1" fontAlgn="base" latinLnBrk="0" hangingPunct="1">
              <a:lnSpc>
                <a:spcPct val="10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اما نكته جالب آنستكه می توانید از نماد علمی نیز برای نمایش اعداد اعشاری استفاده كنید. برای اینكار كافی است از حرف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e</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برای نمایش قسمت توان استفاده نمایید. بعنوان مثال :</a:t>
            </a:r>
            <a:endPar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839788" marR="0" lvl="1" indent="-495300" algn="l" defTabSz="914400" rtl="0" eaLnBrk="1" fontAlgn="base" latinLnBrk="0" hangingPunct="1">
              <a:lnSpc>
                <a:spcPct val="100000"/>
              </a:lnSpc>
              <a:spcBef>
                <a:spcPct val="20000"/>
              </a:spcBef>
              <a:spcAft>
                <a:spcPct val="0"/>
              </a:spcAft>
              <a:buClr>
                <a:srgbClr val="CC3300"/>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-23.47 × 10</a:t>
            </a:r>
            <a:r>
              <a:rPr kumimoji="0" lang="en-US" altLang="en-US" sz="1600" b="0" i="0" u="none" strike="noStrike" kern="0" cap="none" spc="0" normalizeH="0" baseline="30000" noProof="0" dirty="0" smtClean="0">
                <a:ln>
                  <a:noFill/>
                </a:ln>
                <a:solidFill>
                  <a:srgbClr val="000000"/>
                </a:solidFill>
                <a:effectLst/>
                <a:uLnTx/>
                <a:uFillTx/>
                <a:latin typeface="Tahoma"/>
                <a:cs typeface="Tahoma" panose="020B0604030504040204" pitchFamily="34" charset="0"/>
              </a:rPr>
              <a:t> 5</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 -23.47</a:t>
            </a:r>
            <a:r>
              <a:rPr kumimoji="0" lang="en-US" altLang="en-US" sz="1600" b="0" i="0" u="none" strike="noStrike" kern="0" cap="none" spc="0" normalizeH="0" baseline="0" noProof="0" dirty="0" smtClean="0">
                <a:ln>
                  <a:noFill/>
                </a:ln>
                <a:solidFill>
                  <a:srgbClr val="FF0000"/>
                </a:solidFill>
                <a:effectLst/>
                <a:uLnTx/>
                <a:uFillTx/>
                <a:latin typeface="Tahoma"/>
                <a:cs typeface="Tahoma" panose="020B0604030504040204" pitchFamily="34" charset="0"/>
              </a:rPr>
              <a:t>e</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5</a:t>
            </a:r>
          </a:p>
          <a:p>
            <a:pPr marL="839788" marR="0" lvl="1" indent="-495300" algn="l" defTabSz="914400" rtl="0" eaLnBrk="1" fontAlgn="base" latinLnBrk="0" hangingPunct="1">
              <a:lnSpc>
                <a:spcPct val="100000"/>
              </a:lnSpc>
              <a:spcBef>
                <a:spcPct val="20000"/>
              </a:spcBef>
              <a:spcAft>
                <a:spcPct val="0"/>
              </a:spcAft>
              <a:buClr>
                <a:srgbClr val="CC3300"/>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42.389 × 10 </a:t>
            </a:r>
            <a:r>
              <a:rPr kumimoji="0" lang="en-US" altLang="en-US" sz="1600" b="0" i="0" u="none" strike="noStrike" kern="0" cap="none" spc="0" normalizeH="0" baseline="30000" noProof="0" dirty="0" smtClean="0">
                <a:ln>
                  <a:noFill/>
                </a:ln>
                <a:solidFill>
                  <a:srgbClr val="000000"/>
                </a:solidFill>
                <a:effectLst/>
                <a:uLnTx/>
                <a:uFillTx/>
                <a:latin typeface="Tahoma"/>
                <a:cs typeface="Tahoma" panose="020B0604030504040204" pitchFamily="34" charset="0"/>
              </a:rPr>
              <a:t>-3</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 42.389e-3</a:t>
            </a:r>
            <a:endPar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839788" marR="0" lvl="1" indent="-495300" algn="r" defTabSz="914400" rtl="1" eaLnBrk="1" fontAlgn="base" latinLnBrk="0" hangingPunct="1">
              <a:lnSpc>
                <a:spcPct val="10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دقت كنید كه قسمت توان، حتما یك عدد صحیح است.</a:t>
            </a:r>
          </a:p>
          <a:p>
            <a:pPr marL="839788" marR="0" lvl="1" indent="-495300" algn="r" defTabSz="914400" rtl="1" eaLnBrk="1" fontAlgn="base" latinLnBrk="0" hangingPunct="1">
              <a:lnSpc>
                <a:spcPct val="100000"/>
              </a:lnSpc>
              <a:spcBef>
                <a:spcPct val="20000"/>
              </a:spcBef>
              <a:spcAft>
                <a:spcPct val="0"/>
              </a:spcAft>
              <a:buClr>
                <a:srgbClr val="CC3300"/>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نكته جالب اینجاست كه برخلاف مورد قبل، كامپایلر بطور پیش فرض داده های اعشاری را از نوع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double</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فرض می كند.چنانچه دوست دارید ثابت شما ازنوع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float</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درنظر گرفته شود، در انتهای آن </a:t>
            </a:r>
            <a:r>
              <a:rPr kumimoji="0" lang="en-US" altLang="en-US" sz="1600" b="0" i="0" u="none" strike="noStrike" kern="0" cap="none" spc="0" normalizeH="0" baseline="0" noProof="0" dirty="0" smtClean="0">
                <a:ln>
                  <a:noFill/>
                </a:ln>
                <a:solidFill>
                  <a:srgbClr val="FF0000"/>
                </a:solidFill>
                <a:effectLst/>
                <a:uLnTx/>
                <a:uFillTx/>
                <a:latin typeface="Tahoma"/>
                <a:cs typeface="Tahoma" panose="020B0604030504040204" pitchFamily="34" charset="0"/>
              </a:rPr>
              <a:t>F</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قرار دهید. ضمنا پسوند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L</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نیز داده اعشاری را از نوع </a:t>
            </a:r>
            <a:r>
              <a:rPr kumimoji="0" lang="en-US"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long double</a:t>
            </a:r>
            <a:r>
              <a:rPr kumimoji="0" lang="fa-IR" altLang="en-US" sz="16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درنظر می گیرد.</a:t>
            </a:r>
            <a:r>
              <a:rPr kumimoji="0" lang="fa-IR" altLang="en-US" sz="1600" b="0" i="0" u="none" strike="noStrike" kern="0" cap="none" spc="0" normalizeH="0" baseline="0" noProof="0" dirty="0" smtClean="0">
                <a:ln>
                  <a:noFill/>
                </a:ln>
                <a:solidFill>
                  <a:srgbClr val="000000"/>
                </a:solidFill>
                <a:effectLst/>
                <a:uLnTx/>
                <a:uFillTx/>
                <a:latin typeface="Tahoma"/>
              </a:rPr>
              <a:t> </a:t>
            </a:r>
            <a:endParaRPr kumimoji="0" lang="en-US" altLang="en-US" sz="1600" b="0" i="0" u="none" strike="noStrike" kern="0" cap="none" spc="0" normalizeH="0" baseline="0" noProof="0" dirty="0" smtClean="0">
              <a:ln>
                <a:noFill/>
              </a:ln>
              <a:solidFill>
                <a:srgbClr val="000000"/>
              </a:solidFill>
              <a:effectLst/>
              <a:uLnTx/>
              <a:uFillTx/>
              <a:latin typeface="Tahoma"/>
            </a:endParaRPr>
          </a:p>
        </p:txBody>
      </p:sp>
    </p:spTree>
    <p:extLst>
      <p:ext uri="{BB962C8B-B14F-4D97-AF65-F5344CB8AC3E}">
        <p14:creationId xmlns:p14="http://schemas.microsoft.com/office/powerpoint/2010/main" val="40476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ثوابت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Rectangle 3"/>
          <p:cNvSpPr txBox="1">
            <a:spLocks noChangeArrowheads="1"/>
          </p:cNvSpPr>
          <p:nvPr/>
        </p:nvSpPr>
        <p:spPr bwMode="auto">
          <a:xfrm>
            <a:off x="6692630" y="1147076"/>
            <a:ext cx="5499370" cy="5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571500" indent="-571500" defTabSz="914400" eaLnBrk="1" hangingPunct="1"/>
            <a:r>
              <a:rPr lang="fa-IR" altLang="en-US" sz="2400" kern="0" dirty="0" smtClean="0">
                <a:cs typeface="Tahoma" panose="020B0604030504040204" pitchFamily="34" charset="0"/>
              </a:rPr>
              <a:t>ثوابت كاراكتری :</a:t>
            </a:r>
            <a:endParaRPr lang="en-US" altLang="en-US" sz="2400" kern="0" dirty="0" smtClean="0">
              <a:cs typeface="Tahoma" panose="020B0604030504040204" pitchFamily="34" charset="0"/>
            </a:endParaRPr>
          </a:p>
          <a:p>
            <a:pPr marL="839788" lvl="1" indent="-495300" defTabSz="914400" eaLnBrk="1" hangingPunct="1"/>
            <a:r>
              <a:rPr lang="fa-IR" altLang="en-US" sz="1600" kern="0" dirty="0" smtClean="0">
                <a:cs typeface="Tahoma" panose="020B0604030504040204" pitchFamily="34" charset="0"/>
              </a:rPr>
              <a:t>برای نشان دادن ثوابت كاراكتری، آنها را در داخل </a:t>
            </a:r>
            <a:r>
              <a:rPr lang="en-US" altLang="en-US" sz="1600" b="1" kern="0" dirty="0" smtClean="0">
                <a:cs typeface="Tahoma" panose="020B0604030504040204" pitchFamily="34" charset="0"/>
              </a:rPr>
              <a:t>'</a:t>
            </a:r>
            <a:r>
              <a:rPr lang="fa-IR" altLang="en-US" sz="1600" kern="0" dirty="0" smtClean="0">
                <a:cs typeface="Tahoma" panose="020B0604030504040204" pitchFamily="34" charset="0"/>
              </a:rPr>
              <a:t> قرار می دهیم. بعنوان مثال </a:t>
            </a:r>
            <a:r>
              <a:rPr lang="en-US" altLang="en-US" sz="1600" kern="0" dirty="0" smtClean="0">
                <a:cs typeface="Tahoma" panose="020B0604030504040204" pitchFamily="34" charset="0"/>
              </a:rPr>
              <a:t>'A' </a:t>
            </a:r>
            <a:r>
              <a:rPr lang="fa-IR" altLang="en-US" sz="1600" kern="0" dirty="0" smtClean="0">
                <a:cs typeface="Tahoma" panose="020B0604030504040204" pitchFamily="34" charset="0"/>
              </a:rPr>
              <a:t>یك ثابت كاراكتری است. </a:t>
            </a:r>
            <a:endParaRPr lang="en-US" altLang="en-US" sz="1600" kern="0" dirty="0" smtClean="0">
              <a:cs typeface="Tahoma" panose="020B0604030504040204" pitchFamily="34" charset="0"/>
            </a:endParaRPr>
          </a:p>
          <a:p>
            <a:pPr marL="839788" lvl="1" indent="-495300" algn="l" defTabSz="914400" rtl="0" eaLnBrk="1" hangingPunct="1">
              <a:buFont typeface="Wingdings" panose="05000000000000000000" pitchFamily="2" charset="2"/>
              <a:buNone/>
            </a:pPr>
            <a:r>
              <a:rPr lang="en-US" altLang="en-US" sz="1600" kern="0" dirty="0" smtClean="0">
                <a:cs typeface="Tahoma" panose="020B0604030504040204" pitchFamily="34" charset="0"/>
              </a:rPr>
              <a:t>char  </a:t>
            </a:r>
            <a:r>
              <a:rPr lang="en-US" altLang="en-US" sz="1600" kern="0" dirty="0" err="1" smtClean="0">
                <a:cs typeface="Tahoma" panose="020B0604030504040204" pitchFamily="34" charset="0"/>
              </a:rPr>
              <a:t>ch</a:t>
            </a:r>
            <a:r>
              <a:rPr lang="en-US" altLang="en-US" sz="1600" kern="0" dirty="0" smtClean="0">
                <a:cs typeface="Tahoma" panose="020B0604030504040204" pitchFamily="34" charset="0"/>
              </a:rPr>
              <a:t> = 'S' ;</a:t>
            </a:r>
            <a:endParaRPr lang="fa-IR" altLang="en-US" sz="1600" kern="0" dirty="0" smtClean="0">
              <a:cs typeface="Tahoma" panose="020B0604030504040204" pitchFamily="34" charset="0"/>
            </a:endParaRPr>
          </a:p>
          <a:p>
            <a:pPr marL="839788" lvl="1" indent="-495300" defTabSz="914400" eaLnBrk="1" hangingPunct="1"/>
            <a:r>
              <a:rPr lang="fa-IR" altLang="en-US" sz="1600" kern="0" dirty="0" smtClean="0">
                <a:cs typeface="Tahoma" panose="020B0604030504040204" pitchFamily="34" charset="0"/>
              </a:rPr>
              <a:t>دقت كنید كه همانطور كه قبلا گفته شد، كد اسكی كاراكترها در متغیر ذخیره می گردد، بنابراین می توان از آن بعنوان یك عدد صحیح نیز استفاده كرد. نكته مهم دیگر آنستكه به تفاوت عدد </a:t>
            </a:r>
            <a:r>
              <a:rPr lang="en-US" altLang="en-US" sz="1600" kern="0" dirty="0" smtClean="0">
                <a:cs typeface="Tahoma" panose="020B0604030504040204" pitchFamily="34" charset="0"/>
              </a:rPr>
              <a:t>5</a:t>
            </a:r>
            <a:r>
              <a:rPr lang="fa-IR" altLang="en-US" sz="1600" kern="0" dirty="0" smtClean="0">
                <a:cs typeface="Tahoma" panose="020B0604030504040204" pitchFamily="34" charset="0"/>
              </a:rPr>
              <a:t> و </a:t>
            </a:r>
            <a:r>
              <a:rPr lang="fa-IR" altLang="en-US" sz="1600" kern="0" dirty="0" smtClean="0">
                <a:solidFill>
                  <a:srgbClr val="FF0000"/>
                </a:solidFill>
                <a:cs typeface="Tahoma" panose="020B0604030504040204" pitchFamily="34" charset="0"/>
              </a:rPr>
              <a:t>كاراكتر </a:t>
            </a:r>
            <a:r>
              <a:rPr lang="en-US" altLang="en-US" sz="1600" kern="0" dirty="0" smtClean="0">
                <a:solidFill>
                  <a:srgbClr val="FF0000"/>
                </a:solidFill>
                <a:cs typeface="Tahoma" panose="020B0604030504040204" pitchFamily="34" charset="0"/>
              </a:rPr>
              <a:t>'5'</a:t>
            </a:r>
            <a:r>
              <a:rPr lang="fa-IR" altLang="en-US" sz="1600" kern="0" dirty="0" smtClean="0">
                <a:solidFill>
                  <a:srgbClr val="FF0000"/>
                </a:solidFill>
                <a:cs typeface="Tahoma" panose="020B0604030504040204" pitchFamily="34" charset="0"/>
              </a:rPr>
              <a:t> </a:t>
            </a:r>
            <a:r>
              <a:rPr lang="fa-IR" altLang="en-US" sz="1600" kern="0" dirty="0" smtClean="0">
                <a:cs typeface="Tahoma" panose="020B0604030504040204" pitchFamily="34" charset="0"/>
              </a:rPr>
              <a:t>دقت داشته باشید. در حقیقت </a:t>
            </a:r>
            <a:r>
              <a:rPr lang="en-US" altLang="en-US" sz="1600" kern="0" dirty="0" smtClean="0">
                <a:cs typeface="Tahoma" panose="020B0604030504040204" pitchFamily="34" charset="0"/>
              </a:rPr>
              <a:t>'5'</a:t>
            </a:r>
            <a:r>
              <a:rPr lang="fa-IR" altLang="en-US" sz="1600" kern="0" dirty="0" smtClean="0">
                <a:cs typeface="Tahoma" panose="020B0604030504040204" pitchFamily="34" charset="0"/>
              </a:rPr>
              <a:t> برابر است با عدد </a:t>
            </a:r>
            <a:r>
              <a:rPr lang="en-US" altLang="en-US" sz="1600" kern="0" dirty="0" smtClean="0">
                <a:solidFill>
                  <a:srgbClr val="FF0000"/>
                </a:solidFill>
                <a:cs typeface="Tahoma" panose="020B0604030504040204" pitchFamily="34" charset="0"/>
              </a:rPr>
              <a:t>53</a:t>
            </a:r>
            <a:r>
              <a:rPr lang="fa-IR" altLang="en-US" sz="1600" kern="0" dirty="0" smtClean="0">
                <a:cs typeface="Tahoma" panose="020B0604030504040204" pitchFamily="34" charset="0"/>
              </a:rPr>
              <a:t> كه همان كد اسكی آن است.</a:t>
            </a:r>
          </a:p>
          <a:p>
            <a:pPr marL="839788" lvl="1" indent="-495300" defTabSz="914400" eaLnBrk="1" hangingPunct="1"/>
            <a:r>
              <a:rPr lang="fa-IR" altLang="en-US" sz="1600" kern="0" dirty="0" smtClean="0">
                <a:cs typeface="Tahoma" panose="020B0604030504040204" pitchFamily="34" charset="0"/>
              </a:rPr>
              <a:t>روش فوق، برای نمایش کاراکترهای قابل چاپ مناسب است، اما بعضی كاراكترها مانند </a:t>
            </a:r>
            <a:r>
              <a:rPr lang="en-US" altLang="en-US" sz="1600" kern="0" dirty="0" smtClean="0">
                <a:cs typeface="Tahoma" panose="020B0604030504040204" pitchFamily="34" charset="0"/>
              </a:rPr>
              <a:t>enter</a:t>
            </a:r>
            <a:r>
              <a:rPr lang="fa-IR" altLang="en-US" sz="1600" kern="0" dirty="0" smtClean="0">
                <a:cs typeface="Tahoma" panose="020B0604030504040204" pitchFamily="34" charset="0"/>
              </a:rPr>
              <a:t> قابل نمایش نبوده و برای آنها شکل خاصی وجود ندارد. در چنین مواردی، زبان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از ترکیب علامت </a:t>
            </a:r>
            <a:r>
              <a:rPr lang="en-US" altLang="en-US" sz="1600" kern="0" dirty="0" smtClean="0">
                <a:cs typeface="Tahoma" panose="020B0604030504040204" pitchFamily="34" charset="0"/>
              </a:rPr>
              <a:t>\</a:t>
            </a:r>
            <a:r>
              <a:rPr lang="fa-IR" altLang="en-US" sz="1600" kern="0" dirty="0" smtClean="0">
                <a:cs typeface="Tahoma" panose="020B0604030504040204" pitchFamily="34" charset="0"/>
              </a:rPr>
              <a:t> به همراه یک کاراکتر دیگر، برای نمایش این قبیل کاراکترها استفاده می نماید. بعنوان مثال، کاراکتر </a:t>
            </a:r>
            <a:r>
              <a:rPr lang="en-US" altLang="en-US" sz="1600" kern="0" dirty="0" smtClean="0">
                <a:cs typeface="Tahoma" panose="020B0604030504040204" pitchFamily="34" charset="0"/>
              </a:rPr>
              <a:t>'\n'</a:t>
            </a:r>
            <a:r>
              <a:rPr lang="fa-IR" altLang="en-US" sz="1600" kern="0" dirty="0" smtClean="0">
                <a:cs typeface="Tahoma" panose="020B0604030504040204" pitchFamily="34" charset="0"/>
              </a:rPr>
              <a:t> نشان دهنده خط جدید یا همان </a:t>
            </a:r>
            <a:r>
              <a:rPr lang="en-US" altLang="en-US" sz="1600" kern="0" dirty="0" smtClean="0">
                <a:cs typeface="Tahoma" panose="020B0604030504040204" pitchFamily="34" charset="0"/>
              </a:rPr>
              <a:t>enter</a:t>
            </a:r>
            <a:r>
              <a:rPr lang="fa-IR" altLang="en-US" sz="1600" kern="0" dirty="0" smtClean="0">
                <a:cs typeface="Tahoma" panose="020B0604030504040204" pitchFamily="34" charset="0"/>
              </a:rPr>
              <a:t> می باشد. </a:t>
            </a:r>
            <a:endParaRPr lang="en-US" altLang="en-US" sz="1600" kern="0" dirty="0" smtClean="0">
              <a:cs typeface="Tahoma" panose="020B0604030504040204" pitchFamily="34" charset="0"/>
            </a:endParaRPr>
          </a:p>
          <a:p>
            <a:pPr marL="839788" lvl="1" indent="-495300" defTabSz="914400" eaLnBrk="1" hangingPunct="1"/>
            <a:r>
              <a:rPr lang="fa-IR" altLang="en-US" sz="1600" kern="0" dirty="0" smtClean="0">
                <a:cs typeface="Tahoma" panose="020B0604030504040204" pitchFamily="34" charset="0"/>
              </a:rPr>
              <a:t>جدول صفحه بعد این قبیل کاراکترها و معادل آنها را نشان می دهد.</a:t>
            </a:r>
            <a:endParaRPr lang="en-US" altLang="en-US" sz="1600" kern="0" dirty="0" smtClean="0">
              <a:cs typeface="Tahoma" panose="020B0604030504040204" pitchFamily="34" charset="0"/>
            </a:endParaRPr>
          </a:p>
        </p:txBody>
      </p:sp>
      <p:graphicFrame>
        <p:nvGraphicFramePr>
          <p:cNvPr id="10" name="Group 300"/>
          <p:cNvGraphicFramePr>
            <a:graphicFrameLocks/>
          </p:cNvGraphicFramePr>
          <p:nvPr>
            <p:extLst>
              <p:ext uri="{D42A27DB-BD31-4B8C-83A1-F6EECF244321}">
                <p14:modId xmlns:p14="http://schemas.microsoft.com/office/powerpoint/2010/main" val="2456521565"/>
              </p:ext>
            </p:extLst>
          </p:nvPr>
        </p:nvGraphicFramePr>
        <p:xfrm>
          <a:off x="342984" y="1113423"/>
          <a:ext cx="6349646" cy="5665108"/>
        </p:xfrm>
        <a:graphic>
          <a:graphicData uri="http://schemas.openxmlformats.org/drawingml/2006/table">
            <a:tbl>
              <a:tblPr/>
              <a:tblGrid>
                <a:gridCol w="1152589">
                  <a:extLst>
                    <a:ext uri="{9D8B030D-6E8A-4147-A177-3AD203B41FA5}">
                      <a16:colId xmlns:a16="http://schemas.microsoft.com/office/drawing/2014/main" val="1224184860"/>
                    </a:ext>
                  </a:extLst>
                </a:gridCol>
                <a:gridCol w="1744193">
                  <a:extLst>
                    <a:ext uri="{9D8B030D-6E8A-4147-A177-3AD203B41FA5}">
                      <a16:colId xmlns:a16="http://schemas.microsoft.com/office/drawing/2014/main" val="2737709077"/>
                    </a:ext>
                  </a:extLst>
                </a:gridCol>
                <a:gridCol w="3452864">
                  <a:extLst>
                    <a:ext uri="{9D8B030D-6E8A-4147-A177-3AD203B41FA5}">
                      <a16:colId xmlns:a16="http://schemas.microsoft.com/office/drawing/2014/main" val="4009738472"/>
                    </a:ext>
                  </a:extLst>
                </a:gridCol>
              </a:tblGrid>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کد اسکی</a:t>
                      </a:r>
                      <a:endParaRPr kumimoji="0" lang="fa-IR"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نحوه نمایش در </a:t>
                      </a:r>
                      <a:r>
                        <a:rPr kumimoji="0" lang="en-US"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C</a:t>
                      </a:r>
                      <a:endParaRPr kumimoji="0" lang="en-US" altLang="en-US" sz="15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نام کاراکتر</a:t>
                      </a:r>
                      <a:endParaRPr kumimoji="0" lang="fa-IR" alt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789955163"/>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7</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a:t>
                      </a:r>
                      <a:endParaRPr kumimoji="0" lang="en-US" alt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صدای بوق کامپیوتر</a:t>
                      </a:r>
                      <a:endParaRPr kumimoji="0" lang="fa-IR"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5509715"/>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8</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حرکت به عقب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backspace</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0842492"/>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12</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\f</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شروع صفحه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form feed</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0905624"/>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10</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\n</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سطر جدید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line feed</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4408107"/>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13</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\r</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برگشت به ابتداي سطر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carriage return</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0962906"/>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9</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\t</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فاصله افقی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horizontal tab</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40835"/>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11</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\v</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فاصله عمودی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vertical tab</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6534476"/>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63</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علامت سوال</a:t>
                      </a:r>
                      <a:endParaRPr kumimoji="0" lang="fa-IR"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4463644"/>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39</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علامت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874289"/>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34</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علامت </a:t>
                      </a: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342787"/>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92</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علامت </a:t>
                      </a:r>
                      <a:r>
                        <a:rPr kumimoji="0" lang="en-US"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a:t>
                      </a:r>
                      <a:endParaRPr kumimoji="0" lang="en-US" altLang="en-US" sz="15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2873753"/>
                  </a:ext>
                </a:extLst>
              </a:tr>
              <a:tr h="365462">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0</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\0</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علامت تهی</a:t>
                      </a:r>
                      <a:endParaRPr kumimoji="0" lang="fa-IR"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5085212"/>
                  </a:ext>
                </a:extLst>
              </a:tr>
              <a:tr h="365462">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15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\000</a:t>
                      </a:r>
                      <a:endParaRPr kumimoji="0" lang="en-US"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کد اسکی یک کاراکتر با 3 رقم در مبنای 8</a:t>
                      </a:r>
                      <a:endParaRPr kumimoji="0" lang="fa-IR" altLang="en-US" sz="15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6181952"/>
                  </a:ext>
                </a:extLst>
              </a:tr>
              <a:tr h="365462">
                <a:tc>
                  <a:txBody>
                    <a:bodyPr/>
                    <a:lstStyle>
                      <a:lvl1pPr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1"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1500" b="0" i="0" u="none" strike="noStrike" cap="none" normalizeH="0" baseline="0" smtClean="0">
                        <a:ln>
                          <a:noFill/>
                        </a:ln>
                        <a:solidFill>
                          <a:schemeClr val="tx1"/>
                        </a:solidFill>
                        <a:effectLst/>
                        <a:latin typeface="Tahoma" panose="020B0604030504040204" pitchFamily="34"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\x00</a:t>
                      </a:r>
                      <a:endParaRPr kumimoji="0" lang="en-US" alt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r" rtl="1" eaLnBrk="0" hangingPunct="0">
                        <a:spcBef>
                          <a:spcPct val="20000"/>
                        </a:spcBef>
                        <a:buClr>
                          <a:schemeClr val="tx2"/>
                        </a:buClr>
                        <a:buSzPct val="70000"/>
                        <a:buFont typeface="Wingdings" panose="05000000000000000000" pitchFamily="2" charset="2"/>
                        <a:defRPr sz="2600">
                          <a:solidFill>
                            <a:schemeClr val="tx1"/>
                          </a:solidFill>
                          <a:latin typeface="Tahoma" panose="020B0604030504040204" pitchFamily="34" charset="0"/>
                        </a:defRPr>
                      </a:lvl1pPr>
                      <a:lvl2pPr marL="742950" indent="-285750" algn="r" rtl="1" eaLnBrk="0" hangingPunct="0">
                        <a:spcBef>
                          <a:spcPct val="20000"/>
                        </a:spcBef>
                        <a:buClr>
                          <a:schemeClr val="accent2"/>
                        </a:buClr>
                        <a:buSzPct val="70000"/>
                        <a:buFont typeface="Wingdings" panose="05000000000000000000" pitchFamily="2" charset="2"/>
                        <a:defRPr sz="2200">
                          <a:solidFill>
                            <a:schemeClr val="tx1"/>
                          </a:solidFill>
                          <a:latin typeface="Tahoma" panose="020B0604030504040204" pitchFamily="34" charset="0"/>
                        </a:defRPr>
                      </a:lvl2pPr>
                      <a:lvl3pPr marL="1143000" indent="-228600" algn="r" rtl="1" eaLnBrk="0" hangingPunct="0">
                        <a:spcBef>
                          <a:spcPct val="20000"/>
                        </a:spcBef>
                        <a:buClr>
                          <a:schemeClr val="accent1"/>
                        </a:buClr>
                        <a:buSzPct val="70000"/>
                        <a:buFont typeface="Wingdings" panose="05000000000000000000" pitchFamily="2" charset="2"/>
                        <a:defRPr sz="2100">
                          <a:solidFill>
                            <a:schemeClr val="tx1"/>
                          </a:solidFill>
                          <a:latin typeface="Tahoma" panose="020B0604030504040204" pitchFamily="34" charset="0"/>
                        </a:defRPr>
                      </a:lvl3pPr>
                      <a:lvl4pPr marL="1600200" indent="-228600" algn="r" rtl="1" eaLnBrk="0" hangingPunct="0">
                        <a:spcBef>
                          <a:spcPct val="20000"/>
                        </a:spcBef>
                        <a:buClr>
                          <a:schemeClr val="tx2"/>
                        </a:buClr>
                        <a:buSzPct val="75000"/>
                        <a:buFont typeface="Wingdings" panose="05000000000000000000" pitchFamily="2" charset="2"/>
                        <a:defRPr>
                          <a:solidFill>
                            <a:schemeClr val="tx1"/>
                          </a:solidFill>
                          <a:latin typeface="Tahoma" panose="020B0604030504040204" pitchFamily="34" charset="0"/>
                        </a:defRPr>
                      </a:lvl4pPr>
                      <a:lvl5pPr marL="2057400" indent="-228600" algn="r" rtl="1" eaLnBrk="0" hangingPunct="0">
                        <a:spcBef>
                          <a:spcPct val="20000"/>
                        </a:spcBef>
                        <a:buClr>
                          <a:schemeClr val="folHlink"/>
                        </a:buClr>
                        <a:buSzPct val="80000"/>
                        <a:buFont typeface="Wingdings" panose="05000000000000000000" pitchFamily="2" charset="2"/>
                        <a:defRPr>
                          <a:solidFill>
                            <a:schemeClr val="tx1"/>
                          </a:solidFill>
                          <a:latin typeface="Tahoma" panose="020B0604030504040204" pitchFamily="34" charset="0"/>
                        </a:defRPr>
                      </a:lvl5pPr>
                      <a:lvl6pPr marL="25146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6pPr>
                      <a:lvl7pPr marL="29718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7pPr>
                      <a:lvl8pPr marL="34290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8pPr>
                      <a:lvl9pPr marL="3886200" indent="-228600" algn="r" rtl="1"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Tahoma" panose="020B0604030504040204" pitchFamily="34" charset="0"/>
                        </a:defRPr>
                      </a:lvl9pPr>
                    </a:lstStyle>
                    <a:p>
                      <a:pPr marL="342900" marR="0" lvl="0" indent="-342900" algn="r" defTabSz="914400" rtl="1" eaLnBrk="1" fontAlgn="base" latinLnBrk="0" hangingPunct="1">
                        <a:lnSpc>
                          <a:spcPct val="100000"/>
                        </a:lnSpc>
                        <a:spcBef>
                          <a:spcPct val="0"/>
                        </a:spcBef>
                        <a:spcAft>
                          <a:spcPct val="0"/>
                        </a:spcAft>
                        <a:buClrTx/>
                        <a:buSzTx/>
                        <a:buFontTx/>
                        <a:buNone/>
                        <a:tabLst/>
                      </a:pPr>
                      <a:r>
                        <a:rPr kumimoji="0" lang="fa-IR" altLang="en-US" sz="15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کد اسکی یک کاراکتر با 2 رقم در مبنای 16</a:t>
                      </a:r>
                      <a:endParaRPr kumimoji="0" lang="fa-IR" altLang="en-US" sz="1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1927971"/>
                  </a:ext>
                </a:extLst>
              </a:tr>
            </a:tbl>
          </a:graphicData>
        </a:graphic>
      </p:graphicFrame>
      <p:sp>
        <p:nvSpPr>
          <p:cNvPr id="2" name="Cloud 1"/>
          <p:cNvSpPr/>
          <p:nvPr/>
        </p:nvSpPr>
        <p:spPr>
          <a:xfrm>
            <a:off x="1235411" y="792782"/>
            <a:ext cx="9289915" cy="60052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gn="r" rtl="1"/>
            <a:r>
              <a:rPr lang="fa-IR" altLang="en-US" sz="2000" dirty="0">
                <a:solidFill>
                  <a:schemeClr val="tx1"/>
                </a:solidFill>
                <a:cs typeface="Tahoma" panose="020B0604030504040204" pitchFamily="34" charset="0"/>
              </a:rPr>
              <a:t>ثوابت رشته ای : </a:t>
            </a:r>
            <a:r>
              <a:rPr lang="en-US" altLang="en-US" sz="2000" dirty="0">
                <a:solidFill>
                  <a:schemeClr val="tx1"/>
                </a:solidFill>
                <a:cs typeface="Tahoma" panose="020B0604030504040204" pitchFamily="34" charset="0"/>
              </a:rPr>
              <a:t>C</a:t>
            </a:r>
            <a:r>
              <a:rPr lang="fa-IR" altLang="en-US" sz="2000" dirty="0">
                <a:solidFill>
                  <a:schemeClr val="tx1"/>
                </a:solidFill>
                <a:cs typeface="Tahoma" panose="020B0604030504040204" pitchFamily="34" charset="0"/>
              </a:rPr>
              <a:t> علاوه بر ثوابت فوق، از یك ثابت دیگر بنام </a:t>
            </a:r>
            <a:r>
              <a:rPr lang="fa-IR" altLang="en-US" sz="2000" b="1" dirty="0">
                <a:solidFill>
                  <a:schemeClr val="tx1"/>
                </a:solidFill>
                <a:cs typeface="Tahoma" panose="020B0604030504040204" pitchFamily="34" charset="0"/>
              </a:rPr>
              <a:t>رشته</a:t>
            </a:r>
            <a:r>
              <a:rPr lang="fa-IR" altLang="en-US" sz="2000" dirty="0">
                <a:solidFill>
                  <a:schemeClr val="tx1"/>
                </a:solidFill>
                <a:cs typeface="Tahoma" panose="020B0604030504040204" pitchFamily="34" charset="0"/>
              </a:rPr>
              <a:t> نیز حمایت می كند. رشته، </a:t>
            </a:r>
            <a:r>
              <a:rPr lang="fa-IR" altLang="en-US" sz="2000" dirty="0">
                <a:solidFill>
                  <a:srgbClr val="FF0000"/>
                </a:solidFill>
                <a:cs typeface="Tahoma" panose="020B0604030504040204" pitchFamily="34" charset="0"/>
              </a:rPr>
              <a:t>دنباله ای از كاراكترها</a:t>
            </a:r>
            <a:r>
              <a:rPr lang="fa-IR" altLang="en-US" sz="2000" dirty="0">
                <a:solidFill>
                  <a:schemeClr val="tx1"/>
                </a:solidFill>
                <a:cs typeface="Tahoma" panose="020B0604030504040204" pitchFamily="34" charset="0"/>
              </a:rPr>
              <a:t> است كه در داخل </a:t>
            </a:r>
            <a:r>
              <a:rPr lang="en-US" altLang="en-US" sz="2000" b="1" dirty="0">
                <a:solidFill>
                  <a:srgbClr val="FF0000"/>
                </a:solidFill>
                <a:cs typeface="Tahoma" panose="020B0604030504040204" pitchFamily="34" charset="0"/>
              </a:rPr>
              <a:t>"</a:t>
            </a:r>
            <a:r>
              <a:rPr lang="fa-IR" altLang="en-US" sz="2000" dirty="0">
                <a:solidFill>
                  <a:schemeClr val="tx1"/>
                </a:solidFill>
                <a:cs typeface="Tahoma" panose="020B0604030504040204" pitchFamily="34" charset="0"/>
              </a:rPr>
              <a:t> قرار می گیرند. بعنوان مثال </a:t>
            </a:r>
            <a:r>
              <a:rPr lang="en-US" altLang="en-US" sz="2000" dirty="0">
                <a:solidFill>
                  <a:schemeClr val="tx1"/>
                </a:solidFill>
                <a:cs typeface="Tahoma" panose="020B0604030504040204" pitchFamily="34" charset="0"/>
              </a:rPr>
              <a:t>"this is a test"</a:t>
            </a:r>
            <a:r>
              <a:rPr lang="fa-IR" altLang="en-US" sz="2000" dirty="0">
                <a:solidFill>
                  <a:schemeClr val="tx1"/>
                </a:solidFill>
                <a:cs typeface="Tahoma" panose="020B0604030504040204" pitchFamily="34" charset="0"/>
              </a:rPr>
              <a:t> یك رشته است</a:t>
            </a:r>
            <a:r>
              <a:rPr lang="fa-IR" altLang="en-US" sz="2000" dirty="0" smtClean="0">
                <a:solidFill>
                  <a:schemeClr val="tx1"/>
                </a:solidFill>
                <a:cs typeface="Tahoma" panose="020B0604030504040204" pitchFamily="34" charset="0"/>
              </a:rPr>
              <a:t>.</a:t>
            </a:r>
          </a:p>
          <a:p>
            <a:pPr marL="571500" indent="-571500" algn="r" rtl="1"/>
            <a:r>
              <a:rPr lang="fa-IR" altLang="en-US" sz="2000" dirty="0" smtClean="0">
                <a:solidFill>
                  <a:srgbClr val="FF0000"/>
                </a:solidFill>
                <a:cs typeface="Tahoma" panose="020B0604030504040204" pitchFamily="34" charset="0"/>
              </a:rPr>
              <a:t>نکته: </a:t>
            </a:r>
            <a:r>
              <a:rPr lang="fa-IR" altLang="en-US" sz="2000" dirty="0">
                <a:solidFill>
                  <a:schemeClr val="tx1"/>
                </a:solidFill>
                <a:cs typeface="Tahoma" panose="020B0604030504040204" pitchFamily="34" charset="0"/>
              </a:rPr>
              <a:t>دقت كنید كه </a:t>
            </a:r>
            <a:r>
              <a:rPr lang="en-US" altLang="en-US" sz="2000" dirty="0">
                <a:solidFill>
                  <a:schemeClr val="tx1"/>
                </a:solidFill>
                <a:cs typeface="Tahoma" panose="020B0604030504040204" pitchFamily="34" charset="0"/>
              </a:rPr>
              <a:t>'a'</a:t>
            </a:r>
            <a:r>
              <a:rPr lang="fa-IR" altLang="en-US" sz="2000" dirty="0">
                <a:solidFill>
                  <a:schemeClr val="tx1"/>
                </a:solidFill>
                <a:cs typeface="Tahoma" panose="020B0604030504040204" pitchFamily="34" charset="0"/>
              </a:rPr>
              <a:t> یك كاراكتر است، اما </a:t>
            </a:r>
            <a:r>
              <a:rPr lang="en-US" altLang="en-US" sz="2000" dirty="0">
                <a:solidFill>
                  <a:schemeClr val="tx1"/>
                </a:solidFill>
                <a:cs typeface="Tahoma" panose="020B0604030504040204" pitchFamily="34" charset="0"/>
              </a:rPr>
              <a:t>"a"</a:t>
            </a:r>
            <a:r>
              <a:rPr lang="fa-IR" altLang="en-US" sz="2000" dirty="0">
                <a:solidFill>
                  <a:schemeClr val="tx1"/>
                </a:solidFill>
                <a:cs typeface="Tahoma" panose="020B0604030504040204" pitchFamily="34" charset="0"/>
              </a:rPr>
              <a:t> یك رشته است كه </a:t>
            </a:r>
            <a:r>
              <a:rPr lang="fa-IR" altLang="en-US" sz="2000" dirty="0" smtClean="0">
                <a:solidFill>
                  <a:schemeClr val="tx1"/>
                </a:solidFill>
                <a:cs typeface="Tahoma" panose="020B0604030504040204" pitchFamily="34" charset="0"/>
              </a:rPr>
              <a:t>فقط شامل </a:t>
            </a:r>
            <a:r>
              <a:rPr lang="fa-IR" altLang="en-US" sz="2000" dirty="0">
                <a:solidFill>
                  <a:schemeClr val="tx1"/>
                </a:solidFill>
                <a:cs typeface="Tahoma" panose="020B0604030504040204" pitchFamily="34" charset="0"/>
              </a:rPr>
              <a:t>یك </a:t>
            </a:r>
            <a:r>
              <a:rPr lang="fa-IR" altLang="en-US" sz="2000" dirty="0" smtClean="0">
                <a:solidFill>
                  <a:schemeClr val="tx1"/>
                </a:solidFill>
                <a:cs typeface="Tahoma" panose="020B0604030504040204" pitchFamily="34" charset="0"/>
              </a:rPr>
              <a:t>كاراكتر </a:t>
            </a:r>
            <a:r>
              <a:rPr lang="fa-IR" altLang="en-US" sz="2000" dirty="0">
                <a:solidFill>
                  <a:schemeClr val="tx1"/>
                </a:solidFill>
                <a:cs typeface="Tahoma" panose="020B0604030504040204" pitchFamily="34" charset="0"/>
              </a:rPr>
              <a:t>می باشد</a:t>
            </a:r>
            <a:r>
              <a:rPr lang="fa-IR" altLang="en-US" sz="2000" dirty="0" smtClean="0">
                <a:solidFill>
                  <a:schemeClr val="tx1"/>
                </a:solidFill>
                <a:cs typeface="Tahoma" panose="020B0604030504040204" pitchFamily="34" charset="0"/>
              </a:rPr>
              <a:t>.</a:t>
            </a:r>
          </a:p>
        </p:txBody>
      </p:sp>
    </p:spTree>
    <p:extLst>
      <p:ext uri="{BB962C8B-B14F-4D97-AF65-F5344CB8AC3E}">
        <p14:creationId xmlns:p14="http://schemas.microsoft.com/office/powerpoint/2010/main" val="36005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PENED BOOK">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3931</Words>
  <Application>Microsoft Office PowerPoint</Application>
  <PresentationFormat>Widescreen</PresentationFormat>
  <Paragraphs>529</Paragraphs>
  <Slides>27</Slides>
  <Notes>24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Arial Unicode MS</vt:lpstr>
      <vt:lpstr>Calibri</vt:lpstr>
      <vt:lpstr>Tahoma</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arenar</cp:lastModifiedBy>
  <cp:revision>254</cp:revision>
  <dcterms:created xsi:type="dcterms:W3CDTF">2018-04-24T17:14:44Z</dcterms:created>
  <dcterms:modified xsi:type="dcterms:W3CDTF">2020-11-03T07:01:56Z</dcterms:modified>
</cp:coreProperties>
</file>