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67" r:id="rId4"/>
    <p:sldId id="258" r:id="rId5"/>
    <p:sldId id="268" r:id="rId6"/>
    <p:sldId id="269" r:id="rId7"/>
    <p:sldId id="259" r:id="rId8"/>
    <p:sldId id="260" r:id="rId9"/>
    <p:sldId id="264" r:id="rId10"/>
    <p:sldId id="261" r:id="rId11"/>
    <p:sldId id="262" r:id="rId12"/>
    <p:sldId id="263" r:id="rId13"/>
    <p:sldId id="265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3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8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7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7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8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8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5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4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6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6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209269C-6DA6-4342-AEF9-A4ADD4CE9D71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0BD8818-79D5-426F-9FC0-476A82E5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0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CD3E-4C9D-2FA0-3F12-73122E594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399032"/>
            <a:ext cx="9966960" cy="2990088"/>
          </a:xfrm>
        </p:spPr>
        <p:txBody>
          <a:bodyPr/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Title</a:t>
            </a:r>
            <a:br>
              <a:rPr lang="fa-IR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novel model for on-chain analysis of users accounts relationship in Stellar Blockchain</a:t>
            </a:r>
            <a:b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B2F0A-CE9B-C515-AFEC-15C0B38DC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257800"/>
            <a:ext cx="7891272" cy="825500"/>
          </a:xfrm>
        </p:spPr>
        <p:txBody>
          <a:bodyPr>
            <a:normAutofit/>
          </a:bodyPr>
          <a:lstStyle/>
          <a:p>
            <a:r>
              <a:rPr lang="en-US" sz="1500" b="1" dirty="0"/>
              <a:t>Supervisor's Name : Dr. Mohammad Tehrani</a:t>
            </a:r>
          </a:p>
          <a:p>
            <a:r>
              <a:rPr lang="en-US" sz="1500" b="1" dirty="0"/>
              <a:t>Presentation Date : 02/06/25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1A6B63-DC77-FB8D-BB08-0CD1DF914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0" y="3929944"/>
            <a:ext cx="1397000" cy="1435806"/>
          </a:xfrm>
          <a:prstGeom prst="roundRect">
            <a:avLst>
              <a:gd name="adj" fmla="val 4909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40591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C7E2-9FD6-1BA0-4A3E-0F3E296C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Graph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90EC-2642-9516-5223-3B684877EC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36700"/>
            <a:ext cx="10363826" cy="4254499"/>
          </a:xfrm>
        </p:spPr>
        <p:txBody>
          <a:bodyPr/>
          <a:lstStyle/>
          <a:p>
            <a:pPr algn="r" rtl="1"/>
            <a:r>
              <a:rPr lang="fa-IR" dirty="0"/>
              <a:t>مدل نهایی گراف برای انجام این کار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A1751F2-3A8F-321B-2350-CE442506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374" y="3162300"/>
            <a:ext cx="6778625" cy="321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28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4E34-3CD0-2755-0F75-5FC16A8D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66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D327-D122-29DB-F3ED-FF5211D79D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11301"/>
            <a:ext cx="10363826" cy="1320800"/>
          </a:xfrm>
        </p:spPr>
        <p:txBody>
          <a:bodyPr/>
          <a:lstStyle/>
          <a:p>
            <a:pPr algn="r" rtl="1"/>
            <a:r>
              <a:rPr lang="fa-IR" dirty="0"/>
              <a:t>ارائه مدل سیستم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1B26548-209F-3FFD-A721-F9832D4D0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274" y="3771900"/>
            <a:ext cx="8632825" cy="2601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602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1189-E668-E617-626E-E92137E7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742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full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9CCB-1234-D52C-CCC8-3E4A168A35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62101"/>
            <a:ext cx="10363826" cy="2197100"/>
          </a:xfrm>
        </p:spPr>
        <p:txBody>
          <a:bodyPr/>
          <a:lstStyle/>
          <a:p>
            <a:pPr algn="r" rtl="1"/>
            <a:r>
              <a:rPr lang="fa-IR" dirty="0"/>
              <a:t>توضیح کاملی از فول نود و شیوه اتصال به ان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45F57CD-ABDD-E60D-3F3F-B98A0DFD6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455" y="3973070"/>
            <a:ext cx="6788463" cy="2410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34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3FF1-1157-C9EA-7018-A80A6F68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663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Crawler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6D89-0509-4629-49E6-79BCB62888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51000"/>
            <a:ext cx="10363826" cy="4140199"/>
          </a:xfrm>
        </p:spPr>
        <p:txBody>
          <a:bodyPr/>
          <a:lstStyle/>
          <a:p>
            <a:pPr algn="r" rtl="1"/>
            <a:r>
              <a:rPr lang="fa-IR" dirty="0"/>
              <a:t>شیوه جمع آوری دیتا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2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B36A-BCE1-D06D-29EA-0F84AA06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487" y="306833"/>
            <a:ext cx="10058400" cy="10393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Cypher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74E36-B48D-909B-EB36-D35AB04394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46201"/>
            <a:ext cx="10363826" cy="1612899"/>
          </a:xfrm>
        </p:spPr>
        <p:txBody>
          <a:bodyPr/>
          <a:lstStyle/>
          <a:p>
            <a:pPr algn="r" rtl="1"/>
            <a:r>
              <a:rPr lang="fa-IR" dirty="0"/>
              <a:t>توضیح کاملی از زبان سایفر</a:t>
            </a:r>
          </a:p>
          <a:p>
            <a:pPr marL="0" marR="0" indent="0" algn="justLow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MATCH</a:t>
            </a:r>
            <a:endParaRPr lang="en-US" sz="1400" b="1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indent="0" algn="justLow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(</a:t>
            </a:r>
            <a:r>
              <a:rPr lang="en-US" sz="1400" b="1" dirty="0" err="1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address_from</a:t>
            </a:r>
            <a:r>
              <a:rPr lang="en-US" sz="1400" b="1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),</a:t>
            </a:r>
            <a:endParaRPr lang="en-US" sz="1400" b="1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indent="0" algn="justLow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(</a:t>
            </a:r>
            <a:r>
              <a:rPr lang="en-US" sz="1400" b="1" dirty="0" err="1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address_to</a:t>
            </a:r>
            <a:r>
              <a:rPr lang="en-US" sz="1400" b="1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) </a:t>
            </a:r>
            <a:endParaRPr lang="en-US" sz="1400" b="1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  <a:p>
            <a:pPr marL="0" marR="0" indent="0" algn="justLow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p = Path(</a:t>
            </a:r>
            <a:r>
              <a:rPr lang="en-US" sz="1400" b="1" dirty="0" err="1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address_from</a:t>
            </a:r>
            <a:r>
              <a:rPr lang="en-US" sz="1400" b="1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)-[*]-&gt;( </a:t>
            </a:r>
            <a:r>
              <a:rPr lang="en-US" sz="1400" b="1" dirty="0" err="1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address_to</a:t>
            </a:r>
            <a:r>
              <a:rPr lang="en-US" sz="1400" b="1" dirty="0">
                <a:solidFill>
                  <a:srgbClr val="0D0D0D"/>
                </a:solidFill>
                <a:effectLst/>
                <a:highlight>
                  <a:srgbClr val="FFFF00"/>
                </a:highlight>
                <a:latin typeface="Segoe UI Symbol" panose="020B0502040204020203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)  RETURN p</a:t>
            </a:r>
            <a:endParaRPr lang="en-US" sz="1400" b="1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8194" name="Picture 1">
            <a:extLst>
              <a:ext uri="{FF2B5EF4-FFF2-40B4-BE49-F238E27FC236}">
                <a16:creationId xmlns:a16="http://schemas.microsoft.com/office/drawing/2014/main" id="{CE1B1A67-7EB1-445A-6A03-2EB7B570E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3" y="3070225"/>
            <a:ext cx="5038725" cy="3544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655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84DA-FBC5-E38B-BC20-6A97B47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425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BB626-556D-78B3-F626-774BDF992C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27200"/>
            <a:ext cx="10363826" cy="406399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1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413E-D74B-B83F-0BF9-E196E5C2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24199"/>
            <a:ext cx="10207752" cy="88696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blochchain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F986-57B3-6CE3-CA49-2BF7C85C77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41499"/>
            <a:ext cx="10363826" cy="1104901"/>
          </a:xfrm>
        </p:spPr>
        <p:txBody>
          <a:bodyPr/>
          <a:lstStyle/>
          <a:p>
            <a:pPr algn="l"/>
            <a:r>
              <a:rPr lang="en-US" dirty="0"/>
              <a:t>Blockchain is a kind of decentralized information recording system. The data recorded on it cannot be deleted or changed.</a:t>
            </a:r>
            <a:endParaRPr lang="fa-I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76E89E-1341-C561-ADD2-A615C5674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763" y="2946400"/>
            <a:ext cx="6403848" cy="35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6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64C5E-570B-A26F-930C-C0919375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774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Anonymous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D90EB-82C5-A3EC-D4BF-B69A324F7B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39900"/>
            <a:ext cx="10363826" cy="4051299"/>
          </a:xfrm>
        </p:spPr>
        <p:txBody>
          <a:bodyPr/>
          <a:lstStyle/>
          <a:p>
            <a:pPr algn="r" rtl="1"/>
            <a:r>
              <a:rPr lang="fa-IR" dirty="0"/>
              <a:t>کاربران ناشناس تراکنش میزنند و توسط شناسه حساب خود شناخته می شوند</a:t>
            </a:r>
          </a:p>
          <a:p>
            <a:pPr algn="r" rtl="1"/>
            <a:r>
              <a:rPr lang="fa-IR" dirty="0"/>
              <a:t>معدود </a:t>
            </a:r>
            <a:r>
              <a:rPr lang="en-US" dirty="0"/>
              <a:t> </a:t>
            </a:r>
            <a:r>
              <a:rPr lang="en-US" dirty="0" err="1"/>
              <a:t>kyc</a:t>
            </a:r>
            <a:r>
              <a:rPr lang="fa-IR" dirty="0"/>
              <a:t> کاربران با سطح پایین توسط سازمان های ارائه دهنده خدمت مثلا صرافی ها</a:t>
            </a:r>
          </a:p>
          <a:p>
            <a:pPr algn="r" rtl="1"/>
            <a:r>
              <a:rPr lang="fa-IR" dirty="0"/>
              <a:t>امکان انجام تراکنش با واسطه در بلاکچین</a:t>
            </a:r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BDC0C5D-56BD-90F3-38D5-CF674ECE2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4199" y="2907665"/>
            <a:ext cx="1459695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90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3CAEF-5B1F-948D-AEEE-AAFA91FE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18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Stellar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9C18-8E33-45ED-D083-5DE6D6DA75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58900"/>
            <a:ext cx="10363826" cy="1070791"/>
          </a:xfrm>
        </p:spPr>
        <p:txBody>
          <a:bodyPr/>
          <a:lstStyle/>
          <a:p>
            <a:pPr algn="r" rtl="1"/>
            <a:r>
              <a:rPr lang="fa-IR" dirty="0"/>
              <a:t>ما شبکه استلار رو انتخاب کردیم زیرا شبکه ای است با پیچیدگی بالا و وجود عملیات ها و روابط متعدد بین کاربران خود</a:t>
            </a:r>
          </a:p>
          <a:p>
            <a:pPr algn="r" rtl="1"/>
            <a:r>
              <a:rPr lang="fa-IR" dirty="0"/>
              <a:t>لیست عملیات ها بین کاربران</a:t>
            </a:r>
          </a:p>
          <a:p>
            <a:pPr algn="r" rt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84D450-442B-266E-9D8D-462187562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84031"/>
              </p:ext>
            </p:extLst>
          </p:nvPr>
        </p:nvGraphicFramePr>
        <p:xfrm>
          <a:off x="1448285" y="2524445"/>
          <a:ext cx="9294804" cy="4201669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243178">
                  <a:extLst>
                    <a:ext uri="{9D8B030D-6E8A-4147-A177-3AD203B41FA5}">
                      <a16:colId xmlns:a16="http://schemas.microsoft.com/office/drawing/2014/main" val="2464390246"/>
                    </a:ext>
                  </a:extLst>
                </a:gridCol>
                <a:gridCol w="7051626">
                  <a:extLst>
                    <a:ext uri="{9D8B030D-6E8A-4147-A177-3AD203B41FA5}">
                      <a16:colId xmlns:a16="http://schemas.microsoft.com/office/drawing/2014/main" val="595447565"/>
                    </a:ext>
                  </a:extLst>
                </a:gridCol>
              </a:tblGrid>
              <a:tr h="248959"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</a:rPr>
                        <a:t>نوع عملیات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فعالیت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044761"/>
                  </a:ext>
                </a:extLst>
              </a:tr>
              <a:tr h="458323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CreateAccount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ورودی دفتر حساب جدید را ایجاد و تأمین مالی کنید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7889179"/>
                  </a:ext>
                </a:extLst>
              </a:tr>
              <a:tr h="458323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AccountMerge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حذف ورودی دفتر حساب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9742977"/>
                  </a:ext>
                </a:extLst>
              </a:tr>
              <a:tr h="300693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 dirty="0" err="1">
                          <a:effectLst/>
                        </a:rPr>
                        <a:t>SetOptions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پرچم‌ها و امضاکنندگان حساب را تغییر دهید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9144842"/>
                  </a:ext>
                </a:extLst>
              </a:tr>
              <a:tr h="300693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Payment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مقدار مشخصی از دارایی را به مقصد پرداخت می کند.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6524710"/>
                  </a:ext>
                </a:extLst>
              </a:tr>
              <a:tr h="458323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PathPayment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18034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مانند پرداخت است، اما در دارایی های مختلف پرداخت می کند ؛ حداکثر 5 دارایی واسطه ای.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5879806"/>
                  </a:ext>
                </a:extLst>
              </a:tr>
              <a:tr h="458323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ManageOffer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ایجاد/حذف/تغییر ورودی دفتر کل پیشنهادات.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7801842"/>
                  </a:ext>
                </a:extLst>
              </a:tr>
              <a:tr h="458323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ManageData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ایجاد/حذف/تغییر عمل، ورود به دفتر اطلاعات.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6509732"/>
                  </a:ext>
                </a:extLst>
              </a:tr>
              <a:tr h="300693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ChangeTrust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ایجاد/حذف/تغییر خط اعتماد.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00557753"/>
                  </a:ext>
                </a:extLst>
              </a:tr>
              <a:tr h="300693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AllowTrust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>
                          <a:effectLst/>
                        </a:rPr>
                        <a:t>پرچم مجاز را در </a:t>
                      </a:r>
                      <a:r>
                        <a:rPr lang="en-US" sz="1200">
                          <a:effectLst/>
                        </a:rPr>
                        <a:t>Trustline</a:t>
                      </a:r>
                      <a:r>
                        <a:rPr lang="fa-IR" sz="1200">
                          <a:effectLst/>
                        </a:rPr>
                        <a:t> تنظیم یا پاک می کند.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5207979"/>
                  </a:ext>
                </a:extLst>
              </a:tr>
              <a:tr h="458323">
                <a:tc>
                  <a:txBody>
                    <a:bodyPr/>
                    <a:lstStyle/>
                    <a:p>
                      <a:pPr marL="342900" marR="0" lvl="0" indent="-342900" algn="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"/>
                      </a:pPr>
                      <a:r>
                        <a:rPr lang="en-US" sz="1200">
                          <a:effectLst/>
                        </a:rPr>
                        <a:t>BumpSequence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rtl="1">
                        <a:lnSpc>
                          <a:spcPct val="12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200" dirty="0">
                          <a:effectLst/>
                        </a:rPr>
                        <a:t>افزایش دنباله شماره در حساب.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7986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7FF04B1-BE0E-20E8-31F0-C707D0D7F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31087" y="2524445"/>
            <a:ext cx="20179174" cy="45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BF5B-1DE7-1326-EC3D-B30152466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679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User relations in the Stellar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97959-5188-10CA-47D7-44A6B36201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38300"/>
            <a:ext cx="10363826" cy="1267968"/>
          </a:xfrm>
        </p:spPr>
        <p:txBody>
          <a:bodyPr/>
          <a:lstStyle/>
          <a:p>
            <a:pPr algn="r" rtl="1"/>
            <a:r>
              <a:rPr lang="fa-IR" dirty="0"/>
              <a:t>لیست کاملی از روابط و شرح اون ها در بلاکچین استلار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C66EAE-DFF1-3AC5-C4D8-EA30A3F2E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51376"/>
              </p:ext>
            </p:extLst>
          </p:nvPr>
        </p:nvGraphicFramePr>
        <p:xfrm>
          <a:off x="1701800" y="3055663"/>
          <a:ext cx="8791575" cy="3317705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847975">
                  <a:extLst>
                    <a:ext uri="{9D8B030D-6E8A-4147-A177-3AD203B41FA5}">
                      <a16:colId xmlns:a16="http://schemas.microsoft.com/office/drawing/2014/main" val="4037930218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1921880601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cap="all">
                          <a:effectLst/>
                        </a:rPr>
                        <a:t>رابطه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cap="all" dirty="0">
                          <a:effectLst/>
                        </a:rPr>
                        <a:t>عملکرد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2392004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Payment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7226268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Co-</a:t>
                      </a:r>
                      <a:r>
                        <a:rPr lang="en-US" sz="1400" dirty="0" err="1">
                          <a:effectLst/>
                        </a:rPr>
                        <a:t>Singner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118520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Create Account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1484654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Merge Account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0766741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Sponsor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27708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Allow Trust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6220685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Matching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6513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11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0FF3-E40D-F9CB-D55F-9AF5AB77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409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Relationships with high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5F39-990A-A23C-E8BF-D7E89CDA6C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25600"/>
            <a:ext cx="10363826" cy="4165599"/>
          </a:xfrm>
        </p:spPr>
        <p:txBody>
          <a:bodyPr/>
          <a:lstStyle/>
          <a:p>
            <a:pPr algn="r" rtl="1"/>
            <a:r>
              <a:rPr lang="fa-IR" dirty="0"/>
              <a:t>بررسی کامل روابط و دسته بندی اون ها و بیان میزان اهمیت هر کدام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DA443C-7DBE-3DB8-A4F7-82B73C103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695376"/>
              </p:ext>
            </p:extLst>
          </p:nvPr>
        </p:nvGraphicFramePr>
        <p:xfrm>
          <a:off x="1777687" y="3181350"/>
          <a:ext cx="8636000" cy="3317705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877960">
                  <a:extLst>
                    <a:ext uri="{9D8B030D-6E8A-4147-A177-3AD203B41FA5}">
                      <a16:colId xmlns:a16="http://schemas.microsoft.com/office/drawing/2014/main" val="480737374"/>
                    </a:ext>
                  </a:extLst>
                </a:gridCol>
                <a:gridCol w="2879020">
                  <a:extLst>
                    <a:ext uri="{9D8B030D-6E8A-4147-A177-3AD203B41FA5}">
                      <a16:colId xmlns:a16="http://schemas.microsoft.com/office/drawing/2014/main" val="2829563016"/>
                    </a:ext>
                  </a:extLst>
                </a:gridCol>
                <a:gridCol w="2879020">
                  <a:extLst>
                    <a:ext uri="{9D8B030D-6E8A-4147-A177-3AD203B41FA5}">
                      <a16:colId xmlns:a16="http://schemas.microsoft.com/office/drawing/2014/main" val="370154719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cap="all">
                          <a:effectLst/>
                        </a:rPr>
                        <a:t>رابطه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cap="all">
                          <a:effectLst/>
                        </a:rPr>
                        <a:t>اهمیت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cap="all">
                          <a:effectLst/>
                        </a:rPr>
                        <a:t>نوع رابطه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2224043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Payment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+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شخصی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466389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Co-</a:t>
                      </a:r>
                      <a:r>
                        <a:rPr lang="en-US" sz="1400" dirty="0" err="1">
                          <a:effectLst/>
                        </a:rPr>
                        <a:t>Singner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شخصی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7463439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Create Account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شخصی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9074496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Merge Account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شخصی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0320366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Sponsor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شخصی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386528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Allow Trust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سازمانی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9530034"/>
                  </a:ext>
                </a:extLst>
              </a:tr>
              <a:tr h="411365"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Matching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</a:rPr>
                        <a:t>اجتماعی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41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4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7136-CC48-1882-C359-F99650E3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726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address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26EC-8619-7F53-C34E-405ECBAEAD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46200"/>
            <a:ext cx="10363826" cy="4444999"/>
          </a:xfrm>
        </p:spPr>
        <p:txBody>
          <a:bodyPr/>
          <a:lstStyle/>
          <a:p>
            <a:pPr algn="r" rtl="1"/>
            <a:r>
              <a:rPr lang="fa-IR" dirty="0"/>
              <a:t>بیان اینکه گراف ادرس برای انجام این کار مناسب است و توضیح دیگر انواع گراف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00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C632-3B7C-E8C7-2122-60A4BC2A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266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Node and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545F6-6204-6E4B-2F40-C349A0903E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90700"/>
            <a:ext cx="10363826" cy="4000499"/>
          </a:xfrm>
        </p:spPr>
        <p:txBody>
          <a:bodyPr/>
          <a:lstStyle/>
          <a:p>
            <a:pPr algn="r" rtl="1"/>
            <a:r>
              <a:rPr lang="fa-IR" dirty="0"/>
              <a:t>توضیح نود و روابط در گراف ادرس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9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CAF0-5996-0FDB-20BB-D310E151D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9966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neo4j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AB65-63FB-953F-BB3C-9F359283B9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98600"/>
            <a:ext cx="10363826" cy="1511299"/>
          </a:xfrm>
        </p:spPr>
        <p:txBody>
          <a:bodyPr/>
          <a:lstStyle/>
          <a:p>
            <a:pPr algn="r" rtl="1"/>
            <a:r>
              <a:rPr lang="fa-IR" dirty="0"/>
              <a:t>توضیحی از پایگاه داده گراف</a:t>
            </a:r>
            <a:endParaRPr lang="en-US" dirty="0"/>
          </a:p>
        </p:txBody>
      </p:sp>
      <p:pic>
        <p:nvPicPr>
          <p:cNvPr id="7170" name="Picture 1">
            <a:extLst>
              <a:ext uri="{FF2B5EF4-FFF2-40B4-BE49-F238E27FC236}">
                <a16:creationId xmlns:a16="http://schemas.microsoft.com/office/drawing/2014/main" id="{11D28C63-ED37-15B7-C8D3-58C03012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4" y="3429000"/>
            <a:ext cx="4262437" cy="330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1">
            <a:extLst>
              <a:ext uri="{FF2B5EF4-FFF2-40B4-BE49-F238E27FC236}">
                <a16:creationId xmlns:a16="http://schemas.microsoft.com/office/drawing/2014/main" id="{0673132D-6C73-7915-31E1-48268384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687" y="3429000"/>
            <a:ext cx="4262437" cy="330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977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187</TotalTime>
  <Words>405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Rockwell</vt:lpstr>
      <vt:lpstr>Rockwell Condensed</vt:lpstr>
      <vt:lpstr>Segoe UI Symbol</vt:lpstr>
      <vt:lpstr>Times New Roman</vt:lpstr>
      <vt:lpstr>Wingdings</vt:lpstr>
      <vt:lpstr>Wood Type</vt:lpstr>
      <vt:lpstr>Title A novel model for on-chain analysis of users accounts relationship in Stellar Blockchain </vt:lpstr>
      <vt:lpstr>blochchain</vt:lpstr>
      <vt:lpstr>Anonymous users</vt:lpstr>
      <vt:lpstr>Stellar blockchain</vt:lpstr>
      <vt:lpstr>User relations in the Stellar blockchain</vt:lpstr>
      <vt:lpstr>Relationships with high importance</vt:lpstr>
      <vt:lpstr>address graph</vt:lpstr>
      <vt:lpstr>Node and relationship</vt:lpstr>
      <vt:lpstr>neo4j</vt:lpstr>
      <vt:lpstr>Graph model</vt:lpstr>
      <vt:lpstr>System model</vt:lpstr>
      <vt:lpstr>full node</vt:lpstr>
      <vt:lpstr>Crawler</vt:lpstr>
      <vt:lpstr>Cypher queries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 novel model for on-chain analysis of users accounts relationship in Stellar Blockchain </dc:title>
  <dc:creator>javad torabi</dc:creator>
  <cp:lastModifiedBy>javad torabi</cp:lastModifiedBy>
  <cp:revision>6</cp:revision>
  <dcterms:created xsi:type="dcterms:W3CDTF">2023-08-13T19:02:14Z</dcterms:created>
  <dcterms:modified xsi:type="dcterms:W3CDTF">2023-09-02T12:14:04Z</dcterms:modified>
</cp:coreProperties>
</file>