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65" r:id="rId4"/>
    <p:sldId id="269" r:id="rId5"/>
    <p:sldId id="274" r:id="rId6"/>
    <p:sldId id="283" r:id="rId7"/>
    <p:sldId id="270" r:id="rId8"/>
    <p:sldId id="289" r:id="rId9"/>
    <p:sldId id="295" r:id="rId10"/>
    <p:sldId id="296" r:id="rId11"/>
    <p:sldId id="271" r:id="rId12"/>
    <p:sldId id="276" r:id="rId13"/>
    <p:sldId id="290" r:id="rId14"/>
    <p:sldId id="298" r:id="rId15"/>
    <p:sldId id="272" r:id="rId16"/>
    <p:sldId id="277" r:id="rId17"/>
    <p:sldId id="291" r:id="rId18"/>
    <p:sldId id="299" r:id="rId19"/>
    <p:sldId id="300" r:id="rId20"/>
    <p:sldId id="267" r:id="rId21"/>
    <p:sldId id="301" r:id="rId22"/>
    <p:sldId id="278" r:id="rId23"/>
    <p:sldId id="292" r:id="rId24"/>
    <p:sldId id="273" r:id="rId25"/>
    <p:sldId id="279" r:id="rId26"/>
    <p:sldId id="293" r:id="rId27"/>
    <p:sldId id="281" r:id="rId28"/>
    <p:sldId id="303" r:id="rId29"/>
    <p:sldId id="280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52B"/>
    <a:srgbClr val="FF585E"/>
    <a:srgbClr val="9B4746"/>
    <a:srgbClr val="F4A160"/>
    <a:srgbClr val="FAC74F"/>
    <a:srgbClr val="90BD6C"/>
    <a:srgbClr val="1882C4"/>
    <a:srgbClr val="AF73D9"/>
    <a:srgbClr val="4472C4"/>
    <a:srgbClr val="8AB6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B12EB-CC39-47D8-96DB-E13728EFF040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F486A-0E2C-477B-8467-3EC12D4C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6FA3-F884-426B-8C27-C7AD7574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F77A6-6178-4899-85B2-561A09528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4695-4EE5-4EE3-B2E7-63BAA903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24D9-644D-4E7A-8713-07A9AF105613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FCC4-604E-4B12-A25F-DB55587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D684-8C41-4DD6-9FDC-A427D157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518-866B-435F-A325-F5AD66C1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86523-0681-483D-9A63-D971FBE0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1484-0459-4749-B48D-FF1DBB1E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A7C9-8F39-4F5A-98A5-41AF0EAE671A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4B11-2F3A-4C40-AD4E-42D60152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60B9-A214-43A2-996C-E275CC5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3A71A-FB36-4C85-97F4-3B3F03E6F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13DD8-7B56-4AC7-A0D3-8747AA4F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C56F-0B48-4C8D-88B7-2C105B41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6DDF-14DB-44FB-81ED-EA74EB7B5A10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966B-A03F-421F-9F1F-27A87849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23F2-EFF6-4879-9D48-E249232F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F9C2-BC98-4073-B8F1-305000B3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2306-EE8C-48DD-8283-A801428B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F2248-3E19-4816-942D-26DD1DEA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2D82-9F6C-4820-9776-E7AEF2823FE9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BB3A-23D4-49E5-910B-7FB0C7E8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A5C2-C7EA-4ACB-90AE-823526BB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D80-5439-4F99-A819-234D15E2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25D0F-817E-455E-8D63-4BF60911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7536-34F2-4004-83A4-C96FD67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F03-FB77-47AA-8EEF-39F2FCAE3F0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4130-D9A6-4069-A6D3-EF2365EE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FB6B-C9F0-44C2-8919-A1CEC1F6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CEC6-0547-49B4-9773-D7BD2BA4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728B-2159-4D9F-925A-C14EC44B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F90A-CE1A-4859-95CF-02CB2402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E5EC-FC20-49D4-B8D1-D1D34EF9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4993-190F-4A3D-B33E-D8E5BDAFEA10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5A8F-17F9-4B48-880D-3CF3E73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8C68-C568-4B9F-85CA-5E268334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A6EC-7256-4842-8297-25B2CF4F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A108-90A2-4CA7-B27C-EDA155CF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7896-047D-429C-BF44-B0F52A4D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A6E60-0B20-42B3-8CB0-2C2B31657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3828B-2978-48E5-9488-DC89E8CC3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768E0-06BA-4B30-BB73-1009BC08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6BE4E-FD93-458C-BE62-BBE7C091635F}" type="datetime1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46134-6163-4D55-BF8B-308BAD39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A4D89-8371-4DCC-9A4C-426F6CE7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E46C-502C-4A2F-9F29-BFD39D3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C6250-C099-4ECD-B1B0-B05854C2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9A5-8073-4F90-81BF-855E30AD2FAE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8A127-6DDD-40EA-B305-0EF8760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C58EF-296F-4382-AA67-A32C167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05E16-65D4-4E0C-89F0-71FB00DA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F020-55AC-4EB4-A5A4-3F1D0219B303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40F63-9139-4998-ABDE-ABF16340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668A9-7778-48D2-9C80-CF177F7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6024-5102-475B-816C-7B107D93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E10-A4A3-4546-93FC-C214636D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927CE-DD69-47DF-A010-EE972213E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5DCD0-8CAA-407A-8ADF-D33C9D3D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7363-7C97-4E84-94F9-B5C1AAB08A6D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37314-F4B3-4222-9422-7EA53722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DAA1-CCC1-44CC-A010-D5B082B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C640-CDF4-47F6-B02D-6035823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23FDE-1939-430D-84F8-D629BBCCA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3342-F783-4B08-930A-866093420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01278-711A-45F1-BD71-F57FB704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B18D-69B1-42FC-A48B-0793FD6F7B6C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FEC0-6F4B-4E2D-AEEF-57F2D4B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1127-4C7F-40E4-AA43-1879867E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81A3-8173-482E-B4CF-01A83831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46EE0-5611-4EFA-B459-1F465E63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C847-E765-4C65-BBEA-2147FF9D4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BF90-DF73-4010-A0F0-9043584F655D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0E7B-BBFB-42B9-831B-389D9CFCD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819DF-C801-417C-A33A-6740D7FC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8758-7787-4F91-984D-40C1A488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mp"/><Relationship Id="rId3" Type="http://schemas.openxmlformats.org/officeDocument/2006/relationships/image" Target="../media/image33.png"/><Relationship Id="rId7" Type="http://schemas.openxmlformats.org/officeDocument/2006/relationships/image" Target="../media/image37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8A97454-69B2-4018-AF7A-FAECFE5C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BDEFFB-1E01-4C73-8353-17278F07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30" y="4964496"/>
            <a:ext cx="1096401" cy="11249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73ED0A-2684-403A-B401-6761E8A339A0}"/>
              </a:ext>
            </a:extLst>
          </p:cNvPr>
          <p:cNvSpPr txBox="1"/>
          <p:nvPr/>
        </p:nvSpPr>
        <p:spPr>
          <a:xfrm>
            <a:off x="1285728" y="6089403"/>
            <a:ext cx="1871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>
                <a:solidFill>
                  <a:schemeClr val="bg1"/>
                </a:solidFill>
              </a:rPr>
              <a:t>دانشگاه صنعتی امیرکبیر</a:t>
            </a:r>
          </a:p>
          <a:p>
            <a:pPr algn="ctr" rtl="1"/>
            <a:r>
              <a:rPr lang="fa-IR" sz="1400" dirty="0">
                <a:solidFill>
                  <a:schemeClr val="bg1"/>
                </a:solidFill>
              </a:rPr>
              <a:t>(</a:t>
            </a:r>
            <a:r>
              <a:rPr lang="fa-IR" sz="1400" dirty="0" err="1">
                <a:solidFill>
                  <a:schemeClr val="bg1"/>
                </a:solidFill>
              </a:rPr>
              <a:t>پلی‌تکنیک</a:t>
            </a:r>
            <a:r>
              <a:rPr lang="fa-IR" sz="1400" dirty="0">
                <a:solidFill>
                  <a:schemeClr val="bg1"/>
                </a:solidFill>
              </a:rPr>
              <a:t> تهران)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6D9FF1-0192-4676-95AC-AF4457015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69" y="4964496"/>
            <a:ext cx="1096401" cy="11249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59A08A-6901-4928-ABE7-9124664F8FE7}"/>
              </a:ext>
            </a:extLst>
          </p:cNvPr>
          <p:cNvSpPr txBox="1"/>
          <p:nvPr/>
        </p:nvSpPr>
        <p:spPr>
          <a:xfrm>
            <a:off x="9035270" y="6197124"/>
            <a:ext cx="187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b="1" dirty="0">
                <a:solidFill>
                  <a:schemeClr val="bg1"/>
                </a:solidFill>
              </a:rPr>
              <a:t>دانشکده مهندسی کامپیوتر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F7E7D-B538-422D-8CB0-A7A993157E70}"/>
              </a:ext>
            </a:extLst>
          </p:cNvPr>
          <p:cNvSpPr txBox="1"/>
          <p:nvPr/>
        </p:nvSpPr>
        <p:spPr>
          <a:xfrm>
            <a:off x="1495112" y="957082"/>
            <a:ext cx="92017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5000" b="1" dirty="0">
                <a:solidFill>
                  <a:schemeClr val="bg1"/>
                </a:solidFill>
              </a:rPr>
              <a:t>بررسی</a:t>
            </a:r>
            <a:r>
              <a:rPr lang="en-US" sz="5000" b="1" dirty="0">
                <a:solidFill>
                  <a:schemeClr val="bg1"/>
                </a:solidFill>
              </a:rPr>
              <a:t> </a:t>
            </a:r>
            <a:r>
              <a:rPr lang="fa-IR" sz="5000" b="1" dirty="0">
                <a:solidFill>
                  <a:schemeClr val="bg1"/>
                </a:solidFill>
              </a:rPr>
              <a:t>حمله‌های خصمانه و دفاع</a:t>
            </a:r>
          </a:p>
          <a:p>
            <a:pPr algn="ctr" rtl="1"/>
            <a:r>
              <a:rPr lang="fa-IR" sz="5000" b="1" dirty="0">
                <a:solidFill>
                  <a:schemeClr val="bg1"/>
                </a:solidFill>
              </a:rPr>
              <a:t> در یادگیری عمیق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5E5FD-A012-287C-EEA7-4A46EAA687A9}"/>
              </a:ext>
            </a:extLst>
          </p:cNvPr>
          <p:cNvSpPr txBox="1"/>
          <p:nvPr/>
        </p:nvSpPr>
        <p:spPr>
          <a:xfrm>
            <a:off x="2997589" y="3587957"/>
            <a:ext cx="619681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300" b="1" dirty="0">
                <a:solidFill>
                  <a:schemeClr val="bg1"/>
                </a:solidFill>
              </a:rPr>
              <a:t>ارائه دهنده: </a:t>
            </a:r>
            <a:r>
              <a:rPr lang="fa-IR" sz="2300" b="1" dirty="0" err="1">
                <a:solidFill>
                  <a:schemeClr val="bg1"/>
                </a:solidFill>
              </a:rPr>
              <a:t>محمد‌جواد</a:t>
            </a:r>
            <a:r>
              <a:rPr lang="fa-IR" sz="2300" b="1" dirty="0">
                <a:solidFill>
                  <a:schemeClr val="bg1"/>
                </a:solidFill>
              </a:rPr>
              <a:t> زندیه</a:t>
            </a:r>
          </a:p>
          <a:p>
            <a:pPr algn="ctr" rtl="1"/>
            <a:r>
              <a:rPr lang="fa-IR" sz="2300" b="1" dirty="0">
                <a:solidFill>
                  <a:schemeClr val="bg1"/>
                </a:solidFill>
              </a:rPr>
              <a:t>استاد درس: دکتر رضا </a:t>
            </a:r>
            <a:r>
              <a:rPr lang="fa-IR" sz="2300" b="1" dirty="0" err="1">
                <a:solidFill>
                  <a:schemeClr val="bg1"/>
                </a:solidFill>
              </a:rPr>
              <a:t>صفابخش</a:t>
            </a:r>
            <a:endParaRPr lang="fa-IR" sz="2300" b="1" dirty="0">
              <a:solidFill>
                <a:schemeClr val="bg1"/>
              </a:solidFill>
            </a:endParaRPr>
          </a:p>
          <a:p>
            <a:pPr algn="ctr" rtl="1"/>
            <a:r>
              <a:rPr lang="fa-IR" sz="2300" b="1" dirty="0">
                <a:solidFill>
                  <a:schemeClr val="bg1"/>
                </a:solidFill>
              </a:rPr>
              <a:t>بهار 1401</a:t>
            </a:r>
            <a:endParaRPr 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2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22E2E2-F401-60E6-EC98-D69235A2137E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1882C4"/>
                </a:solidFill>
              </a:rPr>
              <a:t>اصطلاح‌های مهم</a:t>
            </a:r>
            <a:endParaRPr lang="en-US" sz="4000" dirty="0">
              <a:solidFill>
                <a:srgbClr val="1882C4"/>
              </a:solidFill>
            </a:endParaRPr>
          </a:p>
          <a:p>
            <a:pPr algn="ctr" rtl="1"/>
            <a:r>
              <a:rPr lang="en-US" sz="2000" dirty="0">
                <a:solidFill>
                  <a:srgbClr val="1882C4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1882C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AAA0D9-AF3C-6B79-DC6C-2E8A9DC7E64B}"/>
              </a:ext>
            </a:extLst>
          </p:cNvPr>
          <p:cNvGrpSpPr/>
          <p:nvPr/>
        </p:nvGrpSpPr>
        <p:grpSpPr>
          <a:xfrm>
            <a:off x="421089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875A32-E92B-BDDF-C055-DB5D9323525A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9A9D6756-9D83-FE8B-4338-A6C84363F9BB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106DEFE6-C912-5ECE-5284-642B7C3CF25E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8BCD9F95-1850-47A3-7190-EE0F2B113106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DCE144FC-96BC-510B-2CF5-29FC6B85DC0F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ED1647C7-0F48-1B8E-D0DB-27B29C58CEED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3CA7CB0-A006-A083-8E10-9B4A5BD81A4C}"/>
              </a:ext>
            </a:extLst>
          </p:cNvPr>
          <p:cNvGrpSpPr/>
          <p:nvPr/>
        </p:nvGrpSpPr>
        <p:grpSpPr>
          <a:xfrm>
            <a:off x="1189596" y="2614484"/>
            <a:ext cx="2204940" cy="2179449"/>
            <a:chOff x="7694989" y="2082018"/>
            <a:chExt cx="2204940" cy="217944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E680FD9-4AE4-0E51-47E9-05B4310D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7634" y="2663910"/>
              <a:ext cx="1599650" cy="101566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66B8146-9C14-4CD5-935F-938529A3D6BE}"/>
                </a:ext>
              </a:extLst>
            </p:cNvPr>
            <p:cNvSpPr/>
            <p:nvPr/>
          </p:nvSpPr>
          <p:spPr>
            <a:xfrm>
              <a:off x="7694989" y="2082018"/>
              <a:ext cx="2204940" cy="21794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20527-CD2A-5A40-B250-50F34CA944A4}"/>
              </a:ext>
            </a:extLst>
          </p:cNvPr>
          <p:cNvGrpSpPr/>
          <p:nvPr/>
        </p:nvGrpSpPr>
        <p:grpSpPr>
          <a:xfrm>
            <a:off x="4589753" y="3203499"/>
            <a:ext cx="1828800" cy="1015663"/>
            <a:chOff x="5500468" y="3207434"/>
            <a:chExt cx="1994928" cy="146304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997E05D2-A103-D10B-3BEF-739CB1F15E69}"/>
                </a:ext>
              </a:extLst>
            </p:cNvPr>
            <p:cNvSpPr/>
            <p:nvPr/>
          </p:nvSpPr>
          <p:spPr>
            <a:xfrm>
              <a:off x="5500468" y="3207434"/>
              <a:ext cx="1994928" cy="146304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3EDCDA-8518-0261-9C82-BB8EA1ED0129}"/>
                </a:ext>
              </a:extLst>
            </p:cNvPr>
            <p:cNvSpPr txBox="1"/>
            <p:nvPr/>
          </p:nvSpPr>
          <p:spPr>
            <a:xfrm>
              <a:off x="5613722" y="3615235"/>
              <a:ext cx="176841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انتقال پذیری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E2D130-108F-BBA1-DECF-CAB05ADD10DD}"/>
              </a:ext>
            </a:extLst>
          </p:cNvPr>
          <p:cNvCxnSpPr>
            <a:stCxn id="51" idx="6"/>
            <a:endCxn id="7" idx="2"/>
          </p:cNvCxnSpPr>
          <p:nvPr/>
        </p:nvCxnSpPr>
        <p:spPr>
          <a:xfrm>
            <a:off x="3394536" y="3704209"/>
            <a:ext cx="1200890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11DA7F-CAC7-3476-2AD5-6E88AE566820}"/>
              </a:ext>
            </a:extLst>
          </p:cNvPr>
          <p:cNvGrpSpPr/>
          <p:nvPr/>
        </p:nvGrpSpPr>
        <p:grpSpPr>
          <a:xfrm>
            <a:off x="6417029" y="1301475"/>
            <a:ext cx="4530779" cy="2409856"/>
            <a:chOff x="6417029" y="1301475"/>
            <a:chExt cx="4530779" cy="24098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E64869-59BA-5188-3B68-9329D0583A20}"/>
                </a:ext>
              </a:extLst>
            </p:cNvPr>
            <p:cNvGrpSpPr/>
            <p:nvPr/>
          </p:nvGrpSpPr>
          <p:grpSpPr>
            <a:xfrm>
              <a:off x="7216218" y="1301475"/>
              <a:ext cx="3731590" cy="2127525"/>
              <a:chOff x="5201396" y="1301475"/>
              <a:chExt cx="3731590" cy="21275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9C24BD6-63C8-36FC-DDFA-AE339EF56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4296" y="1440270"/>
                <a:ext cx="3174377" cy="1756108"/>
              </a:xfrm>
              <a:prstGeom prst="rect">
                <a:avLst/>
              </a:prstGeom>
            </p:spPr>
          </p:pic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A43999-F647-FCAB-1D3F-6B221AB80F29}"/>
                  </a:ext>
                </a:extLst>
              </p:cNvPr>
              <p:cNvSpPr/>
              <p:nvPr/>
            </p:nvSpPr>
            <p:spPr>
              <a:xfrm>
                <a:off x="5201396" y="1301475"/>
                <a:ext cx="3731590" cy="21275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BB2821F-3A8E-03E9-D94A-33391665E259}"/>
                </a:ext>
              </a:extLst>
            </p:cNvPr>
            <p:cNvCxnSpPr>
              <a:stCxn id="7" idx="0"/>
              <a:endCxn id="19" idx="2"/>
            </p:cNvCxnSpPr>
            <p:nvPr/>
          </p:nvCxnSpPr>
          <p:spPr>
            <a:xfrm flipV="1">
              <a:off x="6417029" y="2365238"/>
              <a:ext cx="799189" cy="1346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C79485-E5C1-36A8-E77A-79276E9727D8}"/>
              </a:ext>
            </a:extLst>
          </p:cNvPr>
          <p:cNvGrpSpPr/>
          <p:nvPr/>
        </p:nvGrpSpPr>
        <p:grpSpPr>
          <a:xfrm>
            <a:off x="6417029" y="3320264"/>
            <a:ext cx="4530779" cy="2492480"/>
            <a:chOff x="6417029" y="3320264"/>
            <a:chExt cx="4530779" cy="249248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616550-C710-6E0A-B57D-92DF9AD5DACB}"/>
                </a:ext>
              </a:extLst>
            </p:cNvPr>
            <p:cNvGrpSpPr/>
            <p:nvPr/>
          </p:nvGrpSpPr>
          <p:grpSpPr>
            <a:xfrm>
              <a:off x="7216218" y="3320264"/>
              <a:ext cx="3731590" cy="2492480"/>
              <a:chOff x="7376540" y="3362499"/>
              <a:chExt cx="3731590" cy="249248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AB6F0F9-FA95-47CD-A566-2575767E7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0009" y="3362499"/>
                <a:ext cx="3400884" cy="2492480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2DB1AC9-EF05-0958-014E-9FCC0F9F4603}"/>
                  </a:ext>
                </a:extLst>
              </p:cNvPr>
              <p:cNvSpPr/>
              <p:nvPr/>
            </p:nvSpPr>
            <p:spPr>
              <a:xfrm>
                <a:off x="7376540" y="3661623"/>
                <a:ext cx="3731590" cy="21275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CF1C1C-43F0-C2EA-6243-B27D065F4DEA}"/>
                </a:ext>
              </a:extLst>
            </p:cNvPr>
            <p:cNvCxnSpPr>
              <a:stCxn id="7" idx="0"/>
              <a:endCxn id="38" idx="2"/>
            </p:cNvCxnSpPr>
            <p:nvPr/>
          </p:nvCxnSpPr>
          <p:spPr>
            <a:xfrm>
              <a:off x="6417029" y="3711331"/>
              <a:ext cx="799189" cy="971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F6F4F7A4-43DC-D2E8-763C-B31D601F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10/30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066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F2B96A3-D3A3-0004-0637-A98FA5AC7351}"/>
              </a:ext>
            </a:extLst>
          </p:cNvPr>
          <p:cNvGrpSpPr/>
          <p:nvPr/>
        </p:nvGrpSpPr>
        <p:grpSpPr>
          <a:xfrm>
            <a:off x="7796533" y="1100932"/>
            <a:ext cx="3146864" cy="2275526"/>
            <a:chOff x="7232167" y="2399713"/>
            <a:chExt cx="3170903" cy="2595716"/>
          </a:xfrm>
          <a:solidFill>
            <a:srgbClr val="90BD6C"/>
          </a:solidFill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1C4F640D-6B78-4C01-D5A4-95C113125506}"/>
                </a:ext>
              </a:extLst>
            </p:cNvPr>
            <p:cNvSpPr/>
            <p:nvPr/>
          </p:nvSpPr>
          <p:spPr>
            <a:xfrm>
              <a:off x="7232167" y="2399713"/>
              <a:ext cx="3170903" cy="259571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B2BA86-198C-0B37-28CB-B8134AD26A79}"/>
                </a:ext>
              </a:extLst>
            </p:cNvPr>
            <p:cNvSpPr txBox="1"/>
            <p:nvPr/>
          </p:nvSpPr>
          <p:spPr>
            <a:xfrm>
              <a:off x="7429354" y="3170085"/>
              <a:ext cx="2776529" cy="80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4000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0845AAF-3E80-C712-3B3D-148E4E2D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03" y="1100932"/>
            <a:ext cx="3510117" cy="3510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C388E-204F-AD3B-71B9-7D95F7F45BA1}"/>
              </a:ext>
            </a:extLst>
          </p:cNvPr>
          <p:cNvSpPr txBox="1"/>
          <p:nvPr/>
        </p:nvSpPr>
        <p:spPr>
          <a:xfrm>
            <a:off x="5537665" y="4115045"/>
            <a:ext cx="5405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حمله‌های جعبه سیاه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45515-8ACA-0E04-FC38-EF29C1A648D7}"/>
              </a:ext>
            </a:extLst>
          </p:cNvPr>
          <p:cNvSpPr txBox="1"/>
          <p:nvPr/>
        </p:nvSpPr>
        <p:spPr>
          <a:xfrm>
            <a:off x="4603475" y="4757722"/>
            <a:ext cx="6339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حمله‌های جعبه خاکستری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4AFE2-2A2F-B082-6572-737D0388176C}"/>
              </a:ext>
            </a:extLst>
          </p:cNvPr>
          <p:cNvSpPr txBox="1"/>
          <p:nvPr/>
        </p:nvSpPr>
        <p:spPr>
          <a:xfrm>
            <a:off x="4603475" y="5400399"/>
            <a:ext cx="6339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حمله‌های جعبه سفید</a:t>
            </a:r>
          </a:p>
        </p:txBody>
      </p:sp>
    </p:spTree>
    <p:extLst>
      <p:ext uri="{BB962C8B-B14F-4D97-AF65-F5344CB8AC3E}">
        <p14:creationId xmlns:p14="http://schemas.microsoft.com/office/powerpoint/2010/main" val="1872430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07244F-B6E8-8449-00A0-5A5DD1A24C5C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90BD6C"/>
                </a:solidFill>
              </a:rPr>
              <a:t>حمله‌های جعبه سیاه</a:t>
            </a:r>
            <a:endParaRPr lang="en-US" sz="4000" dirty="0">
              <a:solidFill>
                <a:srgbClr val="90BD6C"/>
              </a:solidFill>
            </a:endParaRPr>
          </a:p>
          <a:p>
            <a:pPr algn="ctr" rtl="1"/>
            <a:r>
              <a:rPr lang="en-US" sz="2000" dirty="0">
                <a:solidFill>
                  <a:srgbClr val="90BD6C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90BD6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37C61-D807-9A2A-DCBC-D82637093826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FCFE3CC4-6C4F-9E52-6BFF-E85BA13BB0BC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E3435BEE-5F66-3A17-7A36-0CC746312609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B226D36-CF4B-ACB1-0AF3-40E9A0C74344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7271AE9A-C8E5-3051-D656-6642A5F572A2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F1CD2673-7A26-6D60-A9BA-813CB003909E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047E68B-817A-CC47-C7C3-143B0281493D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314704-E568-D041-43E0-2F750124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86" y="2684163"/>
            <a:ext cx="2433517" cy="2406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E353DB-8D00-C8C5-2D02-543CAFD71581}"/>
              </a:ext>
            </a:extLst>
          </p:cNvPr>
          <p:cNvSpPr txBox="1"/>
          <p:nvPr/>
        </p:nvSpPr>
        <p:spPr>
          <a:xfrm>
            <a:off x="903542" y="3141206"/>
            <a:ext cx="325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محدودیت‌های حمله کننده: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EE18F-C51D-0576-2FE3-1CB7A0D39A6D}"/>
              </a:ext>
            </a:extLst>
          </p:cNvPr>
          <p:cNvSpPr txBox="1"/>
          <p:nvPr/>
        </p:nvSpPr>
        <p:spPr>
          <a:xfrm>
            <a:off x="530124" y="3633491"/>
            <a:ext cx="30762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ساختار معماری شبکه هدف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54C1B-5856-3962-D920-632F13333FF5}"/>
              </a:ext>
            </a:extLst>
          </p:cNvPr>
          <p:cNvSpPr txBox="1"/>
          <p:nvPr/>
        </p:nvSpPr>
        <p:spPr>
          <a:xfrm>
            <a:off x="903542" y="4125777"/>
            <a:ext cx="2702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مقادیر متغیر‌های شبکه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5104CE-3D41-7277-B785-693507BAE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1494272"/>
            <a:ext cx="1564889" cy="15648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B2032B-B99F-73A8-4269-A4E606989C48}"/>
              </a:ext>
            </a:extLst>
          </p:cNvPr>
          <p:cNvSpPr txBox="1"/>
          <p:nvPr/>
        </p:nvSpPr>
        <p:spPr>
          <a:xfrm>
            <a:off x="7713710" y="3648723"/>
            <a:ext cx="30762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الگوریتم‌های یادگیری عمیق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39426D-A209-1945-7650-C2DB65DF3A9E}"/>
              </a:ext>
            </a:extLst>
          </p:cNvPr>
          <p:cNvSpPr txBox="1"/>
          <p:nvPr/>
        </p:nvSpPr>
        <p:spPr>
          <a:xfrm>
            <a:off x="7488866" y="4125777"/>
            <a:ext cx="3301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خروجی شبکه برای ورودی‌ها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7954A-F9C9-39ED-2808-AF5D88AA993A}"/>
              </a:ext>
            </a:extLst>
          </p:cNvPr>
          <p:cNvSpPr txBox="1"/>
          <p:nvPr/>
        </p:nvSpPr>
        <p:spPr>
          <a:xfrm>
            <a:off x="7993670" y="3141206"/>
            <a:ext cx="325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اطلاعات حمله کننده: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B5CD23-B1F6-7B25-FBB6-484D0573A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47" y="1494271"/>
            <a:ext cx="1564889" cy="1564889"/>
          </a:xfrm>
          <a:prstGeom prst="rect">
            <a:avLst/>
          </a:prstGeom>
        </p:spPr>
      </p:pic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0A548F91-CD82-BB2B-3BF8-F4105CF7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12/30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538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08DE1D-7DC7-82CD-7910-752DD858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68" y="2684163"/>
            <a:ext cx="2411152" cy="24061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7244F-B6E8-8449-00A0-5A5DD1A24C5C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90BD6C"/>
                </a:solidFill>
              </a:rPr>
              <a:t>حمله‌های جعبه خاکستری </a:t>
            </a:r>
            <a:r>
              <a:rPr lang="en-US" sz="2000" dirty="0">
                <a:solidFill>
                  <a:srgbClr val="90BD6C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90BD6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37C61-D807-9A2A-DCBC-D82637093826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FCFE3CC4-6C4F-9E52-6BFF-E85BA13BB0BC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E3435BEE-5F66-3A17-7A36-0CC746312609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B226D36-CF4B-ACB1-0AF3-40E9A0C74344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7271AE9A-C8E5-3051-D656-6642A5F572A2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F1CD2673-7A26-6D60-A9BA-813CB003909E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047E68B-817A-CC47-C7C3-143B0281493D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8DB74CE-2372-329D-9D9E-CDCDB69C5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1494272"/>
            <a:ext cx="1564889" cy="15648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A32517-2FCA-C0B0-AC79-E668BF341227}"/>
              </a:ext>
            </a:extLst>
          </p:cNvPr>
          <p:cNvSpPr txBox="1"/>
          <p:nvPr/>
        </p:nvSpPr>
        <p:spPr>
          <a:xfrm>
            <a:off x="7713710" y="3664801"/>
            <a:ext cx="30762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الگوریتم‌های یادگیری عمیق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0FDF2E-C835-2DCC-4CD0-3ACEDD09B10B}"/>
              </a:ext>
            </a:extLst>
          </p:cNvPr>
          <p:cNvSpPr txBox="1"/>
          <p:nvPr/>
        </p:nvSpPr>
        <p:spPr>
          <a:xfrm>
            <a:off x="7488866" y="4125777"/>
            <a:ext cx="3301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خروجی شبکه برای ورودی‌ها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67E259-75C1-5222-D160-C5CD788D90FE}"/>
              </a:ext>
            </a:extLst>
          </p:cNvPr>
          <p:cNvSpPr txBox="1"/>
          <p:nvPr/>
        </p:nvSpPr>
        <p:spPr>
          <a:xfrm>
            <a:off x="7993670" y="3141206"/>
            <a:ext cx="325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اطلاعات حمله کننده: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317E1-1ADC-A4AC-2B19-D82C3F36E6E7}"/>
              </a:ext>
            </a:extLst>
          </p:cNvPr>
          <p:cNvSpPr txBox="1"/>
          <p:nvPr/>
        </p:nvSpPr>
        <p:spPr>
          <a:xfrm>
            <a:off x="903542" y="3141206"/>
            <a:ext cx="325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محدودیت‌های حمله کننده: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F93E1C-B0CA-0158-5232-918CE2AB1268}"/>
              </a:ext>
            </a:extLst>
          </p:cNvPr>
          <p:cNvSpPr txBox="1"/>
          <p:nvPr/>
        </p:nvSpPr>
        <p:spPr>
          <a:xfrm>
            <a:off x="656945" y="3664801"/>
            <a:ext cx="30762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مقادیر متغیر‌های شبکه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F321A8-9A49-F612-C48A-15B806493106}"/>
              </a:ext>
            </a:extLst>
          </p:cNvPr>
          <p:cNvSpPr txBox="1"/>
          <p:nvPr/>
        </p:nvSpPr>
        <p:spPr>
          <a:xfrm>
            <a:off x="7709841" y="4615758"/>
            <a:ext cx="3063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ساختار معماری شبکه هدف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78A3C8-E4B4-380C-0BB6-82F441EB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47" y="1494271"/>
            <a:ext cx="1564889" cy="1564889"/>
          </a:xfrm>
          <a:prstGeom prst="rect">
            <a:avLst/>
          </a:prstGeom>
        </p:spPr>
      </p:pic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E3F6CB50-8FCE-5446-DFDF-5CAEC62B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13/30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0098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85E38-7602-C998-FB78-40D5772E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869" y="2684163"/>
            <a:ext cx="2411151" cy="2411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7244F-B6E8-8449-00A0-5A5DD1A24C5C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90BD6C"/>
                </a:solidFill>
              </a:rPr>
              <a:t>حمله‌های جعبه سفید </a:t>
            </a:r>
            <a:r>
              <a:rPr lang="en-US" sz="2000" dirty="0">
                <a:solidFill>
                  <a:srgbClr val="90BD6C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90BD6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37C61-D807-9A2A-DCBC-D82637093826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FCFE3CC4-6C4F-9E52-6BFF-E85BA13BB0BC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E3435BEE-5F66-3A17-7A36-0CC746312609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B226D36-CF4B-ACB1-0AF3-40E9A0C74344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7271AE9A-C8E5-3051-D656-6642A5F572A2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F1CD2673-7A26-6D60-A9BA-813CB003909E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047E68B-817A-CC47-C7C3-143B0281493D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B1254B6-296B-E617-093A-AC429EB2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1494272"/>
            <a:ext cx="1564889" cy="1564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FD8D90-5DAA-A5CB-3CF1-6F9F2A8B540C}"/>
              </a:ext>
            </a:extLst>
          </p:cNvPr>
          <p:cNvSpPr txBox="1"/>
          <p:nvPr/>
        </p:nvSpPr>
        <p:spPr>
          <a:xfrm>
            <a:off x="7713710" y="3664801"/>
            <a:ext cx="30762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الگوریتم‌های یادگیری عمیق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5B2DF-78E2-628A-1883-0F0F260A150C}"/>
              </a:ext>
            </a:extLst>
          </p:cNvPr>
          <p:cNvSpPr txBox="1"/>
          <p:nvPr/>
        </p:nvSpPr>
        <p:spPr>
          <a:xfrm>
            <a:off x="7488866" y="4125777"/>
            <a:ext cx="3301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خروجی شبکه برای ورودی‌ها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1902C9-A6C0-7CD3-4780-48BAA1A90174}"/>
              </a:ext>
            </a:extLst>
          </p:cNvPr>
          <p:cNvSpPr txBox="1"/>
          <p:nvPr/>
        </p:nvSpPr>
        <p:spPr>
          <a:xfrm>
            <a:off x="7993670" y="3141206"/>
            <a:ext cx="325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اطلاعات حمله کننده: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30048-A7C4-592F-AEFD-17A7CBD86837}"/>
              </a:ext>
            </a:extLst>
          </p:cNvPr>
          <p:cNvSpPr txBox="1"/>
          <p:nvPr/>
        </p:nvSpPr>
        <p:spPr>
          <a:xfrm>
            <a:off x="7709841" y="4615758"/>
            <a:ext cx="3063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ساختار معماری شبکه هدف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1B4424-3EF2-E30D-A808-38AEC289FB35}"/>
              </a:ext>
            </a:extLst>
          </p:cNvPr>
          <p:cNvSpPr txBox="1"/>
          <p:nvPr/>
        </p:nvSpPr>
        <p:spPr>
          <a:xfrm>
            <a:off x="903542" y="3141206"/>
            <a:ext cx="325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90BD6C"/>
                </a:solidFill>
              </a:rPr>
              <a:t>محدودیت‌های حمله کننده: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AFF06C-AE4C-C22F-D2AA-F4E1B0D87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47" y="1494271"/>
            <a:ext cx="1564889" cy="15648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28AA21C-61F4-685D-16C7-36C876A4EE0C}"/>
              </a:ext>
            </a:extLst>
          </p:cNvPr>
          <p:cNvSpPr txBox="1"/>
          <p:nvPr/>
        </p:nvSpPr>
        <p:spPr>
          <a:xfrm>
            <a:off x="7713710" y="5105739"/>
            <a:ext cx="30762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مقادیر متغیر‌های شبکه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8B0D7-B859-D8C4-39AF-CA31475B7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18" y="3990522"/>
            <a:ext cx="919749" cy="919749"/>
          </a:xfrm>
          <a:prstGeom prst="rect">
            <a:avLst/>
          </a:prstGeom>
        </p:spPr>
      </p:pic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7AB71861-887B-AB5A-B744-1668BB9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14/30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97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6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F2B96A3-D3A3-0004-0637-A98FA5AC7351}"/>
              </a:ext>
            </a:extLst>
          </p:cNvPr>
          <p:cNvGrpSpPr/>
          <p:nvPr/>
        </p:nvGrpSpPr>
        <p:grpSpPr>
          <a:xfrm>
            <a:off x="7796533" y="1100932"/>
            <a:ext cx="3146864" cy="2275526"/>
            <a:chOff x="7232167" y="2399713"/>
            <a:chExt cx="3170903" cy="2595716"/>
          </a:xfrm>
          <a:solidFill>
            <a:srgbClr val="FAC74F"/>
          </a:solidFill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1C4F640D-6B78-4C01-D5A4-95C113125506}"/>
                </a:ext>
              </a:extLst>
            </p:cNvPr>
            <p:cNvSpPr/>
            <p:nvPr/>
          </p:nvSpPr>
          <p:spPr>
            <a:xfrm>
              <a:off x="7232167" y="2399713"/>
              <a:ext cx="3170903" cy="259571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B2BA86-198C-0B37-28CB-B8134AD26A79}"/>
                </a:ext>
              </a:extLst>
            </p:cNvPr>
            <p:cNvSpPr txBox="1"/>
            <p:nvPr/>
          </p:nvSpPr>
          <p:spPr>
            <a:xfrm>
              <a:off x="7232167" y="3170085"/>
              <a:ext cx="3170903" cy="80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4000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916350-AAAD-5DD3-146E-555C0C57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7" y="1100932"/>
            <a:ext cx="4876190" cy="4876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C1A8D8-9564-CF22-3F59-17E6BA345CD0}"/>
              </a:ext>
            </a:extLst>
          </p:cNvPr>
          <p:cNvSpPr txBox="1"/>
          <p:nvPr/>
        </p:nvSpPr>
        <p:spPr>
          <a:xfrm>
            <a:off x="5537665" y="4115045"/>
            <a:ext cx="5405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AC74F"/>
                </a:solidFill>
              </a:rPr>
              <a:t>روش نشانه شیب سریع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7FE1E-9064-8B02-8942-4939A9FE794B}"/>
              </a:ext>
            </a:extLst>
          </p:cNvPr>
          <p:cNvSpPr txBox="1"/>
          <p:nvPr/>
        </p:nvSpPr>
        <p:spPr>
          <a:xfrm>
            <a:off x="4603475" y="4768814"/>
            <a:ext cx="6339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AC74F"/>
                </a:solidFill>
              </a:rPr>
              <a:t>حمله‌ تک-خال</a:t>
            </a:r>
          </a:p>
        </p:txBody>
      </p:sp>
    </p:spTree>
    <p:extLst>
      <p:ext uri="{BB962C8B-B14F-4D97-AF65-F5344CB8AC3E}">
        <p14:creationId xmlns:p14="http://schemas.microsoft.com/office/powerpoint/2010/main" val="2358044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AFE21B-056A-ABB6-1215-F53DB79256D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AC74F"/>
                </a:solidFill>
              </a:rPr>
              <a:t>روش نشانه شیب سریع</a:t>
            </a:r>
            <a:endParaRPr lang="en-US" sz="3500" dirty="0">
              <a:solidFill>
                <a:srgbClr val="FAC74F"/>
              </a:solidFill>
            </a:endParaRPr>
          </a:p>
          <a:p>
            <a:pPr algn="ctr" rtl="1"/>
            <a:r>
              <a:rPr lang="en-US" sz="2000" dirty="0">
                <a:solidFill>
                  <a:srgbClr val="FAC74F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AC74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9919C-5A1E-5F73-6461-6F16AED8867F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1E27C229-6DED-425A-FAFE-2EF7D551D785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E685DE21-54FE-826C-4CD3-D92C4AFAD985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637245D5-1DCF-6E22-5C6E-E9BDB8282232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FBF5C7DA-CA98-8558-811C-C4F15441FF15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8ADB6904-1074-86D4-5B91-E1D21927A683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6887A36B-BBD1-B024-DEF9-15588F024009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C3E79E7-206D-8644-25B8-C90455279B60}"/>
              </a:ext>
            </a:extLst>
          </p:cNvPr>
          <p:cNvSpPr txBox="1"/>
          <p:nvPr/>
        </p:nvSpPr>
        <p:spPr>
          <a:xfrm>
            <a:off x="9462655" y="1550535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حمله جعبه سفید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96D4F-A860-2BED-B0E9-217EB902B25A}"/>
              </a:ext>
            </a:extLst>
          </p:cNvPr>
          <p:cNvSpPr txBox="1"/>
          <p:nvPr/>
        </p:nvSpPr>
        <p:spPr>
          <a:xfrm>
            <a:off x="5735782" y="2600095"/>
            <a:ext cx="60351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نویز خطی روی ورودی اصلی (با ضریب ثابت اپسیلون)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1BB02-B857-A03C-0723-8E9C3349D8D3}"/>
              </a:ext>
            </a:extLst>
          </p:cNvPr>
          <p:cNvSpPr txBox="1"/>
          <p:nvPr/>
        </p:nvSpPr>
        <p:spPr>
          <a:xfrm>
            <a:off x="8028953" y="2075315"/>
            <a:ext cx="3741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اختلال نامحسوس و حداکثری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5D7F53-7F30-30E4-687D-4C34C7F19FA5}"/>
              </a:ext>
            </a:extLst>
          </p:cNvPr>
          <p:cNvSpPr txBox="1"/>
          <p:nvPr/>
        </p:nvSpPr>
        <p:spPr>
          <a:xfrm>
            <a:off x="5347855" y="3124875"/>
            <a:ext cx="6423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گرادیان با توجه به تصویر اصلی ورودی و نه متغیر‌های شبکه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B819D-C497-6996-4703-7BE25530AAF5}"/>
              </a:ext>
            </a:extLst>
          </p:cNvPr>
          <p:cNvSpPr txBox="1"/>
          <p:nvPr/>
        </p:nvSpPr>
        <p:spPr>
          <a:xfrm>
            <a:off x="9108152" y="4181771"/>
            <a:ext cx="2308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توقف آموزش مدل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F82C3-F3B4-5E71-A4B9-A99B26CB88E5}"/>
              </a:ext>
            </a:extLst>
          </p:cNvPr>
          <p:cNvSpPr txBox="1"/>
          <p:nvPr/>
        </p:nvSpPr>
        <p:spPr>
          <a:xfrm>
            <a:off x="7439891" y="3660188"/>
            <a:ext cx="39765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عدم نیاز به تغییر متغیر‌های شبکه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5B89901-F6BC-454E-2262-81E984FDFD89}"/>
              </a:ext>
            </a:extLst>
          </p:cNvPr>
          <p:cNvSpPr/>
          <p:nvPr/>
        </p:nvSpPr>
        <p:spPr>
          <a:xfrm>
            <a:off x="0" y="3618009"/>
            <a:ext cx="5453931" cy="1340152"/>
          </a:xfrm>
          <a:prstGeom prst="cloud">
            <a:avLst/>
          </a:prstGeom>
          <a:noFill/>
          <a:ln>
            <a:solidFill>
              <a:srgbClr val="FAC7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426453-2317-3E2A-C654-7F19A3264EA5}"/>
              </a:ext>
            </a:extLst>
          </p:cNvPr>
          <p:cNvGrpSpPr/>
          <p:nvPr/>
        </p:nvGrpSpPr>
        <p:grpSpPr>
          <a:xfrm>
            <a:off x="170516" y="2400040"/>
            <a:ext cx="6400705" cy="3359524"/>
            <a:chOff x="170516" y="2400040"/>
            <a:chExt cx="6400705" cy="3359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8E3C2B2-1ED9-34FE-03E1-63840678DE6D}"/>
                    </a:ext>
                  </a:extLst>
                </p:cNvPr>
                <p:cNvSpPr txBox="1"/>
                <p:nvPr/>
              </p:nvSpPr>
              <p:spPr>
                <a:xfrm>
                  <a:off x="519240" y="4015470"/>
                  <a:ext cx="4641272" cy="3847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</m:oMath>
                  </a14:m>
                  <a:r>
                    <a:rPr lang="en-US" sz="2500" dirty="0">
                      <a:solidFill>
                        <a:schemeClr val="bg1">
                          <a:lumMod val="85000"/>
                        </a:schemeClr>
                      </a:solidFill>
                    </a:rPr>
                    <a:t>ℰ . sign(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a14:m>
                  <a:endParaRPr lang="en-US" sz="25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8E3C2B2-1ED9-34FE-03E1-63840678D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40" y="4015470"/>
                  <a:ext cx="4641272" cy="384721"/>
                </a:xfrm>
                <a:prstGeom prst="rect">
                  <a:avLst/>
                </a:prstGeom>
                <a:blipFill>
                  <a:blip r:embed="rId2"/>
                  <a:stretch>
                    <a:fillRect t="-25397" b="-476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731A6F-E7F6-2529-9C05-7D5CDFA4B816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803564" y="3228109"/>
              <a:ext cx="0" cy="787361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7DE9C5-9FF7-B8DE-6A2E-118248D707ED}"/>
                </a:ext>
              </a:extLst>
            </p:cNvPr>
            <p:cNvSpPr txBox="1"/>
            <p:nvPr/>
          </p:nvSpPr>
          <p:spPr>
            <a:xfrm>
              <a:off x="170516" y="2827999"/>
              <a:ext cx="126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نمونه خصمانه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2F78F4-6B58-BCE4-B511-569A722B2200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1720935" y="2800150"/>
              <a:ext cx="0" cy="1215320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0CA233-BDAE-BE2F-3940-3F36493CF728}"/>
                </a:ext>
              </a:extLst>
            </p:cNvPr>
            <p:cNvSpPr txBox="1"/>
            <p:nvPr/>
          </p:nvSpPr>
          <p:spPr>
            <a:xfrm>
              <a:off x="865094" y="2400040"/>
              <a:ext cx="1711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نمونه ورودی/اصلی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55362E4-0C93-2CF4-1799-9E778A17F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6611" y="4429011"/>
              <a:ext cx="710844" cy="729077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685B06-EFCC-65B6-FD7E-DF5A2ADD19C0}"/>
                </a:ext>
              </a:extLst>
            </p:cNvPr>
            <p:cNvSpPr txBox="1"/>
            <p:nvPr/>
          </p:nvSpPr>
          <p:spPr>
            <a:xfrm>
              <a:off x="746574" y="5180923"/>
              <a:ext cx="126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ضریب ثابت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4934B52-A8B9-40DF-E0A4-53FDE9FCD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58299" y="4429011"/>
              <a:ext cx="0" cy="751912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B4CBF6-70F4-E2E4-DB99-02639B18841E}"/>
                </a:ext>
              </a:extLst>
            </p:cNvPr>
            <p:cNvSpPr txBox="1"/>
            <p:nvPr/>
          </p:nvSpPr>
          <p:spPr>
            <a:xfrm>
              <a:off x="2147455" y="5198453"/>
              <a:ext cx="1410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علامت گرادیان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687EE6-58D3-8B70-927A-AE3698A6EA07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449782" y="4429011"/>
              <a:ext cx="954012" cy="758113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1E9F59-5282-26F3-DE59-2A357BB76B88}"/>
                </a:ext>
              </a:extLst>
            </p:cNvPr>
            <p:cNvSpPr txBox="1"/>
            <p:nvPr/>
          </p:nvSpPr>
          <p:spPr>
            <a:xfrm>
              <a:off x="3698439" y="5187124"/>
              <a:ext cx="1410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تابع گرادیان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CDAB550-A142-5A59-AA00-1112BF70C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8439" y="3198302"/>
              <a:ext cx="0" cy="817168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1B4595-FDF1-ACA4-A160-E109E5010420}"/>
                </a:ext>
              </a:extLst>
            </p:cNvPr>
            <p:cNvSpPr txBox="1"/>
            <p:nvPr/>
          </p:nvSpPr>
          <p:spPr>
            <a:xfrm>
              <a:off x="3002679" y="2765889"/>
              <a:ext cx="126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تابع هزینه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B9EAC26-A99C-B26F-8E6A-64A318998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679" y="3256375"/>
              <a:ext cx="507739" cy="727483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892C1B-F358-01F7-C894-A08A2E1544D6}"/>
                </a:ext>
              </a:extLst>
            </p:cNvPr>
            <p:cNvSpPr txBox="1"/>
            <p:nvPr/>
          </p:nvSpPr>
          <p:spPr>
            <a:xfrm>
              <a:off x="4187836" y="2776973"/>
              <a:ext cx="126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متغیر شبکه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A47330-CE63-A5DF-4F81-241DADF9FD2B}"/>
                </a:ext>
              </a:extLst>
            </p:cNvPr>
            <p:cNvCxnSpPr>
              <a:cxnSpLocks/>
            </p:cNvCxnSpPr>
            <p:nvPr/>
          </p:nvCxnSpPr>
          <p:spPr>
            <a:xfrm>
              <a:off x="4627418" y="4400191"/>
              <a:ext cx="1033701" cy="640403"/>
            </a:xfrm>
            <a:prstGeom prst="straightConnector1">
              <a:avLst/>
            </a:prstGeom>
            <a:ln>
              <a:solidFill>
                <a:srgbClr val="FAC7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D29E9E-A6DD-6993-DB8C-68981CAC6D2A}"/>
                </a:ext>
              </a:extLst>
            </p:cNvPr>
            <p:cNvSpPr txBox="1"/>
            <p:nvPr/>
          </p:nvSpPr>
          <p:spPr>
            <a:xfrm>
              <a:off x="5160512" y="5051678"/>
              <a:ext cx="1410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برچسب حقیقی ورودی</a:t>
              </a:r>
            </a:p>
          </p:txBody>
        </p:sp>
      </p:grp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F0E02700-90ED-585C-21F7-83FE79B1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16/30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657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AFE21B-056A-ABB6-1215-F53DB79256D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AC74F"/>
                </a:solidFill>
              </a:rPr>
              <a:t>روش نشانه شیب سریع</a:t>
            </a:r>
            <a:endParaRPr lang="en-US" sz="3500" dirty="0">
              <a:solidFill>
                <a:srgbClr val="FAC74F"/>
              </a:solidFill>
            </a:endParaRPr>
          </a:p>
          <a:p>
            <a:pPr algn="ctr" rtl="1"/>
            <a:r>
              <a:rPr lang="en-US" sz="2000" dirty="0">
                <a:solidFill>
                  <a:srgbClr val="FAC74F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AC74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9919C-5A1E-5F73-6461-6F16AED8867F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1E27C229-6DED-425A-FAFE-2EF7D551D785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E685DE21-54FE-826C-4CD3-D92C4AFAD985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637245D5-1DCF-6E22-5C6E-E9BDB8282232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FBF5C7DA-CA98-8558-811C-C4F15441FF15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8ADB6904-1074-86D4-5B91-E1D21927A683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6887A36B-BBD1-B024-DEF9-15588F024009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2FC21D-D716-E4D5-948B-64A042824C2A}"/>
              </a:ext>
            </a:extLst>
          </p:cNvPr>
          <p:cNvSpPr txBox="1"/>
          <p:nvPr/>
        </p:nvSpPr>
        <p:spPr>
          <a:xfrm>
            <a:off x="9462655" y="1550535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AC74F"/>
                </a:solidFill>
              </a:rPr>
              <a:t>مثال: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274-4CD7-1254-2CA8-17E084150D55}"/>
              </a:ext>
            </a:extLst>
          </p:cNvPr>
          <p:cNvSpPr txBox="1"/>
          <p:nvPr/>
        </p:nvSpPr>
        <p:spPr>
          <a:xfrm>
            <a:off x="5500255" y="2027589"/>
            <a:ext cx="5910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دقت مدل در داده های آموزشی = 99.25 %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606B5F-C717-CDD4-8832-0A3C49859E50}"/>
              </a:ext>
            </a:extLst>
          </p:cNvPr>
          <p:cNvSpPr txBox="1"/>
          <p:nvPr/>
        </p:nvSpPr>
        <p:spPr>
          <a:xfrm>
            <a:off x="5500255" y="2515176"/>
            <a:ext cx="5910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دقت مدل در داده های سنجش = 98.77 %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642A7-7BB7-DFB4-311C-9052C91165D0}"/>
              </a:ext>
            </a:extLst>
          </p:cNvPr>
          <p:cNvSpPr txBox="1"/>
          <p:nvPr/>
        </p:nvSpPr>
        <p:spPr>
          <a:xfrm>
            <a:off x="5500255" y="3020750"/>
            <a:ext cx="59104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عملکرد مدل در برابر حمله ؟؟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297DDB-905D-0E41-3AE9-4BB589B438A2}"/>
              </a:ext>
            </a:extLst>
          </p:cNvPr>
          <p:cNvGrpSpPr/>
          <p:nvPr/>
        </p:nvGrpSpPr>
        <p:grpSpPr>
          <a:xfrm>
            <a:off x="648864" y="2805204"/>
            <a:ext cx="5385160" cy="2720182"/>
            <a:chOff x="648864" y="2805204"/>
            <a:chExt cx="5385160" cy="27201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9C3179E-6647-0981-32AD-9D01D477D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64" y="3242961"/>
              <a:ext cx="1359382" cy="6796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3BBEF8-381B-9620-9FF6-277206A9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42" y="2805204"/>
              <a:ext cx="1399364" cy="6796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61CF24-B06C-1D71-0591-AF04BF529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2975" y="3235455"/>
              <a:ext cx="1421049" cy="6902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6A1D439-0381-A87A-751F-51AC561A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64" y="4319957"/>
              <a:ext cx="1359382" cy="67969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441F148-F490-138C-6BAA-A6C5496B8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42" y="4845695"/>
              <a:ext cx="1359382" cy="67969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D66201-88D2-1574-ABDD-624D06B6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933" y="4359006"/>
              <a:ext cx="1397237" cy="718966"/>
            </a:xfrm>
            <a:prstGeom prst="rect">
              <a:avLst/>
            </a:prstGeom>
          </p:spPr>
        </p:pic>
      </p:grp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A1EDAB26-9674-9F19-684B-C6879F8B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17/30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972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AFE21B-056A-ABB6-1215-F53DB79256D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AC74F"/>
                </a:solidFill>
              </a:rPr>
              <a:t>حمله‌ تک-خال</a:t>
            </a:r>
          </a:p>
          <a:p>
            <a:pPr algn="ctr" rtl="1"/>
            <a:r>
              <a:rPr lang="en-US" sz="2000" dirty="0">
                <a:solidFill>
                  <a:srgbClr val="FAC74F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AC74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9919C-5A1E-5F73-6461-6F16AED8867F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1E27C229-6DED-425A-FAFE-2EF7D551D785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E685DE21-54FE-826C-4CD3-D92C4AFAD985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637245D5-1DCF-6E22-5C6E-E9BDB8282232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FBF5C7DA-CA98-8558-811C-C4F15441FF15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8ADB6904-1074-86D4-5B91-E1D21927A683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6887A36B-BBD1-B024-DEF9-15588F024009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53A674B-78F4-8390-FE84-0D99735AA699}"/>
              </a:ext>
            </a:extLst>
          </p:cNvPr>
          <p:cNvSpPr txBox="1"/>
          <p:nvPr/>
        </p:nvSpPr>
        <p:spPr>
          <a:xfrm>
            <a:off x="9462655" y="1550535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حمله جعبه سیاه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60691-A2BB-F2EF-FAFD-1E874A1156DF}"/>
              </a:ext>
            </a:extLst>
          </p:cNvPr>
          <p:cNvSpPr txBox="1"/>
          <p:nvPr/>
        </p:nvSpPr>
        <p:spPr>
          <a:xfrm>
            <a:off x="6968836" y="2075315"/>
            <a:ext cx="48020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استفاده از فضای برداری برای نمونه‌ها/تصاویر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1DDB7-349F-D3F6-46D9-697D5AAA44D4}"/>
              </a:ext>
            </a:extLst>
          </p:cNvPr>
          <p:cNvSpPr txBox="1"/>
          <p:nvPr/>
        </p:nvSpPr>
        <p:spPr>
          <a:xfrm>
            <a:off x="5832764" y="2600095"/>
            <a:ext cx="5938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تغییر تصادفی یک پیکسل (یک یا چند خانه از بردار)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EF074-1EFF-A902-DAD7-77487C1D469C}"/>
              </a:ext>
            </a:extLst>
          </p:cNvPr>
          <p:cNvSpPr txBox="1"/>
          <p:nvPr/>
        </p:nvSpPr>
        <p:spPr>
          <a:xfrm>
            <a:off x="6968837" y="3124875"/>
            <a:ext cx="4802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رقابت فرزند و پدر در تغییر مدل به نفع خود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80D044-9132-4081-C26B-13E24BE52243}"/>
              </a:ext>
            </a:extLst>
          </p:cNvPr>
          <p:cNvSpPr txBox="1"/>
          <p:nvPr/>
        </p:nvSpPr>
        <p:spPr>
          <a:xfrm>
            <a:off x="8991600" y="3649655"/>
            <a:ext cx="2779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حمله‌ غیر هدفمند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FC8F0-C829-0044-4B44-0FF1FDDB0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93" y="1703029"/>
            <a:ext cx="3577836" cy="3320746"/>
          </a:xfrm>
          <a:prstGeom prst="rect">
            <a:avLst/>
          </a:prstGeom>
        </p:spPr>
      </p:pic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E1E0C1D2-129D-C590-5A13-BC2CA58B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18/30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25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8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AFE21B-056A-ABB6-1215-F53DB79256D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AC74F"/>
                </a:solidFill>
              </a:rPr>
              <a:t>حمله‌ تک-خال</a:t>
            </a:r>
          </a:p>
          <a:p>
            <a:pPr algn="ctr" rtl="1"/>
            <a:r>
              <a:rPr lang="en-US" sz="2000" dirty="0">
                <a:solidFill>
                  <a:srgbClr val="FAC74F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AC74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9919C-5A1E-5F73-6461-6F16AED8867F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1E27C229-6DED-425A-FAFE-2EF7D551D785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E685DE21-54FE-826C-4CD3-D92C4AFAD985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637245D5-1DCF-6E22-5C6E-E9BDB8282232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FBF5C7DA-CA98-8558-811C-C4F15441FF15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8ADB6904-1074-86D4-5B91-E1D21927A683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6887A36B-BBD1-B024-DEF9-15588F024009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39FAC5-E515-F07B-1DDE-001320514461}"/>
              </a:ext>
            </a:extLst>
          </p:cNvPr>
          <p:cNvSpPr txBox="1"/>
          <p:nvPr/>
        </p:nvSpPr>
        <p:spPr>
          <a:xfrm>
            <a:off x="9462655" y="1550535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AC74F"/>
                </a:solidFill>
              </a:rPr>
              <a:t>مثال: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11DB8-27D1-7F5B-6379-5D1478EC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66" y="1723787"/>
            <a:ext cx="6773220" cy="34104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9BE7261-2786-82BC-00D3-A2C760C0EF8A}"/>
              </a:ext>
            </a:extLst>
          </p:cNvPr>
          <p:cNvSpPr/>
          <p:nvPr/>
        </p:nvSpPr>
        <p:spPr>
          <a:xfrm>
            <a:off x="3060933" y="2006118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8089CA-2F22-28F7-7E4E-BCA34111280C}"/>
              </a:ext>
            </a:extLst>
          </p:cNvPr>
          <p:cNvSpPr/>
          <p:nvPr/>
        </p:nvSpPr>
        <p:spPr>
          <a:xfrm>
            <a:off x="4695769" y="2574155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D79C1D-C6EB-69B5-9557-39EC15C3F348}"/>
              </a:ext>
            </a:extLst>
          </p:cNvPr>
          <p:cNvSpPr/>
          <p:nvPr/>
        </p:nvSpPr>
        <p:spPr>
          <a:xfrm>
            <a:off x="6344460" y="2427356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77598F-61C7-F374-2786-63E8D7AA4B73}"/>
              </a:ext>
            </a:extLst>
          </p:cNvPr>
          <p:cNvSpPr/>
          <p:nvPr/>
        </p:nvSpPr>
        <p:spPr>
          <a:xfrm>
            <a:off x="7575846" y="2258291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13ACF7-47BA-0B43-58A1-CDBF6743175D}"/>
              </a:ext>
            </a:extLst>
          </p:cNvPr>
          <p:cNvSpPr/>
          <p:nvPr/>
        </p:nvSpPr>
        <p:spPr>
          <a:xfrm>
            <a:off x="8776395" y="2132204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55CB4B-4482-3BE4-D226-6DB4E6C04A71}"/>
              </a:ext>
            </a:extLst>
          </p:cNvPr>
          <p:cNvSpPr/>
          <p:nvPr/>
        </p:nvSpPr>
        <p:spPr>
          <a:xfrm>
            <a:off x="3289533" y="4335078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6C32491-798A-0301-2F9E-D999C2452E65}"/>
              </a:ext>
            </a:extLst>
          </p:cNvPr>
          <p:cNvSpPr/>
          <p:nvPr/>
        </p:nvSpPr>
        <p:spPr>
          <a:xfrm>
            <a:off x="4695768" y="4224241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550910-C347-7A28-82A8-A32A1B2A345B}"/>
              </a:ext>
            </a:extLst>
          </p:cNvPr>
          <p:cNvSpPr/>
          <p:nvPr/>
        </p:nvSpPr>
        <p:spPr>
          <a:xfrm>
            <a:off x="6344460" y="4461164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140F3-0DD7-6E42-8830-B74418C17859}"/>
              </a:ext>
            </a:extLst>
          </p:cNvPr>
          <p:cNvSpPr/>
          <p:nvPr/>
        </p:nvSpPr>
        <p:spPr>
          <a:xfrm>
            <a:off x="7575845" y="4058006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D25DAE-DFE4-C467-0F71-51706E1D3150}"/>
              </a:ext>
            </a:extLst>
          </p:cNvPr>
          <p:cNvSpPr/>
          <p:nvPr/>
        </p:nvSpPr>
        <p:spPr>
          <a:xfrm>
            <a:off x="8498383" y="4173048"/>
            <a:ext cx="236449" cy="252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65522F33-6BF3-C16E-1853-B73275D9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19/30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927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C5ACFF0-7B05-4E81-8E79-A150637D2415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7384CB"/>
                </a:solidFill>
              </a:rPr>
              <a:t>اهداف ارائه</a:t>
            </a:r>
            <a:endParaRPr lang="en-US" sz="4000" dirty="0">
              <a:solidFill>
                <a:srgbClr val="7384CB"/>
              </a:solidFill>
            </a:endParaRPr>
          </a:p>
          <a:p>
            <a:pPr algn="ctr" rtl="1"/>
            <a:r>
              <a:rPr lang="en-US" sz="2000" dirty="0">
                <a:solidFill>
                  <a:srgbClr val="7384CB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7384CB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96A40-7E31-41CF-8DA4-A007B7BBD66E}"/>
              </a:ext>
            </a:extLst>
          </p:cNvPr>
          <p:cNvSpPr txBox="1"/>
          <p:nvPr/>
        </p:nvSpPr>
        <p:spPr>
          <a:xfrm>
            <a:off x="3349221" y="1755445"/>
            <a:ext cx="84535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آشنایی با اصطلاح‌های مهم و پرکاربرد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B6B34-84D6-BD59-BC6D-2BAB2A63F006}"/>
              </a:ext>
            </a:extLst>
          </p:cNvPr>
          <p:cNvSpPr txBox="1"/>
          <p:nvPr/>
        </p:nvSpPr>
        <p:spPr>
          <a:xfrm>
            <a:off x="3349220" y="2468532"/>
            <a:ext cx="84535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بررسی اهمیت دفاع در برابر حمله‌های خصمانه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FCDAD-8AD7-8584-2244-A468A5C8AA02}"/>
              </a:ext>
            </a:extLst>
          </p:cNvPr>
          <p:cNvSpPr txBox="1"/>
          <p:nvPr/>
        </p:nvSpPr>
        <p:spPr>
          <a:xfrm>
            <a:off x="3349221" y="3181619"/>
            <a:ext cx="84535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مقایسه انواع روش‌های تهدید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80EA5-89FA-5524-A5D2-E864D97A890A}"/>
              </a:ext>
            </a:extLst>
          </p:cNvPr>
          <p:cNvSpPr txBox="1"/>
          <p:nvPr/>
        </p:nvSpPr>
        <p:spPr>
          <a:xfrm>
            <a:off x="3349221" y="3894706"/>
            <a:ext cx="84535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آشنایی با برخی از الگوریتم‌های حمله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E7F42-3F6E-D8F7-4D45-462B13150372}"/>
              </a:ext>
            </a:extLst>
          </p:cNvPr>
          <p:cNvSpPr txBox="1"/>
          <p:nvPr/>
        </p:nvSpPr>
        <p:spPr>
          <a:xfrm>
            <a:off x="3349220" y="4607793"/>
            <a:ext cx="84535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معرفی تکنیک‌های دفاع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56DBB-06A9-0451-B573-9AE91C7D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" y="2078031"/>
            <a:ext cx="3161284" cy="3161284"/>
          </a:xfrm>
          <a:prstGeom prst="rect">
            <a:avLst/>
          </a:prstGeom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C3136B5-D52E-A025-EE2A-54312FEE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2/30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F9E96-BF1C-B9D7-8A40-CED5492C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970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8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  <p:bldP spid="17" grpId="0"/>
      <p:bldP spid="19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BDE4C2-486F-DD38-AE27-52CEA6BCA09E}"/>
              </a:ext>
            </a:extLst>
          </p:cNvPr>
          <p:cNvGrpSpPr/>
          <p:nvPr/>
        </p:nvGrpSpPr>
        <p:grpSpPr>
          <a:xfrm>
            <a:off x="7796533" y="1100932"/>
            <a:ext cx="3146864" cy="2275526"/>
            <a:chOff x="7232167" y="2399713"/>
            <a:chExt cx="3170903" cy="2595716"/>
          </a:xfrm>
          <a:solidFill>
            <a:srgbClr val="F4A160"/>
          </a:solidFill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363EFD47-EE6E-62DF-3FED-3892CD631093}"/>
                </a:ext>
              </a:extLst>
            </p:cNvPr>
            <p:cNvSpPr/>
            <p:nvPr/>
          </p:nvSpPr>
          <p:spPr>
            <a:xfrm>
              <a:off x="7232167" y="2399713"/>
              <a:ext cx="3170903" cy="259571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28450D-09F2-8B22-23C6-A5B6066772D5}"/>
                </a:ext>
              </a:extLst>
            </p:cNvPr>
            <p:cNvSpPr txBox="1"/>
            <p:nvPr/>
          </p:nvSpPr>
          <p:spPr>
            <a:xfrm>
              <a:off x="7429354" y="3219888"/>
              <a:ext cx="2776529" cy="80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4000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D6FA9D8-3ADA-F16F-CFF9-E98E274D1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5" y="1100932"/>
            <a:ext cx="4422058" cy="4422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DCDE70-C659-12C8-C98B-058CA894F034}"/>
              </a:ext>
            </a:extLst>
          </p:cNvPr>
          <p:cNvSpPr txBox="1"/>
          <p:nvPr/>
        </p:nvSpPr>
        <p:spPr>
          <a:xfrm>
            <a:off x="5537665" y="4115045"/>
            <a:ext cx="5405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4A160"/>
                </a:solidFill>
              </a:rPr>
              <a:t>دسته‌بندی تکنیک‌های دفاع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AAF2A-E3D2-7F38-6A0A-0BE231E15856}"/>
              </a:ext>
            </a:extLst>
          </p:cNvPr>
          <p:cNvSpPr txBox="1"/>
          <p:nvPr/>
        </p:nvSpPr>
        <p:spPr>
          <a:xfrm>
            <a:off x="4603475" y="4768814"/>
            <a:ext cx="6339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4A160"/>
                </a:solidFill>
              </a:rPr>
              <a:t>آموزش خصمانه</a:t>
            </a:r>
          </a:p>
        </p:txBody>
      </p:sp>
    </p:spTree>
    <p:extLst>
      <p:ext uri="{BB962C8B-B14F-4D97-AF65-F5344CB8AC3E}">
        <p14:creationId xmlns:p14="http://schemas.microsoft.com/office/powerpoint/2010/main" val="293374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844D0-C7E7-D0E4-B74A-EAA859C3E61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4A160"/>
                </a:solidFill>
              </a:rPr>
              <a:t>دسته‌بندی تکنیک‌های دفاع</a:t>
            </a:r>
            <a:endParaRPr lang="en-US" sz="4000" dirty="0">
              <a:solidFill>
                <a:srgbClr val="F4A160"/>
              </a:solidFill>
            </a:endParaRPr>
          </a:p>
          <a:p>
            <a:pPr algn="ctr" rtl="1"/>
            <a:r>
              <a:rPr lang="en-US" sz="2000" dirty="0">
                <a:solidFill>
                  <a:srgbClr val="F4A160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4A1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1535BF-6923-96D5-904E-95091AF30004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68D994A8-9313-E4CE-B033-92E232246253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AB59BC3F-8717-A3AB-3D04-F82EEE99F6C3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A42F9EDC-B330-F789-A7E1-D0C1B55150CB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77BD601-7DFB-5210-5523-1D140F9705B9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39BB3A9D-B9E9-EBB9-B227-18F9B28839E2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solidFill>
              <a:srgbClr val="F4A16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10017AD-9A86-3CCC-A683-5FF3E1C6BDC5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6955F2-B2E8-C180-CE2B-97B31ACA2533}"/>
              </a:ext>
            </a:extLst>
          </p:cNvPr>
          <p:cNvSpPr txBox="1"/>
          <p:nvPr/>
        </p:nvSpPr>
        <p:spPr>
          <a:xfrm>
            <a:off x="9462655" y="1550535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4A160"/>
                </a:solidFill>
              </a:rPr>
              <a:t>دفاع تضمین شده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5180F5-D186-7744-E162-C9B6A484B297}"/>
              </a:ext>
            </a:extLst>
          </p:cNvPr>
          <p:cNvSpPr txBox="1"/>
          <p:nvPr/>
        </p:nvSpPr>
        <p:spPr>
          <a:xfrm>
            <a:off x="8458444" y="2106897"/>
            <a:ext cx="29245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کران بالا برای دقت حمله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566B1A-07FA-037E-D08E-2755D56EB67A}"/>
              </a:ext>
            </a:extLst>
          </p:cNvPr>
          <p:cNvSpPr txBox="1"/>
          <p:nvPr/>
        </p:nvSpPr>
        <p:spPr>
          <a:xfrm>
            <a:off x="9074728" y="2663259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دو عیب بزرگ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8F346-9B5B-5A6A-DC69-30D9D62F54C3}"/>
              </a:ext>
            </a:extLst>
          </p:cNvPr>
          <p:cNvSpPr txBox="1"/>
          <p:nvPr/>
        </p:nvSpPr>
        <p:spPr>
          <a:xfrm>
            <a:off x="8745804" y="3190473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1- مقیاس پذیری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884C4-CC07-7010-4692-2226FF0BD61A}"/>
              </a:ext>
            </a:extLst>
          </p:cNvPr>
          <p:cNvSpPr txBox="1"/>
          <p:nvPr/>
        </p:nvSpPr>
        <p:spPr>
          <a:xfrm>
            <a:off x="8028952" y="3694695"/>
            <a:ext cx="3066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2- پشتیبانی گسترده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BA0E5260-19FE-D603-1B62-968292361D2C}"/>
              </a:ext>
            </a:extLst>
          </p:cNvPr>
          <p:cNvSpPr/>
          <p:nvPr/>
        </p:nvSpPr>
        <p:spPr>
          <a:xfrm>
            <a:off x="8745804" y="3266419"/>
            <a:ext cx="328924" cy="401108"/>
          </a:xfrm>
          <a:prstGeom prst="mathMultiply">
            <a:avLst/>
          </a:prstGeom>
          <a:solidFill>
            <a:srgbClr val="F4A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9AAE8570-AF4E-F345-29CE-5A6F0EA92D3B}"/>
              </a:ext>
            </a:extLst>
          </p:cNvPr>
          <p:cNvSpPr/>
          <p:nvPr/>
        </p:nvSpPr>
        <p:spPr>
          <a:xfrm>
            <a:off x="8458444" y="3717687"/>
            <a:ext cx="328924" cy="401108"/>
          </a:xfrm>
          <a:prstGeom prst="mathMultiply">
            <a:avLst/>
          </a:prstGeom>
          <a:solidFill>
            <a:srgbClr val="F4A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1DBC7-7EFA-F10C-ACC5-AB689053C152}"/>
              </a:ext>
            </a:extLst>
          </p:cNvPr>
          <p:cNvSpPr txBox="1"/>
          <p:nvPr/>
        </p:nvSpPr>
        <p:spPr>
          <a:xfrm>
            <a:off x="4941873" y="1550535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4A160"/>
                </a:solidFill>
              </a:rPr>
              <a:t>دفاع ابتکاری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A0CE87-2C72-B5E7-E2A7-1DE89187487D}"/>
              </a:ext>
            </a:extLst>
          </p:cNvPr>
          <p:cNvSpPr txBox="1"/>
          <p:nvPr/>
        </p:nvSpPr>
        <p:spPr>
          <a:xfrm>
            <a:off x="3937662" y="2106897"/>
            <a:ext cx="29245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مناسب حمله‌های خاص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22406E-4CA0-21B0-DA72-7B780C10050A}"/>
              </a:ext>
            </a:extLst>
          </p:cNvPr>
          <p:cNvSpPr txBox="1"/>
          <p:nvPr/>
        </p:nvSpPr>
        <p:spPr>
          <a:xfrm>
            <a:off x="4553946" y="2663259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عدم تضمین دقت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E3A97E-3E60-376C-BF07-37546899BB74}"/>
              </a:ext>
            </a:extLst>
          </p:cNvPr>
          <p:cNvSpPr txBox="1"/>
          <p:nvPr/>
        </p:nvSpPr>
        <p:spPr>
          <a:xfrm>
            <a:off x="4553946" y="3214255"/>
            <a:ext cx="23082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آموزش خصمانه</a:t>
            </a:r>
          </a:p>
        </p:txBody>
      </p:sp>
      <p:sp>
        <p:nvSpPr>
          <p:cNvPr id="47" name="Slide Number Placeholder 1">
            <a:extLst>
              <a:ext uri="{FF2B5EF4-FFF2-40B4-BE49-F238E27FC236}">
                <a16:creationId xmlns:a16="http://schemas.microsoft.com/office/drawing/2014/main" id="{D7C0D883-7C05-49CB-A359-D1066DC3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21/30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9EFAC-75DC-4B9C-2790-7E895A133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8" y="2738234"/>
            <a:ext cx="2389975" cy="23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2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2" grpId="0" animBg="1"/>
      <p:bldP spid="38" grpId="0" animBg="1"/>
      <p:bldP spid="39" grpId="0"/>
      <p:bldP spid="40" grpId="0"/>
      <p:bldP spid="41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844D0-C7E7-D0E4-B74A-EAA859C3E61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4A160"/>
                </a:solidFill>
              </a:rPr>
              <a:t>آموزش خصمانه</a:t>
            </a:r>
            <a:endParaRPr lang="en-US" sz="4000" dirty="0">
              <a:solidFill>
                <a:srgbClr val="F4A160"/>
              </a:solidFill>
            </a:endParaRPr>
          </a:p>
          <a:p>
            <a:pPr algn="ctr" rtl="1"/>
            <a:r>
              <a:rPr lang="en-US" sz="2000" dirty="0">
                <a:solidFill>
                  <a:srgbClr val="F4A160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4A1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1535BF-6923-96D5-904E-95091AF30004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68D994A8-9313-E4CE-B033-92E232246253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AB59BC3F-8717-A3AB-3D04-F82EEE99F6C3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A42F9EDC-B330-F789-A7E1-D0C1B55150CB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77BD601-7DFB-5210-5523-1D140F9705B9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39BB3A9D-B9E9-EBB9-B227-18F9B28839E2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solidFill>
              <a:srgbClr val="F4A16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10017AD-9A86-3CCC-A683-5FF3E1C6BDC5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94DCDF-3DAC-E476-2162-E8036F553845}"/>
              </a:ext>
            </a:extLst>
          </p:cNvPr>
          <p:cNvSpPr txBox="1"/>
          <p:nvPr/>
        </p:nvSpPr>
        <p:spPr>
          <a:xfrm>
            <a:off x="5641145" y="1550535"/>
            <a:ext cx="6129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4A160"/>
                </a:solidFill>
              </a:rPr>
              <a:t>آموزش شبکه به کمک داده‌های اصلی و داده‌های خصمانه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CE174-7085-0678-6BE6-176DDE67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359" y="2703776"/>
            <a:ext cx="3941638" cy="250265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CF3400-365D-995D-DCC7-33B32E6C84C3}"/>
              </a:ext>
            </a:extLst>
          </p:cNvPr>
          <p:cNvGrpSpPr/>
          <p:nvPr/>
        </p:nvGrpSpPr>
        <p:grpSpPr>
          <a:xfrm>
            <a:off x="5322600" y="3333057"/>
            <a:ext cx="1994928" cy="739865"/>
            <a:chOff x="5322600" y="3333057"/>
            <a:chExt cx="1994928" cy="739865"/>
          </a:xfrm>
        </p:grpSpPr>
        <p:sp>
          <p:nvSpPr>
            <p:cNvPr id="14" name="Arrow: Striped Right 13">
              <a:extLst>
                <a:ext uri="{FF2B5EF4-FFF2-40B4-BE49-F238E27FC236}">
                  <a16:creationId xmlns:a16="http://schemas.microsoft.com/office/drawing/2014/main" id="{B61114FE-117C-514A-5D21-5702113E8AEA}"/>
                </a:ext>
              </a:extLst>
            </p:cNvPr>
            <p:cNvSpPr/>
            <p:nvPr/>
          </p:nvSpPr>
          <p:spPr>
            <a:xfrm>
              <a:off x="5322600" y="3837288"/>
              <a:ext cx="1994928" cy="235634"/>
            </a:xfrm>
            <a:prstGeom prst="stripedRightArrow">
              <a:avLst/>
            </a:prstGeom>
            <a:noFill/>
            <a:ln>
              <a:solidFill>
                <a:srgbClr val="F4A1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C81139-5D47-48AD-D79F-661362870B83}"/>
                </a:ext>
              </a:extLst>
            </p:cNvPr>
            <p:cNvSpPr txBox="1"/>
            <p:nvPr/>
          </p:nvSpPr>
          <p:spPr>
            <a:xfrm>
              <a:off x="5596295" y="3333057"/>
              <a:ext cx="126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آموزش شبکه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4C8DD5-BD10-AC0C-9F1C-3A9CF4130CE5}"/>
              </a:ext>
            </a:extLst>
          </p:cNvPr>
          <p:cNvGrpSpPr/>
          <p:nvPr/>
        </p:nvGrpSpPr>
        <p:grpSpPr>
          <a:xfrm>
            <a:off x="995131" y="2027589"/>
            <a:ext cx="3941638" cy="3619399"/>
            <a:chOff x="995131" y="2027589"/>
            <a:chExt cx="3941638" cy="3619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4194E9-3EEB-6FF9-8A98-9E9213782F19}"/>
                </a:ext>
              </a:extLst>
            </p:cNvPr>
            <p:cNvGrpSpPr/>
            <p:nvPr/>
          </p:nvGrpSpPr>
          <p:grpSpPr>
            <a:xfrm>
              <a:off x="995131" y="2027589"/>
              <a:ext cx="3941638" cy="3619399"/>
              <a:chOff x="995131" y="2027589"/>
              <a:chExt cx="3941638" cy="361939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CA965B5-C8DF-A173-4B4F-FCDE331A232C}"/>
                  </a:ext>
                </a:extLst>
              </p:cNvPr>
              <p:cNvGrpSpPr/>
              <p:nvPr/>
            </p:nvGrpSpPr>
            <p:grpSpPr>
              <a:xfrm>
                <a:off x="995131" y="2027589"/>
                <a:ext cx="3941638" cy="3619399"/>
                <a:chOff x="995131" y="1473569"/>
                <a:chExt cx="3941638" cy="417341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D7973A4-738C-64D1-601F-B9C157D83341}"/>
                    </a:ext>
                  </a:extLst>
                </p:cNvPr>
                <p:cNvGrpSpPr/>
                <p:nvPr/>
              </p:nvGrpSpPr>
              <p:grpSpPr>
                <a:xfrm>
                  <a:off x="995131" y="1473569"/>
                  <a:ext cx="3941638" cy="4173419"/>
                  <a:chOff x="995131" y="1473569"/>
                  <a:chExt cx="3941638" cy="4173419"/>
                </a:xfrm>
              </p:grpSpPr>
              <p:sp>
                <p:nvSpPr>
                  <p:cNvPr id="16" name="Flowchart: Magnetic Disk 15">
                    <a:extLst>
                      <a:ext uri="{FF2B5EF4-FFF2-40B4-BE49-F238E27FC236}">
                        <a16:creationId xmlns:a16="http://schemas.microsoft.com/office/drawing/2014/main" id="{138A3FB7-194A-BBE9-12EE-35F0A9CADDF9}"/>
                      </a:ext>
                    </a:extLst>
                  </p:cNvPr>
                  <p:cNvSpPr/>
                  <p:nvPr/>
                </p:nvSpPr>
                <p:spPr>
                  <a:xfrm>
                    <a:off x="995131" y="1473569"/>
                    <a:ext cx="3941638" cy="4173419"/>
                  </a:xfrm>
                  <a:prstGeom prst="flowChartMagneticDisk">
                    <a:avLst/>
                  </a:prstGeom>
                  <a:noFill/>
                  <a:ln>
                    <a:solidFill>
                      <a:srgbClr val="F4A1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1210AAC9-351E-CF77-DBB2-F4CBC06635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7813" y="3193366"/>
                    <a:ext cx="691600" cy="701140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7B97478F-1B77-D51C-0F57-3D46A95A7E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7813" y="4447658"/>
                    <a:ext cx="691664" cy="70113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2A2398E-E695-D180-2928-FE3AD5582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7932" y="3224585"/>
                  <a:ext cx="691601" cy="693230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F4811FA-CB02-78CF-8457-E950D69D5F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5380" y="4447658"/>
                  <a:ext cx="701139" cy="701139"/>
                </a:xfrm>
                <a:prstGeom prst="rect">
                  <a:avLst/>
                </a:prstGeom>
              </p:spPr>
            </p:pic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1BE149A-2F2B-E387-6604-2126D80B0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2478" y="3546158"/>
                <a:ext cx="701139" cy="62865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534D320-516C-6951-87CC-AF4F7512A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5075" y="4620652"/>
                <a:ext cx="698542" cy="598177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15AFC9-637D-99B5-71BF-69B9F853A2F5}"/>
                </a:ext>
              </a:extLst>
            </p:cNvPr>
            <p:cNvSpPr txBox="1"/>
            <p:nvPr/>
          </p:nvSpPr>
          <p:spPr>
            <a:xfrm>
              <a:off x="2332901" y="2503721"/>
              <a:ext cx="126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000" dirty="0">
                  <a:solidFill>
                    <a:schemeClr val="bg1">
                      <a:lumMod val="85000"/>
                    </a:schemeClr>
                  </a:solidFill>
                </a:rPr>
                <a:t>مجموعه داده</a:t>
              </a:r>
            </a:p>
          </p:txBody>
        </p:sp>
      </p:grp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0A4852AD-A3F3-63C8-EE40-6C155636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22/30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311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844D0-C7E7-D0E4-B74A-EAA859C3E61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4A160"/>
                </a:solidFill>
              </a:rPr>
              <a:t>آموزش خصمانه</a:t>
            </a:r>
            <a:endParaRPr lang="en-US" sz="4000" dirty="0">
              <a:solidFill>
                <a:srgbClr val="F4A160"/>
              </a:solidFill>
            </a:endParaRPr>
          </a:p>
          <a:p>
            <a:pPr algn="ctr" rtl="1"/>
            <a:r>
              <a:rPr lang="en-US" sz="2000" dirty="0">
                <a:solidFill>
                  <a:srgbClr val="F4A160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4A1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1535BF-6923-96D5-904E-95091AF30004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68D994A8-9313-E4CE-B033-92E232246253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AB59BC3F-8717-A3AB-3D04-F82EEE99F6C3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A42F9EDC-B330-F789-A7E1-D0C1B55150CB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77BD601-7DFB-5210-5523-1D140F9705B9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39BB3A9D-B9E9-EBB9-B227-18F9B28839E2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solidFill>
              <a:srgbClr val="F4A16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A10017AD-9A86-3CCC-A683-5FF3E1C6BDC5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A1A-F52A-71A5-CE5F-7B039FC81258}"/>
              </a:ext>
            </a:extLst>
          </p:cNvPr>
          <p:cNvSpPr txBox="1"/>
          <p:nvPr/>
        </p:nvSpPr>
        <p:spPr>
          <a:xfrm>
            <a:off x="9326879" y="1550535"/>
            <a:ext cx="2444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4A160"/>
                </a:solidFill>
              </a:rPr>
              <a:t>بازی کمینه-</a:t>
            </a:r>
            <a:r>
              <a:rPr lang="fa-IR" sz="2500" dirty="0" err="1">
                <a:solidFill>
                  <a:srgbClr val="F4A160"/>
                </a:solidFill>
              </a:rPr>
              <a:t>بیشینه</a:t>
            </a:r>
            <a:endParaRPr lang="fa-IR" sz="2500" dirty="0">
              <a:solidFill>
                <a:srgbClr val="F4A1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BCEDE9-0675-519D-10A2-DB660FEDF375}"/>
              </a:ext>
            </a:extLst>
          </p:cNvPr>
          <p:cNvGrpSpPr/>
          <p:nvPr/>
        </p:nvGrpSpPr>
        <p:grpSpPr>
          <a:xfrm>
            <a:off x="421092" y="1918537"/>
            <a:ext cx="8002472" cy="3646987"/>
            <a:chOff x="421092" y="1918537"/>
            <a:chExt cx="8002472" cy="36469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3D70FA-B7D0-71EE-3E01-A7BB4706568F}"/>
                </a:ext>
              </a:extLst>
            </p:cNvPr>
            <p:cNvGrpSpPr/>
            <p:nvPr/>
          </p:nvGrpSpPr>
          <p:grpSpPr>
            <a:xfrm>
              <a:off x="1100672" y="1918537"/>
              <a:ext cx="4739420" cy="1357745"/>
              <a:chOff x="1100672" y="1918537"/>
              <a:chExt cx="4739420" cy="13577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5AF1A86-9606-7588-6A20-95CEE9C586F0}"/>
                      </a:ext>
                    </a:extLst>
                  </p:cNvPr>
                  <p:cNvSpPr txBox="1"/>
                  <p:nvPr/>
                </p:nvSpPr>
                <p:spPr>
                  <a:xfrm>
                    <a:off x="1100672" y="2248924"/>
                    <a:ext cx="4739420" cy="5620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sz="25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5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b="0" i="0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500" b="0" i="1" smtClean="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50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sz="2500" b="0" i="0" smtClean="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</m:t>
                                      </m:r>
                                      <m:d>
                                        <m:dPr>
                                          <m:ctrlPr>
                                            <a:rPr lang="en-US" sz="2500" b="0" i="1" smtClean="0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500" b="0" i="0" smtClean="0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  <m:r>
                                            <a:rPr lang="en-US" sz="2500" b="0" i="0" smtClean="0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500" b="0" i="1" smtClean="0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500" b="0" i="0" smtClean="0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500" b="0" i="0" smtClean="0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500" b="0" i="0" smtClean="0">
                                                  <a:solidFill>
                                                    <a:schemeClr val="bg1">
                                                      <a:lumMod val="8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500" b="0" i="0" smtClean="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500" b="0" i="1" smtClean="0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μ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5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5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oMath>
                      </m:oMathPara>
                    </a14:m>
                    <a:endParaRPr lang="en-US" sz="25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5AF1A86-9606-7588-6A20-95CEE9C586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672" y="2248924"/>
                    <a:ext cx="4739420" cy="5620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087" b="-141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82435129-C396-081A-7E78-FF131D137E5C}"/>
                  </a:ext>
                </a:extLst>
              </p:cNvPr>
              <p:cNvSpPr/>
              <p:nvPr/>
            </p:nvSpPr>
            <p:spPr>
              <a:xfrm>
                <a:off x="1593091" y="1918537"/>
                <a:ext cx="3754582" cy="1357745"/>
              </a:xfrm>
              <a:prstGeom prst="cloud">
                <a:avLst/>
              </a:prstGeom>
              <a:noFill/>
              <a:ln>
                <a:solidFill>
                  <a:srgbClr val="F4A1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B3C593-F1F4-DB76-1E4D-114B93B71B0B}"/>
                    </a:ext>
                  </a:extLst>
                </p:cNvPr>
                <p:cNvSpPr txBox="1"/>
                <p:nvPr/>
              </p:nvSpPr>
              <p:spPr>
                <a:xfrm>
                  <a:off x="3847765" y="3782073"/>
                  <a:ext cx="3375053" cy="3847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5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5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5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5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sz="25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5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500" dirty="0">
                      <a:solidFill>
                        <a:schemeClr val="bg1">
                          <a:lumMod val="85000"/>
                        </a:schemeClr>
                      </a:solidFill>
                    </a:rPr>
                    <a:t>) : </a:t>
                  </a:r>
                  <a:r>
                    <a:rPr lang="fa-IR" sz="2500" dirty="0">
                      <a:solidFill>
                        <a:schemeClr val="bg1">
                          <a:lumMod val="85000"/>
                        </a:schemeClr>
                      </a:solidFill>
                    </a:rPr>
                    <a:t>تابع هزینه خصمانه</a:t>
                  </a:r>
                  <a:endParaRPr lang="en-US" sz="25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B3C593-F1F4-DB76-1E4D-114B93B71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765" y="3782073"/>
                  <a:ext cx="3375053" cy="384721"/>
                </a:xfrm>
                <a:prstGeom prst="rect">
                  <a:avLst/>
                </a:prstGeom>
                <a:blipFill>
                  <a:blip r:embed="rId3"/>
                  <a:stretch>
                    <a:fillRect l="-3971" t="-34375" r="-2527" b="-5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CB6EB35-2645-EA24-D527-8BB9F35B003B}"/>
                    </a:ext>
                  </a:extLst>
                </p:cNvPr>
                <p:cNvSpPr txBox="1"/>
                <p:nvPr/>
              </p:nvSpPr>
              <p:spPr>
                <a:xfrm>
                  <a:off x="421093" y="4373326"/>
                  <a:ext cx="1994929" cy="437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5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5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خصمانه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نمونه</m:t>
                        </m:r>
                      </m:oMath>
                    </m:oMathPara>
                  </a14:m>
                  <a:endParaRPr lang="en-US" sz="25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CB6EB35-2645-EA24-D527-8BB9F35B0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3" y="4373326"/>
                  <a:ext cx="1994929" cy="437107"/>
                </a:xfrm>
                <a:prstGeom prst="rect">
                  <a:avLst/>
                </a:prstGeom>
                <a:blipFill>
                  <a:blip r:embed="rId4"/>
                  <a:stretch>
                    <a:fillRect l="-3976" t="-9722" r="-3364" b="-430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EAEC154-CB94-C82B-1E33-6804CE26E7D2}"/>
                    </a:ext>
                  </a:extLst>
                </p:cNvPr>
                <p:cNvSpPr txBox="1"/>
                <p:nvPr/>
              </p:nvSpPr>
              <p:spPr>
                <a:xfrm>
                  <a:off x="421092" y="3705335"/>
                  <a:ext cx="1560108" cy="437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شبکه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وزن</m:t>
                        </m:r>
                      </m:oMath>
                    </m:oMathPara>
                  </a14:m>
                  <a:endParaRPr lang="en-US" sz="25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EAEC154-CB94-C82B-1E33-6804CE26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92" y="3705335"/>
                  <a:ext cx="1560108" cy="437107"/>
                </a:xfrm>
                <a:prstGeom prst="rect">
                  <a:avLst/>
                </a:prstGeom>
                <a:blipFill>
                  <a:blip r:embed="rId5"/>
                  <a:stretch>
                    <a:fillRect l="-7031" t="-9722" r="-3125" b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60E6EA7-D243-7914-31EF-06305A9A3F79}"/>
                    </a:ext>
                  </a:extLst>
                </p:cNvPr>
                <p:cNvSpPr txBox="1"/>
                <p:nvPr/>
              </p:nvSpPr>
              <p:spPr>
                <a:xfrm>
                  <a:off x="430748" y="5036084"/>
                  <a:ext cx="1994929" cy="4371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حقیقی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خروجی</m:t>
                        </m:r>
                      </m:oMath>
                    </m:oMathPara>
                  </a14:m>
                  <a:endParaRPr lang="en-US" sz="25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60E6EA7-D243-7914-31EF-06305A9A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48" y="5036084"/>
                  <a:ext cx="1994929" cy="437107"/>
                </a:xfrm>
                <a:prstGeom prst="rect">
                  <a:avLst/>
                </a:prstGeom>
                <a:blipFill>
                  <a:blip r:embed="rId6"/>
                  <a:stretch>
                    <a:fillRect l="-5810" t="-9722" r="-6422" b="-430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861650-5AB8-C914-322C-889532797FE1}"/>
                    </a:ext>
                  </a:extLst>
                </p:cNvPr>
                <p:cNvSpPr txBox="1"/>
                <p:nvPr/>
              </p:nvSpPr>
              <p:spPr>
                <a:xfrm>
                  <a:off x="3679978" y="4373326"/>
                  <a:ext cx="4743586" cy="5294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sz="25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500" b="0" i="0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500" b="0" i="0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5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5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n-US" sz="2500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خروجی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و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ورودی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نمونه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بین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فاصله</m:t>
                        </m:r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1861650-5AB8-C914-322C-889532797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978" y="4373326"/>
                  <a:ext cx="4743586" cy="529440"/>
                </a:xfrm>
                <a:prstGeom prst="rect">
                  <a:avLst/>
                </a:prstGeom>
                <a:blipFill>
                  <a:blip r:embed="rId7"/>
                  <a:stretch>
                    <a:fillRect l="-386" r="-643" b="-26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8D351E-03E9-27F5-6953-36C6F635A647}"/>
                    </a:ext>
                  </a:extLst>
                </p:cNvPr>
                <p:cNvSpPr txBox="1"/>
                <p:nvPr/>
              </p:nvSpPr>
              <p:spPr>
                <a:xfrm>
                  <a:off x="3679977" y="5036084"/>
                  <a:ext cx="4577331" cy="5294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5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خروجی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و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ورودی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نمونه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بین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فاصله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a-IR" sz="25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آستانه</m:t>
                        </m:r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8D351E-03E9-27F5-6953-36C6F635A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977" y="5036084"/>
                  <a:ext cx="4577331" cy="529440"/>
                </a:xfrm>
                <a:prstGeom prst="rect">
                  <a:avLst/>
                </a:prstGeom>
                <a:blipFill>
                  <a:blip r:embed="rId8"/>
                  <a:stretch>
                    <a:fillRect l="-399" r="-266" b="-26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3B0316-4A19-A7F3-D115-9C142A93B1FD}"/>
              </a:ext>
            </a:extLst>
          </p:cNvPr>
          <p:cNvSpPr txBox="1"/>
          <p:nvPr/>
        </p:nvSpPr>
        <p:spPr>
          <a:xfrm>
            <a:off x="8257308" y="2062394"/>
            <a:ext cx="3089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کمینه کردن مقدار هزینه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A6C02-AA0B-6BC5-222B-4ED1F87C0F42}"/>
              </a:ext>
            </a:extLst>
          </p:cNvPr>
          <p:cNvSpPr txBox="1"/>
          <p:nvPr/>
        </p:nvSpPr>
        <p:spPr>
          <a:xfrm>
            <a:off x="7370618" y="2575592"/>
            <a:ext cx="3975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</a:t>
            </a:r>
            <a:r>
              <a:rPr lang="fa-IR" sz="2500" dirty="0" err="1">
                <a:solidFill>
                  <a:schemeClr val="bg1">
                    <a:lumMod val="85000"/>
                  </a:schemeClr>
                </a:solidFill>
              </a:rPr>
              <a:t>بیشینه</a:t>
            </a: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 کردن فاصله ورودی و خروجی</a:t>
            </a:r>
          </a:p>
        </p:txBody>
      </p: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194253FB-3906-786A-C83D-7B0C7DDA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23/30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370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BDE4C2-486F-DD38-AE27-52CEA6BCA09E}"/>
              </a:ext>
            </a:extLst>
          </p:cNvPr>
          <p:cNvGrpSpPr/>
          <p:nvPr/>
        </p:nvGrpSpPr>
        <p:grpSpPr>
          <a:xfrm>
            <a:off x="7796533" y="1100932"/>
            <a:ext cx="3146864" cy="2275526"/>
            <a:chOff x="7232168" y="2399713"/>
            <a:chExt cx="3170903" cy="2595716"/>
          </a:xfrm>
          <a:solidFill>
            <a:srgbClr val="FF585E"/>
          </a:solidFill>
        </p:grpSpPr>
        <p:sp>
          <p:nvSpPr>
            <p:cNvPr id="2" name="Teardrop 1">
              <a:extLst>
                <a:ext uri="{FF2B5EF4-FFF2-40B4-BE49-F238E27FC236}">
                  <a16:creationId xmlns:a16="http://schemas.microsoft.com/office/drawing/2014/main" id="{363EFD47-EE6E-62DF-3FED-3892CD631093}"/>
                </a:ext>
              </a:extLst>
            </p:cNvPr>
            <p:cNvSpPr/>
            <p:nvPr/>
          </p:nvSpPr>
          <p:spPr>
            <a:xfrm>
              <a:off x="7232168" y="2399713"/>
              <a:ext cx="3170903" cy="259571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28450D-09F2-8B22-23C6-A5B6066772D5}"/>
                </a:ext>
              </a:extLst>
            </p:cNvPr>
            <p:cNvSpPr txBox="1"/>
            <p:nvPr/>
          </p:nvSpPr>
          <p:spPr>
            <a:xfrm>
              <a:off x="7429354" y="3219888"/>
              <a:ext cx="2776529" cy="80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4000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38B2F45-833C-5FCF-4892-B16FB732A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03" y="1422449"/>
            <a:ext cx="3908017" cy="39080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4B5865-B379-E175-D345-045C5CCB800B}"/>
              </a:ext>
            </a:extLst>
          </p:cNvPr>
          <p:cNvSpPr txBox="1"/>
          <p:nvPr/>
        </p:nvSpPr>
        <p:spPr>
          <a:xfrm>
            <a:off x="5537665" y="4115045"/>
            <a:ext cx="5405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F585E"/>
                </a:solidFill>
              </a:rPr>
              <a:t>نتیجه گیری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8197B-656C-8F48-62A3-E0E407FF4DEA}"/>
              </a:ext>
            </a:extLst>
          </p:cNvPr>
          <p:cNvSpPr txBox="1"/>
          <p:nvPr/>
        </p:nvSpPr>
        <p:spPr>
          <a:xfrm>
            <a:off x="4603475" y="4768814"/>
            <a:ext cx="6339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F585E"/>
                </a:solidFill>
              </a:rPr>
              <a:t>پیشنهادات</a:t>
            </a:r>
          </a:p>
        </p:txBody>
      </p:sp>
    </p:spTree>
    <p:extLst>
      <p:ext uri="{BB962C8B-B14F-4D97-AF65-F5344CB8AC3E}">
        <p14:creationId xmlns:p14="http://schemas.microsoft.com/office/powerpoint/2010/main" val="2670144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442B2B6-F63E-8300-5CA1-6A601A2408A1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F585E"/>
                </a:solidFill>
              </a:rPr>
              <a:t>نتیجه گیری</a:t>
            </a:r>
            <a:endParaRPr lang="en-US" sz="4000" dirty="0">
              <a:solidFill>
                <a:srgbClr val="FF585E"/>
              </a:solidFill>
            </a:endParaRPr>
          </a:p>
          <a:p>
            <a:pPr algn="ctr" rtl="1"/>
            <a:r>
              <a:rPr lang="en-US" sz="2000" dirty="0">
                <a:solidFill>
                  <a:srgbClr val="FF585E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F585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76EE6-9EB5-FCDA-D4B6-557D53458725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4A7963E6-AE38-3D0B-EDFE-7265FFE4B33A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E1C7CF5C-371B-ECC4-2455-FC153FA53641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A3954004-CE5B-ED82-4054-EAC85F76FED2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FC459590-A5BD-813A-E67C-4110F700A99C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6A97CEE0-3B2A-A2EC-EA65-A204226E01FF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solidFill>
              <a:srgbClr val="F4A16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B54D0A-5831-0D23-B070-597081963507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solidFill>
              <a:srgbClr val="FF585E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D2F21F-AC8E-73D0-CA54-059B7F84FF3D}"/>
              </a:ext>
            </a:extLst>
          </p:cNvPr>
          <p:cNvSpPr txBox="1"/>
          <p:nvPr/>
        </p:nvSpPr>
        <p:spPr>
          <a:xfrm>
            <a:off x="8028953" y="1550535"/>
            <a:ext cx="3741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F585E"/>
                </a:solidFill>
              </a:rPr>
              <a:t>جمع‌بندی مطالب ارائه شده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8CE80-E8C4-4D0E-E112-6CADCBFD6782}"/>
              </a:ext>
            </a:extLst>
          </p:cNvPr>
          <p:cNvSpPr txBox="1"/>
          <p:nvPr/>
        </p:nvSpPr>
        <p:spPr>
          <a:xfrm>
            <a:off x="7655618" y="2038122"/>
            <a:ext cx="3741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مقایسه عملکرد انسان و ماشین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0BAFFE-4697-0C5E-DDD0-38BFA2ECE782}"/>
              </a:ext>
            </a:extLst>
          </p:cNvPr>
          <p:cNvSpPr txBox="1"/>
          <p:nvPr/>
        </p:nvSpPr>
        <p:spPr>
          <a:xfrm>
            <a:off x="7273636" y="2486261"/>
            <a:ext cx="4123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اصطلاح‌های مهم در حمله‌های خصمانه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12FF4-6299-ADDC-1CDD-CD6A8A11E2D4}"/>
              </a:ext>
            </a:extLst>
          </p:cNvPr>
          <p:cNvSpPr txBox="1"/>
          <p:nvPr/>
        </p:nvSpPr>
        <p:spPr>
          <a:xfrm>
            <a:off x="7273636" y="2946697"/>
            <a:ext cx="4123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انواع روش‌های تهدید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82204-3658-09F1-F109-F87ED489E366}"/>
              </a:ext>
            </a:extLst>
          </p:cNvPr>
          <p:cNvSpPr txBox="1"/>
          <p:nvPr/>
        </p:nvSpPr>
        <p:spPr>
          <a:xfrm>
            <a:off x="7273636" y="3407133"/>
            <a:ext cx="4123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تکنیک‌های حمله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6599F-A463-7305-1C36-C1F7E87AEFCC}"/>
              </a:ext>
            </a:extLst>
          </p:cNvPr>
          <p:cNvSpPr txBox="1"/>
          <p:nvPr/>
        </p:nvSpPr>
        <p:spPr>
          <a:xfrm>
            <a:off x="7267567" y="3850951"/>
            <a:ext cx="4123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تکنیک‌های دفاع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117964-8085-3F16-18D4-A6AC30191617}"/>
              </a:ext>
            </a:extLst>
          </p:cNvPr>
          <p:cNvSpPr txBox="1"/>
          <p:nvPr/>
        </p:nvSpPr>
        <p:spPr>
          <a:xfrm>
            <a:off x="8028952" y="4328005"/>
            <a:ext cx="3741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F585E"/>
                </a:solidFill>
              </a:rPr>
              <a:t>نتیجه ارائه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D436F-91E8-B0C8-C10D-4C89BCFF9324}"/>
              </a:ext>
            </a:extLst>
          </p:cNvPr>
          <p:cNvSpPr txBox="1"/>
          <p:nvPr/>
        </p:nvSpPr>
        <p:spPr>
          <a:xfrm>
            <a:off x="6034024" y="4782062"/>
            <a:ext cx="5357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تمرکز بر گسترش الگوریتم‌های مقاوم در برابر حمله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C08A2-B804-8C60-8689-EB7E0162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57" y="2276649"/>
            <a:ext cx="2438400" cy="2438400"/>
          </a:xfrm>
          <a:prstGeom prst="rect">
            <a:avLst/>
          </a:prstGeom>
        </p:spPr>
      </p:pic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DA99B17B-509B-1EB8-3E93-83BD20EF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25/30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8259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4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442B2B6-F63E-8300-5CA1-6A601A2408A1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FF585E"/>
                </a:solidFill>
              </a:rPr>
              <a:t>پیشنهادات</a:t>
            </a:r>
            <a:endParaRPr lang="en-US" sz="4000" dirty="0">
              <a:solidFill>
                <a:srgbClr val="FF585E"/>
              </a:solidFill>
            </a:endParaRPr>
          </a:p>
          <a:p>
            <a:pPr algn="ctr" rtl="1"/>
            <a:r>
              <a:rPr lang="en-US" sz="2000" dirty="0">
                <a:solidFill>
                  <a:srgbClr val="FF585E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FF585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76EE6-9EB5-FCDA-D4B6-557D53458725}"/>
              </a:ext>
            </a:extLst>
          </p:cNvPr>
          <p:cNvGrpSpPr/>
          <p:nvPr/>
        </p:nvGrpSpPr>
        <p:grpSpPr>
          <a:xfrm>
            <a:off x="421092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4A7963E6-AE38-3D0B-EDFE-7265FFE4B33A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E1C7CF5C-371B-ECC4-2455-FC153FA53641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A3954004-CE5B-ED82-4054-EAC85F76FED2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solidFill>
              <a:srgbClr val="8AB66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FC459590-A5BD-813A-E67C-4110F700A99C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solidFill>
              <a:srgbClr val="FAC74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6A97CEE0-3B2A-A2EC-EA65-A204226E01FF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solidFill>
              <a:srgbClr val="F4A16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B54D0A-5831-0D23-B070-597081963507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solidFill>
              <a:srgbClr val="FF585E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8A089F-8BCA-EC54-A0FD-A55AC163CDBC}"/>
              </a:ext>
            </a:extLst>
          </p:cNvPr>
          <p:cNvSpPr txBox="1"/>
          <p:nvPr/>
        </p:nvSpPr>
        <p:spPr>
          <a:xfrm>
            <a:off x="8028953" y="1550535"/>
            <a:ext cx="3741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F585E"/>
                </a:solidFill>
              </a:rPr>
              <a:t>الگوریتم‌های حمله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57745-27B0-BE2D-663F-1213724BFC5D}"/>
              </a:ext>
            </a:extLst>
          </p:cNvPr>
          <p:cNvSpPr txBox="1"/>
          <p:nvPr/>
        </p:nvSpPr>
        <p:spPr>
          <a:xfrm>
            <a:off x="4932218" y="2038122"/>
            <a:ext cx="64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ایجاد شبکه‌ای‌ به منظور آموزش اختلال‌ها (نویز)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A7077-F868-5182-4655-66A92916FF34}"/>
              </a:ext>
            </a:extLst>
          </p:cNvPr>
          <p:cNvSpPr txBox="1"/>
          <p:nvPr/>
        </p:nvSpPr>
        <p:spPr>
          <a:xfrm>
            <a:off x="4932218" y="2456248"/>
            <a:ext cx="64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هدفمند کردن الگوریتم‌های حمله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3C25-5472-EA64-A84B-207A9AB446BE}"/>
              </a:ext>
            </a:extLst>
          </p:cNvPr>
          <p:cNvSpPr txBox="1"/>
          <p:nvPr/>
        </p:nvSpPr>
        <p:spPr>
          <a:xfrm>
            <a:off x="4932218" y="2933302"/>
            <a:ext cx="64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تمرکز بر الگوریتم‌های انتقال‌پذیر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9AB8A-BE6A-ACC1-3D30-A50C372CF119}"/>
              </a:ext>
            </a:extLst>
          </p:cNvPr>
          <p:cNvSpPr txBox="1"/>
          <p:nvPr/>
        </p:nvSpPr>
        <p:spPr>
          <a:xfrm>
            <a:off x="8028952" y="3514336"/>
            <a:ext cx="3741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FF585E"/>
                </a:solidFill>
              </a:rPr>
              <a:t>الگوریتم‌های دفاع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B41C1-67A7-7763-0AFB-FF0FBD569CBD}"/>
              </a:ext>
            </a:extLst>
          </p:cNvPr>
          <p:cNvSpPr txBox="1"/>
          <p:nvPr/>
        </p:nvSpPr>
        <p:spPr>
          <a:xfrm>
            <a:off x="4932218" y="3942995"/>
            <a:ext cx="64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گسترش تکنیک‌های دفاع چند جانبه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10AE71-F5BA-B777-316A-F3F1E8684039}"/>
              </a:ext>
            </a:extLst>
          </p:cNvPr>
          <p:cNvSpPr txBox="1"/>
          <p:nvPr/>
        </p:nvSpPr>
        <p:spPr>
          <a:xfrm>
            <a:off x="4932218" y="4413871"/>
            <a:ext cx="64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ارزیابی و گسترش الگوریتم‌ها متناسب با محیط فیزیکی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4F980-F926-9CEB-EBDE-6256A42B9907}"/>
              </a:ext>
            </a:extLst>
          </p:cNvPr>
          <p:cNvSpPr txBox="1"/>
          <p:nvPr/>
        </p:nvSpPr>
        <p:spPr>
          <a:xfrm>
            <a:off x="4932218" y="4849479"/>
            <a:ext cx="6436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- تفکر بر تکنیک‌های مقاوم در برابر حمله‌های جعبه سفید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E3EA8-507D-B55D-DE1E-F6AFA798E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57" y="2276649"/>
            <a:ext cx="2438400" cy="2438400"/>
          </a:xfrm>
          <a:prstGeom prst="rect">
            <a:avLst/>
          </a:prstGeom>
        </p:spPr>
      </p:pic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D34F28EA-CE2C-F7A7-DC01-30DA1406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26/30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553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4A8BAEE-9B35-5328-FADD-ABC642A19D7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7384CB"/>
                </a:solidFill>
              </a:rPr>
              <a:t>مراجع</a:t>
            </a:r>
            <a:endParaRPr lang="en-US" sz="4000" dirty="0">
              <a:solidFill>
                <a:srgbClr val="7384CB"/>
              </a:solidFill>
            </a:endParaRPr>
          </a:p>
          <a:p>
            <a:pPr algn="ctr" rtl="1"/>
            <a:r>
              <a:rPr lang="en-US" sz="2000" dirty="0">
                <a:solidFill>
                  <a:srgbClr val="7384CB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7384C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830C7-DDFC-1DA8-85F5-98A0D214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5" y="348157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FE154-035F-5C8F-CAF6-4D45690DC431}"/>
              </a:ext>
            </a:extLst>
          </p:cNvPr>
          <p:cNvSpPr txBox="1"/>
          <p:nvPr/>
        </p:nvSpPr>
        <p:spPr>
          <a:xfrm>
            <a:off x="498764" y="1427018"/>
            <a:ext cx="11222181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[1] Akhtar, Naveed, and Ajmal Mian. "Threat of Adversarial Attacks on Deep Learning in Computer Vision: A Survey."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Ieee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Access 6 (2018): 14410-30.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[2]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Papernot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Nicolas, Patrick McDaniel, Xi Wu, Somesh Jha, and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Ananthram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Swami. "Distillation as a Defense to Adversarial Perturbations against Deep Neural Networks." Paper presented at the 2016 IEEE symposium on security and privacy (SP), 2016.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[3] Ren,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Kui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Tianhang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Zheng, Zhan Qin, and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Xue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Liu. "Adversarial Attacks and Defenses in Deep Learning." Engineering 6, no. 3 (2020): 346-60.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[4] Xu, Han, Yao Ma, Hao-Chen Liu,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Debayan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Deb, Hui Liu, Ji-Liang Tang, and Anil K Jain. "Adversarial Attacks and Defenses in Images, Graphs and Text: A Review." International Journal of Automation and Computing 17, no. 2 (2020): 151-78.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[5]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Narodytska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Nina, and Shiva Prasad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Kasiviswanathan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. "Simple Black-Box Adversarial Attacks on Deep Neural Networks." Paper presented at the CVPR Workshops, 2017.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DB25D78-C232-D4C0-297A-42724577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27/30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56829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4A8BAEE-9B35-5328-FADD-ABC642A19D7D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7384CB"/>
                </a:solidFill>
              </a:rPr>
              <a:t>مراجع</a:t>
            </a:r>
            <a:endParaRPr lang="en-US" sz="4000" dirty="0">
              <a:solidFill>
                <a:srgbClr val="7384CB"/>
              </a:solidFill>
            </a:endParaRPr>
          </a:p>
          <a:p>
            <a:pPr algn="ctr" rtl="1"/>
            <a:r>
              <a:rPr lang="en-US" sz="2000" dirty="0">
                <a:solidFill>
                  <a:srgbClr val="7384CB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7384C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830C7-DDFC-1DA8-85F5-98A0D214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5" y="348157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FE154-035F-5C8F-CAF6-4D45690DC431}"/>
              </a:ext>
            </a:extLst>
          </p:cNvPr>
          <p:cNvSpPr txBox="1"/>
          <p:nvPr/>
        </p:nvSpPr>
        <p:spPr>
          <a:xfrm>
            <a:off x="498764" y="1427018"/>
            <a:ext cx="11222181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[6] Liao,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Fangzhou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Ming Liang,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Yinpeng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Dong,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Tianyu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Pang,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Xiaolin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Hu, and Jun Zhu. "Defense against Adversarial Attacks Using High-Level Representation Guided Denoiser." Paper presented at the Proceedings of the IEEE conference on computer vision and pattern recognition, 2018.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[7]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Madry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Aleksander, Aleksandar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Makelov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Ludwig Schmidt, Dimitris Tsipras, and Adrian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Vladu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. "Towards Deep Learning Models Resistant to Adversarial Attacks."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arXiv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preprint arXiv:1706.06083  (2017).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[8] Dong,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Yinpeng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Fangzhou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Liao,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Tianyu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Pang, Hang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Su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Jun Zhu,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Xiaolin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Hu, and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Jianguo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Li. "Boosting Adversarial Attacks with Momentum." Paper presented at the Proceedings of the IEEE conference on computer vision and pattern recognition, 2018.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[9] Zhang,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Yuheng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Ruoxi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Jia,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Hengzhi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Pei,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Wenxiao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Wang, Bo Li, and Dawn Song. "The Secret Revealer: Generative Model-Inversion Attacks against Deep Neural Networks." Paper presented at the Proceedings of the IEEE/CVF Conference on Computer Vision and Pattern Recognition, 2020.</a:t>
            </a:r>
          </a:p>
          <a:p>
            <a:endParaRPr lang="en-US" sz="17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[10]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Carlini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Nicholas, Anish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Athalye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Nicolas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Papernot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Wieland Brendel, Jonas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Rauber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Dimitris Tsipras, Ian Goodfellow, Aleksander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Madry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and Alexey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Kurakin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. "On Evaluating Adversarial Robustness." </a:t>
            </a:r>
            <a:r>
              <a:rPr lang="en-US" sz="1700" dirty="0" err="1">
                <a:solidFill>
                  <a:schemeClr val="bg1">
                    <a:lumMod val="85000"/>
                  </a:schemeClr>
                </a:solidFill>
              </a:rPr>
              <a:t>arXiv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pre-print server  (2019-02-20 2019). https://doi.org/None</a:t>
            </a:r>
          </a:p>
          <a:p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arxiv:1902.06705.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7688F54-D8A7-FE4A-4CAA-A32A3113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28/30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272960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F2880-4506-E215-56B8-594070840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26" y="1070487"/>
            <a:ext cx="3519948" cy="3330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05A88-44A4-63F7-95C8-47C2A60C5B5A}"/>
              </a:ext>
            </a:extLst>
          </p:cNvPr>
          <p:cNvSpPr txBox="1"/>
          <p:nvPr/>
        </p:nvSpPr>
        <p:spPr>
          <a:xfrm>
            <a:off x="3494243" y="4946609"/>
            <a:ext cx="52035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500" dirty="0">
                <a:solidFill>
                  <a:schemeClr val="bg1">
                    <a:lumMod val="85000"/>
                  </a:schemeClr>
                </a:solidFill>
              </a:rPr>
              <a:t>لطفا سوال‌های خود را مطرح بفرمایید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9BFF11D-2EC5-0BAA-4D38-4F44401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29/30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3819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BE3BB8F4-0583-4236-B765-2440143D4788}"/>
              </a:ext>
            </a:extLst>
          </p:cNvPr>
          <p:cNvSpPr/>
          <p:nvPr/>
        </p:nvSpPr>
        <p:spPr>
          <a:xfrm flipH="1">
            <a:off x="9702394" y="1742200"/>
            <a:ext cx="1994930" cy="503544"/>
          </a:xfrm>
          <a:prstGeom prst="chevron">
            <a:avLst/>
          </a:prstGeom>
          <a:solidFill>
            <a:srgbClr val="AF73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>
                    <a:lumMod val="95000"/>
                  </a:schemeClr>
                </a:solidFill>
              </a:rPr>
              <a:t>مقدمه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5B0742ED-3743-498E-AAD4-06001D505B0D}"/>
              </a:ext>
            </a:extLst>
          </p:cNvPr>
          <p:cNvSpPr/>
          <p:nvPr/>
        </p:nvSpPr>
        <p:spPr>
          <a:xfrm flipH="1">
            <a:off x="8773927" y="2444769"/>
            <a:ext cx="1994929" cy="503544"/>
          </a:xfrm>
          <a:prstGeom prst="chevron">
            <a:avLst/>
          </a:prstGeom>
          <a:solidFill>
            <a:srgbClr val="1882C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>
                    <a:lumMod val="95000"/>
                  </a:schemeClr>
                </a:solidFill>
              </a:rPr>
              <a:t>اصطلاح‌های مهم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C4C16231-70FB-42FF-92AB-D2E2E981626A}"/>
              </a:ext>
            </a:extLst>
          </p:cNvPr>
          <p:cNvSpPr/>
          <p:nvPr/>
        </p:nvSpPr>
        <p:spPr>
          <a:xfrm flipH="1">
            <a:off x="7845462" y="3147338"/>
            <a:ext cx="1994928" cy="503544"/>
          </a:xfrm>
          <a:prstGeom prst="chevron">
            <a:avLst/>
          </a:prstGeom>
          <a:solidFill>
            <a:srgbClr val="90BD6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>
                    <a:lumMod val="95000"/>
                  </a:schemeClr>
                </a:solidFill>
              </a:rPr>
              <a:t>روش‌های تهدید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6650CACD-10D5-4124-8FF1-65BD3C061A9D}"/>
              </a:ext>
            </a:extLst>
          </p:cNvPr>
          <p:cNvSpPr/>
          <p:nvPr/>
        </p:nvSpPr>
        <p:spPr>
          <a:xfrm flipH="1">
            <a:off x="6916993" y="3849907"/>
            <a:ext cx="1994928" cy="503544"/>
          </a:xfrm>
          <a:prstGeom prst="chevron">
            <a:avLst/>
          </a:prstGeom>
          <a:solidFill>
            <a:srgbClr val="FAC74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>
                    <a:lumMod val="95000"/>
                  </a:schemeClr>
                </a:solidFill>
              </a:rPr>
              <a:t>الگوریتم‌های حمله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66D035BA-319D-40DB-AA10-512691FF1C02}"/>
              </a:ext>
            </a:extLst>
          </p:cNvPr>
          <p:cNvSpPr/>
          <p:nvPr/>
        </p:nvSpPr>
        <p:spPr>
          <a:xfrm flipH="1">
            <a:off x="4922063" y="5255045"/>
            <a:ext cx="1994930" cy="503544"/>
          </a:xfrm>
          <a:prstGeom prst="chevron">
            <a:avLst/>
          </a:prstGeom>
          <a:solidFill>
            <a:srgbClr val="FF58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>
                    <a:lumMod val="95000"/>
                  </a:schemeClr>
                </a:solidFill>
              </a:rPr>
              <a:t>نتیجه گیری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3563F08-A486-3E4E-E091-460C486DBF8C}"/>
              </a:ext>
            </a:extLst>
          </p:cNvPr>
          <p:cNvSpPr/>
          <p:nvPr/>
        </p:nvSpPr>
        <p:spPr>
          <a:xfrm flipH="1">
            <a:off x="5850533" y="4552476"/>
            <a:ext cx="1994929" cy="503544"/>
          </a:xfrm>
          <a:prstGeom prst="chevron">
            <a:avLst/>
          </a:prstGeom>
          <a:solidFill>
            <a:srgbClr val="F4A16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>
                    <a:lumMod val="95000"/>
                  </a:schemeClr>
                </a:solidFill>
              </a:rPr>
              <a:t>تکنیک‌های دفاع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F8DC0D-0C0D-C727-DFDF-6E923A16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" y="1991486"/>
            <a:ext cx="3318791" cy="331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E0B399-A90D-26CF-2FE5-916A8E5CD3CB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7384CB"/>
                </a:solidFill>
              </a:rPr>
              <a:t>سیر ارائه</a:t>
            </a:r>
            <a:endParaRPr lang="en-US" sz="4000" dirty="0">
              <a:solidFill>
                <a:srgbClr val="7384CB"/>
              </a:solidFill>
            </a:endParaRPr>
          </a:p>
          <a:p>
            <a:pPr algn="ctr" rtl="1"/>
            <a:r>
              <a:rPr lang="en-US" sz="2000" dirty="0">
                <a:solidFill>
                  <a:srgbClr val="7384CB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7384CB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11F34FC-2CDD-98B3-794C-7FF60915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3/30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A1F9D-E99F-2D4A-456A-3BD6BAEE8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8" y="2858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0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C2950-DC63-6D32-FAEC-ED283A419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13" y="990600"/>
            <a:ext cx="6027174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A19F2-7E9C-BA9B-791C-BA37EF2D014B}"/>
              </a:ext>
            </a:extLst>
          </p:cNvPr>
          <p:cNvSpPr txBox="1"/>
          <p:nvPr/>
        </p:nvSpPr>
        <p:spPr>
          <a:xfrm>
            <a:off x="3082413" y="2259449"/>
            <a:ext cx="60271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500" dirty="0">
                <a:solidFill>
                  <a:schemeClr val="bg1">
                    <a:lumMod val="85000"/>
                  </a:schemeClr>
                </a:solidFill>
              </a:rPr>
              <a:t>با تشکر از توجه شما</a:t>
            </a:r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  <a:p>
            <a:pPr algn="ctr" rtl="1"/>
            <a:endParaRPr lang="fa-IR" sz="3500" dirty="0">
              <a:solidFill>
                <a:schemeClr val="bg1">
                  <a:lumMod val="85000"/>
                </a:schemeClr>
              </a:solidFill>
            </a:endParaRPr>
          </a:p>
          <a:p>
            <a:pPr algn="ctr" rtl="1"/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zandiyeh1379@gmail.com</a:t>
            </a:r>
            <a:endParaRPr lang="fa-IR" sz="35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81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F2B96A3-D3A3-0004-0637-A98FA5AC7351}"/>
              </a:ext>
            </a:extLst>
          </p:cNvPr>
          <p:cNvGrpSpPr/>
          <p:nvPr/>
        </p:nvGrpSpPr>
        <p:grpSpPr>
          <a:xfrm>
            <a:off x="7796533" y="1100932"/>
            <a:ext cx="3146864" cy="2275526"/>
            <a:chOff x="7232167" y="2399713"/>
            <a:chExt cx="3170903" cy="2595716"/>
          </a:xfrm>
          <a:solidFill>
            <a:srgbClr val="AF73D9"/>
          </a:solidFill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1C4F640D-6B78-4C01-D5A4-95C113125506}"/>
                </a:ext>
              </a:extLst>
            </p:cNvPr>
            <p:cNvSpPr/>
            <p:nvPr/>
          </p:nvSpPr>
          <p:spPr>
            <a:xfrm>
              <a:off x="7232167" y="2399713"/>
              <a:ext cx="3170903" cy="259571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B2BA86-198C-0B37-28CB-B8134AD26A79}"/>
                </a:ext>
              </a:extLst>
            </p:cNvPr>
            <p:cNvSpPr txBox="1"/>
            <p:nvPr/>
          </p:nvSpPr>
          <p:spPr>
            <a:xfrm>
              <a:off x="7429354" y="3170085"/>
              <a:ext cx="2776529" cy="8074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4000" dirty="0">
                  <a:solidFill>
                    <a:schemeClr val="bg1">
                      <a:lumMod val="85000"/>
                    </a:schemeClr>
                  </a:solidFill>
                </a:rPr>
                <a:t>مقدمه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DBF72F-4AEF-3854-2C6D-C1C41742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4" y="1067601"/>
            <a:ext cx="3834581" cy="383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17A51-A530-0157-31C3-550E6E8A995E}"/>
              </a:ext>
            </a:extLst>
          </p:cNvPr>
          <p:cNvSpPr txBox="1"/>
          <p:nvPr/>
        </p:nvSpPr>
        <p:spPr>
          <a:xfrm>
            <a:off x="4603475" y="4902182"/>
            <a:ext cx="6339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AF73D9"/>
                </a:solidFill>
              </a:rPr>
              <a:t>الگوریتم‌های شبکه‌ عصبی عمیق در مقابل حمله‌های خصمانه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479F6-1F4E-0F1C-5456-5F7E3A04290F}"/>
              </a:ext>
            </a:extLst>
          </p:cNvPr>
          <p:cNvSpPr txBox="1"/>
          <p:nvPr/>
        </p:nvSpPr>
        <p:spPr>
          <a:xfrm>
            <a:off x="5537665" y="4115045"/>
            <a:ext cx="5405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AF73D9"/>
                </a:solidFill>
              </a:rPr>
              <a:t>شبکه‌های عصبی عمیق در مقایسه با عملکرد انسان</a:t>
            </a:r>
          </a:p>
        </p:txBody>
      </p:sp>
    </p:spTree>
    <p:extLst>
      <p:ext uri="{BB962C8B-B14F-4D97-AF65-F5344CB8AC3E}">
        <p14:creationId xmlns:p14="http://schemas.microsoft.com/office/powerpoint/2010/main" val="7552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4E70C91-9F94-D44A-F528-CC0CA8ACA673}"/>
              </a:ext>
            </a:extLst>
          </p:cNvPr>
          <p:cNvGrpSpPr/>
          <p:nvPr/>
        </p:nvGrpSpPr>
        <p:grpSpPr>
          <a:xfrm>
            <a:off x="421089" y="5838856"/>
            <a:ext cx="11349816" cy="503544"/>
            <a:chOff x="332757" y="1989527"/>
            <a:chExt cx="11349816" cy="503544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EE36045F-F003-D71A-D147-70EAD3190663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46DF6373-AF4F-7807-57A0-C5DF9B8DB7C2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F07C1E16-B7DB-B356-DF53-9095BC49B0E5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0C48EE9-8246-ECBF-CF60-A0416435F6D4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0886ED0-60B8-F707-5FEB-771C58A43AB4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60A2C87-EC00-3D6D-456B-DC741F821CA7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BC2C9AD-ED11-12E0-B677-E5A801D8BFCF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AF73D9"/>
                </a:solidFill>
              </a:rPr>
              <a:t>مقدمه</a:t>
            </a:r>
            <a:endParaRPr lang="en-US" sz="4000" dirty="0">
              <a:solidFill>
                <a:srgbClr val="AF73D9"/>
              </a:solidFill>
            </a:endParaRPr>
          </a:p>
          <a:p>
            <a:pPr algn="ctr" rtl="1"/>
            <a:r>
              <a:rPr lang="en-US" sz="2000" dirty="0">
                <a:solidFill>
                  <a:srgbClr val="AF73D9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AF73D9"/>
              </a:solidFill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7B3DDAE-0A2F-C19D-4D5A-334D5F44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5/30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88E1E-FD48-74CB-EE4D-91093949916B}"/>
              </a:ext>
            </a:extLst>
          </p:cNvPr>
          <p:cNvSpPr txBox="1"/>
          <p:nvPr/>
        </p:nvSpPr>
        <p:spPr>
          <a:xfrm>
            <a:off x="6365173" y="1493784"/>
            <a:ext cx="5405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AF73D9"/>
                </a:solidFill>
              </a:rPr>
              <a:t>شبکه‌های عصبی عمیق در مقایسه با عملکرد انسان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F6B8DC2-1421-F652-A640-A5F95374018B}"/>
              </a:ext>
            </a:extLst>
          </p:cNvPr>
          <p:cNvSpPr/>
          <p:nvPr/>
        </p:nvSpPr>
        <p:spPr>
          <a:xfrm>
            <a:off x="421089" y="2012868"/>
            <a:ext cx="4780303" cy="3621973"/>
          </a:xfrm>
          <a:prstGeom prst="cloud">
            <a:avLst/>
          </a:prstGeom>
          <a:noFill/>
          <a:ln>
            <a:solidFill>
              <a:srgbClr val="AF7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id="{6D7BE99E-CB6C-EDED-95A3-C4FB84FC5019}"/>
              </a:ext>
            </a:extLst>
          </p:cNvPr>
          <p:cNvSpPr/>
          <p:nvPr/>
        </p:nvSpPr>
        <p:spPr>
          <a:xfrm>
            <a:off x="5432960" y="3521033"/>
            <a:ext cx="1202122" cy="605641"/>
          </a:xfrm>
          <a:prstGeom prst="stripedRightArrow">
            <a:avLst/>
          </a:prstGeom>
          <a:noFill/>
          <a:ln>
            <a:solidFill>
              <a:srgbClr val="AF7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solidFill>
                  <a:srgbClr val="AF73D9"/>
                </a:solidFill>
              </a:rPr>
              <a:t>2013</a:t>
            </a:r>
            <a:endParaRPr lang="en-US" sz="2000" dirty="0">
              <a:solidFill>
                <a:srgbClr val="AF73D9"/>
              </a:solidFill>
            </a:endParaRP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A47152EE-85A6-E25B-EB7D-172C3A892EC9}"/>
              </a:ext>
            </a:extLst>
          </p:cNvPr>
          <p:cNvSpPr/>
          <p:nvPr/>
        </p:nvSpPr>
        <p:spPr>
          <a:xfrm>
            <a:off x="6771649" y="2052853"/>
            <a:ext cx="4780303" cy="3621973"/>
          </a:xfrm>
          <a:prstGeom prst="cloud">
            <a:avLst/>
          </a:prstGeom>
          <a:noFill/>
          <a:ln>
            <a:solidFill>
              <a:srgbClr val="AF7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1F66B8E9-226B-DFA4-B048-C287FCF42A7C}"/>
              </a:ext>
            </a:extLst>
          </p:cNvPr>
          <p:cNvSpPr/>
          <p:nvPr/>
        </p:nvSpPr>
        <p:spPr>
          <a:xfrm>
            <a:off x="2292066" y="4343758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گسترش داده‌های موجود</a:t>
            </a:r>
            <a:endParaRPr lang="en-US" dirty="0"/>
          </a:p>
        </p:txBody>
      </p: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E69FA08A-CCE5-00C3-A597-B3F61EF308FD}"/>
              </a:ext>
            </a:extLst>
          </p:cNvPr>
          <p:cNvSpPr/>
          <p:nvPr/>
        </p:nvSpPr>
        <p:spPr>
          <a:xfrm>
            <a:off x="842778" y="3609386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جنگل تصمیم تصادفی</a:t>
            </a:r>
            <a:endParaRPr lang="en-US" dirty="0"/>
          </a:p>
        </p:txBody>
      </p:sp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C74EE882-560E-69D5-BF3A-0883389B67F6}"/>
              </a:ext>
            </a:extLst>
          </p:cNvPr>
          <p:cNvSpPr/>
          <p:nvPr/>
        </p:nvSpPr>
        <p:spPr>
          <a:xfrm>
            <a:off x="1270582" y="2485743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الگوریتم </a:t>
            </a:r>
            <a:r>
              <a:rPr lang="fa-IR" dirty="0" err="1"/>
              <a:t>بوستینگ</a:t>
            </a:r>
            <a:endParaRPr lang="en-US" dirty="0"/>
          </a:p>
        </p:txBody>
      </p:sp>
      <p:sp>
        <p:nvSpPr>
          <p:cNvPr id="61" name="Speech Bubble: Oval 60">
            <a:extLst>
              <a:ext uri="{FF2B5EF4-FFF2-40B4-BE49-F238E27FC236}">
                <a16:creationId xmlns:a16="http://schemas.microsoft.com/office/drawing/2014/main" id="{C029A25E-C5C4-C3B9-CE9E-E1A824189668}"/>
              </a:ext>
            </a:extLst>
          </p:cNvPr>
          <p:cNvSpPr/>
          <p:nvPr/>
        </p:nvSpPr>
        <p:spPr>
          <a:xfrm>
            <a:off x="2883012" y="3159856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مطرح شدن یادگیری عمیق</a:t>
            </a:r>
            <a:endParaRPr lang="en-US" dirty="0"/>
          </a:p>
        </p:txBody>
      </p:sp>
      <p:sp>
        <p:nvSpPr>
          <p:cNvPr id="62" name="Speech Bubble: Oval 61">
            <a:extLst>
              <a:ext uri="{FF2B5EF4-FFF2-40B4-BE49-F238E27FC236}">
                <a16:creationId xmlns:a16="http://schemas.microsoft.com/office/drawing/2014/main" id="{DF5965BC-ABE6-4A17-D0F2-EF501B84029D}"/>
              </a:ext>
            </a:extLst>
          </p:cNvPr>
          <p:cNvSpPr/>
          <p:nvPr/>
        </p:nvSpPr>
        <p:spPr>
          <a:xfrm>
            <a:off x="9059102" y="2443690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گسترش بینایی ماشین</a:t>
            </a:r>
            <a:endParaRPr lang="en-US" dirty="0"/>
          </a:p>
        </p:txBody>
      </p:sp>
      <p:sp>
        <p:nvSpPr>
          <p:cNvPr id="63" name="Speech Bubble: Oval 62">
            <a:extLst>
              <a:ext uri="{FF2B5EF4-FFF2-40B4-BE49-F238E27FC236}">
                <a16:creationId xmlns:a16="http://schemas.microsoft.com/office/drawing/2014/main" id="{82919AA1-B53A-EE55-7316-8B1D78C8C7F3}"/>
              </a:ext>
            </a:extLst>
          </p:cNvPr>
          <p:cNvSpPr/>
          <p:nvPr/>
        </p:nvSpPr>
        <p:spPr>
          <a:xfrm>
            <a:off x="7313467" y="3049625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طبقه بندی اشیاء و تصاویر</a:t>
            </a:r>
            <a:endParaRPr lang="en-US" dirty="0"/>
          </a:p>
        </p:txBody>
      </p: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7C5D3BCF-3366-0E13-CBDC-5BB26E6B6FDD}"/>
              </a:ext>
            </a:extLst>
          </p:cNvPr>
          <p:cNvSpPr/>
          <p:nvPr/>
        </p:nvSpPr>
        <p:spPr>
          <a:xfrm>
            <a:off x="9121774" y="3689657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تشخیص چهره انسان</a:t>
            </a:r>
            <a:endParaRPr lang="en-US" dirty="0"/>
          </a:p>
        </p:txBody>
      </p:sp>
      <p:sp>
        <p:nvSpPr>
          <p:cNvPr id="65" name="Speech Bubble: Oval 64">
            <a:extLst>
              <a:ext uri="{FF2B5EF4-FFF2-40B4-BE49-F238E27FC236}">
                <a16:creationId xmlns:a16="http://schemas.microsoft.com/office/drawing/2014/main" id="{F02444D2-F7AA-5F26-7E0A-699682107EEF}"/>
              </a:ext>
            </a:extLst>
          </p:cNvPr>
          <p:cNvSpPr/>
          <p:nvPr/>
        </p:nvSpPr>
        <p:spPr>
          <a:xfrm>
            <a:off x="7313467" y="4158920"/>
            <a:ext cx="1870979" cy="718458"/>
          </a:xfrm>
          <a:prstGeom prst="wedgeEllipseCallou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تشخیص متون داخل تصاویر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6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6" grpId="0" animBg="1"/>
      <p:bldP spid="49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BC2C9AD-ED11-12E0-B677-E5A801D8BFCF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AF73D9"/>
                </a:solidFill>
              </a:rPr>
              <a:t>مقدمه</a:t>
            </a:r>
            <a:endParaRPr lang="en-US" sz="4000" dirty="0">
              <a:solidFill>
                <a:srgbClr val="AF73D9"/>
              </a:solidFill>
            </a:endParaRPr>
          </a:p>
          <a:p>
            <a:pPr algn="ctr" rtl="1"/>
            <a:r>
              <a:rPr lang="en-US" sz="2000" dirty="0">
                <a:solidFill>
                  <a:srgbClr val="AF73D9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AF73D9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D2BBA1-9872-8751-FC60-E6B3AEAD0CD0}"/>
              </a:ext>
            </a:extLst>
          </p:cNvPr>
          <p:cNvGrpSpPr/>
          <p:nvPr/>
        </p:nvGrpSpPr>
        <p:grpSpPr>
          <a:xfrm>
            <a:off x="421089" y="5838856"/>
            <a:ext cx="11349816" cy="503544"/>
            <a:chOff x="332757" y="1989527"/>
            <a:chExt cx="11349816" cy="503544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102E8FE6-D9AE-7BF5-49D3-74511345FE68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3769B17-A592-C96F-7A7C-844C1BC53372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E254F38-AB32-49C7-D9A5-17CB51B15002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C5DA8460-EF3D-C05C-18FA-38011818C83A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EEC2FC41-BEEE-1CD4-2858-E5FB1B7636CC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E95CE09-17EC-A568-489C-C405EE44C8ED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ADD62A8-239F-FD75-19D4-15585ECA421B}"/>
              </a:ext>
            </a:extLst>
          </p:cNvPr>
          <p:cNvSpPr txBox="1"/>
          <p:nvPr/>
        </p:nvSpPr>
        <p:spPr>
          <a:xfrm>
            <a:off x="5430982" y="1493784"/>
            <a:ext cx="63399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AF73D9"/>
                </a:solidFill>
              </a:rPr>
              <a:t>الگوریتم‌های شبکه‌ عصبی عمیق در مقابل حمله‌های خصمانه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25736-4DFA-365E-DEED-FB5E2F738CDD}"/>
              </a:ext>
            </a:extLst>
          </p:cNvPr>
          <p:cNvSpPr txBox="1"/>
          <p:nvPr/>
        </p:nvSpPr>
        <p:spPr>
          <a:xfrm>
            <a:off x="7439891" y="2126107"/>
            <a:ext cx="3988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آیا ماشین نیز می‌تواند اشتباه کند؟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BDD00-022B-26BA-61CB-EC58E77EFDE9}"/>
              </a:ext>
            </a:extLst>
          </p:cNvPr>
          <p:cNvSpPr txBox="1"/>
          <p:nvPr/>
        </p:nvSpPr>
        <p:spPr>
          <a:xfrm>
            <a:off x="8028948" y="2758430"/>
            <a:ext cx="3399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این اشتباه‌ها ناشی از چیست؟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94B5A-2C13-80CA-71E7-748D19E0D6D7}"/>
              </a:ext>
            </a:extLst>
          </p:cNvPr>
          <p:cNvSpPr txBox="1"/>
          <p:nvPr/>
        </p:nvSpPr>
        <p:spPr>
          <a:xfrm>
            <a:off x="6157973" y="3390753"/>
            <a:ext cx="52707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آیا این اشتباه‌ها توسط انسان قابل درک هستند؟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EBCF74-C437-C845-9512-F69D329156A0}"/>
              </a:ext>
            </a:extLst>
          </p:cNvPr>
          <p:cNvSpPr txBox="1"/>
          <p:nvPr/>
        </p:nvSpPr>
        <p:spPr>
          <a:xfrm>
            <a:off x="5832765" y="4023076"/>
            <a:ext cx="5595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chemeClr val="bg1">
                    <a:lumMod val="85000"/>
                  </a:schemeClr>
                </a:solidFill>
              </a:rPr>
              <a:t>با بروز این مسئله، آیا الگوریتم‌ها نیاز به تغییر دارند؟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803C4-A3F5-1C9C-0B37-D58C72E16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1" y="1969998"/>
            <a:ext cx="2918004" cy="2918004"/>
          </a:xfrm>
          <a:prstGeom prst="rect">
            <a:avLst/>
          </a:prstGeom>
        </p:spPr>
      </p:pic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BBE8CBA-620D-1CC7-B435-D2FA52A5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6/30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729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F2B96A3-D3A3-0004-0637-A98FA5AC7351}"/>
              </a:ext>
            </a:extLst>
          </p:cNvPr>
          <p:cNvGrpSpPr/>
          <p:nvPr/>
        </p:nvGrpSpPr>
        <p:grpSpPr>
          <a:xfrm>
            <a:off x="7796533" y="1100932"/>
            <a:ext cx="3146864" cy="2275526"/>
            <a:chOff x="7232167" y="2399713"/>
            <a:chExt cx="3170903" cy="2595716"/>
          </a:xfrm>
          <a:solidFill>
            <a:srgbClr val="1882C4"/>
          </a:solidFill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1C4F640D-6B78-4C01-D5A4-95C113125506}"/>
                </a:ext>
              </a:extLst>
            </p:cNvPr>
            <p:cNvSpPr/>
            <p:nvPr/>
          </p:nvSpPr>
          <p:spPr>
            <a:xfrm>
              <a:off x="7232167" y="2399713"/>
              <a:ext cx="3170903" cy="259571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B2BA86-198C-0B37-28CB-B8134AD26A79}"/>
                </a:ext>
              </a:extLst>
            </p:cNvPr>
            <p:cNvSpPr txBox="1"/>
            <p:nvPr/>
          </p:nvSpPr>
          <p:spPr>
            <a:xfrm>
              <a:off x="7429354" y="3170085"/>
              <a:ext cx="2776529" cy="80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4000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404220-85FC-ADA7-94D9-53CB08EBDCC4}"/>
              </a:ext>
            </a:extLst>
          </p:cNvPr>
          <p:cNvSpPr txBox="1"/>
          <p:nvPr/>
        </p:nvSpPr>
        <p:spPr>
          <a:xfrm>
            <a:off x="8839200" y="4115045"/>
            <a:ext cx="2104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نمونه اصلی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اختلال خصمانه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نمونه خصمانه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متخاصم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0397F-20B5-F366-55CE-8EE5377BFDAE}"/>
              </a:ext>
            </a:extLst>
          </p:cNvPr>
          <p:cNvSpPr txBox="1"/>
          <p:nvPr/>
        </p:nvSpPr>
        <p:spPr>
          <a:xfrm>
            <a:off x="6135716" y="4115045"/>
            <a:ext cx="2296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اختلال نامحسوس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نرخ فریب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انتقال پذیری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500" dirty="0">
                <a:solidFill>
                  <a:srgbClr val="1882C4"/>
                </a:solidFill>
              </a:rPr>
              <a:t>حمله هدفمند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1FB8A9-B2E2-EC3A-B304-9DB94CDD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76" y="1100932"/>
            <a:ext cx="3716595" cy="37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75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22E2E2-F401-60E6-EC98-D69235A2137E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1882C4"/>
                </a:solidFill>
              </a:rPr>
              <a:t>اصطلاح‌های مهم</a:t>
            </a:r>
            <a:endParaRPr lang="en-US" sz="4000" dirty="0">
              <a:solidFill>
                <a:srgbClr val="1882C4"/>
              </a:solidFill>
            </a:endParaRPr>
          </a:p>
          <a:p>
            <a:pPr algn="ctr" rtl="1"/>
            <a:r>
              <a:rPr lang="en-US" sz="2000" dirty="0">
                <a:solidFill>
                  <a:srgbClr val="1882C4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1882C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AAA0D9-AF3C-6B79-DC6C-2E8A9DC7E64B}"/>
              </a:ext>
            </a:extLst>
          </p:cNvPr>
          <p:cNvGrpSpPr/>
          <p:nvPr/>
        </p:nvGrpSpPr>
        <p:grpSpPr>
          <a:xfrm>
            <a:off x="421089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875A32-E92B-BDDF-C055-DB5D9323525A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9A9D6756-9D83-FE8B-4338-A6C84363F9BB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106DEFE6-C912-5ECE-5284-642B7C3CF25E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8BCD9F95-1850-47A3-7190-EE0F2B113106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DCE144FC-96BC-510B-2CF5-29FC6B85DC0F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ED1647C7-0F48-1B8E-D0DB-27B29C58CEED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5FE696-68EF-5E41-A6DC-9516E008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13" y="3058229"/>
            <a:ext cx="6324600" cy="25431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E52CCD-0606-F223-8E11-EE735856BF09}"/>
              </a:ext>
            </a:extLst>
          </p:cNvPr>
          <p:cNvGrpSpPr/>
          <p:nvPr/>
        </p:nvGrpSpPr>
        <p:grpSpPr>
          <a:xfrm>
            <a:off x="9375905" y="1526475"/>
            <a:ext cx="2395000" cy="1015663"/>
            <a:chOff x="8028949" y="1368859"/>
            <a:chExt cx="2555183" cy="9814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ACF186-E762-EF79-1FDB-111BD70C6D52}"/>
                </a:ext>
              </a:extLst>
            </p:cNvPr>
            <p:cNvSpPr txBox="1"/>
            <p:nvPr/>
          </p:nvSpPr>
          <p:spPr>
            <a:xfrm>
              <a:off x="8177269" y="1597083"/>
              <a:ext cx="225854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نمونه‌/تصویر خصمانه</a:t>
              </a: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E61A8395-8F10-3553-F8ED-5E4C9C250786}"/>
                </a:ext>
              </a:extLst>
            </p:cNvPr>
            <p:cNvSpPr/>
            <p:nvPr/>
          </p:nvSpPr>
          <p:spPr>
            <a:xfrm>
              <a:off x="8028949" y="1368859"/>
              <a:ext cx="2555183" cy="981473"/>
            </a:xfrm>
            <a:prstGeom prst="cloud">
              <a:avLst/>
            </a:prstGeom>
            <a:noFill/>
            <a:ln>
              <a:solidFill>
                <a:srgbClr val="188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5E92E7-9E7E-A51F-1DD0-D0390651CC8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375905" y="2541057"/>
            <a:ext cx="1197500" cy="687324"/>
          </a:xfrm>
          <a:prstGeom prst="straightConnector1">
            <a:avLst/>
          </a:prstGeom>
          <a:ln>
            <a:solidFill>
              <a:srgbClr val="188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D76809-14B0-2EBA-4239-515D1936E71E}"/>
              </a:ext>
            </a:extLst>
          </p:cNvPr>
          <p:cNvGrpSpPr/>
          <p:nvPr/>
        </p:nvGrpSpPr>
        <p:grpSpPr>
          <a:xfrm>
            <a:off x="6341755" y="1593779"/>
            <a:ext cx="1967347" cy="831277"/>
            <a:chOff x="5597235" y="1601028"/>
            <a:chExt cx="1967347" cy="8312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32AE4E-BBA7-4B88-E175-4EB368239B93}"/>
                </a:ext>
              </a:extLst>
            </p:cNvPr>
            <p:cNvSpPr txBox="1"/>
            <p:nvPr/>
          </p:nvSpPr>
          <p:spPr>
            <a:xfrm>
              <a:off x="5768540" y="1785444"/>
              <a:ext cx="158782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اختلال خصمانه</a:t>
              </a: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18A2437F-98F6-BEF8-9D5E-54F82D623709}"/>
                </a:ext>
              </a:extLst>
            </p:cNvPr>
            <p:cNvSpPr/>
            <p:nvPr/>
          </p:nvSpPr>
          <p:spPr>
            <a:xfrm>
              <a:off x="5597235" y="1601028"/>
              <a:ext cx="1967347" cy="831277"/>
            </a:xfrm>
            <a:prstGeom prst="cloud">
              <a:avLst/>
            </a:prstGeom>
            <a:noFill/>
            <a:ln>
              <a:solidFill>
                <a:srgbClr val="188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84F5A0-58A3-9376-418A-C64B1AD2E8E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325429" y="2424171"/>
            <a:ext cx="0" cy="9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68E40E-98C6-9B74-3A60-C537006674B1}"/>
              </a:ext>
            </a:extLst>
          </p:cNvPr>
          <p:cNvGrpSpPr/>
          <p:nvPr/>
        </p:nvGrpSpPr>
        <p:grpSpPr>
          <a:xfrm>
            <a:off x="2792037" y="1493501"/>
            <a:ext cx="2395000" cy="1015663"/>
            <a:chOff x="8028949" y="1368859"/>
            <a:chExt cx="2555183" cy="9814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1E658-38BB-AE83-8F6C-44423BBD8EB0}"/>
                </a:ext>
              </a:extLst>
            </p:cNvPr>
            <p:cNvSpPr txBox="1"/>
            <p:nvPr/>
          </p:nvSpPr>
          <p:spPr>
            <a:xfrm>
              <a:off x="8183680" y="1625823"/>
              <a:ext cx="225854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نمونه‌/تصویر اصلی</a:t>
              </a:r>
            </a:p>
          </p:txBody>
        </p:sp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33D6F65C-B429-332A-B1EF-0472459AABFD}"/>
                </a:ext>
              </a:extLst>
            </p:cNvPr>
            <p:cNvSpPr/>
            <p:nvPr/>
          </p:nvSpPr>
          <p:spPr>
            <a:xfrm>
              <a:off x="8028949" y="1368859"/>
              <a:ext cx="2555183" cy="981473"/>
            </a:xfrm>
            <a:prstGeom prst="cloud">
              <a:avLst/>
            </a:prstGeom>
            <a:noFill/>
            <a:ln>
              <a:solidFill>
                <a:srgbClr val="188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DC9875-F1F4-CBAE-B7AE-BBFAAB04DF92}"/>
              </a:ext>
            </a:extLst>
          </p:cNvPr>
          <p:cNvCxnSpPr>
            <a:cxnSpLocks/>
          </p:cNvCxnSpPr>
          <p:nvPr/>
        </p:nvCxnSpPr>
        <p:spPr>
          <a:xfrm flipH="1" flipV="1">
            <a:off x="3968146" y="2509164"/>
            <a:ext cx="788587" cy="71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886A9D0-8D0F-739A-4FA6-27779FCFF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7" y="3613757"/>
            <a:ext cx="2064674" cy="206467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74801165-EECB-12DF-9DFE-2FD903625F8A}"/>
              </a:ext>
            </a:extLst>
          </p:cNvPr>
          <p:cNvGrpSpPr/>
          <p:nvPr/>
        </p:nvGrpSpPr>
        <p:grpSpPr>
          <a:xfrm>
            <a:off x="1081099" y="2792142"/>
            <a:ext cx="1587823" cy="785597"/>
            <a:chOff x="663820" y="2698706"/>
            <a:chExt cx="1587823" cy="7855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99D895-18F6-9AA1-301F-2C35174BF7DB}"/>
                </a:ext>
              </a:extLst>
            </p:cNvPr>
            <p:cNvSpPr txBox="1"/>
            <p:nvPr/>
          </p:nvSpPr>
          <p:spPr>
            <a:xfrm>
              <a:off x="663820" y="2845638"/>
              <a:ext cx="158782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متخاصم</a:t>
              </a:r>
            </a:p>
          </p:txBody>
        </p:sp>
        <p:sp>
          <p:nvSpPr>
            <p:cNvPr id="38" name="Thought Bubble: Cloud 37">
              <a:extLst>
                <a:ext uri="{FF2B5EF4-FFF2-40B4-BE49-F238E27FC236}">
                  <a16:creationId xmlns:a16="http://schemas.microsoft.com/office/drawing/2014/main" id="{5FD9B579-5C67-F308-EF84-4566F3C1ED05}"/>
                </a:ext>
              </a:extLst>
            </p:cNvPr>
            <p:cNvSpPr/>
            <p:nvPr/>
          </p:nvSpPr>
          <p:spPr>
            <a:xfrm>
              <a:off x="858982" y="2698706"/>
              <a:ext cx="1197500" cy="785597"/>
            </a:xfrm>
            <a:prstGeom prst="cloudCallout">
              <a:avLst/>
            </a:prstGeom>
            <a:noFill/>
            <a:ln>
              <a:solidFill>
                <a:srgbClr val="188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B21AF07E-248E-6E25-D8D7-9DC078E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8/30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538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22E2E2-F401-60E6-EC98-D69235A2137E}"/>
              </a:ext>
            </a:extLst>
          </p:cNvPr>
          <p:cNvSpPr txBox="1"/>
          <p:nvPr/>
        </p:nvSpPr>
        <p:spPr>
          <a:xfrm>
            <a:off x="0" y="285812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solidFill>
                  <a:srgbClr val="1882C4"/>
                </a:solidFill>
              </a:rPr>
              <a:t>اصطلاح‌های مهم</a:t>
            </a:r>
            <a:endParaRPr lang="en-US" sz="4000" dirty="0">
              <a:solidFill>
                <a:srgbClr val="1882C4"/>
              </a:solidFill>
            </a:endParaRPr>
          </a:p>
          <a:p>
            <a:pPr algn="ctr" rtl="1"/>
            <a:r>
              <a:rPr lang="en-US" sz="2000" dirty="0">
                <a:solidFill>
                  <a:srgbClr val="1882C4"/>
                </a:solidFill>
              </a:rPr>
              <a:t>________________________________________________________________________________________</a:t>
            </a:r>
            <a:endParaRPr lang="fa-IR" sz="2000" dirty="0">
              <a:solidFill>
                <a:srgbClr val="1882C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AAA0D9-AF3C-6B79-DC6C-2E8A9DC7E64B}"/>
              </a:ext>
            </a:extLst>
          </p:cNvPr>
          <p:cNvGrpSpPr/>
          <p:nvPr/>
        </p:nvGrpSpPr>
        <p:grpSpPr>
          <a:xfrm>
            <a:off x="421089" y="5838856"/>
            <a:ext cx="11349816" cy="503544"/>
            <a:chOff x="332757" y="1989527"/>
            <a:chExt cx="11349816" cy="503544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37875A32-E92B-BDDF-C055-DB5D9323525A}"/>
                </a:ext>
              </a:extLst>
            </p:cNvPr>
            <p:cNvSpPr/>
            <p:nvPr/>
          </p:nvSpPr>
          <p:spPr>
            <a:xfrm flipH="1">
              <a:off x="9687643" y="1989527"/>
              <a:ext cx="1994930" cy="503544"/>
            </a:xfrm>
            <a:prstGeom prst="chevron">
              <a:avLst/>
            </a:prstGeom>
            <a:solidFill>
              <a:srgbClr val="A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مقدمه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9A9D6756-9D83-FE8B-4338-A6C84363F9BB}"/>
                </a:ext>
              </a:extLst>
            </p:cNvPr>
            <p:cNvSpPr/>
            <p:nvPr/>
          </p:nvSpPr>
          <p:spPr>
            <a:xfrm flipH="1">
              <a:off x="7816667" y="1989527"/>
              <a:ext cx="1994929" cy="503544"/>
            </a:xfrm>
            <a:prstGeom prst="chevron">
              <a:avLst/>
            </a:prstGeom>
            <a:solidFill>
              <a:srgbClr val="1882C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اصطلاح‌های مهم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106DEFE6-C912-5ECE-5284-642B7C3CF25E}"/>
                </a:ext>
              </a:extLst>
            </p:cNvPr>
            <p:cNvSpPr/>
            <p:nvPr/>
          </p:nvSpPr>
          <p:spPr>
            <a:xfrm flipH="1">
              <a:off x="5945689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روش‌های تهدید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8BCD9F95-1850-47A3-7190-EE0F2B113106}"/>
                </a:ext>
              </a:extLst>
            </p:cNvPr>
            <p:cNvSpPr/>
            <p:nvPr/>
          </p:nvSpPr>
          <p:spPr>
            <a:xfrm flipH="1">
              <a:off x="4074713" y="1989527"/>
              <a:ext cx="1994928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الگوریتم‌های حمله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DCE144FC-96BC-510B-2CF5-29FC6B85DC0F}"/>
                </a:ext>
              </a:extLst>
            </p:cNvPr>
            <p:cNvSpPr/>
            <p:nvPr/>
          </p:nvSpPr>
          <p:spPr>
            <a:xfrm flipH="1">
              <a:off x="2203734" y="1989527"/>
              <a:ext cx="1994929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تکنیک‌های دفاع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ED1647C7-0F48-1B8E-D0DB-27B29C58CEED}"/>
                </a:ext>
              </a:extLst>
            </p:cNvPr>
            <p:cNvSpPr/>
            <p:nvPr/>
          </p:nvSpPr>
          <p:spPr>
            <a:xfrm flipH="1">
              <a:off x="332757" y="1989527"/>
              <a:ext cx="1994930" cy="503544"/>
            </a:xfrm>
            <a:prstGeom prst="chevron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solidFill>
                    <a:schemeClr val="bg1">
                      <a:lumMod val="95000"/>
                    </a:schemeClr>
                  </a:solidFill>
                </a:rPr>
                <a:t>نتیجه گیری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E50053-F8D5-02BF-8408-BC5A9089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3" y="3377415"/>
            <a:ext cx="3142851" cy="12637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5E26FAF-B057-2C4B-BAF8-71F1EA73D691}"/>
              </a:ext>
            </a:extLst>
          </p:cNvPr>
          <p:cNvGrpSpPr/>
          <p:nvPr/>
        </p:nvGrpSpPr>
        <p:grpSpPr>
          <a:xfrm>
            <a:off x="1489582" y="1812188"/>
            <a:ext cx="2067951" cy="815926"/>
            <a:chOff x="1097279" y="1717880"/>
            <a:chExt cx="2067951" cy="815926"/>
          </a:xfrm>
        </p:grpSpPr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20A22DE5-CAF9-0032-CF36-1B66578CD947}"/>
                </a:ext>
              </a:extLst>
            </p:cNvPr>
            <p:cNvSpPr/>
            <p:nvPr/>
          </p:nvSpPr>
          <p:spPr>
            <a:xfrm>
              <a:off x="1097279" y="1717880"/>
              <a:ext cx="2067951" cy="815926"/>
            </a:xfrm>
            <a:prstGeom prst="cloud">
              <a:avLst/>
            </a:prstGeom>
            <a:noFill/>
            <a:ln>
              <a:solidFill>
                <a:srgbClr val="188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F9A015-2635-BEA6-28F4-18A42AAFC257}"/>
                </a:ext>
              </a:extLst>
            </p:cNvPr>
            <p:cNvSpPr txBox="1"/>
            <p:nvPr/>
          </p:nvSpPr>
          <p:spPr>
            <a:xfrm>
              <a:off x="1237958" y="1858880"/>
              <a:ext cx="17684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اختلال نامحسوس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9A48F4-F282-AAC0-9F92-6839D50D9B8D}"/>
              </a:ext>
            </a:extLst>
          </p:cNvPr>
          <p:cNvCxnSpPr>
            <a:cxnSpLocks/>
          </p:cNvCxnSpPr>
          <p:nvPr/>
        </p:nvCxnSpPr>
        <p:spPr>
          <a:xfrm>
            <a:off x="7080310" y="4135080"/>
            <a:ext cx="1395165" cy="56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814631-D333-AEAE-1A8C-9183B02A1326}"/>
              </a:ext>
            </a:extLst>
          </p:cNvPr>
          <p:cNvGrpSpPr/>
          <p:nvPr/>
        </p:nvGrpSpPr>
        <p:grpSpPr>
          <a:xfrm>
            <a:off x="8509048" y="3300022"/>
            <a:ext cx="804204" cy="463596"/>
            <a:chOff x="5445281" y="3310374"/>
            <a:chExt cx="804204" cy="4635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850D05-C00E-6655-F535-EB6D94F01C38}"/>
                </a:ext>
              </a:extLst>
            </p:cNvPr>
            <p:cNvSpPr txBox="1"/>
            <p:nvPr/>
          </p:nvSpPr>
          <p:spPr>
            <a:xfrm>
              <a:off x="5445282" y="3327694"/>
              <a:ext cx="80420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؟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1016662-8A8F-5F5D-06B8-E3824E74562A}"/>
                </a:ext>
              </a:extLst>
            </p:cNvPr>
            <p:cNvSpPr/>
            <p:nvPr/>
          </p:nvSpPr>
          <p:spPr>
            <a:xfrm>
              <a:off x="5445281" y="3310374"/>
              <a:ext cx="787791" cy="446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C4A895-724F-0F88-977F-07F3436B1EF7}"/>
              </a:ext>
            </a:extLst>
          </p:cNvPr>
          <p:cNvGrpSpPr/>
          <p:nvPr/>
        </p:nvGrpSpPr>
        <p:grpSpPr>
          <a:xfrm>
            <a:off x="8509048" y="4472571"/>
            <a:ext cx="804203" cy="463044"/>
            <a:chOff x="5445282" y="4702478"/>
            <a:chExt cx="804203" cy="4630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DBCA41-1248-44E5-52FD-3496A3E76B7C}"/>
                </a:ext>
              </a:extLst>
            </p:cNvPr>
            <p:cNvSpPr txBox="1"/>
            <p:nvPr/>
          </p:nvSpPr>
          <p:spPr>
            <a:xfrm>
              <a:off x="5445282" y="4719246"/>
              <a:ext cx="80420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پاندا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93EA9D-2A7E-F65C-6C21-D0CA84B394F9}"/>
                </a:ext>
              </a:extLst>
            </p:cNvPr>
            <p:cNvSpPr/>
            <p:nvPr/>
          </p:nvSpPr>
          <p:spPr>
            <a:xfrm>
              <a:off x="5461694" y="4702478"/>
              <a:ext cx="787791" cy="446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C63F4D-32CC-2BDE-DA30-B39EF8FB537D}"/>
              </a:ext>
            </a:extLst>
          </p:cNvPr>
          <p:cNvGrpSpPr/>
          <p:nvPr/>
        </p:nvGrpSpPr>
        <p:grpSpPr>
          <a:xfrm>
            <a:off x="7441499" y="1725352"/>
            <a:ext cx="2067951" cy="815926"/>
            <a:chOff x="1097279" y="1717880"/>
            <a:chExt cx="2067951" cy="815926"/>
          </a:xfrm>
        </p:grpSpPr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6A034A64-2832-5C3D-34CA-A91FAC81BCA9}"/>
                </a:ext>
              </a:extLst>
            </p:cNvPr>
            <p:cNvSpPr/>
            <p:nvPr/>
          </p:nvSpPr>
          <p:spPr>
            <a:xfrm>
              <a:off x="1097279" y="1717880"/>
              <a:ext cx="2067951" cy="815926"/>
            </a:xfrm>
            <a:prstGeom prst="cloud">
              <a:avLst/>
            </a:prstGeom>
            <a:noFill/>
            <a:ln>
              <a:solidFill>
                <a:srgbClr val="188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94E525-4F12-D325-6FED-15A65F0845ED}"/>
                </a:ext>
              </a:extLst>
            </p:cNvPr>
            <p:cNvSpPr txBox="1"/>
            <p:nvPr/>
          </p:nvSpPr>
          <p:spPr>
            <a:xfrm>
              <a:off x="1237958" y="1858880"/>
              <a:ext cx="17684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نرخ فریب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9E680FD9-4AE4-0E51-47E9-05B4310D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9" y="3441233"/>
            <a:ext cx="1869597" cy="118706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A66B8146-9C14-4CD5-935F-938529A3D6BE}"/>
              </a:ext>
            </a:extLst>
          </p:cNvPr>
          <p:cNvSpPr/>
          <p:nvPr/>
        </p:nvSpPr>
        <p:spPr>
          <a:xfrm>
            <a:off x="4692300" y="2945615"/>
            <a:ext cx="2354436" cy="2127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989E4C-7856-819B-748D-3211CE1B1962}"/>
              </a:ext>
            </a:extLst>
          </p:cNvPr>
          <p:cNvCxnSpPr>
            <a:cxnSpLocks/>
          </p:cNvCxnSpPr>
          <p:nvPr/>
        </p:nvCxnSpPr>
        <p:spPr>
          <a:xfrm flipV="1">
            <a:off x="7080309" y="3549989"/>
            <a:ext cx="1395166" cy="5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17CCCC-3F43-CBD7-F846-ADA07351F170}"/>
              </a:ext>
            </a:extLst>
          </p:cNvPr>
          <p:cNvCxnSpPr>
            <a:cxnSpLocks/>
            <a:stCxn id="27" idx="3"/>
            <a:endCxn id="51" idx="2"/>
          </p:cNvCxnSpPr>
          <p:nvPr/>
        </p:nvCxnSpPr>
        <p:spPr>
          <a:xfrm>
            <a:off x="4094984" y="4009299"/>
            <a:ext cx="597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8FF688F6-C619-88FB-BEEB-1785DDF6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a-IR" sz="2000" dirty="0"/>
              <a:t>9/30</a:t>
            </a:r>
            <a:endParaRPr lang="en-US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10E17-8058-AB97-17AF-5A83A1D7C051}"/>
              </a:ext>
            </a:extLst>
          </p:cNvPr>
          <p:cNvGrpSpPr/>
          <p:nvPr/>
        </p:nvGrpSpPr>
        <p:grpSpPr>
          <a:xfrm>
            <a:off x="9739464" y="3706083"/>
            <a:ext cx="2067951" cy="815926"/>
            <a:chOff x="1097279" y="1717880"/>
            <a:chExt cx="2067951" cy="815926"/>
          </a:xfrm>
        </p:grpSpPr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87660ACE-C87E-1697-FD10-93383CD7CFA5}"/>
                </a:ext>
              </a:extLst>
            </p:cNvPr>
            <p:cNvSpPr/>
            <p:nvPr/>
          </p:nvSpPr>
          <p:spPr>
            <a:xfrm>
              <a:off x="1097279" y="1717880"/>
              <a:ext cx="2067951" cy="815926"/>
            </a:xfrm>
            <a:prstGeom prst="cloud">
              <a:avLst/>
            </a:prstGeom>
            <a:noFill/>
            <a:ln>
              <a:solidFill>
                <a:srgbClr val="188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580E22-387F-ACC2-41C8-94387D5E64E8}"/>
                </a:ext>
              </a:extLst>
            </p:cNvPr>
            <p:cNvSpPr txBox="1"/>
            <p:nvPr/>
          </p:nvSpPr>
          <p:spPr>
            <a:xfrm>
              <a:off x="1237958" y="1858880"/>
              <a:ext cx="17684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300" dirty="0">
                  <a:solidFill>
                    <a:schemeClr val="bg1">
                      <a:lumMod val="85000"/>
                    </a:schemeClr>
                  </a:solidFill>
                </a:rPr>
                <a:t>حمله هدفمند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266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Times New Roman"/>
        <a:ea typeface=""/>
        <a:cs typeface="B Nazanin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1396</Words>
  <Application>Microsoft Office PowerPoint</Application>
  <PresentationFormat>Widescreen</PresentationFormat>
  <Paragraphs>337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javad zandiyeh</dc:creator>
  <cp:lastModifiedBy>Mohammad javad zandiyeh</cp:lastModifiedBy>
  <cp:revision>469</cp:revision>
  <dcterms:created xsi:type="dcterms:W3CDTF">2022-05-13T05:17:01Z</dcterms:created>
  <dcterms:modified xsi:type="dcterms:W3CDTF">2022-05-29T06:51:13Z</dcterms:modified>
</cp:coreProperties>
</file>