
<file path=[Content_Types].xml><?xml version="1.0" encoding="utf-8"?>
<Types xmlns="http://schemas.openxmlformats.org/package/2006/content-types">
  <Default Extension="png" ContentType="image/png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2" r:id="rId3"/>
    <p:sldId id="261" r:id="rId4"/>
    <p:sldId id="263" r:id="rId5"/>
    <p:sldId id="264" r:id="rId6"/>
    <p:sldId id="265" r:id="rId7"/>
    <p:sldId id="282" r:id="rId8"/>
    <p:sldId id="281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66" r:id="rId23"/>
    <p:sldId id="280" r:id="rId24"/>
    <p:sldId id="258" r:id="rId25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87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2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96977A-47CA-4B4A-8466-F957225552AB}" type="doc">
      <dgm:prSet loTypeId="urn:microsoft.com/office/officeart/2005/8/layout/cycle8" loCatId="cycle" qsTypeId="urn:microsoft.com/office/officeart/2005/8/quickstyle/simple1" qsCatId="simple" csTypeId="urn:microsoft.com/office/officeart/2005/8/colors/colorful2" csCatId="colorful" phldr="1"/>
      <dgm:spPr/>
    </dgm:pt>
    <dgm:pt modelId="{2543338F-9F01-4677-B6A4-A6B12ED27A35}">
      <dgm:prSet phldrT="[文本]" custT="1"/>
      <dgm:spPr/>
      <dgm:t>
        <a:bodyPr/>
        <a:lstStyle/>
        <a:p>
          <a:r>
            <a:rPr lang="zh-CN" altLang="en-US" sz="1400" dirty="0" smtClean="0"/>
            <a:t>数据</a:t>
          </a:r>
          <a:endParaRPr lang="en-US" altLang="zh-CN" sz="1400" dirty="0" smtClean="0"/>
        </a:p>
        <a:p>
          <a:r>
            <a:rPr lang="zh-CN" altLang="en-US" sz="1400" dirty="0" smtClean="0"/>
            <a:t>采购</a:t>
          </a:r>
          <a:endParaRPr lang="zh-CN" altLang="en-US" sz="1400" dirty="0"/>
        </a:p>
      </dgm:t>
    </dgm:pt>
    <dgm:pt modelId="{FF902443-166F-43D4-855B-5528B8DB0136}" type="parTrans" cxnId="{835FE7F9-371A-4170-BD8C-70401243DAEF}">
      <dgm:prSet/>
      <dgm:spPr/>
      <dgm:t>
        <a:bodyPr/>
        <a:lstStyle/>
        <a:p>
          <a:endParaRPr lang="zh-CN" altLang="en-US"/>
        </a:p>
      </dgm:t>
    </dgm:pt>
    <dgm:pt modelId="{23800C43-AC7A-40A4-8BF3-0C3253CE6FA2}" type="sibTrans" cxnId="{835FE7F9-371A-4170-BD8C-70401243DAEF}">
      <dgm:prSet/>
      <dgm:spPr/>
      <dgm:t>
        <a:bodyPr/>
        <a:lstStyle/>
        <a:p>
          <a:endParaRPr lang="zh-CN" altLang="en-US"/>
        </a:p>
      </dgm:t>
    </dgm:pt>
    <dgm:pt modelId="{146FFC60-9474-451C-A766-EC459E92291B}">
      <dgm:prSet phldrT="[文本]" custT="1"/>
      <dgm:spPr/>
      <dgm:t>
        <a:bodyPr/>
        <a:lstStyle/>
        <a:p>
          <a:r>
            <a:rPr lang="zh-CN" altLang="en-US" sz="1400" dirty="0" smtClean="0"/>
            <a:t>平台</a:t>
          </a:r>
          <a:endParaRPr lang="en-US" altLang="zh-CN" sz="1400" dirty="0" smtClean="0"/>
        </a:p>
        <a:p>
          <a:r>
            <a:rPr lang="zh-CN" altLang="en-US" sz="1400" dirty="0" smtClean="0"/>
            <a:t>建设</a:t>
          </a:r>
          <a:endParaRPr lang="zh-CN" altLang="en-US" sz="1400" dirty="0"/>
        </a:p>
      </dgm:t>
    </dgm:pt>
    <dgm:pt modelId="{F109E294-A74E-4B32-9A55-94FD3AAF463D}" type="parTrans" cxnId="{2F1BD636-A6BB-4994-B0FD-430BEB94FEF8}">
      <dgm:prSet/>
      <dgm:spPr/>
      <dgm:t>
        <a:bodyPr/>
        <a:lstStyle/>
        <a:p>
          <a:endParaRPr lang="zh-CN" altLang="en-US"/>
        </a:p>
      </dgm:t>
    </dgm:pt>
    <dgm:pt modelId="{7C00DB86-F68D-45C6-BF65-9DA876EF899A}" type="sibTrans" cxnId="{2F1BD636-A6BB-4994-B0FD-430BEB94FEF8}">
      <dgm:prSet/>
      <dgm:spPr/>
      <dgm:t>
        <a:bodyPr/>
        <a:lstStyle/>
        <a:p>
          <a:endParaRPr lang="zh-CN" altLang="en-US"/>
        </a:p>
      </dgm:t>
    </dgm:pt>
    <dgm:pt modelId="{8A878E51-3A24-473D-B87C-F898A8CADBE6}">
      <dgm:prSet phldrT="[文本]" custT="1"/>
      <dgm:spPr/>
      <dgm:t>
        <a:bodyPr/>
        <a:lstStyle/>
        <a:p>
          <a:r>
            <a:rPr lang="zh-CN" altLang="en-US" sz="1400" dirty="0" smtClean="0"/>
            <a:t>模型</a:t>
          </a:r>
          <a:endParaRPr lang="en-US" altLang="zh-CN" sz="1400" dirty="0" smtClean="0"/>
        </a:p>
        <a:p>
          <a:r>
            <a:rPr lang="zh-CN" altLang="en-US" sz="1400" dirty="0" smtClean="0"/>
            <a:t>优化</a:t>
          </a:r>
          <a:endParaRPr lang="zh-CN" altLang="en-US" sz="1400" dirty="0"/>
        </a:p>
      </dgm:t>
    </dgm:pt>
    <dgm:pt modelId="{1C7259C6-B8CD-458D-983D-08D3728DB70D}" type="parTrans" cxnId="{ECBE5258-AF24-4D81-B694-B3280632DC60}">
      <dgm:prSet/>
      <dgm:spPr/>
      <dgm:t>
        <a:bodyPr/>
        <a:lstStyle/>
        <a:p>
          <a:endParaRPr lang="zh-CN" altLang="en-US"/>
        </a:p>
      </dgm:t>
    </dgm:pt>
    <dgm:pt modelId="{63497D60-AAEE-4025-AF86-261B34CD67D3}" type="sibTrans" cxnId="{ECBE5258-AF24-4D81-B694-B3280632DC60}">
      <dgm:prSet/>
      <dgm:spPr/>
      <dgm:t>
        <a:bodyPr/>
        <a:lstStyle/>
        <a:p>
          <a:endParaRPr lang="zh-CN" altLang="en-US"/>
        </a:p>
      </dgm:t>
    </dgm:pt>
    <dgm:pt modelId="{6EBBF414-96F9-4642-8D17-9B7A31E81B7C}" type="pres">
      <dgm:prSet presAssocID="{D296977A-47CA-4B4A-8466-F957225552AB}" presName="compositeShape" presStyleCnt="0">
        <dgm:presLayoutVars>
          <dgm:chMax val="7"/>
          <dgm:dir/>
          <dgm:resizeHandles val="exact"/>
        </dgm:presLayoutVars>
      </dgm:prSet>
      <dgm:spPr/>
    </dgm:pt>
    <dgm:pt modelId="{79959F56-3FE8-4888-9053-F7598B394762}" type="pres">
      <dgm:prSet presAssocID="{D296977A-47CA-4B4A-8466-F957225552AB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F4942680-B29A-4DF5-B209-E234716ABF25}" type="pres">
      <dgm:prSet presAssocID="{D296977A-47CA-4B4A-8466-F957225552AB}" presName="dummy1a" presStyleCnt="0"/>
      <dgm:spPr/>
    </dgm:pt>
    <dgm:pt modelId="{AB8A5345-C405-4C93-9D5B-B7CD684EF380}" type="pres">
      <dgm:prSet presAssocID="{D296977A-47CA-4B4A-8466-F957225552AB}" presName="dummy1b" presStyleCnt="0"/>
      <dgm:spPr/>
    </dgm:pt>
    <dgm:pt modelId="{9B93C7C4-2341-41C3-9FCC-5DBC8EF60F4F}" type="pres">
      <dgm:prSet presAssocID="{D296977A-47CA-4B4A-8466-F957225552A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7C89EA-C9F8-4502-BB45-B1521E7006FE}" type="pres">
      <dgm:prSet presAssocID="{D296977A-47CA-4B4A-8466-F957225552AB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BAE6AEAE-5950-49E2-8C4B-D5B28B42CEEF}" type="pres">
      <dgm:prSet presAssocID="{D296977A-47CA-4B4A-8466-F957225552AB}" presName="dummy2a" presStyleCnt="0"/>
      <dgm:spPr/>
    </dgm:pt>
    <dgm:pt modelId="{9D4D746F-DD53-46E7-8CB9-275AB1F7ADC1}" type="pres">
      <dgm:prSet presAssocID="{D296977A-47CA-4B4A-8466-F957225552AB}" presName="dummy2b" presStyleCnt="0"/>
      <dgm:spPr/>
    </dgm:pt>
    <dgm:pt modelId="{C41F64D4-FD4D-425C-BC2A-EFC168B5F21A}" type="pres">
      <dgm:prSet presAssocID="{D296977A-47CA-4B4A-8466-F957225552A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762514-F0E4-44E7-83A1-0D46D1FA9A8B}" type="pres">
      <dgm:prSet presAssocID="{D296977A-47CA-4B4A-8466-F957225552AB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D77E2117-70F8-469F-A7F0-EFAACFF2B790}" type="pres">
      <dgm:prSet presAssocID="{D296977A-47CA-4B4A-8466-F957225552AB}" presName="dummy3a" presStyleCnt="0"/>
      <dgm:spPr/>
    </dgm:pt>
    <dgm:pt modelId="{2176EA4F-D744-4BB7-8467-93F0DB8C4CB7}" type="pres">
      <dgm:prSet presAssocID="{D296977A-47CA-4B4A-8466-F957225552AB}" presName="dummy3b" presStyleCnt="0"/>
      <dgm:spPr/>
    </dgm:pt>
    <dgm:pt modelId="{912DAF52-7D99-4864-BDD9-40676319E118}" type="pres">
      <dgm:prSet presAssocID="{D296977A-47CA-4B4A-8466-F957225552A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20CD43-7582-487F-92BC-0EE8F744FA3D}" type="pres">
      <dgm:prSet presAssocID="{23800C43-AC7A-40A4-8BF3-0C3253CE6FA2}" presName="arrowWedge1" presStyleLbl="fgSibTrans2D1" presStyleIdx="0" presStyleCnt="3"/>
      <dgm:spPr/>
    </dgm:pt>
    <dgm:pt modelId="{A2B048C4-1CA7-4995-BA16-70F8853BA991}" type="pres">
      <dgm:prSet presAssocID="{7C00DB86-F68D-45C6-BF65-9DA876EF899A}" presName="arrowWedge2" presStyleLbl="fgSibTrans2D1" presStyleIdx="1" presStyleCnt="3"/>
      <dgm:spPr/>
    </dgm:pt>
    <dgm:pt modelId="{F12A9252-7FFF-4A1F-A73E-7AFE78AB0BB6}" type="pres">
      <dgm:prSet presAssocID="{63497D60-AAEE-4025-AF86-261B34CD67D3}" presName="arrowWedge3" presStyleLbl="fgSibTrans2D1" presStyleIdx="2" presStyleCnt="3"/>
      <dgm:spPr/>
    </dgm:pt>
  </dgm:ptLst>
  <dgm:cxnLst>
    <dgm:cxn modelId="{ECBE5258-AF24-4D81-B694-B3280632DC60}" srcId="{D296977A-47CA-4B4A-8466-F957225552AB}" destId="{8A878E51-3A24-473D-B87C-F898A8CADBE6}" srcOrd="2" destOrd="0" parTransId="{1C7259C6-B8CD-458D-983D-08D3728DB70D}" sibTransId="{63497D60-AAEE-4025-AF86-261B34CD67D3}"/>
    <dgm:cxn modelId="{99569239-CEF8-45F6-ADFE-E5190410C166}" type="presOf" srcId="{D296977A-47CA-4B4A-8466-F957225552AB}" destId="{6EBBF414-96F9-4642-8D17-9B7A31E81B7C}" srcOrd="0" destOrd="0" presId="urn:microsoft.com/office/officeart/2005/8/layout/cycle8"/>
    <dgm:cxn modelId="{2F1BD636-A6BB-4994-B0FD-430BEB94FEF8}" srcId="{D296977A-47CA-4B4A-8466-F957225552AB}" destId="{146FFC60-9474-451C-A766-EC459E92291B}" srcOrd="1" destOrd="0" parTransId="{F109E294-A74E-4B32-9A55-94FD3AAF463D}" sibTransId="{7C00DB86-F68D-45C6-BF65-9DA876EF899A}"/>
    <dgm:cxn modelId="{E351BA72-2864-4E6F-BE26-F448FD84779E}" type="presOf" srcId="{146FFC60-9474-451C-A766-EC459E92291B}" destId="{057C89EA-C9F8-4502-BB45-B1521E7006FE}" srcOrd="0" destOrd="0" presId="urn:microsoft.com/office/officeart/2005/8/layout/cycle8"/>
    <dgm:cxn modelId="{FA424780-6C60-472C-AB67-C16F28297377}" type="presOf" srcId="{8A878E51-3A24-473D-B87C-F898A8CADBE6}" destId="{E8762514-F0E4-44E7-83A1-0D46D1FA9A8B}" srcOrd="0" destOrd="0" presId="urn:microsoft.com/office/officeart/2005/8/layout/cycle8"/>
    <dgm:cxn modelId="{835FE7F9-371A-4170-BD8C-70401243DAEF}" srcId="{D296977A-47CA-4B4A-8466-F957225552AB}" destId="{2543338F-9F01-4677-B6A4-A6B12ED27A35}" srcOrd="0" destOrd="0" parTransId="{FF902443-166F-43D4-855B-5528B8DB0136}" sibTransId="{23800C43-AC7A-40A4-8BF3-0C3253CE6FA2}"/>
    <dgm:cxn modelId="{087DAD93-286B-4400-9276-F6DB885EBF6B}" type="presOf" srcId="{146FFC60-9474-451C-A766-EC459E92291B}" destId="{C41F64D4-FD4D-425C-BC2A-EFC168B5F21A}" srcOrd="1" destOrd="0" presId="urn:microsoft.com/office/officeart/2005/8/layout/cycle8"/>
    <dgm:cxn modelId="{D57A0FC3-0E12-4095-BE8F-906DBC1B71A6}" type="presOf" srcId="{2543338F-9F01-4677-B6A4-A6B12ED27A35}" destId="{9B93C7C4-2341-41C3-9FCC-5DBC8EF60F4F}" srcOrd="1" destOrd="0" presId="urn:microsoft.com/office/officeart/2005/8/layout/cycle8"/>
    <dgm:cxn modelId="{AD1340D8-CEB9-458C-B64F-6DDB676DA152}" type="presOf" srcId="{2543338F-9F01-4677-B6A4-A6B12ED27A35}" destId="{79959F56-3FE8-4888-9053-F7598B394762}" srcOrd="0" destOrd="0" presId="urn:microsoft.com/office/officeart/2005/8/layout/cycle8"/>
    <dgm:cxn modelId="{3A6006D7-05FF-4A9F-B3D6-B0ABCF623A8A}" type="presOf" srcId="{8A878E51-3A24-473D-B87C-F898A8CADBE6}" destId="{912DAF52-7D99-4864-BDD9-40676319E118}" srcOrd="1" destOrd="0" presId="urn:microsoft.com/office/officeart/2005/8/layout/cycle8"/>
    <dgm:cxn modelId="{29CDA05D-47AD-489D-94DF-3C63C8246EA1}" type="presParOf" srcId="{6EBBF414-96F9-4642-8D17-9B7A31E81B7C}" destId="{79959F56-3FE8-4888-9053-F7598B394762}" srcOrd="0" destOrd="0" presId="urn:microsoft.com/office/officeart/2005/8/layout/cycle8"/>
    <dgm:cxn modelId="{0CFCA7AD-B2B8-4B73-835D-B518FC0766A4}" type="presParOf" srcId="{6EBBF414-96F9-4642-8D17-9B7A31E81B7C}" destId="{F4942680-B29A-4DF5-B209-E234716ABF25}" srcOrd="1" destOrd="0" presId="urn:microsoft.com/office/officeart/2005/8/layout/cycle8"/>
    <dgm:cxn modelId="{463D8AB5-A552-4BD0-BC28-755ECF5A26FA}" type="presParOf" srcId="{6EBBF414-96F9-4642-8D17-9B7A31E81B7C}" destId="{AB8A5345-C405-4C93-9D5B-B7CD684EF380}" srcOrd="2" destOrd="0" presId="urn:microsoft.com/office/officeart/2005/8/layout/cycle8"/>
    <dgm:cxn modelId="{98634D14-E5FB-44D8-BE49-B9AAF56DFB21}" type="presParOf" srcId="{6EBBF414-96F9-4642-8D17-9B7A31E81B7C}" destId="{9B93C7C4-2341-41C3-9FCC-5DBC8EF60F4F}" srcOrd="3" destOrd="0" presId="urn:microsoft.com/office/officeart/2005/8/layout/cycle8"/>
    <dgm:cxn modelId="{F608D9BE-94AE-422A-9A06-C53E7015872B}" type="presParOf" srcId="{6EBBF414-96F9-4642-8D17-9B7A31E81B7C}" destId="{057C89EA-C9F8-4502-BB45-B1521E7006FE}" srcOrd="4" destOrd="0" presId="urn:microsoft.com/office/officeart/2005/8/layout/cycle8"/>
    <dgm:cxn modelId="{8B9A0800-D87D-4671-B0DB-757D8AC0F2CA}" type="presParOf" srcId="{6EBBF414-96F9-4642-8D17-9B7A31E81B7C}" destId="{BAE6AEAE-5950-49E2-8C4B-D5B28B42CEEF}" srcOrd="5" destOrd="0" presId="urn:microsoft.com/office/officeart/2005/8/layout/cycle8"/>
    <dgm:cxn modelId="{C197E100-10EE-4009-8F9C-B568AAFB998B}" type="presParOf" srcId="{6EBBF414-96F9-4642-8D17-9B7A31E81B7C}" destId="{9D4D746F-DD53-46E7-8CB9-275AB1F7ADC1}" srcOrd="6" destOrd="0" presId="urn:microsoft.com/office/officeart/2005/8/layout/cycle8"/>
    <dgm:cxn modelId="{CC07BF64-E14A-44B8-871A-3A48B20B5C54}" type="presParOf" srcId="{6EBBF414-96F9-4642-8D17-9B7A31E81B7C}" destId="{C41F64D4-FD4D-425C-BC2A-EFC168B5F21A}" srcOrd="7" destOrd="0" presId="urn:microsoft.com/office/officeart/2005/8/layout/cycle8"/>
    <dgm:cxn modelId="{AC7DFE20-244C-4D07-ADEB-AE526E07A2D9}" type="presParOf" srcId="{6EBBF414-96F9-4642-8D17-9B7A31E81B7C}" destId="{E8762514-F0E4-44E7-83A1-0D46D1FA9A8B}" srcOrd="8" destOrd="0" presId="urn:microsoft.com/office/officeart/2005/8/layout/cycle8"/>
    <dgm:cxn modelId="{4E259EBA-691C-4C7A-8437-D06ACE85C47A}" type="presParOf" srcId="{6EBBF414-96F9-4642-8D17-9B7A31E81B7C}" destId="{D77E2117-70F8-469F-A7F0-EFAACFF2B790}" srcOrd="9" destOrd="0" presId="urn:microsoft.com/office/officeart/2005/8/layout/cycle8"/>
    <dgm:cxn modelId="{78BB34EC-C29F-4B27-AB9E-7E28ED820BA2}" type="presParOf" srcId="{6EBBF414-96F9-4642-8D17-9B7A31E81B7C}" destId="{2176EA4F-D744-4BB7-8467-93F0DB8C4CB7}" srcOrd="10" destOrd="0" presId="urn:microsoft.com/office/officeart/2005/8/layout/cycle8"/>
    <dgm:cxn modelId="{811A52BF-9F37-4A7D-B8CB-2AA72D0B61F0}" type="presParOf" srcId="{6EBBF414-96F9-4642-8D17-9B7A31E81B7C}" destId="{912DAF52-7D99-4864-BDD9-40676319E118}" srcOrd="11" destOrd="0" presId="urn:microsoft.com/office/officeart/2005/8/layout/cycle8"/>
    <dgm:cxn modelId="{B58548DD-CC26-404E-BD2B-CC0F6FB00898}" type="presParOf" srcId="{6EBBF414-96F9-4642-8D17-9B7A31E81B7C}" destId="{B020CD43-7582-487F-92BC-0EE8F744FA3D}" srcOrd="12" destOrd="0" presId="urn:microsoft.com/office/officeart/2005/8/layout/cycle8"/>
    <dgm:cxn modelId="{8913D452-75B4-44CE-8DF6-108FB8B4E3D1}" type="presParOf" srcId="{6EBBF414-96F9-4642-8D17-9B7A31E81B7C}" destId="{A2B048C4-1CA7-4995-BA16-70F8853BA991}" srcOrd="13" destOrd="0" presId="urn:microsoft.com/office/officeart/2005/8/layout/cycle8"/>
    <dgm:cxn modelId="{4165E6D8-4D6B-43B6-A527-0936E030A897}" type="presParOf" srcId="{6EBBF414-96F9-4642-8D17-9B7A31E81B7C}" destId="{F12A9252-7FFF-4A1F-A73E-7AFE78AB0BB6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59F56-3FE8-4888-9053-F7598B394762}">
      <dsp:nvSpPr>
        <dsp:cNvPr id="0" name=""/>
        <dsp:cNvSpPr/>
      </dsp:nvSpPr>
      <dsp:spPr>
        <a:xfrm>
          <a:off x="468114" y="84258"/>
          <a:ext cx="1088884" cy="1088884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数据</a:t>
          </a:r>
          <a:endParaRPr lang="en-US" altLang="zh-CN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采购</a:t>
          </a:r>
          <a:endParaRPr lang="zh-CN" altLang="en-US" sz="1400" kern="1200" dirty="0"/>
        </a:p>
      </dsp:txBody>
      <dsp:txXfrm>
        <a:off x="1041982" y="314998"/>
        <a:ext cx="388887" cy="324072"/>
      </dsp:txXfrm>
    </dsp:sp>
    <dsp:sp modelId="{057C89EA-C9F8-4502-BB45-B1521E7006FE}">
      <dsp:nvSpPr>
        <dsp:cNvPr id="0" name=""/>
        <dsp:cNvSpPr/>
      </dsp:nvSpPr>
      <dsp:spPr>
        <a:xfrm>
          <a:off x="445688" y="123147"/>
          <a:ext cx="1088884" cy="1088884"/>
        </a:xfrm>
        <a:prstGeom prst="pie">
          <a:avLst>
            <a:gd name="adj1" fmla="val 1800000"/>
            <a:gd name="adj2" fmla="val 900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平台</a:t>
          </a:r>
          <a:endParaRPr lang="en-US" altLang="zh-CN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建设</a:t>
          </a:r>
          <a:endParaRPr lang="zh-CN" altLang="en-US" sz="1400" kern="1200" dirty="0"/>
        </a:p>
      </dsp:txBody>
      <dsp:txXfrm>
        <a:off x="704946" y="829626"/>
        <a:ext cx="583330" cy="285184"/>
      </dsp:txXfrm>
    </dsp:sp>
    <dsp:sp modelId="{E8762514-F0E4-44E7-83A1-0D46D1FA9A8B}">
      <dsp:nvSpPr>
        <dsp:cNvPr id="0" name=""/>
        <dsp:cNvSpPr/>
      </dsp:nvSpPr>
      <dsp:spPr>
        <a:xfrm>
          <a:off x="423262" y="84258"/>
          <a:ext cx="1088884" cy="1088884"/>
        </a:xfrm>
        <a:prstGeom prst="pie">
          <a:avLst>
            <a:gd name="adj1" fmla="val 9000000"/>
            <a:gd name="adj2" fmla="val 1620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模型</a:t>
          </a:r>
          <a:endParaRPr lang="en-US" altLang="zh-CN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优化</a:t>
          </a:r>
          <a:endParaRPr lang="zh-CN" altLang="en-US" sz="1400" kern="1200" dirty="0"/>
        </a:p>
      </dsp:txBody>
      <dsp:txXfrm>
        <a:off x="549392" y="314998"/>
        <a:ext cx="388887" cy="324072"/>
      </dsp:txXfrm>
    </dsp:sp>
    <dsp:sp modelId="{B020CD43-7582-487F-92BC-0EE8F744FA3D}">
      <dsp:nvSpPr>
        <dsp:cNvPr id="0" name=""/>
        <dsp:cNvSpPr/>
      </dsp:nvSpPr>
      <dsp:spPr>
        <a:xfrm>
          <a:off x="400797" y="16851"/>
          <a:ext cx="1223698" cy="1223698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048C4-1CA7-4995-BA16-70F8853BA991}">
      <dsp:nvSpPr>
        <dsp:cNvPr id="0" name=""/>
        <dsp:cNvSpPr/>
      </dsp:nvSpPr>
      <dsp:spPr>
        <a:xfrm>
          <a:off x="378281" y="55671"/>
          <a:ext cx="1223698" cy="1223698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A9252-7FFF-4A1F-A73E-7AFE78AB0BB6}">
      <dsp:nvSpPr>
        <dsp:cNvPr id="0" name=""/>
        <dsp:cNvSpPr/>
      </dsp:nvSpPr>
      <dsp:spPr>
        <a:xfrm>
          <a:off x="355765" y="16851"/>
          <a:ext cx="1223698" cy="1223698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246AD-F4F6-4748-8818-61D3B4C3F977}" type="datetimeFigureOut">
              <a:rPr lang="zh-CN" altLang="en-US" smtClean="0"/>
              <a:pPr/>
              <a:t>2016/8/21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A2F33-282F-4BDB-8373-B4D1FA9A80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9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724128" y="4948014"/>
            <a:ext cx="3122738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支付     财富管理     供应链融资     消费金融     征信     技术</a:t>
            </a:r>
            <a:endParaRPr lang="zh-CN" altLang="en-US" sz="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001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310" y="0"/>
            <a:ext cx="9141291" cy="514350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512689" y="4803998"/>
            <a:ext cx="6090129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支付  </a:t>
            </a:r>
            <a:r>
              <a:rPr lang="en-US" altLang="zh-TW" sz="800" b="1" dirty="0" smtClean="0">
                <a:solidFill>
                  <a:srgbClr val="FD761D"/>
                </a:solidFill>
              </a:rPr>
              <a:t>|</a:t>
            </a:r>
            <a:r>
              <a:rPr lang="zh-CN" altLang="en-US" sz="800" b="1" dirty="0" smtClean="0"/>
              <a:t> </a:t>
            </a:r>
            <a:r>
              <a:rPr lang="zh-CN" altLang="zh-TW" sz="800" b="1" dirty="0"/>
              <a:t> 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财</a:t>
            </a:r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富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管理  </a:t>
            </a:r>
            <a:r>
              <a:rPr lang="en-US" altLang="zh-TW" sz="800" b="1" dirty="0" smtClean="0">
                <a:solidFill>
                  <a:srgbClr val="FD761D"/>
                </a:solidFill>
              </a:rPr>
              <a:t>|</a:t>
            </a:r>
            <a:r>
              <a:rPr lang="zh-CN" altLang="en-US" sz="800" b="1" dirty="0" smtClean="0">
                <a:solidFill>
                  <a:srgbClr val="FD761D"/>
                </a:solidFill>
              </a:rPr>
              <a:t>  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供应链融资 </a:t>
            </a:r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 </a:t>
            </a:r>
            <a:r>
              <a:rPr lang="en-US" altLang="zh-TW" sz="800" b="1" dirty="0">
                <a:solidFill>
                  <a:srgbClr val="FD761D"/>
                </a:solidFill>
              </a:rPr>
              <a:t>|</a:t>
            </a:r>
            <a:r>
              <a:rPr lang="zh-CN" altLang="en-US" sz="800" b="1" dirty="0">
                <a:solidFill>
                  <a:srgbClr val="FD761D"/>
                </a:solidFill>
              </a:rPr>
              <a:t> 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  </a:t>
            </a:r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消费金融  </a:t>
            </a:r>
            <a:r>
              <a:rPr lang="en-US" altLang="zh-TW" sz="800" b="1" dirty="0">
                <a:solidFill>
                  <a:srgbClr val="FD761D"/>
                </a:solidFill>
              </a:rPr>
              <a:t>|</a:t>
            </a:r>
            <a:r>
              <a:rPr lang="zh-CN" altLang="en-US" sz="800" b="1" dirty="0">
                <a:solidFill>
                  <a:srgbClr val="FD761D"/>
                </a:solidFill>
              </a:rPr>
              <a:t> 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  征</a:t>
            </a:r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信   </a:t>
            </a:r>
            <a:r>
              <a:rPr lang="en-US" altLang="zh-TW" sz="800" b="1" dirty="0">
                <a:solidFill>
                  <a:srgbClr val="FD761D"/>
                </a:solidFill>
              </a:rPr>
              <a:t>|</a:t>
            </a:r>
            <a:r>
              <a:rPr lang="zh-CN" altLang="en-US" sz="800" b="1" dirty="0">
                <a:solidFill>
                  <a:srgbClr val="FD761D"/>
                </a:solidFill>
              </a:rPr>
              <a:t> 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 </a:t>
            </a:r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技术</a:t>
            </a:r>
            <a:endParaRPr kumimoji="1" lang="zh-CN" altLang="en-US" sz="800" kern="1700" spc="610" dirty="0">
              <a:solidFill>
                <a:srgbClr val="FD761D"/>
              </a:solidFill>
              <a:latin typeface="DIN-Bold"/>
              <a:ea typeface="微软雅黑"/>
              <a:cs typeface="DIN-Bold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8" y="267494"/>
            <a:ext cx="1250475" cy="321620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395536" y="205981"/>
            <a:ext cx="8229600" cy="383135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F082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264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2272109" y="0"/>
            <a:ext cx="4599122" cy="2596754"/>
          </a:xfrm>
          <a:prstGeom prst="rect">
            <a:avLst/>
          </a:prstGeom>
        </p:spPr>
        <p:txBody>
          <a:bodyPr anchor="b"/>
          <a:lstStyle/>
          <a:p>
            <a:pPr lvl="0"/>
            <a:endParaRPr/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2272109" y="2631876"/>
            <a:ext cx="4599122" cy="2511624"/>
          </a:xfrm>
          <a:prstGeom prst="rect">
            <a:avLst/>
          </a:prstGeom>
        </p:spPr>
        <p:txBody>
          <a:bodyPr anchor="t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7364196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724128" y="4948014"/>
            <a:ext cx="3122738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支付     财富管理     供应链融资     消费金融     征信     技术</a:t>
            </a:r>
            <a:endParaRPr lang="zh-CN" altLang="en-US" sz="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001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310" y="0"/>
            <a:ext cx="9141291" cy="514350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512689" y="4803998"/>
            <a:ext cx="6090129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支付  </a:t>
            </a:r>
            <a:r>
              <a:rPr lang="en-US" altLang="zh-TW" sz="800" b="1" dirty="0" smtClean="0">
                <a:solidFill>
                  <a:srgbClr val="FD761D"/>
                </a:solidFill>
              </a:rPr>
              <a:t>|</a:t>
            </a:r>
            <a:r>
              <a:rPr lang="zh-CN" altLang="en-US" sz="800" b="1" dirty="0" smtClean="0"/>
              <a:t> </a:t>
            </a:r>
            <a:r>
              <a:rPr lang="zh-CN" altLang="zh-TW" sz="800" b="1" dirty="0"/>
              <a:t> 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财</a:t>
            </a:r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富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管理  </a:t>
            </a:r>
            <a:r>
              <a:rPr lang="en-US" altLang="zh-TW" sz="800" b="1" dirty="0" smtClean="0">
                <a:solidFill>
                  <a:srgbClr val="FD761D"/>
                </a:solidFill>
              </a:rPr>
              <a:t>|</a:t>
            </a:r>
            <a:r>
              <a:rPr lang="zh-CN" altLang="en-US" sz="800" b="1" dirty="0" smtClean="0">
                <a:solidFill>
                  <a:srgbClr val="FD761D"/>
                </a:solidFill>
              </a:rPr>
              <a:t>  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供应链融资 </a:t>
            </a:r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 </a:t>
            </a:r>
            <a:r>
              <a:rPr lang="en-US" altLang="zh-TW" sz="800" b="1" dirty="0">
                <a:solidFill>
                  <a:srgbClr val="FD761D"/>
                </a:solidFill>
              </a:rPr>
              <a:t>|</a:t>
            </a:r>
            <a:r>
              <a:rPr lang="zh-CN" altLang="en-US" sz="800" b="1" dirty="0">
                <a:solidFill>
                  <a:srgbClr val="FD761D"/>
                </a:solidFill>
              </a:rPr>
              <a:t> 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  </a:t>
            </a:r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消费金融  </a:t>
            </a:r>
            <a:r>
              <a:rPr lang="en-US" altLang="zh-TW" sz="800" b="1" dirty="0">
                <a:solidFill>
                  <a:srgbClr val="FD761D"/>
                </a:solidFill>
              </a:rPr>
              <a:t>|</a:t>
            </a:r>
            <a:r>
              <a:rPr lang="zh-CN" altLang="en-US" sz="800" b="1" dirty="0">
                <a:solidFill>
                  <a:srgbClr val="FD761D"/>
                </a:solidFill>
              </a:rPr>
              <a:t> 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  征</a:t>
            </a:r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信   </a:t>
            </a:r>
            <a:r>
              <a:rPr lang="en-US" altLang="zh-TW" sz="800" b="1" dirty="0">
                <a:solidFill>
                  <a:srgbClr val="FD761D"/>
                </a:solidFill>
              </a:rPr>
              <a:t>|</a:t>
            </a:r>
            <a:r>
              <a:rPr lang="zh-CN" altLang="en-US" sz="800" b="1" dirty="0">
                <a:solidFill>
                  <a:srgbClr val="FD761D"/>
                </a:solidFill>
              </a:rPr>
              <a:t> 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 </a:t>
            </a:r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技术</a:t>
            </a:r>
            <a:endParaRPr kumimoji="1" lang="zh-CN" altLang="en-US" sz="800" kern="1700" spc="610" dirty="0">
              <a:solidFill>
                <a:srgbClr val="FD761D"/>
              </a:solidFill>
              <a:latin typeface="DIN-Bold"/>
              <a:ea typeface="微软雅黑"/>
              <a:cs typeface="DIN-Bold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8" y="267494"/>
            <a:ext cx="1250475" cy="321620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395536" y="205981"/>
            <a:ext cx="8229600" cy="383135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F082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264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724128" y="4948014"/>
            <a:ext cx="3122738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支付     财富管理     供应链融资     消费金融     征信     技术</a:t>
            </a:r>
            <a:endParaRPr lang="zh-CN" altLang="en-US" sz="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001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310" y="0"/>
            <a:ext cx="9141291" cy="514350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512689" y="4803998"/>
            <a:ext cx="6090129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支付  </a:t>
            </a:r>
            <a:r>
              <a:rPr lang="en-US" altLang="zh-TW" sz="800" b="1" dirty="0" smtClean="0">
                <a:solidFill>
                  <a:srgbClr val="FD761D"/>
                </a:solidFill>
              </a:rPr>
              <a:t>|</a:t>
            </a:r>
            <a:r>
              <a:rPr lang="zh-CN" altLang="en-US" sz="800" b="1" dirty="0" smtClean="0"/>
              <a:t> </a:t>
            </a:r>
            <a:r>
              <a:rPr lang="zh-CN" altLang="zh-TW" sz="800" b="1" dirty="0"/>
              <a:t> 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财</a:t>
            </a:r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富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管理  </a:t>
            </a:r>
            <a:r>
              <a:rPr lang="en-US" altLang="zh-TW" sz="800" b="1" dirty="0" smtClean="0">
                <a:solidFill>
                  <a:srgbClr val="FD761D"/>
                </a:solidFill>
              </a:rPr>
              <a:t>|</a:t>
            </a:r>
            <a:r>
              <a:rPr lang="zh-CN" altLang="en-US" sz="800" b="1" dirty="0" smtClean="0">
                <a:solidFill>
                  <a:srgbClr val="FD761D"/>
                </a:solidFill>
              </a:rPr>
              <a:t>  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供应链融资 </a:t>
            </a:r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 </a:t>
            </a:r>
            <a:r>
              <a:rPr lang="en-US" altLang="zh-TW" sz="800" b="1" dirty="0">
                <a:solidFill>
                  <a:srgbClr val="FD761D"/>
                </a:solidFill>
              </a:rPr>
              <a:t>|</a:t>
            </a:r>
            <a:r>
              <a:rPr lang="zh-CN" altLang="en-US" sz="800" b="1" dirty="0">
                <a:solidFill>
                  <a:srgbClr val="FD761D"/>
                </a:solidFill>
              </a:rPr>
              <a:t> 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  </a:t>
            </a:r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消费金融  </a:t>
            </a:r>
            <a:r>
              <a:rPr lang="en-US" altLang="zh-TW" sz="800" b="1" dirty="0">
                <a:solidFill>
                  <a:srgbClr val="FD761D"/>
                </a:solidFill>
              </a:rPr>
              <a:t>|</a:t>
            </a:r>
            <a:r>
              <a:rPr lang="zh-CN" altLang="en-US" sz="800" b="1" dirty="0">
                <a:solidFill>
                  <a:srgbClr val="FD761D"/>
                </a:solidFill>
              </a:rPr>
              <a:t> 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  征</a:t>
            </a:r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信   </a:t>
            </a:r>
            <a:r>
              <a:rPr lang="en-US" altLang="zh-TW" sz="800" b="1" dirty="0">
                <a:solidFill>
                  <a:srgbClr val="FD761D"/>
                </a:solidFill>
              </a:rPr>
              <a:t>|</a:t>
            </a:r>
            <a:r>
              <a:rPr lang="zh-CN" altLang="en-US" sz="800" b="1" dirty="0">
                <a:solidFill>
                  <a:srgbClr val="FD761D"/>
                </a:solidFill>
              </a:rPr>
              <a:t> 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 </a:t>
            </a:r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技术</a:t>
            </a:r>
            <a:endParaRPr kumimoji="1" lang="zh-CN" altLang="en-US" sz="800" kern="1700" spc="610" dirty="0">
              <a:solidFill>
                <a:srgbClr val="FD761D"/>
              </a:solidFill>
              <a:latin typeface="DIN-Bold"/>
              <a:ea typeface="微软雅黑"/>
              <a:cs typeface="DIN-Bold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8" y="267494"/>
            <a:ext cx="1250475" cy="321620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395536" y="205981"/>
            <a:ext cx="8229600" cy="383135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F082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264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724128" y="4948014"/>
            <a:ext cx="3122738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支付     财富管理     供应链融资     消费金融     征信     技术</a:t>
            </a:r>
            <a:endParaRPr lang="zh-CN" altLang="en-US" sz="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001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310" y="0"/>
            <a:ext cx="9141291" cy="514350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512689" y="4803998"/>
            <a:ext cx="6090129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支付  </a:t>
            </a:r>
            <a:r>
              <a:rPr lang="en-US" altLang="zh-TW" sz="800" b="1" dirty="0" smtClean="0">
                <a:solidFill>
                  <a:srgbClr val="FD761D"/>
                </a:solidFill>
              </a:rPr>
              <a:t>|</a:t>
            </a:r>
            <a:r>
              <a:rPr lang="zh-CN" altLang="en-US" sz="800" b="1" dirty="0" smtClean="0"/>
              <a:t> </a:t>
            </a:r>
            <a:r>
              <a:rPr lang="zh-CN" altLang="zh-TW" sz="800" b="1" dirty="0"/>
              <a:t> 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财</a:t>
            </a:r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富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管理  </a:t>
            </a:r>
            <a:r>
              <a:rPr lang="en-US" altLang="zh-TW" sz="800" b="1" dirty="0" smtClean="0">
                <a:solidFill>
                  <a:srgbClr val="FD761D"/>
                </a:solidFill>
              </a:rPr>
              <a:t>|</a:t>
            </a:r>
            <a:r>
              <a:rPr lang="zh-CN" altLang="en-US" sz="800" b="1" dirty="0" smtClean="0">
                <a:solidFill>
                  <a:srgbClr val="FD761D"/>
                </a:solidFill>
              </a:rPr>
              <a:t>  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供应链融资 </a:t>
            </a:r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 </a:t>
            </a:r>
            <a:r>
              <a:rPr lang="en-US" altLang="zh-TW" sz="800" b="1" dirty="0">
                <a:solidFill>
                  <a:srgbClr val="FD761D"/>
                </a:solidFill>
              </a:rPr>
              <a:t>|</a:t>
            </a:r>
            <a:r>
              <a:rPr lang="zh-CN" altLang="en-US" sz="800" b="1" dirty="0">
                <a:solidFill>
                  <a:srgbClr val="FD761D"/>
                </a:solidFill>
              </a:rPr>
              <a:t> 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  </a:t>
            </a:r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消费金融  </a:t>
            </a:r>
            <a:r>
              <a:rPr lang="en-US" altLang="zh-TW" sz="800" b="1" dirty="0">
                <a:solidFill>
                  <a:srgbClr val="FD761D"/>
                </a:solidFill>
              </a:rPr>
              <a:t>|</a:t>
            </a:r>
            <a:r>
              <a:rPr lang="zh-CN" altLang="en-US" sz="800" b="1" dirty="0">
                <a:solidFill>
                  <a:srgbClr val="FD761D"/>
                </a:solidFill>
              </a:rPr>
              <a:t> 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  征</a:t>
            </a:r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信   </a:t>
            </a:r>
            <a:r>
              <a:rPr lang="en-US" altLang="zh-TW" sz="800" b="1" dirty="0">
                <a:solidFill>
                  <a:srgbClr val="FD761D"/>
                </a:solidFill>
              </a:rPr>
              <a:t>|</a:t>
            </a:r>
            <a:r>
              <a:rPr lang="zh-CN" altLang="en-US" sz="800" b="1" dirty="0">
                <a:solidFill>
                  <a:srgbClr val="FD761D"/>
                </a:solidFill>
              </a:rPr>
              <a:t> 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 </a:t>
            </a:r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技术</a:t>
            </a:r>
            <a:endParaRPr kumimoji="1" lang="zh-CN" altLang="en-US" sz="800" kern="1700" spc="610" dirty="0">
              <a:solidFill>
                <a:srgbClr val="FD761D"/>
              </a:solidFill>
              <a:latin typeface="DIN-Bold"/>
              <a:ea typeface="微软雅黑"/>
              <a:cs typeface="DIN-Bold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8" y="267494"/>
            <a:ext cx="1250475" cy="321620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395536" y="205981"/>
            <a:ext cx="8229600" cy="383135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F082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264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724128" y="4948014"/>
            <a:ext cx="3122738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支付     财富管理     供应链融资     消费金融     征信     技术</a:t>
            </a:r>
            <a:endParaRPr lang="zh-CN" altLang="en-US" sz="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001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310" y="0"/>
            <a:ext cx="9141291" cy="514350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512689" y="4803998"/>
            <a:ext cx="6090129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支付  </a:t>
            </a:r>
            <a:r>
              <a:rPr lang="en-US" altLang="zh-TW" sz="800" b="1" dirty="0" smtClean="0">
                <a:solidFill>
                  <a:srgbClr val="FD761D"/>
                </a:solidFill>
              </a:rPr>
              <a:t>|</a:t>
            </a:r>
            <a:r>
              <a:rPr lang="zh-CN" altLang="en-US" sz="800" b="1" dirty="0" smtClean="0"/>
              <a:t> </a:t>
            </a:r>
            <a:r>
              <a:rPr lang="zh-CN" altLang="zh-TW" sz="800" b="1" dirty="0"/>
              <a:t> 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财</a:t>
            </a:r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富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管理  </a:t>
            </a:r>
            <a:r>
              <a:rPr lang="en-US" altLang="zh-TW" sz="800" b="1" dirty="0" smtClean="0">
                <a:solidFill>
                  <a:srgbClr val="FD761D"/>
                </a:solidFill>
              </a:rPr>
              <a:t>|</a:t>
            </a:r>
            <a:r>
              <a:rPr lang="zh-CN" altLang="en-US" sz="800" b="1" dirty="0" smtClean="0">
                <a:solidFill>
                  <a:srgbClr val="FD761D"/>
                </a:solidFill>
              </a:rPr>
              <a:t>  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供应链融资 </a:t>
            </a:r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 </a:t>
            </a:r>
            <a:r>
              <a:rPr lang="en-US" altLang="zh-TW" sz="800" b="1" dirty="0">
                <a:solidFill>
                  <a:srgbClr val="FD761D"/>
                </a:solidFill>
              </a:rPr>
              <a:t>|</a:t>
            </a:r>
            <a:r>
              <a:rPr lang="zh-CN" altLang="en-US" sz="800" b="1" dirty="0">
                <a:solidFill>
                  <a:srgbClr val="FD761D"/>
                </a:solidFill>
              </a:rPr>
              <a:t> 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  </a:t>
            </a:r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消费金融  </a:t>
            </a:r>
            <a:r>
              <a:rPr lang="en-US" altLang="zh-TW" sz="800" b="1" dirty="0">
                <a:solidFill>
                  <a:srgbClr val="FD761D"/>
                </a:solidFill>
              </a:rPr>
              <a:t>|</a:t>
            </a:r>
            <a:r>
              <a:rPr lang="zh-CN" altLang="en-US" sz="800" b="1" dirty="0">
                <a:solidFill>
                  <a:srgbClr val="FD761D"/>
                </a:solidFill>
              </a:rPr>
              <a:t> 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  征</a:t>
            </a:r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信   </a:t>
            </a:r>
            <a:r>
              <a:rPr lang="en-US" altLang="zh-TW" sz="800" b="1" dirty="0">
                <a:solidFill>
                  <a:srgbClr val="FD761D"/>
                </a:solidFill>
              </a:rPr>
              <a:t>|</a:t>
            </a:r>
            <a:r>
              <a:rPr lang="zh-CN" altLang="en-US" sz="800" b="1" dirty="0">
                <a:solidFill>
                  <a:srgbClr val="FD761D"/>
                </a:solidFill>
              </a:rPr>
              <a:t> 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 </a:t>
            </a:r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技术</a:t>
            </a:r>
            <a:endParaRPr kumimoji="1" lang="zh-CN" altLang="en-US" sz="800" kern="1700" spc="610" dirty="0">
              <a:solidFill>
                <a:srgbClr val="FD761D"/>
              </a:solidFill>
              <a:latin typeface="DIN-Bold"/>
              <a:ea typeface="微软雅黑"/>
              <a:cs typeface="DIN-Bold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8" y="267494"/>
            <a:ext cx="1250475" cy="321620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395536" y="205981"/>
            <a:ext cx="8229600" cy="383135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F082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264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724128" y="4948014"/>
            <a:ext cx="3122738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支付     财富管理     供应链融资     消费金融     征信     技术</a:t>
            </a:r>
            <a:endParaRPr lang="zh-CN" altLang="en-US" sz="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001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310" y="0"/>
            <a:ext cx="9141291" cy="514350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512689" y="4803998"/>
            <a:ext cx="6090129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支付  </a:t>
            </a:r>
            <a:r>
              <a:rPr lang="en-US" altLang="zh-TW" sz="800" b="1" dirty="0" smtClean="0">
                <a:solidFill>
                  <a:srgbClr val="FD761D"/>
                </a:solidFill>
              </a:rPr>
              <a:t>|</a:t>
            </a:r>
            <a:r>
              <a:rPr lang="zh-CN" altLang="en-US" sz="800" b="1" dirty="0" smtClean="0"/>
              <a:t> </a:t>
            </a:r>
            <a:r>
              <a:rPr lang="zh-CN" altLang="zh-TW" sz="800" b="1" dirty="0"/>
              <a:t> 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财</a:t>
            </a:r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富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管理  </a:t>
            </a:r>
            <a:r>
              <a:rPr lang="en-US" altLang="zh-TW" sz="800" b="1" dirty="0" smtClean="0">
                <a:solidFill>
                  <a:srgbClr val="FD761D"/>
                </a:solidFill>
              </a:rPr>
              <a:t>|</a:t>
            </a:r>
            <a:r>
              <a:rPr lang="zh-CN" altLang="en-US" sz="800" b="1" dirty="0" smtClean="0">
                <a:solidFill>
                  <a:srgbClr val="FD761D"/>
                </a:solidFill>
              </a:rPr>
              <a:t>  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供应链融资 </a:t>
            </a:r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 </a:t>
            </a:r>
            <a:r>
              <a:rPr lang="en-US" altLang="zh-TW" sz="800" b="1" dirty="0">
                <a:solidFill>
                  <a:srgbClr val="FD761D"/>
                </a:solidFill>
              </a:rPr>
              <a:t>|</a:t>
            </a:r>
            <a:r>
              <a:rPr lang="zh-CN" altLang="en-US" sz="800" b="1" dirty="0">
                <a:solidFill>
                  <a:srgbClr val="FD761D"/>
                </a:solidFill>
              </a:rPr>
              <a:t> 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  </a:t>
            </a:r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消费金融  </a:t>
            </a:r>
            <a:r>
              <a:rPr lang="en-US" altLang="zh-TW" sz="800" b="1" dirty="0">
                <a:solidFill>
                  <a:srgbClr val="FD761D"/>
                </a:solidFill>
              </a:rPr>
              <a:t>|</a:t>
            </a:r>
            <a:r>
              <a:rPr lang="zh-CN" altLang="en-US" sz="800" b="1" dirty="0">
                <a:solidFill>
                  <a:srgbClr val="FD761D"/>
                </a:solidFill>
              </a:rPr>
              <a:t> 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  征</a:t>
            </a:r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信   </a:t>
            </a:r>
            <a:r>
              <a:rPr lang="en-US" altLang="zh-TW" sz="800" b="1" dirty="0">
                <a:solidFill>
                  <a:srgbClr val="FD761D"/>
                </a:solidFill>
              </a:rPr>
              <a:t>|</a:t>
            </a:r>
            <a:r>
              <a:rPr lang="zh-CN" altLang="en-US" sz="800" b="1" dirty="0">
                <a:solidFill>
                  <a:srgbClr val="FD761D"/>
                </a:solidFill>
              </a:rPr>
              <a:t> 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 </a:t>
            </a:r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技术</a:t>
            </a:r>
            <a:endParaRPr kumimoji="1" lang="zh-CN" altLang="en-US" sz="800" kern="1700" spc="610" dirty="0">
              <a:solidFill>
                <a:srgbClr val="FD761D"/>
              </a:solidFill>
              <a:latin typeface="DIN-Bold"/>
              <a:ea typeface="微软雅黑"/>
              <a:cs typeface="DIN-Bold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8" y="267494"/>
            <a:ext cx="1250475" cy="321620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395536" y="205981"/>
            <a:ext cx="8229600" cy="383135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F082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26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724128" y="4948014"/>
            <a:ext cx="3122738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支付     财富管理     供应链融资     消费金融     征信     技术</a:t>
            </a:r>
            <a:endParaRPr lang="zh-CN" altLang="en-US" sz="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001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310" y="0"/>
            <a:ext cx="9141291" cy="514350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512689" y="4803998"/>
            <a:ext cx="6090129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支付  </a:t>
            </a:r>
            <a:r>
              <a:rPr lang="en-US" altLang="zh-TW" sz="800" b="1" dirty="0" smtClean="0">
                <a:solidFill>
                  <a:srgbClr val="FD761D"/>
                </a:solidFill>
              </a:rPr>
              <a:t>|</a:t>
            </a:r>
            <a:r>
              <a:rPr lang="zh-CN" altLang="en-US" sz="800" b="1" dirty="0" smtClean="0"/>
              <a:t> </a:t>
            </a:r>
            <a:r>
              <a:rPr lang="zh-CN" altLang="zh-TW" sz="800" b="1" dirty="0"/>
              <a:t> 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财</a:t>
            </a:r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富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管理  </a:t>
            </a:r>
            <a:r>
              <a:rPr lang="en-US" altLang="zh-TW" sz="800" b="1" dirty="0" smtClean="0">
                <a:solidFill>
                  <a:srgbClr val="FD761D"/>
                </a:solidFill>
              </a:rPr>
              <a:t>|</a:t>
            </a:r>
            <a:r>
              <a:rPr lang="zh-CN" altLang="en-US" sz="800" b="1" dirty="0" smtClean="0">
                <a:solidFill>
                  <a:srgbClr val="FD761D"/>
                </a:solidFill>
              </a:rPr>
              <a:t>  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供应链融资 </a:t>
            </a:r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 </a:t>
            </a:r>
            <a:r>
              <a:rPr lang="en-US" altLang="zh-TW" sz="800" b="1" dirty="0">
                <a:solidFill>
                  <a:srgbClr val="FD761D"/>
                </a:solidFill>
              </a:rPr>
              <a:t>|</a:t>
            </a:r>
            <a:r>
              <a:rPr lang="zh-CN" altLang="en-US" sz="800" b="1" dirty="0">
                <a:solidFill>
                  <a:srgbClr val="FD761D"/>
                </a:solidFill>
              </a:rPr>
              <a:t> 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  </a:t>
            </a:r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消费金融  </a:t>
            </a:r>
            <a:r>
              <a:rPr lang="en-US" altLang="zh-TW" sz="800" b="1" dirty="0">
                <a:solidFill>
                  <a:srgbClr val="FD761D"/>
                </a:solidFill>
              </a:rPr>
              <a:t>|</a:t>
            </a:r>
            <a:r>
              <a:rPr lang="zh-CN" altLang="en-US" sz="800" b="1" dirty="0">
                <a:solidFill>
                  <a:srgbClr val="FD761D"/>
                </a:solidFill>
              </a:rPr>
              <a:t> 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  征</a:t>
            </a:r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信   </a:t>
            </a:r>
            <a:r>
              <a:rPr lang="en-US" altLang="zh-TW" sz="800" b="1" dirty="0">
                <a:solidFill>
                  <a:srgbClr val="FD761D"/>
                </a:solidFill>
              </a:rPr>
              <a:t>|</a:t>
            </a:r>
            <a:r>
              <a:rPr lang="zh-CN" altLang="en-US" sz="800" b="1" dirty="0">
                <a:solidFill>
                  <a:srgbClr val="FD761D"/>
                </a:solidFill>
              </a:rPr>
              <a:t> 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 </a:t>
            </a:r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技术</a:t>
            </a:r>
            <a:endParaRPr kumimoji="1" lang="zh-CN" altLang="en-US" sz="800" kern="1700" spc="610" dirty="0">
              <a:solidFill>
                <a:srgbClr val="FD761D"/>
              </a:solidFill>
              <a:latin typeface="DIN-Bold"/>
              <a:ea typeface="微软雅黑"/>
              <a:cs typeface="DIN-Bold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8" y="267494"/>
            <a:ext cx="1250475" cy="321620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395536" y="205981"/>
            <a:ext cx="8229600" cy="383135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F082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264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724128" y="4948014"/>
            <a:ext cx="3122738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支付     财富管理     供应链融资     消费金融     征信     技术</a:t>
            </a:r>
            <a:endParaRPr lang="zh-CN" altLang="en-US" sz="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001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310" y="0"/>
            <a:ext cx="9141291" cy="514350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512689" y="4803998"/>
            <a:ext cx="6090129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支付  </a:t>
            </a:r>
            <a:r>
              <a:rPr lang="en-US" altLang="zh-TW" sz="800" b="1" dirty="0" smtClean="0">
                <a:solidFill>
                  <a:srgbClr val="FD761D"/>
                </a:solidFill>
              </a:rPr>
              <a:t>|</a:t>
            </a:r>
            <a:r>
              <a:rPr lang="zh-CN" altLang="en-US" sz="800" b="1" dirty="0" smtClean="0"/>
              <a:t> </a:t>
            </a:r>
            <a:r>
              <a:rPr lang="zh-CN" altLang="zh-TW" sz="800" b="1" dirty="0"/>
              <a:t> 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财</a:t>
            </a:r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富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管理  </a:t>
            </a:r>
            <a:r>
              <a:rPr lang="en-US" altLang="zh-TW" sz="800" b="1" dirty="0" smtClean="0">
                <a:solidFill>
                  <a:srgbClr val="FD761D"/>
                </a:solidFill>
              </a:rPr>
              <a:t>|</a:t>
            </a:r>
            <a:r>
              <a:rPr lang="zh-CN" altLang="en-US" sz="800" b="1" dirty="0" smtClean="0">
                <a:solidFill>
                  <a:srgbClr val="FD761D"/>
                </a:solidFill>
              </a:rPr>
              <a:t>  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供应链融资 </a:t>
            </a:r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 </a:t>
            </a:r>
            <a:r>
              <a:rPr lang="en-US" altLang="zh-TW" sz="800" b="1" dirty="0">
                <a:solidFill>
                  <a:srgbClr val="FD761D"/>
                </a:solidFill>
              </a:rPr>
              <a:t>|</a:t>
            </a:r>
            <a:r>
              <a:rPr lang="zh-CN" altLang="en-US" sz="800" b="1" dirty="0">
                <a:solidFill>
                  <a:srgbClr val="FD761D"/>
                </a:solidFill>
              </a:rPr>
              <a:t> 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  </a:t>
            </a:r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消费金融  </a:t>
            </a:r>
            <a:r>
              <a:rPr lang="en-US" altLang="zh-TW" sz="800" b="1" dirty="0">
                <a:solidFill>
                  <a:srgbClr val="FD761D"/>
                </a:solidFill>
              </a:rPr>
              <a:t>|</a:t>
            </a:r>
            <a:r>
              <a:rPr lang="zh-CN" altLang="en-US" sz="800" b="1" dirty="0">
                <a:solidFill>
                  <a:srgbClr val="FD761D"/>
                </a:solidFill>
              </a:rPr>
              <a:t> 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  征</a:t>
            </a:r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信   </a:t>
            </a:r>
            <a:r>
              <a:rPr lang="en-US" altLang="zh-TW" sz="800" b="1" dirty="0">
                <a:solidFill>
                  <a:srgbClr val="FD761D"/>
                </a:solidFill>
              </a:rPr>
              <a:t>|</a:t>
            </a:r>
            <a:r>
              <a:rPr lang="zh-CN" altLang="en-US" sz="800" b="1" dirty="0">
                <a:solidFill>
                  <a:srgbClr val="FD761D"/>
                </a:solidFill>
              </a:rPr>
              <a:t> </a:t>
            </a:r>
            <a:r>
              <a:rPr kumimoji="1" lang="zh-TW" altLang="en-US" sz="800" kern="1700" spc="610" dirty="0" smtClean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 </a:t>
            </a:r>
            <a:r>
              <a:rPr kumimoji="1" lang="zh-TW" altLang="en-US" sz="800" kern="1700" spc="610" dirty="0">
                <a:solidFill>
                  <a:srgbClr val="FD761D"/>
                </a:solidFill>
                <a:latin typeface="DIN-Bold"/>
                <a:ea typeface="微软雅黑"/>
                <a:cs typeface="DIN-Bold"/>
              </a:rPr>
              <a:t>技术</a:t>
            </a:r>
            <a:endParaRPr kumimoji="1" lang="zh-CN" altLang="en-US" sz="800" kern="1700" spc="610" dirty="0">
              <a:solidFill>
                <a:srgbClr val="FD761D"/>
              </a:solidFill>
              <a:latin typeface="DIN-Bold"/>
              <a:ea typeface="微软雅黑"/>
              <a:cs typeface="DIN-Bold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8" y="267494"/>
            <a:ext cx="1250475" cy="321620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395536" y="205981"/>
            <a:ext cx="8229600" cy="383135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F082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26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5" name="图片 4" descr="D:\工作\中国电信-翼支付\2015年\12月\pp深色模板\pp模板底图-01.jpgpp模板底图-0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635" cy="5143500"/>
          </a:xfrm>
          <a:prstGeom prst="rect">
            <a:avLst/>
          </a:prstGeom>
        </p:spPr>
      </p:pic>
      <p:pic>
        <p:nvPicPr>
          <p:cNvPr id="6" name="图片 5" descr="pp模板底图-10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7107555" y="156210"/>
            <a:ext cx="1761490" cy="4756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5" name="图片 4" descr="D:\工作\中国电信-翼支付\2015年\12月\pp深色模板\pp模板底图-01.jpgpp模板底图-0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635" y="0"/>
            <a:ext cx="9144635" cy="5143500"/>
          </a:xfrm>
          <a:prstGeom prst="rect">
            <a:avLst/>
          </a:prstGeom>
        </p:spPr>
      </p:pic>
      <p:pic>
        <p:nvPicPr>
          <p:cNvPr id="6" name="图片 5" descr="pp模板底图-0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64465" y="4537710"/>
            <a:ext cx="2011680" cy="3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9658-570D-0F44-9A72-1F005ADA91BF}" type="datetimeFigureOut">
              <a:rPr kumimoji="1" lang="zh-CN" altLang="en-US" smtClean="0"/>
              <a:pPr/>
              <a:t>2016/8/21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8" name="图片 7" descr="D:\工作\中国电信-翼支付\2015年\12月\pp深色模板\pp模板底图-02.jpgpp模板底图-02"/>
          <p:cNvPicPr>
            <a:picLocks noChangeAspect="1"/>
          </p:cNvPicPr>
          <p:nvPr userDrawn="1"/>
        </p:nvPicPr>
        <p:blipFill>
          <a:blip r:embed="rId23"/>
          <a:srcRect/>
          <a:stretch>
            <a:fillRect/>
          </a:stretch>
        </p:blipFill>
        <p:spPr>
          <a:xfrm>
            <a:off x="-635" y="0"/>
            <a:ext cx="9144635" cy="5143500"/>
          </a:xfrm>
          <a:prstGeom prst="rect">
            <a:avLst/>
          </a:prstGeom>
        </p:spPr>
      </p:pic>
      <p:pic>
        <p:nvPicPr>
          <p:cNvPr id="9" name="图片 8" descr="D:\工作\中国电信-翼支付\2015年\12月\pp深色模板\pp模板底图-09.pngpp模板底图-09"/>
          <p:cNvPicPr>
            <a:picLocks noChangeAspect="1"/>
          </p:cNvPicPr>
          <p:nvPr userDrawn="1"/>
        </p:nvPicPr>
        <p:blipFill>
          <a:blip r:embed="rId24"/>
          <a:srcRect/>
          <a:stretch>
            <a:fillRect/>
          </a:stretch>
        </p:blipFill>
        <p:spPr>
          <a:xfrm>
            <a:off x="7947978" y="301625"/>
            <a:ext cx="1020445" cy="2755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png"/><Relationship Id="rId5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oleObject" Target="../embeddings/Microsoft_Excel_97-2003____1.xls"/><Relationship Id="rId7" Type="http://schemas.openxmlformats.org/officeDocument/2006/relationships/oleObject" Target="../embeddings/Microsoft_Excel_97-2003____3.xls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1.png"/><Relationship Id="rId5" Type="http://schemas.openxmlformats.org/officeDocument/2006/relationships/oleObject" Target="../embeddings/Microsoft_Excel_97-2003____2.xls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jikexueyuan.com/project/intellij-idea-tutorial/" TargetMode="External"/><Relationship Id="rId2" Type="http://schemas.openxmlformats.org/officeDocument/2006/relationships/hyperlink" Target="ftp://ftp.cs.nsu.edu.cn/%D6%D9%B1%A6%B2%C5/%D2%ED%D6%A7%B8%B6Java%B6%A8%D6%C6%B0%E0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git@github.com:ppk5457/bestpay_repository.git" TargetMode="External"/><Relationship Id="rId4" Type="http://schemas.openxmlformats.org/officeDocument/2006/relationships/hyperlink" Target="https://github.com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&#20351;&#29992;TortoiseGit&#33719;&#21462;GitHub&#22320;&#22336;git@github.com:ppk5457/bestpay_repository.gi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5654" y="1354412"/>
            <a:ext cx="6489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关于翼支付</a:t>
            </a:r>
            <a:r>
              <a:rPr lang="en-US" altLang="zh-CN" sz="4000" dirty="0" smtClean="0"/>
              <a:t>Java</a:t>
            </a:r>
            <a:r>
              <a:rPr lang="zh-CN" altLang="en-US" sz="4000" dirty="0" smtClean="0"/>
              <a:t>定制班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7377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jpg" descr="001-0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7679" y="1864056"/>
            <a:ext cx="6764979" cy="2854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06417" y="1308750"/>
            <a:ext cx="2970532" cy="1975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image7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46520" y="2668437"/>
            <a:ext cx="2667173" cy="21660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image10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15470" y="415804"/>
            <a:ext cx="2288780" cy="2970908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>
            <a:spLocks noGrp="1"/>
          </p:cNvSpPr>
          <p:nvPr>
            <p:ph type="sldNum" sz="quarter" idx="4294967295"/>
          </p:nvPr>
        </p:nvSpPr>
        <p:spPr>
          <a:xfrm>
            <a:off x="8920164" y="4426599"/>
            <a:ext cx="12918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22860" tIns="45720" rIns="22860" bIns="45720" rtlCol="0" anchor="ctr">
            <a:spAutoFit/>
          </a:bodyPr>
          <a:lstStyle>
            <a:lvl1pPr algn="r" defTabSz="457200">
              <a:defRPr sz="1000">
                <a:solidFill>
                  <a:srgbClr val="707070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/>
              <a:t>10</a:t>
            </a:fld>
            <a:endParaRPr/>
          </a:p>
        </p:txBody>
      </p:sp>
      <p:pic>
        <p:nvPicPr>
          <p:cNvPr id="24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34194" y="1291741"/>
            <a:ext cx="1293972" cy="6709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pasted-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432198" y="3180589"/>
            <a:ext cx="1975746" cy="67051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6609269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5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1.jpg" descr="001-0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7679" y="1864056"/>
            <a:ext cx="6764979" cy="2854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image1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3537" y="333191"/>
            <a:ext cx="4994774" cy="4477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image16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2496" y="614361"/>
            <a:ext cx="2663348" cy="5291193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31"/>
          <p:cNvSpPr>
            <a:spLocks noGrp="1"/>
          </p:cNvSpPr>
          <p:nvPr>
            <p:ph type="sldNum" sz="quarter" idx="4294967295"/>
          </p:nvPr>
        </p:nvSpPr>
        <p:spPr>
          <a:xfrm>
            <a:off x="8920164" y="4426599"/>
            <a:ext cx="12918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22860" tIns="45720" rIns="22860" bIns="45720" rtlCol="0" anchor="ctr">
            <a:spAutoFit/>
          </a:bodyPr>
          <a:lstStyle>
            <a:lvl1pPr algn="l" defTabSz="228600">
              <a:defRPr sz="1000">
                <a:solidFill>
                  <a:srgbClr val="707070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/>
              <a:t>11</a:t>
            </a:fld>
            <a:endParaRPr/>
          </a:p>
        </p:txBody>
      </p:sp>
      <p:pic>
        <p:nvPicPr>
          <p:cNvPr id="32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09463" y="1044698"/>
            <a:ext cx="2161045" cy="67042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83769" y="2722111"/>
            <a:ext cx="1176338" cy="67685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0423263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 advAuto="0"/>
      <p:bldP spid="33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1.jpg" descr="001-0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7679" y="1864056"/>
            <a:ext cx="6764979" cy="2854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image1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9147" y="357926"/>
            <a:ext cx="4109858" cy="43813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image21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5" y="-2412946"/>
            <a:ext cx="2076443" cy="41869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image22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24612" y="502137"/>
            <a:ext cx="1753695" cy="342303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>
            <a:spLocks noGrp="1"/>
          </p:cNvSpPr>
          <p:nvPr>
            <p:ph type="sldNum" sz="quarter" idx="4294967295"/>
          </p:nvPr>
        </p:nvSpPr>
        <p:spPr>
          <a:xfrm>
            <a:off x="8920164" y="4426599"/>
            <a:ext cx="12918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22860" tIns="45720" rIns="22860" bIns="45720" rtlCol="0" anchor="ctr">
            <a:spAutoFit/>
          </a:bodyPr>
          <a:lstStyle>
            <a:lvl1pPr algn="l" defTabSz="228600">
              <a:defRPr sz="1000">
                <a:solidFill>
                  <a:srgbClr val="707070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/>
              <a:t>12</a:t>
            </a:fld>
            <a:endParaRPr dirty="0"/>
          </a:p>
        </p:txBody>
      </p:sp>
      <p:pic>
        <p:nvPicPr>
          <p:cNvPr id="41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024985" y="1416617"/>
            <a:ext cx="1352786" cy="797035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asted-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803006" y="2425952"/>
            <a:ext cx="1341787" cy="679947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pasted-image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088725" y="3500571"/>
            <a:ext cx="966553" cy="68673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2268902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 advAuto="0"/>
      <p:bldP spid="42" grpId="0" animBg="1" advAuto="0"/>
      <p:bldP spid="43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1.jpg" descr="001-0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7679" y="1864056"/>
            <a:ext cx="6764979" cy="2854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image2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60463" y="403606"/>
            <a:ext cx="2851848" cy="4381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image27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42116" y="-570873"/>
            <a:ext cx="2582389" cy="8223659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>
            <a:spLocks noGrp="1"/>
          </p:cNvSpPr>
          <p:nvPr>
            <p:ph type="sldNum" sz="quarter" idx="4294967295"/>
          </p:nvPr>
        </p:nvSpPr>
        <p:spPr>
          <a:xfrm>
            <a:off x="8920164" y="4426599"/>
            <a:ext cx="12918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22860" tIns="45720" rIns="22860" bIns="45720" rtlCol="0" anchor="ctr">
            <a:spAutoFit/>
          </a:bodyPr>
          <a:lstStyle>
            <a:lvl1pPr algn="l" defTabSz="228600">
              <a:defRPr sz="1000">
                <a:solidFill>
                  <a:srgbClr val="707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/>
              <a:t>13</a:t>
            </a:fld>
            <a:endParaRPr/>
          </a:p>
        </p:txBody>
      </p:sp>
      <p:pic>
        <p:nvPicPr>
          <p:cNvPr id="50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74429" y="1745450"/>
            <a:ext cx="798564" cy="688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068899" y="3557528"/>
            <a:ext cx="631156" cy="67994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1207812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 advAuto="0"/>
      <p:bldP spid="51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1.jpg" descr="001-0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7679" y="1864056"/>
            <a:ext cx="6764979" cy="2854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image2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25428" y="374910"/>
            <a:ext cx="4595673" cy="3795296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image31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76530" y="702176"/>
            <a:ext cx="699755" cy="3527436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image27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24567" y="-3662448"/>
            <a:ext cx="1966240" cy="6261523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>
            <a:spLocks noGrp="1"/>
          </p:cNvSpPr>
          <p:nvPr>
            <p:ph type="sldNum" sz="quarter" idx="4294967295"/>
          </p:nvPr>
        </p:nvSpPr>
        <p:spPr>
          <a:xfrm>
            <a:off x="8920164" y="4426599"/>
            <a:ext cx="12918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22860" tIns="45720" rIns="22860" bIns="45720" rtlCol="0" anchor="ctr">
            <a:spAutoFit/>
          </a:bodyPr>
          <a:lstStyle>
            <a:lvl1pPr algn="l" defTabSz="228600">
              <a:defRPr sz="1000">
                <a:solidFill>
                  <a:srgbClr val="707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/>
              <a:t>14</a:t>
            </a:fld>
            <a:endParaRPr/>
          </a:p>
        </p:txBody>
      </p:sp>
      <p:pic>
        <p:nvPicPr>
          <p:cNvPr id="59" name="pasted-image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451991" y="1484701"/>
            <a:ext cx="1293972" cy="687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asted-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113486" y="3501416"/>
            <a:ext cx="1470420" cy="67164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9139030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 advAuto="0"/>
      <p:bldP spid="60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5"/>
          <p:cNvSpPr>
            <a:spLocks noGrp="1"/>
          </p:cNvSpPr>
          <p:nvPr>
            <p:ph type="sldNum" sz="quarter" idx="4294967295"/>
          </p:nvPr>
        </p:nvSpPr>
        <p:spPr>
          <a:xfrm>
            <a:off x="6553200" y="4766159"/>
            <a:ext cx="2133600" cy="273780"/>
          </a:xfrm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fld id="{E1BEFA9A-F73D-4FE7-AF6C-FAB65A5C8B26}" type="slidenum">
              <a:rPr lang="zh-CN" altLang="en-US" sz="1200">
                <a:solidFill>
                  <a:srgbClr val="898989"/>
                </a:solidFill>
              </a:rPr>
              <a:pPr/>
              <a:t>15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2" name="TextBox 21"/>
          <p:cNvSpPr txBox="1">
            <a:spLocks noChangeArrowheads="1"/>
          </p:cNvSpPr>
          <p:nvPr/>
        </p:nvSpPr>
        <p:spPr bwMode="auto">
          <a:xfrm>
            <a:off x="6084888" y="1329621"/>
            <a:ext cx="155575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/>
            <a:r>
              <a:rPr lang="zh-CN" altLang="en-US" sz="1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负债类</a:t>
            </a:r>
          </a:p>
        </p:txBody>
      </p:sp>
      <p:sp>
        <p:nvSpPr>
          <p:cNvPr id="13" name="TextBox 22"/>
          <p:cNvSpPr txBox="1">
            <a:spLocks noChangeArrowheads="1"/>
          </p:cNvSpPr>
          <p:nvPr/>
        </p:nvSpPr>
        <p:spPr bwMode="auto">
          <a:xfrm>
            <a:off x="1574800" y="1314146"/>
            <a:ext cx="1557338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/>
            <a:r>
              <a:rPr lang="zh-CN" altLang="en-US" sz="14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资产类</a:t>
            </a:r>
          </a:p>
        </p:txBody>
      </p:sp>
      <p:pic>
        <p:nvPicPr>
          <p:cNvPr id="14" name="图片 23" descr="红黄边线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9" y="1868849"/>
            <a:ext cx="6626225" cy="2429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任意多边形 14"/>
          <p:cNvSpPr/>
          <p:nvPr/>
        </p:nvSpPr>
        <p:spPr>
          <a:xfrm>
            <a:off x="1325564" y="1947412"/>
            <a:ext cx="3265487" cy="458285"/>
          </a:xfrm>
          <a:custGeom>
            <a:avLst/>
            <a:gdLst>
              <a:gd name="connsiteX0" fmla="*/ 4774 w 3264921"/>
              <a:gd name="connsiteY0" fmla="*/ 0 h 612000"/>
              <a:gd name="connsiteX1" fmla="*/ 3264921 w 3264921"/>
              <a:gd name="connsiteY1" fmla="*/ 0 h 612000"/>
              <a:gd name="connsiteX2" fmla="*/ 3264921 w 3264921"/>
              <a:gd name="connsiteY2" fmla="*/ 612000 h 612000"/>
              <a:gd name="connsiteX3" fmla="*/ 54233 w 3264921"/>
              <a:gd name="connsiteY3" fmla="*/ 612000 h 612000"/>
              <a:gd name="connsiteX4" fmla="*/ 16762 w 3264921"/>
              <a:gd name="connsiteY4" fmla="*/ 388405 h 612000"/>
              <a:gd name="connsiteX5" fmla="*/ 0 w 3264921"/>
              <a:gd name="connsiteY5" fmla="*/ 86096 h 6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4921" h="612000">
                <a:moveTo>
                  <a:pt x="4774" y="0"/>
                </a:moveTo>
                <a:lnTo>
                  <a:pt x="3264921" y="0"/>
                </a:lnTo>
                <a:lnTo>
                  <a:pt x="3264921" y="612000"/>
                </a:lnTo>
                <a:lnTo>
                  <a:pt x="54233" y="612000"/>
                </a:lnTo>
                <a:lnTo>
                  <a:pt x="16762" y="388405"/>
                </a:lnTo>
                <a:cubicBezTo>
                  <a:pt x="5678" y="289008"/>
                  <a:pt x="0" y="188156"/>
                  <a:pt x="0" y="86096"/>
                </a:cubicBezTo>
                <a:close/>
              </a:path>
            </a:pathLst>
          </a:cu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991" tIns="34289" rIns="26999" bIns="34289" anchor="ctr"/>
          <a:lstStyle/>
          <a:p>
            <a:pPr>
              <a:defRPr/>
            </a:pP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1393826" y="2405697"/>
            <a:ext cx="3209925" cy="471378"/>
          </a:xfrm>
          <a:custGeom>
            <a:avLst/>
            <a:gdLst>
              <a:gd name="connsiteX0" fmla="*/ 0 w 3210502"/>
              <a:gd name="connsiteY0" fmla="*/ 0 h 612000"/>
              <a:gd name="connsiteX1" fmla="*/ 3210502 w 3210502"/>
              <a:gd name="connsiteY1" fmla="*/ 0 h 612000"/>
              <a:gd name="connsiteX2" fmla="*/ 3210502 w 3210502"/>
              <a:gd name="connsiteY2" fmla="*/ 612000 h 612000"/>
              <a:gd name="connsiteX3" fmla="*/ 195944 w 3210502"/>
              <a:gd name="connsiteY3" fmla="*/ 612000 h 612000"/>
              <a:gd name="connsiteX4" fmla="*/ 91544 w 3210502"/>
              <a:gd name="connsiteY4" fmla="*/ 352226 h 612000"/>
              <a:gd name="connsiteX5" fmla="*/ 11541 w 3210502"/>
              <a:gd name="connsiteY5" fmla="*/ 68868 h 6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0502" h="612000">
                <a:moveTo>
                  <a:pt x="0" y="0"/>
                </a:moveTo>
                <a:lnTo>
                  <a:pt x="3210502" y="0"/>
                </a:lnTo>
                <a:lnTo>
                  <a:pt x="3210502" y="612000"/>
                </a:lnTo>
                <a:lnTo>
                  <a:pt x="195944" y="612000"/>
                </a:lnTo>
                <a:lnTo>
                  <a:pt x="91544" y="352226"/>
                </a:lnTo>
                <a:cubicBezTo>
                  <a:pt x="59923" y="259642"/>
                  <a:pt x="33165" y="165107"/>
                  <a:pt x="11541" y="6886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991" tIns="34289" rIns="26999" bIns="34289" anchor="ctr"/>
          <a:lstStyle/>
          <a:p>
            <a:pPr>
              <a:defRPr/>
            </a:pP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1576388" y="2866362"/>
            <a:ext cx="3014662" cy="459475"/>
          </a:xfrm>
          <a:custGeom>
            <a:avLst/>
            <a:gdLst>
              <a:gd name="connsiteX0" fmla="*/ 0 w 3014113"/>
              <a:gd name="connsiteY0" fmla="*/ 0 h 612000"/>
              <a:gd name="connsiteX1" fmla="*/ 3014113 w 3014113"/>
              <a:gd name="connsiteY1" fmla="*/ 0 h 612000"/>
              <a:gd name="connsiteX2" fmla="*/ 3014113 w 3014113"/>
              <a:gd name="connsiteY2" fmla="*/ 612000 h 612000"/>
              <a:gd name="connsiteX3" fmla="*/ 384944 w 3014113"/>
              <a:gd name="connsiteY3" fmla="*/ 612000 h 612000"/>
              <a:gd name="connsiteX4" fmla="*/ 303667 w 3014113"/>
              <a:gd name="connsiteY4" fmla="*/ 513015 h 612000"/>
              <a:gd name="connsiteX5" fmla="*/ 4329 w 3014113"/>
              <a:gd name="connsiteY5" fmla="*/ 10771 h 6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4113" h="612000">
                <a:moveTo>
                  <a:pt x="0" y="0"/>
                </a:moveTo>
                <a:lnTo>
                  <a:pt x="3014113" y="0"/>
                </a:lnTo>
                <a:lnTo>
                  <a:pt x="3014113" y="612000"/>
                </a:lnTo>
                <a:lnTo>
                  <a:pt x="384944" y="612000"/>
                </a:lnTo>
                <a:lnTo>
                  <a:pt x="303667" y="513015"/>
                </a:lnTo>
                <a:cubicBezTo>
                  <a:pt x="186978" y="355716"/>
                  <a:pt x="86473" y="187641"/>
                  <a:pt x="4329" y="10771"/>
                </a:cubicBezTo>
                <a:close/>
              </a:path>
            </a:pathLst>
          </a:custGeom>
          <a:solidFill>
            <a:srgbClr val="FF993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991" tIns="34289" rIns="26999" bIns="34289" anchor="ctr"/>
          <a:lstStyle/>
          <a:p>
            <a:pPr>
              <a:defRPr/>
            </a:pP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1962150" y="3325836"/>
            <a:ext cx="2628900" cy="459475"/>
          </a:xfrm>
          <a:custGeom>
            <a:avLst/>
            <a:gdLst>
              <a:gd name="connsiteX0" fmla="*/ 0 w 2628260"/>
              <a:gd name="connsiteY0" fmla="*/ 0 h 612000"/>
              <a:gd name="connsiteX1" fmla="*/ 2628260 w 2628260"/>
              <a:gd name="connsiteY1" fmla="*/ 0 h 612000"/>
              <a:gd name="connsiteX2" fmla="*/ 2628260 w 2628260"/>
              <a:gd name="connsiteY2" fmla="*/ 612000 h 612000"/>
              <a:gd name="connsiteX3" fmla="*/ 667675 w 2628260"/>
              <a:gd name="connsiteY3" fmla="*/ 612000 h 612000"/>
              <a:gd name="connsiteX4" fmla="*/ 544814 w 2628260"/>
              <a:gd name="connsiteY4" fmla="*/ 528330 h 612000"/>
              <a:gd name="connsiteX5" fmla="*/ 104713 w 2628260"/>
              <a:gd name="connsiteY5" fmla="*/ 127528 h 6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28260" h="612000">
                <a:moveTo>
                  <a:pt x="0" y="0"/>
                </a:moveTo>
                <a:lnTo>
                  <a:pt x="2628260" y="0"/>
                </a:lnTo>
                <a:lnTo>
                  <a:pt x="2628260" y="612000"/>
                </a:lnTo>
                <a:lnTo>
                  <a:pt x="667675" y="612000"/>
                </a:lnTo>
                <a:lnTo>
                  <a:pt x="544814" y="528330"/>
                </a:lnTo>
                <a:cubicBezTo>
                  <a:pt x="384468" y="407817"/>
                  <a:pt x="237043" y="273556"/>
                  <a:pt x="104713" y="127528"/>
                </a:cubicBezTo>
                <a:close/>
              </a:path>
            </a:pathLst>
          </a:custGeom>
          <a:solidFill>
            <a:srgbClr val="FFCC6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991" tIns="34289" rIns="26999" bIns="34289" anchor="ctr"/>
          <a:lstStyle/>
          <a:p>
            <a:pPr>
              <a:defRPr/>
            </a:pP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2611438" y="3792453"/>
            <a:ext cx="1979612" cy="452333"/>
          </a:xfrm>
          <a:custGeom>
            <a:avLst/>
            <a:gdLst>
              <a:gd name="connsiteX0" fmla="*/ 0 w 1979004"/>
              <a:gd name="connsiteY0" fmla="*/ 0 h 604048"/>
              <a:gd name="connsiteX1" fmla="*/ 1979004 w 1979004"/>
              <a:gd name="connsiteY1" fmla="*/ 0 h 604048"/>
              <a:gd name="connsiteX2" fmla="*/ 1979004 w 1979004"/>
              <a:gd name="connsiteY2" fmla="*/ 603627 h 604048"/>
              <a:gd name="connsiteX3" fmla="*/ 1960721 w 1979004"/>
              <a:gd name="connsiteY3" fmla="*/ 604048 h 604048"/>
              <a:gd name="connsiteX4" fmla="*/ 145495 w 1979004"/>
              <a:gd name="connsiteY4" fmla="*/ 99084 h 604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9004" h="604048">
                <a:moveTo>
                  <a:pt x="0" y="0"/>
                </a:moveTo>
                <a:lnTo>
                  <a:pt x="1979004" y="0"/>
                </a:lnTo>
                <a:lnTo>
                  <a:pt x="1979004" y="603627"/>
                </a:lnTo>
                <a:lnTo>
                  <a:pt x="1960721" y="604048"/>
                </a:lnTo>
                <a:cubicBezTo>
                  <a:pt x="1288320" y="604048"/>
                  <a:pt x="663662" y="417892"/>
                  <a:pt x="145495" y="99084"/>
                </a:cubicBezTo>
                <a:close/>
              </a:path>
            </a:pathLst>
          </a:custGeom>
          <a:solidFill>
            <a:srgbClr val="FFFF9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991" tIns="34289" rIns="26999" bIns="34289" anchor="ctr"/>
          <a:lstStyle/>
          <a:p>
            <a:pPr>
              <a:defRPr/>
            </a:pP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4586288" y="1947412"/>
            <a:ext cx="3232150" cy="458285"/>
          </a:xfrm>
          <a:custGeom>
            <a:avLst/>
            <a:gdLst>
              <a:gd name="connsiteX0" fmla="*/ 0 w 3232508"/>
              <a:gd name="connsiteY0" fmla="*/ 0 h 612000"/>
              <a:gd name="connsiteX1" fmla="*/ 3227735 w 3232508"/>
              <a:gd name="connsiteY1" fmla="*/ 0 h 612000"/>
              <a:gd name="connsiteX2" fmla="*/ 3232508 w 3232508"/>
              <a:gd name="connsiteY2" fmla="*/ 86096 h 612000"/>
              <a:gd name="connsiteX3" fmla="*/ 3215746 w 3232508"/>
              <a:gd name="connsiteY3" fmla="*/ 388405 h 612000"/>
              <a:gd name="connsiteX4" fmla="*/ 3178276 w 3232508"/>
              <a:gd name="connsiteY4" fmla="*/ 612000 h 612000"/>
              <a:gd name="connsiteX5" fmla="*/ 0 w 3232508"/>
              <a:gd name="connsiteY5" fmla="*/ 612000 h 6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2508" h="612000">
                <a:moveTo>
                  <a:pt x="0" y="0"/>
                </a:moveTo>
                <a:lnTo>
                  <a:pt x="3227735" y="0"/>
                </a:lnTo>
                <a:lnTo>
                  <a:pt x="3232508" y="86096"/>
                </a:lnTo>
                <a:cubicBezTo>
                  <a:pt x="3232508" y="188156"/>
                  <a:pt x="3226830" y="289008"/>
                  <a:pt x="3215746" y="388405"/>
                </a:cubicBezTo>
                <a:lnTo>
                  <a:pt x="3178276" y="612000"/>
                </a:lnTo>
                <a:lnTo>
                  <a:pt x="0" y="612000"/>
                </a:lnTo>
                <a:close/>
              </a:path>
            </a:pathLst>
          </a:custGeom>
          <a:solidFill>
            <a:srgbClr val="3333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99" tIns="34289" rIns="134991" bIns="34289" anchor="ctr"/>
          <a:lstStyle/>
          <a:p>
            <a:pPr algn="r">
              <a:defRPr/>
            </a:pP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4586289" y="2405697"/>
            <a:ext cx="3178175" cy="458284"/>
          </a:xfrm>
          <a:custGeom>
            <a:avLst/>
            <a:gdLst>
              <a:gd name="connsiteX0" fmla="*/ 0 w 3178435"/>
              <a:gd name="connsiteY0" fmla="*/ 0 h 612000"/>
              <a:gd name="connsiteX1" fmla="*/ 3178435 w 3178435"/>
              <a:gd name="connsiteY1" fmla="*/ 0 h 612000"/>
              <a:gd name="connsiteX2" fmla="*/ 3166546 w 3178435"/>
              <a:gd name="connsiteY2" fmla="*/ 70944 h 612000"/>
              <a:gd name="connsiteX3" fmla="*/ 3086544 w 3178435"/>
              <a:gd name="connsiteY3" fmla="*/ 354302 h 612000"/>
              <a:gd name="connsiteX4" fmla="*/ 2982977 w 3178435"/>
              <a:gd name="connsiteY4" fmla="*/ 612000 h 612000"/>
              <a:gd name="connsiteX5" fmla="*/ 0 w 3178435"/>
              <a:gd name="connsiteY5" fmla="*/ 612000 h 6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8435" h="612000">
                <a:moveTo>
                  <a:pt x="0" y="0"/>
                </a:moveTo>
                <a:lnTo>
                  <a:pt x="3178435" y="0"/>
                </a:lnTo>
                <a:lnTo>
                  <a:pt x="3166546" y="70944"/>
                </a:lnTo>
                <a:cubicBezTo>
                  <a:pt x="3144922" y="167183"/>
                  <a:pt x="3118164" y="261718"/>
                  <a:pt x="3086544" y="354302"/>
                </a:cubicBezTo>
                <a:lnTo>
                  <a:pt x="2982977" y="612000"/>
                </a:lnTo>
                <a:lnTo>
                  <a:pt x="0" y="612000"/>
                </a:lnTo>
                <a:close/>
              </a:path>
            </a:pathLst>
          </a:custGeom>
          <a:solidFill>
            <a:srgbClr val="3366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99" tIns="34289" rIns="134991" bIns="34289" anchor="ctr"/>
          <a:lstStyle/>
          <a:p>
            <a:pPr algn="r">
              <a:defRPr/>
            </a:pP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4586288" y="2862791"/>
            <a:ext cx="2982912" cy="459475"/>
          </a:xfrm>
          <a:custGeom>
            <a:avLst/>
            <a:gdLst>
              <a:gd name="connsiteX0" fmla="*/ 0 w 2983365"/>
              <a:gd name="connsiteY0" fmla="*/ 0 h 612000"/>
              <a:gd name="connsiteX1" fmla="*/ 2983365 w 2983365"/>
              <a:gd name="connsiteY1" fmla="*/ 0 h 612000"/>
              <a:gd name="connsiteX2" fmla="*/ 2977369 w 2983365"/>
              <a:gd name="connsiteY2" fmla="*/ 14918 h 612000"/>
              <a:gd name="connsiteX3" fmla="*/ 2678032 w 2983365"/>
              <a:gd name="connsiteY3" fmla="*/ 517162 h 612000"/>
              <a:gd name="connsiteX4" fmla="*/ 2600160 w 2983365"/>
              <a:gd name="connsiteY4" fmla="*/ 612000 h 612000"/>
              <a:gd name="connsiteX5" fmla="*/ 0 w 2983365"/>
              <a:gd name="connsiteY5" fmla="*/ 612000 h 6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3365" h="612000">
                <a:moveTo>
                  <a:pt x="0" y="0"/>
                </a:moveTo>
                <a:lnTo>
                  <a:pt x="2983365" y="0"/>
                </a:lnTo>
                <a:lnTo>
                  <a:pt x="2977369" y="14918"/>
                </a:lnTo>
                <a:cubicBezTo>
                  <a:pt x="2895225" y="191788"/>
                  <a:pt x="2794720" y="359863"/>
                  <a:pt x="2678032" y="517162"/>
                </a:cubicBezTo>
                <a:lnTo>
                  <a:pt x="2600160" y="612000"/>
                </a:lnTo>
                <a:lnTo>
                  <a:pt x="0" y="612000"/>
                </a:lnTo>
                <a:close/>
              </a:path>
            </a:pathLst>
          </a:custGeom>
          <a:solidFill>
            <a:srgbClr val="6699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99" tIns="34289" rIns="134991" bIns="34289" anchor="ctr"/>
          <a:lstStyle/>
          <a:p>
            <a:pPr algn="r">
              <a:defRPr/>
            </a:pP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4586289" y="3321075"/>
            <a:ext cx="2600325" cy="459475"/>
          </a:xfrm>
          <a:custGeom>
            <a:avLst/>
            <a:gdLst>
              <a:gd name="connsiteX0" fmla="*/ 0 w 2600951"/>
              <a:gd name="connsiteY0" fmla="*/ 0 h 612000"/>
              <a:gd name="connsiteX1" fmla="*/ 2600951 w 2600951"/>
              <a:gd name="connsiteY1" fmla="*/ 0 h 612000"/>
              <a:gd name="connsiteX2" fmla="*/ 2491131 w 2600951"/>
              <a:gd name="connsiteY2" fmla="*/ 133747 h 612000"/>
              <a:gd name="connsiteX3" fmla="*/ 2051031 w 2600951"/>
              <a:gd name="connsiteY3" fmla="*/ 534549 h 612000"/>
              <a:gd name="connsiteX4" fmla="*/ 1937302 w 2600951"/>
              <a:gd name="connsiteY4" fmla="*/ 612000 h 612000"/>
              <a:gd name="connsiteX5" fmla="*/ 0 w 2600951"/>
              <a:gd name="connsiteY5" fmla="*/ 612000 h 6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0951" h="612000">
                <a:moveTo>
                  <a:pt x="0" y="0"/>
                </a:moveTo>
                <a:lnTo>
                  <a:pt x="2600951" y="0"/>
                </a:lnTo>
                <a:lnTo>
                  <a:pt x="2491131" y="133747"/>
                </a:lnTo>
                <a:cubicBezTo>
                  <a:pt x="2358802" y="279775"/>
                  <a:pt x="2211376" y="414036"/>
                  <a:pt x="2051031" y="534549"/>
                </a:cubicBezTo>
                <a:lnTo>
                  <a:pt x="1937302" y="612000"/>
                </a:lnTo>
                <a:lnTo>
                  <a:pt x="0" y="612000"/>
                </a:lnTo>
                <a:close/>
              </a:path>
            </a:pathLst>
          </a:custGeom>
          <a:solidFill>
            <a:srgbClr val="99CC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99" tIns="34289" rIns="134991" bIns="34289" anchor="ctr"/>
          <a:lstStyle/>
          <a:p>
            <a:pPr algn="r">
              <a:defRPr/>
            </a:pP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4586288" y="3779360"/>
            <a:ext cx="1938337" cy="448761"/>
          </a:xfrm>
          <a:custGeom>
            <a:avLst/>
            <a:gdLst>
              <a:gd name="connsiteX0" fmla="*/ 0 w 1938722"/>
              <a:gd name="connsiteY0" fmla="*/ 0 h 598365"/>
              <a:gd name="connsiteX1" fmla="*/ 1938722 w 1938722"/>
              <a:gd name="connsiteY1" fmla="*/ 0 h 598365"/>
              <a:gd name="connsiteX2" fmla="*/ 1801095 w 1938722"/>
              <a:gd name="connsiteY2" fmla="*/ 93726 h 598365"/>
              <a:gd name="connsiteX3" fmla="*/ 152940 w 1938722"/>
              <a:gd name="connsiteY3" fmla="*/ 594843 h 598365"/>
              <a:gd name="connsiteX4" fmla="*/ 0 w 1938722"/>
              <a:gd name="connsiteY4" fmla="*/ 598365 h 59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722" h="598365">
                <a:moveTo>
                  <a:pt x="0" y="0"/>
                </a:moveTo>
                <a:lnTo>
                  <a:pt x="1938722" y="0"/>
                </a:lnTo>
                <a:lnTo>
                  <a:pt x="1801095" y="93726"/>
                </a:lnTo>
                <a:cubicBezTo>
                  <a:pt x="1326108" y="385967"/>
                  <a:pt x="761639" y="566743"/>
                  <a:pt x="152940" y="594843"/>
                </a:cubicBezTo>
                <a:lnTo>
                  <a:pt x="0" y="598365"/>
                </a:lnTo>
                <a:close/>
              </a:path>
            </a:pathLst>
          </a:custGeom>
          <a:solidFill>
            <a:srgbClr val="CCEC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99" tIns="34289" rIns="134991" bIns="34289" anchor="ctr"/>
          <a:lstStyle/>
          <a:p>
            <a:pPr algn="r">
              <a:defRPr/>
            </a:pP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 rot="21079803">
            <a:off x="1354631" y="1363895"/>
            <a:ext cx="6426666" cy="1011816"/>
          </a:xfrm>
          <a:custGeom>
            <a:avLst/>
            <a:gdLst>
              <a:gd name="connsiteX0" fmla="*/ 1133778 w 6426666"/>
              <a:gd name="connsiteY0" fmla="*/ 36845 h 1349400"/>
              <a:gd name="connsiteX1" fmla="*/ 1260343 w 6426666"/>
              <a:gd name="connsiteY1" fmla="*/ 65543 h 1349400"/>
              <a:gd name="connsiteX2" fmla="*/ 1325998 w 6426666"/>
              <a:gd name="connsiteY2" fmla="*/ 77286 h 1349400"/>
              <a:gd name="connsiteX3" fmla="*/ 1482923 w 6426666"/>
              <a:gd name="connsiteY3" fmla="*/ 116386 h 1349400"/>
              <a:gd name="connsiteX4" fmla="*/ 2007803 w 6426666"/>
              <a:gd name="connsiteY4" fmla="*/ 344104 h 1349400"/>
              <a:gd name="connsiteX5" fmla="*/ 2075207 w 6426666"/>
              <a:gd name="connsiteY5" fmla="*/ 403517 h 1349400"/>
              <a:gd name="connsiteX6" fmla="*/ 2344279 w 6426666"/>
              <a:gd name="connsiteY6" fmla="*/ 467367 h 1349400"/>
              <a:gd name="connsiteX7" fmla="*/ 3224327 w 6426666"/>
              <a:gd name="connsiteY7" fmla="*/ 629349 h 1349400"/>
              <a:gd name="connsiteX8" fmla="*/ 4112659 w 6426666"/>
              <a:gd name="connsiteY8" fmla="*/ 737018 h 1349400"/>
              <a:gd name="connsiteX9" fmla="*/ 4455285 w 6426666"/>
              <a:gd name="connsiteY9" fmla="*/ 760920 h 1349400"/>
              <a:gd name="connsiteX10" fmla="*/ 4467184 w 6426666"/>
              <a:gd name="connsiteY10" fmla="*/ 755234 h 1349400"/>
              <a:gd name="connsiteX11" fmla="*/ 5034305 w 6426666"/>
              <a:gd name="connsiteY11" fmla="*/ 679544 h 1349400"/>
              <a:gd name="connsiteX12" fmla="*/ 5195942 w 6426666"/>
              <a:gd name="connsiteY12" fmla="*/ 684794 h 1349400"/>
              <a:gd name="connsiteX13" fmla="*/ 5275222 w 6426666"/>
              <a:gd name="connsiteY13" fmla="*/ 692724 h 1349400"/>
              <a:gd name="connsiteX14" fmla="*/ 5353224 w 6426666"/>
              <a:gd name="connsiteY14" fmla="*/ 694827 h 1349400"/>
              <a:gd name="connsiteX15" fmla="*/ 5547629 w 6426666"/>
              <a:gd name="connsiteY15" fmla="*/ 719838 h 1349400"/>
              <a:gd name="connsiteX16" fmla="*/ 5705933 w 6426666"/>
              <a:gd name="connsiteY16" fmla="*/ 752912 h 1349400"/>
              <a:gd name="connsiteX17" fmla="*/ 6424241 w 6426666"/>
              <a:gd name="connsiteY17" fmla="*/ 1193443 h 1349400"/>
              <a:gd name="connsiteX18" fmla="*/ 6414308 w 6426666"/>
              <a:gd name="connsiteY18" fmla="*/ 1203126 h 1349400"/>
              <a:gd name="connsiteX19" fmla="*/ 6419644 w 6426666"/>
              <a:gd name="connsiteY19" fmla="*/ 1212041 h 1349400"/>
              <a:gd name="connsiteX20" fmla="*/ 6342406 w 6426666"/>
              <a:gd name="connsiteY20" fmla="*/ 1281003 h 1349400"/>
              <a:gd name="connsiteX21" fmla="*/ 6271030 w 6426666"/>
              <a:gd name="connsiteY21" fmla="*/ 1297198 h 1349400"/>
              <a:gd name="connsiteX22" fmla="*/ 6257018 w 6426666"/>
              <a:gd name="connsiteY22" fmla="*/ 1301491 h 1349400"/>
              <a:gd name="connsiteX23" fmla="*/ 6244940 w 6426666"/>
              <a:gd name="connsiteY23" fmla="*/ 1303118 h 1349400"/>
              <a:gd name="connsiteX24" fmla="*/ 6144185 w 6426666"/>
              <a:gd name="connsiteY24" fmla="*/ 1325978 h 1349400"/>
              <a:gd name="connsiteX25" fmla="*/ 3150405 w 6426666"/>
              <a:gd name="connsiteY25" fmla="*/ 1114155 h 1349400"/>
              <a:gd name="connsiteX26" fmla="*/ 229549 w 6426666"/>
              <a:gd name="connsiteY26" fmla="*/ 424086 h 1349400"/>
              <a:gd name="connsiteX27" fmla="*/ 161043 w 6426666"/>
              <a:gd name="connsiteY27" fmla="*/ 384337 h 1349400"/>
              <a:gd name="connsiteX28" fmla="*/ 140335 w 6426666"/>
              <a:gd name="connsiteY28" fmla="*/ 375158 h 1349400"/>
              <a:gd name="connsiteX29" fmla="*/ 102958 w 6426666"/>
              <a:gd name="connsiteY29" fmla="*/ 350635 h 1349400"/>
              <a:gd name="connsiteX30" fmla="*/ 53740 w 6426666"/>
              <a:gd name="connsiteY30" fmla="*/ 322078 h 1349400"/>
              <a:gd name="connsiteX31" fmla="*/ 566 w 6426666"/>
              <a:gd name="connsiteY31" fmla="*/ 233230 h 1349400"/>
              <a:gd name="connsiteX32" fmla="*/ 10046 w 6426666"/>
              <a:gd name="connsiteY32" fmla="*/ 224765 h 1349400"/>
              <a:gd name="connsiteX33" fmla="*/ 9989 w 6426666"/>
              <a:gd name="connsiteY33" fmla="*/ 224665 h 1349400"/>
              <a:gd name="connsiteX34" fmla="*/ 822819 w 6426666"/>
              <a:gd name="connsiteY34" fmla="*/ 2534 h 1349400"/>
              <a:gd name="connsiteX35" fmla="*/ 1133778 w 6426666"/>
              <a:gd name="connsiteY35" fmla="*/ 36845 h 13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26666" h="1349400">
                <a:moveTo>
                  <a:pt x="1133778" y="36845"/>
                </a:moveTo>
                <a:lnTo>
                  <a:pt x="1260343" y="65543"/>
                </a:lnTo>
                <a:lnTo>
                  <a:pt x="1325998" y="77286"/>
                </a:lnTo>
                <a:cubicBezTo>
                  <a:pt x="1377163" y="88235"/>
                  <a:pt x="1429660" y="101262"/>
                  <a:pt x="1482923" y="116386"/>
                </a:cubicBezTo>
                <a:cubicBezTo>
                  <a:pt x="1695975" y="176880"/>
                  <a:pt x="1880957" y="259473"/>
                  <a:pt x="2007803" y="344104"/>
                </a:cubicBezTo>
                <a:lnTo>
                  <a:pt x="2075207" y="403517"/>
                </a:lnTo>
                <a:lnTo>
                  <a:pt x="2344279" y="467367"/>
                </a:lnTo>
                <a:cubicBezTo>
                  <a:pt x="2615383" y="526642"/>
                  <a:pt x="2912195" y="581754"/>
                  <a:pt x="3224327" y="629349"/>
                </a:cubicBezTo>
                <a:cubicBezTo>
                  <a:pt x="3536461" y="676945"/>
                  <a:pt x="3836210" y="712799"/>
                  <a:pt x="4112659" y="737018"/>
                </a:cubicBezTo>
                <a:lnTo>
                  <a:pt x="4455285" y="760920"/>
                </a:lnTo>
                <a:lnTo>
                  <a:pt x="4467184" y="755234"/>
                </a:lnTo>
                <a:cubicBezTo>
                  <a:pt x="4612323" y="708469"/>
                  <a:pt x="4812830" y="679544"/>
                  <a:pt x="5034305" y="679544"/>
                </a:cubicBezTo>
                <a:cubicBezTo>
                  <a:pt x="5089674" y="679544"/>
                  <a:pt x="5143732" y="681352"/>
                  <a:pt x="5195942" y="684794"/>
                </a:cubicBezTo>
                <a:lnTo>
                  <a:pt x="5275222" y="692724"/>
                </a:lnTo>
                <a:lnTo>
                  <a:pt x="5353224" y="694827"/>
                </a:lnTo>
                <a:cubicBezTo>
                  <a:pt x="5414749" y="699739"/>
                  <a:pt x="5479974" y="708044"/>
                  <a:pt x="5547629" y="719838"/>
                </a:cubicBezTo>
                <a:cubicBezTo>
                  <a:pt x="5599175" y="728824"/>
                  <a:pt x="5652131" y="739835"/>
                  <a:pt x="5705933" y="752912"/>
                </a:cubicBezTo>
                <a:cubicBezTo>
                  <a:pt x="6136351" y="857526"/>
                  <a:pt x="6457949" y="1054758"/>
                  <a:pt x="6424241" y="1193443"/>
                </a:cubicBezTo>
                <a:lnTo>
                  <a:pt x="6414308" y="1203126"/>
                </a:lnTo>
                <a:lnTo>
                  <a:pt x="6419644" y="1212041"/>
                </a:lnTo>
                <a:cubicBezTo>
                  <a:pt x="6415522" y="1239071"/>
                  <a:pt x="6389046" y="1262036"/>
                  <a:pt x="6342406" y="1281003"/>
                </a:cubicBezTo>
                <a:lnTo>
                  <a:pt x="6271030" y="1297198"/>
                </a:lnTo>
                <a:lnTo>
                  <a:pt x="6257018" y="1301491"/>
                </a:lnTo>
                <a:lnTo>
                  <a:pt x="6244940" y="1303118"/>
                </a:lnTo>
                <a:lnTo>
                  <a:pt x="6144185" y="1325978"/>
                </a:lnTo>
                <a:cubicBezTo>
                  <a:pt x="5635522" y="1392205"/>
                  <a:pt x="4479840" y="1316873"/>
                  <a:pt x="3150405" y="1114155"/>
                </a:cubicBezTo>
                <a:cubicBezTo>
                  <a:pt x="1820969" y="911436"/>
                  <a:pt x="695356" y="638904"/>
                  <a:pt x="229549" y="424086"/>
                </a:cubicBezTo>
                <a:lnTo>
                  <a:pt x="161043" y="384337"/>
                </a:lnTo>
                <a:lnTo>
                  <a:pt x="140335" y="375158"/>
                </a:lnTo>
                <a:lnTo>
                  <a:pt x="102958" y="350635"/>
                </a:lnTo>
                <a:lnTo>
                  <a:pt x="53740" y="322078"/>
                </a:lnTo>
                <a:cubicBezTo>
                  <a:pt x="14873" y="290072"/>
                  <a:pt x="-3556" y="260259"/>
                  <a:pt x="566" y="233230"/>
                </a:cubicBezTo>
                <a:lnTo>
                  <a:pt x="10046" y="224765"/>
                </a:lnTo>
                <a:lnTo>
                  <a:pt x="9989" y="224665"/>
                </a:lnTo>
                <a:cubicBezTo>
                  <a:pt x="16401" y="82087"/>
                  <a:pt x="380317" y="-17364"/>
                  <a:pt x="822819" y="2534"/>
                </a:cubicBezTo>
                <a:cubicBezTo>
                  <a:pt x="933444" y="7508"/>
                  <a:pt x="1038509" y="19471"/>
                  <a:pt x="1133778" y="36845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2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35"/>
          <p:cNvSpPr>
            <a:spLocks noChangeArrowheads="1"/>
          </p:cNvSpPr>
          <p:nvPr/>
        </p:nvSpPr>
        <p:spPr bwMode="auto">
          <a:xfrm>
            <a:off x="3384550" y="3816261"/>
            <a:ext cx="1331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信用卡</a:t>
            </a:r>
            <a:endParaRPr lang="en-US" altLang="zh-CN" sz="14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r>
              <a:rPr lang="zh-CN" altLang="en-US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（牌照管理）</a:t>
            </a:r>
          </a:p>
        </p:txBody>
      </p:sp>
      <p:sp>
        <p:nvSpPr>
          <p:cNvPr id="27" name="矩形 36"/>
          <p:cNvSpPr>
            <a:spLocks noChangeArrowheads="1"/>
          </p:cNvSpPr>
          <p:nvPr/>
        </p:nvSpPr>
        <p:spPr bwMode="auto">
          <a:xfrm>
            <a:off x="1116013" y="2124774"/>
            <a:ext cx="15680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  P2P</a:t>
            </a:r>
            <a:r>
              <a: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、风险投资</a:t>
            </a:r>
          </a:p>
        </p:txBody>
      </p:sp>
      <p:sp>
        <p:nvSpPr>
          <p:cNvPr id="28" name="矩形 37"/>
          <p:cNvSpPr>
            <a:spLocks noChangeArrowheads="1"/>
          </p:cNvSpPr>
          <p:nvPr/>
        </p:nvSpPr>
        <p:spPr bwMode="auto">
          <a:xfrm>
            <a:off x="1476375" y="2440217"/>
            <a:ext cx="9541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金融租赁</a:t>
            </a:r>
            <a:endParaRPr lang="en-US" altLang="zh-CN" sz="14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r>
              <a:rPr lang="zh-CN" altLang="en-US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（牌照管理）</a:t>
            </a:r>
          </a:p>
        </p:txBody>
      </p:sp>
      <p:sp>
        <p:nvSpPr>
          <p:cNvPr id="29" name="矩形 38"/>
          <p:cNvSpPr>
            <a:spLocks noChangeArrowheads="1"/>
          </p:cNvSpPr>
          <p:nvPr/>
        </p:nvSpPr>
        <p:spPr bwMode="auto">
          <a:xfrm>
            <a:off x="1763714" y="2925879"/>
            <a:ext cx="9541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小额贷款</a:t>
            </a:r>
            <a:endParaRPr lang="en-US" altLang="zh-CN" sz="14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r>
              <a:rPr lang="zh-CN" altLang="en-US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（牌照管理）</a:t>
            </a:r>
          </a:p>
        </p:txBody>
      </p:sp>
      <p:sp>
        <p:nvSpPr>
          <p:cNvPr id="30" name="矩形 39"/>
          <p:cNvSpPr>
            <a:spLocks noChangeArrowheads="1"/>
          </p:cNvSpPr>
          <p:nvPr/>
        </p:nvSpPr>
        <p:spPr bwMode="auto">
          <a:xfrm>
            <a:off x="2301875" y="3357976"/>
            <a:ext cx="10054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消费金融</a:t>
            </a:r>
            <a:endParaRPr lang="en-US" altLang="zh-CN" sz="14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r>
              <a:rPr lang="zh-CN" altLang="en-US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（牌照管理</a:t>
            </a:r>
            <a:r>
              <a: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）</a:t>
            </a:r>
            <a:endParaRPr lang="en-US" altLang="zh-CN" sz="14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31" name="矩形 40"/>
          <p:cNvSpPr>
            <a:spLocks noChangeArrowheads="1"/>
          </p:cNvSpPr>
          <p:nvPr/>
        </p:nvSpPr>
        <p:spPr bwMode="auto">
          <a:xfrm>
            <a:off x="4716463" y="3829354"/>
            <a:ext cx="14589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借记卡、支付</a:t>
            </a:r>
            <a:endParaRPr lang="en-US" altLang="zh-CN" sz="14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algn="ctr"/>
            <a:r>
              <a:rPr lang="zh-CN" altLang="en-US" sz="1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（牌照管理）</a:t>
            </a:r>
            <a:endParaRPr lang="en-US" altLang="zh-CN" sz="10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32" name="矩形 41"/>
          <p:cNvSpPr>
            <a:spLocks noChangeArrowheads="1"/>
          </p:cNvSpPr>
          <p:nvPr/>
        </p:nvSpPr>
        <p:spPr bwMode="auto">
          <a:xfrm>
            <a:off x="6948727" y="2116441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私募基金</a:t>
            </a:r>
          </a:p>
        </p:txBody>
      </p:sp>
      <p:sp>
        <p:nvSpPr>
          <p:cNvPr id="33" name="矩形 42"/>
          <p:cNvSpPr>
            <a:spLocks noChangeArrowheads="1"/>
          </p:cNvSpPr>
          <p:nvPr/>
        </p:nvSpPr>
        <p:spPr bwMode="auto">
          <a:xfrm>
            <a:off x="6375143" y="2934212"/>
            <a:ext cx="10054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财富管理</a:t>
            </a:r>
            <a:endParaRPr lang="en-US" altLang="zh-CN" sz="14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algn="ctr"/>
            <a:r>
              <a:rPr lang="zh-CN" altLang="en-US" sz="1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（牌照管理</a:t>
            </a:r>
            <a:r>
              <a:rPr lang="zh-CN" altLang="en-US" sz="1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）</a:t>
            </a:r>
          </a:p>
        </p:txBody>
      </p:sp>
      <p:sp>
        <p:nvSpPr>
          <p:cNvPr id="34" name="矩形 43"/>
          <p:cNvSpPr>
            <a:spLocks noChangeArrowheads="1"/>
          </p:cNvSpPr>
          <p:nvPr/>
        </p:nvSpPr>
        <p:spPr bwMode="auto">
          <a:xfrm>
            <a:off x="5867391" y="3352024"/>
            <a:ext cx="9541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保险</a:t>
            </a:r>
            <a:endParaRPr lang="en-US" altLang="zh-CN" sz="14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algn="ctr"/>
            <a:r>
              <a:rPr lang="zh-CN" altLang="en-US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（牌照管理）</a:t>
            </a:r>
          </a:p>
        </p:txBody>
      </p:sp>
      <p:sp>
        <p:nvSpPr>
          <p:cNvPr id="35" name="TextBox 37"/>
          <p:cNvSpPr txBox="1">
            <a:spLocks noChangeArrowheads="1"/>
          </p:cNvSpPr>
          <p:nvPr/>
        </p:nvSpPr>
        <p:spPr bwMode="auto">
          <a:xfrm rot="2606293">
            <a:off x="1227138" y="3784978"/>
            <a:ext cx="1701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/>
            <a:r>
              <a: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风险收益</a:t>
            </a:r>
          </a:p>
        </p:txBody>
      </p:sp>
      <p:sp>
        <p:nvSpPr>
          <p:cNvPr id="36" name="TextBox 37"/>
          <p:cNvSpPr txBox="1">
            <a:spLocks noChangeArrowheads="1"/>
          </p:cNvSpPr>
          <p:nvPr/>
        </p:nvSpPr>
        <p:spPr bwMode="auto">
          <a:xfrm rot="19018844">
            <a:off x="6223001" y="3787359"/>
            <a:ext cx="17002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/>
            <a:r>
              <a: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风险收益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308476" y="4554277"/>
            <a:ext cx="5191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/>
            <a:r>
              <a: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小</a:t>
            </a:r>
          </a:p>
        </p:txBody>
      </p:sp>
      <p:sp>
        <p:nvSpPr>
          <p:cNvPr id="38" name="TextBox 33"/>
          <p:cNvSpPr txBox="1">
            <a:spLocks noChangeArrowheads="1"/>
          </p:cNvSpPr>
          <p:nvPr/>
        </p:nvSpPr>
        <p:spPr bwMode="auto">
          <a:xfrm>
            <a:off x="827088" y="1673631"/>
            <a:ext cx="5207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/>
            <a:r>
              <a: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大</a:t>
            </a:r>
          </a:p>
        </p:txBody>
      </p:sp>
      <p:sp>
        <p:nvSpPr>
          <p:cNvPr id="39" name="TextBox 33"/>
          <p:cNvSpPr txBox="1">
            <a:spLocks noChangeArrowheads="1"/>
          </p:cNvSpPr>
          <p:nvPr/>
        </p:nvSpPr>
        <p:spPr bwMode="auto">
          <a:xfrm>
            <a:off x="7796213" y="1673631"/>
            <a:ext cx="5207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/>
            <a:r>
              <a: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大</a:t>
            </a:r>
          </a:p>
        </p:txBody>
      </p:sp>
      <p:sp>
        <p:nvSpPr>
          <p:cNvPr id="40" name="矩形 49"/>
          <p:cNvSpPr>
            <a:spLocks noChangeArrowheads="1"/>
          </p:cNvSpPr>
          <p:nvPr/>
        </p:nvSpPr>
        <p:spPr bwMode="auto">
          <a:xfrm>
            <a:off x="3885919" y="4230502"/>
            <a:ext cx="13388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实体</a:t>
            </a:r>
            <a:r>
              <a:rPr lang="en-US" altLang="zh-CN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/</a:t>
            </a:r>
            <a:r>
              <a: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电子媒介</a:t>
            </a:r>
          </a:p>
        </p:txBody>
      </p:sp>
      <p:sp>
        <p:nvSpPr>
          <p:cNvPr id="41" name="矩形 50"/>
          <p:cNvSpPr>
            <a:spLocks noChangeArrowheads="1"/>
          </p:cNvSpPr>
          <p:nvPr/>
        </p:nvSpPr>
        <p:spPr bwMode="auto">
          <a:xfrm>
            <a:off x="2700339" y="2834222"/>
            <a:ext cx="389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sym typeface="Calibri" pitchFamily="34" charset="0"/>
              </a:rPr>
              <a:t>√</a:t>
            </a:r>
          </a:p>
        </p:txBody>
      </p:sp>
      <p:sp>
        <p:nvSpPr>
          <p:cNvPr id="42" name="矩形 51"/>
          <p:cNvSpPr>
            <a:spLocks noChangeArrowheads="1"/>
          </p:cNvSpPr>
          <p:nvPr/>
        </p:nvSpPr>
        <p:spPr bwMode="auto">
          <a:xfrm>
            <a:off x="3173414" y="3218705"/>
            <a:ext cx="389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sym typeface="Calibri" pitchFamily="34" charset="0"/>
              </a:rPr>
              <a:t>√</a:t>
            </a:r>
          </a:p>
        </p:txBody>
      </p:sp>
      <p:sp>
        <p:nvSpPr>
          <p:cNvPr id="43" name="矩形 52"/>
          <p:cNvSpPr>
            <a:spLocks noChangeArrowheads="1"/>
          </p:cNvSpPr>
          <p:nvPr/>
        </p:nvSpPr>
        <p:spPr bwMode="auto">
          <a:xfrm>
            <a:off x="5951539" y="3610330"/>
            <a:ext cx="389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sym typeface="Calibri" pitchFamily="34" charset="0"/>
              </a:rPr>
              <a:t>√</a:t>
            </a:r>
          </a:p>
        </p:txBody>
      </p:sp>
      <p:sp>
        <p:nvSpPr>
          <p:cNvPr id="44" name="矩形 53"/>
          <p:cNvSpPr>
            <a:spLocks noChangeArrowheads="1"/>
          </p:cNvSpPr>
          <p:nvPr/>
        </p:nvSpPr>
        <p:spPr bwMode="auto">
          <a:xfrm>
            <a:off x="6126164" y="2888978"/>
            <a:ext cx="389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sym typeface="Calibri" pitchFamily="34" charset="0"/>
              </a:rPr>
              <a:t>√</a:t>
            </a:r>
          </a:p>
        </p:txBody>
      </p:sp>
      <p:grpSp>
        <p:nvGrpSpPr>
          <p:cNvPr id="45" name="组合 65"/>
          <p:cNvGrpSpPr>
            <a:grpSpLocks/>
          </p:cNvGrpSpPr>
          <p:nvPr/>
        </p:nvGrpSpPr>
        <p:grpSpPr bwMode="auto">
          <a:xfrm>
            <a:off x="2806700" y="1167733"/>
            <a:ext cx="3494088" cy="2374747"/>
            <a:chOff x="2879096" y="1484784"/>
            <a:chExt cx="3493104" cy="3168352"/>
          </a:xfrm>
        </p:grpSpPr>
        <p:grpSp>
          <p:nvGrpSpPr>
            <p:cNvPr id="46" name="组合 81"/>
            <p:cNvGrpSpPr>
              <a:grpSpLocks/>
            </p:cNvGrpSpPr>
            <p:nvPr/>
          </p:nvGrpSpPr>
          <p:grpSpPr bwMode="auto">
            <a:xfrm>
              <a:off x="2879096" y="1484784"/>
              <a:ext cx="3493104" cy="3168352"/>
              <a:chOff x="2915816" y="1484784"/>
              <a:chExt cx="3493104" cy="3168352"/>
            </a:xfrm>
          </p:grpSpPr>
          <p:grpSp>
            <p:nvGrpSpPr>
              <p:cNvPr id="51" name="组合 80"/>
              <p:cNvGrpSpPr>
                <a:grpSpLocks/>
              </p:cNvGrpSpPr>
              <p:nvPr/>
            </p:nvGrpSpPr>
            <p:grpSpPr bwMode="auto">
              <a:xfrm>
                <a:off x="2915816" y="1484784"/>
                <a:ext cx="3384376" cy="3168352"/>
                <a:chOff x="-2556792" y="2420888"/>
                <a:chExt cx="3492625" cy="3312368"/>
              </a:xfrm>
            </p:grpSpPr>
            <p:grpSp>
              <p:nvGrpSpPr>
                <p:cNvPr id="53" name="Group 3"/>
                <p:cNvGrpSpPr>
                  <a:grpSpLocks/>
                </p:cNvGrpSpPr>
                <p:nvPr/>
              </p:nvGrpSpPr>
              <p:grpSpPr bwMode="auto">
                <a:xfrm>
                  <a:off x="-2324302" y="2420888"/>
                  <a:ext cx="3260135" cy="3092450"/>
                  <a:chOff x="2130" y="1410"/>
                  <a:chExt cx="1980" cy="1948"/>
                </a:xfrm>
              </p:grpSpPr>
              <p:sp>
                <p:nvSpPr>
                  <p:cNvPr id="58" name="Freeform 4"/>
                  <p:cNvSpPr>
                    <a:spLocks/>
                  </p:cNvSpPr>
                  <p:nvPr/>
                </p:nvSpPr>
                <p:spPr bwMode="auto">
                  <a:xfrm>
                    <a:off x="2130" y="1731"/>
                    <a:ext cx="626" cy="1364"/>
                  </a:xfrm>
                  <a:custGeom>
                    <a:avLst/>
                    <a:gdLst>
                      <a:gd name="T0" fmla="*/ 893 w 432"/>
                      <a:gd name="T1" fmla="*/ 637 h 951"/>
                      <a:gd name="T2" fmla="*/ 758 w 432"/>
                      <a:gd name="T3" fmla="*/ 130 h 951"/>
                      <a:gd name="T4" fmla="*/ 223 w 432"/>
                      <a:gd name="T5" fmla="*/ 0 h 951"/>
                      <a:gd name="T6" fmla="*/ 304 w 432"/>
                      <a:gd name="T7" fmla="*/ 77 h 951"/>
                      <a:gd name="T8" fmla="*/ 238 w 432"/>
                      <a:gd name="T9" fmla="*/ 170 h 951"/>
                      <a:gd name="T10" fmla="*/ 177 w 432"/>
                      <a:gd name="T11" fmla="*/ 266 h 951"/>
                      <a:gd name="T12" fmla="*/ 123 w 432"/>
                      <a:gd name="T13" fmla="*/ 367 h 951"/>
                      <a:gd name="T14" fmla="*/ 80 w 432"/>
                      <a:gd name="T15" fmla="*/ 476 h 951"/>
                      <a:gd name="T16" fmla="*/ 46 w 432"/>
                      <a:gd name="T17" fmla="*/ 584 h 951"/>
                      <a:gd name="T18" fmla="*/ 20 w 432"/>
                      <a:gd name="T19" fmla="*/ 699 h 951"/>
                      <a:gd name="T20" fmla="*/ 4 w 432"/>
                      <a:gd name="T21" fmla="*/ 815 h 951"/>
                      <a:gd name="T22" fmla="*/ 0 w 432"/>
                      <a:gd name="T23" fmla="*/ 935 h 951"/>
                      <a:gd name="T24" fmla="*/ 1 w 432"/>
                      <a:gd name="T25" fmla="*/ 1007 h 951"/>
                      <a:gd name="T26" fmla="*/ 9 w 432"/>
                      <a:gd name="T27" fmla="*/ 1080 h 951"/>
                      <a:gd name="T28" fmla="*/ 19 w 432"/>
                      <a:gd name="T29" fmla="*/ 1152 h 951"/>
                      <a:gd name="T30" fmla="*/ 29 w 432"/>
                      <a:gd name="T31" fmla="*/ 1222 h 951"/>
                      <a:gd name="T32" fmla="*/ 48 w 432"/>
                      <a:gd name="T33" fmla="*/ 1290 h 951"/>
                      <a:gd name="T34" fmla="*/ 70 w 432"/>
                      <a:gd name="T35" fmla="*/ 1358 h 951"/>
                      <a:gd name="T36" fmla="*/ 93 w 432"/>
                      <a:gd name="T37" fmla="*/ 1425 h 951"/>
                      <a:gd name="T38" fmla="*/ 120 w 432"/>
                      <a:gd name="T39" fmla="*/ 1489 h 951"/>
                      <a:gd name="T40" fmla="*/ 181 w 432"/>
                      <a:gd name="T41" fmla="*/ 1613 h 951"/>
                      <a:gd name="T42" fmla="*/ 258 w 432"/>
                      <a:gd name="T43" fmla="*/ 1729 h 951"/>
                      <a:gd name="T44" fmla="*/ 345 w 432"/>
                      <a:gd name="T45" fmla="*/ 1838 h 951"/>
                      <a:gd name="T46" fmla="*/ 441 w 432"/>
                      <a:gd name="T47" fmla="*/ 1941 h 951"/>
                      <a:gd name="T48" fmla="*/ 548 w 432"/>
                      <a:gd name="T49" fmla="*/ 1522 h 951"/>
                      <a:gd name="T50" fmla="*/ 906 w 432"/>
                      <a:gd name="T51" fmla="*/ 1433 h 951"/>
                      <a:gd name="T52" fmla="*/ 859 w 432"/>
                      <a:gd name="T53" fmla="*/ 1380 h 951"/>
                      <a:gd name="T54" fmla="*/ 817 w 432"/>
                      <a:gd name="T55" fmla="*/ 1328 h 951"/>
                      <a:gd name="T56" fmla="*/ 784 w 432"/>
                      <a:gd name="T57" fmla="*/ 1270 h 951"/>
                      <a:gd name="T58" fmla="*/ 752 w 432"/>
                      <a:gd name="T59" fmla="*/ 1208 h 951"/>
                      <a:gd name="T60" fmla="*/ 729 w 432"/>
                      <a:gd name="T61" fmla="*/ 1142 h 951"/>
                      <a:gd name="T62" fmla="*/ 711 w 432"/>
                      <a:gd name="T63" fmla="*/ 1076 h 951"/>
                      <a:gd name="T64" fmla="*/ 701 w 432"/>
                      <a:gd name="T65" fmla="*/ 1007 h 951"/>
                      <a:gd name="T66" fmla="*/ 697 w 432"/>
                      <a:gd name="T67" fmla="*/ 935 h 951"/>
                      <a:gd name="T68" fmla="*/ 706 w 432"/>
                      <a:gd name="T69" fmla="*/ 832 h 951"/>
                      <a:gd name="T70" fmla="*/ 726 w 432"/>
                      <a:gd name="T71" fmla="*/ 735 h 951"/>
                      <a:gd name="T72" fmla="*/ 762 w 432"/>
                      <a:gd name="T73" fmla="*/ 642 h 951"/>
                      <a:gd name="T74" fmla="*/ 784 w 432"/>
                      <a:gd name="T75" fmla="*/ 596 h 951"/>
                      <a:gd name="T76" fmla="*/ 809 w 432"/>
                      <a:gd name="T77" fmla="*/ 556 h 951"/>
                      <a:gd name="T78" fmla="*/ 893 w 432"/>
                      <a:gd name="T79" fmla="*/ 637 h 951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432"/>
                      <a:gd name="T121" fmla="*/ 0 h 951"/>
                      <a:gd name="T122" fmla="*/ 432 w 432"/>
                      <a:gd name="T123" fmla="*/ 951 h 951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432" h="951">
                        <a:moveTo>
                          <a:pt x="425" y="312"/>
                        </a:moveTo>
                        <a:lnTo>
                          <a:pt x="361" y="64"/>
                        </a:lnTo>
                        <a:lnTo>
                          <a:pt x="106" y="0"/>
                        </a:lnTo>
                        <a:lnTo>
                          <a:pt x="145" y="38"/>
                        </a:lnTo>
                        <a:lnTo>
                          <a:pt x="113" y="83"/>
                        </a:lnTo>
                        <a:lnTo>
                          <a:pt x="84" y="130"/>
                        </a:lnTo>
                        <a:lnTo>
                          <a:pt x="59" y="180"/>
                        </a:lnTo>
                        <a:lnTo>
                          <a:pt x="38" y="233"/>
                        </a:lnTo>
                        <a:lnTo>
                          <a:pt x="22" y="286"/>
                        </a:lnTo>
                        <a:lnTo>
                          <a:pt x="10" y="342"/>
                        </a:lnTo>
                        <a:lnTo>
                          <a:pt x="2" y="399"/>
                        </a:lnTo>
                        <a:lnTo>
                          <a:pt x="0" y="458"/>
                        </a:lnTo>
                        <a:lnTo>
                          <a:pt x="1" y="493"/>
                        </a:lnTo>
                        <a:lnTo>
                          <a:pt x="4" y="529"/>
                        </a:lnTo>
                        <a:lnTo>
                          <a:pt x="9" y="564"/>
                        </a:lnTo>
                        <a:lnTo>
                          <a:pt x="14" y="598"/>
                        </a:lnTo>
                        <a:lnTo>
                          <a:pt x="23" y="632"/>
                        </a:lnTo>
                        <a:lnTo>
                          <a:pt x="33" y="665"/>
                        </a:lnTo>
                        <a:lnTo>
                          <a:pt x="44" y="698"/>
                        </a:lnTo>
                        <a:lnTo>
                          <a:pt x="57" y="729"/>
                        </a:lnTo>
                        <a:lnTo>
                          <a:pt x="86" y="790"/>
                        </a:lnTo>
                        <a:lnTo>
                          <a:pt x="123" y="847"/>
                        </a:lnTo>
                        <a:lnTo>
                          <a:pt x="164" y="900"/>
                        </a:lnTo>
                        <a:lnTo>
                          <a:pt x="210" y="950"/>
                        </a:lnTo>
                        <a:lnTo>
                          <a:pt x="261" y="745"/>
                        </a:lnTo>
                        <a:lnTo>
                          <a:pt x="431" y="702"/>
                        </a:lnTo>
                        <a:lnTo>
                          <a:pt x="409" y="676"/>
                        </a:lnTo>
                        <a:lnTo>
                          <a:pt x="389" y="650"/>
                        </a:lnTo>
                        <a:lnTo>
                          <a:pt x="373" y="622"/>
                        </a:lnTo>
                        <a:lnTo>
                          <a:pt x="358" y="591"/>
                        </a:lnTo>
                        <a:lnTo>
                          <a:pt x="347" y="559"/>
                        </a:lnTo>
                        <a:lnTo>
                          <a:pt x="339" y="527"/>
                        </a:lnTo>
                        <a:lnTo>
                          <a:pt x="334" y="493"/>
                        </a:lnTo>
                        <a:lnTo>
                          <a:pt x="332" y="458"/>
                        </a:lnTo>
                        <a:lnTo>
                          <a:pt x="336" y="407"/>
                        </a:lnTo>
                        <a:lnTo>
                          <a:pt x="346" y="360"/>
                        </a:lnTo>
                        <a:lnTo>
                          <a:pt x="363" y="314"/>
                        </a:lnTo>
                        <a:lnTo>
                          <a:pt x="373" y="292"/>
                        </a:lnTo>
                        <a:lnTo>
                          <a:pt x="385" y="272"/>
                        </a:lnTo>
                        <a:lnTo>
                          <a:pt x="425" y="312"/>
                        </a:lnTo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 w="6350" cap="rnd">
                    <a:noFill/>
                    <a:round/>
                    <a:headEnd/>
                    <a:tailEnd/>
                  </a:ln>
                </p:spPr>
                <p:txBody>
                  <a:bodyPr lIns="45720" rIns="45720" anchor="ctr" anchorCtr="1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59" name="Freeform 5"/>
                  <p:cNvSpPr>
                    <a:spLocks/>
                  </p:cNvSpPr>
                  <p:nvPr/>
                </p:nvSpPr>
                <p:spPr bwMode="auto">
                  <a:xfrm>
                    <a:off x="2459" y="2751"/>
                    <a:ext cx="1373" cy="616"/>
                  </a:xfrm>
                  <a:custGeom>
                    <a:avLst/>
                    <a:gdLst>
                      <a:gd name="T0" fmla="*/ 652 w 948"/>
                      <a:gd name="T1" fmla="*/ 16 h 428"/>
                      <a:gd name="T2" fmla="*/ 135 w 948"/>
                      <a:gd name="T3" fmla="*/ 149 h 428"/>
                      <a:gd name="T4" fmla="*/ 0 w 948"/>
                      <a:gd name="T5" fmla="*/ 671 h 428"/>
                      <a:gd name="T6" fmla="*/ 84 w 948"/>
                      <a:gd name="T7" fmla="*/ 586 h 428"/>
                      <a:gd name="T8" fmla="*/ 178 w 948"/>
                      <a:gd name="T9" fmla="*/ 651 h 428"/>
                      <a:gd name="T10" fmla="*/ 277 w 948"/>
                      <a:gd name="T11" fmla="*/ 708 h 428"/>
                      <a:gd name="T12" fmla="*/ 382 w 948"/>
                      <a:gd name="T13" fmla="*/ 758 h 428"/>
                      <a:gd name="T14" fmla="*/ 491 w 948"/>
                      <a:gd name="T15" fmla="*/ 802 h 428"/>
                      <a:gd name="T16" fmla="*/ 602 w 948"/>
                      <a:gd name="T17" fmla="*/ 834 h 428"/>
                      <a:gd name="T18" fmla="*/ 717 w 948"/>
                      <a:gd name="T19" fmla="*/ 859 h 428"/>
                      <a:gd name="T20" fmla="*/ 839 w 948"/>
                      <a:gd name="T21" fmla="*/ 874 h 428"/>
                      <a:gd name="T22" fmla="*/ 960 w 948"/>
                      <a:gd name="T23" fmla="*/ 874 h 428"/>
                      <a:gd name="T24" fmla="*/ 1109 w 948"/>
                      <a:gd name="T25" fmla="*/ 869 h 428"/>
                      <a:gd name="T26" fmla="*/ 1253 w 948"/>
                      <a:gd name="T27" fmla="*/ 848 h 428"/>
                      <a:gd name="T28" fmla="*/ 1393 w 948"/>
                      <a:gd name="T29" fmla="*/ 812 h 428"/>
                      <a:gd name="T30" fmla="*/ 1527 w 948"/>
                      <a:gd name="T31" fmla="*/ 765 h 428"/>
                      <a:gd name="T32" fmla="*/ 1653 w 948"/>
                      <a:gd name="T33" fmla="*/ 704 h 428"/>
                      <a:gd name="T34" fmla="*/ 1713 w 948"/>
                      <a:gd name="T35" fmla="*/ 669 h 428"/>
                      <a:gd name="T36" fmla="*/ 1773 w 948"/>
                      <a:gd name="T37" fmla="*/ 632 h 428"/>
                      <a:gd name="T38" fmla="*/ 1884 w 948"/>
                      <a:gd name="T39" fmla="*/ 548 h 428"/>
                      <a:gd name="T40" fmla="*/ 1987 w 948"/>
                      <a:gd name="T41" fmla="*/ 456 h 428"/>
                      <a:gd name="T42" fmla="*/ 1564 w 948"/>
                      <a:gd name="T43" fmla="*/ 353 h 428"/>
                      <a:gd name="T44" fmla="*/ 1470 w 948"/>
                      <a:gd name="T45" fmla="*/ 0 h 428"/>
                      <a:gd name="T46" fmla="*/ 1421 w 948"/>
                      <a:gd name="T47" fmla="*/ 44 h 428"/>
                      <a:gd name="T48" fmla="*/ 1363 w 948"/>
                      <a:gd name="T49" fmla="*/ 84 h 428"/>
                      <a:gd name="T50" fmla="*/ 1302 w 948"/>
                      <a:gd name="T51" fmla="*/ 117 h 428"/>
                      <a:gd name="T52" fmla="*/ 1240 w 948"/>
                      <a:gd name="T53" fmla="*/ 147 h 428"/>
                      <a:gd name="T54" fmla="*/ 1175 w 948"/>
                      <a:gd name="T55" fmla="*/ 170 h 428"/>
                      <a:gd name="T56" fmla="*/ 1104 w 948"/>
                      <a:gd name="T57" fmla="*/ 186 h 428"/>
                      <a:gd name="T58" fmla="*/ 1034 w 948"/>
                      <a:gd name="T59" fmla="*/ 196 h 428"/>
                      <a:gd name="T60" fmla="*/ 960 w 948"/>
                      <a:gd name="T61" fmla="*/ 200 h 428"/>
                      <a:gd name="T62" fmla="*/ 908 w 948"/>
                      <a:gd name="T63" fmla="*/ 199 h 428"/>
                      <a:gd name="T64" fmla="*/ 856 w 948"/>
                      <a:gd name="T65" fmla="*/ 192 h 428"/>
                      <a:gd name="T66" fmla="*/ 805 w 948"/>
                      <a:gd name="T67" fmla="*/ 184 h 428"/>
                      <a:gd name="T68" fmla="*/ 757 w 948"/>
                      <a:gd name="T69" fmla="*/ 174 h 428"/>
                      <a:gd name="T70" fmla="*/ 710 w 948"/>
                      <a:gd name="T71" fmla="*/ 157 h 428"/>
                      <a:gd name="T72" fmla="*/ 663 w 948"/>
                      <a:gd name="T73" fmla="*/ 142 h 428"/>
                      <a:gd name="T74" fmla="*/ 618 w 948"/>
                      <a:gd name="T75" fmla="*/ 119 h 428"/>
                      <a:gd name="T76" fmla="*/ 575 w 948"/>
                      <a:gd name="T77" fmla="*/ 94 h 428"/>
                      <a:gd name="T78" fmla="*/ 652 w 948"/>
                      <a:gd name="T79" fmla="*/ 16 h 428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948"/>
                      <a:gd name="T121" fmla="*/ 0 h 428"/>
                      <a:gd name="T122" fmla="*/ 948 w 948"/>
                      <a:gd name="T123" fmla="*/ 428 h 428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948" h="428">
                        <a:moveTo>
                          <a:pt x="311" y="8"/>
                        </a:moveTo>
                        <a:lnTo>
                          <a:pt x="64" y="73"/>
                        </a:lnTo>
                        <a:lnTo>
                          <a:pt x="0" y="328"/>
                        </a:lnTo>
                        <a:lnTo>
                          <a:pt x="40" y="287"/>
                        </a:lnTo>
                        <a:lnTo>
                          <a:pt x="85" y="318"/>
                        </a:lnTo>
                        <a:lnTo>
                          <a:pt x="132" y="346"/>
                        </a:lnTo>
                        <a:lnTo>
                          <a:pt x="182" y="371"/>
                        </a:lnTo>
                        <a:lnTo>
                          <a:pt x="234" y="392"/>
                        </a:lnTo>
                        <a:lnTo>
                          <a:pt x="287" y="408"/>
                        </a:lnTo>
                        <a:lnTo>
                          <a:pt x="342" y="420"/>
                        </a:lnTo>
                        <a:lnTo>
                          <a:pt x="400" y="427"/>
                        </a:lnTo>
                        <a:lnTo>
                          <a:pt x="458" y="427"/>
                        </a:lnTo>
                        <a:lnTo>
                          <a:pt x="529" y="425"/>
                        </a:lnTo>
                        <a:lnTo>
                          <a:pt x="597" y="415"/>
                        </a:lnTo>
                        <a:lnTo>
                          <a:pt x="664" y="397"/>
                        </a:lnTo>
                        <a:lnTo>
                          <a:pt x="728" y="374"/>
                        </a:lnTo>
                        <a:lnTo>
                          <a:pt x="788" y="344"/>
                        </a:lnTo>
                        <a:lnTo>
                          <a:pt x="817" y="327"/>
                        </a:lnTo>
                        <a:lnTo>
                          <a:pt x="845" y="309"/>
                        </a:lnTo>
                        <a:lnTo>
                          <a:pt x="898" y="268"/>
                        </a:lnTo>
                        <a:lnTo>
                          <a:pt x="947" y="223"/>
                        </a:lnTo>
                        <a:lnTo>
                          <a:pt x="746" y="173"/>
                        </a:lnTo>
                        <a:lnTo>
                          <a:pt x="701" y="0"/>
                        </a:lnTo>
                        <a:lnTo>
                          <a:pt x="677" y="22"/>
                        </a:lnTo>
                        <a:lnTo>
                          <a:pt x="650" y="41"/>
                        </a:lnTo>
                        <a:lnTo>
                          <a:pt x="621" y="57"/>
                        </a:lnTo>
                        <a:lnTo>
                          <a:pt x="591" y="72"/>
                        </a:lnTo>
                        <a:lnTo>
                          <a:pt x="560" y="83"/>
                        </a:lnTo>
                        <a:lnTo>
                          <a:pt x="526" y="91"/>
                        </a:lnTo>
                        <a:lnTo>
                          <a:pt x="493" y="96"/>
                        </a:lnTo>
                        <a:lnTo>
                          <a:pt x="458" y="98"/>
                        </a:lnTo>
                        <a:lnTo>
                          <a:pt x="433" y="97"/>
                        </a:lnTo>
                        <a:lnTo>
                          <a:pt x="408" y="94"/>
                        </a:lnTo>
                        <a:lnTo>
                          <a:pt x="384" y="90"/>
                        </a:lnTo>
                        <a:lnTo>
                          <a:pt x="361" y="85"/>
                        </a:lnTo>
                        <a:lnTo>
                          <a:pt x="338" y="77"/>
                        </a:lnTo>
                        <a:lnTo>
                          <a:pt x="316" y="69"/>
                        </a:lnTo>
                        <a:lnTo>
                          <a:pt x="295" y="58"/>
                        </a:lnTo>
                        <a:lnTo>
                          <a:pt x="274" y="46"/>
                        </a:lnTo>
                        <a:lnTo>
                          <a:pt x="311" y="8"/>
                        </a:lnTo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 w="6350" cap="rnd">
                    <a:noFill/>
                    <a:round/>
                    <a:headEnd/>
                    <a:tailEnd/>
                  </a:ln>
                </p:spPr>
                <p:txBody>
                  <a:bodyPr lIns="45720" rIns="45720" anchor="ctr" anchorCtr="1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60" name="Freeform 6"/>
                  <p:cNvSpPr>
                    <a:spLocks/>
                  </p:cNvSpPr>
                  <p:nvPr/>
                </p:nvSpPr>
                <p:spPr bwMode="auto">
                  <a:xfrm>
                    <a:off x="3494" y="1690"/>
                    <a:ext cx="616" cy="1359"/>
                  </a:xfrm>
                  <a:custGeom>
                    <a:avLst/>
                    <a:gdLst>
                      <a:gd name="T0" fmla="*/ 10 w 425"/>
                      <a:gd name="T1" fmla="*/ 1303 h 948"/>
                      <a:gd name="T2" fmla="*/ 145 w 425"/>
                      <a:gd name="T3" fmla="*/ 1807 h 948"/>
                      <a:gd name="T4" fmla="*/ 683 w 425"/>
                      <a:gd name="T5" fmla="*/ 1938 h 948"/>
                      <a:gd name="T6" fmla="*/ 590 w 425"/>
                      <a:gd name="T7" fmla="*/ 1851 h 948"/>
                      <a:gd name="T8" fmla="*/ 659 w 425"/>
                      <a:gd name="T9" fmla="*/ 1759 h 948"/>
                      <a:gd name="T10" fmla="*/ 719 w 425"/>
                      <a:gd name="T11" fmla="*/ 1664 h 948"/>
                      <a:gd name="T12" fmla="*/ 771 w 425"/>
                      <a:gd name="T13" fmla="*/ 1561 h 948"/>
                      <a:gd name="T14" fmla="*/ 815 w 425"/>
                      <a:gd name="T15" fmla="*/ 1455 h 948"/>
                      <a:gd name="T16" fmla="*/ 849 w 425"/>
                      <a:gd name="T17" fmla="*/ 1345 h 948"/>
                      <a:gd name="T18" fmla="*/ 875 w 425"/>
                      <a:gd name="T19" fmla="*/ 1232 h 948"/>
                      <a:gd name="T20" fmla="*/ 891 w 425"/>
                      <a:gd name="T21" fmla="*/ 1116 h 948"/>
                      <a:gd name="T22" fmla="*/ 891 w 425"/>
                      <a:gd name="T23" fmla="*/ 997 h 948"/>
                      <a:gd name="T24" fmla="*/ 888 w 425"/>
                      <a:gd name="T25" fmla="*/ 851 h 948"/>
                      <a:gd name="T26" fmla="*/ 865 w 425"/>
                      <a:gd name="T27" fmla="*/ 709 h 948"/>
                      <a:gd name="T28" fmla="*/ 828 w 425"/>
                      <a:gd name="T29" fmla="*/ 575 h 948"/>
                      <a:gd name="T30" fmla="*/ 780 w 425"/>
                      <a:gd name="T31" fmla="*/ 448 h 948"/>
                      <a:gd name="T32" fmla="*/ 719 w 425"/>
                      <a:gd name="T33" fmla="*/ 323 h 948"/>
                      <a:gd name="T34" fmla="*/ 644 w 425"/>
                      <a:gd name="T35" fmla="*/ 206 h 948"/>
                      <a:gd name="T36" fmla="*/ 559 w 425"/>
                      <a:gd name="T37" fmla="*/ 99 h 948"/>
                      <a:gd name="T38" fmla="*/ 462 w 425"/>
                      <a:gd name="T39" fmla="*/ 0 h 948"/>
                      <a:gd name="T40" fmla="*/ 355 w 425"/>
                      <a:gd name="T41" fmla="*/ 415 h 948"/>
                      <a:gd name="T42" fmla="*/ 0 w 425"/>
                      <a:gd name="T43" fmla="*/ 505 h 948"/>
                      <a:gd name="T44" fmla="*/ 46 w 425"/>
                      <a:gd name="T45" fmla="*/ 556 h 948"/>
                      <a:gd name="T46" fmla="*/ 84 w 425"/>
                      <a:gd name="T47" fmla="*/ 609 h 948"/>
                      <a:gd name="T48" fmla="*/ 117 w 425"/>
                      <a:gd name="T49" fmla="*/ 667 h 948"/>
                      <a:gd name="T50" fmla="*/ 145 w 425"/>
                      <a:gd name="T51" fmla="*/ 728 h 948"/>
                      <a:gd name="T52" fmla="*/ 170 w 425"/>
                      <a:gd name="T53" fmla="*/ 792 h 948"/>
                      <a:gd name="T54" fmla="*/ 187 w 425"/>
                      <a:gd name="T55" fmla="*/ 857 h 948"/>
                      <a:gd name="T56" fmla="*/ 196 w 425"/>
                      <a:gd name="T57" fmla="*/ 925 h 948"/>
                      <a:gd name="T58" fmla="*/ 200 w 425"/>
                      <a:gd name="T59" fmla="*/ 997 h 948"/>
                      <a:gd name="T60" fmla="*/ 191 w 425"/>
                      <a:gd name="T61" fmla="*/ 1097 h 948"/>
                      <a:gd name="T62" fmla="*/ 170 w 425"/>
                      <a:gd name="T63" fmla="*/ 1197 h 948"/>
                      <a:gd name="T64" fmla="*/ 135 w 425"/>
                      <a:gd name="T65" fmla="*/ 1287 h 948"/>
                      <a:gd name="T66" fmla="*/ 88 w 425"/>
                      <a:gd name="T67" fmla="*/ 1373 h 948"/>
                      <a:gd name="T68" fmla="*/ 10 w 425"/>
                      <a:gd name="T69" fmla="*/ 1303 h 948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425"/>
                      <a:gd name="T106" fmla="*/ 0 h 948"/>
                      <a:gd name="T107" fmla="*/ 425 w 425"/>
                      <a:gd name="T108" fmla="*/ 948 h 948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425" h="948">
                        <a:moveTo>
                          <a:pt x="5" y="637"/>
                        </a:moveTo>
                        <a:lnTo>
                          <a:pt x="69" y="883"/>
                        </a:lnTo>
                        <a:lnTo>
                          <a:pt x="325" y="947"/>
                        </a:lnTo>
                        <a:lnTo>
                          <a:pt x="281" y="905"/>
                        </a:lnTo>
                        <a:lnTo>
                          <a:pt x="314" y="860"/>
                        </a:lnTo>
                        <a:lnTo>
                          <a:pt x="342" y="813"/>
                        </a:lnTo>
                        <a:lnTo>
                          <a:pt x="367" y="763"/>
                        </a:lnTo>
                        <a:lnTo>
                          <a:pt x="388" y="711"/>
                        </a:lnTo>
                        <a:lnTo>
                          <a:pt x="404" y="657"/>
                        </a:lnTo>
                        <a:lnTo>
                          <a:pt x="417" y="602"/>
                        </a:lnTo>
                        <a:lnTo>
                          <a:pt x="424" y="545"/>
                        </a:lnTo>
                        <a:lnTo>
                          <a:pt x="424" y="487"/>
                        </a:lnTo>
                        <a:lnTo>
                          <a:pt x="423" y="416"/>
                        </a:lnTo>
                        <a:lnTo>
                          <a:pt x="412" y="347"/>
                        </a:lnTo>
                        <a:lnTo>
                          <a:pt x="394" y="281"/>
                        </a:lnTo>
                        <a:lnTo>
                          <a:pt x="371" y="219"/>
                        </a:lnTo>
                        <a:lnTo>
                          <a:pt x="342" y="158"/>
                        </a:lnTo>
                        <a:lnTo>
                          <a:pt x="306" y="101"/>
                        </a:lnTo>
                        <a:lnTo>
                          <a:pt x="266" y="48"/>
                        </a:lnTo>
                        <a:lnTo>
                          <a:pt x="220" y="0"/>
                        </a:lnTo>
                        <a:lnTo>
                          <a:pt x="169" y="203"/>
                        </a:lnTo>
                        <a:lnTo>
                          <a:pt x="0" y="247"/>
                        </a:lnTo>
                        <a:lnTo>
                          <a:pt x="22" y="272"/>
                        </a:lnTo>
                        <a:lnTo>
                          <a:pt x="40" y="298"/>
                        </a:lnTo>
                        <a:lnTo>
                          <a:pt x="56" y="326"/>
                        </a:lnTo>
                        <a:lnTo>
                          <a:pt x="69" y="356"/>
                        </a:lnTo>
                        <a:lnTo>
                          <a:pt x="81" y="387"/>
                        </a:lnTo>
                        <a:lnTo>
                          <a:pt x="89" y="419"/>
                        </a:lnTo>
                        <a:lnTo>
                          <a:pt x="93" y="452"/>
                        </a:lnTo>
                        <a:lnTo>
                          <a:pt x="95" y="487"/>
                        </a:lnTo>
                        <a:lnTo>
                          <a:pt x="91" y="536"/>
                        </a:lnTo>
                        <a:lnTo>
                          <a:pt x="81" y="585"/>
                        </a:lnTo>
                        <a:lnTo>
                          <a:pt x="64" y="629"/>
                        </a:lnTo>
                        <a:lnTo>
                          <a:pt x="42" y="671"/>
                        </a:lnTo>
                        <a:lnTo>
                          <a:pt x="5" y="637"/>
                        </a:lnTo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 w="6350" cap="rnd">
                    <a:noFill/>
                    <a:round/>
                    <a:headEnd/>
                    <a:tailEnd/>
                  </a:ln>
                </p:spPr>
                <p:txBody>
                  <a:bodyPr lIns="45720" rIns="45720" anchor="ctr" anchorCtr="1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61" name="Freeform 7"/>
                  <p:cNvSpPr>
                    <a:spLocks/>
                  </p:cNvSpPr>
                  <p:nvPr/>
                </p:nvSpPr>
                <p:spPr bwMode="auto">
                  <a:xfrm>
                    <a:off x="2408" y="1410"/>
                    <a:ext cx="1382" cy="612"/>
                  </a:xfrm>
                  <a:custGeom>
                    <a:avLst/>
                    <a:gdLst>
                      <a:gd name="T0" fmla="*/ 1349 w 954"/>
                      <a:gd name="T1" fmla="*/ 869 h 428"/>
                      <a:gd name="T2" fmla="*/ 1867 w 954"/>
                      <a:gd name="T3" fmla="*/ 741 h 428"/>
                      <a:gd name="T4" fmla="*/ 2001 w 954"/>
                      <a:gd name="T5" fmla="*/ 214 h 428"/>
                      <a:gd name="T6" fmla="*/ 1918 w 954"/>
                      <a:gd name="T7" fmla="*/ 300 h 428"/>
                      <a:gd name="T8" fmla="*/ 1824 w 954"/>
                      <a:gd name="T9" fmla="*/ 233 h 428"/>
                      <a:gd name="T10" fmla="*/ 1722 w 954"/>
                      <a:gd name="T11" fmla="*/ 174 h 428"/>
                      <a:gd name="T12" fmla="*/ 1618 w 954"/>
                      <a:gd name="T13" fmla="*/ 123 h 428"/>
                      <a:gd name="T14" fmla="*/ 1509 w 954"/>
                      <a:gd name="T15" fmla="*/ 80 h 428"/>
                      <a:gd name="T16" fmla="*/ 1394 w 954"/>
                      <a:gd name="T17" fmla="*/ 44 h 428"/>
                      <a:gd name="T18" fmla="*/ 1276 w 954"/>
                      <a:gd name="T19" fmla="*/ 20 h 428"/>
                      <a:gd name="T20" fmla="*/ 1156 w 954"/>
                      <a:gd name="T21" fmla="*/ 4 h 428"/>
                      <a:gd name="T22" fmla="*/ 1030 w 954"/>
                      <a:gd name="T23" fmla="*/ 0 h 428"/>
                      <a:gd name="T24" fmla="*/ 881 w 954"/>
                      <a:gd name="T25" fmla="*/ 6 h 428"/>
                      <a:gd name="T26" fmla="*/ 736 w 954"/>
                      <a:gd name="T27" fmla="*/ 29 h 428"/>
                      <a:gd name="T28" fmla="*/ 595 w 954"/>
                      <a:gd name="T29" fmla="*/ 66 h 428"/>
                      <a:gd name="T30" fmla="*/ 462 w 954"/>
                      <a:gd name="T31" fmla="*/ 117 h 428"/>
                      <a:gd name="T32" fmla="*/ 336 w 954"/>
                      <a:gd name="T33" fmla="*/ 176 h 428"/>
                      <a:gd name="T34" fmla="*/ 214 w 954"/>
                      <a:gd name="T35" fmla="*/ 249 h 428"/>
                      <a:gd name="T36" fmla="*/ 103 w 954"/>
                      <a:gd name="T37" fmla="*/ 333 h 428"/>
                      <a:gd name="T38" fmla="*/ 0 w 954"/>
                      <a:gd name="T39" fmla="*/ 428 h 428"/>
                      <a:gd name="T40" fmla="*/ 435 w 954"/>
                      <a:gd name="T41" fmla="*/ 533 h 428"/>
                      <a:gd name="T42" fmla="*/ 527 w 954"/>
                      <a:gd name="T43" fmla="*/ 874 h 428"/>
                      <a:gd name="T44" fmla="*/ 579 w 954"/>
                      <a:gd name="T45" fmla="*/ 828 h 428"/>
                      <a:gd name="T46" fmla="*/ 633 w 954"/>
                      <a:gd name="T47" fmla="*/ 791 h 428"/>
                      <a:gd name="T48" fmla="*/ 692 w 954"/>
                      <a:gd name="T49" fmla="*/ 756 h 428"/>
                      <a:gd name="T50" fmla="*/ 756 w 954"/>
                      <a:gd name="T51" fmla="*/ 729 h 428"/>
                      <a:gd name="T52" fmla="*/ 820 w 954"/>
                      <a:gd name="T53" fmla="*/ 708 h 428"/>
                      <a:gd name="T54" fmla="*/ 889 w 954"/>
                      <a:gd name="T55" fmla="*/ 691 h 428"/>
                      <a:gd name="T56" fmla="*/ 960 w 954"/>
                      <a:gd name="T57" fmla="*/ 681 h 428"/>
                      <a:gd name="T58" fmla="*/ 1030 w 954"/>
                      <a:gd name="T59" fmla="*/ 676 h 428"/>
                      <a:gd name="T60" fmla="*/ 1140 w 954"/>
                      <a:gd name="T61" fmla="*/ 685 h 428"/>
                      <a:gd name="T62" fmla="*/ 1240 w 954"/>
                      <a:gd name="T63" fmla="*/ 708 h 428"/>
                      <a:gd name="T64" fmla="*/ 1339 w 954"/>
                      <a:gd name="T65" fmla="*/ 742 h 428"/>
                      <a:gd name="T66" fmla="*/ 1427 w 954"/>
                      <a:gd name="T67" fmla="*/ 789 h 428"/>
                      <a:gd name="T68" fmla="*/ 1349 w 954"/>
                      <a:gd name="T69" fmla="*/ 869 h 428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954"/>
                      <a:gd name="T106" fmla="*/ 0 h 428"/>
                      <a:gd name="T107" fmla="*/ 954 w 954"/>
                      <a:gd name="T108" fmla="*/ 428 h 428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954" h="428">
                        <a:moveTo>
                          <a:pt x="643" y="425"/>
                        </a:moveTo>
                        <a:lnTo>
                          <a:pt x="890" y="362"/>
                        </a:lnTo>
                        <a:lnTo>
                          <a:pt x="953" y="105"/>
                        </a:lnTo>
                        <a:lnTo>
                          <a:pt x="914" y="147"/>
                        </a:lnTo>
                        <a:lnTo>
                          <a:pt x="869" y="114"/>
                        </a:lnTo>
                        <a:lnTo>
                          <a:pt x="821" y="85"/>
                        </a:lnTo>
                        <a:lnTo>
                          <a:pt x="771" y="60"/>
                        </a:lnTo>
                        <a:lnTo>
                          <a:pt x="719" y="39"/>
                        </a:lnTo>
                        <a:lnTo>
                          <a:pt x="664" y="22"/>
                        </a:lnTo>
                        <a:lnTo>
                          <a:pt x="608" y="10"/>
                        </a:lnTo>
                        <a:lnTo>
                          <a:pt x="551" y="2"/>
                        </a:lnTo>
                        <a:lnTo>
                          <a:pt x="491" y="0"/>
                        </a:lnTo>
                        <a:lnTo>
                          <a:pt x="420" y="3"/>
                        </a:lnTo>
                        <a:lnTo>
                          <a:pt x="351" y="14"/>
                        </a:lnTo>
                        <a:lnTo>
                          <a:pt x="284" y="32"/>
                        </a:lnTo>
                        <a:lnTo>
                          <a:pt x="220" y="57"/>
                        </a:lnTo>
                        <a:lnTo>
                          <a:pt x="160" y="86"/>
                        </a:lnTo>
                        <a:lnTo>
                          <a:pt x="102" y="122"/>
                        </a:lnTo>
                        <a:lnTo>
                          <a:pt x="49" y="163"/>
                        </a:lnTo>
                        <a:lnTo>
                          <a:pt x="0" y="209"/>
                        </a:lnTo>
                        <a:lnTo>
                          <a:pt x="207" y="261"/>
                        </a:lnTo>
                        <a:lnTo>
                          <a:pt x="251" y="427"/>
                        </a:lnTo>
                        <a:lnTo>
                          <a:pt x="276" y="405"/>
                        </a:lnTo>
                        <a:lnTo>
                          <a:pt x="302" y="387"/>
                        </a:lnTo>
                        <a:lnTo>
                          <a:pt x="330" y="370"/>
                        </a:lnTo>
                        <a:lnTo>
                          <a:pt x="360" y="357"/>
                        </a:lnTo>
                        <a:lnTo>
                          <a:pt x="391" y="346"/>
                        </a:lnTo>
                        <a:lnTo>
                          <a:pt x="424" y="338"/>
                        </a:lnTo>
                        <a:lnTo>
                          <a:pt x="458" y="333"/>
                        </a:lnTo>
                        <a:lnTo>
                          <a:pt x="491" y="331"/>
                        </a:lnTo>
                        <a:lnTo>
                          <a:pt x="543" y="335"/>
                        </a:lnTo>
                        <a:lnTo>
                          <a:pt x="591" y="346"/>
                        </a:lnTo>
                        <a:lnTo>
                          <a:pt x="638" y="363"/>
                        </a:lnTo>
                        <a:lnTo>
                          <a:pt x="680" y="386"/>
                        </a:lnTo>
                        <a:lnTo>
                          <a:pt x="643" y="425"/>
                        </a:lnTo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 w="6350" cap="rnd">
                    <a:noFill/>
                    <a:round/>
                    <a:headEnd/>
                    <a:tailEnd/>
                  </a:ln>
                </p:spPr>
                <p:txBody>
                  <a:bodyPr lIns="45720" rIns="45720" anchor="ctr" anchorCtr="1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54" name="文本框 17"/>
                <p:cNvSpPr>
                  <a:spLocks noChangeArrowheads="1"/>
                </p:cNvSpPr>
                <p:nvPr/>
              </p:nvSpPr>
              <p:spPr bwMode="auto">
                <a:xfrm flipH="1">
                  <a:off x="-1548680" y="3140968"/>
                  <a:ext cx="1728192" cy="1656184"/>
                </a:xfrm>
                <a:prstGeom prst="ellipse">
                  <a:avLst/>
                </a:prstGeom>
                <a:solidFill>
                  <a:srgbClr val="FF9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rIns="0" anchor="ctr"/>
                <a:lstStyle/>
                <a:p>
                  <a:pPr algn="ctr"/>
                  <a:r>
                    <a:rPr lang="zh-CN" altLang="en-US" sz="1400" b="1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  <a:sym typeface="Calibri" pitchFamily="34" charset="0"/>
                    </a:rPr>
                    <a:t>账户</a:t>
                  </a:r>
                  <a:endParaRPr lang="en-US" altLang="zh-CN" sz="1400" b="1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sym typeface="Calibri" pitchFamily="34" charset="0"/>
                  </a:endParaRPr>
                </a:p>
                <a:p>
                  <a:pPr algn="ctr"/>
                  <a:r>
                    <a:rPr lang="zh-CN" altLang="en-US" sz="1400" b="1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  <a:sym typeface="Calibri" pitchFamily="34" charset="0"/>
                    </a:rPr>
                    <a:t>体系</a:t>
                  </a:r>
                </a:p>
              </p:txBody>
            </p:sp>
            <p:sp>
              <p:nvSpPr>
                <p:cNvPr id="55" name="文本框 19"/>
                <p:cNvSpPr txBox="1">
                  <a:spLocks noChangeArrowheads="1"/>
                </p:cNvSpPr>
                <p:nvPr/>
              </p:nvSpPr>
              <p:spPr bwMode="auto">
                <a:xfrm flipH="1">
                  <a:off x="-2556792" y="3311519"/>
                  <a:ext cx="1335310" cy="12696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72000" rIns="72000" anchor="ctr"/>
                <a:lstStyle>
                  <a:lvl1pPr>
                    <a:defRPr sz="3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9pPr>
                </a:lstStyle>
                <a:p>
                  <a:pPr algn="ctr"/>
                  <a:r>
                    <a:rPr lang="zh-CN" altLang="en-US" sz="1400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</a:rPr>
                    <a:t>征信</a:t>
                  </a:r>
                  <a:endParaRPr lang="en-US" altLang="zh-CN" sz="140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  <a:p>
                  <a:pPr algn="ctr"/>
                  <a:r>
                    <a:rPr lang="zh-CN" altLang="en-US" sz="1000">
                      <a:solidFill>
                        <a:srgbClr val="FF0000"/>
                      </a:solidFill>
                      <a:latin typeface="微软雅黑" pitchFamily="34" charset="-122"/>
                      <a:ea typeface="微软雅黑" pitchFamily="34" charset="-122"/>
                    </a:rPr>
                    <a:t>（征信牌照）</a:t>
                  </a:r>
                </a:p>
              </p:txBody>
            </p:sp>
            <p:sp>
              <p:nvSpPr>
                <p:cNvPr id="56" name="文本框 20"/>
                <p:cNvSpPr txBox="1">
                  <a:spLocks noChangeArrowheads="1"/>
                </p:cNvSpPr>
                <p:nvPr/>
              </p:nvSpPr>
              <p:spPr bwMode="auto">
                <a:xfrm flipH="1">
                  <a:off x="-1980728" y="2492896"/>
                  <a:ext cx="2602142" cy="7883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72000" rIns="72000" anchor="ctr"/>
                <a:lstStyle>
                  <a:lvl1pPr>
                    <a:defRPr sz="3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9pPr>
                </a:lstStyle>
                <a:p>
                  <a:pPr algn="ctr"/>
                  <a:r>
                    <a:rPr lang="zh-CN" altLang="en-US" sz="1400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</a:rPr>
                    <a:t>信息技术</a:t>
                  </a:r>
                </a:p>
              </p:txBody>
            </p:sp>
            <p:sp>
              <p:nvSpPr>
                <p:cNvPr id="57" name="文本框 88"/>
                <p:cNvSpPr txBox="1">
                  <a:spLocks noChangeArrowheads="1"/>
                </p:cNvSpPr>
                <p:nvPr/>
              </p:nvSpPr>
              <p:spPr bwMode="auto">
                <a:xfrm flipH="1">
                  <a:off x="-1384517" y="4463647"/>
                  <a:ext cx="1275997" cy="12696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72000" rIns="72000" anchor="ctr"/>
                <a:lstStyle>
                  <a:lvl1pPr>
                    <a:defRPr sz="3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9pPr>
                </a:lstStyle>
                <a:p>
                  <a:pPr algn="ctr"/>
                  <a:r>
                    <a:rPr lang="zh-CN" altLang="en-US" sz="1400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</a:rPr>
                    <a:t>风控</a:t>
                  </a:r>
                </a:p>
              </p:txBody>
            </p:sp>
          </p:grpSp>
          <p:sp>
            <p:nvSpPr>
              <p:cNvPr id="52" name="文本框 18"/>
              <p:cNvSpPr txBox="1">
                <a:spLocks noChangeArrowheads="1"/>
              </p:cNvSpPr>
              <p:nvPr/>
            </p:nvSpPr>
            <p:spPr bwMode="auto">
              <a:xfrm flipH="1">
                <a:off x="5220072" y="2348880"/>
                <a:ext cx="1188848" cy="1269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rIns="72000" anchor="ctr"/>
              <a:lstStyle>
                <a:lvl1pPr>
                  <a:defRPr sz="3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sym typeface="Calibri" pitchFamily="34" charset="0"/>
                  </a:defRPr>
                </a:lvl9pPr>
              </a:lstStyle>
              <a:p>
                <a:pPr algn="ctr"/>
                <a:r>
                  <a:rPr lang="zh-CN" altLang="en-US" sz="140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清算</a:t>
                </a:r>
              </a:p>
            </p:txBody>
          </p:sp>
        </p:grpSp>
        <p:sp>
          <p:nvSpPr>
            <p:cNvPr id="47" name="矩形 56"/>
            <p:cNvSpPr>
              <a:spLocks noChangeArrowheads="1"/>
            </p:cNvSpPr>
            <p:nvPr/>
          </p:nvSpPr>
          <p:spPr bwMode="auto">
            <a:xfrm>
              <a:off x="5838334" y="2844225"/>
              <a:ext cx="389740" cy="78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solidFill>
                    <a:srgbClr val="FF0000"/>
                  </a:solidFill>
                  <a:sym typeface="Calibri" pitchFamily="34" charset="0"/>
                </a:rPr>
                <a:t>√</a:t>
              </a:r>
            </a:p>
          </p:txBody>
        </p:sp>
        <p:sp>
          <p:nvSpPr>
            <p:cNvPr id="48" name="矩形 57"/>
            <p:cNvSpPr>
              <a:spLocks noChangeArrowheads="1"/>
            </p:cNvSpPr>
            <p:nvPr/>
          </p:nvSpPr>
          <p:spPr bwMode="auto">
            <a:xfrm>
              <a:off x="4830222" y="3717032"/>
              <a:ext cx="389740" cy="78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solidFill>
                    <a:srgbClr val="FF0000"/>
                  </a:solidFill>
                  <a:sym typeface="Calibri" pitchFamily="34" charset="0"/>
                </a:rPr>
                <a:t>√</a:t>
              </a:r>
            </a:p>
          </p:txBody>
        </p:sp>
        <p:sp>
          <p:nvSpPr>
            <p:cNvPr id="49" name="矩形 58"/>
            <p:cNvSpPr>
              <a:spLocks noChangeArrowheads="1"/>
            </p:cNvSpPr>
            <p:nvPr/>
          </p:nvSpPr>
          <p:spPr bwMode="auto">
            <a:xfrm>
              <a:off x="3491880" y="2988241"/>
              <a:ext cx="389740" cy="78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solidFill>
                    <a:srgbClr val="FF0000"/>
                  </a:solidFill>
                  <a:sym typeface="Calibri" pitchFamily="34" charset="0"/>
                </a:rPr>
                <a:t>√</a:t>
              </a:r>
            </a:p>
          </p:txBody>
        </p:sp>
        <p:sp>
          <p:nvSpPr>
            <p:cNvPr id="50" name="矩形 59"/>
            <p:cNvSpPr>
              <a:spLocks noChangeArrowheads="1"/>
            </p:cNvSpPr>
            <p:nvPr/>
          </p:nvSpPr>
          <p:spPr bwMode="auto">
            <a:xfrm>
              <a:off x="5046246" y="1628800"/>
              <a:ext cx="389740" cy="78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solidFill>
                    <a:srgbClr val="FF0000"/>
                  </a:solidFill>
                  <a:sym typeface="Calibri" pitchFamily="34" charset="0"/>
                </a:rPr>
                <a:t>√</a:t>
              </a:r>
            </a:p>
          </p:txBody>
        </p:sp>
      </p:grpSp>
      <p:sp>
        <p:nvSpPr>
          <p:cNvPr id="62" name="左弧形箭头 61"/>
          <p:cNvSpPr/>
          <p:nvPr/>
        </p:nvSpPr>
        <p:spPr>
          <a:xfrm>
            <a:off x="3384550" y="4235264"/>
            <a:ext cx="611188" cy="226166"/>
          </a:xfrm>
          <a:prstGeom prst="curv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右弧形箭头 62"/>
          <p:cNvSpPr/>
          <p:nvPr/>
        </p:nvSpPr>
        <p:spPr>
          <a:xfrm>
            <a:off x="5076826" y="4215028"/>
            <a:ext cx="581025" cy="240451"/>
          </a:xfrm>
          <a:prstGeom prst="curved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矩形 73"/>
          <p:cNvSpPr>
            <a:spLocks noChangeArrowheads="1"/>
          </p:cNvSpPr>
          <p:nvPr/>
        </p:nvSpPr>
        <p:spPr bwMode="auto">
          <a:xfrm>
            <a:off x="7092544" y="2462833"/>
            <a:ext cx="5437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众筹</a:t>
            </a:r>
          </a:p>
        </p:txBody>
      </p:sp>
      <p:sp>
        <p:nvSpPr>
          <p:cNvPr id="65" name="Rectangle 2"/>
          <p:cNvSpPr>
            <a:spLocks noChangeArrowheads="1"/>
          </p:cNvSpPr>
          <p:nvPr/>
        </p:nvSpPr>
        <p:spPr bwMode="auto">
          <a:xfrm>
            <a:off x="833438" y="242831"/>
            <a:ext cx="2735262" cy="486853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我们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的产品</a:t>
            </a:r>
          </a:p>
        </p:txBody>
      </p:sp>
      <p:sp>
        <p:nvSpPr>
          <p:cNvPr id="66" name="TextBox 7"/>
          <p:cNvSpPr>
            <a:spLocks noChangeArrowheads="1"/>
          </p:cNvSpPr>
          <p:nvPr/>
        </p:nvSpPr>
        <p:spPr bwMode="auto">
          <a:xfrm>
            <a:off x="3641726" y="386864"/>
            <a:ext cx="3889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—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甜橙金融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659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902450" y="4766159"/>
            <a:ext cx="2133600" cy="273780"/>
          </a:xfrm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fld id="{3DC10BC5-6CB6-4AAD-97F3-C3545C4969D0}" type="slidenum">
              <a:rPr lang="zh-CN" altLang="en-US" sz="1200">
                <a:solidFill>
                  <a:srgbClr val="898989"/>
                </a:solidFill>
              </a:rPr>
              <a:pPr/>
              <a:t>16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" y="789202"/>
            <a:ext cx="4132263" cy="1412944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4227" indent="-334227">
              <a:spcBef>
                <a:spcPct val="200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交费易是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翼支付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小微商户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打造，集各类民生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服务、金融服务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于一体的平台级产品。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789488" y="804676"/>
            <a:ext cx="3886200" cy="11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zh-CN" altLang="en-US" sz="1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形态</a:t>
            </a:r>
            <a:endParaRPr lang="en-US" altLang="zh-CN" sz="18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u"/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手机：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客户端、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u"/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平板：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u"/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电脑：网页、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642682"/>
            <a:ext cx="5970588" cy="324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276601" y="4785204"/>
            <a:ext cx="23034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r>
              <a:rPr lang="zh-CN" altLang="en-US" sz="1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图：交费易使用场景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9512" y="117810"/>
            <a:ext cx="2735262" cy="486853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我们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的产品</a:t>
            </a:r>
          </a:p>
        </p:txBody>
      </p:sp>
      <p:sp>
        <p:nvSpPr>
          <p:cNvPr id="9" name="TextBox 7"/>
          <p:cNvSpPr>
            <a:spLocks noChangeArrowheads="1"/>
          </p:cNvSpPr>
          <p:nvPr/>
        </p:nvSpPr>
        <p:spPr bwMode="auto">
          <a:xfrm>
            <a:off x="3635376" y="267829"/>
            <a:ext cx="3889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—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交费易产品简介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66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902450" y="4874482"/>
            <a:ext cx="2133600" cy="273780"/>
          </a:xfrm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fld id="{7BAB654A-3BD2-471C-99ED-3A46C2558A83}" type="slidenum">
              <a:rPr lang="zh-CN" altLang="en-US" sz="1200">
                <a:solidFill>
                  <a:srgbClr val="898989"/>
                </a:solidFill>
              </a:rPr>
              <a:pPr/>
              <a:t>17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4" name="TextBox 34"/>
          <p:cNvSpPr txBox="1">
            <a:spLocks noChangeArrowheads="1"/>
          </p:cNvSpPr>
          <p:nvPr/>
        </p:nvSpPr>
        <p:spPr bwMode="auto">
          <a:xfrm>
            <a:off x="322263" y="577202"/>
            <a:ext cx="4033837" cy="445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355600" indent="-176213"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buClr>
                <a:srgbClr val="376092"/>
              </a:buClr>
              <a:buFont typeface="Wingdings" pitchFamily="2" charset="2"/>
              <a:buChar char="p"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交费助手：通过翼支付账户与通信账户打通，引导用户使用具有多应用功能的翼支付账户，提升用户价值</a:t>
            </a:r>
          </a:p>
          <a:p>
            <a:pPr>
              <a:lnSpc>
                <a:spcPct val="150000"/>
              </a:lnSpc>
              <a:buClr>
                <a:srgbClr val="376092"/>
              </a:buClr>
              <a:buFontTx/>
              <a:buChar char="•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用户通信缴费，默认充入翼支付账户中，余额可进行消费、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理财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376092"/>
              </a:buClr>
              <a:buFont typeface="Wingdings" pitchFamily="2" charset="2"/>
              <a:buChar char="p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交费助手业务激增保存的价值</a:t>
            </a:r>
          </a:p>
          <a:p>
            <a:pPr lvl="1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Font typeface="微软雅黑" pitchFamily="34" charset="-122"/>
              <a:buChar char="–"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电信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减少欠费；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ü"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提高客户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ARPU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MOU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值、流量，降低离网率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30000"/>
              </a:spcBef>
              <a:buClr>
                <a:schemeClr val="tx1"/>
              </a:buClr>
              <a:buFont typeface="微软雅黑" pitchFamily="34" charset="-122"/>
              <a:buChar char="–"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对翼支付：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快速提升账户活跃率</a:t>
            </a: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6156325" y="789202"/>
            <a:ext cx="1085850" cy="34163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lIns="18000" rIns="18000" anchor="ctr"/>
          <a:lstStyle/>
          <a:p>
            <a:pPr marL="188913" indent="-188913" algn="ctr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翼支付账户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4452938" y="1490318"/>
            <a:ext cx="830262" cy="33210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lIns="0" rIns="0" anchor="ctr"/>
          <a:lstStyle/>
          <a:p>
            <a:pPr marL="188913" indent="-188913" algn="ctr" eaLnBrk="1" hangingPunct="1"/>
            <a:r>
              <a:rPr lang="zh-CN" altLang="en-US" sz="1200" b="1">
                <a:solidFill>
                  <a:srgbClr val="4E3B3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民生应用</a:t>
            </a: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7894638" y="1490318"/>
            <a:ext cx="895350" cy="335679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lIns="0" rIns="0" anchor="ctr"/>
          <a:lstStyle/>
          <a:p>
            <a:pPr marL="188913" indent="-188913" algn="ctr" eaLnBrk="1" hangingPunct="1"/>
            <a:r>
              <a:rPr lang="zh-CN" altLang="en-US" sz="1200" b="1">
                <a:solidFill>
                  <a:srgbClr val="4E3B3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通信缴费</a:t>
            </a:r>
          </a:p>
        </p:txBody>
      </p:sp>
      <p:sp>
        <p:nvSpPr>
          <p:cNvPr id="8" name="AutoShape 12"/>
          <p:cNvSpPr>
            <a:spLocks noChangeArrowheads="1"/>
          </p:cNvSpPr>
          <p:nvPr/>
        </p:nvSpPr>
        <p:spPr bwMode="auto">
          <a:xfrm>
            <a:off x="5629276" y="1490317"/>
            <a:ext cx="923925" cy="33448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lIns="0" rIns="0" anchor="ctr"/>
          <a:lstStyle/>
          <a:p>
            <a:pPr marL="188913" indent="-188913" algn="ctr" eaLnBrk="1" hangingPunct="1"/>
            <a:r>
              <a:rPr lang="zh-CN" altLang="en-US" sz="1200" b="1">
                <a:solidFill>
                  <a:srgbClr val="4E3B3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商家消费</a:t>
            </a:r>
            <a:endParaRPr lang="en-US" altLang="zh-CN" sz="1200" b="1">
              <a:solidFill>
                <a:srgbClr val="4E3B3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39" y="2030736"/>
            <a:ext cx="1087437" cy="50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6" y="1950984"/>
            <a:ext cx="434975" cy="36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AutoShape 17"/>
          <p:cNvCxnSpPr>
            <a:cxnSpLocks noChangeShapeType="1"/>
            <a:stCxn id="5" idx="2"/>
            <a:endCxn id="6" idx="0"/>
          </p:cNvCxnSpPr>
          <p:nvPr/>
        </p:nvCxnSpPr>
        <p:spPr bwMode="auto">
          <a:xfrm rot="5400000">
            <a:off x="5618599" y="395382"/>
            <a:ext cx="330917" cy="1830387"/>
          </a:xfrm>
          <a:prstGeom prst="bentConnector3">
            <a:avLst>
              <a:gd name="adj1" fmla="val 49639"/>
            </a:avLst>
          </a:prstGeom>
          <a:noFill/>
          <a:ln w="38100">
            <a:solidFill>
              <a:srgbClr val="3366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9"/>
          <p:cNvCxnSpPr>
            <a:cxnSpLocks noChangeShapeType="1"/>
            <a:stCxn id="5" idx="2"/>
            <a:endCxn id="8" idx="0"/>
          </p:cNvCxnSpPr>
          <p:nvPr/>
        </p:nvCxnSpPr>
        <p:spPr bwMode="auto">
          <a:xfrm rot="5400000">
            <a:off x="6229786" y="1006569"/>
            <a:ext cx="330917" cy="608012"/>
          </a:xfrm>
          <a:prstGeom prst="bentConnector3">
            <a:avLst>
              <a:gd name="adj1" fmla="val 49639"/>
            </a:avLst>
          </a:prstGeom>
          <a:noFill/>
          <a:ln w="38100">
            <a:solidFill>
              <a:srgbClr val="3366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626101" y="2740185"/>
            <a:ext cx="1107996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0611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88913" indent="-188913"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1200" b="1">
                <a:solidFill>
                  <a:srgbClr val="4E3B30"/>
                </a:solidFill>
                <a:latin typeface="微软雅黑" pitchFamily="34" charset="-122"/>
                <a:ea typeface="微软雅黑" pitchFamily="34" charset="-122"/>
              </a:rPr>
              <a:t>商家折扣消费</a:t>
            </a: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4429125" y="2743756"/>
            <a:ext cx="800219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0611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88913" indent="-188913"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1200" b="1">
                <a:solidFill>
                  <a:srgbClr val="4E3B30"/>
                </a:solidFill>
                <a:latin typeface="微软雅黑" pitchFamily="34" charset="-122"/>
                <a:ea typeface="微软雅黑" pitchFamily="34" charset="-122"/>
              </a:rPr>
              <a:t>民生缴费</a:t>
            </a:r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7926388" y="1046318"/>
            <a:ext cx="800219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0611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88913" indent="-188913"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1200" b="1">
                <a:solidFill>
                  <a:srgbClr val="4E3B30"/>
                </a:solidFill>
                <a:latin typeface="微软雅黑" pitchFamily="34" charset="-122"/>
                <a:ea typeface="微软雅黑" pitchFamily="34" charset="-122"/>
              </a:rPr>
              <a:t>自动扣缴</a:t>
            </a:r>
          </a:p>
        </p:txBody>
      </p:sp>
      <p:sp>
        <p:nvSpPr>
          <p:cNvPr id="16" name="AutoShape 12"/>
          <p:cNvSpPr>
            <a:spLocks noChangeArrowheads="1"/>
          </p:cNvSpPr>
          <p:nvPr/>
        </p:nvSpPr>
        <p:spPr bwMode="auto">
          <a:xfrm>
            <a:off x="6880225" y="1490317"/>
            <a:ext cx="801688" cy="33448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lIns="0" rIns="0" anchor="ctr"/>
          <a:lstStyle/>
          <a:p>
            <a:pPr marL="188913" indent="-188913" algn="ctr" eaLnBrk="1" hangingPunct="1"/>
            <a:r>
              <a:rPr lang="zh-CN" altLang="en-US" sz="1200" b="1">
                <a:solidFill>
                  <a:srgbClr val="4E3B3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金融理财</a:t>
            </a:r>
            <a:endParaRPr lang="en-US" altLang="zh-CN" sz="1200" b="1">
              <a:solidFill>
                <a:srgbClr val="4E3B3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cxnSp>
        <p:nvCxnSpPr>
          <p:cNvPr id="17" name="AutoShape 19"/>
          <p:cNvCxnSpPr>
            <a:cxnSpLocks noChangeShapeType="1"/>
            <a:stCxn id="5" idx="2"/>
            <a:endCxn id="16" idx="0"/>
          </p:cNvCxnSpPr>
          <p:nvPr/>
        </p:nvCxnSpPr>
        <p:spPr bwMode="auto">
          <a:xfrm rot="16200000" flipH="1">
            <a:off x="6825099" y="1019269"/>
            <a:ext cx="330917" cy="582613"/>
          </a:xfrm>
          <a:prstGeom prst="bentConnector3">
            <a:avLst>
              <a:gd name="adj1" fmla="val 49639"/>
            </a:avLst>
          </a:prstGeom>
          <a:noFill/>
          <a:ln w="38100">
            <a:solidFill>
              <a:srgbClr val="3366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7121526" y="2740185"/>
            <a:ext cx="646331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0611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88913" indent="-188913"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1200" b="1">
                <a:solidFill>
                  <a:srgbClr val="4E3B30"/>
                </a:solidFill>
                <a:latin typeface="微软雅黑" pitchFamily="34" charset="-122"/>
                <a:ea typeface="微软雅黑" pitchFamily="34" charset="-122"/>
              </a:rPr>
              <a:t>添益宝</a:t>
            </a:r>
          </a:p>
        </p:txBody>
      </p:sp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101" y="2035498"/>
            <a:ext cx="542925" cy="21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AutoShape 19"/>
          <p:cNvCxnSpPr>
            <a:cxnSpLocks noChangeShapeType="1"/>
            <a:stCxn id="5" idx="2"/>
            <a:endCxn id="7" idx="0"/>
          </p:cNvCxnSpPr>
          <p:nvPr/>
        </p:nvCxnSpPr>
        <p:spPr bwMode="auto">
          <a:xfrm rot="16200000" flipH="1">
            <a:off x="7355324" y="489044"/>
            <a:ext cx="330917" cy="1643063"/>
          </a:xfrm>
          <a:prstGeom prst="bentConnector3">
            <a:avLst>
              <a:gd name="adj1" fmla="val 49639"/>
            </a:avLst>
          </a:prstGeom>
          <a:noFill/>
          <a:ln w="38100">
            <a:solidFill>
              <a:srgbClr val="3366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8039100" y="2747327"/>
            <a:ext cx="800219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0611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88913" indent="-188913"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1200" b="1">
                <a:solidFill>
                  <a:srgbClr val="4E3B30"/>
                </a:solidFill>
                <a:latin typeface="微软雅黑" pitchFamily="34" charset="-122"/>
                <a:ea typeface="微软雅黑" pitchFamily="34" charset="-122"/>
              </a:rPr>
              <a:t>通信账户</a:t>
            </a:r>
          </a:p>
        </p:txBody>
      </p:sp>
      <p:sp>
        <p:nvSpPr>
          <p:cNvPr id="22" name="Rectangle 66"/>
          <p:cNvSpPr>
            <a:spLocks noChangeArrowheads="1"/>
          </p:cNvSpPr>
          <p:nvPr/>
        </p:nvSpPr>
        <p:spPr bwMode="auto">
          <a:xfrm>
            <a:off x="7781925" y="1005845"/>
            <a:ext cx="1182688" cy="90347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zh-CN" altLang="en-US" sz="120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356100" y="3165139"/>
            <a:ext cx="4249738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翼支付账户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高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低价值（福建）</a:t>
            </a: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4429125" y="3471059"/>
            <a:ext cx="4103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4789488" y="4416196"/>
            <a:ext cx="360362" cy="404719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4859339" y="4838771"/>
            <a:ext cx="861133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ARPU(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6727826" y="3532957"/>
            <a:ext cx="360363" cy="53566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7669213" y="3532957"/>
            <a:ext cx="360362" cy="53566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7086601" y="3471059"/>
            <a:ext cx="420308" cy="26161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1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网</a:t>
            </a: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8035926" y="3471059"/>
            <a:ext cx="607859" cy="26161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翼支付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5148263" y="4200743"/>
            <a:ext cx="360362" cy="620172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5867401" y="4838771"/>
            <a:ext cx="745717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流量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(M)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6875464" y="4838771"/>
            <a:ext cx="1037463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MOU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（分）</a:t>
            </a:r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7958138" y="4838771"/>
            <a:ext cx="646331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离网率</a:t>
            </a:r>
          </a:p>
        </p:txBody>
      </p:sp>
      <p:sp>
        <p:nvSpPr>
          <p:cNvPr id="35" name="TextBox 1"/>
          <p:cNvSpPr txBox="1">
            <a:spLocks noChangeArrowheads="1"/>
          </p:cNvSpPr>
          <p:nvPr/>
        </p:nvSpPr>
        <p:spPr bwMode="auto">
          <a:xfrm>
            <a:off x="4716463" y="4204314"/>
            <a:ext cx="50482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/>
            <a:r>
              <a:rPr lang="en-US" altLang="zh-CN" sz="900">
                <a:latin typeface="微软雅黑" pitchFamily="34" charset="-122"/>
                <a:ea typeface="微软雅黑" pitchFamily="34" charset="-122"/>
              </a:rPr>
              <a:t>48.9</a:t>
            </a:r>
            <a:endParaRPr lang="zh-CN" altLang="en-US" sz="9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23"/>
          <p:cNvSpPr txBox="1">
            <a:spLocks noChangeArrowheads="1"/>
          </p:cNvSpPr>
          <p:nvPr/>
        </p:nvSpPr>
        <p:spPr bwMode="auto">
          <a:xfrm>
            <a:off x="5076825" y="4042426"/>
            <a:ext cx="50323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/>
            <a:r>
              <a:rPr lang="en-US" altLang="zh-CN" sz="900">
                <a:latin typeface="微软雅黑" pitchFamily="34" charset="-122"/>
                <a:ea typeface="微软雅黑" pitchFamily="34" charset="-122"/>
              </a:rPr>
              <a:t>75.2</a:t>
            </a:r>
            <a:endParaRPr lang="zh-CN" altLang="en-US" sz="9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 Box 27"/>
          <p:cNvSpPr txBox="1">
            <a:spLocks noChangeArrowheads="1"/>
          </p:cNvSpPr>
          <p:nvPr/>
        </p:nvSpPr>
        <p:spPr bwMode="auto">
          <a:xfrm>
            <a:off x="5724526" y="4416196"/>
            <a:ext cx="360363" cy="404719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6084888" y="3660325"/>
            <a:ext cx="360362" cy="1160590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26"/>
          <p:cNvSpPr txBox="1">
            <a:spLocks noChangeArrowheads="1"/>
          </p:cNvSpPr>
          <p:nvPr/>
        </p:nvSpPr>
        <p:spPr bwMode="auto">
          <a:xfrm>
            <a:off x="5653089" y="4204314"/>
            <a:ext cx="50323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/>
            <a:r>
              <a:rPr lang="en-US" altLang="zh-CN" sz="900">
                <a:latin typeface="微软雅黑" pitchFamily="34" charset="-122"/>
                <a:ea typeface="微软雅黑" pitchFamily="34" charset="-122"/>
              </a:rPr>
              <a:t>173</a:t>
            </a:r>
            <a:endParaRPr lang="zh-CN" altLang="en-US" sz="9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28"/>
          <p:cNvSpPr txBox="1">
            <a:spLocks noChangeArrowheads="1"/>
          </p:cNvSpPr>
          <p:nvPr/>
        </p:nvSpPr>
        <p:spPr bwMode="auto">
          <a:xfrm>
            <a:off x="6013450" y="3525815"/>
            <a:ext cx="50323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/>
            <a:r>
              <a:rPr lang="en-US" altLang="zh-CN" sz="900">
                <a:latin typeface="微软雅黑" pitchFamily="34" charset="-122"/>
                <a:ea typeface="微软雅黑" pitchFamily="34" charset="-122"/>
              </a:rPr>
              <a:t>502</a:t>
            </a:r>
            <a:endParaRPr lang="zh-CN" altLang="en-US" sz="9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 Box 27"/>
          <p:cNvSpPr txBox="1">
            <a:spLocks noChangeArrowheads="1"/>
          </p:cNvSpPr>
          <p:nvPr/>
        </p:nvSpPr>
        <p:spPr bwMode="auto">
          <a:xfrm>
            <a:off x="6804025" y="4416196"/>
            <a:ext cx="360363" cy="404719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7164388" y="4173365"/>
            <a:ext cx="360362" cy="647550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31"/>
          <p:cNvSpPr txBox="1">
            <a:spLocks noChangeArrowheads="1"/>
          </p:cNvSpPr>
          <p:nvPr/>
        </p:nvSpPr>
        <p:spPr bwMode="auto">
          <a:xfrm>
            <a:off x="6732589" y="4204314"/>
            <a:ext cx="50482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/>
            <a:r>
              <a:rPr lang="en-US" altLang="zh-CN" sz="900">
                <a:latin typeface="微软雅黑" pitchFamily="34" charset="-122"/>
                <a:ea typeface="微软雅黑" pitchFamily="34" charset="-122"/>
              </a:rPr>
              <a:t>357</a:t>
            </a:r>
            <a:endParaRPr lang="zh-CN" altLang="en-US" sz="9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32"/>
          <p:cNvSpPr txBox="1">
            <a:spLocks noChangeArrowheads="1"/>
          </p:cNvSpPr>
          <p:nvPr/>
        </p:nvSpPr>
        <p:spPr bwMode="auto">
          <a:xfrm>
            <a:off x="7092951" y="4011477"/>
            <a:ext cx="50482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/>
            <a:r>
              <a:rPr lang="en-US" altLang="zh-CN" sz="900">
                <a:latin typeface="微软雅黑" pitchFamily="34" charset="-122"/>
                <a:ea typeface="微软雅黑" pitchFamily="34" charset="-122"/>
              </a:rPr>
              <a:t>561</a:t>
            </a:r>
            <a:endParaRPr lang="zh-CN" altLang="en-US" sz="9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 Box 27"/>
          <p:cNvSpPr txBox="1">
            <a:spLocks noChangeArrowheads="1"/>
          </p:cNvSpPr>
          <p:nvPr/>
        </p:nvSpPr>
        <p:spPr bwMode="auto">
          <a:xfrm>
            <a:off x="7812088" y="4416196"/>
            <a:ext cx="360362" cy="404719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 Box 35"/>
          <p:cNvSpPr txBox="1">
            <a:spLocks noChangeArrowheads="1"/>
          </p:cNvSpPr>
          <p:nvPr/>
        </p:nvSpPr>
        <p:spPr bwMode="auto">
          <a:xfrm>
            <a:off x="8172451" y="4551896"/>
            <a:ext cx="360363" cy="269019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7740651" y="4226932"/>
            <a:ext cx="50482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/>
            <a:r>
              <a:rPr lang="en-US" altLang="zh-CN" sz="900">
                <a:latin typeface="微软雅黑" pitchFamily="34" charset="-122"/>
                <a:ea typeface="微软雅黑" pitchFamily="34" charset="-122"/>
              </a:rPr>
              <a:t>2.6%</a:t>
            </a:r>
            <a:endParaRPr lang="zh-CN" altLang="en-US" sz="9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36"/>
          <p:cNvSpPr txBox="1">
            <a:spLocks noChangeArrowheads="1"/>
          </p:cNvSpPr>
          <p:nvPr/>
        </p:nvSpPr>
        <p:spPr bwMode="auto">
          <a:xfrm>
            <a:off x="8101014" y="4366202"/>
            <a:ext cx="50482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 eaLnBrk="1" hangingPunct="1"/>
            <a:r>
              <a:rPr lang="en-US" altLang="zh-CN" sz="900">
                <a:latin typeface="微软雅黑" pitchFamily="34" charset="-122"/>
                <a:ea typeface="微软雅黑" pitchFamily="34" charset="-122"/>
              </a:rPr>
              <a:t>2%</a:t>
            </a:r>
            <a:endParaRPr lang="zh-CN" altLang="en-US" sz="9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>
            <a:off x="4429125" y="4820915"/>
            <a:ext cx="4103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6" y="1922415"/>
            <a:ext cx="1584325" cy="81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467544" y="143038"/>
            <a:ext cx="2735262" cy="486853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我们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的产品</a:t>
            </a:r>
          </a:p>
        </p:txBody>
      </p:sp>
      <p:sp>
        <p:nvSpPr>
          <p:cNvPr id="52" name="TextBox 7"/>
          <p:cNvSpPr>
            <a:spLocks noChangeArrowheads="1"/>
          </p:cNvSpPr>
          <p:nvPr/>
        </p:nvSpPr>
        <p:spPr bwMode="auto">
          <a:xfrm>
            <a:off x="3635376" y="267829"/>
            <a:ext cx="3889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—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交费易助手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359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902450" y="4766159"/>
            <a:ext cx="2133600" cy="273780"/>
          </a:xfrm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fld id="{8E454F0A-7FE2-46F7-82D5-ECAB1D2AD9CC}" type="slidenum">
              <a:rPr lang="zh-CN" altLang="en-US" sz="1200">
                <a:solidFill>
                  <a:srgbClr val="898989"/>
                </a:solidFill>
              </a:rPr>
              <a:pPr/>
              <a:t>18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5739" y="1048698"/>
            <a:ext cx="4192587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添益宝是基于</a:t>
            </a: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翼支付账户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全余额增值理财服务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。开通添益宝后，翼支付账户不仅可以随时随地消费（网上购物、转账、信用卡还款、充话费等），还可以每天享受理财收益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目前支持民生银行如意宝产品、上海银行慧财宝产品、嘉实基金的嘉实货币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产品。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800" dirty="0">
              <a:latin typeface="Arial" pitchFamily="34" charset="0"/>
            </a:endParaRP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1047751" y="2205718"/>
            <a:ext cx="1439863" cy="252354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lIns="18000" rIns="18000" anchor="ctr"/>
          <a:lstStyle/>
          <a:p>
            <a:pPr marL="188913" indent="-188913" algn="ctr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翼支付账户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414338" y="3355595"/>
            <a:ext cx="544512" cy="72730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lIns="0" rIns="0" anchor="ctr"/>
          <a:lstStyle/>
          <a:p>
            <a:pPr marL="188913" indent="-188913" algn="ctr"/>
            <a:r>
              <a:rPr lang="zh-CN" altLang="en-US" sz="1200" b="1">
                <a:solidFill>
                  <a:srgbClr val="4E3B3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民生</a:t>
            </a:r>
            <a:endParaRPr lang="en-US" altLang="zh-CN" sz="1200" b="1">
              <a:solidFill>
                <a:srgbClr val="4E3B3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188913" indent="-188913" algn="ctr"/>
            <a:r>
              <a:rPr lang="zh-CN" altLang="en-US" sz="1200" b="1">
                <a:solidFill>
                  <a:srgbClr val="4E3B3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应用</a:t>
            </a: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1912938" y="3355595"/>
            <a:ext cx="493712" cy="727303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/>
          <a:lstStyle/>
          <a:p>
            <a:pPr marL="188913" indent="-188913" algn="ctr"/>
            <a:r>
              <a:rPr lang="zh-CN" altLang="en-US" sz="1200" b="1">
                <a:solidFill>
                  <a:srgbClr val="4E3B3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自动</a:t>
            </a:r>
            <a:endParaRPr lang="en-US" altLang="zh-CN" sz="1200" b="1">
              <a:solidFill>
                <a:srgbClr val="4E3B3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188913" indent="-188913" algn="ctr"/>
            <a:r>
              <a:rPr lang="zh-CN" altLang="en-US" sz="1200" b="1">
                <a:solidFill>
                  <a:srgbClr val="4E3B3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缴费</a:t>
            </a:r>
            <a:endParaRPr lang="en-US" altLang="zh-CN" sz="1200" b="1">
              <a:solidFill>
                <a:srgbClr val="4E3B3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8" name="AutoShape 12"/>
          <p:cNvSpPr>
            <a:spLocks noChangeArrowheads="1"/>
          </p:cNvSpPr>
          <p:nvPr/>
        </p:nvSpPr>
        <p:spPr bwMode="auto">
          <a:xfrm>
            <a:off x="1111251" y="3355595"/>
            <a:ext cx="557213" cy="72730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lIns="0" rIns="0" anchor="ctr"/>
          <a:lstStyle/>
          <a:p>
            <a:pPr marL="188913" indent="-188913" algn="ctr"/>
            <a:r>
              <a:rPr lang="zh-CN" altLang="en-US" sz="1200" b="1">
                <a:solidFill>
                  <a:srgbClr val="4E3B3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商家</a:t>
            </a:r>
            <a:endParaRPr lang="en-US" altLang="zh-CN" sz="1200" b="1">
              <a:solidFill>
                <a:srgbClr val="4E3B3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188913" indent="-188913" algn="ctr"/>
            <a:r>
              <a:rPr lang="zh-CN" altLang="en-US" sz="1200" b="1">
                <a:solidFill>
                  <a:srgbClr val="4E3B3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消费</a:t>
            </a:r>
            <a:endParaRPr lang="en-US" altLang="zh-CN" sz="1200" b="1">
              <a:solidFill>
                <a:srgbClr val="4E3B3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cxnSp>
        <p:nvCxnSpPr>
          <p:cNvPr id="9" name="AutoShape 17"/>
          <p:cNvCxnSpPr>
            <a:cxnSpLocks noChangeShapeType="1"/>
            <a:stCxn id="5" idx="2"/>
            <a:endCxn id="6" idx="0"/>
          </p:cNvCxnSpPr>
          <p:nvPr/>
        </p:nvCxnSpPr>
        <p:spPr bwMode="auto">
          <a:xfrm rot="5400000">
            <a:off x="777583" y="2366290"/>
            <a:ext cx="897523" cy="1081088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3366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9"/>
          <p:cNvCxnSpPr>
            <a:cxnSpLocks noChangeShapeType="1"/>
            <a:stCxn id="5" idx="2"/>
            <a:endCxn id="8" idx="0"/>
          </p:cNvCxnSpPr>
          <p:nvPr/>
        </p:nvCxnSpPr>
        <p:spPr bwMode="auto">
          <a:xfrm rot="5400000">
            <a:off x="1129215" y="2717921"/>
            <a:ext cx="897523" cy="37782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3366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2478089" y="2644957"/>
            <a:ext cx="800219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0611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88913" indent="-188913"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r>
              <a:rPr lang="zh-CN" altLang="en-US" sz="1200" b="1">
                <a:solidFill>
                  <a:srgbClr val="4E3B30"/>
                </a:solidFill>
                <a:latin typeface="微软雅黑" pitchFamily="34" charset="-122"/>
                <a:ea typeface="微软雅黑" pitchFamily="34" charset="-122"/>
              </a:rPr>
              <a:t>余额生息</a:t>
            </a: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2679701" y="3355595"/>
            <a:ext cx="530225" cy="72730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 algn="ctr">
            <a:solidFill>
              <a:srgbClr val="3366FF"/>
            </a:solidFill>
            <a:round/>
            <a:headEnd/>
            <a:tailEnd/>
          </a:ln>
        </p:spPr>
        <p:txBody>
          <a:bodyPr lIns="0" rIns="0" anchor="ctr"/>
          <a:lstStyle/>
          <a:p>
            <a:pPr marL="188913" indent="-188913" algn="ctr"/>
            <a:r>
              <a:rPr lang="zh-CN" altLang="en-US" sz="1200" b="1">
                <a:solidFill>
                  <a:srgbClr val="4E3B3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金融</a:t>
            </a:r>
            <a:endParaRPr lang="en-US" altLang="zh-CN" sz="1200" b="1">
              <a:solidFill>
                <a:srgbClr val="4E3B3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 marL="188913" indent="-188913" algn="ctr"/>
            <a:r>
              <a:rPr lang="zh-CN" altLang="en-US" sz="1200" b="1">
                <a:solidFill>
                  <a:srgbClr val="4E3B3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理财</a:t>
            </a:r>
            <a:endParaRPr lang="en-US" altLang="zh-CN" sz="1200" b="1">
              <a:solidFill>
                <a:srgbClr val="4E3B30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cxnSp>
        <p:nvCxnSpPr>
          <p:cNvPr id="13" name="AutoShape 19"/>
          <p:cNvCxnSpPr>
            <a:cxnSpLocks noChangeShapeType="1"/>
            <a:stCxn id="5" idx="2"/>
            <a:endCxn id="12" idx="0"/>
          </p:cNvCxnSpPr>
          <p:nvPr/>
        </p:nvCxnSpPr>
        <p:spPr bwMode="auto">
          <a:xfrm rot="16200000" flipH="1">
            <a:off x="1907090" y="2317871"/>
            <a:ext cx="897523" cy="117792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3366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570163" y="4211456"/>
            <a:ext cx="646331" cy="2769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0611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88913" indent="-188913"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r>
              <a:rPr lang="zh-CN" altLang="en-US" sz="1200" b="1">
                <a:solidFill>
                  <a:srgbClr val="4E3B30"/>
                </a:solidFill>
                <a:latin typeface="微软雅黑" pitchFamily="34" charset="-122"/>
                <a:ea typeface="微软雅黑" pitchFamily="34" charset="-122"/>
              </a:rPr>
              <a:t>添益宝</a:t>
            </a:r>
          </a:p>
        </p:txBody>
      </p:sp>
      <p:cxnSp>
        <p:nvCxnSpPr>
          <p:cNvPr id="15" name="AutoShape 19"/>
          <p:cNvCxnSpPr>
            <a:cxnSpLocks noChangeShapeType="1"/>
            <a:stCxn id="5" idx="2"/>
            <a:endCxn id="7" idx="0"/>
          </p:cNvCxnSpPr>
          <p:nvPr/>
        </p:nvCxnSpPr>
        <p:spPr bwMode="auto">
          <a:xfrm rot="16200000" flipH="1">
            <a:off x="1514977" y="2709984"/>
            <a:ext cx="897523" cy="3937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3366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66"/>
          <p:cNvSpPr>
            <a:spLocks noChangeArrowheads="1"/>
          </p:cNvSpPr>
          <p:nvPr/>
        </p:nvSpPr>
        <p:spPr bwMode="auto">
          <a:xfrm>
            <a:off x="2555876" y="2644956"/>
            <a:ext cx="803275" cy="150341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20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79388" y="846339"/>
            <a:ext cx="6350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 添益宝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422776" y="848720"/>
            <a:ext cx="4157663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甜橙理财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甜橙理财是翼支付旗下优质理财平台，为用户提供</a:t>
            </a: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不同期限、不同投资门槛、不同风险等级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的理财产品，满足用户的差异化投资需求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甜橙理财复用翼支付个人账户和企业账户的体系，为翼支付用户提供安全、高效的理财服务。</a:t>
            </a:r>
            <a:r>
              <a:rPr lang="en-US" altLang="zh-CN" sz="1800" dirty="0">
                <a:latin typeface="Arial" pitchFamily="34" charset="0"/>
              </a:rPr>
              <a:t>                         </a:t>
            </a:r>
            <a:endParaRPr lang="zh-CN" altLang="en-US" sz="1800" dirty="0">
              <a:latin typeface="Arial" pitchFamily="34" charset="0"/>
            </a:endParaRPr>
          </a:p>
        </p:txBody>
      </p:sp>
      <p:grpSp>
        <p:nvGrpSpPr>
          <p:cNvPr id="19" name="组合 105"/>
          <p:cNvGrpSpPr>
            <a:grpSpLocks/>
          </p:cNvGrpSpPr>
          <p:nvPr/>
        </p:nvGrpSpPr>
        <p:grpSpPr bwMode="auto">
          <a:xfrm>
            <a:off x="4067176" y="2240237"/>
            <a:ext cx="4983163" cy="2654553"/>
            <a:chOff x="4162338" y="2031764"/>
            <a:chExt cx="4981662" cy="4207529"/>
          </a:xfrm>
        </p:grpSpPr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4269540" y="5078477"/>
              <a:ext cx="1440160" cy="362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r>
                <a:rPr lang="zh-CN" altLang="en-US" sz="1000" b="1">
                  <a:latin typeface="微软雅黑" pitchFamily="34" charset="-122"/>
                  <a:ea typeface="微软雅黑" pitchFamily="34" charset="-122"/>
                </a:rPr>
                <a:t>作用媒介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4296234" y="2031764"/>
              <a:ext cx="1403648" cy="362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r>
                <a:rPr lang="zh-CN" altLang="en-US" sz="1000" b="1">
                  <a:latin typeface="微软雅黑" pitchFamily="34" charset="-122"/>
                  <a:ea typeface="微软雅黑" pitchFamily="34" charset="-122"/>
                </a:rPr>
                <a:t>用户导入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4173673" y="2936415"/>
              <a:ext cx="1403648" cy="362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r>
                <a:rPr lang="zh-CN" altLang="en-US" sz="1000" b="1">
                  <a:latin typeface="微软雅黑" pitchFamily="34" charset="-122"/>
                  <a:ea typeface="微软雅黑" pitchFamily="34" charset="-122"/>
                </a:rPr>
                <a:t>复用账户体系</a:t>
              </a:r>
            </a:p>
          </p:txBody>
        </p: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4162338" y="3689306"/>
              <a:ext cx="1403648" cy="362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r>
                <a:rPr lang="zh-CN" altLang="en-US" sz="1000" b="1">
                  <a:latin typeface="微软雅黑" pitchFamily="34" charset="-122"/>
                  <a:ea typeface="微软雅黑" pitchFamily="34" charset="-122"/>
                </a:rPr>
                <a:t>选择产品购买</a:t>
              </a:r>
            </a:p>
          </p:txBody>
        </p:sp>
        <p:sp>
          <p:nvSpPr>
            <p:cNvPr id="24" name="下箭头 23"/>
            <p:cNvSpPr/>
            <p:nvPr/>
          </p:nvSpPr>
          <p:spPr>
            <a:xfrm>
              <a:off x="4597182" y="2336294"/>
              <a:ext cx="144419" cy="465547"/>
            </a:xfrm>
            <a:prstGeom prst="downArrow">
              <a:avLst/>
            </a:prstGeom>
            <a:solidFill>
              <a:srgbClr val="FFC0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00"/>
            </a:p>
          </p:txBody>
        </p:sp>
        <p:sp>
          <p:nvSpPr>
            <p:cNvPr id="25" name="下箭头 24"/>
            <p:cNvSpPr/>
            <p:nvPr/>
          </p:nvSpPr>
          <p:spPr>
            <a:xfrm>
              <a:off x="4603530" y="3204381"/>
              <a:ext cx="144419" cy="465547"/>
            </a:xfrm>
            <a:prstGeom prst="downArrow">
              <a:avLst/>
            </a:prstGeom>
            <a:solidFill>
              <a:srgbClr val="FFC0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00"/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4211960" y="4293095"/>
              <a:ext cx="1403648" cy="362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r>
                <a:rPr lang="zh-CN" altLang="en-US" sz="1000" b="1">
                  <a:latin typeface="微软雅黑" pitchFamily="34" charset="-122"/>
                  <a:ea typeface="微软雅黑" pitchFamily="34" charset="-122"/>
                </a:rPr>
                <a:t>产品能力输出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4283968" y="5877273"/>
              <a:ext cx="1440160" cy="362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r>
                <a:rPr lang="zh-CN" altLang="en-US" sz="1000" b="1">
                  <a:latin typeface="微软雅黑" pitchFamily="34" charset="-122"/>
                  <a:ea typeface="微软雅黑" pitchFamily="34" charset="-122"/>
                </a:rPr>
                <a:t>产品名称</a:t>
              </a:r>
            </a:p>
          </p:txBody>
        </p:sp>
        <p:sp>
          <p:nvSpPr>
            <p:cNvPr id="28" name="下箭头 27"/>
            <p:cNvSpPr/>
            <p:nvPr/>
          </p:nvSpPr>
          <p:spPr>
            <a:xfrm>
              <a:off x="4640032" y="4620273"/>
              <a:ext cx="144418" cy="465547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00"/>
            </a:p>
          </p:txBody>
        </p:sp>
        <p:sp>
          <p:nvSpPr>
            <p:cNvPr id="29" name="下箭头 28"/>
            <p:cNvSpPr/>
            <p:nvPr/>
          </p:nvSpPr>
          <p:spPr>
            <a:xfrm>
              <a:off x="4652728" y="5400851"/>
              <a:ext cx="142832" cy="465547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00"/>
            </a:p>
          </p:txBody>
        </p:sp>
        <p:grpSp>
          <p:nvGrpSpPr>
            <p:cNvPr id="30" name="组合 29"/>
            <p:cNvGrpSpPr>
              <a:grpSpLocks/>
            </p:cNvGrpSpPr>
            <p:nvPr/>
          </p:nvGrpSpPr>
          <p:grpSpPr bwMode="auto">
            <a:xfrm>
              <a:off x="5364089" y="2420888"/>
              <a:ext cx="3779911" cy="3796214"/>
              <a:chOff x="1176366" y="1741791"/>
              <a:chExt cx="3779911" cy="4095563"/>
            </a:xfrm>
          </p:grpSpPr>
          <p:grpSp>
            <p:nvGrpSpPr>
              <p:cNvPr id="31" name="组合 49"/>
              <p:cNvGrpSpPr>
                <a:grpSpLocks/>
              </p:cNvGrpSpPr>
              <p:nvPr/>
            </p:nvGrpSpPr>
            <p:grpSpPr bwMode="auto">
              <a:xfrm>
                <a:off x="1176366" y="1741791"/>
                <a:ext cx="3220038" cy="4023059"/>
                <a:chOff x="1183716" y="1396106"/>
                <a:chExt cx="3220038" cy="3651656"/>
              </a:xfrm>
            </p:grpSpPr>
            <p:grpSp>
              <p:nvGrpSpPr>
                <p:cNvPr id="35" name="组合 87"/>
                <p:cNvGrpSpPr>
                  <a:grpSpLocks/>
                </p:cNvGrpSpPr>
                <p:nvPr/>
              </p:nvGrpSpPr>
              <p:grpSpPr bwMode="auto">
                <a:xfrm>
                  <a:off x="1183716" y="1923074"/>
                  <a:ext cx="3220038" cy="1860015"/>
                  <a:chOff x="214973" y="1040723"/>
                  <a:chExt cx="4067452" cy="1860015"/>
                </a:xfrm>
              </p:grpSpPr>
              <p:sp>
                <p:nvSpPr>
                  <p:cNvPr id="47" name="圆角矩形 46"/>
                  <p:cNvSpPr/>
                  <p:nvPr/>
                </p:nvSpPr>
                <p:spPr>
                  <a:xfrm>
                    <a:off x="1732039" y="1731743"/>
                    <a:ext cx="948213" cy="433608"/>
                  </a:xfrm>
                  <a:prstGeom prst="roundRect">
                    <a:avLst/>
                  </a:prstGeom>
                  <a:solidFill>
                    <a:srgbClr val="FF99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zh-CN" altLang="en-US" sz="1000" b="1" dirty="0">
                        <a:latin typeface="微软雅黑" pitchFamily="34" charset="-122"/>
                        <a:ea typeface="微软雅黑" pitchFamily="34" charset="-122"/>
                      </a:rPr>
                      <a:t>甜橙</a:t>
                    </a:r>
                    <a:endParaRPr lang="en-US" altLang="zh-CN" sz="1000" b="1" dirty="0">
                      <a:latin typeface="微软雅黑" pitchFamily="34" charset="-122"/>
                      <a:ea typeface="微软雅黑" pitchFamily="34" charset="-122"/>
                    </a:endParaRPr>
                  </a:p>
                  <a:p>
                    <a:pPr algn="ctr">
                      <a:defRPr/>
                    </a:pPr>
                    <a:r>
                      <a:rPr lang="zh-CN" altLang="en-US" sz="1000" b="1" dirty="0">
                        <a:latin typeface="微软雅黑" pitchFamily="34" charset="-122"/>
                        <a:ea typeface="微软雅黑" pitchFamily="34" charset="-122"/>
                      </a:rPr>
                      <a:t>理财</a:t>
                    </a:r>
                  </a:p>
                </p:txBody>
              </p:sp>
              <p:sp>
                <p:nvSpPr>
                  <p:cNvPr id="48" name="圆角矩形 47"/>
                  <p:cNvSpPr/>
                  <p:nvPr/>
                </p:nvSpPr>
                <p:spPr>
                  <a:xfrm>
                    <a:off x="214499" y="2454996"/>
                    <a:ext cx="910123" cy="435323"/>
                  </a:xfrm>
                  <a:prstGeom prst="roundRect">
                    <a:avLst/>
                  </a:prstGeom>
                  <a:solidFill>
                    <a:srgbClr val="FF99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zh-CN" altLang="en-US" sz="1000" b="1" dirty="0">
                        <a:latin typeface="微软雅黑" pitchFamily="34" charset="-122"/>
                        <a:ea typeface="微软雅黑" pitchFamily="34" charset="-122"/>
                      </a:rPr>
                      <a:t>定期保</a:t>
                    </a:r>
                  </a:p>
                </p:txBody>
              </p:sp>
              <p:sp>
                <p:nvSpPr>
                  <p:cNvPr id="49" name="圆角矩形 48"/>
                  <p:cNvSpPr/>
                  <p:nvPr/>
                </p:nvSpPr>
                <p:spPr>
                  <a:xfrm>
                    <a:off x="1280988" y="2465279"/>
                    <a:ext cx="910123" cy="435323"/>
                  </a:xfrm>
                  <a:prstGeom prst="roundRect">
                    <a:avLst/>
                  </a:prstGeom>
                  <a:solidFill>
                    <a:srgbClr val="FF99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zh-CN" altLang="en-US" sz="1000" b="1" dirty="0">
                        <a:latin typeface="微软雅黑" pitchFamily="34" charset="-122"/>
                        <a:ea typeface="微软雅黑" pitchFamily="34" charset="-122"/>
                      </a:rPr>
                      <a:t>活期保</a:t>
                    </a:r>
                  </a:p>
                </p:txBody>
              </p:sp>
              <p:sp>
                <p:nvSpPr>
                  <p:cNvPr id="50" name="圆角矩形 49"/>
                  <p:cNvSpPr/>
                  <p:nvPr/>
                </p:nvSpPr>
                <p:spPr>
                  <a:xfrm>
                    <a:off x="2580018" y="2449854"/>
                    <a:ext cx="731706" cy="435323"/>
                  </a:xfrm>
                  <a:prstGeom prst="roundRect">
                    <a:avLst/>
                  </a:prstGeom>
                  <a:solidFill>
                    <a:srgbClr val="FF99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zh-CN" altLang="en-US" sz="1000" b="1" dirty="0">
                        <a:latin typeface="微软雅黑" pitchFamily="34" charset="-122"/>
                        <a:ea typeface="微软雅黑" pitchFamily="34" charset="-122"/>
                      </a:rPr>
                      <a:t>基金</a:t>
                    </a:r>
                  </a:p>
                </p:txBody>
              </p:sp>
              <p:sp>
                <p:nvSpPr>
                  <p:cNvPr id="51" name="圆角矩形 50"/>
                  <p:cNvSpPr/>
                  <p:nvPr/>
                </p:nvSpPr>
                <p:spPr>
                  <a:xfrm>
                    <a:off x="3550282" y="2449854"/>
                    <a:ext cx="731706" cy="433609"/>
                  </a:xfrm>
                  <a:prstGeom prst="roundRect">
                    <a:avLst/>
                  </a:prstGeom>
                  <a:solidFill>
                    <a:srgbClr val="FF993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zh-CN" altLang="en-US" sz="1000" b="1" dirty="0">
                        <a:latin typeface="微软雅黑" pitchFamily="34" charset="-122"/>
                        <a:ea typeface="微软雅黑" pitchFamily="34" charset="-122"/>
                      </a:rPr>
                      <a:t>其它</a:t>
                    </a:r>
                  </a:p>
                </p:txBody>
              </p:sp>
              <p:cxnSp>
                <p:nvCxnSpPr>
                  <p:cNvPr id="52" name="肘形连接符 51"/>
                  <p:cNvCxnSpPr/>
                  <p:nvPr/>
                </p:nvCxnSpPr>
                <p:spPr>
                  <a:xfrm rot="10800000" flipV="1">
                    <a:off x="673570" y="2271611"/>
                    <a:ext cx="1533578" cy="174815"/>
                  </a:xfrm>
                  <a:prstGeom prst="bentConnector3">
                    <a:avLst>
                      <a:gd name="adj1" fmla="val 99916"/>
                    </a:avLst>
                  </a:prstGeom>
                  <a:ln w="158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肘形连接符 79"/>
                  <p:cNvCxnSpPr>
                    <a:endCxn id="51" idx="0"/>
                  </p:cNvCxnSpPr>
                  <p:nvPr/>
                </p:nvCxnSpPr>
                <p:spPr>
                  <a:xfrm>
                    <a:off x="2217171" y="2271611"/>
                    <a:ext cx="1697962" cy="178242"/>
                  </a:xfrm>
                  <a:prstGeom prst="bentConnector2">
                    <a:avLst/>
                  </a:prstGeom>
                  <a:ln w="158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连接符 53"/>
                  <p:cNvCxnSpPr>
                    <a:endCxn id="49" idx="0"/>
                  </p:cNvCxnSpPr>
                  <p:nvPr/>
                </p:nvCxnSpPr>
                <p:spPr>
                  <a:xfrm flipH="1">
                    <a:off x="1736049" y="2276754"/>
                    <a:ext cx="4009" cy="188526"/>
                  </a:xfrm>
                  <a:prstGeom prst="line">
                    <a:avLst/>
                  </a:prstGeom>
                  <a:ln w="158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连接符 54"/>
                  <p:cNvCxnSpPr/>
                  <p:nvPr/>
                </p:nvCxnSpPr>
                <p:spPr>
                  <a:xfrm>
                    <a:off x="2926827" y="2271611"/>
                    <a:ext cx="4009" cy="174815"/>
                  </a:xfrm>
                  <a:prstGeom prst="line">
                    <a:avLst/>
                  </a:prstGeom>
                  <a:ln w="158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接连接符 55"/>
                  <p:cNvCxnSpPr/>
                  <p:nvPr/>
                </p:nvCxnSpPr>
                <p:spPr>
                  <a:xfrm>
                    <a:off x="2213162" y="2180777"/>
                    <a:ext cx="0" cy="85693"/>
                  </a:xfrm>
                  <a:prstGeom prst="line">
                    <a:avLst/>
                  </a:prstGeom>
                  <a:ln w="158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矩形 56"/>
                  <p:cNvSpPr/>
                  <p:nvPr/>
                </p:nvSpPr>
                <p:spPr>
                  <a:xfrm>
                    <a:off x="827931" y="1053051"/>
                    <a:ext cx="1078516" cy="28793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zh-CN" altLang="en-US" sz="1000" b="1" dirty="0">
                        <a:latin typeface="微软雅黑" pitchFamily="34" charset="-122"/>
                        <a:ea typeface="微软雅黑" pitchFamily="34" charset="-122"/>
                      </a:rPr>
                      <a:t>个人账户</a:t>
                    </a:r>
                  </a:p>
                </p:txBody>
              </p:sp>
              <p:sp>
                <p:nvSpPr>
                  <p:cNvPr id="58" name="矩形 57"/>
                  <p:cNvSpPr/>
                  <p:nvPr/>
                </p:nvSpPr>
                <p:spPr>
                  <a:xfrm>
                    <a:off x="2401601" y="1041053"/>
                    <a:ext cx="1080521" cy="28793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zh-CN" altLang="en-US" sz="1000" b="1" dirty="0">
                        <a:latin typeface="微软雅黑" pitchFamily="34" charset="-122"/>
                        <a:ea typeface="微软雅黑" pitchFamily="34" charset="-122"/>
                      </a:rPr>
                      <a:t>企业账户</a:t>
                    </a:r>
                  </a:p>
                </p:txBody>
              </p:sp>
              <p:cxnSp>
                <p:nvCxnSpPr>
                  <p:cNvPr id="59" name="肘形连接符 58"/>
                  <p:cNvCxnSpPr>
                    <a:stCxn id="57" idx="2"/>
                    <a:endCxn id="47" idx="0"/>
                  </p:cNvCxnSpPr>
                  <p:nvPr/>
                </p:nvCxnSpPr>
                <p:spPr>
                  <a:xfrm rot="16200000" flipH="1">
                    <a:off x="1590785" y="1117384"/>
                    <a:ext cx="390762" cy="837955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肘形连接符 59"/>
                  <p:cNvCxnSpPr>
                    <a:stCxn id="58" idx="2"/>
                    <a:endCxn id="47" idx="0"/>
                  </p:cNvCxnSpPr>
                  <p:nvPr/>
                </p:nvCxnSpPr>
                <p:spPr>
                  <a:xfrm rot="5400000">
                    <a:off x="2372623" y="1161503"/>
                    <a:ext cx="402760" cy="737721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" name="矩形 35"/>
                <p:cNvSpPr/>
                <p:nvPr/>
              </p:nvSpPr>
              <p:spPr>
                <a:xfrm>
                  <a:off x="1648338" y="1395533"/>
                  <a:ext cx="853818" cy="28793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000" b="1" dirty="0">
                      <a:latin typeface="微软雅黑" pitchFamily="34" charset="-122"/>
                      <a:ea typeface="微软雅黑" pitchFamily="34" charset="-122"/>
                    </a:rPr>
                    <a:t>个人用户</a:t>
                  </a:r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2935413" y="1407530"/>
                  <a:ext cx="855404" cy="28793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000" b="1" dirty="0">
                      <a:latin typeface="微软雅黑" pitchFamily="34" charset="-122"/>
                      <a:ea typeface="微软雅黑" pitchFamily="34" charset="-122"/>
                    </a:rPr>
                    <a:t>企业用户</a:t>
                  </a:r>
                </a:p>
              </p:txBody>
            </p:sp>
            <p:cxnSp>
              <p:nvCxnSpPr>
                <p:cNvPr id="38" name="直接箭头连接符 37"/>
                <p:cNvCxnSpPr>
                  <a:stCxn id="36" idx="2"/>
                  <a:endCxn id="57" idx="0"/>
                </p:cNvCxnSpPr>
                <p:nvPr/>
              </p:nvCxnSpPr>
              <p:spPr>
                <a:xfrm>
                  <a:off x="2075247" y="1683463"/>
                  <a:ext cx="6348" cy="281075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/>
                <p:cNvCxnSpPr/>
                <p:nvPr/>
              </p:nvCxnSpPr>
              <p:spPr>
                <a:xfrm>
                  <a:off x="3344865" y="1688605"/>
                  <a:ext cx="0" cy="26907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矩形 39"/>
                <p:cNvSpPr/>
                <p:nvPr/>
              </p:nvSpPr>
              <p:spPr>
                <a:xfrm>
                  <a:off x="1310303" y="4221704"/>
                  <a:ext cx="976018" cy="2896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000" b="1" dirty="0">
                      <a:latin typeface="微软雅黑" pitchFamily="34" charset="-122"/>
                      <a:ea typeface="微软雅黑" pitchFamily="34" charset="-122"/>
                    </a:rPr>
                    <a:t>翼支付</a:t>
                  </a:r>
                  <a:endParaRPr lang="en-US" altLang="zh-CN" sz="1000" b="1" dirty="0">
                    <a:latin typeface="微软雅黑" pitchFamily="34" charset="-122"/>
                    <a:ea typeface="微软雅黑" pitchFamily="34" charset="-122"/>
                  </a:endParaRPr>
                </a:p>
                <a:p>
                  <a:pPr algn="ctr">
                    <a:defRPr/>
                  </a:pPr>
                  <a:r>
                    <a:rPr lang="zh-CN" altLang="en-US" sz="1000" b="1" dirty="0">
                      <a:latin typeface="微软雅黑" pitchFamily="34" charset="-122"/>
                      <a:ea typeface="微软雅黑" pitchFamily="34" charset="-122"/>
                    </a:rPr>
                    <a:t>个人账户</a:t>
                  </a:r>
                </a:p>
              </p:txBody>
            </p:sp>
            <p:sp>
              <p:nvSpPr>
                <p:cNvPr id="41" name="圆角矩形 40"/>
                <p:cNvSpPr/>
                <p:nvPr/>
              </p:nvSpPr>
              <p:spPr>
                <a:xfrm>
                  <a:off x="1975265" y="4612466"/>
                  <a:ext cx="647505" cy="435323"/>
                </a:xfrm>
                <a:prstGeom prst="roundRect">
                  <a:avLst/>
                </a:prstGeom>
                <a:solidFill>
                  <a:srgbClr val="FF99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000" b="1" dirty="0">
                      <a:latin typeface="微软雅黑" pitchFamily="34" charset="-122"/>
                      <a:ea typeface="微软雅黑" pitchFamily="34" charset="-122"/>
                    </a:rPr>
                    <a:t>添益宝</a:t>
                  </a:r>
                </a:p>
              </p:txBody>
            </p:sp>
            <p:sp>
              <p:nvSpPr>
                <p:cNvPr id="42" name="矩形 11"/>
                <p:cNvSpPr/>
                <p:nvPr/>
              </p:nvSpPr>
              <p:spPr>
                <a:xfrm>
                  <a:off x="2386304" y="4216562"/>
                  <a:ext cx="976018" cy="28793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1000" b="1" dirty="0">
                      <a:latin typeface="微软雅黑" pitchFamily="34" charset="-122"/>
                      <a:ea typeface="微软雅黑" pitchFamily="34" charset="-122"/>
                    </a:rPr>
                    <a:t>翼支付</a:t>
                  </a:r>
                  <a:endParaRPr lang="en-US" altLang="zh-CN" sz="1000" b="1" dirty="0">
                    <a:latin typeface="微软雅黑" pitchFamily="34" charset="-122"/>
                    <a:ea typeface="微软雅黑" pitchFamily="34" charset="-122"/>
                  </a:endParaRPr>
                </a:p>
                <a:p>
                  <a:pPr algn="ctr">
                    <a:defRPr/>
                  </a:pPr>
                  <a:r>
                    <a:rPr lang="zh-CN" altLang="en-US" sz="1000" b="1" dirty="0">
                      <a:latin typeface="微软雅黑" pitchFamily="34" charset="-122"/>
                      <a:ea typeface="微软雅黑" pitchFamily="34" charset="-122"/>
                    </a:rPr>
                    <a:t>企业账户</a:t>
                  </a:r>
                </a:p>
              </p:txBody>
            </p:sp>
            <p:cxnSp>
              <p:nvCxnSpPr>
                <p:cNvPr id="43" name="肘形连接符 42"/>
                <p:cNvCxnSpPr>
                  <a:stCxn id="49" idx="2"/>
                  <a:endCxn id="42" idx="0"/>
                </p:cNvCxnSpPr>
                <p:nvPr/>
              </p:nvCxnSpPr>
              <p:spPr>
                <a:xfrm rot="16200000" flipH="1">
                  <a:off x="2414694" y="3756149"/>
                  <a:ext cx="433608" cy="487216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肘形连接符 149"/>
                <p:cNvCxnSpPr>
                  <a:endCxn id="41" idx="3"/>
                </p:cNvCxnSpPr>
                <p:nvPr/>
              </p:nvCxnSpPr>
              <p:spPr>
                <a:xfrm rot="5400000">
                  <a:off x="2586120" y="4541141"/>
                  <a:ext cx="325635" cy="252337"/>
                </a:xfrm>
                <a:prstGeom prst="bentConnector2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肘形连接符 149"/>
                <p:cNvCxnSpPr>
                  <a:stCxn id="40" idx="2"/>
                  <a:endCxn id="41" idx="1"/>
                </p:cNvCxnSpPr>
                <p:nvPr/>
              </p:nvCxnSpPr>
              <p:spPr>
                <a:xfrm rot="16200000" flipH="1">
                  <a:off x="1727001" y="4581864"/>
                  <a:ext cx="318780" cy="177746"/>
                </a:xfrm>
                <a:prstGeom prst="bentConnector2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肘形连接符 45"/>
                <p:cNvCxnSpPr>
                  <a:stCxn id="49" idx="2"/>
                  <a:endCxn id="40" idx="0"/>
                </p:cNvCxnSpPr>
                <p:nvPr/>
              </p:nvCxnSpPr>
              <p:spPr>
                <a:xfrm rot="5400000">
                  <a:off x="1873329" y="3707143"/>
                  <a:ext cx="438751" cy="590372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组合 53"/>
              <p:cNvGrpSpPr>
                <a:grpSpLocks/>
              </p:cNvGrpSpPr>
              <p:nvPr/>
            </p:nvGrpSpPr>
            <p:grpSpPr bwMode="auto">
              <a:xfrm>
                <a:off x="2617007" y="3321570"/>
                <a:ext cx="2339270" cy="2515784"/>
                <a:chOff x="2534920" y="3356871"/>
                <a:chExt cx="2299369" cy="2279162"/>
              </a:xfrm>
            </p:grpSpPr>
            <p:cxnSp>
              <p:nvCxnSpPr>
                <p:cNvPr id="33" name="肘形连接符 32"/>
                <p:cNvCxnSpPr>
                  <a:stCxn id="41" idx="3"/>
                  <a:endCxn id="47" idx="3"/>
                </p:cNvCxnSpPr>
                <p:nvPr/>
              </p:nvCxnSpPr>
              <p:spPr>
                <a:xfrm flipV="1">
                  <a:off x="2534920" y="3356871"/>
                  <a:ext cx="503864" cy="1996259"/>
                </a:xfrm>
                <a:prstGeom prst="bentConnector3">
                  <a:avLst>
                    <a:gd name="adj1" fmla="val 364830"/>
                  </a:avLst>
                </a:prstGeom>
                <a:ln w="19050">
                  <a:solidFill>
                    <a:schemeClr val="bg1">
                      <a:lumMod val="65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>
                  <a:spLocks noChangeArrowheads="1"/>
                </p:cNvSpPr>
                <p:nvPr/>
              </p:nvSpPr>
              <p:spPr bwMode="auto">
                <a:xfrm>
                  <a:off x="3826177" y="5282201"/>
                  <a:ext cx="1008112" cy="3538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3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  <a:sym typeface="Calibri" pitchFamily="34" charset="0"/>
                    </a:defRPr>
                  </a:lvl9pPr>
                </a:lstStyle>
                <a:p>
                  <a:r>
                    <a:rPr lang="zh-CN" altLang="en-US" sz="1000">
                      <a:latin typeface="微软雅黑" pitchFamily="34" charset="-122"/>
                      <a:ea typeface="微软雅黑" pitchFamily="34" charset="-122"/>
                    </a:rPr>
                    <a:t>资金源</a:t>
                  </a:r>
                </a:p>
              </p:txBody>
            </p:sp>
          </p:grpSp>
        </p:grpSp>
      </p:grpSp>
      <p:sp>
        <p:nvSpPr>
          <p:cNvPr id="61" name="Rectangle 2"/>
          <p:cNvSpPr>
            <a:spLocks noChangeArrowheads="1"/>
          </p:cNvSpPr>
          <p:nvPr/>
        </p:nvSpPr>
        <p:spPr bwMode="auto">
          <a:xfrm>
            <a:off x="559985" y="91658"/>
            <a:ext cx="2735263" cy="486853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我们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的产品</a:t>
            </a:r>
          </a:p>
        </p:txBody>
      </p:sp>
      <p:sp>
        <p:nvSpPr>
          <p:cNvPr id="62" name="TextBox 7"/>
          <p:cNvSpPr>
            <a:spLocks noChangeArrowheads="1"/>
          </p:cNvSpPr>
          <p:nvPr/>
        </p:nvSpPr>
        <p:spPr bwMode="auto">
          <a:xfrm>
            <a:off x="3722689" y="285684"/>
            <a:ext cx="3889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—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财富管理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—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甜橙理财体系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073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902450" y="4766159"/>
            <a:ext cx="2133600" cy="273780"/>
          </a:xfrm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fld id="{6C9B31EF-56A4-4BDA-9B0F-3782E5E6EE1C}" type="slidenum">
              <a:rPr lang="zh-CN" altLang="en-US" sz="1200">
                <a:solidFill>
                  <a:srgbClr val="898989"/>
                </a:solidFill>
              </a:rPr>
              <a:pPr/>
              <a:t>19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3814" y="843958"/>
          <a:ext cx="6851651" cy="213705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2163"/>
                <a:gridCol w="525428"/>
                <a:gridCol w="768983"/>
                <a:gridCol w="622163"/>
                <a:gridCol w="1055537"/>
                <a:gridCol w="855618"/>
                <a:gridCol w="855618"/>
                <a:gridCol w="690523"/>
                <a:gridCol w="855618"/>
              </a:tblGrid>
              <a:tr h="3717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产品</a:t>
                      </a:r>
                      <a:endParaRPr kumimoji="0" lang="en-US" altLang="zh-CN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形式</a:t>
                      </a:r>
                    </a:p>
                  </a:txBody>
                  <a:tcPr marL="73112" marR="73112" marT="35048" marB="35048" anchor="ctr" anchorCtr="1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目标</a:t>
                      </a:r>
                      <a:endParaRPr kumimoji="0" lang="en-US" altLang="zh-CN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用户</a:t>
                      </a:r>
                    </a:p>
                  </a:txBody>
                  <a:tcPr marL="73112" marR="73112" marT="35048" marB="35048" anchor="ctr" anchorCtr="1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信控</a:t>
                      </a:r>
                      <a:endParaRPr kumimoji="0" lang="en-US" altLang="zh-CN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手段</a:t>
                      </a:r>
                    </a:p>
                  </a:txBody>
                  <a:tcPr marL="73112" marR="73112" marT="35048" marB="35048" anchor="ctr" anchorCtr="1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垫资</a:t>
                      </a:r>
                      <a:endParaRPr kumimoji="0" lang="en-US" altLang="zh-CN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周期</a:t>
                      </a:r>
                      <a:endParaRPr kumimoji="0" lang="en-US" altLang="zh-CN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112" marR="73112" marT="35048" marB="35048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列收</a:t>
                      </a:r>
                      <a:endParaRPr kumimoji="0" lang="en-US" altLang="zh-CN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模式</a:t>
                      </a:r>
                      <a:endParaRPr kumimoji="0" lang="en-US" altLang="zh-CN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112" marR="73112" marT="35048" marB="35048" anchor="ctr" anchorCtr="1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包装</a:t>
                      </a:r>
                      <a:endParaRPr kumimoji="0" lang="en-US" altLang="zh-CN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名称</a:t>
                      </a:r>
                    </a:p>
                  </a:txBody>
                  <a:tcPr marL="73112" marR="73112" marT="35048" marB="35048" anchor="ctr" anchorCtr="1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法律</a:t>
                      </a:r>
                      <a:endParaRPr kumimoji="0" lang="en-US" altLang="zh-CN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关系</a:t>
                      </a:r>
                    </a:p>
                  </a:txBody>
                  <a:tcPr marL="73112" marR="73112" marT="35048" marB="35048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预计</a:t>
                      </a:r>
                      <a:endParaRPr kumimoji="0" lang="en-US" altLang="zh-CN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用户数</a:t>
                      </a:r>
                    </a:p>
                  </a:txBody>
                  <a:tcPr marL="73112" marR="73112" marT="35048" marB="35048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预计</a:t>
                      </a:r>
                      <a:endParaRPr kumimoji="0" lang="en-US" altLang="zh-CN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放贷金额</a:t>
                      </a:r>
                    </a:p>
                  </a:txBody>
                  <a:tcPr marL="73112" marR="73112" marT="35048" marB="35048" anchor="ctr" anchorCtr="1" horzOverflow="overflow"/>
                </a:tc>
              </a:tr>
              <a:tr h="3717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快速</a:t>
                      </a:r>
                      <a:endParaRPr kumimoji="0" lang="en-US" altLang="zh-CN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补贴</a:t>
                      </a:r>
                    </a:p>
                  </a:txBody>
                  <a:tcPr marL="73112" marR="73112" marT="35048" marB="35048" anchor="ctr" anchorCtr="1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预存</a:t>
                      </a:r>
                      <a:endParaRPr kumimoji="0" lang="en-US" altLang="zh-CN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话费</a:t>
                      </a:r>
                      <a:endParaRPr kumimoji="0" lang="en-US" altLang="zh-CN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112" marR="73112" marT="35048" marB="35048" anchor="ctr" anchorCtr="1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预存款</a:t>
                      </a:r>
                    </a:p>
                  </a:txBody>
                  <a:tcPr marL="73112" marR="73112" marT="35048" marB="35048" anchor="ctr" anchorCtr="1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不多于</a:t>
                      </a:r>
                      <a:endParaRPr kumimoji="0" lang="en-US" altLang="zh-CN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30</a:t>
                      </a: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天</a:t>
                      </a:r>
                      <a:endParaRPr kumimoji="0" lang="en-US" altLang="zh-CN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112" marR="73112" marT="35048" marB="35048" anchor="ctr" anchorCtr="1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0.5%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集服（未收）</a:t>
                      </a:r>
                    </a:p>
                  </a:txBody>
                  <a:tcPr marL="73112" marR="73112" marT="35048" marB="35048" anchor="ctr" anchorCtr="1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存费赠机</a:t>
                      </a:r>
                      <a:endParaRPr kumimoji="0" lang="en-US" altLang="zh-CN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112" marR="73112" marT="35048" marB="35048" anchor="ctr" anchorCtr="1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受托代销</a:t>
                      </a:r>
                      <a:endParaRPr kumimoji="0" lang="en-US" altLang="zh-CN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或</a:t>
                      </a:r>
                      <a:endParaRPr kumimoji="0" lang="en-US" altLang="zh-CN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采购转售</a:t>
                      </a:r>
                    </a:p>
                  </a:txBody>
                  <a:tcPr marL="73112" marR="73112" marT="35048" marB="35048" anchor="ctr" anchorCtr="1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500</a:t>
                      </a: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</a:p>
                  </a:txBody>
                  <a:tcPr marL="73112" marR="73112" marT="35048" marB="35048" anchor="ctr" anchorCtr="1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</a:t>
                      </a: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亿</a:t>
                      </a:r>
                    </a:p>
                  </a:txBody>
                  <a:tcPr marL="73112" marR="73112" marT="35048" marB="35048" anchor="ctr" anchorCtr="1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177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信用</a:t>
                      </a:r>
                      <a:endParaRPr kumimoji="0" lang="en-US" altLang="zh-CN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担保</a:t>
                      </a:r>
                    </a:p>
                  </a:txBody>
                  <a:tcPr marL="73112" marR="73112" marT="35048" marB="35048" anchor="ctr" anchorCtr="1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政企</a:t>
                      </a:r>
                      <a:endParaRPr kumimoji="0" lang="en-US" altLang="zh-CN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团购</a:t>
                      </a:r>
                      <a:endParaRPr kumimoji="0" lang="en-US" altLang="zh-CN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112" marR="73112" marT="35048" marB="35048" anchor="ctr" anchorCtr="1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企业信用</a:t>
                      </a:r>
                      <a:endParaRPr kumimoji="0" lang="en-US" altLang="zh-CN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评估</a:t>
                      </a:r>
                    </a:p>
                  </a:txBody>
                  <a:tcPr marL="73112" marR="73112" marT="35048" marB="35048" anchor="ctr" anchorCtr="1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24</a:t>
                      </a: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kumimoji="0" lang="en-US" altLang="zh-CN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112" marR="73112" marT="35048" marB="35048" anchor="ctr" anchorCtr="1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约</a:t>
                      </a:r>
                      <a:r>
                        <a:rPr kumimoji="0" lang="en-US" altLang="zh-CN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10%</a:t>
                      </a: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，或</a:t>
                      </a:r>
                      <a:endParaRPr kumimoji="0" lang="en-US" altLang="zh-CN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80%</a:t>
                      </a:r>
                      <a:endParaRPr kumimoji="0" lang="zh-CN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112" marR="73112" marT="35048" marB="35048" anchor="ctr" anchorCtr="1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零元购机</a:t>
                      </a:r>
                    </a:p>
                  </a:txBody>
                  <a:tcPr marL="73112" marR="73112" marT="35048" marB="35048" anchor="ctr" anchorCtr="1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30</a:t>
                      </a: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</a:p>
                  </a:txBody>
                  <a:tcPr marL="73112" marR="73112" marT="35048" marB="35048" anchor="ctr" anchorCtr="1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亿</a:t>
                      </a:r>
                    </a:p>
                  </a:txBody>
                  <a:tcPr marL="73112" marR="73112" marT="35048" marB="35048" anchor="ctr" anchorCtr="1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177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itchFamily="34" charset="-122"/>
                      </a:endParaRPr>
                    </a:p>
                  </a:txBody>
                  <a:tcPr marL="89987" marR="89987" marT="46784" marB="46784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3G</a:t>
                      </a: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升</a:t>
                      </a:r>
                      <a:endParaRPr kumimoji="0" lang="en-US" altLang="zh-CN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4G</a:t>
                      </a:r>
                      <a:endParaRPr kumimoji="0" lang="zh-CN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112" marR="73112" marT="35048" marB="35048" anchor="ctr" anchorCtr="1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个人信用</a:t>
                      </a:r>
                      <a:endParaRPr kumimoji="0" lang="en-US" altLang="zh-CN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评估</a:t>
                      </a:r>
                    </a:p>
                  </a:txBody>
                  <a:tcPr marL="73112" marR="73112" marT="35048" marB="35048" anchor="ctr" anchorCtr="1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itchFamily="34" charset="-122"/>
                      </a:endParaRPr>
                    </a:p>
                  </a:txBody>
                  <a:tcPr marL="89987" marR="89987" marT="46784" marB="46784" anchor="ctr" anchorCtr="1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itchFamily="34" charset="-122"/>
                      </a:endParaRPr>
                    </a:p>
                  </a:txBody>
                  <a:tcPr marL="89987" marR="89987" marT="46784" marB="46784" anchor="ctr" anchorCtr="1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itchFamily="34" charset="-122"/>
                      </a:endParaRPr>
                    </a:p>
                  </a:txBody>
                  <a:tcPr marL="89987" marR="89987" marT="46784" marB="46784" anchor="ctr" anchorCtr="1" horzOverflow="overflow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itchFamily="34" charset="-122"/>
                      </a:endParaRPr>
                    </a:p>
                  </a:txBody>
                  <a:tcPr marL="89987" marR="89987" marT="46784" marB="46784" anchor="ctr" anchorCtr="1" horzOverflow="overflow"/>
                </a:tc>
              </a:tr>
              <a:tr h="371777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添益宝</a:t>
                      </a:r>
                      <a:endParaRPr kumimoji="0" lang="en-US" altLang="zh-CN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质押</a:t>
                      </a:r>
                    </a:p>
                  </a:txBody>
                  <a:tcPr marL="73112" marR="73112" marT="35048" marB="35048" anchor="ctr" anchorCtr="1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所有</a:t>
                      </a:r>
                      <a:endParaRPr kumimoji="0" lang="en-US" altLang="zh-CN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用户</a:t>
                      </a:r>
                    </a:p>
                  </a:txBody>
                  <a:tcPr marL="73112" marR="73112" marT="35048" marB="35048" anchor="ctr" anchorCtr="1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理财质押</a:t>
                      </a:r>
                    </a:p>
                  </a:txBody>
                  <a:tcPr marL="73112" marR="73112" marT="35048" marB="35048" anchor="ctr" anchorCtr="1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24</a:t>
                      </a: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kumimoji="0" lang="en-US" altLang="zh-CN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112" marR="73112" marT="35048" marB="35048" anchor="ctr" anchorCtr="1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约</a:t>
                      </a:r>
                      <a:r>
                        <a:rPr kumimoji="0" lang="en-US" altLang="zh-CN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10%</a:t>
                      </a: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，或</a:t>
                      </a:r>
                      <a:endParaRPr kumimoji="0" lang="en-US" altLang="zh-CN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80%</a:t>
                      </a:r>
                      <a:endParaRPr kumimoji="0" lang="zh-CN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112" marR="73112" marT="35048" marB="35048" anchor="ctr" anchorCtr="1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微软雅黑" pitchFamily="34" charset="-122"/>
                      </a:endParaRPr>
                    </a:p>
                  </a:txBody>
                  <a:tcPr marL="89987" marR="89987" marT="46784" marB="46784" anchor="ctr" anchorCtr="1" horzOverflow="overflow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30</a:t>
                      </a: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</a:p>
                  </a:txBody>
                  <a:tcPr marL="73112" marR="73112" marT="35048" marB="35048" anchor="ctr" anchorCtr="1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亿</a:t>
                      </a:r>
                    </a:p>
                  </a:txBody>
                  <a:tcPr marL="73112" marR="73112" marT="35048" marB="35048" anchor="ctr" anchorCtr="1"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77814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纯冻结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4293" marR="74293" marT="34251" marB="3425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4293" marR="74293" marT="34251" marB="3425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1%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4293" marR="74293" marT="34251" marB="3425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冻结购机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4293" marR="74293" marT="34251" marB="3425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功能服务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4293" marR="74293" marT="34251" marB="3425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</a:t>
                      </a:r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4293" marR="74293" marT="34251" marB="3425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 sz="9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亿</a:t>
                      </a:r>
                      <a:endParaRPr lang="zh-CN" altLang="en-US" sz="9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4293" marR="74293" marT="34251" marB="3425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" name="直接连接符 4"/>
          <p:cNvCxnSpPr>
            <a:cxnSpLocks noChangeShapeType="1"/>
          </p:cNvCxnSpPr>
          <p:nvPr/>
        </p:nvCxnSpPr>
        <p:spPr bwMode="auto">
          <a:xfrm>
            <a:off x="0" y="3162759"/>
            <a:ext cx="9144000" cy="2381"/>
          </a:xfrm>
          <a:prstGeom prst="line">
            <a:avLst/>
          </a:prstGeom>
          <a:noFill/>
          <a:ln w="19050" algn="ctr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4926" y="3304410"/>
          <a:ext cx="6851651" cy="148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163"/>
                <a:gridCol w="525428"/>
                <a:gridCol w="768983"/>
                <a:gridCol w="622163"/>
                <a:gridCol w="1055537"/>
                <a:gridCol w="855618"/>
                <a:gridCol w="855618"/>
                <a:gridCol w="690523"/>
                <a:gridCol w="855618"/>
              </a:tblGrid>
              <a:tr h="3719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产品</a:t>
                      </a:r>
                      <a:endParaRPr kumimoji="0" lang="en-US" altLang="zh-CN" sz="90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形式</a:t>
                      </a:r>
                      <a:endParaRPr kumimoji="0" lang="zh-CN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112" marR="73112" marT="35093" marB="35093" anchor="ctr" anchorCtr="1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目标</a:t>
                      </a:r>
                      <a:endParaRPr kumimoji="0" lang="en-US" altLang="zh-CN" sz="90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用户</a:t>
                      </a:r>
                      <a:endParaRPr kumimoji="0" lang="zh-CN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112" marR="73112" marT="35093" marB="35093" anchor="ctr" anchorCtr="1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信控</a:t>
                      </a:r>
                      <a:endParaRPr kumimoji="0" lang="en-US" altLang="zh-CN" sz="90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手段</a:t>
                      </a:r>
                      <a:endParaRPr kumimoji="0" lang="zh-CN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112" marR="73112" marT="35093" marB="35093" anchor="ctr" anchorCtr="1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垫资</a:t>
                      </a:r>
                      <a:endParaRPr kumimoji="0" lang="en-US" altLang="zh-CN" sz="90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周期</a:t>
                      </a:r>
                      <a:endParaRPr kumimoji="0" lang="en-US" altLang="zh-CN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112" marR="73112" marT="35093" marB="35093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商业</a:t>
                      </a:r>
                      <a:endParaRPr kumimoji="0" lang="en-US" altLang="zh-CN" sz="90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模式</a:t>
                      </a:r>
                      <a:endParaRPr kumimoji="0" lang="en-US" altLang="zh-CN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112" marR="73112" marT="35093" marB="35093" anchor="ctr" anchorCtr="1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包装</a:t>
                      </a:r>
                      <a:endParaRPr kumimoji="0" lang="en-US" altLang="zh-CN" sz="90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名称</a:t>
                      </a:r>
                      <a:endParaRPr kumimoji="0" lang="zh-CN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112" marR="73112" marT="35093" marB="35093" anchor="ctr" anchorCtr="1"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法律</a:t>
                      </a:r>
                      <a:endParaRPr kumimoji="0" lang="en-US" altLang="zh-CN" sz="90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关系</a:t>
                      </a:r>
                      <a:endParaRPr kumimoji="0" lang="zh-CN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112" marR="73112" marT="35093" marB="35093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预计</a:t>
                      </a:r>
                      <a:endParaRPr kumimoji="0" lang="en-US" altLang="zh-CN" sz="90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用户数</a:t>
                      </a:r>
                      <a:endParaRPr kumimoji="0" lang="zh-CN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112" marR="73112" marT="35093" marB="35093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预计</a:t>
                      </a:r>
                      <a:endParaRPr kumimoji="0" lang="en-US" altLang="zh-CN" sz="90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放贷金额</a:t>
                      </a:r>
                      <a:endParaRPr kumimoji="0" lang="zh-CN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112" marR="73112" marT="35093" marB="35093" anchor="ctr" anchorCtr="1" horzOverflow="overflow"/>
                </a:tc>
              </a:tr>
              <a:tr h="3719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信用</a:t>
                      </a:r>
                      <a:endParaRPr kumimoji="0" lang="en-US" altLang="zh-CN" sz="900" b="1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担保</a:t>
                      </a:r>
                      <a:endParaRPr kumimoji="0" lang="en-US" altLang="zh-CN" sz="900" b="1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112" marR="73112" marT="35093" marB="35093" anchor="ctr" anchorCtr="1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校园</a:t>
                      </a:r>
                      <a:endParaRPr kumimoji="0" lang="en-US" altLang="zh-CN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新增</a:t>
                      </a:r>
                      <a:endParaRPr kumimoji="0" lang="en-US" altLang="zh-CN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112" marR="73112" marT="35093" marB="35093" anchor="ctr" anchorCtr="1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个人信用</a:t>
                      </a:r>
                      <a:endParaRPr kumimoji="0" lang="en-US" altLang="zh-CN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评估</a:t>
                      </a:r>
                      <a:endParaRPr kumimoji="0" lang="zh-CN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112" marR="73112" marT="35093" marB="35093" anchor="ctr" anchorCtr="1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  <a:r>
                        <a:rPr kumimoji="0" lang="zh-CN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kumimoji="0" lang="en-US" altLang="zh-CN" sz="90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24</a:t>
                      </a:r>
                      <a:r>
                        <a:rPr kumimoji="0" lang="zh-CN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kumimoji="0" lang="en-US" altLang="zh-CN" sz="90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112" marR="73112" marT="35093" marB="35093" anchor="ctr" anchorCtr="1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80%</a:t>
                      </a:r>
                      <a:endParaRPr kumimoji="0" lang="zh-CN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112" marR="73112" marT="35093" marB="35093" anchor="ctr" anchorCtr="1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绑卡赠机</a:t>
                      </a:r>
                      <a:endParaRPr kumimoji="0" lang="en-US" altLang="zh-CN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112" marR="73112" marT="35093" marB="35093" anchor="ctr" anchorCtr="1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采购转售</a:t>
                      </a:r>
                      <a:endParaRPr kumimoji="0" lang="en-US" altLang="zh-CN" sz="90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112" marR="73112" marT="35093" marB="35093" anchor="ctr" anchorCtr="1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r>
                        <a:rPr kumimoji="0" lang="zh-CN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  <a:endParaRPr kumimoji="0" lang="zh-CN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112" marR="73112" marT="35093" marB="35093" anchor="ctr" anchorCtr="1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kumimoji="0" lang="zh-CN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亿</a:t>
                      </a:r>
                      <a:endParaRPr kumimoji="0" lang="zh-CN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112" marR="73112" marT="35093" marB="35093" anchor="ctr" anchorCtr="1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1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信控</a:t>
                      </a:r>
                      <a:endParaRPr kumimoji="0" lang="en-US" altLang="zh-CN" sz="900" b="1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代缴</a:t>
                      </a:r>
                      <a:endParaRPr kumimoji="0" lang="en-US" altLang="zh-CN" sz="900" b="1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112" marR="73112" marT="35093" marB="35093" anchor="ctr" anchorCtr="1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欠费</a:t>
                      </a:r>
                      <a:endParaRPr kumimoji="0" lang="en-US" altLang="zh-CN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用户</a:t>
                      </a:r>
                      <a:endParaRPr kumimoji="0" lang="en-US" altLang="zh-CN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112" marR="73112" marT="35093" marB="35093" anchor="ctr" anchorCtr="1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个人信用</a:t>
                      </a:r>
                      <a:endParaRPr kumimoji="0" lang="en-US" altLang="zh-CN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评估</a:t>
                      </a:r>
                    </a:p>
                  </a:txBody>
                  <a:tcPr marL="73112" marR="73112" marT="35093" marB="35093" anchor="ctr" anchorCtr="1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kumimoji="0" lang="zh-CN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kumimoji="0" lang="en-US" altLang="zh-CN" sz="90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112" marR="73112" marT="35093" marB="35093" anchor="ctr" anchorCtr="1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10%</a:t>
                      </a:r>
                      <a:endParaRPr kumimoji="0" lang="zh-CN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112" marR="73112" marT="35093" marB="35093" anchor="ctr" anchorCtr="1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欠费代缴</a:t>
                      </a:r>
                      <a:endParaRPr kumimoji="0" lang="en-US" altLang="zh-CN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112" marR="73112" marT="35093" marB="35093" anchor="ctr" anchorCtr="1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资金服务</a:t>
                      </a:r>
                      <a:endParaRPr kumimoji="0" lang="en-US" altLang="zh-CN" sz="90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112" marR="73112" marT="35093" marB="35093" anchor="ctr" anchorCtr="1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</a:p>
                  </a:txBody>
                  <a:tcPr marL="73112" marR="73112" marT="35093" marB="35093" anchor="ctr" anchorCtr="1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1000</a:t>
                      </a: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</a:p>
                  </a:txBody>
                  <a:tcPr marL="73112" marR="73112" marT="35093" marB="35093" anchor="ctr" anchorCtr="1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1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部分</a:t>
                      </a:r>
                      <a:endParaRPr kumimoji="0" lang="en-US" altLang="zh-CN" sz="900" b="1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质押</a:t>
                      </a:r>
                      <a:endParaRPr kumimoji="0" lang="en-US" altLang="zh-CN" sz="900" b="1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112" marR="73112" marT="35093" marB="35093" anchor="ctr" anchorCtr="1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所有</a:t>
                      </a:r>
                      <a:endParaRPr kumimoji="0" lang="en-US" altLang="zh-CN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用户</a:t>
                      </a:r>
                      <a:endParaRPr kumimoji="0" lang="en-US" altLang="zh-CN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112" marR="73112" marT="35093" marB="35093" anchor="ctr" anchorCtr="1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部分质押</a:t>
                      </a:r>
                      <a:endParaRPr kumimoji="0" lang="en-US" altLang="zh-CN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部分信用</a:t>
                      </a:r>
                    </a:p>
                  </a:txBody>
                  <a:tcPr marL="73112" marR="73112" marT="35093" marB="35093" anchor="ctr" anchorCtr="1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24</a:t>
                      </a:r>
                      <a:r>
                        <a:rPr kumimoji="0" lang="zh-CN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kumimoji="0" lang="en-US" altLang="zh-CN" sz="90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112" marR="73112" marT="35093" marB="35093" anchor="ctr" anchorCtr="1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80%</a:t>
                      </a:r>
                      <a:endParaRPr kumimoji="0" lang="zh-CN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112" marR="73112" marT="35093" marB="35093" anchor="ctr" anchorCtr="1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宝宝购机</a:t>
                      </a:r>
                      <a:endParaRPr kumimoji="0" lang="en-US" altLang="zh-CN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112" marR="73112" marT="35093" marB="35093" anchor="ctr" anchorCtr="1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9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采购转售</a:t>
                      </a:r>
                      <a:endParaRPr kumimoji="0" lang="en-US" altLang="zh-CN" sz="90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112" marR="73112" marT="35093" marB="35093" anchor="ctr" anchorCtr="1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</a:p>
                  </a:txBody>
                  <a:tcPr marL="73112" marR="73112" marT="35093" marB="35093" anchor="ctr" anchorCtr="1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2000</a:t>
                      </a:r>
                      <a:r>
                        <a:rPr kumimoji="0" lang="zh-CN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</a:t>
                      </a:r>
                    </a:p>
                  </a:txBody>
                  <a:tcPr marL="73112" marR="73112" marT="35093" marB="35093" anchor="ctr" anchorCtr="1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7" name="组合 7"/>
          <p:cNvGrpSpPr>
            <a:grpSpLocks/>
          </p:cNvGrpSpPr>
          <p:nvPr/>
        </p:nvGrpSpPr>
        <p:grpSpPr bwMode="auto">
          <a:xfrm>
            <a:off x="6956426" y="3321075"/>
            <a:ext cx="2187575" cy="1686725"/>
            <a:chOff x="1346408" y="4365104"/>
            <a:chExt cx="5195979" cy="2016224"/>
          </a:xfrm>
        </p:grpSpPr>
        <p:sp>
          <p:nvSpPr>
            <p:cNvPr id="8" name="圆角矩形 7"/>
            <p:cNvSpPr/>
            <p:nvPr/>
          </p:nvSpPr>
          <p:spPr>
            <a:xfrm>
              <a:off x="1346408" y="4365104"/>
              <a:ext cx="4898098" cy="2016224"/>
            </a:xfrm>
            <a:prstGeom prst="roundRect">
              <a:avLst>
                <a:gd name="adj" fmla="val 4791"/>
              </a:avLst>
            </a:prstGeom>
            <a:solidFill>
              <a:sysClr val="window" lastClr="FFFFFF"/>
            </a:solidFill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spcAft>
                  <a:spcPts val="1800"/>
                </a:spcAft>
                <a:defRPr/>
              </a:pPr>
              <a:endParaRPr lang="zh-CN" altLang="en-US" sz="1400" kern="0" dirty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9" name="文本框 65"/>
            <p:cNvSpPr txBox="1">
              <a:spLocks noChangeArrowheads="1"/>
            </p:cNvSpPr>
            <p:nvPr/>
          </p:nvSpPr>
          <p:spPr bwMode="auto">
            <a:xfrm>
              <a:off x="1644361" y="4372194"/>
              <a:ext cx="4898026" cy="404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/>
              <a:r>
                <a:rPr lang="zh-CN" altLang="en-US" sz="1600" b="1">
                  <a:latin typeface="微软雅黑" pitchFamily="34" charset="-122"/>
                  <a:ea typeface="微软雅黑" pitchFamily="34" charset="-122"/>
                </a:rPr>
                <a:t>新增用户 绑卡赠机</a:t>
              </a:r>
            </a:p>
          </p:txBody>
        </p:sp>
      </p:grpSp>
      <p:sp>
        <p:nvSpPr>
          <p:cNvPr id="10" name="灯片编号占位符 13"/>
          <p:cNvSpPr txBox="1">
            <a:spLocks/>
          </p:cNvSpPr>
          <p:nvPr/>
        </p:nvSpPr>
        <p:spPr bwMode="auto">
          <a:xfrm>
            <a:off x="8150225" y="4892336"/>
            <a:ext cx="742950" cy="2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18" tIns="44557" rIns="89118" bIns="44557" anchor="ctr"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r" eaLnBrk="1" hangingPunct="1"/>
            <a:fld id="{1FFF3F47-9B6A-4925-B005-396EC8B8BA15}" type="slidenum">
              <a:rPr lang="zh-CN" altLang="en-US" sz="1400" i="1">
                <a:solidFill>
                  <a:srgbClr val="000000"/>
                </a:solidFill>
              </a:rPr>
              <a:pPr algn="r" eaLnBrk="1" hangingPunct="1"/>
              <a:t>19</a:t>
            </a:fld>
            <a:endParaRPr lang="zh-CN" altLang="en-US" sz="1400" i="1">
              <a:solidFill>
                <a:srgbClr val="000000"/>
              </a:solidFill>
            </a:endParaRPr>
          </a:p>
        </p:txBody>
      </p:sp>
      <p:grpSp>
        <p:nvGrpSpPr>
          <p:cNvPr id="11" name="组合 12"/>
          <p:cNvGrpSpPr>
            <a:grpSpLocks/>
          </p:cNvGrpSpPr>
          <p:nvPr/>
        </p:nvGrpSpPr>
        <p:grpSpPr bwMode="auto">
          <a:xfrm>
            <a:off x="6875463" y="789202"/>
            <a:ext cx="2197100" cy="2322371"/>
            <a:chOff x="2137786" y="4365104"/>
            <a:chExt cx="4898027" cy="2016224"/>
          </a:xfrm>
        </p:grpSpPr>
        <p:sp>
          <p:nvSpPr>
            <p:cNvPr id="12" name="圆角矩形 11"/>
            <p:cNvSpPr/>
            <p:nvPr/>
          </p:nvSpPr>
          <p:spPr>
            <a:xfrm>
              <a:off x="2137786" y="4365104"/>
              <a:ext cx="4898027" cy="2016224"/>
            </a:xfrm>
            <a:prstGeom prst="roundRect">
              <a:avLst>
                <a:gd name="adj" fmla="val 4791"/>
              </a:avLst>
            </a:prstGeom>
            <a:solidFill>
              <a:sysClr val="window" lastClr="FFFFFF"/>
            </a:solidFill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spcAft>
                  <a:spcPts val="1800"/>
                </a:spcAft>
                <a:defRPr/>
              </a:pPr>
              <a:endParaRPr lang="zh-CN" altLang="en-US" sz="1400" kern="0" dirty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3" name="文本框 65"/>
            <p:cNvSpPr txBox="1">
              <a:spLocks noChangeArrowheads="1"/>
            </p:cNvSpPr>
            <p:nvPr/>
          </p:nvSpPr>
          <p:spPr bwMode="auto">
            <a:xfrm>
              <a:off x="2137786" y="4422874"/>
              <a:ext cx="4898027" cy="293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/>
              <a:r>
                <a:rPr lang="zh-CN" altLang="en-US" sz="1600" b="1"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G</a:t>
              </a:r>
              <a:r>
                <a:rPr lang="zh-CN" altLang="en-US" sz="1600" b="1">
                  <a:latin typeface="微软雅黑" pitchFamily="34" charset="-122"/>
                  <a:ea typeface="微软雅黑" pitchFamily="34" charset="-122"/>
                </a:rPr>
                <a:t>升</a:t>
              </a:r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4G</a:t>
              </a:r>
              <a:r>
                <a:rPr lang="zh-CN" altLang="en-US" sz="1600" b="1">
                  <a:latin typeface="微软雅黑" pitchFamily="34" charset="-122"/>
                  <a:ea typeface="微软雅黑" pitchFamily="34" charset="-122"/>
                </a:rPr>
                <a:t>  三步换机</a:t>
              </a:r>
            </a:p>
          </p:txBody>
        </p:sp>
      </p:grpSp>
      <p:cxnSp>
        <p:nvCxnSpPr>
          <p:cNvPr id="14" name="肘形连接符 38"/>
          <p:cNvCxnSpPr>
            <a:endCxn id="15" idx="0"/>
          </p:cNvCxnSpPr>
          <p:nvPr/>
        </p:nvCxnSpPr>
        <p:spPr>
          <a:xfrm>
            <a:off x="8008939" y="1417706"/>
            <a:ext cx="512761" cy="3958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83"/>
          <p:cNvSpPr txBox="1"/>
          <p:nvPr/>
        </p:nvSpPr>
        <p:spPr>
          <a:xfrm>
            <a:off x="7956550" y="1813594"/>
            <a:ext cx="113030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spcAft>
                <a:spcPts val="1000"/>
              </a:spcAft>
              <a:defRPr/>
            </a:pPr>
            <a:r>
              <a:rPr lang="zh-CN" altLang="en-US" sz="1200" dirty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消费数据</a:t>
            </a:r>
            <a:r>
              <a:rPr lang="en-US" altLang="zh-CN" sz="1200" dirty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+</a:t>
            </a:r>
            <a:r>
              <a:rPr lang="zh-CN" altLang="en-US" sz="1200" dirty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征信数据评估</a:t>
            </a:r>
            <a:endParaRPr lang="en-US" altLang="zh-CN" sz="1200" dirty="0">
              <a:solidFill>
                <a:prstClr val="black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6" name="肘形连接符 42"/>
          <p:cNvCxnSpPr>
            <a:stCxn id="15" idx="2"/>
            <a:endCxn id="17" idx="3"/>
          </p:cNvCxnSpPr>
          <p:nvPr/>
        </p:nvCxnSpPr>
        <p:spPr>
          <a:xfrm rot="5400000">
            <a:off x="8171471" y="2442926"/>
            <a:ext cx="517896" cy="18256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83"/>
          <p:cNvSpPr txBox="1"/>
          <p:nvPr/>
        </p:nvSpPr>
        <p:spPr>
          <a:xfrm>
            <a:off x="7208838" y="2562322"/>
            <a:ext cx="113030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spcAft>
                <a:spcPts val="1000"/>
              </a:spcAft>
              <a:defRPr/>
            </a:pPr>
            <a:r>
              <a:rPr lang="zh-CN" altLang="en-US" sz="1200" dirty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告知渠道可否换机，金额</a:t>
            </a:r>
            <a:endParaRPr lang="en-US" altLang="zh-CN" sz="1200" dirty="0">
              <a:solidFill>
                <a:prstClr val="black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文本框 83"/>
          <p:cNvSpPr txBox="1"/>
          <p:nvPr/>
        </p:nvSpPr>
        <p:spPr>
          <a:xfrm>
            <a:off x="7205663" y="1123350"/>
            <a:ext cx="1128712" cy="5899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spcAft>
                <a:spcPts val="1000"/>
              </a:spcAft>
              <a:defRPr/>
            </a:pPr>
            <a:r>
              <a:rPr lang="zh-CN" altLang="en-US" sz="1200" dirty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一年以上用户</a:t>
            </a:r>
            <a:endParaRPr lang="en-US" altLang="zh-CN" sz="1200" dirty="0">
              <a:solidFill>
                <a:prstClr val="black"/>
              </a:solidFill>
              <a:latin typeface="微软雅黑"/>
              <a:ea typeface="微软雅黑"/>
              <a:cs typeface="微软雅黑"/>
            </a:endParaRPr>
          </a:p>
          <a:p>
            <a:pPr algn="ctr">
              <a:spcAft>
                <a:spcPts val="1000"/>
              </a:spcAft>
              <a:defRPr/>
            </a:pPr>
            <a:r>
              <a:rPr lang="zh-CN" altLang="en-US" sz="1200" dirty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电信提供数据</a:t>
            </a:r>
            <a:endParaRPr lang="en-US" altLang="zh-CN" sz="1200" dirty="0">
              <a:solidFill>
                <a:prstClr val="black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9" name="肘形连接符 54"/>
          <p:cNvCxnSpPr>
            <a:stCxn id="17" idx="0"/>
            <a:endCxn id="18" idx="1"/>
          </p:cNvCxnSpPr>
          <p:nvPr/>
        </p:nvCxnSpPr>
        <p:spPr>
          <a:xfrm rot="16200000" flipV="1">
            <a:off x="6917817" y="1706150"/>
            <a:ext cx="1144019" cy="568325"/>
          </a:xfrm>
          <a:prstGeom prst="bentConnector4">
            <a:avLst>
              <a:gd name="adj1" fmla="val 37109"/>
              <a:gd name="adj2" fmla="val 1402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588071" y="1420490"/>
            <a:ext cx="288861" cy="33855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600" b="1" i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endParaRPr lang="zh-CN" altLang="en-US" sz="1600" b="1" i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612095" y="2537660"/>
            <a:ext cx="288861" cy="33855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600" b="1" i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zh-CN" altLang="en-US" sz="1600" b="1" i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503195" y="2138548"/>
            <a:ext cx="288861" cy="338554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600" b="1" i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zh-CN" altLang="en-US" sz="1600" b="1" i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文本框 83"/>
          <p:cNvSpPr txBox="1"/>
          <p:nvPr/>
        </p:nvSpPr>
        <p:spPr>
          <a:xfrm>
            <a:off x="7189788" y="3629552"/>
            <a:ext cx="1268412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spcAft>
                <a:spcPts val="1000"/>
              </a:spcAft>
              <a:defRPr/>
            </a:pPr>
            <a:r>
              <a:rPr lang="zh-CN" altLang="en-US" sz="1200" dirty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用户绑定银行卡</a:t>
            </a:r>
            <a:endParaRPr lang="en-US" altLang="zh-CN" sz="1200" dirty="0">
              <a:solidFill>
                <a:prstClr val="black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889751" y="3896931"/>
            <a:ext cx="779463" cy="306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  <a:buClr>
                <a:srgbClr val="000000"/>
              </a:buClr>
              <a:buSzPct val="100000"/>
              <a:defRPr/>
            </a:pPr>
            <a:r>
              <a:rPr kumimoji="1"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月话费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7981950" y="3895740"/>
            <a:ext cx="781050" cy="306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  <a:buClr>
                <a:srgbClr val="000000"/>
              </a:buClr>
              <a:buSzPct val="100000"/>
              <a:defRPr/>
            </a:pPr>
            <a:r>
              <a:rPr kumimoji="1"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月利息</a:t>
            </a:r>
          </a:p>
        </p:txBody>
      </p:sp>
      <p:cxnSp>
        <p:nvCxnSpPr>
          <p:cNvPr id="26" name="肘形连接符 25"/>
          <p:cNvCxnSpPr>
            <a:stCxn id="24" idx="2"/>
            <a:endCxn id="28" idx="0"/>
          </p:cNvCxnSpPr>
          <p:nvPr/>
        </p:nvCxnSpPr>
        <p:spPr>
          <a:xfrm rot="16200000" flipH="1">
            <a:off x="7342188" y="4140693"/>
            <a:ext cx="420691" cy="546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25" idx="2"/>
            <a:endCxn id="28" idx="0"/>
          </p:cNvCxnSpPr>
          <p:nvPr/>
        </p:nvCxnSpPr>
        <p:spPr>
          <a:xfrm rot="5400000">
            <a:off x="7888088" y="4139702"/>
            <a:ext cx="421882" cy="5468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83"/>
          <p:cNvSpPr txBox="1"/>
          <p:nvPr/>
        </p:nvSpPr>
        <p:spPr>
          <a:xfrm>
            <a:off x="7191376" y="4624089"/>
            <a:ext cx="1268413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spcAft>
                <a:spcPts val="1000"/>
              </a:spcAft>
              <a:defRPr/>
            </a:pPr>
            <a:r>
              <a:rPr lang="zh-CN" altLang="en-US" sz="1200" dirty="0">
                <a:solidFill>
                  <a:prstClr val="black"/>
                </a:solidFill>
                <a:latin typeface="微软雅黑"/>
                <a:ea typeface="微软雅黑"/>
                <a:cs typeface="微软雅黑"/>
              </a:rPr>
              <a:t>电信公司</a:t>
            </a:r>
            <a:endParaRPr lang="en-US" altLang="zh-CN" sz="1200" dirty="0">
              <a:solidFill>
                <a:prstClr val="black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29" name="组合 30"/>
          <p:cNvGrpSpPr>
            <a:grpSpLocks/>
          </p:cNvGrpSpPr>
          <p:nvPr/>
        </p:nvGrpSpPr>
        <p:grpSpPr bwMode="auto">
          <a:xfrm>
            <a:off x="8215314" y="4163842"/>
            <a:ext cx="820737" cy="745159"/>
            <a:chOff x="7911274" y="5484435"/>
            <a:chExt cx="1257752" cy="956756"/>
          </a:xfrm>
        </p:grpSpPr>
        <p:sp>
          <p:nvSpPr>
            <p:cNvPr id="30" name="同心圆 29"/>
            <p:cNvSpPr/>
            <p:nvPr/>
          </p:nvSpPr>
          <p:spPr>
            <a:xfrm>
              <a:off x="7911274" y="5484435"/>
              <a:ext cx="1257752" cy="956756"/>
            </a:xfrm>
            <a:prstGeom prst="donut">
              <a:avLst>
                <a:gd name="adj" fmla="val 3576"/>
              </a:avLst>
            </a:prstGeom>
            <a:solidFill>
              <a:srgbClr val="1F497D">
                <a:lumMod val="40000"/>
                <a:lumOff val="60000"/>
              </a:srgbClr>
            </a:solidFill>
            <a:effectLst/>
          </p:spPr>
          <p:txBody>
            <a:bodyPr anchor="ctr"/>
            <a:lstStyle/>
            <a:p>
              <a:pPr algn="ctr" eaLnBrk="1" hangingPunct="1">
                <a:spcBef>
                  <a:spcPct val="50000"/>
                </a:spcBef>
                <a:buClr>
                  <a:srgbClr val="000000"/>
                </a:buClr>
                <a:buSzPct val="100000"/>
                <a:defRPr/>
              </a:pPr>
              <a:endParaRPr kumimoji="1" lang="zh-CN" altLang="en-US" sz="1600" kern="0" dirty="0">
                <a:solidFill>
                  <a:srgbClr val="558ED5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1" name="圆角矩形 4"/>
            <p:cNvSpPr/>
            <p:nvPr/>
          </p:nvSpPr>
          <p:spPr>
            <a:xfrm>
              <a:off x="7974527" y="5563910"/>
              <a:ext cx="1123949" cy="8421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45720" rIns="45720" spcCol="1270" anchor="ctr"/>
            <a:lstStyle/>
            <a:p>
              <a:pPr algn="ctr" eaLnBrk="1" hangingPunct="1">
                <a:spcBef>
                  <a:spcPct val="50000"/>
                </a:spcBef>
                <a:buClr>
                  <a:srgbClr val="000000"/>
                </a:buClr>
                <a:buSzPct val="100000"/>
                <a:defRPr/>
              </a:pPr>
              <a:r>
                <a:rPr kumimoji="1" lang="zh-CN" altLang="en-US" sz="1200" b="1" kern="0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交费</a:t>
              </a:r>
              <a:endParaRPr kumimoji="1" lang="en-US" altLang="zh-CN" sz="1200" b="1" kern="0" dirty="0">
                <a:solidFill>
                  <a:srgbClr val="1F497D">
                    <a:lumMod val="40000"/>
                    <a:lumOff val="60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1" hangingPunct="1">
                <a:spcBef>
                  <a:spcPct val="50000"/>
                </a:spcBef>
                <a:buClr>
                  <a:srgbClr val="000000"/>
                </a:buClr>
                <a:buSzPct val="100000"/>
                <a:defRPr/>
              </a:pPr>
              <a:r>
                <a:rPr kumimoji="1" lang="zh-CN" altLang="en-US" sz="1200" b="1" kern="0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助手</a:t>
              </a:r>
              <a:endParaRPr kumimoji="1" lang="en-US" altLang="zh-CN" sz="1200" b="1" kern="0" dirty="0">
                <a:solidFill>
                  <a:srgbClr val="1F497D">
                    <a:lumMod val="40000"/>
                    <a:lumOff val="60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467544" y="159507"/>
            <a:ext cx="2735262" cy="486853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我们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的产品</a:t>
            </a:r>
          </a:p>
        </p:txBody>
      </p:sp>
      <p:sp>
        <p:nvSpPr>
          <p:cNvPr id="33" name="TextBox 7"/>
          <p:cNvSpPr>
            <a:spLocks noChangeArrowheads="1"/>
          </p:cNvSpPr>
          <p:nvPr/>
        </p:nvSpPr>
        <p:spPr bwMode="auto">
          <a:xfrm>
            <a:off x="3663951" y="303539"/>
            <a:ext cx="3889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—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消费金融主要产品与规划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533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5399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背景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翼支付为了响应“一带一路”国家战略，从今年启动了西迁计划，将技术部，运营清算部，客服部逐渐迁往西安高新区零壹广场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>
                <a:solidFill>
                  <a:srgbClr val="000000"/>
                </a:solidFill>
                <a:latin typeface="微软雅黑"/>
              </a:rPr>
              <a:t>为满足互联网金融研发人才需要，东软与翼支付启动定制培养计划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390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704013" y="4766159"/>
            <a:ext cx="2133600" cy="273780"/>
          </a:xfrm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fld id="{A722A035-8B99-4526-BC4B-5B9BFFB420B0}" type="slidenum">
              <a:rPr lang="zh-CN" altLang="en-US" sz="1200">
                <a:solidFill>
                  <a:srgbClr val="898989"/>
                </a:solidFill>
              </a:rPr>
              <a:pPr/>
              <a:t>20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-36513" y="846339"/>
            <a:ext cx="4608513" cy="225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盈利模式：</a:t>
            </a:r>
            <a:endParaRPr lang="en-US" altLang="zh-CN" sz="12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征信机构作为独立第三方，从各种渠道合法获取数据，对其进行加工处理形成征信产品，并以售卖的形式获取微薄收入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社会责任：每年对社会公众开放个人信用评分查询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服务对象：</a:t>
            </a:r>
            <a:endParaRPr lang="en-US" altLang="zh-CN" sz="12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立足于运营商通信服务、支付服务的客户，逐步覆盖有金融信贷需求的客户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盈亏平衡：</a:t>
            </a:r>
            <a:endParaRPr lang="en-US" altLang="zh-CN" sz="12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发展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150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万个人评估用户，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万企业评估用户（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年）</a:t>
            </a:r>
          </a:p>
        </p:txBody>
      </p:sp>
      <p:sp>
        <p:nvSpPr>
          <p:cNvPr id="5" name="矩形 26"/>
          <p:cNvSpPr>
            <a:spLocks noChangeArrowheads="1"/>
          </p:cNvSpPr>
          <p:nvPr/>
        </p:nvSpPr>
        <p:spPr bwMode="auto">
          <a:xfrm>
            <a:off x="0" y="2999244"/>
            <a:ext cx="4572000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收费标准</a:t>
            </a:r>
            <a:r>
              <a:rPr lang="en-US" altLang="zh-CN" sz="1200" b="1" baseline="30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1</a:t>
            </a:r>
            <a:r>
              <a:rPr lang="zh-CN" altLang="en-US" sz="1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：</a:t>
            </a:r>
            <a:endParaRPr lang="en-US" altLang="zh-CN" sz="12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普通、标准、高级三种版本；</a:t>
            </a:r>
            <a:endParaRPr lang="en-US" altLang="zh-CN" sz="1200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提供普通价、会员价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082898"/>
            <a:ext cx="620712" cy="599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9"/>
          <p:cNvSpPr txBox="1">
            <a:spLocks noChangeArrowheads="1"/>
          </p:cNvSpPr>
          <p:nvPr/>
        </p:nvSpPr>
        <p:spPr bwMode="auto">
          <a:xfrm>
            <a:off x="1006476" y="3835876"/>
            <a:ext cx="17653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包份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包年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个人：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~150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元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企业：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800~3000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元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71776" y="3327027"/>
            <a:ext cx="1439863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2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成本来源</a:t>
            </a:r>
            <a:r>
              <a:rPr lang="en-US" altLang="zh-CN" sz="1200" b="1" baseline="300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2 3</a:t>
            </a:r>
            <a:r>
              <a:rPr lang="zh-CN" altLang="en-US" sz="12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2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图示 8"/>
          <p:cNvGraphicFramePr/>
          <p:nvPr/>
        </p:nvGraphicFramePr>
        <p:xfrm>
          <a:off x="2627784" y="3606044"/>
          <a:ext cx="1980262" cy="129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4660900" y="1491508"/>
            <a:ext cx="442753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640264" y="3109193"/>
            <a:ext cx="4448175" cy="23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 bwMode="auto">
          <a:xfrm>
            <a:off x="2484438" y="785630"/>
            <a:ext cx="6043612" cy="334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1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征信机构收费参考 </a:t>
            </a:r>
            <a:r>
              <a:rPr lang="en-US" altLang="zh-CN" sz="18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sz="18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572000" y="3273461"/>
          <a:ext cx="4516438" cy="17391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9479"/>
                <a:gridCol w="1771843"/>
                <a:gridCol w="864024"/>
                <a:gridCol w="1101092"/>
              </a:tblGrid>
              <a:tr h="28285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机构名称</a:t>
                      </a:r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7142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报告类型</a:t>
                      </a:r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7142" marB="0" anchor="ctr"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价格</a:t>
                      </a:r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7142" marB="0" anchor="ctr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45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益佰利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714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商业信用</a:t>
                      </a:r>
                      <a:r>
                        <a:rPr lang="zh-CN" altLang="en-US" sz="9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报告（</a:t>
                      </a:r>
                      <a:r>
                        <a:rPr lang="zh-CN" altLang="en-US" sz="9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不含银行信贷信息）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714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99</a:t>
                      </a:r>
                      <a:r>
                        <a:rPr lang="zh-CN" altLang="en-US" sz="9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美元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714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674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机构名称</a:t>
                      </a:r>
                      <a:r>
                        <a:rPr lang="zh-CN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7142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报告类型</a:t>
                      </a:r>
                    </a:p>
                  </a:txBody>
                  <a:tcPr marL="9525" marR="9525" marT="7142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市场价</a:t>
                      </a:r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7142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会员价</a:t>
                      </a:r>
                      <a:endParaRPr lang="zh-CN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7142" marB="0" anchor="ctr">
                    <a:solidFill>
                      <a:schemeClr val="tx2"/>
                    </a:solidFill>
                  </a:tcPr>
                </a:tc>
              </a:tr>
              <a:tr h="23674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邓白</a:t>
                      </a:r>
                      <a:r>
                        <a:rPr lang="zh-CN" altLang="en-US" sz="9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氏</a:t>
                      </a:r>
                      <a:r>
                        <a:rPr lang="zh-CN" altLang="en-US" sz="9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714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中小企业</a:t>
                      </a:r>
                      <a:r>
                        <a:rPr lang="zh-CN" altLang="en-US" sz="9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信用评估报告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714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29.99</a:t>
                      </a:r>
                      <a:r>
                        <a:rPr lang="zh-CN" altLang="en-US" sz="9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美元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714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平均</a:t>
                      </a:r>
                      <a:r>
                        <a:rPr lang="en-US" altLang="zh-CN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25.49</a:t>
                      </a:r>
                      <a:r>
                        <a:rPr lang="zh-CN" altLang="en-US" sz="9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美元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714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36749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商业</a:t>
                      </a:r>
                      <a:r>
                        <a:rPr lang="zh-CN" altLang="en-US" sz="9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信用报告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714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109</a:t>
                      </a:r>
                      <a:r>
                        <a:rPr lang="zh-CN" altLang="en-US" sz="9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美元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714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平均</a:t>
                      </a:r>
                      <a:r>
                        <a:rPr lang="en-US" altLang="zh-CN" sz="9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92.65</a:t>
                      </a:r>
                      <a:r>
                        <a:rPr lang="zh-CN" altLang="en-US" sz="9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美元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714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81399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综合</a:t>
                      </a:r>
                      <a:r>
                        <a:rPr lang="zh-CN" altLang="en-US" sz="9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信用报告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714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149</a:t>
                      </a:r>
                      <a:r>
                        <a:rPr lang="zh-CN" altLang="en-US" sz="9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美元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714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平均</a:t>
                      </a:r>
                      <a:r>
                        <a:rPr lang="en-US" altLang="zh-CN" sz="9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126.65</a:t>
                      </a:r>
                      <a:r>
                        <a:rPr lang="zh-CN" altLang="en-US" sz="9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美元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7142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4500564" y="1626018"/>
          <a:ext cx="4587875" cy="126891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162110"/>
                <a:gridCol w="1129891"/>
                <a:gridCol w="1186861"/>
                <a:gridCol w="1109013"/>
              </a:tblGrid>
              <a:tr h="5361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机构名称</a:t>
                      </a:r>
                      <a:endParaRPr lang="zh-CN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4" marR="9524" marT="7143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三家合成报告</a:t>
                      </a:r>
                      <a:endParaRPr lang="zh-CN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4" marR="9524" marT="7143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三家合成报告</a:t>
                      </a:r>
                      <a:r>
                        <a:rPr lang="en-US" altLang="zh-CN" sz="80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+</a:t>
                      </a:r>
                      <a:r>
                        <a:rPr lang="zh-CN" altLang="en-US" sz="80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个人信用评分</a:t>
                      </a:r>
                      <a:endParaRPr lang="zh-CN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4" marR="9524" marT="7143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各自提供</a:t>
                      </a:r>
                      <a:endParaRPr lang="zh-CN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4" marR="9524" marT="7143" marB="0" anchor="ctr">
                    <a:solidFill>
                      <a:schemeClr val="accent2"/>
                    </a:solidFill>
                  </a:tcPr>
                </a:tc>
              </a:tr>
              <a:tr h="2442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环联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4" marR="9524" marT="714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29.95</a:t>
                      </a:r>
                      <a:r>
                        <a:rPr lang="zh-CN" altLang="en-US" sz="9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美元</a:t>
                      </a:r>
                      <a:r>
                        <a:rPr lang="en-US" altLang="zh-CN" sz="9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份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4" marR="9524" marT="714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39.9</a:t>
                      </a:r>
                      <a:r>
                        <a:rPr lang="zh-CN" altLang="en-US" sz="9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美元</a:t>
                      </a:r>
                      <a:r>
                        <a:rPr lang="en-US" altLang="zh-CN" sz="9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份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4" marR="9524" marT="714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14.95-19.85</a:t>
                      </a:r>
                      <a:r>
                        <a:rPr lang="zh-CN" altLang="en-US" sz="9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美元</a:t>
                      </a:r>
                      <a:r>
                        <a:rPr lang="en-US" altLang="zh-CN" sz="9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份不等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4" marR="9524" marT="714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42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益佰利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4" marR="9524" marT="714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42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艾奎法克斯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4" marR="9524" marT="7143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740401" y="1311765"/>
            <a:ext cx="1770063" cy="2594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个人征信</a:t>
            </a:r>
          </a:p>
        </p:txBody>
      </p:sp>
      <p:sp>
        <p:nvSpPr>
          <p:cNvPr id="16" name="矩形 15"/>
          <p:cNvSpPr/>
          <p:nvPr/>
        </p:nvSpPr>
        <p:spPr>
          <a:xfrm>
            <a:off x="5956300" y="2979445"/>
            <a:ext cx="1770063" cy="2594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企业征信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415132" y="193194"/>
            <a:ext cx="2735263" cy="486853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我们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的产品</a:t>
            </a:r>
          </a:p>
        </p:txBody>
      </p:sp>
      <p:sp>
        <p:nvSpPr>
          <p:cNvPr id="18" name="TextBox 7"/>
          <p:cNvSpPr>
            <a:spLocks noChangeArrowheads="1"/>
          </p:cNvSpPr>
          <p:nvPr/>
        </p:nvSpPr>
        <p:spPr bwMode="auto">
          <a:xfrm>
            <a:off x="3621089" y="357105"/>
            <a:ext cx="3889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—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天翼征信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121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902450" y="4722117"/>
            <a:ext cx="2133600" cy="273780"/>
          </a:xfrm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fld id="{14C2AFA2-DFA3-4C61-B9B2-69B4E4201E4D}" type="slidenum">
              <a:rPr lang="zh-CN" altLang="en-US" sz="1200">
                <a:solidFill>
                  <a:srgbClr val="898989"/>
                </a:solidFill>
              </a:rPr>
              <a:pPr/>
              <a:t>21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4" name="文本框 16"/>
          <p:cNvSpPr txBox="1">
            <a:spLocks noChangeArrowheads="1"/>
          </p:cNvSpPr>
          <p:nvPr/>
        </p:nvSpPr>
        <p:spPr bwMode="auto">
          <a:xfrm>
            <a:off x="4905376" y="835626"/>
            <a:ext cx="42846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2014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年下载量（ *截止到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2014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月）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90575" y="2149771"/>
            <a:ext cx="8388350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90575" y="3628185"/>
            <a:ext cx="83883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14"/>
          <p:cNvSpPr>
            <a:spLocks noChangeArrowheads="1"/>
          </p:cNvSpPr>
          <p:nvPr/>
        </p:nvSpPr>
        <p:spPr bwMode="auto">
          <a:xfrm>
            <a:off x="4895850" y="3666276"/>
            <a:ext cx="37978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2014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年交易量（ *截止到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2014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年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10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月）</a:t>
            </a:r>
            <a:endParaRPr lang="en-US" altLang="zh-CN" sz="160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8" name="矩形 15"/>
          <p:cNvSpPr>
            <a:spLocks noChangeArrowheads="1"/>
          </p:cNvSpPr>
          <p:nvPr/>
        </p:nvSpPr>
        <p:spPr bwMode="auto">
          <a:xfrm>
            <a:off x="4905375" y="2259283"/>
            <a:ext cx="37978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2014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年活跃度（ *截止到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2014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年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10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月）</a:t>
            </a:r>
            <a:endParaRPr lang="en-US" altLang="zh-CN" sz="160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822825" y="799915"/>
            <a:ext cx="0" cy="4318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4"/>
          <p:cNvSpPr txBox="1">
            <a:spLocks noChangeArrowheads="1"/>
          </p:cNvSpPr>
          <p:nvPr/>
        </p:nvSpPr>
        <p:spPr bwMode="auto">
          <a:xfrm>
            <a:off x="4856164" y="2541397"/>
            <a:ext cx="176688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第一名：支付宝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第二名：翼支付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第三名：财付通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623050" y="1171304"/>
            <a:ext cx="1873250" cy="10832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618289" y="1412946"/>
            <a:ext cx="427037" cy="107131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621463" y="3141333"/>
            <a:ext cx="423862" cy="108321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文本框 39"/>
          <p:cNvSpPr txBox="1">
            <a:spLocks noChangeArrowheads="1"/>
          </p:cNvSpPr>
          <p:nvPr/>
        </p:nvSpPr>
        <p:spPr bwMode="auto">
          <a:xfrm>
            <a:off x="4895851" y="1053460"/>
            <a:ext cx="172561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第一名：支付宝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第二名：翼支付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第三名：财付通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611938" y="2669954"/>
            <a:ext cx="1873250" cy="108321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607175" y="2910405"/>
            <a:ext cx="649288" cy="108321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6619876" y="1649825"/>
            <a:ext cx="303213" cy="10832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文本框 35"/>
          <p:cNvSpPr txBox="1">
            <a:spLocks noChangeArrowheads="1"/>
          </p:cNvSpPr>
          <p:nvPr/>
        </p:nvSpPr>
        <p:spPr bwMode="auto">
          <a:xfrm>
            <a:off x="4905376" y="3955532"/>
            <a:ext cx="176847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第一名：支付宝</a:t>
            </a:r>
            <a:endParaRPr lang="en-US" altLang="zh-CN" sz="14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>
                <a:latin typeface="微软雅黑" pitchFamily="34" charset="-122"/>
                <a:ea typeface="微软雅黑" pitchFamily="34" charset="-122"/>
              </a:rPr>
              <a:t>第二名：财付通第六名：翼支付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6721475" y="4074566"/>
            <a:ext cx="1773238" cy="108321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6721475" y="4326921"/>
            <a:ext cx="693738" cy="108321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6721475" y="4535232"/>
            <a:ext cx="107950" cy="10832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TextBox 30"/>
          <p:cNvSpPr txBox="1">
            <a:spLocks noChangeArrowheads="1"/>
          </p:cNvSpPr>
          <p:nvPr/>
        </p:nvSpPr>
        <p:spPr bwMode="auto">
          <a:xfrm>
            <a:off x="8459788" y="1112977"/>
            <a:ext cx="684212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/>
            <a:r>
              <a:rPr lang="en-US" altLang="zh-CN" sz="1000" b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59980</a:t>
            </a:r>
            <a:r>
              <a:rPr lang="zh-CN" altLang="en-US" sz="1000" b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万</a:t>
            </a:r>
          </a:p>
        </p:txBody>
      </p:sp>
      <p:sp>
        <p:nvSpPr>
          <p:cNvPr id="23" name="TextBox 31"/>
          <p:cNvSpPr txBox="1">
            <a:spLocks noChangeArrowheads="1"/>
          </p:cNvSpPr>
          <p:nvPr/>
        </p:nvSpPr>
        <p:spPr bwMode="auto">
          <a:xfrm>
            <a:off x="8459788" y="1383186"/>
            <a:ext cx="684212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/>
            <a:r>
              <a:rPr lang="en-US" altLang="zh-CN" sz="1000" b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5689</a:t>
            </a:r>
            <a:r>
              <a:rPr lang="zh-CN" altLang="en-US" sz="1000" b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万</a:t>
            </a:r>
          </a:p>
        </p:txBody>
      </p:sp>
      <p:sp>
        <p:nvSpPr>
          <p:cNvPr id="24" name="TextBox 32"/>
          <p:cNvSpPr txBox="1">
            <a:spLocks noChangeArrowheads="1"/>
          </p:cNvSpPr>
          <p:nvPr/>
        </p:nvSpPr>
        <p:spPr bwMode="auto">
          <a:xfrm>
            <a:off x="8459788" y="1599830"/>
            <a:ext cx="684212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/>
            <a:r>
              <a:rPr lang="en-US" altLang="zh-CN" sz="1000" b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2469</a:t>
            </a:r>
            <a:r>
              <a:rPr lang="zh-CN" altLang="en-US" sz="1000" b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万</a:t>
            </a:r>
          </a:p>
        </p:txBody>
      </p:sp>
      <p:sp>
        <p:nvSpPr>
          <p:cNvPr id="25" name="TextBox 33"/>
          <p:cNvSpPr txBox="1">
            <a:spLocks noChangeArrowheads="1"/>
          </p:cNvSpPr>
          <p:nvPr/>
        </p:nvSpPr>
        <p:spPr bwMode="auto">
          <a:xfrm>
            <a:off x="8459788" y="2624721"/>
            <a:ext cx="684212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/>
            <a:r>
              <a:rPr lang="en-US" altLang="zh-CN" sz="1000" b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6104</a:t>
            </a:r>
            <a:r>
              <a:rPr lang="zh-CN" altLang="en-US" sz="1000" b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万</a:t>
            </a:r>
          </a:p>
        </p:txBody>
      </p:sp>
      <p:sp>
        <p:nvSpPr>
          <p:cNvPr id="26" name="TextBox 34"/>
          <p:cNvSpPr txBox="1">
            <a:spLocks noChangeArrowheads="1"/>
          </p:cNvSpPr>
          <p:nvPr/>
        </p:nvSpPr>
        <p:spPr bwMode="auto">
          <a:xfrm>
            <a:off x="8459788" y="2894930"/>
            <a:ext cx="684212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/>
            <a:r>
              <a:rPr lang="en-US" altLang="zh-CN" sz="1000" b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208</a:t>
            </a:r>
            <a:r>
              <a:rPr lang="zh-CN" altLang="en-US" sz="1000" b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万</a:t>
            </a:r>
          </a:p>
        </p:txBody>
      </p:sp>
      <p:sp>
        <p:nvSpPr>
          <p:cNvPr id="27" name="TextBox 35"/>
          <p:cNvSpPr txBox="1">
            <a:spLocks noChangeArrowheads="1"/>
          </p:cNvSpPr>
          <p:nvPr/>
        </p:nvSpPr>
        <p:spPr bwMode="auto">
          <a:xfrm>
            <a:off x="8459788" y="3165139"/>
            <a:ext cx="684212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/>
            <a:r>
              <a:rPr lang="en-US" altLang="zh-CN" sz="1000" b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121</a:t>
            </a:r>
            <a:r>
              <a:rPr lang="zh-CN" altLang="en-US" sz="1000" b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万</a:t>
            </a:r>
          </a:p>
        </p:txBody>
      </p:sp>
      <p:sp>
        <p:nvSpPr>
          <p:cNvPr id="28" name="TextBox 36"/>
          <p:cNvSpPr txBox="1">
            <a:spLocks noChangeArrowheads="1"/>
          </p:cNvSpPr>
          <p:nvPr/>
        </p:nvSpPr>
        <p:spPr bwMode="auto">
          <a:xfrm>
            <a:off x="8459788" y="4029333"/>
            <a:ext cx="684212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/>
            <a:r>
              <a:rPr lang="en-US" altLang="zh-CN" sz="1000" b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5880</a:t>
            </a:r>
            <a:r>
              <a:rPr lang="zh-CN" altLang="en-US" sz="1000" b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亿</a:t>
            </a:r>
          </a:p>
        </p:txBody>
      </p:sp>
      <p:sp>
        <p:nvSpPr>
          <p:cNvPr id="29" name="TextBox 37"/>
          <p:cNvSpPr txBox="1">
            <a:spLocks noChangeArrowheads="1"/>
          </p:cNvSpPr>
          <p:nvPr/>
        </p:nvSpPr>
        <p:spPr bwMode="auto">
          <a:xfrm>
            <a:off x="8459788" y="4244786"/>
            <a:ext cx="684212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/>
            <a:r>
              <a:rPr lang="en-US" altLang="zh-CN" sz="1000" b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610</a:t>
            </a:r>
            <a:r>
              <a:rPr lang="zh-CN" altLang="en-US" sz="1000" b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亿</a:t>
            </a:r>
          </a:p>
        </p:txBody>
      </p:sp>
      <p:sp>
        <p:nvSpPr>
          <p:cNvPr id="30" name="TextBox 38"/>
          <p:cNvSpPr txBox="1">
            <a:spLocks noChangeArrowheads="1"/>
          </p:cNvSpPr>
          <p:nvPr/>
        </p:nvSpPr>
        <p:spPr bwMode="auto">
          <a:xfrm>
            <a:off x="8459788" y="4461430"/>
            <a:ext cx="684212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algn="ctr"/>
            <a:r>
              <a:rPr lang="en-US" altLang="zh-CN" sz="1000" b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73</a:t>
            </a:r>
            <a:r>
              <a:rPr lang="zh-CN" altLang="en-US" sz="1000" b="1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亿</a:t>
            </a:r>
          </a:p>
        </p:txBody>
      </p:sp>
      <p:graphicFrame>
        <p:nvGraphicFramePr>
          <p:cNvPr id="31" name="图表 39"/>
          <p:cNvGraphicFramePr>
            <a:graphicFrameLocks/>
          </p:cNvGraphicFramePr>
          <p:nvPr/>
        </p:nvGraphicFramePr>
        <p:xfrm>
          <a:off x="700088" y="642788"/>
          <a:ext cx="4056062" cy="1385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图表" r:id="rId3" imgW="4066384" imgH="1853345" progId="Excel.Chart.8">
                  <p:embed/>
                </p:oleObj>
              </mc:Choice>
              <mc:Fallback>
                <p:oleObj name="图表" r:id="rId3" imgW="4066384" imgH="1853345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642788"/>
                        <a:ext cx="4056062" cy="1385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图表 40"/>
          <p:cNvGraphicFramePr>
            <a:graphicFrameLocks/>
          </p:cNvGraphicFramePr>
          <p:nvPr/>
        </p:nvGraphicFramePr>
        <p:xfrm>
          <a:off x="687388" y="3535338"/>
          <a:ext cx="4075112" cy="1508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图表" r:id="rId5" imgW="4084674" imgH="2017951" progId="Excel.Chart.8">
                  <p:embed/>
                </p:oleObj>
              </mc:Choice>
              <mc:Fallback>
                <p:oleObj name="图表" r:id="rId5" imgW="4084674" imgH="2017951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3535338"/>
                        <a:ext cx="4075112" cy="1508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图表 41"/>
          <p:cNvGraphicFramePr>
            <a:graphicFrameLocks/>
          </p:cNvGraphicFramePr>
          <p:nvPr/>
        </p:nvGraphicFramePr>
        <p:xfrm>
          <a:off x="700088" y="2122393"/>
          <a:ext cx="4062412" cy="140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图表" r:id="rId7" imgW="4072481" imgH="1877731" progId="Excel.Chart.8">
                  <p:embed/>
                </p:oleObj>
              </mc:Choice>
              <mc:Fallback>
                <p:oleObj name="图表" r:id="rId7" imgW="4072481" imgH="1877731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2122393"/>
                        <a:ext cx="4062412" cy="140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矩形 33"/>
          <p:cNvSpPr/>
          <p:nvPr/>
        </p:nvSpPr>
        <p:spPr>
          <a:xfrm>
            <a:off x="15875" y="671357"/>
            <a:ext cx="781050" cy="138199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载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</a:p>
        </p:txBody>
      </p:sp>
      <p:sp>
        <p:nvSpPr>
          <p:cNvPr id="35" name="矩形 34"/>
          <p:cNvSpPr/>
          <p:nvPr/>
        </p:nvSpPr>
        <p:spPr>
          <a:xfrm>
            <a:off x="1" y="3542480"/>
            <a:ext cx="796925" cy="151293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</a:p>
        </p:txBody>
      </p:sp>
      <p:sp>
        <p:nvSpPr>
          <p:cNvPr id="36" name="矩形 35"/>
          <p:cNvSpPr/>
          <p:nvPr/>
        </p:nvSpPr>
        <p:spPr>
          <a:xfrm>
            <a:off x="15875" y="2127155"/>
            <a:ext cx="781050" cy="1383186"/>
          </a:xfrm>
          <a:prstGeom prst="rect">
            <a:avLst/>
          </a:prstGeom>
          <a:solidFill>
            <a:srgbClr val="F58E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</a:p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跃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</a:p>
        </p:txBody>
      </p:sp>
      <p:sp>
        <p:nvSpPr>
          <p:cNvPr id="37" name="文本框 26"/>
          <p:cNvSpPr txBox="1">
            <a:spLocks noChangeArrowheads="1"/>
          </p:cNvSpPr>
          <p:nvPr/>
        </p:nvSpPr>
        <p:spPr bwMode="auto">
          <a:xfrm>
            <a:off x="838201" y="2159294"/>
            <a:ext cx="34464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目标：</a:t>
            </a:r>
            <a:r>
              <a:rPr lang="en-US" altLang="zh-CN" sz="1600" b="1" i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1500</a:t>
            </a:r>
            <a:r>
              <a:rPr lang="zh-CN" altLang="en-US" sz="1600" b="1" i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万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，需提升：</a:t>
            </a:r>
            <a:r>
              <a:rPr lang="en-US" altLang="zh-CN" sz="1600" b="1" i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600%</a:t>
            </a:r>
          </a:p>
        </p:txBody>
      </p:sp>
      <p:sp>
        <p:nvSpPr>
          <p:cNvPr id="38" name="矩形 46"/>
          <p:cNvSpPr>
            <a:spLocks noChangeArrowheads="1"/>
          </p:cNvSpPr>
          <p:nvPr/>
        </p:nvSpPr>
        <p:spPr bwMode="auto">
          <a:xfrm>
            <a:off x="827088" y="3593665"/>
            <a:ext cx="31686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目标：</a:t>
            </a:r>
            <a:r>
              <a:rPr lang="en-US" altLang="zh-CN" sz="1600" b="1" i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500</a:t>
            </a:r>
            <a:r>
              <a:rPr lang="zh-CN" altLang="en-US" sz="1600" b="1" i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亿</a:t>
            </a:r>
            <a:r>
              <a:rPr lang="en-US" altLang="zh-CN" sz="16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 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，需提升：</a:t>
            </a:r>
            <a:r>
              <a:rPr lang="en-US" altLang="zh-CN" sz="1600" b="1" i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568%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4787900" y="680880"/>
            <a:ext cx="0" cy="43197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48"/>
          <p:cNvSpPr>
            <a:spLocks noChangeArrowheads="1"/>
          </p:cNvSpPr>
          <p:nvPr/>
        </p:nvSpPr>
        <p:spPr bwMode="auto">
          <a:xfrm>
            <a:off x="838200" y="680880"/>
            <a:ext cx="3302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目标</a:t>
            </a:r>
            <a:r>
              <a:rPr lang="zh-CN" altLang="en-US" sz="16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：</a:t>
            </a:r>
            <a:r>
              <a:rPr lang="en-US" altLang="zh-CN" sz="1600" b="1" i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1</a:t>
            </a:r>
            <a:r>
              <a:rPr lang="zh-CN" altLang="en-US" sz="1600" b="1" i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亿</a:t>
            </a:r>
            <a:r>
              <a:rPr lang="zh-CN" altLang="en-US" sz="1600" b="1" i="1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，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需提升：</a:t>
            </a:r>
            <a:r>
              <a:rPr lang="en-US" altLang="zh-CN" sz="1600" b="1" i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166%</a:t>
            </a:r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827088" y="123796"/>
            <a:ext cx="2735262" cy="486853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我们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的产品</a:t>
            </a:r>
          </a:p>
        </p:txBody>
      </p:sp>
      <p:sp>
        <p:nvSpPr>
          <p:cNvPr id="42" name="TextBox 7"/>
          <p:cNvSpPr>
            <a:spLocks noChangeArrowheads="1"/>
          </p:cNvSpPr>
          <p:nvPr/>
        </p:nvSpPr>
        <p:spPr bwMode="auto">
          <a:xfrm>
            <a:off x="3635376" y="267829"/>
            <a:ext cx="3889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—</a:t>
            </a:r>
            <a:r>
              <a:rPr lang="zh-CN" altLang="en-US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个人客户端</a:t>
            </a:r>
            <a:r>
              <a:rPr lang="en-US" altLang="zh-CN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160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相关资源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400" dirty="0" smtClean="0"/>
              <a:t>安装</a:t>
            </a:r>
            <a:r>
              <a:rPr lang="en-US" altLang="zh-CN" sz="2400" dirty="0" err="1" smtClean="0"/>
              <a:t>IntelliJ</a:t>
            </a:r>
            <a:r>
              <a:rPr lang="en-US" altLang="zh-CN" sz="2400" dirty="0" smtClean="0"/>
              <a:t> IDEA</a:t>
            </a:r>
            <a:r>
              <a:rPr lang="zh-CN" altLang="en-US" sz="2400" dirty="0" smtClean="0"/>
              <a:t>，下载地址</a:t>
            </a:r>
            <a:r>
              <a:rPr lang="zh-CN" altLang="en-US" sz="2400" dirty="0" smtClean="0"/>
              <a:t>：</a:t>
            </a:r>
            <a:r>
              <a:rPr lang="en-US" altLang="zh-CN" sz="2400" dirty="0">
                <a:hlinkClick r:id="rId2"/>
              </a:rPr>
              <a:t>ftp://ftp.cs.nsu.edu.cn/%D6%D9%B1%A6%B2%C5/%D2%ED%D6%A7%B8%B6Java%B6%A8%D6%C6%B0%E0</a:t>
            </a:r>
            <a:r>
              <a:rPr lang="en-US" altLang="zh-CN" sz="2400" dirty="0" smtClean="0">
                <a:hlinkClick r:id="rId2"/>
              </a:rPr>
              <a:t>/</a:t>
            </a:r>
            <a:endParaRPr lang="en-US" altLang="zh-CN" sz="2400" dirty="0" smtClean="0"/>
          </a:p>
          <a:p>
            <a:r>
              <a:rPr lang="zh-CN" altLang="en-US" sz="2400" dirty="0" smtClean="0"/>
              <a:t>安装</a:t>
            </a:r>
            <a:r>
              <a:rPr lang="zh-CN" altLang="en-US" sz="2400" dirty="0" smtClean="0"/>
              <a:t>教程：</a:t>
            </a:r>
            <a:r>
              <a:rPr lang="en-US" altLang="zh-CN" sz="2400" dirty="0">
                <a:hlinkClick r:id="rId3"/>
              </a:rPr>
              <a:t>http://wiki.jikexueyuan.com/project/intellij-idea-tutorial</a:t>
            </a:r>
            <a:r>
              <a:rPr lang="en-US" altLang="zh-CN" sz="2400" dirty="0" smtClean="0">
                <a:hlinkClick r:id="rId3"/>
              </a:rPr>
              <a:t>/</a:t>
            </a:r>
            <a:endParaRPr lang="en-US" altLang="zh-CN" sz="2400" dirty="0" smtClean="0"/>
          </a:p>
          <a:p>
            <a:r>
              <a:rPr lang="zh-CN" altLang="en-US" sz="2400" dirty="0" smtClean="0"/>
              <a:t>注册</a:t>
            </a: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账号，注册地址：</a:t>
            </a:r>
            <a:r>
              <a:rPr lang="en-US" altLang="zh-CN" sz="2400" dirty="0">
                <a:hlinkClick r:id="rId4"/>
              </a:rPr>
              <a:t>https://github.com</a:t>
            </a:r>
            <a:r>
              <a:rPr lang="en-US" altLang="zh-CN" sz="2400" dirty="0" smtClean="0">
                <a:hlinkClick r:id="rId4"/>
              </a:rPr>
              <a:t>/</a:t>
            </a:r>
            <a:endParaRPr lang="en-US" altLang="zh-CN" sz="2400" dirty="0" smtClean="0"/>
          </a:p>
          <a:p>
            <a:r>
              <a:rPr lang="zh-CN" altLang="en-US" sz="2400" dirty="0" smtClean="0"/>
              <a:t>下载</a:t>
            </a:r>
            <a:r>
              <a:rPr lang="en-US" altLang="zh-CN" sz="2400" dirty="0" err="1" smtClean="0"/>
              <a:t>TortoiseSVN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下载地址</a:t>
            </a:r>
            <a:r>
              <a:rPr lang="zh-CN" altLang="en-US" sz="2400" dirty="0" smtClean="0"/>
              <a:t>：</a:t>
            </a:r>
            <a:r>
              <a:rPr lang="en-US" altLang="zh-CN" sz="2400" dirty="0">
                <a:hlinkClick r:id="rId2"/>
              </a:rPr>
              <a:t>ftp://ftp.cs.nsu.edu.cn/%D6%D9%B1%A6%B2%C5/%D2%ED%D6%A7%B8%B6Java%B6%A8%D6%C6%B0%E0</a:t>
            </a:r>
            <a:r>
              <a:rPr lang="en-US" altLang="zh-CN" sz="2400" dirty="0" smtClean="0">
                <a:hlinkClick r:id="rId2"/>
              </a:rPr>
              <a:t>/</a:t>
            </a:r>
            <a:endParaRPr lang="en-US" altLang="zh-CN" sz="2400" dirty="0" smtClean="0"/>
          </a:p>
          <a:p>
            <a:r>
              <a:rPr lang="zh-CN" altLang="en-US" sz="2400" dirty="0" smtClean="0"/>
              <a:t>课件</a:t>
            </a:r>
            <a:r>
              <a:rPr lang="zh-CN" altLang="en-US" sz="2400" dirty="0" smtClean="0"/>
              <a:t>与案例资源地址：</a:t>
            </a:r>
            <a:r>
              <a:rPr lang="en-US" altLang="zh-CN" sz="2400" dirty="0" smtClean="0">
                <a:hlinkClick r:id="rId5"/>
              </a:rPr>
              <a:t>git@github.com:ppk5457/</a:t>
            </a:r>
            <a:r>
              <a:rPr lang="en-US" altLang="zh-CN" sz="2400" dirty="0" err="1" smtClean="0">
                <a:hlinkClick r:id="rId5"/>
              </a:rPr>
              <a:t>bestpay_repository.git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626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任务</a:t>
            </a: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安装</a:t>
            </a:r>
            <a:r>
              <a:rPr lang="en-US" altLang="zh-CN" sz="2400" dirty="0" err="1" smtClean="0"/>
              <a:t>IntelliJ</a:t>
            </a:r>
            <a:r>
              <a:rPr lang="en-US" altLang="zh-CN" sz="2400" dirty="0" smtClean="0"/>
              <a:t> IDEA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注册</a:t>
            </a: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账号。</a:t>
            </a:r>
            <a:endParaRPr lang="en-US" altLang="zh-CN" sz="2400" dirty="0" smtClean="0"/>
          </a:p>
          <a:p>
            <a:r>
              <a:rPr lang="zh-CN" altLang="en-US" sz="2400" dirty="0" smtClean="0"/>
              <a:t>安装</a:t>
            </a:r>
            <a:r>
              <a:rPr lang="en-US" altLang="zh-CN" sz="2400" dirty="0" err="1" smtClean="0"/>
              <a:t>TortoiseGit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>
                <a:hlinkClick r:id="rId2"/>
              </a:rPr>
              <a:t>使用</a:t>
            </a:r>
            <a:r>
              <a:rPr lang="en-US" altLang="zh-CN" sz="2400" dirty="0" err="1" smtClean="0">
                <a:hlinkClick r:id="rId2"/>
              </a:rPr>
              <a:t>TortoiseGit</a:t>
            </a:r>
            <a:r>
              <a:rPr lang="zh-CN" altLang="en-US" sz="2400" dirty="0" smtClean="0">
                <a:hlinkClick r:id="rId2"/>
              </a:rPr>
              <a:t>获取</a:t>
            </a:r>
            <a:r>
              <a:rPr lang="en-US" altLang="zh-CN" sz="2400" dirty="0" err="1" smtClean="0">
                <a:hlinkClick r:id="rId2"/>
              </a:rPr>
              <a:t>GitHub</a:t>
            </a:r>
            <a:r>
              <a:rPr lang="zh-CN" altLang="en-US" sz="2400" dirty="0" smtClean="0">
                <a:hlinkClick r:id="rId2"/>
              </a:rPr>
              <a:t>地址</a:t>
            </a:r>
            <a:r>
              <a:rPr lang="en-US" altLang="zh-CN" sz="2400" dirty="0" smtClean="0">
                <a:hlinkClick r:id="rId2"/>
              </a:rPr>
              <a:t>git@github.com:ppk5457/</a:t>
            </a:r>
            <a:r>
              <a:rPr lang="en-US" altLang="zh-CN" sz="2400" dirty="0" err="1" smtClean="0">
                <a:hlinkClick r:id="rId2"/>
              </a:rPr>
              <a:t>bestpay_repository.git</a:t>
            </a:r>
            <a:r>
              <a:rPr lang="zh-CN" altLang="en-US" sz="2400" dirty="0" smtClean="0"/>
              <a:t>的内容</a:t>
            </a:r>
            <a:endParaRPr lang="en-US" altLang="zh-CN" sz="2400" dirty="0" smtClean="0"/>
          </a:p>
          <a:p>
            <a:r>
              <a:rPr lang="zh-CN" altLang="en-US" sz="2400" dirty="0" smtClean="0"/>
              <a:t>建议安装试用翼支付客户端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2352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76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5399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时间轴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6</a:t>
            </a:r>
            <a:r>
              <a:rPr lang="zh-CN" altLang="en-US" sz="2000" dirty="0" smtClean="0"/>
              <a:t>月底确立合作意向，专业教师面试。</a:t>
            </a:r>
            <a:endParaRPr lang="en-US" altLang="zh-CN" sz="2000" dirty="0" smtClean="0"/>
          </a:p>
          <a:p>
            <a:r>
              <a:rPr lang="en-US" altLang="zh-CN" sz="2000" dirty="0" smtClean="0"/>
              <a:t>7</a:t>
            </a:r>
            <a:r>
              <a:rPr lang="zh-CN" altLang="en-US" sz="2000" dirty="0" smtClean="0"/>
              <a:t>月底至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月中旬，专业教师进场跟项目。</a:t>
            </a:r>
            <a:endParaRPr lang="en-US" altLang="zh-CN" sz="2000" dirty="0" smtClean="0"/>
          </a:p>
          <a:p>
            <a:r>
              <a:rPr lang="en-US" altLang="zh-CN" sz="2000" dirty="0" smtClean="0"/>
              <a:t>8</a:t>
            </a:r>
            <a:r>
              <a:rPr lang="zh-CN" altLang="en-US" sz="2000" dirty="0" smtClean="0"/>
              <a:t>月下旬至</a:t>
            </a:r>
            <a:r>
              <a:rPr lang="en-US" altLang="zh-CN" sz="2000" dirty="0" smtClean="0"/>
              <a:t>9</a:t>
            </a:r>
            <a:r>
              <a:rPr lang="zh-CN" altLang="en-US" sz="2000" dirty="0" smtClean="0"/>
              <a:t>月下旬，校内集中培训。</a:t>
            </a:r>
            <a:endParaRPr lang="en-US" altLang="zh-CN" sz="2000" dirty="0" smtClean="0"/>
          </a:p>
          <a:p>
            <a:r>
              <a:rPr lang="en-US" altLang="zh-CN" sz="2000" dirty="0" smtClean="0"/>
              <a:t>9</a:t>
            </a:r>
            <a:r>
              <a:rPr lang="zh-CN" altLang="en-US" sz="2000" dirty="0" smtClean="0"/>
              <a:t>月底，选拔赴西安研发中心实习人员。</a:t>
            </a:r>
            <a:endParaRPr lang="en-US" altLang="zh-CN" sz="2000" dirty="0" smtClean="0"/>
          </a:p>
          <a:p>
            <a:r>
              <a:rPr lang="en-US" altLang="zh-CN" sz="2000" dirty="0" smtClean="0"/>
              <a:t>10</a:t>
            </a:r>
            <a:r>
              <a:rPr lang="zh-CN" altLang="en-US" sz="2000" dirty="0" smtClean="0"/>
              <a:t>月份，指导老师带队赴西安实习。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1490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8665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目标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学习一些新的知识。</a:t>
            </a:r>
            <a:endParaRPr lang="en-US" altLang="zh-CN" sz="2000" dirty="0" smtClean="0"/>
          </a:p>
          <a:p>
            <a:r>
              <a:rPr lang="zh-CN" altLang="en-US" sz="2000" dirty="0" smtClean="0"/>
              <a:t>掌握基本的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编程知识和技能。</a:t>
            </a:r>
            <a:endParaRPr lang="en-US" altLang="zh-CN" sz="2000" dirty="0" smtClean="0"/>
          </a:p>
          <a:p>
            <a:r>
              <a:rPr lang="zh-CN" altLang="en-US" sz="2000" dirty="0"/>
              <a:t>找一</a:t>
            </a:r>
            <a:r>
              <a:rPr lang="zh-CN" altLang="en-US" sz="2000" dirty="0" smtClean="0"/>
              <a:t>份让自己生存下来的工作。</a:t>
            </a:r>
            <a:endParaRPr lang="en-US" altLang="zh-CN" sz="2000" dirty="0" smtClean="0"/>
          </a:p>
          <a:p>
            <a:r>
              <a:rPr lang="zh-CN" altLang="en-US" sz="2000" dirty="0" smtClean="0"/>
              <a:t>通过面试，踏上一个更大的平台。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079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选拔标准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扎实的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与数据库知识。</a:t>
            </a:r>
            <a:endParaRPr lang="en-US" altLang="zh-CN" sz="2000" dirty="0" smtClean="0"/>
          </a:p>
          <a:p>
            <a:r>
              <a:rPr lang="zh-CN" altLang="en-US" sz="2000" dirty="0" smtClean="0"/>
              <a:t>具有一定的自学能力。</a:t>
            </a:r>
            <a:endParaRPr lang="en-US" altLang="zh-CN" sz="2000" dirty="0" smtClean="0"/>
          </a:p>
          <a:p>
            <a:r>
              <a:rPr lang="zh-CN" altLang="en-US" sz="2000" dirty="0" smtClean="0"/>
              <a:t>能够承受工作压力。</a:t>
            </a:r>
            <a:endParaRPr lang="en-US" altLang="zh-CN" sz="2000" dirty="0" smtClean="0"/>
          </a:p>
          <a:p>
            <a:r>
              <a:rPr lang="zh-CN" altLang="en-US" sz="2000" dirty="0" smtClean="0"/>
              <a:t>有项目经历。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458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21335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培训内容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常用工具软件的使用（</a:t>
            </a:r>
            <a:r>
              <a:rPr lang="en-US" altLang="zh-CN" sz="2000" dirty="0" err="1" smtClean="0"/>
              <a:t>IntelliJ</a:t>
            </a:r>
            <a:r>
              <a:rPr lang="en-US" altLang="zh-CN" sz="2000" dirty="0" smtClean="0"/>
              <a:t> IDEA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SVN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Maven</a:t>
            </a:r>
            <a:r>
              <a:rPr lang="zh-CN" altLang="en-US" sz="2000" dirty="0" smtClean="0"/>
              <a:t>）。</a:t>
            </a:r>
            <a:endParaRPr lang="en-US" altLang="zh-CN" sz="2000" dirty="0" smtClean="0"/>
          </a:p>
          <a:p>
            <a:r>
              <a:rPr lang="en-US" altLang="zh-CN" sz="2000" dirty="0" smtClean="0"/>
              <a:t>Java</a:t>
            </a:r>
            <a:r>
              <a:rPr lang="zh-CN" altLang="en-US" sz="2000" dirty="0" smtClean="0"/>
              <a:t>基础知识。</a:t>
            </a:r>
            <a:endParaRPr lang="en-US" altLang="zh-CN" sz="2000" dirty="0" smtClean="0"/>
          </a:p>
          <a:p>
            <a:r>
              <a:rPr lang="zh-CN" altLang="en-US" sz="2000" dirty="0" smtClean="0"/>
              <a:t>数据库基础知识。</a:t>
            </a:r>
            <a:endParaRPr lang="en-US" altLang="zh-CN" sz="2000" dirty="0" smtClean="0"/>
          </a:p>
          <a:p>
            <a:r>
              <a:rPr lang="en-US" altLang="zh-CN" sz="2000" dirty="0" smtClean="0"/>
              <a:t>Spring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SpringMVC</a:t>
            </a:r>
            <a:r>
              <a:rPr lang="zh-CN" altLang="en-US" sz="2000" dirty="0"/>
              <a:t>、</a:t>
            </a:r>
            <a:r>
              <a:rPr lang="en-US" altLang="zh-CN" sz="2000" dirty="0" err="1" smtClean="0"/>
              <a:t>MyBatis</a:t>
            </a:r>
            <a:endParaRPr lang="en-US" altLang="zh-CN" sz="2000" dirty="0" smtClean="0"/>
          </a:p>
          <a:p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Dubbo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AngularJS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编码规范和开发流程。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41556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培训要求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上课期间禁止打游戏、看视频、戴耳机。</a:t>
            </a:r>
            <a:endParaRPr lang="en-US" altLang="zh-CN" sz="2400" dirty="0" smtClean="0"/>
          </a:p>
          <a:p>
            <a:r>
              <a:rPr lang="zh-CN" altLang="en-US" sz="2400" dirty="0"/>
              <a:t>不</a:t>
            </a:r>
            <a:r>
              <a:rPr lang="zh-CN" altLang="en-US" sz="2400" dirty="0" smtClean="0"/>
              <a:t>允许旷课，迟到和早退。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5181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5196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培训班</a:t>
            </a:r>
            <a:r>
              <a:rPr lang="en-US" altLang="zh-CN" sz="3200" dirty="0" smtClean="0"/>
              <a:t>QQ</a:t>
            </a:r>
            <a:r>
              <a:rPr lang="zh-CN" altLang="en-US" sz="3200" dirty="0" smtClean="0"/>
              <a:t>群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589" y="1124177"/>
            <a:ext cx="2152650" cy="2762250"/>
          </a:xfrm>
        </p:spPr>
      </p:pic>
      <p:sp>
        <p:nvSpPr>
          <p:cNvPr id="5" name="TextBox 4"/>
          <p:cNvSpPr txBox="1"/>
          <p:nvPr/>
        </p:nvSpPr>
        <p:spPr>
          <a:xfrm>
            <a:off x="4037239" y="1937657"/>
            <a:ext cx="286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姓名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专业（张三</a:t>
            </a:r>
            <a:r>
              <a:rPr lang="en-US" altLang="zh-CN" dirty="0" smtClean="0"/>
              <a:t>-</a:t>
            </a:r>
            <a:r>
              <a:rPr lang="zh-CN" altLang="en-US" dirty="0"/>
              <a:t>软工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399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15841"/>
            <a:ext cx="8229600" cy="383135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b="1" dirty="0" smtClean="0"/>
              <a:t>业 务 流 程 介 绍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794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1543</Words>
  <Application>Microsoft Office PowerPoint</Application>
  <PresentationFormat>全屏显示(16:9)</PresentationFormat>
  <Paragraphs>414</Paragraphs>
  <Slides>24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Office 主题</vt:lpstr>
      <vt:lpstr>图表</vt:lpstr>
      <vt:lpstr>PowerPoint 演示文稿</vt:lpstr>
      <vt:lpstr>背景</vt:lpstr>
      <vt:lpstr>时间轴</vt:lpstr>
      <vt:lpstr>目标</vt:lpstr>
      <vt:lpstr>选拔标准</vt:lpstr>
      <vt:lpstr>培训内容</vt:lpstr>
      <vt:lpstr>培训要求</vt:lpstr>
      <vt:lpstr>培训班QQ群</vt:lpstr>
      <vt:lpstr>业 务 流 程 介 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相关资源</vt:lpstr>
      <vt:lpstr>任务1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成东 鲁</dc:creator>
  <cp:lastModifiedBy>Lenovo</cp:lastModifiedBy>
  <cp:revision>40</cp:revision>
  <dcterms:created xsi:type="dcterms:W3CDTF">2015-11-23T02:26:00Z</dcterms:created>
  <dcterms:modified xsi:type="dcterms:W3CDTF">2016-08-21T07:44:34Z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