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2" r:id="rId3"/>
    <p:sldId id="261" r:id="rId4"/>
    <p:sldId id="263" r:id="rId5"/>
    <p:sldId id="264" r:id="rId6"/>
    <p:sldId id="265" r:id="rId7"/>
    <p:sldId id="283" r:id="rId8"/>
    <p:sldId id="282" r:id="rId9"/>
    <p:sldId id="286" r:id="rId10"/>
    <p:sldId id="285" r:id="rId11"/>
    <p:sldId id="287" r:id="rId12"/>
    <p:sldId id="288" r:id="rId13"/>
    <p:sldId id="290" r:id="rId14"/>
    <p:sldId id="291" r:id="rId15"/>
    <p:sldId id="292" r:id="rId16"/>
    <p:sldId id="289" r:id="rId17"/>
    <p:sldId id="284" r:id="rId18"/>
    <p:sldId id="293" r:id="rId19"/>
    <p:sldId id="294" r:id="rId20"/>
    <p:sldId id="295" r:id="rId21"/>
    <p:sldId id="298" r:id="rId22"/>
    <p:sldId id="296" r:id="rId23"/>
    <p:sldId id="297" r:id="rId24"/>
    <p:sldId id="299" r:id="rId25"/>
    <p:sldId id="300" r:id="rId26"/>
    <p:sldId id="301" r:id="rId27"/>
    <p:sldId id="302" r:id="rId28"/>
    <p:sldId id="303" r:id="rId29"/>
    <p:sldId id="304" r:id="rId30"/>
    <p:sldId id="305" r:id="rId31"/>
    <p:sldId id="306" r:id="rId32"/>
    <p:sldId id="258" r:id="rId33"/>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8" d="100"/>
          <a:sy n="88" d="100"/>
        </p:scale>
        <p:origin x="-876" y="-102"/>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66" d="100"/>
          <a:sy n="66" d="100"/>
        </p:scale>
        <p:origin x="32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246AD-F4F6-4748-8818-61D3B4C3F977}" type="datetimeFigureOut">
              <a:rPr lang="zh-CN" altLang="en-US" smtClean="0"/>
              <a:pPr/>
              <a:t>2016/8/20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A2F33-282F-4BDB-8373-B4D1FA9A802E}" type="slidenum">
              <a:rPr lang="zh-CN" altLang="en-US" smtClean="0"/>
              <a:pPr/>
              <a:t>‹#›</a:t>
            </a:fld>
            <a:endParaRPr lang="zh-CN" altLang="en-US"/>
          </a:p>
        </p:txBody>
      </p:sp>
    </p:spTree>
    <p:extLst>
      <p:ext uri="{BB962C8B-B14F-4D97-AF65-F5344CB8AC3E}">
        <p14:creationId xmlns:p14="http://schemas.microsoft.com/office/powerpoint/2010/main" val="40499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CA2F33-282F-4BDB-8373-B4D1FA9A802E}" type="slidenum">
              <a:rPr lang="zh-CN" altLang="en-US" smtClean="0"/>
              <a:pPr/>
              <a:t>6</a:t>
            </a:fld>
            <a:endParaRPr lang="zh-CN" altLang="en-US"/>
          </a:p>
        </p:txBody>
      </p:sp>
    </p:spTree>
    <p:extLst>
      <p:ext uri="{BB962C8B-B14F-4D97-AF65-F5344CB8AC3E}">
        <p14:creationId xmlns:p14="http://schemas.microsoft.com/office/powerpoint/2010/main" val="140238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pic>
        <p:nvPicPr>
          <p:cNvPr id="5" name="图片 4" descr="D:\工作\中国电信-翼支付\2015年\12月\pp深色模板\pp模板底图-01.jpgpp模板底图-01"/>
          <p:cNvPicPr>
            <a:picLocks noChangeAspect="1"/>
          </p:cNvPicPr>
          <p:nvPr userDrawn="1"/>
        </p:nvPicPr>
        <p:blipFill>
          <a:blip r:embed="rId2"/>
          <a:srcRect/>
          <a:stretch>
            <a:fillRect/>
          </a:stretch>
        </p:blipFill>
        <p:spPr>
          <a:xfrm>
            <a:off x="0" y="0"/>
            <a:ext cx="9144635" cy="5143500"/>
          </a:xfrm>
          <a:prstGeom prst="rect">
            <a:avLst/>
          </a:prstGeom>
        </p:spPr>
      </p:pic>
      <p:pic>
        <p:nvPicPr>
          <p:cNvPr id="6" name="图片 5" descr="pp模板底图-10"/>
          <p:cNvPicPr>
            <a:picLocks noChangeAspect="1"/>
          </p:cNvPicPr>
          <p:nvPr userDrawn="1"/>
        </p:nvPicPr>
        <p:blipFill>
          <a:blip r:embed="rId3"/>
          <a:srcRect/>
          <a:stretch>
            <a:fillRect/>
          </a:stretch>
        </p:blipFill>
        <p:spPr>
          <a:xfrm>
            <a:off x="7107555" y="156210"/>
            <a:ext cx="1761490" cy="4756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pic>
        <p:nvPicPr>
          <p:cNvPr id="5" name="图片 4" descr="D:\工作\中国电信-翼支付\2015年\12月\pp深色模板\pp模板底图-01.jpgpp模板底图-01"/>
          <p:cNvPicPr>
            <a:picLocks noChangeAspect="1"/>
          </p:cNvPicPr>
          <p:nvPr userDrawn="1"/>
        </p:nvPicPr>
        <p:blipFill>
          <a:blip r:embed="rId2"/>
          <a:srcRect/>
          <a:stretch>
            <a:fillRect/>
          </a:stretch>
        </p:blipFill>
        <p:spPr>
          <a:xfrm>
            <a:off x="-635" y="0"/>
            <a:ext cx="9144635" cy="5143500"/>
          </a:xfrm>
          <a:prstGeom prst="rect">
            <a:avLst/>
          </a:prstGeom>
        </p:spPr>
      </p:pic>
      <p:pic>
        <p:nvPicPr>
          <p:cNvPr id="6" name="图片 5" descr="pp模板底图-07"/>
          <p:cNvPicPr>
            <a:picLocks noChangeAspect="1"/>
          </p:cNvPicPr>
          <p:nvPr userDrawn="1"/>
        </p:nvPicPr>
        <p:blipFill>
          <a:blip r:embed="rId3"/>
          <a:srcRect/>
          <a:stretch>
            <a:fillRect/>
          </a:stretch>
        </p:blipFill>
        <p:spPr>
          <a:xfrm>
            <a:off x="164465" y="4537710"/>
            <a:ext cx="2011680" cy="377825"/>
          </a:xfrm>
          <a:prstGeom prst="rect">
            <a:avLst/>
          </a:prstGeom>
        </p:spPr>
      </p:pic>
    </p:spTree>
    <p:extLst>
      <p:ext uri="{BB962C8B-B14F-4D97-AF65-F5344CB8AC3E}">
        <p14:creationId xmlns:p14="http://schemas.microsoft.com/office/powerpoint/2010/main" val="4810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F9ACC80-13C7-E34E-84D7-6BA688EF763E}" type="slidenum">
              <a:rPr kumimoji="1" lang="zh-CN" altLang="en-US" smtClean="0"/>
              <a:pPr/>
              <a:t>‹#›</a:t>
            </a:fld>
            <a:endParaRPr kumimoji="1" lang="zh-CN" altLang="en-US"/>
          </a:p>
        </p:txBody>
      </p:sp>
      <p:pic>
        <p:nvPicPr>
          <p:cNvPr id="8" name="图片 7" descr="D:\工作\中国电信-翼支付\2015年\12月\pp深色模板\pp模板底图-02.jpgpp模板底图-02"/>
          <p:cNvPicPr>
            <a:picLocks noChangeAspect="1"/>
          </p:cNvPicPr>
          <p:nvPr userDrawn="1"/>
        </p:nvPicPr>
        <p:blipFill>
          <a:blip r:embed="rId14"/>
          <a:srcRect/>
          <a:stretch>
            <a:fillRect/>
          </a:stretch>
        </p:blipFill>
        <p:spPr>
          <a:xfrm>
            <a:off x="-635" y="0"/>
            <a:ext cx="9144635" cy="5143500"/>
          </a:xfrm>
          <a:prstGeom prst="rect">
            <a:avLst/>
          </a:prstGeom>
        </p:spPr>
      </p:pic>
      <p:pic>
        <p:nvPicPr>
          <p:cNvPr id="9" name="图片 8" descr="D:\工作\中国电信-翼支付\2015年\12月\pp深色模板\pp模板底图-09.pngpp模板底图-09"/>
          <p:cNvPicPr>
            <a:picLocks noChangeAspect="1"/>
          </p:cNvPicPr>
          <p:nvPr userDrawn="1"/>
        </p:nvPicPr>
        <p:blipFill>
          <a:blip r:embed="rId15"/>
          <a:srcRect/>
          <a:stretch>
            <a:fillRect/>
          </a:stretch>
        </p:blipFill>
        <p:spPr>
          <a:xfrm>
            <a:off x="7947978" y="301625"/>
            <a:ext cx="1020445" cy="2755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imooc.com/" TargetMode="External"/><Relationship Id="rId2" Type="http://schemas.openxmlformats.org/officeDocument/2006/relationships/hyperlink" Target="http://www.runoob.com/java/java-tutorial.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5654" y="1354412"/>
            <a:ext cx="6489032" cy="707886"/>
          </a:xfrm>
          <a:prstGeom prst="rect">
            <a:avLst/>
          </a:prstGeom>
          <a:noFill/>
        </p:spPr>
        <p:txBody>
          <a:bodyPr wrap="square" rtlCol="0">
            <a:spAutoFit/>
          </a:bodyPr>
          <a:lstStyle/>
          <a:p>
            <a:r>
              <a:rPr lang="en-US" altLang="zh-CN" sz="4000" dirty="0" smtClean="0"/>
              <a:t>Java</a:t>
            </a:r>
            <a:r>
              <a:rPr lang="zh-CN" altLang="en-US" sz="4000" dirty="0" smtClean="0"/>
              <a:t>基础知识</a:t>
            </a:r>
            <a:endParaRPr lang="zh-CN" altLang="en-US" sz="4000" dirty="0"/>
          </a:p>
        </p:txBody>
      </p:sp>
    </p:spTree>
    <p:extLst>
      <p:ext uri="{BB962C8B-B14F-4D97-AF65-F5344CB8AC3E}">
        <p14:creationId xmlns:p14="http://schemas.microsoft.com/office/powerpoint/2010/main" val="1073775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9536"/>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数组</a:t>
            </a:r>
            <a:endParaRPr lang="zh-CN" altLang="en-US" sz="3200" dirty="0"/>
          </a:p>
        </p:txBody>
      </p:sp>
      <p:sp>
        <p:nvSpPr>
          <p:cNvPr id="3" name="内容占位符 2"/>
          <p:cNvSpPr>
            <a:spLocks noGrp="1"/>
          </p:cNvSpPr>
          <p:nvPr>
            <p:ph idx="1"/>
          </p:nvPr>
        </p:nvSpPr>
        <p:spPr>
          <a:xfrm>
            <a:off x="457200" y="845515"/>
            <a:ext cx="8229600" cy="3687535"/>
          </a:xfrm>
        </p:spPr>
        <p:txBody>
          <a:bodyPr>
            <a:noAutofit/>
          </a:bodyPr>
          <a:lstStyle/>
          <a:p>
            <a:pPr marL="0" indent="0">
              <a:buNone/>
            </a:pPr>
            <a:r>
              <a:rPr lang="en-US" altLang="zh-CN" sz="1600" dirty="0"/>
              <a:t>Java</a:t>
            </a:r>
            <a:r>
              <a:rPr lang="zh-CN" altLang="en-US" sz="1600" dirty="0"/>
              <a:t>中有数组</a:t>
            </a:r>
            <a:r>
              <a:rPr lang="en-US" altLang="zh-CN" sz="1600" dirty="0"/>
              <a:t>(array)</a:t>
            </a:r>
            <a:r>
              <a:rPr lang="zh-CN" altLang="en-US" sz="1600" dirty="0"/>
              <a:t>。数组包含相同类型的多个数据</a:t>
            </a:r>
            <a:r>
              <a:rPr lang="zh-CN" altLang="en-US" sz="1600" dirty="0" smtClean="0"/>
              <a:t>。</a:t>
            </a:r>
            <a:endParaRPr lang="en-US" altLang="zh-CN" sz="1600" dirty="0" smtClean="0"/>
          </a:p>
          <a:p>
            <a:pPr marL="0" indent="0">
              <a:buNone/>
            </a:pPr>
            <a:r>
              <a:rPr lang="zh-CN" altLang="en-US" sz="1600" dirty="0" smtClean="0"/>
              <a:t>例：声明</a:t>
            </a:r>
            <a:r>
              <a:rPr lang="zh-CN" altLang="en-US" sz="1600" dirty="0"/>
              <a:t>一个整数数组</a:t>
            </a:r>
            <a:r>
              <a:rPr lang="en-US" altLang="zh-CN" sz="1600" dirty="0"/>
              <a:t>:</a:t>
            </a:r>
            <a:endParaRPr lang="zh-CN" altLang="en-US" sz="1600" dirty="0"/>
          </a:p>
          <a:p>
            <a:pPr marL="0" indent="0">
              <a:buNone/>
            </a:pPr>
            <a:r>
              <a:rPr lang="en-US" altLang="zh-CN" sz="1600" dirty="0" smtClean="0"/>
              <a:t>	</a:t>
            </a:r>
            <a:r>
              <a:rPr lang="en-US" altLang="zh-CN" sz="1600" dirty="0" err="1" smtClean="0"/>
              <a:t>int</a:t>
            </a:r>
            <a:r>
              <a:rPr lang="en-US" altLang="zh-CN" sz="1600" dirty="0"/>
              <a:t>[] a;</a:t>
            </a:r>
            <a:endParaRPr lang="zh-CN" altLang="en-US" sz="1600" dirty="0"/>
          </a:p>
          <a:p>
            <a:pPr marL="0" indent="0">
              <a:buNone/>
            </a:pPr>
            <a:r>
              <a:rPr lang="en-US" altLang="zh-CN" sz="1600" dirty="0" smtClean="0"/>
              <a:t>	</a:t>
            </a:r>
            <a:r>
              <a:rPr lang="zh-CN" altLang="en-US" sz="1600" dirty="0" smtClean="0"/>
              <a:t>在</a:t>
            </a:r>
            <a:r>
              <a:rPr lang="zh-CN" altLang="en-US" sz="1600" dirty="0"/>
              <a:t>声明数组时，数组所需的空间并没有真正分配给数组</a:t>
            </a:r>
            <a:r>
              <a:rPr lang="zh-CN" altLang="en-US" sz="1600" dirty="0" smtClean="0"/>
              <a:t>。可以</a:t>
            </a:r>
            <a:r>
              <a:rPr lang="zh-CN" altLang="en-US" sz="1600" dirty="0"/>
              <a:t>在声明的同时，用</a:t>
            </a:r>
            <a:r>
              <a:rPr lang="en-US" altLang="zh-CN" sz="1600" dirty="0"/>
              <a:t>new</a:t>
            </a:r>
            <a:r>
              <a:rPr lang="zh-CN" altLang="en-US" sz="1600" dirty="0"/>
              <a:t>来创建数组所需空间</a:t>
            </a:r>
            <a:r>
              <a:rPr lang="en-US" altLang="zh-CN" sz="1600" dirty="0"/>
              <a:t>:</a:t>
            </a:r>
            <a:endParaRPr lang="zh-CN" altLang="en-US" sz="1600" dirty="0"/>
          </a:p>
          <a:p>
            <a:pPr marL="0" indent="0">
              <a:buNone/>
            </a:pPr>
            <a:r>
              <a:rPr lang="en-US" altLang="zh-CN" sz="1600" dirty="0" smtClean="0"/>
              <a:t>	</a:t>
            </a:r>
            <a:r>
              <a:rPr lang="en-US" altLang="zh-CN" sz="1600" dirty="0" err="1" smtClean="0"/>
              <a:t>int</a:t>
            </a:r>
            <a:r>
              <a:rPr lang="en-US" altLang="zh-CN" sz="1600" dirty="0"/>
              <a:t>[] a = new </a:t>
            </a:r>
            <a:r>
              <a:rPr lang="en-US" altLang="zh-CN" sz="1600" dirty="0" err="1"/>
              <a:t>int</a:t>
            </a:r>
            <a:r>
              <a:rPr lang="en-US" altLang="zh-CN" sz="1600" dirty="0"/>
              <a:t>[100];</a:t>
            </a:r>
            <a:endParaRPr lang="zh-CN" altLang="en-US" sz="1600" dirty="0"/>
          </a:p>
          <a:p>
            <a:pPr marL="0" indent="0">
              <a:buNone/>
            </a:pPr>
            <a:r>
              <a:rPr lang="en-US" altLang="zh-CN" sz="1600" dirty="0" smtClean="0"/>
              <a:t>	</a:t>
            </a:r>
            <a:r>
              <a:rPr lang="zh-CN" altLang="en-US" sz="1600" dirty="0" smtClean="0"/>
              <a:t>这里</a:t>
            </a:r>
            <a:r>
              <a:rPr lang="zh-CN" altLang="en-US" sz="1600" dirty="0"/>
              <a:t>创建了可以容纳</a:t>
            </a:r>
            <a:r>
              <a:rPr lang="en-US" altLang="zh-CN" sz="1600" dirty="0"/>
              <a:t>100</a:t>
            </a:r>
            <a:r>
              <a:rPr lang="zh-CN" altLang="en-US" sz="1600" dirty="0"/>
              <a:t>个整数的数组。相应的内存分配也完成了</a:t>
            </a:r>
            <a:r>
              <a:rPr lang="zh-CN" altLang="en-US" sz="1600" dirty="0" smtClean="0"/>
              <a:t>。还</a:t>
            </a:r>
            <a:r>
              <a:rPr lang="zh-CN" altLang="en-US" sz="1600" dirty="0"/>
              <a:t>可以在声明的同时，给数组赋值。数组的大小也同时确定。</a:t>
            </a:r>
          </a:p>
          <a:p>
            <a:pPr marL="0" indent="0">
              <a:buNone/>
            </a:pPr>
            <a:r>
              <a:rPr lang="en-US" altLang="zh-CN" sz="1600" dirty="0" smtClean="0"/>
              <a:t>	</a:t>
            </a:r>
            <a:r>
              <a:rPr lang="en-US" altLang="zh-CN" sz="1600" dirty="0" err="1" smtClean="0"/>
              <a:t>int</a:t>
            </a:r>
            <a:r>
              <a:rPr lang="en-US" altLang="zh-CN" sz="1600" dirty="0"/>
              <a:t>[] a = new </a:t>
            </a:r>
            <a:r>
              <a:rPr lang="en-US" altLang="zh-CN" sz="1600" dirty="0" err="1"/>
              <a:t>int</a:t>
            </a:r>
            <a:r>
              <a:rPr lang="en-US" altLang="zh-CN" sz="1600" dirty="0"/>
              <a:t>[] {1, 3, 5, 7, 9};</a:t>
            </a:r>
            <a:endParaRPr lang="zh-CN" altLang="en-US" sz="1600" dirty="0"/>
          </a:p>
          <a:p>
            <a:pPr marL="0" indent="0">
              <a:buNone/>
            </a:pPr>
            <a:r>
              <a:rPr lang="en-US" altLang="zh-CN" sz="1600" dirty="0" smtClean="0"/>
              <a:t>	</a:t>
            </a:r>
            <a:r>
              <a:rPr lang="zh-CN" altLang="en-US" sz="1600" dirty="0" smtClean="0"/>
              <a:t>使用</a:t>
            </a:r>
            <a:r>
              <a:rPr lang="en-US" altLang="zh-CN" sz="1600" dirty="0" err="1"/>
              <a:t>int</a:t>
            </a:r>
            <a:r>
              <a:rPr lang="en-US" altLang="zh-CN" sz="1600" dirty="0"/>
              <a:t>[</a:t>
            </a:r>
            <a:r>
              <a:rPr lang="en-US" altLang="zh-CN" sz="1600" dirty="0" err="1"/>
              <a:t>i</a:t>
            </a:r>
            <a:r>
              <a:rPr lang="en-US" altLang="zh-CN" sz="1600" dirty="0"/>
              <a:t>]</a:t>
            </a:r>
            <a:r>
              <a:rPr lang="zh-CN" altLang="en-US" sz="1600" dirty="0"/>
              <a:t>来调用数组的</a:t>
            </a:r>
            <a:r>
              <a:rPr lang="en-US" altLang="zh-CN" sz="1600" dirty="0" err="1"/>
              <a:t>i</a:t>
            </a:r>
            <a:r>
              <a:rPr lang="zh-CN" altLang="en-US" sz="1600" dirty="0"/>
              <a:t>下标元素。</a:t>
            </a:r>
            <a:r>
              <a:rPr lang="en-US" altLang="zh-CN" sz="1600" dirty="0" err="1"/>
              <a:t>i</a:t>
            </a:r>
            <a:r>
              <a:rPr lang="zh-CN" altLang="en-US" sz="1600" dirty="0"/>
              <a:t>从</a:t>
            </a:r>
            <a:r>
              <a:rPr lang="en-US" altLang="zh-CN" sz="1600" dirty="0"/>
              <a:t>0</a:t>
            </a:r>
            <a:r>
              <a:rPr lang="zh-CN" altLang="en-US" sz="1600" dirty="0"/>
              <a:t>开始</a:t>
            </a:r>
            <a:r>
              <a:rPr lang="zh-CN" altLang="en-US" sz="1600" dirty="0" smtClean="0"/>
              <a:t>。</a:t>
            </a:r>
            <a:endParaRPr lang="en-US" altLang="zh-CN" sz="1600" dirty="0" smtClean="0"/>
          </a:p>
          <a:p>
            <a:pPr marL="0" indent="0">
              <a:buNone/>
            </a:pPr>
            <a:endParaRPr lang="zh-CN" altLang="en-US" sz="1600" dirty="0"/>
          </a:p>
          <a:p>
            <a:pPr marL="0" indent="0">
              <a:buNone/>
            </a:pPr>
            <a:r>
              <a:rPr lang="zh-CN" altLang="en-US" sz="1600" dirty="0"/>
              <a:t>其他类型的数组与整数数组相似。</a:t>
            </a:r>
          </a:p>
          <a:p>
            <a:pPr marL="0" indent="0">
              <a:buNone/>
            </a:pPr>
            <a:endParaRPr lang="zh-CN" altLang="en-US" sz="1600" dirty="0"/>
          </a:p>
        </p:txBody>
      </p:sp>
    </p:spTree>
    <p:extLst>
      <p:ext uri="{BB962C8B-B14F-4D97-AF65-F5344CB8AC3E}">
        <p14:creationId xmlns:p14="http://schemas.microsoft.com/office/powerpoint/2010/main" val="226201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9536"/>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表达式</a:t>
            </a:r>
            <a:endParaRPr lang="zh-CN" altLang="en-US" sz="3200" dirty="0"/>
          </a:p>
        </p:txBody>
      </p:sp>
      <p:sp>
        <p:nvSpPr>
          <p:cNvPr id="3" name="内容占位符 2"/>
          <p:cNvSpPr>
            <a:spLocks noGrp="1"/>
          </p:cNvSpPr>
          <p:nvPr>
            <p:ph idx="1"/>
          </p:nvPr>
        </p:nvSpPr>
        <p:spPr>
          <a:xfrm>
            <a:off x="457200" y="845515"/>
            <a:ext cx="8229600" cy="3258399"/>
          </a:xfrm>
        </p:spPr>
        <p:txBody>
          <a:bodyPr>
            <a:noAutofit/>
          </a:bodyPr>
          <a:lstStyle/>
          <a:p>
            <a:pPr marL="0" indent="0">
              <a:buNone/>
            </a:pPr>
            <a:r>
              <a:rPr lang="zh-CN" altLang="en-US" sz="1600" dirty="0"/>
              <a:t>表达式是变量、常量和运算符的组合，它表示一个数据</a:t>
            </a:r>
            <a:r>
              <a:rPr lang="zh-CN" altLang="en-US" sz="1600" dirty="0" smtClean="0"/>
              <a:t>。</a:t>
            </a:r>
            <a:endParaRPr lang="en-US" altLang="zh-CN" sz="1600" dirty="0" smtClean="0"/>
          </a:p>
          <a:p>
            <a:pPr marL="0" indent="0">
              <a:buNone/>
            </a:pPr>
            <a:r>
              <a:rPr lang="en-US" altLang="zh-CN" sz="1600" dirty="0"/>
              <a:t>public class Test</a:t>
            </a:r>
          </a:p>
          <a:p>
            <a:pPr marL="0" indent="0">
              <a:buNone/>
            </a:pPr>
            <a:r>
              <a:rPr lang="en-US" altLang="zh-CN" sz="1600" dirty="0"/>
              <a:t>{</a:t>
            </a:r>
          </a:p>
          <a:p>
            <a:pPr marL="0" indent="0">
              <a:buNone/>
            </a:pPr>
            <a:r>
              <a:rPr lang="en-US" altLang="zh-CN" sz="1600" dirty="0"/>
              <a:t>    public static void main(String[] </a:t>
            </a:r>
            <a:r>
              <a:rPr lang="en-US" altLang="zh-CN" sz="1600" dirty="0" err="1"/>
              <a:t>args</a:t>
            </a:r>
            <a:r>
              <a:rPr lang="en-US" altLang="zh-CN" sz="1600" dirty="0"/>
              <a:t>)</a:t>
            </a:r>
          </a:p>
          <a:p>
            <a:pPr marL="0" indent="0">
              <a:buNone/>
            </a:pPr>
            <a:r>
              <a:rPr lang="en-US" altLang="zh-CN" sz="1600" dirty="0"/>
              <a:t>    {</a:t>
            </a:r>
          </a:p>
          <a:p>
            <a:pPr marL="0" indent="0">
              <a:buNone/>
            </a:pPr>
            <a:r>
              <a:rPr lang="en-US" altLang="zh-CN" sz="1600" dirty="0"/>
              <a:t>        </a:t>
            </a:r>
            <a:r>
              <a:rPr lang="en-US" altLang="zh-CN" sz="1600" dirty="0" err="1"/>
              <a:t>System.out.println</a:t>
            </a:r>
            <a:r>
              <a:rPr lang="en-US" altLang="zh-CN" sz="1600" dirty="0"/>
              <a:t>("Declare in the middle:");</a:t>
            </a:r>
          </a:p>
          <a:p>
            <a:pPr marL="0" indent="0">
              <a:buNone/>
            </a:pPr>
            <a:r>
              <a:rPr lang="en-US" altLang="zh-CN" sz="1600" dirty="0"/>
              <a:t>        </a:t>
            </a:r>
            <a:r>
              <a:rPr lang="en-US" altLang="zh-CN" sz="1600" dirty="0" err="1"/>
              <a:t>int</a:t>
            </a:r>
            <a:r>
              <a:rPr lang="en-US" altLang="zh-CN" sz="1600" dirty="0"/>
              <a:t> a;</a:t>
            </a:r>
          </a:p>
          <a:p>
            <a:pPr marL="0" indent="0">
              <a:buNone/>
            </a:pPr>
            <a:r>
              <a:rPr lang="en-US" altLang="zh-CN" sz="1600" dirty="0"/>
              <a:t>        a = 5 + 1;</a:t>
            </a:r>
          </a:p>
          <a:p>
            <a:pPr marL="0" indent="0">
              <a:buNone/>
            </a:pPr>
            <a:r>
              <a:rPr lang="en-US" altLang="zh-CN" sz="1600" dirty="0"/>
              <a:t>        </a:t>
            </a:r>
            <a:r>
              <a:rPr lang="en-US" altLang="zh-CN" sz="1600" dirty="0" err="1"/>
              <a:t>System.out.println</a:t>
            </a:r>
            <a:r>
              <a:rPr lang="en-US" altLang="zh-CN" sz="1600" dirty="0"/>
              <a:t>(a);  // print an integer</a:t>
            </a:r>
          </a:p>
          <a:p>
            <a:pPr marL="0" indent="0">
              <a:buNone/>
            </a:pPr>
            <a:r>
              <a:rPr lang="en-US" altLang="zh-CN" sz="1600" dirty="0"/>
              <a:t>    }</a:t>
            </a:r>
          </a:p>
          <a:p>
            <a:pPr marL="0" indent="0">
              <a:buNone/>
            </a:pPr>
            <a:r>
              <a:rPr lang="en-US" altLang="zh-CN" sz="1600" dirty="0"/>
              <a:t>}</a:t>
            </a:r>
            <a:endParaRPr lang="zh-CN" altLang="en-US" sz="1600" dirty="0"/>
          </a:p>
        </p:txBody>
      </p:sp>
    </p:spTree>
    <p:extLst>
      <p:ext uri="{BB962C8B-B14F-4D97-AF65-F5344CB8AC3E}">
        <p14:creationId xmlns:p14="http://schemas.microsoft.com/office/powerpoint/2010/main" val="147569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9536"/>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运算符</a:t>
            </a:r>
            <a:endParaRPr lang="zh-CN" altLang="en-US" sz="3200" dirty="0"/>
          </a:p>
        </p:txBody>
      </p:sp>
      <p:sp>
        <p:nvSpPr>
          <p:cNvPr id="3" name="内容占位符 2"/>
          <p:cNvSpPr>
            <a:spLocks noGrp="1"/>
          </p:cNvSpPr>
          <p:nvPr>
            <p:ph idx="1"/>
          </p:nvPr>
        </p:nvSpPr>
        <p:spPr>
          <a:xfrm>
            <a:off x="457200" y="1175657"/>
            <a:ext cx="8229600" cy="2928257"/>
          </a:xfrm>
        </p:spPr>
        <p:txBody>
          <a:bodyPr>
            <a:noAutofit/>
          </a:bodyPr>
          <a:lstStyle/>
          <a:p>
            <a:pPr marL="0" indent="0">
              <a:buNone/>
            </a:pPr>
            <a:r>
              <a:rPr lang="zh-CN" altLang="en-US" sz="1600" dirty="0" smtClean="0"/>
              <a:t>数学运算符：</a:t>
            </a:r>
            <a:r>
              <a:rPr lang="en-US" altLang="zh-CN" sz="1600" dirty="0" smtClean="0"/>
              <a:t>+</a:t>
            </a:r>
            <a:r>
              <a:rPr lang="zh-CN" altLang="en-US" sz="1600" dirty="0" smtClean="0"/>
              <a:t>，</a:t>
            </a:r>
            <a:r>
              <a:rPr lang="en-US" altLang="zh-CN" sz="1600" dirty="0" smtClean="0"/>
              <a:t>-</a:t>
            </a:r>
            <a:r>
              <a:rPr lang="zh-CN" altLang="en-US" sz="1600" dirty="0" smtClean="0"/>
              <a:t>，*，</a:t>
            </a:r>
            <a:r>
              <a:rPr lang="en-US" altLang="zh-CN" sz="1600" dirty="0" smtClean="0"/>
              <a:t>/</a:t>
            </a:r>
            <a:r>
              <a:rPr lang="zh-CN" altLang="en-US" sz="1600" dirty="0" smtClean="0"/>
              <a:t>，</a:t>
            </a:r>
            <a:r>
              <a:rPr lang="en-US" altLang="zh-CN" sz="1600" dirty="0" smtClean="0"/>
              <a:t>%</a:t>
            </a:r>
          </a:p>
          <a:p>
            <a:pPr marL="0" indent="0">
              <a:buNone/>
            </a:pPr>
            <a:r>
              <a:rPr lang="zh-CN" altLang="en-US" sz="1600" dirty="0" smtClean="0"/>
              <a:t>关系运算符：</a:t>
            </a:r>
            <a:r>
              <a:rPr lang="en-US" altLang="zh-CN" sz="1600" dirty="0" smtClean="0"/>
              <a:t>&gt;</a:t>
            </a:r>
            <a:r>
              <a:rPr lang="zh-CN" altLang="en-US" sz="1600" dirty="0" smtClean="0"/>
              <a:t>，</a:t>
            </a:r>
            <a:r>
              <a:rPr lang="en-US" altLang="zh-CN" sz="1600" dirty="0" smtClean="0"/>
              <a:t>&gt;=</a:t>
            </a:r>
            <a:r>
              <a:rPr lang="zh-CN" altLang="en-US" sz="1600" dirty="0" smtClean="0"/>
              <a:t>，</a:t>
            </a:r>
            <a:r>
              <a:rPr lang="en-US" altLang="zh-CN" sz="1600" dirty="0" smtClean="0"/>
              <a:t>&lt;</a:t>
            </a:r>
            <a:r>
              <a:rPr lang="zh-CN" altLang="en-US" sz="1600" dirty="0" smtClean="0"/>
              <a:t>，</a:t>
            </a:r>
            <a:r>
              <a:rPr lang="en-US" altLang="zh-CN" sz="1600" dirty="0" smtClean="0"/>
              <a:t>&lt;=</a:t>
            </a:r>
            <a:r>
              <a:rPr lang="zh-CN" altLang="en-US" sz="1600" dirty="0" smtClean="0"/>
              <a:t>，</a:t>
            </a:r>
            <a:r>
              <a:rPr lang="en-US" altLang="zh-CN" sz="1600" dirty="0" smtClean="0"/>
              <a:t>==</a:t>
            </a:r>
            <a:r>
              <a:rPr lang="zh-CN" altLang="en-US" sz="1600" dirty="0" smtClean="0"/>
              <a:t>，</a:t>
            </a:r>
            <a:r>
              <a:rPr lang="en-US" altLang="zh-CN" sz="1600" dirty="0" smtClean="0"/>
              <a:t>!=</a:t>
            </a:r>
          </a:p>
          <a:p>
            <a:pPr marL="0" indent="0">
              <a:buNone/>
            </a:pPr>
            <a:r>
              <a:rPr lang="zh-CN" altLang="en-US" sz="1600" dirty="0" smtClean="0"/>
              <a:t>布尔运算符：</a:t>
            </a:r>
            <a:r>
              <a:rPr lang="en-US" altLang="zh-CN" sz="1600" dirty="0" smtClean="0"/>
              <a:t>&amp;&amp;</a:t>
            </a:r>
            <a:r>
              <a:rPr lang="zh-CN" altLang="en-US" sz="1600" dirty="0" smtClean="0"/>
              <a:t>，</a:t>
            </a:r>
            <a:r>
              <a:rPr lang="en-US" altLang="zh-CN" sz="1600" dirty="0" smtClean="0"/>
              <a:t>||</a:t>
            </a:r>
            <a:r>
              <a:rPr lang="zh-CN" altLang="en-US" sz="1600" dirty="0" smtClean="0"/>
              <a:t>，！</a:t>
            </a:r>
            <a:endParaRPr lang="en-US" altLang="zh-CN" sz="1600" dirty="0" smtClean="0"/>
          </a:p>
          <a:p>
            <a:pPr marL="0" indent="0">
              <a:buNone/>
            </a:pPr>
            <a:r>
              <a:rPr lang="zh-CN" altLang="en-US" sz="1600" dirty="0" smtClean="0"/>
              <a:t>位运算符：</a:t>
            </a:r>
            <a:r>
              <a:rPr lang="en-US" altLang="zh-CN" sz="1600" dirty="0" smtClean="0"/>
              <a:t>&amp;</a:t>
            </a:r>
            <a:r>
              <a:rPr lang="zh-CN" altLang="en-US" sz="1600" dirty="0" smtClean="0"/>
              <a:t>，</a:t>
            </a:r>
            <a:r>
              <a:rPr lang="en-US" altLang="zh-CN" sz="1600" dirty="0" smtClean="0"/>
              <a:t>|</a:t>
            </a:r>
            <a:r>
              <a:rPr lang="zh-CN" altLang="en-US" sz="1600" dirty="0" smtClean="0"/>
              <a:t>，</a:t>
            </a:r>
            <a:r>
              <a:rPr lang="en-US" altLang="zh-CN" sz="1600" dirty="0" smtClean="0"/>
              <a:t>^</a:t>
            </a:r>
            <a:r>
              <a:rPr lang="zh-CN" altLang="en-US" sz="1600" dirty="0" smtClean="0"/>
              <a:t>，</a:t>
            </a:r>
            <a:r>
              <a:rPr lang="en-US" altLang="zh-CN" sz="1600" dirty="0" smtClean="0"/>
              <a:t>~</a:t>
            </a:r>
            <a:r>
              <a:rPr lang="zh-CN" altLang="en-US" sz="1600" dirty="0" smtClean="0"/>
              <a:t>，</a:t>
            </a:r>
            <a:r>
              <a:rPr lang="en-US" altLang="zh-CN" sz="1600" dirty="0" smtClean="0"/>
              <a:t>&gt;&gt;</a:t>
            </a:r>
            <a:r>
              <a:rPr lang="zh-CN" altLang="en-US" sz="1600" dirty="0" smtClean="0"/>
              <a:t>，</a:t>
            </a:r>
            <a:r>
              <a:rPr lang="en-US" altLang="zh-CN" sz="1600" dirty="0" smtClean="0"/>
              <a:t>&lt;&lt;</a:t>
            </a:r>
          </a:p>
          <a:p>
            <a:pPr marL="0" indent="0">
              <a:buNone/>
            </a:pPr>
            <a:r>
              <a:rPr lang="zh-CN" altLang="en-US" sz="1600" dirty="0" smtClean="0"/>
              <a:t>其他运算符：</a:t>
            </a:r>
            <a:r>
              <a:rPr lang="en-US" altLang="zh-CN" sz="1600" dirty="0" smtClean="0"/>
              <a:t>++</a:t>
            </a:r>
            <a:r>
              <a:rPr lang="zh-CN" altLang="en-US" sz="1600" dirty="0" smtClean="0"/>
              <a:t>，</a:t>
            </a:r>
            <a:r>
              <a:rPr lang="en-US" altLang="zh-CN" sz="1600" dirty="0" smtClean="0"/>
              <a:t>--</a:t>
            </a:r>
            <a:r>
              <a:rPr lang="zh-CN" altLang="en-US" sz="1600" dirty="0" smtClean="0"/>
              <a:t>，</a:t>
            </a:r>
            <a:r>
              <a:rPr lang="en-US" altLang="zh-CN" sz="1600" dirty="0" smtClean="0"/>
              <a:t>?    :</a:t>
            </a:r>
            <a:endParaRPr lang="zh-CN" altLang="en-US" sz="1600" dirty="0"/>
          </a:p>
        </p:txBody>
      </p:sp>
    </p:spTree>
    <p:extLst>
      <p:ext uri="{BB962C8B-B14F-4D97-AF65-F5344CB8AC3E}">
        <p14:creationId xmlns:p14="http://schemas.microsoft.com/office/powerpoint/2010/main" val="306155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9536"/>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控制结构</a:t>
            </a:r>
            <a:endParaRPr lang="zh-CN" altLang="en-US" sz="3200" dirty="0"/>
          </a:p>
        </p:txBody>
      </p:sp>
      <p:sp>
        <p:nvSpPr>
          <p:cNvPr id="3" name="内容占位符 2"/>
          <p:cNvSpPr>
            <a:spLocks noGrp="1"/>
          </p:cNvSpPr>
          <p:nvPr>
            <p:ph idx="1"/>
          </p:nvPr>
        </p:nvSpPr>
        <p:spPr>
          <a:xfrm>
            <a:off x="1099457" y="979713"/>
            <a:ext cx="2677886" cy="3690258"/>
          </a:xfrm>
          <a:solidFill>
            <a:schemeClr val="bg2"/>
          </a:solidFill>
        </p:spPr>
        <p:txBody>
          <a:bodyPr>
            <a:noAutofit/>
          </a:bodyPr>
          <a:lstStyle/>
          <a:p>
            <a:pPr marL="0" indent="0">
              <a:buNone/>
            </a:pPr>
            <a:r>
              <a:rPr lang="en-US" altLang="zh-CN" sz="1600" dirty="0"/>
              <a:t>if (conditon1) {</a:t>
            </a:r>
          </a:p>
          <a:p>
            <a:pPr marL="0" indent="0">
              <a:buNone/>
            </a:pPr>
            <a:r>
              <a:rPr lang="en-US" altLang="zh-CN" sz="1600" dirty="0"/>
              <a:t>    statements;</a:t>
            </a:r>
          </a:p>
          <a:p>
            <a:pPr marL="0" indent="0">
              <a:buNone/>
            </a:pPr>
            <a:r>
              <a:rPr lang="en-US" altLang="zh-CN" sz="1600" dirty="0"/>
              <a:t>    ...</a:t>
            </a:r>
          </a:p>
          <a:p>
            <a:pPr marL="0" indent="0">
              <a:buNone/>
            </a:pPr>
            <a:r>
              <a:rPr lang="en-US" altLang="zh-CN" sz="1600" dirty="0"/>
              <a:t>}</a:t>
            </a:r>
          </a:p>
          <a:p>
            <a:pPr marL="0" indent="0">
              <a:buNone/>
            </a:pPr>
            <a:r>
              <a:rPr lang="en-US" altLang="zh-CN" sz="1600" dirty="0"/>
              <a:t>else if (condition2) {</a:t>
            </a:r>
          </a:p>
          <a:p>
            <a:pPr marL="0" indent="0">
              <a:buNone/>
            </a:pPr>
            <a:r>
              <a:rPr lang="en-US" altLang="zh-CN" sz="1600" dirty="0"/>
              <a:t>    statements;</a:t>
            </a:r>
          </a:p>
          <a:p>
            <a:pPr marL="0" indent="0">
              <a:buNone/>
            </a:pPr>
            <a:r>
              <a:rPr lang="en-US" altLang="zh-CN" sz="1600" dirty="0"/>
              <a:t>    ...</a:t>
            </a:r>
          </a:p>
          <a:p>
            <a:pPr marL="0" indent="0">
              <a:buNone/>
            </a:pPr>
            <a:r>
              <a:rPr lang="en-US" altLang="zh-CN" sz="1600" dirty="0"/>
              <a:t>}</a:t>
            </a:r>
          </a:p>
          <a:p>
            <a:pPr marL="0" indent="0">
              <a:buNone/>
            </a:pPr>
            <a:r>
              <a:rPr lang="en-US" altLang="zh-CN" sz="1600" dirty="0"/>
              <a:t>else {</a:t>
            </a:r>
          </a:p>
          <a:p>
            <a:pPr marL="0" indent="0">
              <a:buNone/>
            </a:pPr>
            <a:r>
              <a:rPr lang="en-US" altLang="zh-CN" sz="1600" dirty="0"/>
              <a:t>    statements;</a:t>
            </a:r>
          </a:p>
          <a:p>
            <a:pPr marL="0" indent="0">
              <a:buNone/>
            </a:pPr>
            <a:r>
              <a:rPr lang="en-US" altLang="zh-CN" sz="1600" dirty="0"/>
              <a:t>    ...</a:t>
            </a:r>
          </a:p>
          <a:p>
            <a:pPr marL="0" indent="0">
              <a:buNone/>
            </a:pPr>
            <a:r>
              <a:rPr lang="en-US" altLang="zh-CN" sz="1600" dirty="0"/>
              <a:t>}</a:t>
            </a:r>
            <a:endParaRPr lang="zh-CN" altLang="en-US" sz="1600" dirty="0"/>
          </a:p>
        </p:txBody>
      </p:sp>
      <p:sp>
        <p:nvSpPr>
          <p:cNvPr id="4" name="矩形 3"/>
          <p:cNvSpPr/>
          <p:nvPr/>
        </p:nvSpPr>
        <p:spPr>
          <a:xfrm>
            <a:off x="3973286" y="2481939"/>
            <a:ext cx="3984171" cy="646331"/>
          </a:xfrm>
          <a:prstGeom prst="rect">
            <a:avLst/>
          </a:prstGeom>
        </p:spPr>
        <p:txBody>
          <a:bodyPr wrap="square">
            <a:spAutoFit/>
          </a:bodyPr>
          <a:lstStyle/>
          <a:p>
            <a:r>
              <a:rPr lang="en-US" altLang="zh-CN" dirty="0" smtClean="0"/>
              <a:t>condition</a:t>
            </a:r>
            <a:r>
              <a:rPr lang="zh-CN" altLang="en-US" dirty="0"/>
              <a:t>是一个表示真假值的表达式。</a:t>
            </a:r>
            <a:r>
              <a:rPr lang="en-US" altLang="zh-CN" dirty="0" smtClean="0"/>
              <a:t>statements</a:t>
            </a:r>
            <a:r>
              <a:rPr lang="zh-CN" altLang="en-US" dirty="0" smtClean="0"/>
              <a:t>是</a:t>
            </a:r>
            <a:r>
              <a:rPr lang="zh-CN" altLang="en-US" dirty="0"/>
              <a:t>语句。</a:t>
            </a:r>
            <a:endParaRPr lang="zh-CN" altLang="en-US" dirty="0"/>
          </a:p>
        </p:txBody>
      </p:sp>
    </p:spTree>
    <p:extLst>
      <p:ext uri="{BB962C8B-B14F-4D97-AF65-F5344CB8AC3E}">
        <p14:creationId xmlns:p14="http://schemas.microsoft.com/office/powerpoint/2010/main" val="37710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9536"/>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控制结构</a:t>
            </a:r>
            <a:endParaRPr lang="zh-CN" altLang="en-US" sz="3200" dirty="0"/>
          </a:p>
        </p:txBody>
      </p:sp>
      <p:sp>
        <p:nvSpPr>
          <p:cNvPr id="3" name="内容占位符 2"/>
          <p:cNvSpPr>
            <a:spLocks noGrp="1"/>
          </p:cNvSpPr>
          <p:nvPr>
            <p:ph idx="1"/>
          </p:nvPr>
        </p:nvSpPr>
        <p:spPr>
          <a:xfrm>
            <a:off x="1099457" y="979713"/>
            <a:ext cx="2677886" cy="4005944"/>
          </a:xfrm>
          <a:solidFill>
            <a:schemeClr val="bg2"/>
          </a:solidFill>
        </p:spPr>
        <p:txBody>
          <a:bodyPr>
            <a:noAutofit/>
          </a:bodyPr>
          <a:lstStyle/>
          <a:p>
            <a:pPr marL="0" indent="0">
              <a:buNone/>
            </a:pPr>
            <a:r>
              <a:rPr lang="zh-CN" altLang="en-US" sz="1600" b="1" dirty="0"/>
              <a:t>循环 </a:t>
            </a:r>
            <a:r>
              <a:rPr lang="en-US" altLang="zh-CN" sz="1600" b="1" dirty="0"/>
              <a:t>(while)</a:t>
            </a:r>
            <a:r>
              <a:rPr lang="en-US" altLang="zh-CN" sz="1600" dirty="0"/>
              <a:t/>
            </a:r>
            <a:br>
              <a:rPr lang="en-US" altLang="zh-CN" sz="1600" dirty="0"/>
            </a:br>
            <a:r>
              <a:rPr lang="en-US" altLang="zh-CN" sz="1600" i="1" dirty="0" smtClean="0"/>
              <a:t>while </a:t>
            </a:r>
            <a:r>
              <a:rPr lang="en-US" altLang="zh-CN" sz="1600" i="1" dirty="0"/>
              <a:t>(condition) {</a:t>
            </a:r>
            <a:endParaRPr lang="en-US" altLang="zh-CN" sz="1600" dirty="0"/>
          </a:p>
          <a:p>
            <a:pPr marL="0" indent="0">
              <a:buNone/>
            </a:pPr>
            <a:r>
              <a:rPr lang="en-US" altLang="zh-CN" sz="1600" i="1" dirty="0"/>
              <a:t>    statements;</a:t>
            </a:r>
            <a:endParaRPr lang="en-US" altLang="zh-CN" sz="1600" dirty="0"/>
          </a:p>
          <a:p>
            <a:pPr marL="0" indent="0">
              <a:buNone/>
            </a:pPr>
            <a:r>
              <a:rPr lang="en-US" altLang="zh-CN" sz="1600" i="1" dirty="0"/>
              <a:t>}</a:t>
            </a:r>
            <a:endParaRPr lang="en-US" altLang="zh-CN" sz="1600" dirty="0"/>
          </a:p>
          <a:p>
            <a:pPr marL="0" indent="0">
              <a:buNone/>
            </a:pPr>
            <a:r>
              <a:rPr lang="zh-CN" altLang="en-US" sz="1600" b="1" dirty="0" smtClean="0"/>
              <a:t>循环 </a:t>
            </a:r>
            <a:r>
              <a:rPr lang="en-US" altLang="zh-CN" sz="1600" b="1" dirty="0"/>
              <a:t>(do... while)</a:t>
            </a:r>
            <a:endParaRPr lang="en-US" altLang="zh-CN" sz="1600" dirty="0"/>
          </a:p>
          <a:p>
            <a:pPr marL="0" indent="0">
              <a:buNone/>
            </a:pPr>
            <a:r>
              <a:rPr lang="en-US" altLang="zh-CN" sz="1600" i="1" dirty="0"/>
              <a:t>do {</a:t>
            </a:r>
            <a:endParaRPr lang="en-US" altLang="zh-CN" sz="1600" dirty="0"/>
          </a:p>
          <a:p>
            <a:pPr marL="0" indent="0">
              <a:buNone/>
            </a:pPr>
            <a:r>
              <a:rPr lang="en-US" altLang="zh-CN" sz="1600" i="1" dirty="0"/>
              <a:t>    statements;</a:t>
            </a:r>
            <a:endParaRPr lang="en-US" altLang="zh-CN" sz="1600" dirty="0"/>
          </a:p>
          <a:p>
            <a:pPr marL="0" indent="0">
              <a:buNone/>
            </a:pPr>
            <a:r>
              <a:rPr lang="en-US" altLang="zh-CN" sz="1600" i="1" dirty="0"/>
              <a:t>} while(condition);  </a:t>
            </a:r>
            <a:r>
              <a:rPr lang="en-US" altLang="zh-CN" sz="1600" dirty="0"/>
              <a:t>// </a:t>
            </a:r>
            <a:r>
              <a:rPr lang="zh-CN" altLang="en-US" sz="1600" dirty="0"/>
              <a:t>注意结尾的</a:t>
            </a:r>
            <a:r>
              <a:rPr lang="en-US" altLang="zh-CN" sz="1600" dirty="0"/>
              <a:t>;</a:t>
            </a:r>
            <a:r>
              <a:rPr lang="zh-CN" altLang="en-US" sz="1600" i="1" dirty="0"/>
              <a:t/>
            </a:r>
            <a:br>
              <a:rPr lang="zh-CN" altLang="en-US" sz="1600" i="1" dirty="0"/>
            </a:br>
            <a:r>
              <a:rPr lang="zh-CN" altLang="en-US" sz="1600" b="1" dirty="0" smtClean="0"/>
              <a:t>循环 </a:t>
            </a:r>
            <a:r>
              <a:rPr lang="en-US" altLang="zh-CN" sz="1600" b="1" dirty="0"/>
              <a:t>(for)</a:t>
            </a:r>
            <a:endParaRPr lang="en-US" altLang="zh-CN" sz="1600" dirty="0"/>
          </a:p>
          <a:p>
            <a:pPr marL="0" indent="0">
              <a:buNone/>
            </a:pPr>
            <a:r>
              <a:rPr lang="en-US" altLang="zh-CN" sz="1600" i="1" dirty="0"/>
              <a:t>for (initial; condition; update) {</a:t>
            </a:r>
            <a:endParaRPr lang="en-US" altLang="zh-CN" sz="1600" dirty="0"/>
          </a:p>
          <a:p>
            <a:pPr marL="0" indent="0">
              <a:buNone/>
            </a:pPr>
            <a:r>
              <a:rPr lang="en-US" altLang="zh-CN" sz="1600" i="1" dirty="0"/>
              <a:t>   </a:t>
            </a:r>
            <a:r>
              <a:rPr lang="en-US" altLang="zh-CN" sz="1600" i="1" dirty="0" smtClean="0"/>
              <a:t>statements</a:t>
            </a:r>
            <a:r>
              <a:rPr lang="en-US" altLang="zh-CN" sz="1600" i="1" dirty="0"/>
              <a:t>;</a:t>
            </a:r>
            <a:endParaRPr lang="en-US" altLang="zh-CN" sz="1600" dirty="0"/>
          </a:p>
          <a:p>
            <a:pPr marL="0" indent="0">
              <a:buNone/>
            </a:pPr>
            <a:r>
              <a:rPr lang="en-US" altLang="zh-CN" sz="1600" i="1" dirty="0"/>
              <a:t>}</a:t>
            </a:r>
            <a:endParaRPr lang="en-US" altLang="zh-CN" sz="1600" dirty="0"/>
          </a:p>
        </p:txBody>
      </p:sp>
      <p:sp>
        <p:nvSpPr>
          <p:cNvPr id="4" name="矩形 3"/>
          <p:cNvSpPr/>
          <p:nvPr/>
        </p:nvSpPr>
        <p:spPr>
          <a:xfrm>
            <a:off x="3973286" y="925283"/>
            <a:ext cx="2928257" cy="1200329"/>
          </a:xfrm>
          <a:prstGeom prst="rect">
            <a:avLst/>
          </a:prstGeom>
        </p:spPr>
        <p:txBody>
          <a:bodyPr wrap="square">
            <a:spAutoFit/>
          </a:bodyPr>
          <a:lstStyle/>
          <a:p>
            <a:r>
              <a:rPr lang="zh-CN" altLang="en-US" b="1" dirty="0"/>
              <a:t>跳过或跳出循环</a:t>
            </a:r>
            <a:endParaRPr lang="zh-CN" altLang="en-US" dirty="0"/>
          </a:p>
          <a:p>
            <a:r>
              <a:rPr lang="zh-CN" altLang="en-US" dirty="0"/>
              <a:t>在循环中，可以使用</a:t>
            </a:r>
          </a:p>
          <a:p>
            <a:r>
              <a:rPr lang="en-US" altLang="zh-CN" i="1" dirty="0"/>
              <a:t>break;</a:t>
            </a:r>
            <a:r>
              <a:rPr lang="en-US" altLang="zh-CN" dirty="0"/>
              <a:t> // </a:t>
            </a:r>
            <a:r>
              <a:rPr lang="zh-CN" altLang="en-US" dirty="0"/>
              <a:t>跳出循环</a:t>
            </a:r>
          </a:p>
          <a:p>
            <a:r>
              <a:rPr lang="en-US" altLang="zh-CN" i="1" dirty="0"/>
              <a:t>continue;</a:t>
            </a:r>
            <a:r>
              <a:rPr lang="en-US" altLang="zh-CN" dirty="0"/>
              <a:t> // </a:t>
            </a:r>
            <a:r>
              <a:rPr lang="zh-CN" altLang="en-US" dirty="0"/>
              <a:t>直接进入下一环</a:t>
            </a:r>
          </a:p>
        </p:txBody>
      </p:sp>
      <p:sp>
        <p:nvSpPr>
          <p:cNvPr id="5" name="矩形 4"/>
          <p:cNvSpPr/>
          <p:nvPr/>
        </p:nvSpPr>
        <p:spPr>
          <a:xfrm>
            <a:off x="3973286" y="3224225"/>
            <a:ext cx="4082143" cy="923330"/>
          </a:xfrm>
          <a:prstGeom prst="rect">
            <a:avLst/>
          </a:prstGeom>
        </p:spPr>
        <p:txBody>
          <a:bodyPr wrap="square">
            <a:spAutoFit/>
          </a:bodyPr>
          <a:lstStyle/>
          <a:p>
            <a:r>
              <a:rPr lang="zh-CN" altLang="en-US" dirty="0" smtClean="0"/>
              <a:t>练习：</a:t>
            </a:r>
            <a:endParaRPr lang="en-US" altLang="zh-CN" dirty="0" smtClean="0"/>
          </a:p>
          <a:p>
            <a:r>
              <a:rPr lang="zh-CN" altLang="en-US" dirty="0" smtClean="0"/>
              <a:t>写</a:t>
            </a:r>
            <a:r>
              <a:rPr lang="zh-CN" altLang="en-US" dirty="0"/>
              <a:t>一个</a:t>
            </a:r>
            <a:r>
              <a:rPr lang="en-US" altLang="zh-CN" dirty="0"/>
              <a:t>Java</a:t>
            </a:r>
            <a:r>
              <a:rPr lang="zh-CN" altLang="en-US" dirty="0"/>
              <a:t>程序，计算从</a:t>
            </a:r>
            <a:r>
              <a:rPr lang="en-US" altLang="zh-CN" dirty="0"/>
              <a:t>1</a:t>
            </a:r>
            <a:r>
              <a:rPr lang="zh-CN" altLang="en-US" dirty="0"/>
              <a:t>加</a:t>
            </a:r>
            <a:r>
              <a:rPr lang="en-US" altLang="zh-CN" dirty="0"/>
              <a:t>2</a:t>
            </a:r>
            <a:r>
              <a:rPr lang="zh-CN" altLang="en-US" dirty="0"/>
              <a:t>，加</a:t>
            </a:r>
            <a:r>
              <a:rPr lang="en-US" altLang="zh-CN" dirty="0"/>
              <a:t>3…… </a:t>
            </a:r>
            <a:r>
              <a:rPr lang="zh-CN" altLang="en-US" dirty="0"/>
              <a:t>一直加到</a:t>
            </a:r>
            <a:r>
              <a:rPr lang="en-US" altLang="zh-CN" dirty="0"/>
              <a:t>999</a:t>
            </a:r>
            <a:r>
              <a:rPr lang="zh-CN" altLang="en-US" dirty="0"/>
              <a:t>的总和</a:t>
            </a:r>
          </a:p>
        </p:txBody>
      </p:sp>
    </p:spTree>
    <p:extLst>
      <p:ext uri="{BB962C8B-B14F-4D97-AF65-F5344CB8AC3E}">
        <p14:creationId xmlns:p14="http://schemas.microsoft.com/office/powerpoint/2010/main" val="57055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9536"/>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控制结构</a:t>
            </a:r>
            <a:endParaRPr lang="zh-CN" altLang="en-US" sz="3200" dirty="0"/>
          </a:p>
        </p:txBody>
      </p:sp>
      <p:sp>
        <p:nvSpPr>
          <p:cNvPr id="3" name="内容占位符 2"/>
          <p:cNvSpPr>
            <a:spLocks noGrp="1"/>
          </p:cNvSpPr>
          <p:nvPr>
            <p:ph idx="1"/>
          </p:nvPr>
        </p:nvSpPr>
        <p:spPr>
          <a:xfrm>
            <a:off x="1099457" y="979713"/>
            <a:ext cx="2677886" cy="3657601"/>
          </a:xfrm>
          <a:solidFill>
            <a:schemeClr val="bg2"/>
          </a:solidFill>
        </p:spPr>
        <p:txBody>
          <a:bodyPr>
            <a:noAutofit/>
          </a:bodyPr>
          <a:lstStyle/>
          <a:p>
            <a:pPr marL="0" indent="0">
              <a:buNone/>
            </a:pPr>
            <a:r>
              <a:rPr lang="en-US" altLang="zh-CN" sz="1600" b="1" dirty="0"/>
              <a:t>switch(expression) </a:t>
            </a:r>
            <a:r>
              <a:rPr lang="en-US" altLang="zh-CN" sz="1600" b="1" dirty="0" smtClean="0"/>
              <a:t>{</a:t>
            </a:r>
            <a:endParaRPr lang="en-US" altLang="zh-CN" sz="1600" b="1" dirty="0"/>
          </a:p>
          <a:p>
            <a:pPr marL="0" indent="0">
              <a:buNone/>
            </a:pPr>
            <a:r>
              <a:rPr lang="en-US" altLang="zh-CN" sz="1600" b="1" dirty="0"/>
              <a:t>    case 1</a:t>
            </a:r>
            <a:r>
              <a:rPr lang="en-US" altLang="zh-CN" sz="1600" b="1" dirty="0" smtClean="0"/>
              <a:t>:</a:t>
            </a:r>
            <a:endParaRPr lang="en-US" altLang="zh-CN" sz="1600" b="1" dirty="0"/>
          </a:p>
          <a:p>
            <a:pPr marL="0" indent="0">
              <a:buNone/>
            </a:pPr>
            <a:r>
              <a:rPr lang="en-US" altLang="zh-CN" sz="1600" b="1" dirty="0"/>
              <a:t>        statements</a:t>
            </a:r>
            <a:r>
              <a:rPr lang="en-US" altLang="zh-CN" sz="1600" b="1" dirty="0" smtClean="0"/>
              <a:t>;</a:t>
            </a:r>
            <a:endParaRPr lang="en-US" altLang="zh-CN" sz="1600" b="1" dirty="0"/>
          </a:p>
          <a:p>
            <a:pPr marL="0" indent="0">
              <a:buNone/>
            </a:pPr>
            <a:r>
              <a:rPr lang="en-US" altLang="zh-CN" sz="1600" b="1" dirty="0"/>
              <a:t>        break</a:t>
            </a:r>
            <a:r>
              <a:rPr lang="en-US" altLang="zh-CN" sz="1600" b="1" dirty="0" smtClean="0"/>
              <a:t>;</a:t>
            </a:r>
            <a:endParaRPr lang="en-US" altLang="zh-CN" sz="1600" b="1" dirty="0"/>
          </a:p>
          <a:p>
            <a:pPr marL="0" indent="0">
              <a:buNone/>
            </a:pPr>
            <a:r>
              <a:rPr lang="en-US" altLang="zh-CN" sz="1600" b="1" dirty="0"/>
              <a:t>    case 2</a:t>
            </a:r>
            <a:r>
              <a:rPr lang="en-US" altLang="zh-CN" sz="1600" b="1" dirty="0" smtClean="0"/>
              <a:t>:</a:t>
            </a:r>
            <a:endParaRPr lang="en-US" altLang="zh-CN" sz="1600" b="1" dirty="0"/>
          </a:p>
          <a:p>
            <a:pPr marL="0" indent="0">
              <a:buNone/>
            </a:pPr>
            <a:r>
              <a:rPr lang="en-US" altLang="zh-CN" sz="1600" b="1" dirty="0"/>
              <a:t>        statements</a:t>
            </a:r>
            <a:r>
              <a:rPr lang="en-US" altLang="zh-CN" sz="1600" b="1" dirty="0" smtClean="0"/>
              <a:t>;</a:t>
            </a:r>
            <a:endParaRPr lang="en-US" altLang="zh-CN" sz="1600" b="1" dirty="0"/>
          </a:p>
          <a:p>
            <a:pPr marL="0" indent="0">
              <a:buNone/>
            </a:pPr>
            <a:r>
              <a:rPr lang="en-US" altLang="zh-CN" sz="1600" b="1" dirty="0"/>
              <a:t>        break</a:t>
            </a:r>
            <a:r>
              <a:rPr lang="en-US" altLang="zh-CN" sz="1600" b="1" dirty="0" smtClean="0"/>
              <a:t>;</a:t>
            </a:r>
            <a:endParaRPr lang="en-US" altLang="zh-CN" sz="1600" b="1" dirty="0"/>
          </a:p>
          <a:p>
            <a:pPr marL="0" indent="0">
              <a:buNone/>
            </a:pPr>
            <a:r>
              <a:rPr lang="en-US" altLang="zh-CN" sz="1600" b="1" dirty="0"/>
              <a:t>    </a:t>
            </a:r>
            <a:r>
              <a:rPr lang="en-US" altLang="zh-CN" sz="1600" b="1" dirty="0" smtClean="0"/>
              <a:t>...</a:t>
            </a:r>
            <a:endParaRPr lang="en-US" altLang="zh-CN" sz="1600" b="1" dirty="0"/>
          </a:p>
          <a:p>
            <a:pPr marL="0" indent="0">
              <a:buNone/>
            </a:pPr>
            <a:r>
              <a:rPr lang="en-US" altLang="zh-CN" sz="1600" b="1" dirty="0"/>
              <a:t>    default</a:t>
            </a:r>
            <a:r>
              <a:rPr lang="en-US" altLang="zh-CN" sz="1600" b="1" dirty="0" smtClean="0"/>
              <a:t>:</a:t>
            </a:r>
            <a:endParaRPr lang="en-US" altLang="zh-CN" sz="1600" b="1" dirty="0"/>
          </a:p>
          <a:p>
            <a:pPr marL="0" indent="0">
              <a:buNone/>
            </a:pPr>
            <a:r>
              <a:rPr lang="en-US" altLang="zh-CN" sz="1600" b="1" dirty="0"/>
              <a:t>        statements</a:t>
            </a:r>
            <a:r>
              <a:rPr lang="en-US" altLang="zh-CN" sz="1600" b="1" dirty="0" smtClean="0"/>
              <a:t>;</a:t>
            </a:r>
            <a:endParaRPr lang="en-US" altLang="zh-CN" sz="1600" b="1" dirty="0"/>
          </a:p>
          <a:p>
            <a:pPr marL="0" indent="0">
              <a:buNone/>
            </a:pPr>
            <a:r>
              <a:rPr lang="en-US" altLang="zh-CN" sz="1600" b="1" dirty="0"/>
              <a:t>        break</a:t>
            </a:r>
            <a:r>
              <a:rPr lang="en-US" altLang="zh-CN" sz="1600" b="1" dirty="0" smtClean="0"/>
              <a:t>;</a:t>
            </a:r>
            <a:endParaRPr lang="en-US" altLang="zh-CN" sz="1600" b="1" dirty="0"/>
          </a:p>
          <a:p>
            <a:pPr marL="0" indent="0">
              <a:buNone/>
            </a:pPr>
            <a:r>
              <a:rPr lang="en-US" altLang="zh-CN" sz="1600" b="1" dirty="0"/>
              <a:t>}</a:t>
            </a:r>
            <a:endParaRPr lang="en-US" altLang="zh-CN" sz="1600" dirty="0"/>
          </a:p>
        </p:txBody>
      </p:sp>
      <p:sp>
        <p:nvSpPr>
          <p:cNvPr id="4" name="矩形 3"/>
          <p:cNvSpPr/>
          <p:nvPr/>
        </p:nvSpPr>
        <p:spPr>
          <a:xfrm>
            <a:off x="3973286" y="925283"/>
            <a:ext cx="2928257" cy="1200329"/>
          </a:xfrm>
          <a:prstGeom prst="rect">
            <a:avLst/>
          </a:prstGeom>
        </p:spPr>
        <p:txBody>
          <a:bodyPr wrap="square">
            <a:spAutoFit/>
          </a:bodyPr>
          <a:lstStyle/>
          <a:p>
            <a:r>
              <a:rPr lang="zh-CN" altLang="en-US" b="1" dirty="0"/>
              <a:t>跳过或跳出循环</a:t>
            </a:r>
            <a:endParaRPr lang="zh-CN" altLang="en-US" dirty="0"/>
          </a:p>
          <a:p>
            <a:r>
              <a:rPr lang="zh-CN" altLang="en-US" dirty="0"/>
              <a:t>在循环中，可以使用</a:t>
            </a:r>
          </a:p>
          <a:p>
            <a:r>
              <a:rPr lang="en-US" altLang="zh-CN" i="1" dirty="0"/>
              <a:t>break;</a:t>
            </a:r>
            <a:r>
              <a:rPr lang="en-US" altLang="zh-CN" dirty="0"/>
              <a:t> // </a:t>
            </a:r>
            <a:r>
              <a:rPr lang="zh-CN" altLang="en-US" dirty="0"/>
              <a:t>跳出循环</a:t>
            </a:r>
          </a:p>
          <a:p>
            <a:r>
              <a:rPr lang="en-US" altLang="zh-CN" i="1" dirty="0"/>
              <a:t>continue;</a:t>
            </a:r>
            <a:r>
              <a:rPr lang="en-US" altLang="zh-CN" dirty="0"/>
              <a:t> // </a:t>
            </a:r>
            <a:r>
              <a:rPr lang="zh-CN" altLang="en-US" dirty="0"/>
              <a:t>直接进入下一环</a:t>
            </a:r>
          </a:p>
        </p:txBody>
      </p:sp>
      <p:sp>
        <p:nvSpPr>
          <p:cNvPr id="5" name="矩形 4"/>
          <p:cNvSpPr/>
          <p:nvPr/>
        </p:nvSpPr>
        <p:spPr>
          <a:xfrm>
            <a:off x="3973286" y="3224225"/>
            <a:ext cx="4082143" cy="923330"/>
          </a:xfrm>
          <a:prstGeom prst="rect">
            <a:avLst/>
          </a:prstGeom>
        </p:spPr>
        <p:txBody>
          <a:bodyPr wrap="square">
            <a:spAutoFit/>
          </a:bodyPr>
          <a:lstStyle/>
          <a:p>
            <a:r>
              <a:rPr lang="zh-CN" altLang="en-US" dirty="0" smtClean="0"/>
              <a:t>练习：</a:t>
            </a:r>
            <a:endParaRPr lang="en-US" altLang="zh-CN" dirty="0" smtClean="0"/>
          </a:p>
          <a:p>
            <a:r>
              <a:rPr lang="zh-CN" altLang="en-US" dirty="0" smtClean="0"/>
              <a:t>写</a:t>
            </a:r>
            <a:r>
              <a:rPr lang="zh-CN" altLang="en-US" dirty="0"/>
              <a:t>一个</a:t>
            </a:r>
            <a:r>
              <a:rPr lang="en-US" altLang="zh-CN" dirty="0"/>
              <a:t>Java</a:t>
            </a:r>
            <a:r>
              <a:rPr lang="zh-CN" altLang="en-US" dirty="0"/>
              <a:t>程序，计算从</a:t>
            </a:r>
            <a:r>
              <a:rPr lang="en-US" altLang="zh-CN" dirty="0"/>
              <a:t>1</a:t>
            </a:r>
            <a:r>
              <a:rPr lang="zh-CN" altLang="en-US" dirty="0"/>
              <a:t>加</a:t>
            </a:r>
            <a:r>
              <a:rPr lang="en-US" altLang="zh-CN" dirty="0"/>
              <a:t>2</a:t>
            </a:r>
            <a:r>
              <a:rPr lang="zh-CN" altLang="en-US" dirty="0"/>
              <a:t>，加</a:t>
            </a:r>
            <a:r>
              <a:rPr lang="en-US" altLang="zh-CN" dirty="0"/>
              <a:t>3…… </a:t>
            </a:r>
            <a:r>
              <a:rPr lang="zh-CN" altLang="en-US" dirty="0"/>
              <a:t>一直加到</a:t>
            </a:r>
            <a:r>
              <a:rPr lang="en-US" altLang="zh-CN" dirty="0"/>
              <a:t>999</a:t>
            </a:r>
            <a:r>
              <a:rPr lang="zh-CN" altLang="en-US" dirty="0"/>
              <a:t>的总和</a:t>
            </a:r>
          </a:p>
        </p:txBody>
      </p:sp>
    </p:spTree>
    <p:extLst>
      <p:ext uri="{BB962C8B-B14F-4D97-AF65-F5344CB8AC3E}">
        <p14:creationId xmlns:p14="http://schemas.microsoft.com/office/powerpoint/2010/main" val="338935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dirty="0"/>
              <a:t>“对象”是计算机抽象世界的一种方式。“面向对象”可以用很多方式表达。下面是一种并不精确，但比较直观的理解方式</a:t>
            </a:r>
            <a:r>
              <a:rPr lang="zh-CN" altLang="en-US" dirty="0" smtClean="0"/>
              <a:t>：</a:t>
            </a:r>
            <a:endParaRPr lang="zh-CN" altLang="en-US" dirty="0"/>
          </a:p>
          <a:p>
            <a:r>
              <a:rPr lang="zh-CN" altLang="en-US" dirty="0"/>
              <a:t>世界上的每一个事物都可以称为一个对象</a:t>
            </a:r>
            <a:r>
              <a:rPr lang="en-US" altLang="zh-CN" dirty="0"/>
              <a:t>(object)</a:t>
            </a:r>
            <a:r>
              <a:rPr lang="zh-CN" altLang="en-US" dirty="0"/>
              <a:t>，比如张三。对象有身份</a:t>
            </a:r>
            <a:r>
              <a:rPr lang="en-US" altLang="zh-CN" dirty="0"/>
              <a:t>(Identity)</a:t>
            </a:r>
            <a:r>
              <a:rPr lang="zh-CN" altLang="en-US" dirty="0"/>
              <a:t>，状态</a:t>
            </a:r>
            <a:r>
              <a:rPr lang="en-US" altLang="zh-CN" dirty="0"/>
              <a:t>(State)</a:t>
            </a:r>
            <a:r>
              <a:rPr lang="zh-CN" altLang="en-US" dirty="0"/>
              <a:t>和行为</a:t>
            </a:r>
            <a:r>
              <a:rPr lang="en-US" altLang="zh-CN" dirty="0"/>
              <a:t>(Behavior)</a:t>
            </a:r>
            <a:r>
              <a:rPr lang="zh-CN" altLang="en-US" dirty="0"/>
              <a:t>。</a:t>
            </a:r>
          </a:p>
          <a:p>
            <a:r>
              <a:rPr lang="zh-CN" altLang="en-US" dirty="0"/>
              <a:t>对象的状态由数据成员</a:t>
            </a:r>
            <a:r>
              <a:rPr lang="en-US" altLang="zh-CN" dirty="0"/>
              <a:t>(data member)</a:t>
            </a:r>
            <a:r>
              <a:rPr lang="zh-CN" altLang="en-US" dirty="0"/>
              <a:t>表示。数据成员又被称作域</a:t>
            </a:r>
            <a:r>
              <a:rPr lang="en-US" altLang="zh-CN" dirty="0"/>
              <a:t>(field)</a:t>
            </a:r>
            <a:r>
              <a:rPr lang="zh-CN" altLang="en-US" dirty="0"/>
              <a:t>。我们用其他对象作为该对象的数据成员。比如一个表示身高的整数，比如一个鼻子。</a:t>
            </a:r>
          </a:p>
          <a:p>
            <a:r>
              <a:rPr lang="zh-CN" altLang="en-US" dirty="0"/>
              <a:t>对象的行为由成员方法</a:t>
            </a:r>
            <a:r>
              <a:rPr lang="en-US" altLang="zh-CN" dirty="0"/>
              <a:t>(member method)</a:t>
            </a:r>
            <a:r>
              <a:rPr lang="zh-CN" altLang="en-US" dirty="0"/>
              <a:t>表示。我们简称为方法</a:t>
            </a:r>
            <a:r>
              <a:rPr lang="en-US" altLang="zh-CN" dirty="0"/>
              <a:t>(method)</a:t>
            </a:r>
            <a:r>
              <a:rPr lang="zh-CN" altLang="en-US" dirty="0"/>
              <a:t>。一个对象可以有多个方法，比如呼吸，睡觉。</a:t>
            </a:r>
          </a:p>
          <a:p>
            <a:r>
              <a:rPr lang="zh-CN" altLang="en-US" dirty="0"/>
              <a:t>对象可以归类</a:t>
            </a:r>
            <a:r>
              <a:rPr lang="en-US" altLang="zh-CN" dirty="0"/>
              <a:t>(class)</a:t>
            </a:r>
            <a:r>
              <a:rPr lang="zh-CN" altLang="en-US" dirty="0"/>
              <a:t>，或者说归为同一类型</a:t>
            </a:r>
            <a:r>
              <a:rPr lang="en-US" altLang="zh-CN" dirty="0"/>
              <a:t>(type)</a:t>
            </a:r>
            <a:r>
              <a:rPr lang="zh-CN" altLang="en-US" dirty="0"/>
              <a:t>。同一类型的对象有相同的方法，有同类型的数据成员。某个类型的一个对象被称为该类型的一个实例</a:t>
            </a:r>
            <a:r>
              <a:rPr lang="en-US" altLang="zh-CN" dirty="0"/>
              <a:t>(instance)</a:t>
            </a:r>
            <a:r>
              <a:rPr lang="zh-CN" altLang="en-US" dirty="0"/>
              <a:t>。</a:t>
            </a:r>
          </a:p>
        </p:txBody>
      </p:sp>
    </p:spTree>
    <p:extLst>
      <p:ext uri="{BB962C8B-B14F-4D97-AF65-F5344CB8AC3E}">
        <p14:creationId xmlns:p14="http://schemas.microsoft.com/office/powerpoint/2010/main" val="147051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对象中的数据成员表示对象的状态。对象可以执行方法，表示特定的动作</a:t>
            </a:r>
            <a:r>
              <a:rPr lang="zh-CN" altLang="en-US" sz="2000" dirty="0" smtClean="0"/>
              <a:t>。</a:t>
            </a:r>
            <a:endParaRPr lang="zh-CN" altLang="en-US" sz="2000" dirty="0"/>
          </a:p>
          <a:p>
            <a:r>
              <a:rPr lang="zh-CN" altLang="en-US" sz="2000" dirty="0" smtClean="0"/>
              <a:t>同</a:t>
            </a:r>
            <a:r>
              <a:rPr lang="zh-CN" altLang="en-US" sz="2000" dirty="0"/>
              <a:t>一类的对象属于相同的类型</a:t>
            </a:r>
            <a:r>
              <a:rPr lang="en-US" altLang="zh-CN" sz="2000" dirty="0"/>
              <a:t>(type)</a:t>
            </a:r>
            <a:r>
              <a:rPr lang="zh-CN" altLang="en-US" sz="2000" dirty="0"/>
              <a:t>。我们可以定义类，并使用该定义来产生对象。</a:t>
            </a:r>
          </a:p>
        </p:txBody>
      </p:sp>
    </p:spTree>
    <p:extLst>
      <p:ext uri="{BB962C8B-B14F-4D97-AF65-F5344CB8AC3E}">
        <p14:creationId xmlns:p14="http://schemas.microsoft.com/office/powerpoint/2010/main" val="84859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中的对象在创建的时候会初始化</a:t>
            </a:r>
            <a:r>
              <a:rPr lang="en-US" altLang="zh-CN" sz="2000" dirty="0"/>
              <a:t>(initialization)</a:t>
            </a:r>
            <a:r>
              <a:rPr lang="zh-CN" altLang="en-US" sz="2000" dirty="0"/>
              <a:t>。初始化时，对象的数据成员被赋予初始值。我们可以显式初始化。如果我们没有给数据成员赋予初始值，数据成员会根据其类型采用默认初始值</a:t>
            </a:r>
            <a:r>
              <a:rPr lang="zh-CN" altLang="en-US" sz="2000" dirty="0" smtClean="0"/>
              <a:t>。</a:t>
            </a:r>
            <a:endParaRPr lang="zh-CN" altLang="en-US" sz="2000" dirty="0"/>
          </a:p>
          <a:p>
            <a:r>
              <a:rPr lang="zh-CN" altLang="en-US" sz="2000" dirty="0" smtClean="0"/>
              <a:t>可以</a:t>
            </a:r>
            <a:r>
              <a:rPr lang="zh-CN" altLang="en-US" sz="2000" dirty="0"/>
              <a:t>使用构造器</a:t>
            </a:r>
            <a:r>
              <a:rPr lang="en-US" altLang="zh-CN" sz="2000" dirty="0"/>
              <a:t>(constructor)</a:t>
            </a:r>
            <a:r>
              <a:rPr lang="zh-CN" altLang="en-US" sz="2000" dirty="0"/>
              <a:t>来初始化对象。构造器可以初始化数据成员，还可以规定特定的操作。这些操作会在创建对象时自动执行。</a:t>
            </a:r>
          </a:p>
        </p:txBody>
      </p:sp>
    </p:spTree>
    <p:extLst>
      <p:ext uri="{BB962C8B-B14F-4D97-AF65-F5344CB8AC3E}">
        <p14:creationId xmlns:p14="http://schemas.microsoft.com/office/powerpoint/2010/main" val="290674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2000" dirty="0"/>
              <a:t>构造器是一个方法。像普通方法一样，我们在类中定义构造器。构造器有如下基本特征</a:t>
            </a:r>
            <a:r>
              <a:rPr lang="en-US" altLang="zh-CN" sz="2000" dirty="0"/>
              <a:t>:</a:t>
            </a:r>
          </a:p>
          <a:p>
            <a:pPr marL="0" indent="0">
              <a:buNone/>
            </a:pPr>
            <a:r>
              <a:rPr lang="en-US" altLang="zh-CN" sz="2000" dirty="0"/>
              <a:t>1</a:t>
            </a:r>
            <a:r>
              <a:rPr lang="zh-CN" altLang="en-US" sz="2000" dirty="0"/>
              <a:t>、构造器的名字和类的名字相同</a:t>
            </a:r>
          </a:p>
          <a:p>
            <a:pPr marL="0" indent="0">
              <a:buNone/>
            </a:pPr>
            <a:r>
              <a:rPr lang="en-US" altLang="zh-CN" sz="2000" dirty="0"/>
              <a:t>2</a:t>
            </a:r>
            <a:r>
              <a:rPr lang="zh-CN" altLang="en-US" sz="2000" dirty="0"/>
              <a:t>、构造器没有返回值</a:t>
            </a:r>
          </a:p>
          <a:p>
            <a:endParaRPr lang="zh-CN" altLang="en-US" sz="2000" dirty="0"/>
          </a:p>
        </p:txBody>
      </p:sp>
    </p:spTree>
    <p:extLst>
      <p:ext uri="{BB962C8B-B14F-4D97-AF65-F5344CB8AC3E}">
        <p14:creationId xmlns:p14="http://schemas.microsoft.com/office/powerpoint/2010/main" val="228203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53992"/>
          </a:xfrm>
        </p:spPr>
        <p:txBody>
          <a:bodyPr>
            <a:normAutofit/>
          </a:bodyPr>
          <a:lstStyle/>
          <a:p>
            <a:r>
              <a:rPr lang="zh-CN" altLang="en-US" sz="3200" dirty="0" smtClean="0"/>
              <a:t>网上学习资源</a:t>
            </a:r>
            <a:endParaRPr lang="zh-CN" altLang="en-US" sz="3200" dirty="0"/>
          </a:p>
        </p:txBody>
      </p:sp>
      <p:sp>
        <p:nvSpPr>
          <p:cNvPr id="5" name="内容占位符 4"/>
          <p:cNvSpPr>
            <a:spLocks noGrp="1"/>
          </p:cNvSpPr>
          <p:nvPr>
            <p:ph idx="1"/>
          </p:nvPr>
        </p:nvSpPr>
        <p:spPr/>
        <p:txBody>
          <a:bodyPr>
            <a:normAutofit/>
          </a:bodyPr>
          <a:lstStyle/>
          <a:p>
            <a:r>
              <a:rPr lang="zh-CN" altLang="en-US" sz="2000" dirty="0" smtClean="0"/>
              <a:t>菜鸟教程：</a:t>
            </a:r>
            <a:r>
              <a:rPr lang="en-US" altLang="zh-CN" sz="2000" dirty="0">
                <a:hlinkClick r:id="rId2"/>
              </a:rPr>
              <a:t>http://www.runoob.com/java/java-tutorial.html</a:t>
            </a:r>
            <a:r>
              <a:rPr lang="zh-CN" altLang="en-US" sz="2000" dirty="0" smtClean="0"/>
              <a:t>。</a:t>
            </a:r>
            <a:endParaRPr lang="en-US" altLang="zh-CN" sz="2000" dirty="0" smtClean="0"/>
          </a:p>
          <a:p>
            <a:r>
              <a:rPr lang="zh-CN" altLang="en-US" sz="2000" dirty="0"/>
              <a:t>慕</a:t>
            </a:r>
            <a:r>
              <a:rPr lang="zh-CN" altLang="en-US" sz="2000" dirty="0" smtClean="0"/>
              <a:t>课：</a:t>
            </a:r>
            <a:r>
              <a:rPr lang="en-US" altLang="zh-CN" sz="2000" dirty="0">
                <a:hlinkClick r:id="rId3"/>
              </a:rPr>
              <a:t>http://www.imooc.com</a:t>
            </a:r>
            <a:r>
              <a:rPr lang="en-US" altLang="zh-CN" sz="2000" dirty="0" smtClean="0">
                <a:hlinkClick r:id="rId3"/>
              </a:rPr>
              <a:t>/</a:t>
            </a:r>
            <a:endParaRPr lang="en-US" altLang="zh-CN" sz="2000" dirty="0" smtClean="0"/>
          </a:p>
        </p:txBody>
      </p:sp>
    </p:spTree>
    <p:extLst>
      <p:ext uri="{BB962C8B-B14F-4D97-AF65-F5344CB8AC3E}">
        <p14:creationId xmlns:p14="http://schemas.microsoft.com/office/powerpoint/2010/main" val="839026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sz="2200" dirty="0" smtClean="0"/>
              <a:t>方法</a:t>
            </a:r>
            <a:r>
              <a:rPr lang="zh-CN" altLang="en-US" sz="2200" dirty="0"/>
              <a:t>重载是让类以统一的方式处理不同类型数据的一种手段。多个同名函数同时存在，具有不同的参数个数</a:t>
            </a:r>
            <a:r>
              <a:rPr lang="en-US" altLang="zh-CN" sz="2200" dirty="0"/>
              <a:t>/</a:t>
            </a:r>
            <a:r>
              <a:rPr lang="zh-CN" altLang="en-US" sz="2200" dirty="0"/>
              <a:t>类型</a:t>
            </a:r>
            <a:r>
              <a:rPr lang="zh-CN" altLang="en-US" sz="2200" dirty="0" smtClean="0"/>
              <a:t>。重载</a:t>
            </a:r>
            <a:r>
              <a:rPr lang="en-US" altLang="zh-CN" sz="2200" dirty="0"/>
              <a:t>Overloading</a:t>
            </a:r>
            <a:r>
              <a:rPr lang="zh-CN" altLang="en-US" sz="2200" dirty="0"/>
              <a:t>是一个类中多态性的一种表现。</a:t>
            </a:r>
          </a:p>
          <a:p>
            <a:r>
              <a:rPr lang="zh-CN" altLang="en-US" sz="2200" dirty="0"/>
              <a:t> </a:t>
            </a:r>
            <a:r>
              <a:rPr lang="en-US" altLang="zh-CN" sz="2200" dirty="0" smtClean="0"/>
              <a:t>Java</a:t>
            </a:r>
            <a:r>
              <a:rPr lang="zh-CN" altLang="en-US" sz="2200" dirty="0" smtClean="0"/>
              <a:t>的</a:t>
            </a:r>
            <a:r>
              <a:rPr lang="zh-CN" altLang="en-US" sz="2200" dirty="0"/>
              <a:t>方法重载，就是在类中可以创建多个方法，它们具有相同的名字，但具有不同的参数和不同的定义</a:t>
            </a:r>
            <a:r>
              <a:rPr lang="zh-CN" altLang="en-US" sz="2200" dirty="0" smtClean="0"/>
              <a:t>。调用</a:t>
            </a:r>
            <a:r>
              <a:rPr lang="zh-CN" altLang="en-US" sz="2200" dirty="0"/>
              <a:t>方法时通过传递给它们的不同参数个数和参数类型来决定具体使用哪个方法</a:t>
            </a:r>
            <a:r>
              <a:rPr lang="en-US" altLang="zh-CN" sz="2200" dirty="0"/>
              <a:t>, </a:t>
            </a:r>
            <a:r>
              <a:rPr lang="zh-CN" altLang="en-US" sz="2200" dirty="0"/>
              <a:t>这就是多态性。</a:t>
            </a:r>
          </a:p>
          <a:p>
            <a:r>
              <a:rPr lang="zh-CN" altLang="en-US" sz="2200" dirty="0" smtClean="0"/>
              <a:t>重载</a:t>
            </a:r>
            <a:r>
              <a:rPr lang="zh-CN" altLang="en-US" sz="2200" dirty="0"/>
              <a:t>的时候，方法名要一样，但是参数类型和个数不一样，返回值类型可以相同也可以不相同。无法以返回型别作为重载函数的区分标准。</a:t>
            </a:r>
          </a:p>
          <a:p>
            <a:endParaRPr lang="zh-CN" altLang="en-US" dirty="0"/>
          </a:p>
        </p:txBody>
      </p:sp>
    </p:spTree>
    <p:extLst>
      <p:ext uri="{BB962C8B-B14F-4D97-AF65-F5344CB8AC3E}">
        <p14:creationId xmlns:p14="http://schemas.microsoft.com/office/powerpoint/2010/main" val="2005950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marL="0" indent="0">
              <a:buNone/>
            </a:pPr>
            <a:r>
              <a:rPr lang="zh-CN" altLang="en-US" sz="2900" b="1" dirty="0"/>
              <a:t>重载的规则</a:t>
            </a:r>
            <a:r>
              <a:rPr lang="zh-CN" altLang="en-US" b="1" dirty="0" smtClean="0"/>
              <a:t>：</a:t>
            </a:r>
            <a:endParaRPr lang="en-US" altLang="zh-CN" b="1" dirty="0" smtClean="0"/>
          </a:p>
          <a:p>
            <a:pPr marL="0" indent="0">
              <a:buNone/>
            </a:pPr>
            <a:endParaRPr lang="en-US" altLang="zh-CN" dirty="0" smtClean="0"/>
          </a:p>
          <a:p>
            <a:pPr marL="0" indent="0">
              <a:buNone/>
            </a:pPr>
            <a:r>
              <a:rPr lang="en-US" altLang="zh-CN" sz="2900" dirty="0" smtClean="0"/>
              <a:t>1</a:t>
            </a:r>
            <a:r>
              <a:rPr lang="zh-CN" altLang="en-US" sz="2900" dirty="0"/>
              <a:t>、必须具有不同的参数列表</a:t>
            </a:r>
            <a:r>
              <a:rPr lang="zh-CN" altLang="en-US" sz="2900" dirty="0" smtClean="0"/>
              <a:t>；</a:t>
            </a:r>
            <a:endParaRPr lang="en-US" altLang="zh-CN" sz="2900" dirty="0" smtClean="0"/>
          </a:p>
          <a:p>
            <a:pPr marL="0" indent="0">
              <a:buNone/>
            </a:pPr>
            <a:endParaRPr lang="zh-CN" altLang="en-US" sz="2900" dirty="0"/>
          </a:p>
          <a:p>
            <a:pPr marL="0" indent="0">
              <a:buNone/>
            </a:pPr>
            <a:r>
              <a:rPr lang="en-US" altLang="zh-CN" sz="2900" dirty="0"/>
              <a:t>2</a:t>
            </a:r>
            <a:r>
              <a:rPr lang="zh-CN" altLang="en-US" sz="2900" dirty="0"/>
              <a:t>、可以有不责骂的返回类型，只要参数列表不同就可以了</a:t>
            </a:r>
            <a:r>
              <a:rPr lang="zh-CN" altLang="en-US" sz="2900" dirty="0" smtClean="0"/>
              <a:t>；</a:t>
            </a:r>
            <a:endParaRPr lang="en-US" altLang="zh-CN" sz="2900" dirty="0" smtClean="0"/>
          </a:p>
          <a:p>
            <a:pPr marL="0" indent="0">
              <a:buNone/>
            </a:pPr>
            <a:endParaRPr lang="zh-CN" altLang="en-US" sz="2900" dirty="0"/>
          </a:p>
          <a:p>
            <a:pPr marL="0" indent="0">
              <a:buNone/>
            </a:pPr>
            <a:r>
              <a:rPr lang="en-US" altLang="zh-CN" sz="2900" dirty="0"/>
              <a:t>3</a:t>
            </a:r>
            <a:r>
              <a:rPr lang="zh-CN" altLang="en-US" sz="2900" dirty="0"/>
              <a:t>、可以有不同的访问修饰符</a:t>
            </a:r>
            <a:r>
              <a:rPr lang="zh-CN" altLang="en-US" sz="2900" dirty="0" smtClean="0"/>
              <a:t>；</a:t>
            </a:r>
            <a:endParaRPr lang="en-US" altLang="zh-CN" sz="2900" dirty="0" smtClean="0"/>
          </a:p>
          <a:p>
            <a:pPr marL="0" indent="0">
              <a:buNone/>
            </a:pPr>
            <a:endParaRPr lang="zh-CN" altLang="en-US" sz="2900" dirty="0"/>
          </a:p>
          <a:p>
            <a:pPr marL="0" indent="0">
              <a:buNone/>
            </a:pPr>
            <a:r>
              <a:rPr lang="en-US" altLang="zh-CN" sz="2900" dirty="0"/>
              <a:t>4</a:t>
            </a:r>
            <a:r>
              <a:rPr lang="zh-CN" altLang="en-US" sz="2900" dirty="0"/>
              <a:t>、可以抛出不同的异常；</a:t>
            </a:r>
          </a:p>
          <a:p>
            <a:endParaRPr lang="zh-CN" altLang="en-US" dirty="0"/>
          </a:p>
        </p:txBody>
      </p:sp>
    </p:spTree>
    <p:extLst>
      <p:ext uri="{BB962C8B-B14F-4D97-AF65-F5344CB8AC3E}">
        <p14:creationId xmlns:p14="http://schemas.microsoft.com/office/powerpoint/2010/main" val="78560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sz="2000" dirty="0" smtClean="0"/>
              <a:t>重写是父</a:t>
            </a:r>
            <a:r>
              <a:rPr lang="zh-CN" altLang="en-US" sz="2000" dirty="0"/>
              <a:t>类与子类之间的多态性，对父类的函数进行重新定义。如果在子类中定义某方法与其父类有相同的名称和参数，我们说该方法被重写 </a:t>
            </a:r>
            <a:r>
              <a:rPr lang="en-US" altLang="zh-CN" sz="2000" dirty="0"/>
              <a:t>(Overriding)</a:t>
            </a:r>
            <a:r>
              <a:rPr lang="zh-CN" altLang="en-US" sz="2000" dirty="0"/>
              <a:t>。</a:t>
            </a:r>
            <a:r>
              <a:rPr lang="zh-CN" altLang="en-US" sz="2000" dirty="0" smtClean="0"/>
              <a:t>在</a:t>
            </a:r>
            <a:r>
              <a:rPr lang="en-US" altLang="zh-CN" sz="2000" dirty="0" smtClean="0"/>
              <a:t>Java</a:t>
            </a:r>
            <a:r>
              <a:rPr lang="zh-CN" altLang="en-US" sz="2000" dirty="0" smtClean="0"/>
              <a:t>中</a:t>
            </a:r>
            <a:r>
              <a:rPr lang="zh-CN" altLang="en-US" sz="2000" dirty="0"/>
              <a:t>，子类可继承父类中的方法，而不需要重新编写相同的方法</a:t>
            </a:r>
            <a:r>
              <a:rPr lang="zh-CN" altLang="en-US" sz="2000" dirty="0" smtClean="0"/>
              <a:t>。但</a:t>
            </a:r>
            <a:r>
              <a:rPr lang="zh-CN" altLang="en-US" sz="2000" dirty="0"/>
              <a:t>有时子类并不想原封不动地继承父类的方法，而是想作一定的修改，这就需要采用方法的重写</a:t>
            </a:r>
            <a:r>
              <a:rPr lang="zh-CN" altLang="en-US" sz="2000" dirty="0" smtClean="0"/>
              <a:t>。方法</a:t>
            </a:r>
            <a:r>
              <a:rPr lang="zh-CN" altLang="en-US" sz="2000" dirty="0"/>
              <a:t>重写又称方法覆盖。</a:t>
            </a:r>
          </a:p>
          <a:p>
            <a:r>
              <a:rPr lang="zh-CN" altLang="en-US" sz="2000" dirty="0" smtClean="0"/>
              <a:t>若</a:t>
            </a:r>
            <a:r>
              <a:rPr lang="zh-CN" altLang="en-US" sz="2000" dirty="0"/>
              <a:t>子类中的方法与父类中的某一方法具有相同的方法名、返回类型和参数表，则新方法将覆盖原有的方法</a:t>
            </a:r>
            <a:r>
              <a:rPr lang="zh-CN" altLang="en-US" sz="2000" dirty="0" smtClean="0"/>
              <a:t>。如</a:t>
            </a:r>
            <a:r>
              <a:rPr lang="zh-CN" altLang="en-US" sz="2000" dirty="0"/>
              <a:t>需父类中原有的方法，可使用</a:t>
            </a:r>
            <a:r>
              <a:rPr lang="en-US" altLang="zh-CN" sz="2000" dirty="0"/>
              <a:t>super</a:t>
            </a:r>
            <a:r>
              <a:rPr lang="zh-CN" altLang="en-US" sz="2000" dirty="0"/>
              <a:t>关键字，该关键字引用了当前类的父类。</a:t>
            </a:r>
          </a:p>
          <a:p>
            <a:r>
              <a:rPr lang="zh-CN" altLang="en-US" sz="2000" dirty="0" smtClean="0"/>
              <a:t>子</a:t>
            </a:r>
            <a:r>
              <a:rPr lang="zh-CN" altLang="en-US" sz="2000" dirty="0"/>
              <a:t>类函数的访问修饰权限</a:t>
            </a:r>
            <a:r>
              <a:rPr lang="zh-CN" altLang="en-US" sz="2000" dirty="0" smtClean="0"/>
              <a:t>不能</a:t>
            </a:r>
            <a:r>
              <a:rPr lang="zh-CN" altLang="en-US" sz="2000" dirty="0"/>
              <a:t>小</a:t>
            </a:r>
            <a:r>
              <a:rPr lang="zh-CN" altLang="en-US" sz="2000" dirty="0" smtClean="0"/>
              <a:t>于</a:t>
            </a:r>
            <a:r>
              <a:rPr lang="zh-CN" altLang="en-US" sz="2000" dirty="0"/>
              <a:t>父类</a:t>
            </a:r>
            <a:r>
              <a:rPr lang="zh-CN" altLang="en-US" sz="2000" dirty="0" smtClean="0"/>
              <a:t>的（</a:t>
            </a:r>
            <a:r>
              <a:rPr lang="en-US" altLang="zh-CN" sz="2000" dirty="0" smtClean="0"/>
              <a:t>public&gt;protected&gt;default&gt;private</a:t>
            </a:r>
            <a:r>
              <a:rPr lang="zh-CN" altLang="en-US" sz="2000" dirty="0" smtClean="0"/>
              <a:t>）；</a:t>
            </a:r>
            <a:endParaRPr lang="zh-CN" altLang="en-US" sz="2000" dirty="0"/>
          </a:p>
          <a:p>
            <a:endParaRPr lang="zh-CN" altLang="en-US" sz="2000" dirty="0"/>
          </a:p>
        </p:txBody>
      </p:sp>
    </p:spTree>
    <p:extLst>
      <p:ext uri="{BB962C8B-B14F-4D97-AF65-F5344CB8AC3E}">
        <p14:creationId xmlns:p14="http://schemas.microsoft.com/office/powerpoint/2010/main" val="4285007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zh-CN" altLang="en-US" b="1" dirty="0"/>
              <a:t>重写方法的规则</a:t>
            </a:r>
            <a:r>
              <a:rPr lang="zh-CN" altLang="en-US" b="1" dirty="0" smtClean="0"/>
              <a:t>：</a:t>
            </a:r>
            <a:endParaRPr lang="en-US" altLang="zh-CN" b="1" dirty="0" smtClean="0"/>
          </a:p>
          <a:p>
            <a:pPr marL="0" indent="0">
              <a:buNone/>
            </a:pPr>
            <a:endParaRPr lang="zh-CN" altLang="en-US" dirty="0"/>
          </a:p>
          <a:p>
            <a:pPr marL="0" indent="0">
              <a:buNone/>
            </a:pPr>
            <a:r>
              <a:rPr lang="en-US" altLang="zh-CN" dirty="0"/>
              <a:t>1</a:t>
            </a:r>
            <a:r>
              <a:rPr lang="zh-CN" altLang="en-US" dirty="0"/>
              <a:t>、参数列表必须完全与被重写的方法相同，否则不能称其为重写而是重载</a:t>
            </a:r>
            <a:r>
              <a:rPr lang="zh-CN" altLang="en-US" dirty="0" smtClean="0"/>
              <a:t>。</a:t>
            </a:r>
            <a:endParaRPr lang="en-US" altLang="zh-CN" dirty="0" smtClean="0"/>
          </a:p>
          <a:p>
            <a:endParaRPr lang="zh-CN" altLang="en-US" dirty="0"/>
          </a:p>
          <a:p>
            <a:pPr marL="0" indent="0">
              <a:buNone/>
            </a:pPr>
            <a:r>
              <a:rPr lang="en-US" altLang="zh-CN" dirty="0"/>
              <a:t>2</a:t>
            </a:r>
            <a:r>
              <a:rPr lang="zh-CN" altLang="en-US" dirty="0"/>
              <a:t>、返回的类型</a:t>
            </a:r>
            <a:r>
              <a:rPr lang="zh-CN" altLang="en-US" dirty="0" smtClean="0"/>
              <a:t>必须与</a:t>
            </a:r>
            <a:r>
              <a:rPr lang="zh-CN" altLang="en-US" dirty="0"/>
              <a:t>被重写的方法的返回类型相同，否则不能称其为重写而是重载</a:t>
            </a:r>
            <a:r>
              <a:rPr lang="zh-CN" altLang="en-US" dirty="0" smtClean="0"/>
              <a:t>。</a:t>
            </a:r>
            <a:endParaRPr lang="en-US" altLang="zh-CN" dirty="0" smtClean="0"/>
          </a:p>
          <a:p>
            <a:endParaRPr lang="zh-CN" altLang="en-US" dirty="0"/>
          </a:p>
          <a:p>
            <a:pPr marL="0" indent="0">
              <a:buNone/>
            </a:pPr>
            <a:r>
              <a:rPr lang="en-US" altLang="zh-CN" dirty="0"/>
              <a:t>3</a:t>
            </a:r>
            <a:r>
              <a:rPr lang="zh-CN" altLang="en-US" dirty="0"/>
              <a:t>、访问修饰符的限制一定要大于被重写方法的访问修饰符（</a:t>
            </a:r>
            <a:r>
              <a:rPr lang="en-US" altLang="zh-CN" dirty="0"/>
              <a:t>public&gt;protected&gt;default&gt;private</a:t>
            </a:r>
            <a:r>
              <a:rPr lang="zh-CN" altLang="en-US" dirty="0" smtClean="0"/>
              <a:t>）</a:t>
            </a:r>
            <a:endParaRPr lang="en-US" altLang="zh-CN" dirty="0" smtClean="0"/>
          </a:p>
          <a:p>
            <a:endParaRPr lang="zh-CN" altLang="en-US" dirty="0"/>
          </a:p>
          <a:p>
            <a:pPr marL="0" indent="0">
              <a:buNone/>
            </a:pPr>
            <a:r>
              <a:rPr lang="en-US" altLang="zh-CN" dirty="0"/>
              <a:t>4</a:t>
            </a:r>
            <a:r>
              <a:rPr lang="zh-CN" altLang="en-US" dirty="0"/>
              <a:t>、重写方法一定不能抛出新的检查异常或者比被重写方法申明更加宽泛的检查型异常。例如</a:t>
            </a:r>
            <a:r>
              <a:rPr lang="zh-CN" altLang="en-US" dirty="0" smtClean="0"/>
              <a:t>：父</a:t>
            </a:r>
            <a:r>
              <a:rPr lang="zh-CN" altLang="en-US" dirty="0"/>
              <a:t>类的一个方法申明了一个检查异常</a:t>
            </a:r>
            <a:r>
              <a:rPr lang="en-US" altLang="zh-CN" dirty="0" err="1"/>
              <a:t>IOException</a:t>
            </a:r>
            <a:r>
              <a:rPr lang="zh-CN" altLang="en-US" dirty="0"/>
              <a:t>，在重写这个方法是就不能抛出</a:t>
            </a:r>
            <a:r>
              <a:rPr lang="en-US" altLang="zh-CN" dirty="0"/>
              <a:t>Exception,</a:t>
            </a:r>
            <a:r>
              <a:rPr lang="zh-CN" altLang="en-US" dirty="0"/>
              <a:t>只能抛出</a:t>
            </a:r>
            <a:r>
              <a:rPr lang="en-US" altLang="zh-CN" dirty="0" err="1"/>
              <a:t>IOException</a:t>
            </a:r>
            <a:r>
              <a:rPr lang="zh-CN" altLang="en-US" dirty="0"/>
              <a:t>的子类异常，可以抛出非检查异常。</a:t>
            </a:r>
          </a:p>
        </p:txBody>
      </p:sp>
    </p:spTree>
    <p:extLst>
      <p:ext uri="{BB962C8B-B14F-4D97-AF65-F5344CB8AC3E}">
        <p14:creationId xmlns:p14="http://schemas.microsoft.com/office/powerpoint/2010/main" val="2730469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002971"/>
            <a:ext cx="8229600" cy="2373087"/>
          </a:xfrm>
        </p:spPr>
        <p:txBody>
          <a:bodyPr>
            <a:noAutofit/>
          </a:bodyPr>
          <a:lstStyle/>
          <a:p>
            <a:r>
              <a:rPr lang="zh-CN" altLang="en-US" sz="2000" dirty="0"/>
              <a:t>首先看等号的右侧。</a:t>
            </a:r>
            <a:r>
              <a:rPr lang="en-US" altLang="zh-CN" sz="2000" dirty="0"/>
              <a:t>new</a:t>
            </a:r>
            <a:r>
              <a:rPr lang="zh-CN" altLang="en-US" sz="2000" dirty="0"/>
              <a:t>是在内存中为对象开辟空间。具体来说，</a:t>
            </a:r>
            <a:r>
              <a:rPr lang="en-US" altLang="zh-CN" sz="2000" dirty="0"/>
              <a:t>new</a:t>
            </a:r>
            <a:r>
              <a:rPr lang="zh-CN" altLang="en-US" sz="2000" dirty="0"/>
              <a:t>是在内存的堆</a:t>
            </a:r>
            <a:r>
              <a:rPr lang="en-US" altLang="zh-CN" sz="2000" dirty="0"/>
              <a:t>(heap)</a:t>
            </a:r>
            <a:r>
              <a:rPr lang="zh-CN" altLang="en-US" sz="2000" dirty="0"/>
              <a:t>上为对象开辟空间。这一空间中，保存有对象的数据和方法。</a:t>
            </a:r>
          </a:p>
          <a:p>
            <a:r>
              <a:rPr lang="zh-CN" altLang="en-US" sz="2000" dirty="0"/>
              <a:t>再看等号的左侧。</a:t>
            </a:r>
            <a:r>
              <a:rPr lang="en-US" altLang="zh-CN" sz="2000" dirty="0" err="1"/>
              <a:t>aPerson</a:t>
            </a:r>
            <a:r>
              <a:rPr lang="zh-CN" altLang="en-US" sz="2000" dirty="0"/>
              <a:t>指代一个</a:t>
            </a:r>
            <a:r>
              <a:rPr lang="en-US" altLang="zh-CN" sz="2000" dirty="0"/>
              <a:t>Human</a:t>
            </a:r>
            <a:r>
              <a:rPr lang="zh-CN" altLang="en-US" sz="2000" dirty="0"/>
              <a:t>对象，被称为对象引用</a:t>
            </a:r>
            <a:r>
              <a:rPr lang="en-US" altLang="zh-CN" sz="2000" dirty="0"/>
              <a:t>(reference)</a:t>
            </a:r>
            <a:r>
              <a:rPr lang="zh-CN" altLang="en-US" sz="2000" dirty="0"/>
              <a:t>。实际上，</a:t>
            </a:r>
            <a:r>
              <a:rPr lang="en-US" altLang="zh-CN" sz="2000" dirty="0" err="1"/>
              <a:t>aPerson</a:t>
            </a:r>
            <a:r>
              <a:rPr lang="zh-CN" altLang="en-US" sz="2000" dirty="0"/>
              <a:t>并不是对象本身，而是类似于一个指向对象的指针。</a:t>
            </a:r>
            <a:r>
              <a:rPr lang="en-US" altLang="zh-CN" sz="2000" dirty="0" err="1"/>
              <a:t>aPerson</a:t>
            </a:r>
            <a:r>
              <a:rPr lang="zh-CN" altLang="en-US" sz="2000" dirty="0"/>
              <a:t>存在于内存的栈</a:t>
            </a:r>
            <a:r>
              <a:rPr lang="en-US" altLang="zh-CN" sz="2000" dirty="0"/>
              <a:t>(stack)</a:t>
            </a:r>
            <a:r>
              <a:rPr lang="zh-CN" altLang="en-US" sz="2000" dirty="0"/>
              <a:t>中。</a:t>
            </a:r>
          </a:p>
          <a:p>
            <a:r>
              <a:rPr lang="zh-CN" altLang="en-US" sz="2000" dirty="0"/>
              <a:t>当我们用等号赋值时，是将右侧</a:t>
            </a:r>
            <a:r>
              <a:rPr lang="en-US" altLang="zh-CN" sz="2000" dirty="0"/>
              <a:t>new</a:t>
            </a:r>
            <a:r>
              <a:rPr lang="zh-CN" altLang="en-US" sz="2000" dirty="0"/>
              <a:t>在堆中创建对象的地址赋予给对象引用。</a:t>
            </a:r>
          </a:p>
          <a:p>
            <a:endParaRPr lang="zh-CN" altLang="en-US" sz="2000" dirty="0"/>
          </a:p>
        </p:txBody>
      </p:sp>
      <p:sp>
        <p:nvSpPr>
          <p:cNvPr id="4" name="矩形 3"/>
          <p:cNvSpPr/>
          <p:nvPr/>
        </p:nvSpPr>
        <p:spPr>
          <a:xfrm>
            <a:off x="625177" y="1396484"/>
            <a:ext cx="3955378" cy="400110"/>
          </a:xfrm>
          <a:prstGeom prst="rect">
            <a:avLst/>
          </a:prstGeom>
        </p:spPr>
        <p:txBody>
          <a:bodyPr wrap="none">
            <a:spAutoFit/>
          </a:bodyPr>
          <a:lstStyle/>
          <a:p>
            <a:r>
              <a:rPr lang="en-US" altLang="zh-CN" sz="2000" dirty="0"/>
              <a:t>Human </a:t>
            </a:r>
            <a:r>
              <a:rPr lang="en-US" altLang="zh-CN" sz="2000" dirty="0" err="1"/>
              <a:t>aPerson</a:t>
            </a:r>
            <a:r>
              <a:rPr lang="en-US" altLang="zh-CN" sz="2000" dirty="0"/>
              <a:t> = new Human(160);</a:t>
            </a:r>
            <a:endParaRPr lang="zh-CN" altLang="en-US" sz="2000" dirty="0"/>
          </a:p>
        </p:txBody>
      </p:sp>
    </p:spTree>
    <p:extLst>
      <p:ext uri="{BB962C8B-B14F-4D97-AF65-F5344CB8AC3E}">
        <p14:creationId xmlns:p14="http://schemas.microsoft.com/office/powerpoint/2010/main" val="2953617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012" y="1450522"/>
            <a:ext cx="2289401" cy="29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679371" y="1450522"/>
            <a:ext cx="5007429" cy="2308324"/>
          </a:xfrm>
          <a:prstGeom prst="rect">
            <a:avLst/>
          </a:prstGeom>
        </p:spPr>
        <p:txBody>
          <a:bodyPr wrap="square">
            <a:spAutoFit/>
          </a:bodyPr>
          <a:lstStyle/>
          <a:p>
            <a:r>
              <a:rPr lang="zh-CN" altLang="en-US" dirty="0"/>
              <a:t>栈的读取速度比堆快，但栈上存储的数据受到有效范围的限制</a:t>
            </a:r>
            <a:r>
              <a:rPr lang="zh-CN" altLang="en-US" dirty="0" smtClean="0"/>
              <a:t>。在</a:t>
            </a:r>
            <a:r>
              <a:rPr lang="en-US" altLang="zh-CN" dirty="0" smtClean="0"/>
              <a:t>C</a:t>
            </a:r>
            <a:r>
              <a:rPr lang="zh-CN" altLang="en-US" dirty="0" smtClean="0"/>
              <a:t>语言中，当一次函数调用结束时，相应的栈帧</a:t>
            </a:r>
            <a:r>
              <a:rPr lang="en-US" altLang="zh-CN" dirty="0" smtClean="0"/>
              <a:t>(stack frame)</a:t>
            </a:r>
            <a:r>
              <a:rPr lang="zh-CN" altLang="en-US" dirty="0" smtClean="0"/>
              <a:t>要删除，栈帧上存储的参量和自动变量就消失了。</a:t>
            </a:r>
            <a:endParaRPr lang="en-US" altLang="zh-CN" dirty="0" smtClean="0"/>
          </a:p>
          <a:p>
            <a:r>
              <a:rPr lang="en-US" altLang="zh-CN" dirty="0" smtClean="0"/>
              <a:t>Java</a:t>
            </a:r>
            <a:r>
              <a:rPr lang="zh-CN" altLang="en-US" dirty="0"/>
              <a:t>的栈也受到同样的限制，</a:t>
            </a:r>
            <a:r>
              <a:rPr lang="zh-CN" altLang="en-US" b="1" dirty="0"/>
              <a:t>当一次方法调用结束，该方法存储在栈上的数据将清空。在 </a:t>
            </a:r>
            <a:r>
              <a:rPr lang="en-US" altLang="zh-CN" b="1" dirty="0"/>
              <a:t>Java</a:t>
            </a:r>
            <a:r>
              <a:rPr lang="zh-CN" altLang="en-US" b="1" dirty="0"/>
              <a:t>中，所有的</a:t>
            </a:r>
            <a:r>
              <a:rPr lang="en-US" altLang="zh-CN" b="1" dirty="0"/>
              <a:t>(</a:t>
            </a:r>
            <a:r>
              <a:rPr lang="zh-CN" altLang="en-US" b="1" dirty="0"/>
              <a:t>普通</a:t>
            </a:r>
            <a:r>
              <a:rPr lang="en-US" altLang="zh-CN" b="1" dirty="0"/>
              <a:t>)</a:t>
            </a:r>
            <a:r>
              <a:rPr lang="zh-CN" altLang="en-US" b="1" dirty="0"/>
              <a:t>对象都储存在堆上</a:t>
            </a:r>
            <a:r>
              <a:rPr lang="zh-CN" altLang="en-US" dirty="0"/>
              <a:t>。因此，</a:t>
            </a:r>
            <a:r>
              <a:rPr lang="en-US" altLang="zh-CN" dirty="0"/>
              <a:t>new</a:t>
            </a:r>
            <a:r>
              <a:rPr lang="zh-CN" altLang="en-US" dirty="0"/>
              <a:t>关键字的完整含义是，在堆上创建对象。</a:t>
            </a:r>
            <a:endParaRPr lang="zh-CN" altLang="en-US" dirty="0"/>
          </a:p>
        </p:txBody>
      </p:sp>
    </p:spTree>
    <p:extLst>
      <p:ext uri="{BB962C8B-B14F-4D97-AF65-F5344CB8AC3E}">
        <p14:creationId xmlns:p14="http://schemas.microsoft.com/office/powerpoint/2010/main" val="1300786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基本类型</a:t>
            </a:r>
            <a:r>
              <a:rPr lang="en-US" altLang="zh-CN" dirty="0"/>
              <a:t>(primitive type)</a:t>
            </a:r>
            <a:r>
              <a:rPr lang="zh-CN" altLang="en-US" dirty="0"/>
              <a:t>的对象，比如</a:t>
            </a:r>
            <a:r>
              <a:rPr lang="en-US" altLang="zh-CN" dirty="0" err="1"/>
              <a:t>int</a:t>
            </a:r>
            <a:r>
              <a:rPr lang="en-US" altLang="zh-CN" dirty="0"/>
              <a:t>, double</a:t>
            </a:r>
            <a:r>
              <a:rPr lang="zh-CN" altLang="en-US" dirty="0"/>
              <a:t>，保存在栈上。当我们声明基本类型时，不需要</a:t>
            </a:r>
            <a:r>
              <a:rPr lang="en-US" altLang="zh-CN" dirty="0"/>
              <a:t>new</a:t>
            </a:r>
            <a:r>
              <a:rPr lang="zh-CN" altLang="en-US" dirty="0"/>
              <a:t>。一旦声明，</a:t>
            </a:r>
            <a:r>
              <a:rPr lang="en-US" altLang="zh-CN" dirty="0"/>
              <a:t>Java</a:t>
            </a:r>
            <a:r>
              <a:rPr lang="zh-CN" altLang="en-US" dirty="0"/>
              <a:t>将在栈上直接存储基本类型的数据。所以，基本类型的变量名表示的是数据本身，不是引用</a:t>
            </a:r>
            <a:r>
              <a:rPr lang="zh-CN" altLang="en-US" dirty="0" smtClean="0"/>
              <a:t>。</a:t>
            </a:r>
            <a:endParaRPr lang="en-US" altLang="zh-CN" dirty="0" smtClean="0"/>
          </a:p>
          <a:p>
            <a:r>
              <a:rPr lang="zh-CN" altLang="en-US" dirty="0"/>
              <a:t>在</a:t>
            </a:r>
            <a:r>
              <a:rPr lang="en-US" altLang="zh-CN" dirty="0"/>
              <a:t>Java</a:t>
            </a:r>
            <a:r>
              <a:rPr lang="zh-CN" altLang="en-US" dirty="0"/>
              <a:t>中，我们不能跳过引用去直接接触对象。再比如，对象</a:t>
            </a:r>
            <a:r>
              <a:rPr lang="en-US" altLang="zh-CN" dirty="0"/>
              <a:t>a</a:t>
            </a:r>
            <a:r>
              <a:rPr lang="zh-CN" altLang="en-US" dirty="0"/>
              <a:t>的数据成员如果是一个普通对象</a:t>
            </a:r>
            <a:r>
              <a:rPr lang="en-US" altLang="zh-CN" dirty="0"/>
              <a:t>b</a:t>
            </a:r>
            <a:r>
              <a:rPr lang="zh-CN" altLang="en-US" dirty="0"/>
              <a:t>，</a:t>
            </a:r>
            <a:r>
              <a:rPr lang="en-US" altLang="zh-CN" dirty="0"/>
              <a:t>a</a:t>
            </a:r>
            <a:r>
              <a:rPr lang="zh-CN" altLang="en-US" dirty="0"/>
              <a:t>的数据成员保存的是指向对象</a:t>
            </a:r>
            <a:r>
              <a:rPr lang="en-US" altLang="zh-CN" dirty="0"/>
              <a:t>b</a:t>
            </a:r>
            <a:r>
              <a:rPr lang="zh-CN" altLang="en-US" dirty="0"/>
              <a:t>的引用 </a:t>
            </a:r>
            <a:r>
              <a:rPr lang="en-US" altLang="zh-CN" dirty="0"/>
              <a:t>(</a:t>
            </a:r>
            <a:r>
              <a:rPr lang="zh-CN" altLang="en-US" dirty="0"/>
              <a:t>如果是基本类型变量，那么</a:t>
            </a:r>
            <a:r>
              <a:rPr lang="en-US" altLang="zh-CN" dirty="0"/>
              <a:t>a</a:t>
            </a:r>
            <a:r>
              <a:rPr lang="zh-CN" altLang="en-US" dirty="0"/>
              <a:t>的数据成员保存的是基本类型变量本身了</a:t>
            </a:r>
            <a:r>
              <a:rPr lang="en-US" altLang="zh-CN" dirty="0"/>
              <a:t>)</a:t>
            </a:r>
            <a:r>
              <a:rPr lang="zh-CN" altLang="en-US" dirty="0"/>
              <a:t>。</a:t>
            </a:r>
          </a:p>
        </p:txBody>
      </p:sp>
    </p:spTree>
    <p:extLst>
      <p:ext uri="{BB962C8B-B14F-4D97-AF65-F5344CB8AC3E}">
        <p14:creationId xmlns:p14="http://schemas.microsoft.com/office/powerpoint/2010/main" val="1199290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2"/>
            <a:ext cx="8229600" cy="824591"/>
          </a:xfrm>
        </p:spPr>
        <p:txBody>
          <a:bodyPr>
            <a:normAutofit fontScale="62500" lnSpcReduction="20000"/>
          </a:bodyPr>
          <a:lstStyle/>
          <a:p>
            <a:r>
              <a:rPr lang="zh-CN" altLang="en-US" dirty="0"/>
              <a:t>当我们将一个引用赋值给另一个引用时，我们实际上复制的是对象的地址。两个引用将指向同一对象。比如 </a:t>
            </a:r>
            <a:r>
              <a:rPr lang="en-US" altLang="zh-CN" dirty="0" err="1"/>
              <a:t>dummyPerson</a:t>
            </a:r>
            <a:r>
              <a:rPr lang="en-US" altLang="zh-CN" dirty="0"/>
              <a:t>=</a:t>
            </a:r>
            <a:r>
              <a:rPr lang="en-US" altLang="zh-CN" dirty="0" err="1"/>
              <a:t>aPerson</a:t>
            </a:r>
            <a:r>
              <a:rPr lang="en-US" altLang="zh-CN" dirty="0"/>
              <a:t>;</a:t>
            </a:r>
            <a:r>
              <a:rPr lang="zh-CN" altLang="en-US" dirty="0"/>
              <a:t>，将导致</a:t>
            </a:r>
            <a:r>
              <a:rPr lang="en-US" altLang="zh-CN" dirty="0"/>
              <a:t>:</a:t>
            </a:r>
            <a:endParaRPr lang="zh-CN" altLang="en-US" dirty="0"/>
          </a:p>
        </p:txBody>
      </p:sp>
      <p:sp>
        <p:nvSpPr>
          <p:cNvPr id="4" name="AutoShape 2" descr="http://images.cnitblog.com/blog/413416/201304/01013227-575f42a7a03146c781d02458ccf51324.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405" y="1895475"/>
            <a:ext cx="26574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027714" y="2265599"/>
            <a:ext cx="4572000" cy="646331"/>
          </a:xfrm>
          <a:prstGeom prst="rect">
            <a:avLst/>
          </a:prstGeom>
        </p:spPr>
        <p:txBody>
          <a:bodyPr>
            <a:spAutoFit/>
          </a:bodyPr>
          <a:lstStyle/>
          <a:p>
            <a:r>
              <a:rPr lang="zh-CN" altLang="en-US" dirty="0"/>
              <a:t>当程序通过某个引用修改对象时，通过其他引用也可以看到该修改。</a:t>
            </a:r>
            <a:endParaRPr lang="zh-CN" altLang="en-US" dirty="0"/>
          </a:p>
        </p:txBody>
      </p:sp>
      <p:sp>
        <p:nvSpPr>
          <p:cNvPr id="6" name="矩形 5"/>
          <p:cNvSpPr/>
          <p:nvPr/>
        </p:nvSpPr>
        <p:spPr>
          <a:xfrm>
            <a:off x="4114800" y="3209542"/>
            <a:ext cx="4572000" cy="923330"/>
          </a:xfrm>
          <a:prstGeom prst="rect">
            <a:avLst/>
          </a:prstGeom>
        </p:spPr>
        <p:txBody>
          <a:bodyPr>
            <a:spAutoFit/>
          </a:bodyPr>
          <a:lstStyle/>
          <a:p>
            <a:r>
              <a:rPr lang="zh-CN" altLang="en-US" dirty="0" smtClean="0"/>
              <a:t>将</a:t>
            </a:r>
            <a:r>
              <a:rPr lang="zh-CN" altLang="en-US" dirty="0"/>
              <a:t>一个引用赋值给另一个引用，并不能复制对象本身。我们必须寻求其他的机制来复制对象。</a:t>
            </a:r>
          </a:p>
        </p:txBody>
      </p:sp>
    </p:spTree>
    <p:extLst>
      <p:ext uri="{BB962C8B-B14F-4D97-AF65-F5344CB8AC3E}">
        <p14:creationId xmlns:p14="http://schemas.microsoft.com/office/powerpoint/2010/main" val="1175049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随着方法调用的结束，引用和基本类型变量会被清空。由于对象存活于堆，所以对象所占据的内存不会随着方法调用的结束而清空。进程空间可能很快被不断创建的对象占满。</a:t>
            </a:r>
            <a:r>
              <a:rPr lang="en-US" altLang="zh-CN" dirty="0"/>
              <a:t>Java</a:t>
            </a:r>
            <a:r>
              <a:rPr lang="zh-CN" altLang="en-US" dirty="0"/>
              <a:t>内建有垃圾回收</a:t>
            </a:r>
            <a:r>
              <a:rPr lang="en-US" altLang="zh-CN" dirty="0"/>
              <a:t>(garbage collection)</a:t>
            </a:r>
            <a:r>
              <a:rPr lang="zh-CN" altLang="en-US" dirty="0"/>
              <a:t>机制，用于清空不再使用的对象，以回收内存空间。</a:t>
            </a:r>
          </a:p>
          <a:p>
            <a:r>
              <a:rPr lang="zh-CN" altLang="en-US" dirty="0"/>
              <a:t>垃圾回收的基本原则是，当存在引用指向某个对象时，那么该对象不会被回收</a:t>
            </a:r>
            <a:r>
              <a:rPr lang="en-US" altLang="zh-CN" dirty="0"/>
              <a:t>; </a:t>
            </a:r>
            <a:r>
              <a:rPr lang="zh-CN" altLang="en-US" dirty="0"/>
              <a:t>当没有任何引用指向某个对象时，该对象被清空。它所占据的空间被回收。</a:t>
            </a:r>
          </a:p>
          <a:p>
            <a:endParaRPr lang="zh-CN" altLang="en-US" dirty="0"/>
          </a:p>
        </p:txBody>
      </p:sp>
    </p:spTree>
    <p:extLst>
      <p:ext uri="{BB962C8B-B14F-4D97-AF65-F5344CB8AC3E}">
        <p14:creationId xmlns:p14="http://schemas.microsoft.com/office/powerpoint/2010/main" val="3694448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7" y="361950"/>
            <a:ext cx="29241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526971" y="1556087"/>
            <a:ext cx="4572000" cy="2031325"/>
          </a:xfrm>
          <a:prstGeom prst="rect">
            <a:avLst/>
          </a:prstGeom>
        </p:spPr>
        <p:txBody>
          <a:bodyPr>
            <a:spAutoFit/>
          </a:bodyPr>
          <a:lstStyle/>
          <a:p>
            <a:r>
              <a:rPr lang="zh-CN" altLang="en-US" dirty="0"/>
              <a:t>上图假设了某个时刻</a:t>
            </a:r>
            <a:r>
              <a:rPr lang="en-US" altLang="zh-CN" dirty="0"/>
              <a:t>JVM</a:t>
            </a:r>
            <a:r>
              <a:rPr lang="zh-CN" altLang="en-US" dirty="0"/>
              <a:t>中的内存状态。</a:t>
            </a:r>
            <a:r>
              <a:rPr lang="en-US" altLang="zh-CN" dirty="0"/>
              <a:t>Human Object</a:t>
            </a:r>
            <a:r>
              <a:rPr lang="zh-CN" altLang="en-US" dirty="0"/>
              <a:t>有三个引用</a:t>
            </a:r>
            <a:r>
              <a:rPr lang="en-US" altLang="zh-CN" dirty="0"/>
              <a:t>: </a:t>
            </a:r>
            <a:r>
              <a:rPr lang="zh-CN" altLang="en-US" dirty="0"/>
              <a:t>来自栈的</a:t>
            </a:r>
            <a:r>
              <a:rPr lang="en-US" altLang="zh-CN" dirty="0" err="1"/>
              <a:t>aPerson</a:t>
            </a:r>
            <a:r>
              <a:rPr lang="zh-CN" altLang="en-US" dirty="0"/>
              <a:t>和</a:t>
            </a:r>
            <a:r>
              <a:rPr lang="en-US" altLang="zh-CN" dirty="0" err="1"/>
              <a:t>dummyPerson</a:t>
            </a:r>
            <a:r>
              <a:rPr lang="zh-CN" altLang="en-US" dirty="0"/>
              <a:t>，以及另一个对象的数据成员</a:t>
            </a:r>
            <a:r>
              <a:rPr lang="en-US" altLang="zh-CN" dirty="0"/>
              <a:t>president</a:t>
            </a:r>
            <a:r>
              <a:rPr lang="zh-CN" altLang="en-US" dirty="0"/>
              <a:t>。而</a:t>
            </a:r>
            <a:r>
              <a:rPr lang="en-US" altLang="zh-CN" dirty="0"/>
              <a:t>Club Object</a:t>
            </a:r>
            <a:r>
              <a:rPr lang="zh-CN" altLang="en-US" dirty="0"/>
              <a:t>没有引用。如果这个时候垃圾回收启动，那么</a:t>
            </a:r>
            <a:r>
              <a:rPr lang="en-US" altLang="zh-CN" dirty="0"/>
              <a:t>Club Object</a:t>
            </a:r>
            <a:r>
              <a:rPr lang="zh-CN" altLang="en-US" dirty="0"/>
              <a:t>将被清空，而</a:t>
            </a:r>
            <a:r>
              <a:rPr lang="en-US" altLang="zh-CN" dirty="0"/>
              <a:t>Human Object</a:t>
            </a:r>
            <a:r>
              <a:rPr lang="zh-CN" altLang="en-US" dirty="0"/>
              <a:t>来自</a:t>
            </a:r>
            <a:r>
              <a:rPr lang="en-US" altLang="zh-CN" dirty="0"/>
              <a:t>Club Object</a:t>
            </a:r>
            <a:r>
              <a:rPr lang="zh-CN" altLang="en-US" dirty="0"/>
              <a:t>的引用</a:t>
            </a:r>
            <a:r>
              <a:rPr lang="en-US" altLang="zh-CN" dirty="0"/>
              <a:t>(president)</a:t>
            </a:r>
            <a:r>
              <a:rPr lang="zh-CN" altLang="en-US" dirty="0"/>
              <a:t>也随之被删除。</a:t>
            </a:r>
          </a:p>
        </p:txBody>
      </p:sp>
    </p:spTree>
    <p:extLst>
      <p:ext uri="{BB962C8B-B14F-4D97-AF65-F5344CB8AC3E}">
        <p14:creationId xmlns:p14="http://schemas.microsoft.com/office/powerpoint/2010/main" val="199642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53992"/>
          </a:xfrm>
        </p:spPr>
        <p:txBody>
          <a:bodyPr>
            <a:normAutofit/>
          </a:bodyPr>
          <a:lstStyle/>
          <a:p>
            <a:r>
              <a:rPr lang="en-US" altLang="zh-CN" sz="3200" dirty="0" smtClean="0"/>
              <a:t>Java</a:t>
            </a:r>
            <a:r>
              <a:rPr lang="zh-CN" altLang="en-US" sz="3200" dirty="0" smtClean="0"/>
              <a:t>基础</a:t>
            </a:r>
            <a:endParaRPr lang="zh-CN" altLang="en-US" sz="3200" dirty="0"/>
          </a:p>
        </p:txBody>
      </p:sp>
      <p:sp>
        <p:nvSpPr>
          <p:cNvPr id="5" name="内容占位符 4"/>
          <p:cNvSpPr>
            <a:spLocks noGrp="1"/>
          </p:cNvSpPr>
          <p:nvPr>
            <p:ph idx="1"/>
          </p:nvPr>
        </p:nvSpPr>
        <p:spPr/>
        <p:txBody>
          <a:bodyPr>
            <a:normAutofit/>
          </a:bodyPr>
          <a:lstStyle/>
          <a:p>
            <a:r>
              <a:rPr lang="en-US" altLang="zh-CN" sz="2000" dirty="0"/>
              <a:t>Java</a:t>
            </a:r>
            <a:r>
              <a:rPr lang="zh-CN" altLang="en-US" sz="2000" dirty="0"/>
              <a:t>是完全面向对象的语言。</a:t>
            </a:r>
            <a:r>
              <a:rPr lang="en-US" altLang="zh-CN" sz="2000" dirty="0"/>
              <a:t>Java</a:t>
            </a:r>
            <a:r>
              <a:rPr lang="zh-CN" altLang="en-US" sz="2000" dirty="0"/>
              <a:t>通过虚拟机的运行机制，实现“跨平台”的理念。</a:t>
            </a:r>
            <a:endParaRPr lang="zh-CN" altLang="en-US" sz="2000" dirty="0"/>
          </a:p>
        </p:txBody>
      </p:sp>
    </p:spTree>
    <p:extLst>
      <p:ext uri="{BB962C8B-B14F-4D97-AF65-F5344CB8AC3E}">
        <p14:creationId xmlns:p14="http://schemas.microsoft.com/office/powerpoint/2010/main" val="1914906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方法的参数传递机制实际上非常清晰</a:t>
            </a:r>
            <a:r>
              <a:rPr lang="en-US" altLang="zh-CN" sz="2000" dirty="0"/>
              <a:t>: Java</a:t>
            </a:r>
            <a:r>
              <a:rPr lang="zh-CN" altLang="en-US" sz="2000" dirty="0"/>
              <a:t>的参数传递为值传递。也就是说，当我们传递一个参数时，方法将获得该参数的一个拷贝</a:t>
            </a:r>
            <a:r>
              <a:rPr lang="zh-CN" altLang="en-US" sz="2000" dirty="0" smtClean="0"/>
              <a:t>。</a:t>
            </a:r>
            <a:endParaRPr lang="zh-CN" altLang="en-US" sz="2000" dirty="0"/>
          </a:p>
          <a:p>
            <a:r>
              <a:rPr lang="zh-CN" altLang="en-US" sz="2000" dirty="0"/>
              <a:t>实际上，我们传递的参数，一个是基本类型的变量，另一个为对象的引用</a:t>
            </a:r>
            <a:r>
              <a:rPr lang="zh-CN" altLang="en-US" sz="2000" dirty="0" smtClean="0"/>
              <a:t>。基本</a:t>
            </a:r>
            <a:r>
              <a:rPr lang="zh-CN" altLang="en-US" sz="2000" dirty="0"/>
              <a:t>类型变量的值传递，意味着变量本身被复制，并传递给</a:t>
            </a:r>
            <a:r>
              <a:rPr lang="en-US" altLang="zh-CN" sz="2000" dirty="0"/>
              <a:t>Java</a:t>
            </a:r>
            <a:r>
              <a:rPr lang="zh-CN" altLang="en-US" sz="2000" dirty="0"/>
              <a:t>方法。</a:t>
            </a:r>
            <a:r>
              <a:rPr lang="en-US" altLang="zh-CN" sz="2000" dirty="0"/>
              <a:t>Java</a:t>
            </a:r>
            <a:r>
              <a:rPr lang="zh-CN" altLang="en-US" sz="2000" dirty="0"/>
              <a:t>方法对变量的修改不会影响到原变量</a:t>
            </a:r>
            <a:r>
              <a:rPr lang="zh-CN" altLang="en-US" sz="2000" dirty="0" smtClean="0"/>
              <a:t>。</a:t>
            </a:r>
            <a:endParaRPr lang="zh-CN" altLang="en-US" sz="2000" dirty="0"/>
          </a:p>
          <a:p>
            <a:r>
              <a:rPr lang="zh-CN" altLang="en-US" sz="2000" dirty="0"/>
              <a:t>引用的值传递，意味着对象的地址被复制，并传递给</a:t>
            </a:r>
            <a:r>
              <a:rPr lang="en-US" altLang="zh-CN" sz="2000" dirty="0"/>
              <a:t>Java</a:t>
            </a:r>
            <a:r>
              <a:rPr lang="zh-CN" altLang="en-US" sz="2000" dirty="0"/>
              <a:t>方法。</a:t>
            </a:r>
            <a:r>
              <a:rPr lang="en-US" altLang="zh-CN" sz="2000" dirty="0"/>
              <a:t>Java</a:t>
            </a:r>
            <a:r>
              <a:rPr lang="zh-CN" altLang="en-US" sz="2000" dirty="0"/>
              <a:t>方法根据该引用的访问将会影响对象</a:t>
            </a:r>
            <a:r>
              <a:rPr lang="zh-CN" altLang="en-US" sz="2000" dirty="0" smtClean="0"/>
              <a:t>。</a:t>
            </a:r>
            <a:endParaRPr lang="zh-CN" altLang="en-US" sz="2000" dirty="0"/>
          </a:p>
          <a:p>
            <a:r>
              <a:rPr lang="zh-CN" altLang="en-US" sz="2000" dirty="0" smtClean="0"/>
              <a:t>在</a:t>
            </a:r>
            <a:r>
              <a:rPr lang="zh-CN" altLang="en-US" sz="2000" dirty="0"/>
              <a:t>方法内部使用</a:t>
            </a:r>
            <a:r>
              <a:rPr lang="en-US" altLang="zh-CN" sz="2000" dirty="0"/>
              <a:t>new</a:t>
            </a:r>
            <a:r>
              <a:rPr lang="zh-CN" altLang="en-US" sz="2000" dirty="0"/>
              <a:t>创建对象，并将该对象的引用返回。如果该返回被一个引用接收，由于对象的引用不为</a:t>
            </a:r>
            <a:r>
              <a:rPr lang="en-US" altLang="zh-CN" sz="2000" dirty="0"/>
              <a:t>0</a:t>
            </a:r>
            <a:r>
              <a:rPr lang="zh-CN" altLang="en-US" sz="2000" dirty="0"/>
              <a:t>，对象依然存在，不会被垃圾回收。</a:t>
            </a:r>
          </a:p>
        </p:txBody>
      </p:sp>
    </p:spTree>
    <p:extLst>
      <p:ext uri="{BB962C8B-B14F-4D97-AF65-F5344CB8AC3E}">
        <p14:creationId xmlns:p14="http://schemas.microsoft.com/office/powerpoint/2010/main" val="246501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95" y="790574"/>
            <a:ext cx="452437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191000" y="892059"/>
            <a:ext cx="4395784" cy="2031325"/>
          </a:xfrm>
          <a:prstGeom prst="rect">
            <a:avLst/>
          </a:prstGeom>
        </p:spPr>
        <p:txBody>
          <a:bodyPr wrap="square">
            <a:spAutoFit/>
          </a:bodyPr>
          <a:lstStyle/>
          <a:p>
            <a:r>
              <a:rPr lang="en-US" altLang="zh-CN" dirty="0"/>
              <a:t>Java</a:t>
            </a:r>
            <a:r>
              <a:rPr lang="zh-CN" altLang="en-US" dirty="0"/>
              <a:t>可以对基本类型的变量进行类型转换。不同的基本类型有不同的长度和存储范围。</a:t>
            </a:r>
            <a:r>
              <a:rPr lang="zh-CN" altLang="en-US" dirty="0" smtClean="0"/>
              <a:t>如果从</a:t>
            </a:r>
            <a:r>
              <a:rPr lang="zh-CN" altLang="en-US" dirty="0"/>
              <a:t>一个高精度类型转换到低精度类型，比如从</a:t>
            </a:r>
            <a:r>
              <a:rPr lang="en-US" altLang="zh-CN" dirty="0"/>
              <a:t>float</a:t>
            </a:r>
            <a:r>
              <a:rPr lang="zh-CN" altLang="en-US" dirty="0"/>
              <a:t>转换到</a:t>
            </a:r>
            <a:r>
              <a:rPr lang="en-US" altLang="zh-CN" dirty="0" err="1"/>
              <a:t>int</a:t>
            </a:r>
            <a:r>
              <a:rPr lang="zh-CN" altLang="en-US" dirty="0" smtClean="0"/>
              <a:t>，有</a:t>
            </a:r>
            <a:r>
              <a:rPr lang="zh-CN" altLang="en-US" dirty="0"/>
              <a:t>可能会损失信息。这样的转换叫做收缩变换</a:t>
            </a:r>
            <a:r>
              <a:rPr lang="en-US" altLang="zh-CN" dirty="0"/>
              <a:t>(narrowing conversion)</a:t>
            </a:r>
            <a:r>
              <a:rPr lang="zh-CN" altLang="en-US" dirty="0"/>
              <a:t>。这种情况下</a:t>
            </a:r>
            <a:r>
              <a:rPr lang="zh-CN" altLang="en-US" dirty="0" smtClean="0"/>
              <a:t>，需要</a:t>
            </a:r>
            <a:r>
              <a:rPr lang="zh-CN" altLang="en-US" dirty="0"/>
              <a:t>显示的声明类型</a:t>
            </a:r>
            <a:r>
              <a:rPr lang="zh-CN" altLang="en-US" dirty="0" smtClean="0"/>
              <a:t>转换。</a:t>
            </a:r>
            <a:endParaRPr lang="zh-CN" altLang="en-US" dirty="0"/>
          </a:p>
        </p:txBody>
      </p:sp>
      <p:sp>
        <p:nvSpPr>
          <p:cNvPr id="5" name="矩形 4"/>
          <p:cNvSpPr/>
          <p:nvPr/>
        </p:nvSpPr>
        <p:spPr>
          <a:xfrm>
            <a:off x="4191000" y="3184071"/>
            <a:ext cx="4395784" cy="1200329"/>
          </a:xfrm>
          <a:prstGeom prst="rect">
            <a:avLst/>
          </a:prstGeom>
        </p:spPr>
        <p:txBody>
          <a:bodyPr wrap="square">
            <a:spAutoFit/>
          </a:bodyPr>
          <a:lstStyle/>
          <a:p>
            <a:r>
              <a:rPr lang="zh-CN" altLang="en-US" dirty="0" smtClean="0"/>
              <a:t>如果从</a:t>
            </a:r>
            <a:r>
              <a:rPr lang="zh-CN" altLang="en-US" dirty="0"/>
              <a:t>低精度类型转换成高精度类型，则不存在信息损失的顾虑。这样的变换叫做宽松变换</a:t>
            </a:r>
            <a:r>
              <a:rPr lang="en-US" altLang="zh-CN" dirty="0"/>
              <a:t>(widening conversion)</a:t>
            </a:r>
            <a:r>
              <a:rPr lang="zh-CN" altLang="en-US" dirty="0" smtClean="0"/>
              <a:t>。不</a:t>
            </a:r>
            <a:r>
              <a:rPr lang="zh-CN" altLang="en-US" dirty="0"/>
              <a:t>需要显示的要求类型转换，</a:t>
            </a:r>
            <a:r>
              <a:rPr lang="en-US" altLang="zh-CN" dirty="0"/>
              <a:t>Java</a:t>
            </a:r>
            <a:r>
              <a:rPr lang="zh-CN" altLang="en-US" dirty="0"/>
              <a:t>可以自动进行</a:t>
            </a:r>
            <a:endParaRPr lang="zh-CN" altLang="en-US" dirty="0"/>
          </a:p>
        </p:txBody>
      </p:sp>
    </p:spTree>
    <p:extLst>
      <p:ext uri="{BB962C8B-B14F-4D97-AF65-F5344CB8AC3E}">
        <p14:creationId xmlns:p14="http://schemas.microsoft.com/office/powerpoint/2010/main" val="3499097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764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86650"/>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定义类</a:t>
            </a:r>
            <a:endParaRPr lang="zh-CN" altLang="en-US" sz="3200" dirty="0"/>
          </a:p>
        </p:txBody>
      </p:sp>
      <p:sp>
        <p:nvSpPr>
          <p:cNvPr id="3" name="内容占位符 2"/>
          <p:cNvSpPr>
            <a:spLocks noGrp="1"/>
          </p:cNvSpPr>
          <p:nvPr>
            <p:ph idx="1"/>
          </p:nvPr>
        </p:nvSpPr>
        <p:spPr>
          <a:xfrm>
            <a:off x="457200" y="1200151"/>
            <a:ext cx="4452257" cy="3394472"/>
          </a:xfrm>
        </p:spPr>
        <p:txBody>
          <a:bodyPr>
            <a:normAutofit/>
          </a:bodyPr>
          <a:lstStyle/>
          <a:p>
            <a:pPr marL="0" indent="0">
              <a:buNone/>
            </a:pPr>
            <a:r>
              <a:rPr lang="en-US" altLang="zh-CN" sz="2000" dirty="0"/>
              <a:t>public class </a:t>
            </a:r>
            <a:r>
              <a:rPr lang="en-US" altLang="zh-CN" sz="2000" dirty="0" err="1"/>
              <a:t>HelloWorld</a:t>
            </a:r>
            <a:endParaRPr lang="en-US" altLang="zh-CN" sz="2000" dirty="0"/>
          </a:p>
          <a:p>
            <a:pPr marL="0" indent="0">
              <a:buNone/>
            </a:pPr>
            <a:r>
              <a:rPr lang="en-US" altLang="zh-CN" sz="2000" dirty="0"/>
              <a:t>{</a:t>
            </a:r>
          </a:p>
          <a:p>
            <a:pPr marL="0" indent="0">
              <a:buNone/>
            </a:pPr>
            <a:r>
              <a:rPr lang="en-US" altLang="zh-CN" sz="2000" dirty="0"/>
              <a:t>    public static void main(String[] </a:t>
            </a:r>
            <a:r>
              <a:rPr lang="en-US" altLang="zh-CN" sz="2000" dirty="0" err="1"/>
              <a:t>args</a:t>
            </a:r>
            <a:r>
              <a:rPr lang="en-US" altLang="zh-CN" sz="2000" dirty="0"/>
              <a:t>)</a:t>
            </a:r>
          </a:p>
          <a:p>
            <a:pPr marL="0" indent="0">
              <a:buNone/>
            </a:pPr>
            <a:r>
              <a:rPr lang="en-US" altLang="zh-CN" sz="2000" dirty="0"/>
              <a:t>    {</a:t>
            </a:r>
          </a:p>
          <a:p>
            <a:pPr marL="0" indent="0">
              <a:buNone/>
            </a:pPr>
            <a:r>
              <a:rPr lang="en-US" altLang="zh-CN" sz="2000" dirty="0"/>
              <a:t>        </a:t>
            </a:r>
            <a:r>
              <a:rPr lang="en-US" altLang="zh-CN" sz="2000" dirty="0" err="1"/>
              <a:t>System.out.println</a:t>
            </a:r>
            <a:r>
              <a:rPr lang="en-US" altLang="zh-CN" sz="2000" dirty="0"/>
              <a:t>("Hello World!");</a:t>
            </a:r>
          </a:p>
          <a:p>
            <a:pPr marL="0" indent="0">
              <a:buNone/>
            </a:pPr>
            <a:r>
              <a:rPr lang="en-US" altLang="zh-CN" sz="2000" dirty="0"/>
              <a:t>    }</a:t>
            </a:r>
          </a:p>
          <a:p>
            <a:pPr marL="0" indent="0">
              <a:buNone/>
            </a:pPr>
            <a:r>
              <a:rPr lang="en-US" altLang="zh-CN" sz="2000" dirty="0"/>
              <a:t>}</a:t>
            </a:r>
            <a:endParaRPr lang="zh-CN" altLang="en-US" sz="2000" dirty="0"/>
          </a:p>
        </p:txBody>
      </p:sp>
      <p:sp>
        <p:nvSpPr>
          <p:cNvPr id="5" name="TextBox 4"/>
          <p:cNvSpPr txBox="1"/>
          <p:nvPr/>
        </p:nvSpPr>
        <p:spPr>
          <a:xfrm>
            <a:off x="2852057" y="892629"/>
            <a:ext cx="2057400" cy="369332"/>
          </a:xfrm>
          <a:prstGeom prst="rect">
            <a:avLst/>
          </a:prstGeom>
          <a:noFill/>
        </p:spPr>
        <p:txBody>
          <a:bodyPr wrap="square" rtlCol="0">
            <a:spAutoFit/>
          </a:bodyPr>
          <a:lstStyle/>
          <a:p>
            <a:r>
              <a:rPr lang="zh-CN" altLang="en-US" dirty="0" smtClean="0"/>
              <a:t>类</a:t>
            </a:r>
            <a:endParaRPr lang="zh-CN" altLang="en-US" dirty="0"/>
          </a:p>
        </p:txBody>
      </p:sp>
      <p:sp>
        <p:nvSpPr>
          <p:cNvPr id="6" name="TextBox 5"/>
          <p:cNvSpPr txBox="1"/>
          <p:nvPr/>
        </p:nvSpPr>
        <p:spPr>
          <a:xfrm>
            <a:off x="3880757" y="1371992"/>
            <a:ext cx="2057400" cy="369332"/>
          </a:xfrm>
          <a:prstGeom prst="rect">
            <a:avLst/>
          </a:prstGeom>
          <a:noFill/>
        </p:spPr>
        <p:txBody>
          <a:bodyPr wrap="square" rtlCol="0">
            <a:spAutoFit/>
          </a:bodyPr>
          <a:lstStyle/>
          <a:p>
            <a:r>
              <a:rPr lang="zh-CN" altLang="en-US" dirty="0" smtClean="0"/>
              <a:t>方法</a:t>
            </a:r>
            <a:endParaRPr lang="zh-CN" altLang="en-US" dirty="0"/>
          </a:p>
        </p:txBody>
      </p:sp>
      <p:sp>
        <p:nvSpPr>
          <p:cNvPr id="7" name="TextBox 6"/>
          <p:cNvSpPr txBox="1"/>
          <p:nvPr/>
        </p:nvSpPr>
        <p:spPr>
          <a:xfrm>
            <a:off x="4909457" y="2441139"/>
            <a:ext cx="2057400" cy="369332"/>
          </a:xfrm>
          <a:prstGeom prst="rect">
            <a:avLst/>
          </a:prstGeom>
          <a:noFill/>
        </p:spPr>
        <p:txBody>
          <a:bodyPr wrap="square" rtlCol="0">
            <a:spAutoFit/>
          </a:bodyPr>
          <a:lstStyle/>
          <a:p>
            <a:r>
              <a:rPr lang="zh-CN" altLang="en-US" dirty="0" smtClean="0"/>
              <a:t>语句</a:t>
            </a:r>
            <a:endParaRPr lang="zh-CN" altLang="en-US" dirty="0"/>
          </a:p>
        </p:txBody>
      </p:sp>
      <p:sp>
        <p:nvSpPr>
          <p:cNvPr id="8" name="TextBox 7"/>
          <p:cNvSpPr txBox="1"/>
          <p:nvPr/>
        </p:nvSpPr>
        <p:spPr>
          <a:xfrm>
            <a:off x="457200" y="3855959"/>
            <a:ext cx="8512629" cy="1477328"/>
          </a:xfrm>
          <a:prstGeom prst="rect">
            <a:avLst/>
          </a:prstGeom>
          <a:noFill/>
        </p:spPr>
        <p:txBody>
          <a:bodyPr wrap="square" rtlCol="0">
            <a:spAutoFit/>
          </a:bodyPr>
          <a:lstStyle/>
          <a:p>
            <a:r>
              <a:rPr lang="zh-CN" altLang="en-US" b="1" dirty="0" smtClean="0"/>
              <a:t>注意：</a:t>
            </a:r>
            <a:endParaRPr lang="en-US" altLang="zh-CN" b="1" dirty="0" smtClean="0"/>
          </a:p>
          <a:p>
            <a:r>
              <a:rPr lang="en-US" altLang="zh-CN" dirty="0" smtClean="0">
                <a:solidFill>
                  <a:srgbClr val="FF0000"/>
                </a:solidFill>
              </a:rPr>
              <a:t>Java</a:t>
            </a:r>
            <a:r>
              <a:rPr lang="zh-CN" altLang="en-US" dirty="0">
                <a:solidFill>
                  <a:srgbClr val="FF0000"/>
                </a:solidFill>
              </a:rPr>
              <a:t>中的语句要以</a:t>
            </a:r>
            <a:r>
              <a:rPr lang="en-US" altLang="zh-CN" dirty="0">
                <a:solidFill>
                  <a:srgbClr val="FF0000"/>
                </a:solidFill>
              </a:rPr>
              <a:t>;</a:t>
            </a:r>
            <a:r>
              <a:rPr lang="zh-CN" altLang="en-US" dirty="0">
                <a:solidFill>
                  <a:srgbClr val="FF0000"/>
                </a:solidFill>
              </a:rPr>
              <a:t>结尾 </a:t>
            </a:r>
            <a:r>
              <a:rPr lang="en-US" altLang="zh-CN" dirty="0">
                <a:solidFill>
                  <a:srgbClr val="FF0000"/>
                </a:solidFill>
              </a:rPr>
              <a:t>(</a:t>
            </a:r>
            <a:r>
              <a:rPr lang="zh-CN" altLang="en-US" dirty="0">
                <a:solidFill>
                  <a:srgbClr val="FF0000"/>
                </a:solidFill>
              </a:rPr>
              <a:t>与</a:t>
            </a:r>
            <a:r>
              <a:rPr lang="en-US" altLang="zh-CN" dirty="0">
                <a:solidFill>
                  <a:srgbClr val="FF0000"/>
                </a:solidFill>
              </a:rPr>
              <a:t>C/C++</a:t>
            </a:r>
            <a:r>
              <a:rPr lang="zh-CN" altLang="en-US" dirty="0">
                <a:solidFill>
                  <a:srgbClr val="FF0000"/>
                </a:solidFill>
              </a:rPr>
              <a:t>相同</a:t>
            </a:r>
            <a:r>
              <a:rPr lang="en-US" altLang="zh-CN" dirty="0">
                <a:solidFill>
                  <a:srgbClr val="FF0000"/>
                </a:solidFill>
              </a:rPr>
              <a:t>)</a:t>
            </a:r>
            <a:r>
              <a:rPr lang="zh-CN" altLang="en-US" dirty="0">
                <a:solidFill>
                  <a:srgbClr val="FF0000"/>
                </a:solidFill>
              </a:rPr>
              <a:t>。</a:t>
            </a:r>
          </a:p>
          <a:p>
            <a:r>
              <a:rPr lang="zh-CN" altLang="en-US" dirty="0">
                <a:solidFill>
                  <a:srgbClr val="FF0000"/>
                </a:solidFill>
              </a:rPr>
              <a:t>用花括号</a:t>
            </a:r>
            <a:r>
              <a:rPr lang="en-US" altLang="zh-CN" dirty="0">
                <a:solidFill>
                  <a:srgbClr val="FF0000"/>
                </a:solidFill>
              </a:rPr>
              <a:t>{}</a:t>
            </a:r>
            <a:r>
              <a:rPr lang="zh-CN" altLang="en-US" dirty="0">
                <a:solidFill>
                  <a:srgbClr val="FF0000"/>
                </a:solidFill>
              </a:rPr>
              <a:t>来整合语句，形成程序块。通过程序块，我们可以知道程序的不同部分的范围，比如类从哪里开始，到哪里结束。</a:t>
            </a:r>
          </a:p>
          <a:p>
            <a:endParaRPr lang="zh-CN" altLang="en-US" dirty="0"/>
          </a:p>
        </p:txBody>
      </p:sp>
    </p:spTree>
    <p:extLst>
      <p:ext uri="{BB962C8B-B14F-4D97-AF65-F5344CB8AC3E}">
        <p14:creationId xmlns:p14="http://schemas.microsoft.com/office/powerpoint/2010/main" val="2480798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编译与运行</a:t>
            </a:r>
            <a:endParaRPr lang="zh-CN" altLang="en-US" sz="3200" dirty="0"/>
          </a:p>
        </p:txBody>
      </p:sp>
      <p:sp>
        <p:nvSpPr>
          <p:cNvPr id="3" name="内容占位符 2"/>
          <p:cNvSpPr>
            <a:spLocks noGrp="1"/>
          </p:cNvSpPr>
          <p:nvPr>
            <p:ph idx="1"/>
          </p:nvPr>
        </p:nvSpPr>
        <p:spPr/>
        <p:txBody>
          <a:bodyPr>
            <a:normAutofit/>
          </a:bodyPr>
          <a:lstStyle/>
          <a:p>
            <a:r>
              <a:rPr lang="zh-CN" altLang="en-US" sz="2000" dirty="0"/>
              <a:t>使用</a:t>
            </a:r>
            <a:r>
              <a:rPr lang="en-US" altLang="zh-CN" sz="2000" dirty="0" err="1"/>
              <a:t>javac</a:t>
            </a:r>
            <a:r>
              <a:rPr lang="zh-CN" altLang="en-US" sz="2000" dirty="0"/>
              <a:t>来编译。在命令行中输入下面语句编译</a:t>
            </a:r>
            <a:r>
              <a:rPr lang="en-US" altLang="zh-CN" sz="2000" dirty="0"/>
              <a:t>:</a:t>
            </a:r>
            <a:endParaRPr lang="zh-CN" altLang="en-US" sz="2000" dirty="0"/>
          </a:p>
          <a:p>
            <a:pPr marL="0" indent="0">
              <a:buNone/>
            </a:pPr>
            <a:r>
              <a:rPr lang="en-US" altLang="zh-CN" sz="2000" dirty="0" smtClean="0"/>
              <a:t>	$</a:t>
            </a:r>
            <a:r>
              <a:rPr lang="en-US" altLang="zh-CN" sz="2000" dirty="0" err="1"/>
              <a:t>javac</a:t>
            </a:r>
            <a:r>
              <a:rPr lang="en-US" altLang="zh-CN" sz="2000" dirty="0"/>
              <a:t> HelloWorld.java</a:t>
            </a:r>
            <a:endParaRPr lang="zh-CN" altLang="en-US" sz="2000" dirty="0"/>
          </a:p>
          <a:p>
            <a:pPr marL="0" indent="0">
              <a:buNone/>
            </a:pPr>
            <a:r>
              <a:rPr lang="en-US" altLang="zh-CN" sz="2000" dirty="0" smtClean="0"/>
              <a:t>	</a:t>
            </a:r>
            <a:r>
              <a:rPr lang="zh-CN" altLang="en-US" sz="2000" dirty="0" smtClean="0"/>
              <a:t>当前</a:t>
            </a:r>
            <a:r>
              <a:rPr lang="zh-CN" altLang="en-US" sz="2000" dirty="0"/>
              <a:t>路径下，将有一个名为</a:t>
            </a:r>
            <a:r>
              <a:rPr lang="en-US" altLang="zh-CN" sz="2000" dirty="0" err="1"/>
              <a:t>HelloWorld.class</a:t>
            </a:r>
            <a:r>
              <a:rPr lang="zh-CN" altLang="en-US" sz="2000" dirty="0"/>
              <a:t>的文件生成</a:t>
            </a:r>
            <a:r>
              <a:rPr lang="zh-CN" altLang="en-US" sz="2000" dirty="0" smtClean="0"/>
              <a:t>。</a:t>
            </a:r>
            <a:r>
              <a:rPr lang="zh-CN" altLang="en-US" sz="2000" dirty="0"/>
              <a:t> </a:t>
            </a:r>
          </a:p>
          <a:p>
            <a:r>
              <a:rPr lang="zh-CN" altLang="en-US" sz="2000" dirty="0"/>
              <a:t>使用</a:t>
            </a:r>
            <a:r>
              <a:rPr lang="en-US" altLang="zh-CN" sz="2000" dirty="0"/>
              <a:t>java</a:t>
            </a:r>
            <a:r>
              <a:rPr lang="zh-CN" altLang="en-US" sz="2000" dirty="0"/>
              <a:t>命令来运行。</a:t>
            </a:r>
            <a:r>
              <a:rPr lang="en-US" altLang="zh-CN" sz="2000" dirty="0"/>
              <a:t>Java</a:t>
            </a:r>
            <a:r>
              <a:rPr lang="zh-CN" altLang="en-US" sz="2000" dirty="0"/>
              <a:t>会搜寻该类中的</a:t>
            </a:r>
            <a:r>
              <a:rPr lang="en-US" altLang="zh-CN" sz="2000" dirty="0"/>
              <a:t>main</a:t>
            </a:r>
            <a:r>
              <a:rPr lang="zh-CN" altLang="en-US" sz="2000" dirty="0"/>
              <a:t>方法，并执行。</a:t>
            </a:r>
          </a:p>
          <a:p>
            <a:pPr marL="0" indent="0">
              <a:buNone/>
            </a:pPr>
            <a:r>
              <a:rPr lang="en-US" altLang="zh-CN" sz="2000" dirty="0" smtClean="0"/>
              <a:t>	$</a:t>
            </a:r>
            <a:r>
              <a:rPr lang="en-US" altLang="zh-CN" sz="2000" dirty="0"/>
              <a:t>java </a:t>
            </a:r>
            <a:r>
              <a:rPr lang="en-US" altLang="zh-CN" sz="2000" dirty="0" err="1" smtClean="0"/>
              <a:t>HelloWorld</a:t>
            </a:r>
            <a:r>
              <a:rPr lang="zh-CN" altLang="en-US" sz="2000" dirty="0"/>
              <a:t> </a:t>
            </a:r>
          </a:p>
        </p:txBody>
      </p:sp>
    </p:spTree>
    <p:extLst>
      <p:ext uri="{BB962C8B-B14F-4D97-AF65-F5344CB8AC3E}">
        <p14:creationId xmlns:p14="http://schemas.microsoft.com/office/powerpoint/2010/main" val="284589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21335"/>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变量类型</a:t>
            </a:r>
            <a:endParaRPr lang="zh-CN" altLang="en-US" sz="3200" dirty="0"/>
          </a:p>
        </p:txBody>
      </p:sp>
      <p:sp>
        <p:nvSpPr>
          <p:cNvPr id="3" name="内容占位符 2"/>
          <p:cNvSpPr>
            <a:spLocks noGrp="1"/>
          </p:cNvSpPr>
          <p:nvPr>
            <p:ph idx="1"/>
          </p:nvPr>
        </p:nvSpPr>
        <p:spPr>
          <a:xfrm>
            <a:off x="457200" y="1058637"/>
            <a:ext cx="8229600" cy="1227363"/>
          </a:xfrm>
        </p:spPr>
        <p:txBody>
          <a:bodyPr>
            <a:normAutofit/>
          </a:bodyPr>
          <a:lstStyle/>
          <a:p>
            <a:r>
              <a:rPr lang="en-US" altLang="zh-CN" sz="2000" dirty="0" smtClean="0"/>
              <a:t>Java</a:t>
            </a:r>
            <a:r>
              <a:rPr lang="zh-CN" altLang="en-US" sz="2000" dirty="0"/>
              <a:t>和</a:t>
            </a:r>
            <a:r>
              <a:rPr lang="en-US" altLang="zh-CN" sz="2000" dirty="0"/>
              <a:t>C</a:t>
            </a:r>
            <a:r>
              <a:rPr lang="zh-CN" altLang="en-US" sz="2000" dirty="0"/>
              <a:t>语言都是静态类型的语言。在使用变量之前，要声明变量的类型</a:t>
            </a:r>
            <a:r>
              <a:rPr lang="zh-CN" altLang="en-US" sz="2000" dirty="0" smtClean="0"/>
              <a:t>。</a:t>
            </a:r>
            <a:endParaRPr lang="en-US" altLang="zh-CN" sz="2000" dirty="0" smtClean="0"/>
          </a:p>
          <a:p>
            <a:r>
              <a:rPr lang="zh-CN" altLang="en-US" sz="2000" dirty="0"/>
              <a:t>变量</a:t>
            </a:r>
            <a:r>
              <a:rPr lang="en-US" altLang="zh-CN" sz="2000" dirty="0"/>
              <a:t>(variable)</a:t>
            </a:r>
            <a:r>
              <a:rPr lang="zh-CN" altLang="en-US" sz="2000" dirty="0"/>
              <a:t>占据一定的内存空间。不同类型的变量占据不同的大小</a:t>
            </a:r>
            <a:r>
              <a:rPr lang="zh-CN" altLang="en-US" sz="2000" dirty="0" smtClean="0"/>
              <a:t>。</a:t>
            </a:r>
            <a:endParaRPr lang="en-US" altLang="zh-CN" sz="2000" dirty="0" smtClean="0"/>
          </a:p>
        </p:txBody>
      </p:sp>
      <p:sp>
        <p:nvSpPr>
          <p:cNvPr id="4" name="内容占位符 2"/>
          <p:cNvSpPr txBox="1">
            <a:spLocks/>
          </p:cNvSpPr>
          <p:nvPr/>
        </p:nvSpPr>
        <p:spPr>
          <a:xfrm>
            <a:off x="457200" y="2277837"/>
            <a:ext cx="8229600" cy="250099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zh-CN" altLang="en-US" sz="1600" smtClean="0">
                <a:solidFill>
                  <a:srgbClr val="FF0000"/>
                </a:solidFill>
              </a:rPr>
              <a:t>      类型   存储大小     例值     注释</a:t>
            </a:r>
          </a:p>
          <a:p>
            <a:pPr marL="0" indent="0">
              <a:buFont typeface="Arial"/>
              <a:buNone/>
            </a:pPr>
            <a:r>
              <a:rPr lang="en-US" altLang="zh-CN" sz="1600" smtClean="0">
                <a:solidFill>
                  <a:srgbClr val="FF0000"/>
                </a:solidFill>
              </a:rPr>
              <a:t>	byte       1byte             3      </a:t>
            </a:r>
            <a:r>
              <a:rPr lang="zh-CN" altLang="en-US" sz="1600" smtClean="0">
                <a:solidFill>
                  <a:srgbClr val="FF0000"/>
                </a:solidFill>
              </a:rPr>
              <a:t>字节</a:t>
            </a:r>
          </a:p>
          <a:p>
            <a:pPr marL="0" indent="0">
              <a:buFont typeface="Arial"/>
              <a:buNone/>
            </a:pPr>
            <a:r>
              <a:rPr lang="en-US" altLang="zh-CN" sz="1600" smtClean="0">
                <a:solidFill>
                  <a:srgbClr val="FF0000"/>
                </a:solidFill>
              </a:rPr>
              <a:t>	int          4bytes            3      </a:t>
            </a:r>
            <a:r>
              <a:rPr lang="zh-CN" altLang="en-US" sz="1600" smtClean="0">
                <a:solidFill>
                  <a:srgbClr val="FF0000"/>
                </a:solidFill>
              </a:rPr>
              <a:t>整数</a:t>
            </a:r>
          </a:p>
          <a:p>
            <a:pPr marL="0" indent="0">
              <a:buFont typeface="Arial"/>
              <a:buNone/>
            </a:pPr>
            <a:r>
              <a:rPr lang="en-US" altLang="zh-CN" sz="1600" smtClean="0">
                <a:solidFill>
                  <a:srgbClr val="FF0000"/>
                </a:solidFill>
              </a:rPr>
              <a:t>	short     2bytes           3      </a:t>
            </a:r>
            <a:r>
              <a:rPr lang="zh-CN" altLang="en-US" sz="1600" smtClean="0">
                <a:solidFill>
                  <a:srgbClr val="FF0000"/>
                </a:solidFill>
              </a:rPr>
              <a:t>短整数</a:t>
            </a:r>
          </a:p>
          <a:p>
            <a:pPr marL="0" indent="0">
              <a:buFont typeface="Arial"/>
              <a:buNone/>
            </a:pPr>
            <a:r>
              <a:rPr lang="en-US" altLang="zh-CN" sz="1600" smtClean="0">
                <a:solidFill>
                  <a:srgbClr val="FF0000"/>
                </a:solidFill>
              </a:rPr>
              <a:t>	long       8bytes            3      </a:t>
            </a:r>
            <a:r>
              <a:rPr lang="zh-CN" altLang="en-US" sz="1600" smtClean="0">
                <a:solidFill>
                  <a:srgbClr val="FF0000"/>
                </a:solidFill>
              </a:rPr>
              <a:t>长整数</a:t>
            </a:r>
          </a:p>
          <a:p>
            <a:pPr marL="0" indent="0">
              <a:buFont typeface="Arial"/>
              <a:buNone/>
            </a:pPr>
            <a:r>
              <a:rPr lang="en-US" altLang="zh-CN" sz="1600" smtClean="0">
                <a:solidFill>
                  <a:srgbClr val="FF0000"/>
                </a:solidFill>
              </a:rPr>
              <a:t>	float      4bytes           1.2      </a:t>
            </a:r>
            <a:r>
              <a:rPr lang="zh-CN" altLang="en-US" sz="1600" smtClean="0">
                <a:solidFill>
                  <a:srgbClr val="FF0000"/>
                </a:solidFill>
              </a:rPr>
              <a:t>单精度浮点数</a:t>
            </a:r>
          </a:p>
          <a:p>
            <a:pPr marL="0" indent="0">
              <a:buFont typeface="Arial"/>
              <a:buNone/>
            </a:pPr>
            <a:r>
              <a:rPr lang="en-US" altLang="zh-CN" sz="1600" smtClean="0">
                <a:solidFill>
                  <a:srgbClr val="FF0000"/>
                </a:solidFill>
              </a:rPr>
              <a:t>	double    8bytes        1.2      </a:t>
            </a:r>
            <a:r>
              <a:rPr lang="zh-CN" altLang="en-US" sz="1600" smtClean="0">
                <a:solidFill>
                  <a:srgbClr val="FF0000"/>
                </a:solidFill>
              </a:rPr>
              <a:t>双精度浮点数</a:t>
            </a:r>
          </a:p>
          <a:p>
            <a:pPr marL="0" indent="0">
              <a:buFont typeface="Arial"/>
              <a:buNone/>
            </a:pPr>
            <a:r>
              <a:rPr lang="en-US" altLang="zh-CN" sz="1600" smtClean="0">
                <a:solidFill>
                  <a:srgbClr val="FF0000"/>
                </a:solidFill>
              </a:rPr>
              <a:t>	char       2bytes            'a'      </a:t>
            </a:r>
            <a:r>
              <a:rPr lang="zh-CN" altLang="en-US" sz="1600" smtClean="0">
                <a:solidFill>
                  <a:srgbClr val="FF0000"/>
                </a:solidFill>
              </a:rPr>
              <a:t>字符</a:t>
            </a:r>
          </a:p>
          <a:p>
            <a:pPr marL="0" indent="0">
              <a:buFont typeface="Arial"/>
              <a:buNone/>
            </a:pPr>
            <a:r>
              <a:rPr lang="en-US" altLang="zh-CN" sz="1600" smtClean="0">
                <a:solidFill>
                  <a:srgbClr val="FF0000"/>
                </a:solidFill>
              </a:rPr>
              <a:t>	boolean   1bit            true      </a:t>
            </a:r>
            <a:r>
              <a:rPr lang="zh-CN" altLang="en-US" sz="1600" smtClean="0">
                <a:solidFill>
                  <a:srgbClr val="FF0000"/>
                </a:solidFill>
              </a:rPr>
              <a:t>布尔值</a:t>
            </a:r>
            <a:endParaRPr lang="zh-CN" altLang="en-US" sz="1600" dirty="0">
              <a:solidFill>
                <a:srgbClr val="FF0000"/>
              </a:solidFill>
            </a:endParaRPr>
          </a:p>
        </p:txBody>
      </p:sp>
    </p:spTree>
    <p:extLst>
      <p:ext uri="{BB962C8B-B14F-4D97-AF65-F5344CB8AC3E}">
        <p14:creationId xmlns:p14="http://schemas.microsoft.com/office/powerpoint/2010/main" val="2415565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声明变量</a:t>
            </a:r>
            <a:endParaRPr lang="zh-CN" altLang="en-US" sz="3200" dirty="0"/>
          </a:p>
        </p:txBody>
      </p:sp>
      <p:sp>
        <p:nvSpPr>
          <p:cNvPr id="3" name="内容占位符 2"/>
          <p:cNvSpPr>
            <a:spLocks noGrp="1"/>
          </p:cNvSpPr>
          <p:nvPr>
            <p:ph idx="1"/>
          </p:nvPr>
        </p:nvSpPr>
        <p:spPr>
          <a:xfrm>
            <a:off x="457200" y="1200152"/>
            <a:ext cx="8229600" cy="900792"/>
          </a:xfrm>
        </p:spPr>
        <p:txBody>
          <a:bodyPr>
            <a:noAutofit/>
          </a:bodyPr>
          <a:lstStyle/>
          <a:p>
            <a:pPr marL="0" indent="0">
              <a:buNone/>
            </a:pPr>
            <a:r>
              <a:rPr lang="zh-CN" altLang="en-US" sz="2000" dirty="0"/>
              <a:t>在</a:t>
            </a:r>
            <a:r>
              <a:rPr lang="en-US" altLang="zh-CN" sz="2000" dirty="0"/>
              <a:t>Java</a:t>
            </a:r>
            <a:r>
              <a:rPr lang="zh-CN" altLang="en-US" sz="2000" dirty="0"/>
              <a:t>中，变量需要先声明</a:t>
            </a:r>
            <a:r>
              <a:rPr lang="en-US" altLang="zh-CN" sz="2000" dirty="0"/>
              <a:t>(declare)</a:t>
            </a:r>
            <a:r>
              <a:rPr lang="zh-CN" altLang="en-US" sz="2000" dirty="0"/>
              <a:t>才能使用。在声明中</a:t>
            </a:r>
            <a:r>
              <a:rPr lang="zh-CN" altLang="en-US" sz="2000" dirty="0" smtClean="0"/>
              <a:t>，先声明变量</a:t>
            </a:r>
            <a:r>
              <a:rPr lang="zh-CN" altLang="en-US" sz="2000" dirty="0"/>
              <a:t>的类型，赋予变量以特别</a:t>
            </a:r>
            <a:r>
              <a:rPr lang="zh-CN" altLang="en-US" sz="2000" dirty="0" smtClean="0"/>
              <a:t>名字（</a:t>
            </a:r>
            <a:r>
              <a:rPr lang="zh-CN" altLang="en-US" sz="2000" dirty="0" smtClean="0">
                <a:solidFill>
                  <a:srgbClr val="FF0000"/>
                </a:solidFill>
              </a:rPr>
              <a:t>命名规范</a:t>
            </a:r>
            <a:r>
              <a:rPr lang="zh-CN" altLang="en-US" sz="2000" dirty="0" smtClean="0"/>
              <a:t>），</a:t>
            </a:r>
            <a:r>
              <a:rPr lang="zh-CN" altLang="en-US" sz="2000" dirty="0"/>
              <a:t>以便在后面的程序中调用它</a:t>
            </a:r>
            <a:r>
              <a:rPr lang="zh-CN" altLang="en-US" sz="2000" dirty="0" smtClean="0"/>
              <a:t>。可以</a:t>
            </a:r>
            <a:r>
              <a:rPr lang="zh-CN" altLang="en-US" sz="2000" dirty="0"/>
              <a:t>在程序中的任意位置声明</a:t>
            </a:r>
            <a:r>
              <a:rPr lang="zh-CN" altLang="en-US" sz="2000" dirty="0" smtClean="0"/>
              <a:t>变量（</a:t>
            </a:r>
            <a:r>
              <a:rPr lang="zh-CN" altLang="en-US" sz="2000" dirty="0" smtClean="0">
                <a:solidFill>
                  <a:srgbClr val="FF0000"/>
                </a:solidFill>
              </a:rPr>
              <a:t>作用域</a:t>
            </a:r>
            <a:r>
              <a:rPr lang="zh-CN" altLang="en-US" sz="2000" dirty="0" smtClean="0"/>
              <a:t>）。</a:t>
            </a:r>
            <a:endParaRPr lang="zh-CN" altLang="en-US" sz="2000" dirty="0"/>
          </a:p>
        </p:txBody>
      </p:sp>
    </p:spTree>
    <p:extLst>
      <p:ext uri="{BB962C8B-B14F-4D97-AF65-F5344CB8AC3E}">
        <p14:creationId xmlns:p14="http://schemas.microsoft.com/office/powerpoint/2010/main" val="130893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9536"/>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smtClean="0"/>
              <a:t>命名规范</a:t>
            </a:r>
            <a:endParaRPr lang="zh-CN" altLang="en-US" sz="3200" dirty="0"/>
          </a:p>
        </p:txBody>
      </p:sp>
      <p:sp>
        <p:nvSpPr>
          <p:cNvPr id="3" name="内容占位符 2"/>
          <p:cNvSpPr>
            <a:spLocks noGrp="1"/>
          </p:cNvSpPr>
          <p:nvPr>
            <p:ph idx="1"/>
          </p:nvPr>
        </p:nvSpPr>
        <p:spPr>
          <a:xfrm>
            <a:off x="457200" y="845515"/>
            <a:ext cx="8229600" cy="3687535"/>
          </a:xfrm>
        </p:spPr>
        <p:txBody>
          <a:bodyPr>
            <a:noAutofit/>
          </a:bodyPr>
          <a:lstStyle/>
          <a:p>
            <a:pPr marL="0" indent="0">
              <a:buNone/>
            </a:pPr>
            <a:r>
              <a:rPr lang="en-US" altLang="zh-CN" sz="1600" dirty="0" smtClean="0"/>
              <a:t>1</a:t>
            </a:r>
            <a:r>
              <a:rPr lang="zh-CN" altLang="en-US" sz="1600" dirty="0" smtClean="0"/>
              <a:t>、</a:t>
            </a:r>
            <a:r>
              <a:rPr lang="zh-CN" altLang="en-US" sz="1600" dirty="0"/>
              <a:t> 包名全部</a:t>
            </a:r>
            <a:r>
              <a:rPr lang="zh-CN" altLang="en-US" sz="1600" dirty="0" smtClean="0"/>
              <a:t>小写</a:t>
            </a:r>
            <a:endParaRPr lang="en-US" altLang="zh-CN" sz="1600" dirty="0" smtClean="0"/>
          </a:p>
          <a:p>
            <a:pPr marL="0" indent="0">
              <a:buNone/>
            </a:pPr>
            <a:r>
              <a:rPr lang="en-US" altLang="zh-CN" sz="1600" dirty="0" smtClean="0"/>
              <a:t>       </a:t>
            </a:r>
            <a:r>
              <a:rPr lang="zh-CN" altLang="en-US" sz="1600" dirty="0" smtClean="0"/>
              <a:t>包</a:t>
            </a:r>
            <a:r>
              <a:rPr lang="zh-CN" altLang="en-US" sz="1600" dirty="0"/>
              <a:t>名按照域名的范围从大到小逐步列出，恰好和</a:t>
            </a:r>
            <a:r>
              <a:rPr lang="en-US" altLang="zh-CN" sz="1600" dirty="0"/>
              <a:t>Internet</a:t>
            </a:r>
            <a:r>
              <a:rPr lang="zh-CN" altLang="en-US" sz="1600" dirty="0"/>
              <a:t>上的域名命名规则相反</a:t>
            </a:r>
            <a:r>
              <a:rPr lang="zh-CN" altLang="en-US" sz="1600" dirty="0" smtClean="0"/>
              <a:t>。</a:t>
            </a:r>
            <a:endParaRPr lang="en-US" altLang="zh-CN" sz="1600" dirty="0" smtClean="0"/>
          </a:p>
          <a:p>
            <a:pPr marL="0" indent="0">
              <a:buNone/>
            </a:pPr>
            <a:r>
              <a:rPr lang="en-US" altLang="zh-CN" sz="1600" dirty="0"/>
              <a:t> </a:t>
            </a:r>
            <a:r>
              <a:rPr lang="en-US" altLang="zh-CN" sz="1600" dirty="0" smtClean="0"/>
              <a:t>       </a:t>
            </a:r>
            <a:r>
              <a:rPr lang="zh-CN" altLang="en-US" sz="1600" dirty="0" smtClean="0"/>
              <a:t>如：</a:t>
            </a:r>
            <a:r>
              <a:rPr lang="en-US" altLang="zh-CN" sz="1600" dirty="0" smtClean="0"/>
              <a:t>cn.edu.nsu.*</a:t>
            </a:r>
            <a:endParaRPr lang="zh-CN" altLang="en-US" sz="1600" dirty="0"/>
          </a:p>
          <a:p>
            <a:pPr marL="0" indent="0">
              <a:buNone/>
            </a:pPr>
            <a:r>
              <a:rPr lang="en-US" altLang="zh-CN" sz="1600" dirty="0" smtClean="0"/>
              <a:t>2</a:t>
            </a:r>
            <a:r>
              <a:rPr lang="zh-CN" altLang="en-US" sz="1600" dirty="0" smtClean="0"/>
              <a:t>、</a:t>
            </a:r>
            <a:r>
              <a:rPr lang="zh-CN" altLang="en-US" sz="1600" dirty="0"/>
              <a:t> 类名首字母大写，如果类名由多个单词组成，每个单词的首字母都要大写。</a:t>
            </a:r>
          </a:p>
          <a:p>
            <a:pPr marL="0" indent="0">
              <a:buNone/>
            </a:pPr>
            <a:r>
              <a:rPr lang="zh-CN" altLang="en-US" sz="1600" dirty="0" smtClean="0"/>
              <a:t>        如</a:t>
            </a:r>
            <a:r>
              <a:rPr lang="zh-CN" altLang="en-US" sz="1600" dirty="0"/>
              <a:t>：</a:t>
            </a:r>
            <a:r>
              <a:rPr lang="en-US" altLang="zh-CN" sz="1600" dirty="0"/>
              <a:t>public class </a:t>
            </a:r>
            <a:r>
              <a:rPr lang="en-US" altLang="zh-CN" sz="1600" dirty="0" err="1"/>
              <a:t>MyFirstClass</a:t>
            </a:r>
            <a:r>
              <a:rPr lang="en-US" altLang="zh-CN" sz="1600" dirty="0"/>
              <a:t>{}</a:t>
            </a:r>
          </a:p>
          <a:p>
            <a:pPr marL="0" indent="0">
              <a:buNone/>
            </a:pPr>
            <a:r>
              <a:rPr lang="en-US" altLang="zh-CN" sz="1600" dirty="0" smtClean="0"/>
              <a:t>3</a:t>
            </a:r>
            <a:r>
              <a:rPr lang="zh-CN" altLang="en-US" sz="1600" dirty="0" smtClean="0"/>
              <a:t>、</a:t>
            </a:r>
            <a:r>
              <a:rPr lang="zh-CN" altLang="en-US" sz="1600" dirty="0"/>
              <a:t> 变量名、方法名首字母小写，如果名称由多个单词组成，每个单词的首字母都要大写。</a:t>
            </a:r>
          </a:p>
          <a:p>
            <a:pPr marL="0" indent="0">
              <a:buNone/>
            </a:pPr>
            <a:r>
              <a:rPr lang="zh-CN" altLang="en-US" sz="1600" dirty="0" smtClean="0"/>
              <a:t>        如</a:t>
            </a:r>
            <a:r>
              <a:rPr lang="zh-CN" altLang="en-US" sz="1600" dirty="0"/>
              <a:t>：</a:t>
            </a:r>
            <a:r>
              <a:rPr lang="en-US" altLang="zh-CN" sz="1600" dirty="0" err="1"/>
              <a:t>int</a:t>
            </a:r>
            <a:r>
              <a:rPr lang="en-US" altLang="zh-CN" sz="1600" dirty="0"/>
              <a:t> </a:t>
            </a:r>
            <a:r>
              <a:rPr lang="en-US" altLang="zh-CN" sz="1600" dirty="0" smtClean="0"/>
              <a:t>index=0; public </a:t>
            </a:r>
            <a:r>
              <a:rPr lang="en-US" altLang="zh-CN" sz="1600" dirty="0"/>
              <a:t>void </a:t>
            </a:r>
            <a:r>
              <a:rPr lang="en-US" altLang="zh-CN" sz="1600" dirty="0" err="1"/>
              <a:t>toString</a:t>
            </a:r>
            <a:r>
              <a:rPr lang="en-US" altLang="zh-CN" sz="1600" dirty="0"/>
              <a:t>(){}</a:t>
            </a:r>
          </a:p>
          <a:p>
            <a:pPr marL="0" indent="0">
              <a:buNone/>
            </a:pPr>
            <a:r>
              <a:rPr lang="en-US" altLang="zh-CN" sz="1600" dirty="0" smtClean="0"/>
              <a:t>4</a:t>
            </a:r>
            <a:r>
              <a:rPr lang="zh-CN" altLang="en-US" sz="1600" dirty="0" smtClean="0"/>
              <a:t>、</a:t>
            </a:r>
            <a:r>
              <a:rPr lang="zh-CN" altLang="en-US" sz="1600" dirty="0"/>
              <a:t> 常量名全部大写</a:t>
            </a:r>
          </a:p>
          <a:p>
            <a:pPr marL="0" indent="0">
              <a:buNone/>
            </a:pPr>
            <a:r>
              <a:rPr lang="zh-CN" altLang="en-US" sz="1600" dirty="0" smtClean="0"/>
              <a:t>        如</a:t>
            </a:r>
            <a:r>
              <a:rPr lang="zh-CN" altLang="en-US" sz="1600" dirty="0"/>
              <a:t>：</a:t>
            </a:r>
            <a:r>
              <a:rPr lang="en-US" altLang="zh-CN" sz="1600" dirty="0"/>
              <a:t>public static final String GAME_COLOR=”RED”;</a:t>
            </a:r>
          </a:p>
          <a:p>
            <a:pPr marL="0" indent="0">
              <a:buNone/>
            </a:pPr>
            <a:r>
              <a:rPr lang="en-US" altLang="zh-CN" sz="1600" dirty="0" smtClean="0"/>
              <a:t>5</a:t>
            </a:r>
            <a:r>
              <a:rPr lang="zh-CN" altLang="en-US" sz="1600" dirty="0" smtClean="0"/>
              <a:t>、</a:t>
            </a:r>
            <a:r>
              <a:rPr lang="zh-CN" altLang="en-US" sz="1600" dirty="0"/>
              <a:t>所有命名规则必须遵循以下规则：</a:t>
            </a:r>
          </a:p>
          <a:p>
            <a:pPr marL="0" indent="0">
              <a:buNone/>
            </a:pPr>
            <a:r>
              <a:rPr lang="en-US" altLang="zh-CN" sz="1600" dirty="0" smtClean="0"/>
              <a:t>        1</a:t>
            </a:r>
            <a:r>
              <a:rPr lang="en-US" altLang="zh-CN" sz="1600" dirty="0"/>
              <a:t>)</a:t>
            </a:r>
            <a:r>
              <a:rPr lang="zh-CN" altLang="en-US" sz="1600" dirty="0"/>
              <a:t>、名称只能由字母、数字、下划线、</a:t>
            </a:r>
            <a:r>
              <a:rPr lang="en-US" altLang="zh-CN" sz="1600" dirty="0"/>
              <a:t>$</a:t>
            </a:r>
            <a:r>
              <a:rPr lang="zh-CN" altLang="en-US" sz="1600" dirty="0"/>
              <a:t>符号组成</a:t>
            </a:r>
          </a:p>
          <a:p>
            <a:pPr marL="0" indent="0">
              <a:buNone/>
            </a:pPr>
            <a:r>
              <a:rPr lang="en-US" altLang="zh-CN" sz="1600" dirty="0" smtClean="0"/>
              <a:t>        2</a:t>
            </a:r>
            <a:r>
              <a:rPr lang="en-US" altLang="zh-CN" sz="1600" dirty="0"/>
              <a:t>)</a:t>
            </a:r>
            <a:r>
              <a:rPr lang="zh-CN" altLang="en-US" sz="1600" dirty="0"/>
              <a:t>、不能以数字开头</a:t>
            </a:r>
          </a:p>
          <a:p>
            <a:pPr marL="0" indent="0">
              <a:buNone/>
            </a:pPr>
            <a:r>
              <a:rPr lang="en-US" altLang="zh-CN" sz="1600" dirty="0" smtClean="0"/>
              <a:t>        3</a:t>
            </a:r>
            <a:r>
              <a:rPr lang="en-US" altLang="zh-CN" sz="1600" dirty="0"/>
              <a:t>)</a:t>
            </a:r>
            <a:r>
              <a:rPr lang="zh-CN" altLang="en-US" sz="1600" dirty="0"/>
              <a:t>、名称不能使用</a:t>
            </a:r>
            <a:r>
              <a:rPr lang="en-US" altLang="zh-CN" sz="1600" dirty="0"/>
              <a:t>JAVA</a:t>
            </a:r>
            <a:r>
              <a:rPr lang="zh-CN" altLang="en-US" sz="1600" dirty="0"/>
              <a:t>中的关键字。</a:t>
            </a:r>
          </a:p>
          <a:p>
            <a:pPr marL="0" indent="0">
              <a:buNone/>
            </a:pPr>
            <a:r>
              <a:rPr lang="en-US" altLang="zh-CN" sz="1600" dirty="0" smtClean="0"/>
              <a:t>        4</a:t>
            </a:r>
            <a:r>
              <a:rPr lang="en-US" altLang="zh-CN" sz="1600" dirty="0"/>
              <a:t>)</a:t>
            </a:r>
            <a:r>
              <a:rPr lang="zh-CN" altLang="en-US" sz="1600" dirty="0"/>
              <a:t>、坚决不允许出现中文及拼音命名。</a:t>
            </a:r>
          </a:p>
        </p:txBody>
      </p:sp>
    </p:spTree>
    <p:extLst>
      <p:ext uri="{BB962C8B-B14F-4D97-AF65-F5344CB8AC3E}">
        <p14:creationId xmlns:p14="http://schemas.microsoft.com/office/powerpoint/2010/main" val="240518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639536"/>
          </a:xfrm>
        </p:spPr>
        <p:txBody>
          <a:bodyPr>
            <a:normAutofit/>
          </a:bodyPr>
          <a:lstStyle/>
          <a:p>
            <a:r>
              <a:rPr lang="en-US" altLang="zh-CN" sz="3200" dirty="0" smtClean="0"/>
              <a:t>Java</a:t>
            </a:r>
            <a:r>
              <a:rPr lang="zh-CN" altLang="en-US" sz="3200" dirty="0" smtClean="0"/>
              <a:t>基础</a:t>
            </a:r>
            <a:r>
              <a:rPr lang="en-US" altLang="zh-CN" sz="3200" dirty="0" smtClean="0"/>
              <a:t>-</a:t>
            </a:r>
            <a:r>
              <a:rPr lang="zh-CN" altLang="en-US" sz="3200" dirty="0"/>
              <a:t>作用域</a:t>
            </a:r>
            <a:endParaRPr lang="zh-CN" altLang="en-US" sz="3200" dirty="0"/>
          </a:p>
        </p:txBody>
      </p:sp>
      <p:sp>
        <p:nvSpPr>
          <p:cNvPr id="3" name="内容占位符 2"/>
          <p:cNvSpPr>
            <a:spLocks noGrp="1"/>
          </p:cNvSpPr>
          <p:nvPr>
            <p:ph idx="1"/>
          </p:nvPr>
        </p:nvSpPr>
        <p:spPr>
          <a:xfrm>
            <a:off x="457200" y="845515"/>
            <a:ext cx="8229600" cy="3687535"/>
          </a:xfrm>
        </p:spPr>
        <p:txBody>
          <a:bodyPr>
            <a:noAutofit/>
          </a:bodyPr>
          <a:lstStyle/>
          <a:p>
            <a:pPr marL="0" indent="0">
              <a:buNone/>
            </a:pPr>
            <a:r>
              <a:rPr lang="zh-CN" altLang="en-US" sz="1600" dirty="0"/>
              <a:t>变量</a:t>
            </a:r>
            <a:r>
              <a:rPr lang="zh-CN" altLang="en-US" sz="1600" dirty="0" smtClean="0"/>
              <a:t>声明在</a:t>
            </a:r>
            <a:r>
              <a:rPr lang="zh-CN" altLang="en-US" sz="1600" dirty="0"/>
              <a:t>程序中的</a:t>
            </a:r>
            <a:r>
              <a:rPr lang="zh-CN" altLang="en-US" sz="1600" dirty="0" smtClean="0"/>
              <a:t>位置决定</a:t>
            </a:r>
            <a:r>
              <a:rPr lang="zh-CN" altLang="en-US" sz="1600" dirty="0"/>
              <a:t>了变量的作用域</a:t>
            </a:r>
            <a:r>
              <a:rPr lang="zh-CN" altLang="en-US" sz="1600" dirty="0" smtClean="0"/>
              <a:t>。按</a:t>
            </a:r>
            <a:r>
              <a:rPr lang="zh-CN" altLang="en-US" sz="1600" dirty="0"/>
              <a:t>作用域来分，变量可以有下面</a:t>
            </a:r>
            <a:r>
              <a:rPr lang="en-US" altLang="zh-CN" sz="1600" dirty="0"/>
              <a:t>4</a:t>
            </a:r>
            <a:r>
              <a:rPr lang="zh-CN" altLang="en-US" sz="1600" dirty="0"/>
              <a:t>种：局部变量、成员变量、方法参数和异常处理参数。 </a:t>
            </a:r>
            <a:endParaRPr lang="en-US" altLang="zh-CN" sz="1600" dirty="0" smtClean="0"/>
          </a:p>
          <a:p>
            <a:pPr marL="0" indent="0">
              <a:buNone/>
            </a:pPr>
            <a:endParaRPr lang="zh-CN" altLang="en-US" sz="1600" dirty="0"/>
          </a:p>
          <a:p>
            <a:pPr marL="0" indent="0">
              <a:buNone/>
            </a:pPr>
            <a:r>
              <a:rPr lang="zh-CN" altLang="en-US" sz="1600" dirty="0">
                <a:solidFill>
                  <a:srgbClr val="FF0000"/>
                </a:solidFill>
              </a:rPr>
              <a:t>局部变量在方法或方法的一块代码中声明，它的作用域为它所在的代码块（代码块是整个方法或方法中的某块代码，即以</a:t>
            </a:r>
            <a:r>
              <a:rPr lang="en-US" altLang="zh-CN" sz="1600" dirty="0" smtClean="0">
                <a:solidFill>
                  <a:srgbClr val="FF0000"/>
                </a:solidFill>
              </a:rPr>
              <a:t>{}</a:t>
            </a:r>
            <a:r>
              <a:rPr lang="zh-CN" altLang="en-US" sz="1600" dirty="0" smtClean="0">
                <a:solidFill>
                  <a:srgbClr val="FF0000"/>
                </a:solidFill>
              </a:rPr>
              <a:t>包括</a:t>
            </a:r>
            <a:r>
              <a:rPr lang="zh-CN" altLang="en-US" sz="1600" dirty="0">
                <a:solidFill>
                  <a:srgbClr val="FF0000"/>
                </a:solidFill>
              </a:rPr>
              <a:t>的代码）。 </a:t>
            </a:r>
            <a:endParaRPr lang="en-US" altLang="zh-CN" sz="1600" dirty="0" smtClean="0">
              <a:solidFill>
                <a:srgbClr val="FF0000"/>
              </a:solidFill>
            </a:endParaRPr>
          </a:p>
          <a:p>
            <a:pPr marL="0" indent="0">
              <a:buNone/>
            </a:pPr>
            <a:endParaRPr lang="zh-CN" altLang="en-US" sz="1600" dirty="0">
              <a:solidFill>
                <a:srgbClr val="FF0000"/>
              </a:solidFill>
            </a:endParaRPr>
          </a:p>
          <a:p>
            <a:pPr marL="0" indent="0">
              <a:buNone/>
            </a:pPr>
            <a:r>
              <a:rPr lang="zh-CN" altLang="en-US" sz="1600" dirty="0">
                <a:solidFill>
                  <a:srgbClr val="FF0000"/>
                </a:solidFill>
              </a:rPr>
              <a:t>成员变量是一个类的成员。它在一个类的内部，但在任何方法或构造器之外声明。成员变量的作用域是整个类</a:t>
            </a:r>
            <a:r>
              <a:rPr lang="zh-CN" altLang="en-US" sz="1600" dirty="0" smtClean="0">
                <a:solidFill>
                  <a:srgbClr val="FF0000"/>
                </a:solidFill>
              </a:rPr>
              <a:t>。</a:t>
            </a:r>
            <a:endParaRPr lang="en-US" altLang="zh-CN" sz="1600" dirty="0" smtClean="0">
              <a:solidFill>
                <a:srgbClr val="FF0000"/>
              </a:solidFill>
            </a:endParaRPr>
          </a:p>
          <a:p>
            <a:pPr marL="0" indent="0">
              <a:buNone/>
            </a:pPr>
            <a:r>
              <a:rPr lang="zh-CN" altLang="en-US" sz="1600" dirty="0" smtClean="0">
                <a:solidFill>
                  <a:srgbClr val="FF0000"/>
                </a:solidFill>
              </a:rPr>
              <a:t> </a:t>
            </a:r>
            <a:endParaRPr lang="zh-CN" altLang="en-US" sz="1600" dirty="0">
              <a:solidFill>
                <a:srgbClr val="FF0000"/>
              </a:solidFill>
            </a:endParaRPr>
          </a:p>
          <a:p>
            <a:pPr marL="0" indent="0">
              <a:buNone/>
            </a:pPr>
            <a:r>
              <a:rPr lang="zh-CN" altLang="en-US" sz="1600" dirty="0">
                <a:solidFill>
                  <a:srgbClr val="FF0000"/>
                </a:solidFill>
              </a:rPr>
              <a:t>方法参数被传递给方法或构造器，它的作用域就是它所在方法或构造器的代码。 </a:t>
            </a:r>
          </a:p>
          <a:p>
            <a:pPr marL="0" indent="0">
              <a:buNone/>
            </a:pPr>
            <a:r>
              <a:rPr lang="zh-CN" altLang="en-US" sz="1600" dirty="0">
                <a:solidFill>
                  <a:srgbClr val="FF0000"/>
                </a:solidFill>
              </a:rPr>
              <a:t>异常处理参数被传递给异常处理代码，它的作用域是异常处理部分，也就是</a:t>
            </a:r>
            <a:r>
              <a:rPr lang="en-US" altLang="zh-CN" sz="1600" dirty="0">
                <a:solidFill>
                  <a:srgbClr val="FF0000"/>
                </a:solidFill>
              </a:rPr>
              <a:t>catch</a:t>
            </a:r>
            <a:r>
              <a:rPr lang="zh-CN" altLang="en-US" sz="1600" dirty="0">
                <a:solidFill>
                  <a:srgbClr val="FF0000"/>
                </a:solidFill>
              </a:rPr>
              <a:t>语句后面的</a:t>
            </a:r>
            <a:r>
              <a:rPr lang="en-US" altLang="zh-CN" sz="1600" dirty="0" smtClean="0">
                <a:solidFill>
                  <a:srgbClr val="FF0000"/>
                </a:solidFill>
              </a:rPr>
              <a:t>{}</a:t>
            </a:r>
            <a:r>
              <a:rPr lang="zh-CN" altLang="en-US" sz="1600" dirty="0" smtClean="0">
                <a:solidFill>
                  <a:srgbClr val="FF0000"/>
                </a:solidFill>
              </a:rPr>
              <a:t>之间</a:t>
            </a:r>
            <a:r>
              <a:rPr lang="zh-CN" altLang="en-US" sz="1600" dirty="0">
                <a:solidFill>
                  <a:srgbClr val="FF0000"/>
                </a:solidFill>
              </a:rPr>
              <a:t>的代码块</a:t>
            </a:r>
            <a:r>
              <a:rPr lang="zh-CN" altLang="en-US" sz="1600" dirty="0" smtClean="0">
                <a:solidFill>
                  <a:srgbClr val="FF0000"/>
                </a:solidFill>
              </a:rPr>
              <a:t>。</a:t>
            </a:r>
            <a:endParaRPr lang="en-US" altLang="zh-CN" sz="1600" dirty="0" smtClean="0">
              <a:solidFill>
                <a:srgbClr val="FF0000"/>
              </a:solidFill>
            </a:endParaRPr>
          </a:p>
          <a:p>
            <a:pPr marL="0" indent="0">
              <a:buNone/>
            </a:pPr>
            <a:r>
              <a:rPr lang="zh-CN" altLang="en-US" sz="1600" dirty="0" smtClean="0"/>
              <a:t> </a:t>
            </a:r>
            <a:endParaRPr lang="zh-CN" altLang="en-US" sz="1600" dirty="0"/>
          </a:p>
          <a:p>
            <a:pPr marL="0" indent="0">
              <a:buNone/>
            </a:pPr>
            <a:r>
              <a:rPr lang="zh-CN" altLang="en-US" sz="1600" dirty="0"/>
              <a:t>在一个确定的域中，变量名应该是惟一的。通常，一个域用大括号</a:t>
            </a:r>
            <a:r>
              <a:rPr lang="en-US" altLang="zh-CN" sz="1600" dirty="0"/>
              <a:t>{}</a:t>
            </a:r>
            <a:r>
              <a:rPr lang="zh-CN" altLang="en-US" sz="1600" dirty="0"/>
              <a:t>来划定。</a:t>
            </a:r>
            <a:endParaRPr lang="zh-CN" altLang="en-US" sz="1600" dirty="0"/>
          </a:p>
        </p:txBody>
      </p:sp>
    </p:spTree>
    <p:extLst>
      <p:ext uri="{BB962C8B-B14F-4D97-AF65-F5344CB8AC3E}">
        <p14:creationId xmlns:p14="http://schemas.microsoft.com/office/powerpoint/2010/main" val="273009988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2452</Words>
  <Application>Microsoft Office PowerPoint</Application>
  <PresentationFormat>全屏显示(16:9)</PresentationFormat>
  <Paragraphs>202</Paragraphs>
  <Slides>32</Slides>
  <Notes>1</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PowerPoint 演示文稿</vt:lpstr>
      <vt:lpstr>网上学习资源</vt:lpstr>
      <vt:lpstr>Java基础</vt:lpstr>
      <vt:lpstr>Java基础-定义类</vt:lpstr>
      <vt:lpstr>Java基础-编译与运行</vt:lpstr>
      <vt:lpstr>Java基础-变量类型</vt:lpstr>
      <vt:lpstr>Java基础-声明变量</vt:lpstr>
      <vt:lpstr>Java基础-命名规范</vt:lpstr>
      <vt:lpstr>Java基础-作用域</vt:lpstr>
      <vt:lpstr>Java基础-数组</vt:lpstr>
      <vt:lpstr>Java基础-表达式</vt:lpstr>
      <vt:lpstr>Java基础-运算符</vt:lpstr>
      <vt:lpstr>Java基础-控制结构</vt:lpstr>
      <vt:lpstr>Java基础-控制结构</vt:lpstr>
      <vt:lpstr>Java基础-控制结构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成东 鲁</dc:creator>
  <cp:lastModifiedBy>Lenovo</cp:lastModifiedBy>
  <cp:revision>61</cp:revision>
  <dcterms:created xsi:type="dcterms:W3CDTF">2015-11-23T02:26:00Z</dcterms:created>
  <dcterms:modified xsi:type="dcterms:W3CDTF">2016-08-20T13:57:56Z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