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258" r:id="rId64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7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2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246AD-F4F6-4748-8818-61D3B4C3F977}" type="datetimeFigureOut">
              <a:rPr lang="zh-CN" altLang="en-US" smtClean="0"/>
              <a:pPr/>
              <a:t>2016/8/12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A2F33-282F-4BDB-8373-B4D1FA9A8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107555" y="156210"/>
            <a:ext cx="1761490" cy="4756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0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64465" y="4537710"/>
            <a:ext cx="2011680" cy="3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8" name="图片 7" descr="D:\工作\中国电信-翼支付\2015年\12月\pp深色模板\pp模板底图-02.jpgpp模板底图-02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9" name="图片 8" descr="D:\工作\中国电信-翼支付\2015年\12月\pp深色模板\pp模板底图-09.pngpp模板底图-09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>
          <a:xfrm>
            <a:off x="7947978" y="301625"/>
            <a:ext cx="1020445" cy="2755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5654" y="1354412"/>
            <a:ext cx="589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Java </a:t>
            </a:r>
            <a:r>
              <a:rPr lang="zh-CN" altLang="en-US" sz="4000" dirty="0" smtClean="0"/>
              <a:t>多线程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7377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线程</a:t>
            </a:r>
            <a:r>
              <a:rPr lang="zh-CN" altLang="en-US" dirty="0">
                <a:ea typeface="宋体" pitchFamily="2" charset="-122"/>
              </a:rPr>
              <a:t>的生命周期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Java</a:t>
            </a:r>
            <a:r>
              <a:rPr lang="zh-CN" altLang="en-US" sz="2400" dirty="0"/>
              <a:t>支持一种</a:t>
            </a: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/>
              <a:t>抢占式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/>
              <a:t>（</a:t>
            </a:r>
            <a:r>
              <a:rPr lang="en-US" altLang="zh-CN" sz="2400" dirty="0"/>
              <a:t>preemptive)</a:t>
            </a:r>
            <a:r>
              <a:rPr lang="zh-CN" altLang="en-US" sz="2400" dirty="0"/>
              <a:t>调度方式</a:t>
            </a:r>
          </a:p>
          <a:p>
            <a:r>
              <a:rPr lang="en-US" altLang="zh-CN" sz="2400" dirty="0">
                <a:solidFill>
                  <a:schemeClr val="accent2"/>
                </a:solidFill>
                <a:latin typeface="Arial"/>
              </a:rPr>
              <a:t>“</a:t>
            </a:r>
            <a:r>
              <a:rPr lang="en-US" altLang="zh-CN" sz="2400" dirty="0">
                <a:solidFill>
                  <a:schemeClr val="accent2"/>
                </a:solidFill>
              </a:rPr>
              <a:t>Newborn</a:t>
            </a:r>
            <a:r>
              <a:rPr lang="en-US" altLang="zh-CN" sz="2400" dirty="0">
                <a:solidFill>
                  <a:schemeClr val="accent2"/>
                </a:solidFill>
                <a:latin typeface="Arial"/>
              </a:rPr>
              <a:t>”</a:t>
            </a:r>
            <a:r>
              <a:rPr lang="zh-CN" altLang="en-US" sz="2400" dirty="0">
                <a:solidFill>
                  <a:schemeClr val="accent2"/>
                </a:solidFill>
              </a:rPr>
              <a:t>（新建）状态</a:t>
            </a:r>
            <a:r>
              <a:rPr lang="zh-CN" altLang="en-US" sz="2400" dirty="0"/>
              <a:t>：</a:t>
            </a:r>
          </a:p>
          <a:p>
            <a:pPr lvl="1"/>
            <a:r>
              <a:rPr lang="zh-CN" altLang="en-US" sz="2400" dirty="0"/>
              <a:t>线程在己被创建但未执行这段时间内，处于一个特殊的</a:t>
            </a:r>
            <a:r>
              <a:rPr lang="en-US" altLang="zh-CN" sz="2400" dirty="0"/>
              <a:t>"Newborn"</a:t>
            </a:r>
            <a:r>
              <a:rPr lang="zh-CN" altLang="en-US" sz="2400" dirty="0"/>
              <a:t>状态，这时，线程对象己被分配内存空间，其私有数据己被初始化，但该线程还未被调度。此时线程对象可通过</a:t>
            </a:r>
            <a:r>
              <a:rPr lang="en-US" altLang="zh-CN" sz="2400" dirty="0"/>
              <a:t>start</a:t>
            </a:r>
            <a:r>
              <a:rPr lang="zh-CN" altLang="en-US" sz="2400" dirty="0"/>
              <a:t>（）方法调度，或者利用</a:t>
            </a:r>
            <a:r>
              <a:rPr lang="en-US" altLang="zh-CN" sz="2400" dirty="0"/>
              <a:t>stop</a:t>
            </a:r>
            <a:r>
              <a:rPr lang="zh-CN" altLang="en-US" sz="2400" dirty="0"/>
              <a:t>（）方法杀死</a:t>
            </a:r>
            <a:r>
              <a:rPr lang="en-US" altLang="zh-CN" sz="2400" dirty="0"/>
              <a:t>.</a:t>
            </a:r>
            <a:r>
              <a:rPr lang="zh-CN" altLang="en-US" sz="2400" dirty="0"/>
              <a:t>新创建的线程一旦被调度，就将切换到</a:t>
            </a:r>
            <a:r>
              <a:rPr lang="en-US" altLang="zh-CN" sz="2400" dirty="0"/>
              <a:t>"Runnable"</a:t>
            </a:r>
            <a:r>
              <a:rPr lang="zh-CN" altLang="en-US" sz="2400" dirty="0"/>
              <a:t>状态。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73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线程</a:t>
            </a:r>
            <a:r>
              <a:rPr lang="zh-CN" altLang="en-US" dirty="0">
                <a:ea typeface="宋体" pitchFamily="2" charset="-122"/>
              </a:rPr>
              <a:t>的生命周期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"Runnable"（</a:t>
            </a:r>
            <a:r>
              <a:rPr lang="en-US" altLang="zh-CN" sz="2400" dirty="0" err="1">
                <a:solidFill>
                  <a:schemeClr val="accent2"/>
                </a:solidFill>
              </a:rPr>
              <a:t>就绪）状态</a:t>
            </a:r>
            <a:r>
              <a:rPr lang="en-US" altLang="zh-CN" sz="2400" dirty="0"/>
              <a:t>：</a:t>
            </a:r>
          </a:p>
          <a:p>
            <a:pPr lvl="1"/>
            <a:r>
              <a:rPr lang="en-US" altLang="zh-CN" sz="2400" dirty="0"/>
              <a:t>表示线程正等待处理器资源，随时可被调用执行。处于就绪状态的线程事实上己被调度，也就是说，它们己经被放到某一队列等待执行。处于就绪状态的线程何时可真正执行，取决于线程优先级以及队列的当前状况。线程的优先级如果相同，将遵循"先来先服务"的调度原则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333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线程</a:t>
            </a:r>
            <a:r>
              <a:rPr lang="zh-CN" altLang="en-US" dirty="0">
                <a:ea typeface="宋体" pitchFamily="2" charset="-122"/>
              </a:rPr>
              <a:t>的生命周期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2"/>
                </a:solidFill>
                <a:latin typeface="Arial"/>
              </a:rPr>
              <a:t>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accent2"/>
                </a:solidFill>
                <a:latin typeface="Arial"/>
              </a:rPr>
              <a:t>”</a:t>
            </a:r>
            <a:r>
              <a:rPr lang="zh-CN" altLang="en-US">
                <a:solidFill>
                  <a:schemeClr val="accent2"/>
                </a:solidFill>
              </a:rPr>
              <a:t>（运行）状态</a:t>
            </a:r>
            <a:r>
              <a:rPr lang="zh-CN" altLang="en-US"/>
              <a:t>：</a:t>
            </a:r>
          </a:p>
          <a:p>
            <a:pPr lvl="1"/>
            <a:r>
              <a:rPr lang="zh-CN" altLang="en-US"/>
              <a:t>表明线程正在运行，该线己经拥有了对处理器的控制权，其代码目前正在运行。这个线程将一直运行直到运行完毕，除非运行过程的控制权被一优先级更高的线程强占。</a:t>
            </a:r>
          </a:p>
        </p:txBody>
      </p:sp>
    </p:spTree>
    <p:extLst>
      <p:ext uri="{BB962C8B-B14F-4D97-AF65-F5344CB8AC3E}">
        <p14:creationId xmlns:p14="http://schemas.microsoft.com/office/powerpoint/2010/main" val="3873012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线程</a:t>
            </a:r>
            <a:r>
              <a:rPr lang="zh-CN" altLang="en-US" dirty="0">
                <a:ea typeface="宋体" pitchFamily="2" charset="-122"/>
              </a:rPr>
              <a:t>的生命周期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Arial"/>
              </a:rPr>
              <a:t>“</a:t>
            </a:r>
            <a:r>
              <a:rPr lang="en-US" altLang="zh-CN" sz="2400" dirty="0">
                <a:solidFill>
                  <a:schemeClr val="accent2"/>
                </a:solidFill>
              </a:rPr>
              <a:t>Blocked</a:t>
            </a:r>
            <a:r>
              <a:rPr lang="en-US" altLang="zh-CN" sz="2400" dirty="0">
                <a:solidFill>
                  <a:schemeClr val="accent2"/>
                </a:solidFill>
                <a:latin typeface="Arial"/>
              </a:rPr>
              <a:t>”</a:t>
            </a:r>
            <a:r>
              <a:rPr lang="zh-CN" altLang="en-US" sz="2400" dirty="0">
                <a:solidFill>
                  <a:schemeClr val="accent2"/>
                </a:solidFill>
              </a:rPr>
              <a:t>（堵塞）状态</a:t>
            </a:r>
            <a:r>
              <a:rPr lang="zh-CN" altLang="en-US" sz="2400" dirty="0"/>
              <a:t>：</a:t>
            </a:r>
          </a:p>
          <a:p>
            <a:pPr lvl="1"/>
            <a:r>
              <a:rPr lang="zh-CN" altLang="en-US" sz="2000" dirty="0"/>
              <a:t>一个线程如果处于</a:t>
            </a:r>
            <a:r>
              <a:rPr lang="en-US" altLang="zh-CN" sz="2000" dirty="0"/>
              <a:t>"Blocked"</a:t>
            </a:r>
            <a:r>
              <a:rPr lang="zh-CN" altLang="en-US" sz="2000" dirty="0"/>
              <a:t>（堵塞）状态，那么暂时这个线程将无法进入就绪队列。处于堵塞状态的线程通常必须由某些事件才能唤醒。至于是何种事件，则取决于堵塞发生的原因：处于睡眠中的线程必须被堵塞一段固定的时间</a:t>
            </a:r>
            <a:r>
              <a:rPr lang="en-US" altLang="zh-CN" sz="2000" dirty="0"/>
              <a:t>;</a:t>
            </a:r>
            <a:r>
              <a:rPr lang="zh-CN" altLang="en-US" sz="2000" dirty="0"/>
              <a:t>被挂起、或处于消息等待状态的线程则必须由一外来事件唤醒。</a:t>
            </a:r>
          </a:p>
          <a:p>
            <a:r>
              <a:rPr lang="en-US" altLang="zh-CN" sz="2400" dirty="0">
                <a:solidFill>
                  <a:schemeClr val="accent2"/>
                </a:solidFill>
                <a:latin typeface="Arial"/>
              </a:rPr>
              <a:t>“</a:t>
            </a:r>
            <a:r>
              <a:rPr lang="en-US" altLang="zh-CN" sz="2400" dirty="0">
                <a:solidFill>
                  <a:schemeClr val="accent2"/>
                </a:solidFill>
              </a:rPr>
              <a:t>Dead</a:t>
            </a:r>
            <a:r>
              <a:rPr lang="en-US" altLang="zh-CN" sz="2400" dirty="0">
                <a:solidFill>
                  <a:schemeClr val="accent2"/>
                </a:solidFill>
                <a:latin typeface="Arial"/>
              </a:rPr>
              <a:t>”</a:t>
            </a:r>
            <a:r>
              <a:rPr lang="zh-CN" altLang="en-US" sz="2400" dirty="0">
                <a:solidFill>
                  <a:schemeClr val="accent2"/>
                </a:solidFill>
              </a:rPr>
              <a:t>（死亡）状态</a:t>
            </a:r>
            <a:r>
              <a:rPr lang="zh-CN" altLang="en-US" sz="2400" dirty="0"/>
              <a:t>：</a:t>
            </a:r>
          </a:p>
          <a:p>
            <a:pPr lvl="1"/>
            <a:r>
              <a:rPr lang="en-US" altLang="zh-CN" sz="2000" dirty="0"/>
              <a:t>Dead</a:t>
            </a:r>
            <a:r>
              <a:rPr lang="zh-CN" altLang="en-US" sz="2000" dirty="0"/>
              <a:t>表示线程巳退出运行状态，并且不再进入就绪队列。其中原因可能是线程巳执行完毕（正常结束），也可能是该线程被另一线程所强行中断（</a:t>
            </a:r>
            <a:r>
              <a:rPr lang="en-US" altLang="zh-CN" sz="2000" dirty="0"/>
              <a:t>kill</a:t>
            </a:r>
            <a:r>
              <a:rPr lang="zh-CN" altLang="en-US" sz="200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11670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700338" y="4192191"/>
            <a:ext cx="3816350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dirty="0" smtClean="0">
                <a:latin typeface="Arial" charset="0"/>
                <a:ea typeface="宋体" pitchFamily="2" charset="-122"/>
              </a:rPr>
              <a:t>图</a:t>
            </a:r>
            <a:r>
              <a:rPr lang="en-US" altLang="zh-CN" sz="1800" dirty="0" smtClean="0">
                <a:latin typeface="Arial" charset="0"/>
                <a:ea typeface="宋体" pitchFamily="2" charset="-122"/>
              </a:rPr>
              <a:t>1   </a:t>
            </a:r>
            <a:r>
              <a:rPr lang="zh-CN" altLang="en-US" sz="1800" dirty="0">
                <a:latin typeface="Arial" charset="0"/>
                <a:ea typeface="宋体" pitchFamily="2" charset="-122"/>
              </a:rPr>
              <a:t>线程生命周期示意图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692276" y="2246710"/>
            <a:ext cx="576263" cy="216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start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684214" y="2301478"/>
            <a:ext cx="935037" cy="432197"/>
            <a:chOff x="1837" y="2432"/>
            <a:chExt cx="952" cy="454"/>
          </a:xfrm>
        </p:grpSpPr>
        <p:sp>
          <p:nvSpPr>
            <p:cNvPr id="37893" name="Oval 5"/>
            <p:cNvSpPr>
              <a:spLocks noChangeArrowheads="1"/>
            </p:cNvSpPr>
            <p:nvPr/>
          </p:nvSpPr>
          <p:spPr bwMode="auto">
            <a:xfrm>
              <a:off x="1837" y="2432"/>
              <a:ext cx="952" cy="4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4" name="Text Box 6"/>
            <p:cNvSpPr txBox="1">
              <a:spLocks noChangeArrowheads="1"/>
            </p:cNvSpPr>
            <p:nvPr/>
          </p:nvSpPr>
          <p:spPr bwMode="auto">
            <a:xfrm>
              <a:off x="2019" y="2523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Arial" charset="0"/>
                  <a:ea typeface="宋体" pitchFamily="2" charset="-122"/>
                </a:rPr>
                <a:t>创建</a:t>
              </a:r>
            </a:p>
          </p:txBody>
        </p:sp>
      </p:grp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2268539" y="2301478"/>
            <a:ext cx="935037" cy="432197"/>
            <a:chOff x="1837" y="2432"/>
            <a:chExt cx="952" cy="454"/>
          </a:xfrm>
        </p:grpSpPr>
        <p:sp>
          <p:nvSpPr>
            <p:cNvPr id="37896" name="Oval 8"/>
            <p:cNvSpPr>
              <a:spLocks noChangeArrowheads="1"/>
            </p:cNvSpPr>
            <p:nvPr/>
          </p:nvSpPr>
          <p:spPr bwMode="auto">
            <a:xfrm>
              <a:off x="1837" y="2432"/>
              <a:ext cx="952" cy="4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" name="Text Box 9"/>
            <p:cNvSpPr txBox="1">
              <a:spLocks noChangeArrowheads="1"/>
            </p:cNvSpPr>
            <p:nvPr/>
          </p:nvSpPr>
          <p:spPr bwMode="auto">
            <a:xfrm>
              <a:off x="2019" y="2523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Arial" charset="0"/>
                  <a:ea typeface="宋体" pitchFamily="2" charset="-122"/>
                </a:rPr>
                <a:t>就绪</a:t>
              </a:r>
            </a:p>
          </p:txBody>
        </p:sp>
      </p:grpSp>
      <p:grpSp>
        <p:nvGrpSpPr>
          <p:cNvPr id="37898" name="Group 10"/>
          <p:cNvGrpSpPr>
            <a:grpSpLocks/>
          </p:cNvGrpSpPr>
          <p:nvPr/>
        </p:nvGrpSpPr>
        <p:grpSpPr bwMode="auto">
          <a:xfrm>
            <a:off x="4211639" y="2301478"/>
            <a:ext cx="936625" cy="432197"/>
            <a:chOff x="1837" y="2432"/>
            <a:chExt cx="952" cy="454"/>
          </a:xfrm>
        </p:grpSpPr>
        <p:sp>
          <p:nvSpPr>
            <p:cNvPr id="37899" name="Oval 11"/>
            <p:cNvSpPr>
              <a:spLocks noChangeArrowheads="1"/>
            </p:cNvSpPr>
            <p:nvPr/>
          </p:nvSpPr>
          <p:spPr bwMode="auto">
            <a:xfrm>
              <a:off x="1837" y="2432"/>
              <a:ext cx="952" cy="4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Text Box 12"/>
            <p:cNvSpPr txBox="1">
              <a:spLocks noChangeArrowheads="1"/>
            </p:cNvSpPr>
            <p:nvPr/>
          </p:nvSpPr>
          <p:spPr bwMode="auto">
            <a:xfrm>
              <a:off x="2019" y="2523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Arial" charset="0"/>
                  <a:ea typeface="宋体" pitchFamily="2" charset="-122"/>
                </a:rPr>
                <a:t>运行</a:t>
              </a:r>
            </a:p>
          </p:txBody>
        </p:sp>
      </p:grpSp>
      <p:grpSp>
        <p:nvGrpSpPr>
          <p:cNvPr id="37901" name="Group 13"/>
          <p:cNvGrpSpPr>
            <a:grpSpLocks/>
          </p:cNvGrpSpPr>
          <p:nvPr/>
        </p:nvGrpSpPr>
        <p:grpSpPr bwMode="auto">
          <a:xfrm>
            <a:off x="4932363" y="1545431"/>
            <a:ext cx="1079500" cy="485775"/>
            <a:chOff x="1837" y="2432"/>
            <a:chExt cx="952" cy="454"/>
          </a:xfrm>
        </p:grpSpPr>
        <p:sp>
          <p:nvSpPr>
            <p:cNvPr id="37902" name="Oval 14"/>
            <p:cNvSpPr>
              <a:spLocks noChangeArrowheads="1"/>
            </p:cNvSpPr>
            <p:nvPr/>
          </p:nvSpPr>
          <p:spPr bwMode="auto">
            <a:xfrm>
              <a:off x="1837" y="2432"/>
              <a:ext cx="952" cy="4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Text Box 15"/>
            <p:cNvSpPr txBox="1">
              <a:spLocks noChangeArrowheads="1"/>
            </p:cNvSpPr>
            <p:nvPr/>
          </p:nvSpPr>
          <p:spPr bwMode="auto">
            <a:xfrm>
              <a:off x="2019" y="2523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Arial" charset="0"/>
                  <a:ea typeface="宋体" pitchFamily="2" charset="-122"/>
                </a:rPr>
                <a:t>挂起</a:t>
              </a:r>
            </a:p>
          </p:txBody>
        </p:sp>
      </p:grpSp>
      <p:grpSp>
        <p:nvGrpSpPr>
          <p:cNvPr id="37904" name="Group 16"/>
          <p:cNvGrpSpPr>
            <a:grpSpLocks/>
          </p:cNvGrpSpPr>
          <p:nvPr/>
        </p:nvGrpSpPr>
        <p:grpSpPr bwMode="auto">
          <a:xfrm>
            <a:off x="4932363" y="2895600"/>
            <a:ext cx="1079500" cy="485775"/>
            <a:chOff x="1837" y="2432"/>
            <a:chExt cx="952" cy="454"/>
          </a:xfrm>
        </p:grpSpPr>
        <p:sp>
          <p:nvSpPr>
            <p:cNvPr id="37905" name="Oval 17"/>
            <p:cNvSpPr>
              <a:spLocks noChangeArrowheads="1"/>
            </p:cNvSpPr>
            <p:nvPr/>
          </p:nvSpPr>
          <p:spPr bwMode="auto">
            <a:xfrm>
              <a:off x="1837" y="2432"/>
              <a:ext cx="952" cy="4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Text Box 18"/>
            <p:cNvSpPr txBox="1">
              <a:spLocks noChangeArrowheads="1"/>
            </p:cNvSpPr>
            <p:nvPr/>
          </p:nvSpPr>
          <p:spPr bwMode="auto">
            <a:xfrm>
              <a:off x="2019" y="2523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Arial" charset="0"/>
                  <a:ea typeface="宋体" pitchFamily="2" charset="-122"/>
                </a:rPr>
                <a:t>睡眠</a:t>
              </a:r>
            </a:p>
          </p:txBody>
        </p:sp>
      </p:grpSp>
      <p:grpSp>
        <p:nvGrpSpPr>
          <p:cNvPr id="37907" name="Group 19"/>
          <p:cNvGrpSpPr>
            <a:grpSpLocks/>
          </p:cNvGrpSpPr>
          <p:nvPr/>
        </p:nvGrpSpPr>
        <p:grpSpPr bwMode="auto">
          <a:xfrm>
            <a:off x="6732588" y="1113235"/>
            <a:ext cx="1079500" cy="485775"/>
            <a:chOff x="1837" y="2432"/>
            <a:chExt cx="952" cy="454"/>
          </a:xfrm>
        </p:grpSpPr>
        <p:sp>
          <p:nvSpPr>
            <p:cNvPr id="37908" name="Oval 20"/>
            <p:cNvSpPr>
              <a:spLocks noChangeArrowheads="1"/>
            </p:cNvSpPr>
            <p:nvPr/>
          </p:nvSpPr>
          <p:spPr bwMode="auto">
            <a:xfrm>
              <a:off x="1837" y="2432"/>
              <a:ext cx="952" cy="4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Text Box 21"/>
            <p:cNvSpPr txBox="1">
              <a:spLocks noChangeArrowheads="1"/>
            </p:cNvSpPr>
            <p:nvPr/>
          </p:nvSpPr>
          <p:spPr bwMode="auto">
            <a:xfrm>
              <a:off x="2019" y="2523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Arial" charset="0"/>
                  <a:ea typeface="宋体" pitchFamily="2" charset="-122"/>
                </a:rPr>
                <a:t>阻塞</a:t>
              </a:r>
            </a:p>
          </p:txBody>
        </p:sp>
      </p:grpSp>
      <p:grpSp>
        <p:nvGrpSpPr>
          <p:cNvPr id="37910" name="Group 22"/>
          <p:cNvGrpSpPr>
            <a:grpSpLocks/>
          </p:cNvGrpSpPr>
          <p:nvPr/>
        </p:nvGrpSpPr>
        <p:grpSpPr bwMode="auto">
          <a:xfrm>
            <a:off x="7294563" y="2226469"/>
            <a:ext cx="1079500" cy="485775"/>
            <a:chOff x="1837" y="2432"/>
            <a:chExt cx="952" cy="454"/>
          </a:xfrm>
        </p:grpSpPr>
        <p:sp>
          <p:nvSpPr>
            <p:cNvPr id="37911" name="Oval 23"/>
            <p:cNvSpPr>
              <a:spLocks noChangeArrowheads="1"/>
            </p:cNvSpPr>
            <p:nvPr/>
          </p:nvSpPr>
          <p:spPr bwMode="auto">
            <a:xfrm>
              <a:off x="1837" y="2432"/>
              <a:ext cx="952" cy="4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2" name="Text Box 24"/>
            <p:cNvSpPr txBox="1">
              <a:spLocks noChangeArrowheads="1"/>
            </p:cNvSpPr>
            <p:nvPr/>
          </p:nvSpPr>
          <p:spPr bwMode="auto">
            <a:xfrm>
              <a:off x="2019" y="2523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Arial" charset="0"/>
                  <a:ea typeface="宋体" pitchFamily="2" charset="-122"/>
                </a:rPr>
                <a:t>结束</a:t>
              </a:r>
            </a:p>
          </p:txBody>
        </p:sp>
      </p:grpSp>
      <p:grpSp>
        <p:nvGrpSpPr>
          <p:cNvPr id="37913" name="Group 25"/>
          <p:cNvGrpSpPr>
            <a:grpSpLocks/>
          </p:cNvGrpSpPr>
          <p:nvPr/>
        </p:nvGrpSpPr>
        <p:grpSpPr bwMode="auto">
          <a:xfrm>
            <a:off x="6588125" y="3165872"/>
            <a:ext cx="1079500" cy="485775"/>
            <a:chOff x="1837" y="2432"/>
            <a:chExt cx="952" cy="454"/>
          </a:xfrm>
        </p:grpSpPr>
        <p:sp>
          <p:nvSpPr>
            <p:cNvPr id="37914" name="Oval 26"/>
            <p:cNvSpPr>
              <a:spLocks noChangeArrowheads="1"/>
            </p:cNvSpPr>
            <p:nvPr/>
          </p:nvSpPr>
          <p:spPr bwMode="auto">
            <a:xfrm>
              <a:off x="1837" y="2432"/>
              <a:ext cx="952" cy="4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5" name="Text Box 27"/>
            <p:cNvSpPr txBox="1">
              <a:spLocks noChangeArrowheads="1"/>
            </p:cNvSpPr>
            <p:nvPr/>
          </p:nvSpPr>
          <p:spPr bwMode="auto">
            <a:xfrm>
              <a:off x="2019" y="2523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Arial" charset="0"/>
                  <a:ea typeface="宋体" pitchFamily="2" charset="-122"/>
                </a:rPr>
                <a:t>等待</a:t>
              </a:r>
            </a:p>
          </p:txBody>
        </p:sp>
      </p:grpSp>
      <p:sp>
        <p:nvSpPr>
          <p:cNvPr id="37916" name="Line 28"/>
          <p:cNvSpPr>
            <a:spLocks noChangeShapeType="1"/>
          </p:cNvSpPr>
          <p:nvPr/>
        </p:nvSpPr>
        <p:spPr bwMode="auto">
          <a:xfrm>
            <a:off x="1619250" y="2518172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3132139" y="2247900"/>
            <a:ext cx="1152525" cy="21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zh-CN" altLang="en-US" sz="1600">
                <a:latin typeface="Arial" charset="0"/>
                <a:ea typeface="宋体" pitchFamily="2" charset="-122"/>
              </a:rPr>
              <a:t>时间片结束</a:t>
            </a:r>
          </a:p>
        </p:txBody>
      </p:sp>
      <p:sp>
        <p:nvSpPr>
          <p:cNvPr id="37918" name="Line 30"/>
          <p:cNvSpPr>
            <a:spLocks noChangeShapeType="1"/>
          </p:cNvSpPr>
          <p:nvPr/>
        </p:nvSpPr>
        <p:spPr bwMode="auto">
          <a:xfrm flipV="1">
            <a:off x="3203576" y="2463404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 flipH="1">
            <a:off x="3203576" y="257175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3203576" y="2571750"/>
            <a:ext cx="1152525" cy="21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zh-CN" altLang="en-US" sz="1600">
                <a:latin typeface="Arial" charset="0"/>
                <a:ea typeface="宋体" pitchFamily="2" charset="-122"/>
              </a:rPr>
              <a:t>分配时间片</a:t>
            </a:r>
          </a:p>
        </p:txBody>
      </p:sp>
      <p:cxnSp>
        <p:nvCxnSpPr>
          <p:cNvPr id="37921" name="AutoShape 33"/>
          <p:cNvCxnSpPr>
            <a:cxnSpLocks noChangeShapeType="1"/>
            <a:stCxn id="37905" idx="2"/>
            <a:endCxn id="37896" idx="4"/>
          </p:cNvCxnSpPr>
          <p:nvPr/>
        </p:nvCxnSpPr>
        <p:spPr bwMode="auto">
          <a:xfrm rot="10800000">
            <a:off x="2736851" y="2733675"/>
            <a:ext cx="2195513" cy="4048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3132139" y="3113485"/>
            <a:ext cx="719137" cy="32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zh-CN" altLang="en-US" sz="1600">
                <a:latin typeface="Arial" charset="0"/>
                <a:ea typeface="宋体" pitchFamily="2" charset="-122"/>
              </a:rPr>
              <a:t>睡眠时</a:t>
            </a:r>
          </a:p>
          <a:p>
            <a:r>
              <a:rPr lang="zh-CN" altLang="en-US" sz="1600">
                <a:latin typeface="Arial" charset="0"/>
                <a:ea typeface="宋体" pitchFamily="2" charset="-122"/>
              </a:rPr>
              <a:t>间结束</a:t>
            </a:r>
          </a:p>
        </p:txBody>
      </p:sp>
      <p:cxnSp>
        <p:nvCxnSpPr>
          <p:cNvPr id="37923" name="AutoShape 35"/>
          <p:cNvCxnSpPr>
            <a:cxnSpLocks noChangeShapeType="1"/>
            <a:stCxn id="37914" idx="3"/>
            <a:endCxn id="37896" idx="3"/>
          </p:cNvCxnSpPr>
          <p:nvPr/>
        </p:nvCxnSpPr>
        <p:spPr bwMode="auto">
          <a:xfrm rot="16200000" flipV="1">
            <a:off x="4121150" y="954485"/>
            <a:ext cx="909638" cy="4341812"/>
          </a:xfrm>
          <a:prstGeom prst="curvedConnector3">
            <a:avLst>
              <a:gd name="adj1" fmla="val -2670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4572000" y="3596879"/>
            <a:ext cx="647700" cy="163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notify</a:t>
            </a: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4500563" y="3813572"/>
            <a:ext cx="1008062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notify All</a:t>
            </a:r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>
            <a:off x="4932364" y="2680097"/>
            <a:ext cx="287337" cy="215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5076825" y="2625329"/>
            <a:ext cx="647700" cy="21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sleep</a:t>
            </a:r>
          </a:p>
        </p:txBody>
      </p:sp>
      <p:cxnSp>
        <p:nvCxnSpPr>
          <p:cNvPr id="37928" name="AutoShape 40"/>
          <p:cNvCxnSpPr>
            <a:cxnSpLocks noChangeShapeType="1"/>
            <a:stCxn id="37899" idx="6"/>
            <a:endCxn id="37914" idx="0"/>
          </p:cNvCxnSpPr>
          <p:nvPr/>
        </p:nvCxnSpPr>
        <p:spPr bwMode="auto">
          <a:xfrm>
            <a:off x="5148263" y="2518172"/>
            <a:ext cx="1979612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29" name="Rectangle 41"/>
          <p:cNvSpPr>
            <a:spLocks noChangeArrowheads="1"/>
          </p:cNvSpPr>
          <p:nvPr/>
        </p:nvSpPr>
        <p:spPr bwMode="auto">
          <a:xfrm>
            <a:off x="6084889" y="2625329"/>
            <a:ext cx="503237" cy="216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wait</a:t>
            </a:r>
          </a:p>
        </p:txBody>
      </p:sp>
      <p:sp>
        <p:nvSpPr>
          <p:cNvPr id="37930" name="Line 42"/>
          <p:cNvSpPr>
            <a:spLocks noChangeShapeType="1"/>
          </p:cNvSpPr>
          <p:nvPr/>
        </p:nvSpPr>
        <p:spPr bwMode="auto">
          <a:xfrm>
            <a:off x="5148263" y="2463404"/>
            <a:ext cx="208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084889" y="2247900"/>
            <a:ext cx="503237" cy="216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stop</a:t>
            </a:r>
          </a:p>
        </p:txBody>
      </p:sp>
      <p:sp>
        <p:nvSpPr>
          <p:cNvPr id="37932" name="Line 44"/>
          <p:cNvSpPr>
            <a:spLocks noChangeShapeType="1"/>
          </p:cNvSpPr>
          <p:nvPr/>
        </p:nvSpPr>
        <p:spPr bwMode="auto">
          <a:xfrm flipV="1">
            <a:off x="5148264" y="1545432"/>
            <a:ext cx="1800225" cy="8643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6372225" y="1815704"/>
            <a:ext cx="719138" cy="21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I/O</a:t>
            </a:r>
            <a:r>
              <a:rPr lang="zh-CN" altLang="en-US" sz="1600">
                <a:latin typeface="Arial" charset="0"/>
                <a:ea typeface="宋体" pitchFamily="2" charset="-122"/>
              </a:rPr>
              <a:t>请求</a:t>
            </a:r>
          </a:p>
        </p:txBody>
      </p:sp>
      <p:sp>
        <p:nvSpPr>
          <p:cNvPr id="37934" name="Line 46"/>
          <p:cNvSpPr>
            <a:spLocks noChangeShapeType="1"/>
          </p:cNvSpPr>
          <p:nvPr/>
        </p:nvSpPr>
        <p:spPr bwMode="auto">
          <a:xfrm flipV="1">
            <a:off x="4859338" y="1977629"/>
            <a:ext cx="360362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5" name="Rectangle 47"/>
          <p:cNvSpPr>
            <a:spLocks noChangeArrowheads="1"/>
          </p:cNvSpPr>
          <p:nvPr/>
        </p:nvSpPr>
        <p:spPr bwMode="auto">
          <a:xfrm>
            <a:off x="4140200" y="1977629"/>
            <a:ext cx="8636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suspend</a:t>
            </a:r>
          </a:p>
        </p:txBody>
      </p:sp>
      <p:sp>
        <p:nvSpPr>
          <p:cNvPr id="37936" name="Line 48"/>
          <p:cNvSpPr>
            <a:spLocks noChangeShapeType="1"/>
          </p:cNvSpPr>
          <p:nvPr/>
        </p:nvSpPr>
        <p:spPr bwMode="auto">
          <a:xfrm flipH="1">
            <a:off x="2916239" y="1762125"/>
            <a:ext cx="2016125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7" name="Rectangle 49"/>
          <p:cNvSpPr>
            <a:spLocks noChangeArrowheads="1"/>
          </p:cNvSpPr>
          <p:nvPr/>
        </p:nvSpPr>
        <p:spPr bwMode="auto">
          <a:xfrm>
            <a:off x="3492500" y="1707356"/>
            <a:ext cx="8636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resume</a:t>
            </a:r>
          </a:p>
        </p:txBody>
      </p:sp>
      <p:cxnSp>
        <p:nvCxnSpPr>
          <p:cNvPr id="37938" name="AutoShape 50"/>
          <p:cNvCxnSpPr>
            <a:cxnSpLocks noChangeShapeType="1"/>
            <a:stCxn id="37909" idx="1"/>
            <a:endCxn id="37896" idx="1"/>
          </p:cNvCxnSpPr>
          <p:nvPr/>
        </p:nvCxnSpPr>
        <p:spPr bwMode="auto">
          <a:xfrm rot="10800000" flipV="1">
            <a:off x="2405063" y="1344217"/>
            <a:ext cx="4533900" cy="102036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39" name="Rectangle 51"/>
          <p:cNvSpPr>
            <a:spLocks noChangeArrowheads="1"/>
          </p:cNvSpPr>
          <p:nvPr/>
        </p:nvSpPr>
        <p:spPr bwMode="auto">
          <a:xfrm>
            <a:off x="5148263" y="1059657"/>
            <a:ext cx="1368425" cy="269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I/O</a:t>
            </a:r>
            <a:r>
              <a:rPr lang="zh-CN" altLang="en-US" sz="1600">
                <a:latin typeface="Arial" charset="0"/>
                <a:ea typeface="宋体" pitchFamily="2" charset="-122"/>
              </a:rPr>
              <a:t>请求结束</a:t>
            </a:r>
          </a:p>
        </p:txBody>
      </p:sp>
    </p:spTree>
    <p:extLst>
      <p:ext uri="{BB962C8B-B14F-4D97-AF65-F5344CB8AC3E}">
        <p14:creationId xmlns:p14="http://schemas.microsoft.com/office/powerpoint/2010/main" val="2750034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创建</a:t>
            </a:r>
            <a:r>
              <a:rPr lang="zh-CN" altLang="en-US" dirty="0">
                <a:ea typeface="宋体" pitchFamily="2" charset="-122"/>
              </a:rPr>
              <a:t>多线程的方法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Java</a:t>
            </a:r>
            <a:r>
              <a:rPr lang="zh-CN" altLang="en-US" sz="2400" dirty="0"/>
              <a:t>中编程实现多线程应有两种途径</a:t>
            </a:r>
          </a:p>
          <a:p>
            <a:pPr lvl="1"/>
            <a:r>
              <a:rPr lang="zh-CN" altLang="en-US" sz="2400" dirty="0"/>
              <a:t>一种是创建</a:t>
            </a:r>
            <a:r>
              <a:rPr lang="en-US" altLang="zh-CN" sz="2400" dirty="0"/>
              <a:t>Thread</a:t>
            </a:r>
            <a:r>
              <a:rPr lang="zh-CN" altLang="en-US" sz="2400" dirty="0"/>
              <a:t>线程的子类</a:t>
            </a:r>
          </a:p>
          <a:p>
            <a:pPr lvl="1"/>
            <a:r>
              <a:rPr lang="zh-CN" altLang="en-US" sz="2400" dirty="0"/>
              <a:t>实现一个接口</a:t>
            </a:r>
            <a:r>
              <a:rPr lang="en-US" altLang="zh-CN" sz="2400" dirty="0"/>
              <a:t>Runnable</a:t>
            </a:r>
            <a:endParaRPr lang="zh-CN" altLang="en-US" sz="2400" dirty="0"/>
          </a:p>
          <a:p>
            <a:pPr lvl="1"/>
            <a:r>
              <a:rPr lang="zh-CN" altLang="en-US" sz="2400" dirty="0"/>
              <a:t>无论是哪种途径最终都需要使用</a:t>
            </a:r>
            <a:r>
              <a:rPr lang="en-US" altLang="zh-CN" sz="2400" dirty="0"/>
              <a:t>Thread</a:t>
            </a:r>
            <a:r>
              <a:rPr lang="zh-CN" altLang="en-US" sz="2400" dirty="0"/>
              <a:t>类及其方法。</a:t>
            </a:r>
          </a:p>
        </p:txBody>
      </p:sp>
    </p:spTree>
    <p:extLst>
      <p:ext uri="{BB962C8B-B14F-4D97-AF65-F5344CB8AC3E}">
        <p14:creationId xmlns:p14="http://schemas.microsoft.com/office/powerpoint/2010/main" val="6940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创建</a:t>
            </a:r>
            <a:r>
              <a:rPr lang="zh-CN" altLang="en-US" dirty="0">
                <a:ea typeface="宋体" pitchFamily="2" charset="-122"/>
              </a:rPr>
              <a:t>多线程的方法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．通过继承</a:t>
            </a:r>
            <a:r>
              <a:rPr lang="en-US" altLang="zh-CN" sz="2400" dirty="0"/>
              <a:t>Thread</a:t>
            </a:r>
            <a:r>
              <a:rPr lang="zh-CN" altLang="en-US" sz="2400" dirty="0"/>
              <a:t>类实现多线程</a:t>
            </a:r>
          </a:p>
          <a:p>
            <a:pPr lvl="1"/>
            <a:r>
              <a:rPr lang="zh-CN" altLang="en-US" sz="2400" dirty="0" smtClean="0"/>
              <a:t>定义</a:t>
            </a:r>
            <a:r>
              <a:rPr lang="en-US" altLang="zh-CN" sz="2400" dirty="0"/>
              <a:t>Thread</a:t>
            </a:r>
            <a:r>
              <a:rPr lang="zh-CN" altLang="en-US" sz="2400" dirty="0"/>
              <a:t>类的一个子类。</a:t>
            </a:r>
          </a:p>
          <a:p>
            <a:pPr lvl="1"/>
            <a:r>
              <a:rPr lang="zh-CN" altLang="en-US" sz="2400" dirty="0" smtClean="0"/>
              <a:t>定义</a:t>
            </a:r>
            <a:r>
              <a:rPr lang="zh-CN" altLang="en-US" sz="2400" dirty="0"/>
              <a:t>子类中的方法</a:t>
            </a:r>
            <a:r>
              <a:rPr lang="en-US" altLang="zh-CN" sz="2400" dirty="0"/>
              <a:t>run( )</a:t>
            </a:r>
            <a:r>
              <a:rPr lang="zh-CN" altLang="en-US" sz="2400" dirty="0"/>
              <a:t>，覆盖父类中的方法</a:t>
            </a:r>
            <a:r>
              <a:rPr lang="en-US" altLang="zh-CN" sz="2400" dirty="0"/>
              <a:t>run( )</a:t>
            </a:r>
            <a:r>
              <a:rPr lang="zh-CN" altLang="en-US" sz="2400" dirty="0"/>
              <a:t>。</a:t>
            </a:r>
          </a:p>
          <a:p>
            <a:pPr lvl="1"/>
            <a:r>
              <a:rPr lang="zh-CN" altLang="en-US" sz="2400" dirty="0" smtClean="0"/>
              <a:t>创建</a:t>
            </a:r>
            <a:r>
              <a:rPr lang="zh-CN" altLang="en-US" sz="2400" dirty="0"/>
              <a:t>该子类的一个线程对象。</a:t>
            </a:r>
          </a:p>
          <a:p>
            <a:pPr lvl="1"/>
            <a:r>
              <a:rPr lang="zh-CN" altLang="en-US" sz="2400" dirty="0" smtClean="0"/>
              <a:t>通过</a:t>
            </a:r>
            <a:r>
              <a:rPr lang="en-US" altLang="zh-CN" sz="2400" dirty="0"/>
              <a:t>start( )</a:t>
            </a:r>
            <a:r>
              <a:rPr lang="zh-CN" altLang="en-US" sz="2400" dirty="0"/>
              <a:t>方法启动线程。</a:t>
            </a:r>
          </a:p>
        </p:txBody>
      </p:sp>
    </p:spTree>
    <p:extLst>
      <p:ext uri="{BB962C8B-B14F-4D97-AF65-F5344CB8AC3E}">
        <p14:creationId xmlns:p14="http://schemas.microsoft.com/office/powerpoint/2010/main" val="3725591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 smtClean="0"/>
              <a:t>【</a:t>
            </a:r>
            <a:r>
              <a:rPr lang="zh-CN" altLang="en-US" sz="1800" dirty="0" smtClean="0"/>
              <a:t>实例</a:t>
            </a:r>
            <a:r>
              <a:rPr lang="en-US" altLang="zh-CN" sz="1800" dirty="0" smtClean="0"/>
              <a:t>2</a:t>
            </a:r>
            <a:r>
              <a:rPr lang="en-US" altLang="zh-CN" sz="1800" dirty="0"/>
              <a:t>】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class </a:t>
            </a:r>
            <a:r>
              <a:rPr lang="en-US" altLang="zh-CN" sz="1600" dirty="0" err="1"/>
              <a:t>myThread</a:t>
            </a:r>
            <a:r>
              <a:rPr lang="en-US" altLang="zh-CN" sz="1600" dirty="0"/>
              <a:t> extends Thread{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sleeptime</a:t>
            </a:r>
            <a:r>
              <a:rPr lang="en-US" altLang="zh-CN" sz="1600" dirty="0"/>
              <a:t>;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  public </a:t>
            </a:r>
            <a:r>
              <a:rPr lang="en-US" altLang="zh-CN" sz="1600" dirty="0" err="1"/>
              <a:t>myThread</a:t>
            </a:r>
            <a:r>
              <a:rPr lang="en-US" altLang="zh-CN" sz="1600" dirty="0"/>
              <a:t>(String id) {  // </a:t>
            </a:r>
            <a:r>
              <a:rPr lang="zh-CN" altLang="en-US" sz="1600" dirty="0"/>
              <a:t>构造函数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zh-CN" altLang="en-US" sz="1600" dirty="0"/>
              <a:t>		</a:t>
            </a:r>
            <a:r>
              <a:rPr lang="en-US" altLang="zh-CN" sz="1600" dirty="0"/>
              <a:t>super(id);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</a:t>
            </a:r>
            <a:r>
              <a:rPr lang="en-US" altLang="zh-CN" sz="1600" dirty="0" err="1"/>
              <a:t>sleeptime</a:t>
            </a:r>
            <a:r>
              <a:rPr lang="en-US" altLang="zh-CN" sz="1600" dirty="0"/>
              <a:t>=(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)(</a:t>
            </a:r>
            <a:r>
              <a:rPr lang="en-US" altLang="zh-CN" sz="1600" dirty="0" err="1"/>
              <a:t>Math.random</a:t>
            </a:r>
            <a:r>
              <a:rPr lang="en-US" altLang="zh-CN" sz="1600" dirty="0"/>
              <a:t>( )*100);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("The Thread Name="+</a:t>
            </a:r>
            <a:r>
              <a:rPr lang="en-US" altLang="zh-CN" sz="1600" dirty="0" err="1"/>
              <a:t>getName</a:t>
            </a:r>
            <a:r>
              <a:rPr lang="en-US" altLang="zh-CN" sz="1600" dirty="0"/>
              <a:t>( )+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	"</a:t>
            </a:r>
            <a:r>
              <a:rPr lang="zh-CN" altLang="en-US" sz="1600" dirty="0"/>
              <a:t>，</a:t>
            </a:r>
            <a:r>
              <a:rPr lang="en-US" altLang="zh-CN" sz="1600" dirty="0"/>
              <a:t>Sleeping</a:t>
            </a:r>
            <a:r>
              <a:rPr lang="zh-CN" altLang="en-US" sz="1600" dirty="0"/>
              <a:t>： 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sleeptime</a:t>
            </a:r>
            <a:r>
              <a:rPr lang="en-US" altLang="zh-CN" sz="1600" dirty="0"/>
              <a:t>);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}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public void run(){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try{  // </a:t>
            </a:r>
            <a:r>
              <a:rPr lang="zh-CN" altLang="en-US" sz="1600" dirty="0"/>
              <a:t>通过线程睡眠模拟程序的执行 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zh-CN" altLang="en-US" sz="1600" dirty="0"/>
              <a:t>			</a:t>
            </a:r>
            <a:r>
              <a:rPr lang="en-US" altLang="zh-CN" sz="1600" dirty="0" err="1"/>
              <a:t>Thread.sleep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sleeptime</a:t>
            </a:r>
            <a:r>
              <a:rPr lang="en-US" altLang="zh-CN" sz="1600" dirty="0"/>
              <a:t>); 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}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catch(</a:t>
            </a:r>
            <a:r>
              <a:rPr lang="en-US" altLang="zh-CN" sz="1600" dirty="0" err="1"/>
              <a:t>InterruptedException</a:t>
            </a:r>
            <a:r>
              <a:rPr lang="en-US" altLang="zh-CN" sz="1600" dirty="0"/>
              <a:t> e){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	</a:t>
            </a:r>
            <a:r>
              <a:rPr lang="en-US" altLang="zh-CN" sz="1600" dirty="0" err="1"/>
              <a:t>System.err.println</a:t>
            </a:r>
            <a:r>
              <a:rPr lang="en-US" altLang="zh-CN" sz="1600" dirty="0"/>
              <a:t>("Exception</a:t>
            </a:r>
            <a:r>
              <a:rPr lang="zh-CN" altLang="en-US" sz="1600" dirty="0"/>
              <a:t>：</a:t>
            </a:r>
            <a:r>
              <a:rPr lang="en-US" altLang="zh-CN" sz="1600" dirty="0"/>
              <a:t>" +</a:t>
            </a:r>
            <a:r>
              <a:rPr lang="en-US" altLang="zh-CN" sz="1600" dirty="0" err="1"/>
              <a:t>e.toString</a:t>
            </a:r>
            <a:r>
              <a:rPr lang="en-US" altLang="zh-CN" sz="1600" dirty="0"/>
              <a:t>());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}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("The running Thread="+</a:t>
            </a:r>
            <a:r>
              <a:rPr lang="en-US" altLang="zh-CN" sz="1600" dirty="0" err="1"/>
              <a:t>getName</a:t>
            </a:r>
            <a:r>
              <a:rPr lang="en-US" altLang="zh-CN" sz="1600" dirty="0"/>
              <a:t>());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}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8686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altLang="zh-CN" sz="2400" dirty="0" smtClean="0"/>
              <a:t>【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2</a:t>
            </a:r>
            <a:r>
              <a:rPr lang="en-US" altLang="zh-CN" sz="2400" dirty="0"/>
              <a:t>】</a:t>
            </a:r>
          </a:p>
          <a:p>
            <a:pPr marL="838200" lvl="1" indent="-381000">
              <a:buFontTx/>
              <a:buAutoNum type="arabicPeriod" startAt="19"/>
            </a:pPr>
            <a:r>
              <a:rPr lang="en-US" altLang="zh-CN" sz="2000" dirty="0"/>
              <a:t>public class </a:t>
            </a:r>
            <a:r>
              <a:rPr lang="en-US" altLang="zh-CN" sz="2000" dirty="0" err="1"/>
              <a:t>fourThreads</a:t>
            </a:r>
            <a:r>
              <a:rPr lang="en-US" altLang="zh-CN" sz="2000" dirty="0"/>
              <a:t>{</a:t>
            </a:r>
          </a:p>
          <a:p>
            <a:pPr marL="838200" lvl="1" indent="-381000">
              <a:buFontTx/>
              <a:buAutoNum type="arabicPeriod" startAt="19"/>
            </a:pPr>
            <a:r>
              <a:rPr lang="en-US" altLang="zh-CN" sz="2000" dirty="0"/>
              <a:t>	public static void main(String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[ ]) {</a:t>
            </a:r>
          </a:p>
          <a:p>
            <a:pPr marL="838200" lvl="1" indent="-381000">
              <a:buFontTx/>
              <a:buAutoNum type="arabicPeriod" startAt="19"/>
            </a:pPr>
            <a:r>
              <a:rPr lang="en-US" altLang="zh-CN" sz="2000" dirty="0"/>
              <a:t>		</a:t>
            </a:r>
            <a:r>
              <a:rPr lang="en-US" altLang="zh-CN" sz="2000" dirty="0" err="1"/>
              <a:t>myThread</a:t>
            </a:r>
            <a:r>
              <a:rPr lang="en-US" altLang="zh-CN" sz="2000" dirty="0"/>
              <a:t>	t1</a:t>
            </a:r>
            <a:r>
              <a:rPr lang="zh-CN" altLang="en-US" sz="2000" dirty="0"/>
              <a:t>，</a:t>
            </a:r>
            <a:r>
              <a:rPr lang="en-US" altLang="zh-CN" sz="2000" dirty="0"/>
              <a:t>t2</a:t>
            </a:r>
            <a:r>
              <a:rPr lang="zh-CN" altLang="en-US" sz="2000" dirty="0"/>
              <a:t>，</a:t>
            </a:r>
            <a:r>
              <a:rPr lang="en-US" altLang="zh-CN" sz="2000" dirty="0"/>
              <a:t>t3</a:t>
            </a:r>
            <a:r>
              <a:rPr lang="zh-CN" altLang="en-US" sz="2000" dirty="0"/>
              <a:t>，</a:t>
            </a:r>
            <a:r>
              <a:rPr lang="en-US" altLang="zh-CN" sz="2000" dirty="0"/>
              <a:t>t4;</a:t>
            </a:r>
          </a:p>
          <a:p>
            <a:pPr marL="838200" lvl="1" indent="-381000">
              <a:buFontTx/>
              <a:buAutoNum type="arabicPeriod" startAt="19"/>
            </a:pPr>
            <a:r>
              <a:rPr lang="en-US" altLang="zh-CN" sz="2000" dirty="0"/>
              <a:t>		t1=new </a:t>
            </a:r>
            <a:r>
              <a:rPr lang="en-US" altLang="zh-CN" sz="2000" dirty="0" err="1"/>
              <a:t>myThread</a:t>
            </a:r>
            <a:r>
              <a:rPr lang="en-US" altLang="zh-CN" sz="2000" dirty="0"/>
              <a:t>("Thread 1");</a:t>
            </a:r>
          </a:p>
          <a:p>
            <a:pPr marL="838200" lvl="1" indent="-381000">
              <a:buFontTx/>
              <a:buAutoNum type="arabicPeriod" startAt="19"/>
            </a:pPr>
            <a:r>
              <a:rPr lang="en-US" altLang="zh-CN" sz="2000" dirty="0"/>
              <a:t>		t2=new </a:t>
            </a:r>
            <a:r>
              <a:rPr lang="en-US" altLang="zh-CN" sz="2000" dirty="0" err="1"/>
              <a:t>myThread</a:t>
            </a:r>
            <a:r>
              <a:rPr lang="en-US" altLang="zh-CN" sz="2000" dirty="0"/>
              <a:t>("Thread 2");	</a:t>
            </a:r>
          </a:p>
          <a:p>
            <a:pPr marL="838200" lvl="1" indent="-381000">
              <a:buFontTx/>
              <a:buAutoNum type="arabicPeriod" startAt="19"/>
            </a:pPr>
            <a:r>
              <a:rPr lang="en-US" altLang="zh-CN" sz="2000" dirty="0"/>
              <a:t>		t3=new </a:t>
            </a:r>
            <a:r>
              <a:rPr lang="en-US" altLang="zh-CN" sz="2000" dirty="0" err="1"/>
              <a:t>myThread</a:t>
            </a:r>
            <a:r>
              <a:rPr lang="en-US" altLang="zh-CN" sz="2000" dirty="0"/>
              <a:t>("Thread 3");	</a:t>
            </a:r>
          </a:p>
          <a:p>
            <a:pPr marL="838200" lvl="1" indent="-381000">
              <a:buFontTx/>
              <a:buAutoNum type="arabicPeriod" startAt="19"/>
            </a:pPr>
            <a:r>
              <a:rPr lang="en-US" altLang="zh-CN" sz="2000" dirty="0"/>
              <a:t>		t4=new </a:t>
            </a:r>
            <a:r>
              <a:rPr lang="en-US" altLang="zh-CN" sz="2000" dirty="0" err="1"/>
              <a:t>myThread</a:t>
            </a:r>
            <a:r>
              <a:rPr lang="en-US" altLang="zh-CN" sz="2000" dirty="0"/>
              <a:t>("Thread 4"); 		</a:t>
            </a:r>
          </a:p>
          <a:p>
            <a:pPr marL="838200" lvl="1" indent="-381000">
              <a:buFontTx/>
              <a:buAutoNum type="arabicPeriod" startAt="19"/>
            </a:pPr>
            <a:r>
              <a:rPr lang="en-US" altLang="zh-CN" sz="2000" dirty="0"/>
              <a:t>		t1.start( );		t2.start( );</a:t>
            </a:r>
          </a:p>
          <a:p>
            <a:pPr marL="838200" lvl="1" indent="-381000">
              <a:buFontTx/>
              <a:buAutoNum type="arabicPeriod" startAt="19"/>
            </a:pPr>
            <a:r>
              <a:rPr lang="en-US" altLang="zh-CN" sz="2000" dirty="0"/>
              <a:t>		t3.start( );		t4.start( );</a:t>
            </a:r>
          </a:p>
          <a:p>
            <a:pPr marL="838200" lvl="1" indent="-381000">
              <a:buFontTx/>
              <a:buAutoNum type="arabicPeriod" startAt="19"/>
            </a:pPr>
            <a:r>
              <a:rPr lang="en-US" altLang="zh-CN" sz="2000" dirty="0"/>
              <a:t>	}</a:t>
            </a:r>
          </a:p>
          <a:p>
            <a:pPr marL="838200" lvl="1" indent="-381000">
              <a:buFontTx/>
              <a:buAutoNum type="arabicPeriod" startAt="19"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7767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2</a:t>
            </a:r>
            <a:r>
              <a:rPr lang="en-US" altLang="zh-CN" dirty="0"/>
              <a:t>】</a:t>
            </a:r>
          </a:p>
          <a:p>
            <a:pPr marL="838200" lvl="1" indent="-381000">
              <a:lnSpc>
                <a:spcPct val="110000"/>
              </a:lnSpc>
              <a:buFontTx/>
              <a:buNone/>
            </a:pPr>
            <a:r>
              <a:rPr lang="zh-CN" altLang="en-US" dirty="0"/>
              <a:t>程序某次的运行结果：</a:t>
            </a:r>
          </a:p>
          <a:p>
            <a:pPr marL="838200" lvl="1" indent="-381000">
              <a:lnSpc>
                <a:spcPct val="110000"/>
              </a:lnSpc>
              <a:buFontTx/>
              <a:buNone/>
            </a:pPr>
            <a:r>
              <a:rPr lang="en-US" altLang="zh-CN" dirty="0"/>
              <a:t>he Thread Name=Thread 1</a:t>
            </a:r>
            <a:r>
              <a:rPr lang="zh-CN" altLang="en-US" dirty="0"/>
              <a:t>，</a:t>
            </a:r>
            <a:r>
              <a:rPr lang="en-US" altLang="zh-CN" dirty="0"/>
              <a:t>Sleeping</a:t>
            </a:r>
            <a:r>
              <a:rPr lang="zh-CN" altLang="en-US" dirty="0"/>
              <a:t>： </a:t>
            </a:r>
            <a:r>
              <a:rPr lang="en-US" altLang="zh-CN" dirty="0"/>
              <a:t>6</a:t>
            </a:r>
          </a:p>
          <a:p>
            <a:pPr marL="838200" lvl="1" indent="-381000">
              <a:lnSpc>
                <a:spcPct val="110000"/>
              </a:lnSpc>
              <a:buFontTx/>
              <a:buNone/>
            </a:pPr>
            <a:r>
              <a:rPr lang="en-US" altLang="zh-CN" dirty="0"/>
              <a:t>The Thread Name=Thread 2</a:t>
            </a:r>
            <a:r>
              <a:rPr lang="zh-CN" altLang="en-US" dirty="0"/>
              <a:t>，</a:t>
            </a:r>
            <a:r>
              <a:rPr lang="en-US" altLang="zh-CN" dirty="0"/>
              <a:t>Sleeping</a:t>
            </a:r>
            <a:r>
              <a:rPr lang="zh-CN" altLang="en-US" dirty="0"/>
              <a:t>： </a:t>
            </a:r>
            <a:r>
              <a:rPr lang="en-US" altLang="zh-CN" dirty="0"/>
              <a:t>49</a:t>
            </a:r>
          </a:p>
          <a:p>
            <a:pPr marL="838200" lvl="1" indent="-381000">
              <a:lnSpc>
                <a:spcPct val="110000"/>
              </a:lnSpc>
              <a:buFontTx/>
              <a:buNone/>
            </a:pPr>
            <a:r>
              <a:rPr lang="en-US" altLang="zh-CN" dirty="0"/>
              <a:t>The Thread Name=Thread 3</a:t>
            </a:r>
            <a:r>
              <a:rPr lang="zh-CN" altLang="en-US" dirty="0"/>
              <a:t>，</a:t>
            </a:r>
            <a:r>
              <a:rPr lang="en-US" altLang="zh-CN" dirty="0"/>
              <a:t>Sleeping</a:t>
            </a:r>
            <a:r>
              <a:rPr lang="zh-CN" altLang="en-US" dirty="0"/>
              <a:t>： </a:t>
            </a:r>
            <a:r>
              <a:rPr lang="en-US" altLang="zh-CN" dirty="0"/>
              <a:t>19</a:t>
            </a:r>
          </a:p>
          <a:p>
            <a:pPr marL="838200" lvl="1" indent="-381000">
              <a:lnSpc>
                <a:spcPct val="110000"/>
              </a:lnSpc>
              <a:buFontTx/>
              <a:buNone/>
            </a:pPr>
            <a:r>
              <a:rPr lang="en-US" altLang="zh-CN" dirty="0"/>
              <a:t>The Thread Name=Thread 4</a:t>
            </a:r>
            <a:r>
              <a:rPr lang="zh-CN" altLang="en-US" dirty="0"/>
              <a:t>，</a:t>
            </a:r>
            <a:r>
              <a:rPr lang="en-US" altLang="zh-CN" dirty="0"/>
              <a:t>Sleeping</a:t>
            </a:r>
            <a:r>
              <a:rPr lang="zh-CN" altLang="en-US" dirty="0"/>
              <a:t>： </a:t>
            </a:r>
            <a:r>
              <a:rPr lang="en-US" altLang="zh-CN" dirty="0"/>
              <a:t>69</a:t>
            </a:r>
          </a:p>
          <a:p>
            <a:pPr marL="838200" lvl="1" indent="-381000">
              <a:lnSpc>
                <a:spcPct val="110000"/>
              </a:lnSpc>
              <a:buFontTx/>
              <a:buNone/>
            </a:pPr>
            <a:r>
              <a:rPr lang="en-US" altLang="zh-CN" dirty="0"/>
              <a:t>The running Thread=Thread 1</a:t>
            </a:r>
          </a:p>
          <a:p>
            <a:pPr marL="838200" lvl="1" indent="-381000">
              <a:lnSpc>
                <a:spcPct val="110000"/>
              </a:lnSpc>
              <a:buFontTx/>
              <a:buNone/>
            </a:pPr>
            <a:r>
              <a:rPr lang="en-US" altLang="zh-CN" dirty="0"/>
              <a:t>The running Thread=Thread 3</a:t>
            </a:r>
          </a:p>
          <a:p>
            <a:pPr marL="838200" lvl="1" indent="-381000">
              <a:lnSpc>
                <a:spcPct val="110000"/>
              </a:lnSpc>
              <a:buFontTx/>
              <a:buNone/>
            </a:pPr>
            <a:r>
              <a:rPr lang="en-US" altLang="zh-CN" dirty="0"/>
              <a:t>The running Thread=Thread 2</a:t>
            </a:r>
          </a:p>
          <a:p>
            <a:pPr marL="838200" lvl="1" indent="-381000">
              <a:lnSpc>
                <a:spcPct val="110000"/>
              </a:lnSpc>
              <a:buFontTx/>
              <a:buNone/>
            </a:pPr>
            <a:r>
              <a:rPr lang="en-US" altLang="zh-CN" dirty="0"/>
              <a:t>The running Thread=Thread 4</a:t>
            </a:r>
          </a:p>
          <a:p>
            <a:pPr marL="838200" lvl="1" indent="-381000">
              <a:lnSpc>
                <a:spcPct val="110000"/>
              </a:lnSpc>
              <a:buFontTx/>
              <a:buNone/>
            </a:pPr>
            <a:r>
              <a:rPr lang="zh-CN" altLang="en-US" dirty="0">
                <a:solidFill>
                  <a:srgbClr val="FF3300"/>
                </a:solidFill>
              </a:rPr>
              <a:t>★</a:t>
            </a:r>
            <a:r>
              <a:rPr lang="zh-CN" altLang="en-US" dirty="0"/>
              <a:t>注意：</a:t>
            </a:r>
            <a:r>
              <a:rPr lang="en-US" altLang="zh-CN" dirty="0"/>
              <a:t>Thread</a:t>
            </a:r>
            <a:r>
              <a:rPr lang="zh-CN" altLang="en-US" dirty="0"/>
              <a:t>类中的</a:t>
            </a:r>
            <a:r>
              <a:rPr lang="en-US" altLang="zh-CN" dirty="0"/>
              <a:t>run( )</a:t>
            </a:r>
            <a:r>
              <a:rPr lang="zh-CN" altLang="en-US" dirty="0"/>
              <a:t>方法具有</a:t>
            </a:r>
            <a:r>
              <a:rPr lang="en-US" altLang="zh-CN" dirty="0"/>
              <a:t>public</a:t>
            </a:r>
            <a:r>
              <a:rPr lang="zh-CN" altLang="en-US" dirty="0"/>
              <a:t>属性，覆盖该方法时，前面必须带上</a:t>
            </a:r>
            <a:r>
              <a:rPr lang="en-US" altLang="zh-CN" dirty="0"/>
              <a:t>public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6769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多</a:t>
            </a:r>
            <a:r>
              <a:rPr lang="zh-CN" altLang="en-US" dirty="0">
                <a:ea typeface="宋体" pitchFamily="2" charset="-122"/>
              </a:rPr>
              <a:t>线程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多线程的概念</a:t>
            </a:r>
            <a:endParaRPr lang="en-US" altLang="zh-CN" dirty="0"/>
          </a:p>
          <a:p>
            <a:r>
              <a:rPr lang="en-US" altLang="zh-CN" dirty="0" err="1" smtClean="0"/>
              <a:t>线程类</a:t>
            </a:r>
            <a:endParaRPr lang="en-US" altLang="zh-CN" dirty="0"/>
          </a:p>
          <a:p>
            <a:r>
              <a:rPr lang="en-US" altLang="zh-CN" dirty="0" err="1" smtClean="0"/>
              <a:t>资源的协调与同步</a:t>
            </a:r>
            <a:endParaRPr lang="en-US" altLang="zh-CN" dirty="0"/>
          </a:p>
          <a:p>
            <a:r>
              <a:rPr lang="en-US" altLang="zh-CN" dirty="0" err="1" smtClean="0"/>
              <a:t>线程间通信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840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创建</a:t>
            </a:r>
            <a:r>
              <a:rPr lang="zh-CN" altLang="en-US" dirty="0">
                <a:ea typeface="宋体" pitchFamily="2" charset="-122"/>
              </a:rPr>
              <a:t>多线程的方法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．通过实现</a:t>
            </a:r>
            <a:r>
              <a:rPr lang="en-US" altLang="zh-CN" sz="2400" dirty="0"/>
              <a:t>Runnable</a:t>
            </a:r>
            <a:r>
              <a:rPr lang="zh-CN" altLang="en-US" sz="2400" dirty="0"/>
              <a:t>接口实现多线程</a:t>
            </a:r>
          </a:p>
          <a:p>
            <a:pPr lvl="1"/>
            <a:r>
              <a:rPr lang="zh-CN" altLang="en-US" sz="2400" dirty="0" smtClean="0"/>
              <a:t>定义</a:t>
            </a:r>
            <a:r>
              <a:rPr lang="zh-CN" altLang="en-US" sz="2400" dirty="0"/>
              <a:t>一个实现</a:t>
            </a:r>
            <a:r>
              <a:rPr lang="en-US" altLang="zh-CN" sz="2400" dirty="0"/>
              <a:t>Runnable</a:t>
            </a:r>
            <a:r>
              <a:rPr lang="zh-CN" altLang="en-US" sz="2400" dirty="0"/>
              <a:t>接口的类。 </a:t>
            </a:r>
          </a:p>
          <a:p>
            <a:pPr lvl="1"/>
            <a:r>
              <a:rPr lang="zh-CN" altLang="en-US" sz="2400" dirty="0" smtClean="0"/>
              <a:t>定义</a:t>
            </a:r>
            <a:r>
              <a:rPr lang="zh-CN" altLang="en-US" sz="2400" dirty="0"/>
              <a:t>方法</a:t>
            </a:r>
            <a:r>
              <a:rPr lang="en-US" altLang="zh-CN" sz="2400" dirty="0"/>
              <a:t>run( )</a:t>
            </a:r>
            <a:r>
              <a:rPr lang="zh-CN" altLang="en-US" sz="2400" dirty="0"/>
              <a:t>。</a:t>
            </a:r>
            <a:r>
              <a:rPr lang="en-US" altLang="zh-CN" sz="2400" dirty="0"/>
              <a:t>Runnable</a:t>
            </a:r>
            <a:r>
              <a:rPr lang="zh-CN" altLang="en-US" sz="2400" dirty="0"/>
              <a:t>接口中有一个空的方法</a:t>
            </a:r>
            <a:r>
              <a:rPr lang="en-US" altLang="zh-CN" sz="2400" dirty="0"/>
              <a:t>run( )</a:t>
            </a:r>
            <a:r>
              <a:rPr lang="zh-CN" altLang="en-US" sz="2400" dirty="0"/>
              <a:t>，实现它的类必须覆盖此方法。 </a:t>
            </a:r>
          </a:p>
          <a:p>
            <a:pPr lvl="1"/>
            <a:r>
              <a:rPr lang="zh-CN" altLang="en-US" sz="2400" dirty="0" smtClean="0"/>
              <a:t>创建</a:t>
            </a:r>
            <a:r>
              <a:rPr lang="zh-CN" altLang="en-US" sz="2400" dirty="0"/>
              <a:t>该类的一个线程对象，并将该对象作参数，传递给</a:t>
            </a:r>
            <a:r>
              <a:rPr lang="en-US" altLang="zh-CN" sz="2400" dirty="0"/>
              <a:t>Thread</a:t>
            </a:r>
            <a:r>
              <a:rPr lang="zh-CN" altLang="en-US" sz="2400" dirty="0"/>
              <a:t>类的构造函数，从而生成</a:t>
            </a:r>
            <a:r>
              <a:rPr lang="en-US" altLang="zh-CN" sz="2400" dirty="0"/>
              <a:t>Thread</a:t>
            </a:r>
            <a:r>
              <a:rPr lang="zh-CN" altLang="en-US" sz="2400" dirty="0"/>
              <a:t>类的一个对象。</a:t>
            </a:r>
          </a:p>
          <a:p>
            <a:pPr lvl="1"/>
            <a:r>
              <a:rPr lang="zh-CN" altLang="en-US" sz="2400" dirty="0" smtClean="0"/>
              <a:t>通过</a:t>
            </a:r>
            <a:r>
              <a:rPr lang="en-US" altLang="zh-CN" sz="2400" dirty="0"/>
              <a:t>start( )</a:t>
            </a:r>
            <a:r>
              <a:rPr lang="zh-CN" altLang="en-US" sz="2400" dirty="0"/>
              <a:t>方法启动线程。</a:t>
            </a:r>
          </a:p>
        </p:txBody>
      </p:sp>
    </p:spTree>
    <p:extLst>
      <p:ext uri="{BB962C8B-B14F-4D97-AF65-F5344CB8AC3E}">
        <p14:creationId xmlns:p14="http://schemas.microsoft.com/office/powerpoint/2010/main" val="499526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9186"/>
            <a:ext cx="8207375" cy="4288631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实例</a:t>
            </a:r>
            <a:r>
              <a:rPr lang="en-US" altLang="zh-CN" sz="1600" dirty="0" smtClean="0"/>
              <a:t>3</a:t>
            </a:r>
            <a:r>
              <a:rPr lang="en-US" altLang="zh-CN" sz="1600" dirty="0"/>
              <a:t>】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class </a:t>
            </a:r>
            <a:r>
              <a:rPr lang="en-US" altLang="zh-CN" sz="1600" dirty="0" err="1"/>
              <a:t>myThread</a:t>
            </a:r>
            <a:r>
              <a:rPr lang="en-US" altLang="zh-CN" sz="1600" dirty="0"/>
              <a:t> implements Runnable{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count=1</a:t>
            </a:r>
            <a:r>
              <a:rPr lang="zh-CN" altLang="en-US" sz="1600" dirty="0"/>
              <a:t>，</a:t>
            </a:r>
            <a:r>
              <a:rPr lang="en-US" altLang="zh-CN" sz="1600" dirty="0"/>
              <a:t>number;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public </a:t>
            </a:r>
            <a:r>
              <a:rPr lang="en-US" altLang="zh-CN" sz="1600" dirty="0" err="1"/>
              <a:t>myThread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){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	number=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;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创建线程：</a:t>
            </a:r>
            <a:r>
              <a:rPr lang="en-US" altLang="zh-CN" sz="1600" dirty="0"/>
              <a:t>" +number);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}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public void run(){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	while(true){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线程 </a:t>
            </a:r>
            <a:r>
              <a:rPr lang="en-US" altLang="zh-CN" sz="1600" dirty="0"/>
              <a:t>" + number + "</a:t>
            </a:r>
            <a:r>
              <a:rPr lang="zh-CN" altLang="en-US" sz="1600" dirty="0"/>
              <a:t>：计数 </a:t>
            </a:r>
            <a:r>
              <a:rPr lang="en-US" altLang="zh-CN" sz="1600" dirty="0"/>
              <a:t>" + count);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		if(++count==6) return;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	}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}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}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public class </a:t>
            </a:r>
            <a:r>
              <a:rPr lang="en-US" altLang="zh-CN" sz="1600" dirty="0" err="1"/>
              <a:t>runnableThreads</a:t>
            </a:r>
            <a:r>
              <a:rPr lang="en-US" altLang="zh-CN" sz="1600" dirty="0"/>
              <a:t>{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public static void main(String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[]){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	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&lt;5;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 new Thread(new </a:t>
            </a:r>
            <a:r>
              <a:rPr lang="en-US" altLang="zh-CN" sz="1600" dirty="0" err="1"/>
              <a:t>myThread</a:t>
            </a:r>
            <a:r>
              <a:rPr lang="en-US" altLang="zh-CN" sz="1600" dirty="0"/>
              <a:t>(i+1)).start();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	}</a:t>
            </a:r>
          </a:p>
          <a:p>
            <a:pPr marL="838200" lvl="1" indent="-381000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Tx/>
              <a:buAutoNum type="arabicPeriod"/>
            </a:pP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581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00000"/>
              </a:lnSpc>
            </a:pPr>
            <a:r>
              <a:rPr lang="en-US" altLang="zh-CN" sz="2000" dirty="0" smtClean="0"/>
              <a:t>【</a:t>
            </a:r>
            <a:r>
              <a:rPr lang="zh-CN" altLang="en-US" sz="2000" dirty="0" smtClean="0"/>
              <a:t>实例</a:t>
            </a:r>
            <a:r>
              <a:rPr lang="en-US" altLang="zh-CN" sz="2000" dirty="0" smtClean="0"/>
              <a:t>3</a:t>
            </a:r>
            <a:r>
              <a:rPr lang="en-US" altLang="zh-CN" sz="2000" dirty="0"/>
              <a:t>】</a:t>
            </a:r>
          </a:p>
          <a:p>
            <a:pPr marL="457200" indent="-457200">
              <a:lnSpc>
                <a:spcPct val="100000"/>
              </a:lnSpc>
            </a:pPr>
            <a:r>
              <a:rPr lang="zh-CN" altLang="en-US" sz="2000" dirty="0"/>
              <a:t>程序运行某次的输出结果：</a:t>
            </a:r>
          </a:p>
          <a:p>
            <a:pPr marL="838200" lvl="1" indent="-381000">
              <a:lnSpc>
                <a:spcPct val="100000"/>
              </a:lnSpc>
              <a:buFontTx/>
              <a:buNone/>
            </a:pPr>
            <a:r>
              <a:rPr lang="zh-CN" altLang="en-US" sz="1800" dirty="0"/>
              <a:t>创建线程：</a:t>
            </a:r>
            <a:r>
              <a:rPr lang="en-US" altLang="zh-CN" sz="1800" dirty="0"/>
              <a:t>1</a:t>
            </a:r>
          </a:p>
          <a:p>
            <a:pPr marL="838200" lvl="1" indent="-381000">
              <a:lnSpc>
                <a:spcPct val="100000"/>
              </a:lnSpc>
              <a:buFontTx/>
              <a:buNone/>
            </a:pPr>
            <a:r>
              <a:rPr lang="zh-CN" altLang="en-US" sz="1800" dirty="0"/>
              <a:t>创建线程：</a:t>
            </a:r>
            <a:r>
              <a:rPr lang="en-US" altLang="zh-CN" sz="1800" dirty="0"/>
              <a:t>2</a:t>
            </a:r>
          </a:p>
          <a:p>
            <a:pPr marL="838200" lvl="1" indent="-381000">
              <a:lnSpc>
                <a:spcPct val="100000"/>
              </a:lnSpc>
              <a:buFontTx/>
              <a:buNone/>
            </a:pPr>
            <a:r>
              <a:rPr lang="zh-CN" altLang="en-US" sz="1800" dirty="0"/>
              <a:t>线程 </a:t>
            </a:r>
            <a:r>
              <a:rPr lang="en-US" altLang="zh-CN" sz="1800" dirty="0"/>
              <a:t>1</a:t>
            </a:r>
            <a:r>
              <a:rPr lang="zh-CN" altLang="en-US" sz="1800" dirty="0"/>
              <a:t>：计数 </a:t>
            </a:r>
            <a:r>
              <a:rPr lang="en-US" altLang="zh-CN" sz="1800" dirty="0"/>
              <a:t>1</a:t>
            </a:r>
          </a:p>
          <a:p>
            <a:pPr marL="838200" lvl="1" indent="-381000">
              <a:lnSpc>
                <a:spcPct val="100000"/>
              </a:lnSpc>
              <a:buFontTx/>
              <a:buNone/>
            </a:pPr>
            <a:r>
              <a:rPr lang="zh-CN" altLang="en-US" sz="1800" dirty="0"/>
              <a:t>线程 </a:t>
            </a:r>
            <a:r>
              <a:rPr lang="en-US" altLang="zh-CN" sz="1800" dirty="0"/>
              <a:t>1</a:t>
            </a:r>
            <a:r>
              <a:rPr lang="zh-CN" altLang="en-US" sz="1800" dirty="0"/>
              <a:t>：计数 </a:t>
            </a:r>
            <a:r>
              <a:rPr lang="en-US" altLang="zh-CN" sz="1800" dirty="0"/>
              <a:t>2</a:t>
            </a:r>
          </a:p>
          <a:p>
            <a:pPr marL="838200" lvl="1" indent="-381000">
              <a:lnSpc>
                <a:spcPct val="100000"/>
              </a:lnSpc>
              <a:buFontTx/>
              <a:buNone/>
            </a:pPr>
            <a:r>
              <a:rPr lang="zh-CN" altLang="en-US" sz="1800" dirty="0"/>
              <a:t>线程 </a:t>
            </a:r>
            <a:r>
              <a:rPr lang="en-US" altLang="zh-CN" sz="1800" dirty="0"/>
              <a:t>1</a:t>
            </a:r>
            <a:r>
              <a:rPr lang="zh-CN" altLang="en-US" sz="1800" dirty="0"/>
              <a:t>：计数 </a:t>
            </a:r>
            <a:r>
              <a:rPr lang="en-US" altLang="zh-CN" sz="1800" dirty="0"/>
              <a:t>3</a:t>
            </a:r>
          </a:p>
          <a:p>
            <a:pPr marL="838200" lvl="1" indent="-381000">
              <a:lnSpc>
                <a:spcPct val="100000"/>
              </a:lnSpc>
              <a:buFontTx/>
              <a:buNone/>
            </a:pPr>
            <a:r>
              <a:rPr lang="zh-CN" altLang="en-US" sz="1800" dirty="0"/>
              <a:t>线程 </a:t>
            </a:r>
            <a:r>
              <a:rPr lang="en-US" altLang="zh-CN" sz="1800" dirty="0"/>
              <a:t>2</a:t>
            </a:r>
            <a:r>
              <a:rPr lang="zh-CN" altLang="en-US" sz="1800" dirty="0"/>
              <a:t>：计数 </a:t>
            </a:r>
            <a:r>
              <a:rPr lang="en-US" altLang="zh-CN" sz="1800" dirty="0"/>
              <a:t>1</a:t>
            </a:r>
          </a:p>
          <a:p>
            <a:pPr marL="838200" lvl="1" indent="-381000">
              <a:lnSpc>
                <a:spcPct val="100000"/>
              </a:lnSpc>
              <a:buFontTx/>
              <a:buNone/>
            </a:pPr>
            <a:r>
              <a:rPr lang="zh-CN" altLang="en-US" sz="1800" dirty="0"/>
              <a:t>线程 </a:t>
            </a:r>
            <a:r>
              <a:rPr lang="en-US" altLang="zh-CN" sz="1800" dirty="0"/>
              <a:t>2</a:t>
            </a:r>
            <a:r>
              <a:rPr lang="zh-CN" altLang="en-US" sz="1800" dirty="0"/>
              <a:t>：计数 </a:t>
            </a:r>
            <a:r>
              <a:rPr lang="en-US" altLang="zh-CN" sz="1800" dirty="0"/>
              <a:t>2</a:t>
            </a:r>
          </a:p>
          <a:p>
            <a:pPr marL="838200" lvl="1" indent="-381000">
              <a:lnSpc>
                <a:spcPct val="100000"/>
              </a:lnSpc>
              <a:buFontTx/>
              <a:buNone/>
            </a:pPr>
            <a:r>
              <a:rPr lang="zh-CN" altLang="en-US" sz="1800" dirty="0"/>
              <a:t>线程 </a:t>
            </a:r>
            <a:r>
              <a:rPr lang="en-US" altLang="zh-CN" sz="1800" dirty="0"/>
              <a:t>2</a:t>
            </a:r>
            <a:r>
              <a:rPr lang="zh-CN" altLang="en-US" sz="1800" dirty="0"/>
              <a:t>：计数 </a:t>
            </a:r>
            <a:r>
              <a:rPr lang="en-US" altLang="zh-CN" sz="1800" dirty="0"/>
              <a:t>3</a:t>
            </a:r>
          </a:p>
          <a:p>
            <a:pPr marL="838200" lvl="1" indent="-381000">
              <a:lnSpc>
                <a:spcPct val="100000"/>
              </a:lnSpc>
              <a:buFontTx/>
              <a:buNone/>
            </a:pPr>
            <a:r>
              <a:rPr lang="zh-CN" altLang="en-US" sz="1800" dirty="0"/>
              <a:t>创建线程：</a:t>
            </a:r>
            <a:r>
              <a:rPr lang="en-US" altLang="zh-CN" sz="1800" dirty="0"/>
              <a:t>3</a:t>
            </a:r>
          </a:p>
          <a:p>
            <a:pPr marL="838200" lvl="1" indent="-381000">
              <a:lnSpc>
                <a:spcPct val="100000"/>
              </a:lnSpc>
              <a:buFontTx/>
              <a:buNone/>
            </a:pPr>
            <a:r>
              <a:rPr lang="zh-CN" altLang="en-US" sz="1800" dirty="0"/>
              <a:t>线程 </a:t>
            </a:r>
            <a:r>
              <a:rPr lang="en-US" altLang="zh-CN" sz="1800" dirty="0"/>
              <a:t>3</a:t>
            </a:r>
            <a:r>
              <a:rPr lang="zh-CN" altLang="en-US" sz="1800" dirty="0"/>
              <a:t>：计数 </a:t>
            </a:r>
            <a:r>
              <a:rPr lang="en-US" altLang="zh-CN" sz="1800" dirty="0"/>
              <a:t>1</a:t>
            </a:r>
          </a:p>
          <a:p>
            <a:pPr marL="838200" lvl="1" indent="-381000">
              <a:lnSpc>
                <a:spcPct val="100000"/>
              </a:lnSpc>
              <a:buFontTx/>
              <a:buNone/>
            </a:pPr>
            <a:r>
              <a:rPr lang="zh-CN" altLang="en-US" sz="1800" dirty="0"/>
              <a:t>线程 </a:t>
            </a:r>
            <a:r>
              <a:rPr lang="en-US" altLang="zh-CN" sz="1800" dirty="0"/>
              <a:t>3</a:t>
            </a:r>
            <a:r>
              <a:rPr lang="zh-CN" altLang="en-US" sz="1800" dirty="0"/>
              <a:t>：计数 </a:t>
            </a:r>
            <a:r>
              <a:rPr lang="en-US" altLang="zh-CN" sz="1800" dirty="0"/>
              <a:t>2</a:t>
            </a:r>
          </a:p>
          <a:p>
            <a:pPr marL="838200" lvl="1" indent="-381000">
              <a:lnSpc>
                <a:spcPct val="100000"/>
              </a:lnSpc>
              <a:buFontTx/>
              <a:buNone/>
            </a:pPr>
            <a:r>
              <a:rPr lang="zh-CN" altLang="en-US" sz="1800" dirty="0"/>
              <a:t>线程 </a:t>
            </a:r>
            <a:r>
              <a:rPr lang="en-US" altLang="zh-CN" sz="1800" dirty="0"/>
              <a:t>3</a:t>
            </a:r>
            <a:r>
              <a:rPr lang="zh-CN" altLang="en-US" sz="1800" dirty="0"/>
              <a:t>：计数 </a:t>
            </a:r>
            <a:r>
              <a:rPr lang="en-US" altLang="zh-CN" sz="1800" dirty="0"/>
              <a:t>3</a:t>
            </a:r>
          </a:p>
          <a:p>
            <a:pPr marL="838200" lvl="1" indent="-381000">
              <a:lnSpc>
                <a:spcPct val="100000"/>
              </a:lnSpc>
              <a:buFontTx/>
              <a:buNone/>
            </a:pPr>
            <a:r>
              <a:rPr lang="zh-CN" altLang="en-US" sz="1800" dirty="0">
                <a:solidFill>
                  <a:srgbClr val="FF3300"/>
                </a:solidFill>
              </a:rPr>
              <a:t>★</a:t>
            </a:r>
            <a:r>
              <a:rPr lang="zh-CN" altLang="en-US" sz="1800" dirty="0"/>
              <a:t>值得指出的是同一个实现了</a:t>
            </a:r>
            <a:r>
              <a:rPr lang="en-US" altLang="zh-CN" sz="1800" dirty="0"/>
              <a:t>Runnable</a:t>
            </a:r>
            <a:r>
              <a:rPr lang="zh-CN" altLang="en-US" sz="1800" dirty="0"/>
              <a:t>接口的对象作为参数产生的所有</a:t>
            </a:r>
            <a:r>
              <a:rPr lang="en-US" altLang="zh-CN" sz="1800" dirty="0"/>
              <a:t>Thread</a:t>
            </a:r>
            <a:r>
              <a:rPr lang="zh-CN" altLang="en-US" sz="1800" dirty="0"/>
              <a:t>对象是同一对象下的线程。</a:t>
            </a:r>
          </a:p>
        </p:txBody>
      </p:sp>
    </p:spTree>
    <p:extLst>
      <p:ext uri="{BB962C8B-B14F-4D97-AF65-F5344CB8AC3E}">
        <p14:creationId xmlns:p14="http://schemas.microsoft.com/office/powerpoint/2010/main" val="4252619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创建</a:t>
            </a:r>
            <a:r>
              <a:rPr lang="zh-CN" altLang="en-US" dirty="0">
                <a:ea typeface="宋体" pitchFamily="2" charset="-122"/>
              </a:rPr>
              <a:t>多线程的方法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3．两种方法的简单比较</a:t>
            </a:r>
          </a:p>
          <a:p>
            <a:pPr lvl="1"/>
            <a:r>
              <a:rPr lang="en-US" altLang="zh-CN" sz="2000"/>
              <a:t>使用Thread方法简单明了，符合大家的习惯，但是，它也有一个很大的缺点，那就是如果我们的类已经从一个类继承（如小程序必须继承自 Applet 类），则无法再继承 Thread 类。</a:t>
            </a:r>
          </a:p>
          <a:p>
            <a:pPr lvl="1"/>
            <a:r>
              <a:rPr lang="en-US" altLang="zh-CN" sz="2000"/>
              <a:t>使用 Runnable 接口来实现多线程使得我们能够在一个类中包容所有的代码，有利于封装，它的缺点在于，我们只能使用一套代码，若想创建多个线程并使各个线程执行不同的代码，则仍必须额外创建类，如果这样的话，在大多数情况下也许还不如直接用多个类分别继承 Thread 来得紧凑。</a:t>
            </a:r>
          </a:p>
        </p:txBody>
      </p:sp>
    </p:spTree>
    <p:extLst>
      <p:ext uri="{BB962C8B-B14F-4D97-AF65-F5344CB8AC3E}">
        <p14:creationId xmlns:p14="http://schemas.microsoft.com/office/powerpoint/2010/main" val="990811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资源</a:t>
            </a:r>
            <a:r>
              <a:rPr lang="zh-CN" altLang="en-US" dirty="0">
                <a:ea typeface="宋体" pitchFamily="2" charset="-122"/>
              </a:rPr>
              <a:t>的协调与同步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线程</a:t>
            </a:r>
            <a:r>
              <a:rPr lang="zh-CN" altLang="en-US" sz="2400" dirty="0"/>
              <a:t>调度模型</a:t>
            </a:r>
            <a:endParaRPr lang="en-US" altLang="zh-CN" sz="2400" dirty="0"/>
          </a:p>
          <a:p>
            <a:r>
              <a:rPr lang="zh-CN" altLang="en-US" sz="2400" dirty="0" smtClean="0"/>
              <a:t>资源</a:t>
            </a:r>
            <a:r>
              <a:rPr lang="zh-CN" altLang="en-US" sz="2400" dirty="0"/>
              <a:t>冲突</a:t>
            </a:r>
            <a:endParaRPr lang="en-US" altLang="zh-CN" sz="2400" dirty="0"/>
          </a:p>
          <a:p>
            <a:r>
              <a:rPr lang="zh-CN" altLang="en-US" sz="2400" dirty="0" smtClean="0"/>
              <a:t>同步</a:t>
            </a:r>
            <a:r>
              <a:rPr lang="zh-CN" altLang="en-US" sz="2400" dirty="0"/>
              <a:t>方法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10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线程</a:t>
            </a:r>
            <a:r>
              <a:rPr lang="zh-CN" altLang="en-US" dirty="0">
                <a:ea typeface="宋体" pitchFamily="2" charset="-122"/>
              </a:rPr>
              <a:t>调度模型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当计算机中只有一个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CPU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时，同一时刻正在运行的线程只能有一个，当一个新的线程通过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new()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创建并通过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start()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方法启动后，线程只是进入就绪状态，是否能运行要看调度的结果。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线程调度程序挑选线程时，将选择处于就绪状态且优先级最高的线程。优先级别主要分高、中、低三个级别，分别代表的数字是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10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。最小优先级的常量是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MIN_PRIORITY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，普通的优先级的常量是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NORM_PRIORITY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，最高的优先级的常量是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MAX_PRIORITY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。一般主线程的优先级是普通。另外可以通过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Thread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类的</a:t>
            </a:r>
            <a:r>
              <a:rPr lang="en-US" altLang="zh-CN" sz="2000" dirty="0" err="1">
                <a:latin typeface="仿宋_GB2312" pitchFamily="49" charset="-122"/>
                <a:ea typeface="仿宋_GB2312" pitchFamily="49" charset="-122"/>
              </a:rPr>
              <a:t>setPriority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000" dirty="0" err="1"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 a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）方法来修改系统自动设置的线程优先级。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如果多个线程具有相同的优先级，它们将被轮流调度。</a:t>
            </a:r>
          </a:p>
        </p:txBody>
      </p:sp>
    </p:spTree>
    <p:extLst>
      <p:ext uri="{BB962C8B-B14F-4D97-AF65-F5344CB8AC3E}">
        <p14:creationId xmlns:p14="http://schemas.microsoft.com/office/powerpoint/2010/main" val="289968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116013" y="4077891"/>
            <a:ext cx="3816350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dirty="0" smtClean="0">
                <a:latin typeface="Arial" charset="0"/>
                <a:ea typeface="宋体" pitchFamily="2" charset="-122"/>
              </a:rPr>
              <a:t>图</a:t>
            </a:r>
            <a:r>
              <a:rPr lang="en-US" altLang="zh-CN" sz="1800" dirty="0" smtClean="0">
                <a:latin typeface="Arial" charset="0"/>
                <a:ea typeface="宋体" pitchFamily="2" charset="-122"/>
              </a:rPr>
              <a:t>2    </a:t>
            </a:r>
            <a:r>
              <a:rPr lang="zh-CN" altLang="en-US" sz="1800" dirty="0">
                <a:latin typeface="Arial" charset="0"/>
                <a:ea typeface="宋体" pitchFamily="2" charset="-122"/>
              </a:rPr>
              <a:t>线程优先级调度示意图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116014" y="1275160"/>
            <a:ext cx="1368425" cy="325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Arial" charset="0"/>
                <a:ea typeface="宋体" pitchFamily="2" charset="-122"/>
              </a:rPr>
              <a:t>新建线程</a:t>
            </a:r>
            <a:r>
              <a:rPr lang="en-US" altLang="zh-CN" sz="1600">
                <a:latin typeface="Arial" charset="0"/>
                <a:ea typeface="宋体" pitchFamily="2" charset="-122"/>
              </a:rPr>
              <a:t>y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116014" y="2356248"/>
            <a:ext cx="1368425" cy="325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Arial" charset="0"/>
                <a:ea typeface="宋体" pitchFamily="2" charset="-122"/>
              </a:rPr>
              <a:t>就绪线程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042988" y="3489723"/>
            <a:ext cx="1368425" cy="325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Arial" charset="0"/>
                <a:ea typeface="宋体" pitchFamily="2" charset="-122"/>
              </a:rPr>
              <a:t>O</a:t>
            </a:r>
            <a:r>
              <a:rPr lang="zh-CN" altLang="en-US" sz="1600">
                <a:latin typeface="Arial" charset="0"/>
                <a:ea typeface="宋体" pitchFamily="2" charset="-122"/>
              </a:rPr>
              <a:t>的等锁池</a:t>
            </a:r>
          </a:p>
        </p:txBody>
      </p:sp>
      <p:grpSp>
        <p:nvGrpSpPr>
          <p:cNvPr id="47110" name="Group 6"/>
          <p:cNvGrpSpPr>
            <a:grpSpLocks/>
          </p:cNvGrpSpPr>
          <p:nvPr/>
        </p:nvGrpSpPr>
        <p:grpSpPr bwMode="auto">
          <a:xfrm>
            <a:off x="3781425" y="789385"/>
            <a:ext cx="1295400" cy="864394"/>
            <a:chOff x="2744" y="754"/>
            <a:chExt cx="816" cy="726"/>
          </a:xfrm>
        </p:grpSpPr>
        <p:sp>
          <p:nvSpPr>
            <p:cNvPr id="47111" name="Text Box 7"/>
            <p:cNvSpPr txBox="1">
              <a:spLocks noChangeArrowheads="1"/>
            </p:cNvSpPr>
            <p:nvPr/>
          </p:nvSpPr>
          <p:spPr bwMode="auto">
            <a:xfrm>
              <a:off x="2744" y="754"/>
              <a:ext cx="816" cy="7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>
                  <a:latin typeface="Arial" charset="0"/>
                  <a:ea typeface="宋体" pitchFamily="2" charset="-122"/>
                </a:rPr>
                <a:t>优先级多列</a:t>
              </a:r>
            </a:p>
            <a:p>
              <a:pPr algn="ctr">
                <a:spcBef>
                  <a:spcPct val="50000"/>
                </a:spcBef>
              </a:pPr>
              <a:endParaRPr lang="zh-CN" altLang="en-US" sz="1600">
                <a:latin typeface="Arial" charset="0"/>
                <a:ea typeface="宋体" pitchFamily="2" charset="-122"/>
              </a:endParaRPr>
            </a:p>
            <a:p>
              <a:pPr algn="ctr">
                <a:spcBef>
                  <a:spcPct val="50000"/>
                </a:spcBef>
              </a:pPr>
              <a:endParaRPr lang="zh-CN" altLang="en-US" sz="16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>
              <a:off x="2744" y="981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>
              <a:off x="2744" y="111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>
              <a:off x="2744" y="123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>
              <a:off x="2744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3708401" y="2356247"/>
            <a:ext cx="1655763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Arial" charset="0"/>
                <a:ea typeface="宋体" pitchFamily="2" charset="-122"/>
              </a:rPr>
              <a:t>正在运行线程</a:t>
            </a:r>
            <a:r>
              <a:rPr lang="en-US" altLang="zh-CN" sz="1600">
                <a:latin typeface="Arial" charset="0"/>
                <a:ea typeface="宋体" pitchFamily="2" charset="-122"/>
              </a:rPr>
              <a:t>x</a:t>
            </a:r>
          </a:p>
        </p:txBody>
      </p:sp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1692275" y="1815703"/>
            <a:ext cx="935038" cy="27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400">
                <a:latin typeface="Arial" charset="0"/>
                <a:ea typeface="宋体" pitchFamily="2" charset="-122"/>
              </a:rPr>
              <a:t>y.start()</a:t>
            </a:r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1692275" y="1600200"/>
            <a:ext cx="0" cy="7560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7119" name="AutoShape 15"/>
          <p:cNvCxnSpPr>
            <a:cxnSpLocks noChangeShapeType="1"/>
            <a:stCxn id="47108" idx="3"/>
            <a:endCxn id="47111" idx="1"/>
          </p:cNvCxnSpPr>
          <p:nvPr/>
        </p:nvCxnSpPr>
        <p:spPr bwMode="auto">
          <a:xfrm flipV="1">
            <a:off x="2484439" y="1221582"/>
            <a:ext cx="1296987" cy="12977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0" name="AutoShape 16"/>
          <p:cNvCxnSpPr>
            <a:cxnSpLocks noChangeShapeType="1"/>
            <a:stCxn id="47116" idx="1"/>
            <a:endCxn id="47109" idx="3"/>
          </p:cNvCxnSpPr>
          <p:nvPr/>
        </p:nvCxnSpPr>
        <p:spPr bwMode="auto">
          <a:xfrm flipH="1">
            <a:off x="2411414" y="2518173"/>
            <a:ext cx="1296987" cy="11346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2555876" y="2842022"/>
            <a:ext cx="2232025" cy="43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zh-CN" altLang="en-US" sz="1400">
                <a:latin typeface="Arial" charset="0"/>
                <a:ea typeface="宋体" pitchFamily="2" charset="-122"/>
              </a:rPr>
              <a:t>执行到</a:t>
            </a:r>
            <a:r>
              <a:rPr lang="en-US" altLang="zh-CN" sz="1400">
                <a:latin typeface="Arial" charset="0"/>
                <a:ea typeface="宋体" pitchFamily="2" charset="-122"/>
              </a:rPr>
              <a:t>synchronized(O)</a:t>
            </a:r>
          </a:p>
          <a:p>
            <a:r>
              <a:rPr lang="zh-CN" altLang="en-US" sz="1400">
                <a:latin typeface="Arial" charset="0"/>
                <a:ea typeface="宋体" pitchFamily="2" charset="-122"/>
              </a:rPr>
              <a:t>标记不存在则进入</a:t>
            </a:r>
            <a:r>
              <a:rPr lang="en-US" altLang="zh-CN" sz="1400">
                <a:latin typeface="Arial" charset="0"/>
                <a:ea typeface="宋体" pitchFamily="2" charset="-122"/>
              </a:rPr>
              <a:t>O</a:t>
            </a:r>
            <a:r>
              <a:rPr lang="zh-CN" altLang="en-US" sz="1400">
                <a:latin typeface="Arial" charset="0"/>
                <a:ea typeface="宋体" pitchFamily="2" charset="-122"/>
              </a:rPr>
              <a:t>等锁池</a:t>
            </a:r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 flipV="1">
            <a:off x="1692275" y="2680097"/>
            <a:ext cx="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539750" y="2842022"/>
            <a:ext cx="1079500" cy="43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400">
                <a:latin typeface="Arial" charset="0"/>
                <a:ea typeface="宋体" pitchFamily="2" charset="-122"/>
              </a:rPr>
              <a:t>O</a:t>
            </a:r>
            <a:r>
              <a:rPr lang="zh-CN" altLang="en-US" sz="1400">
                <a:latin typeface="Arial" charset="0"/>
                <a:ea typeface="宋体" pitchFamily="2" charset="-122"/>
              </a:rPr>
              <a:t>标记返还了</a:t>
            </a:r>
          </a:p>
          <a:p>
            <a:r>
              <a:rPr lang="zh-CN" altLang="en-US" sz="1400">
                <a:latin typeface="Arial" charset="0"/>
                <a:ea typeface="宋体" pitchFamily="2" charset="-122"/>
              </a:rPr>
              <a:t>线程可运行</a:t>
            </a:r>
          </a:p>
        </p:txBody>
      </p:sp>
      <p:sp>
        <p:nvSpPr>
          <p:cNvPr id="47124" name="Rectangle 20"/>
          <p:cNvSpPr>
            <a:spLocks noChangeArrowheads="1"/>
          </p:cNvSpPr>
          <p:nvPr/>
        </p:nvSpPr>
        <p:spPr bwMode="auto">
          <a:xfrm>
            <a:off x="2555875" y="1437085"/>
            <a:ext cx="720725" cy="43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zh-CN" altLang="en-US" sz="1400">
                <a:latin typeface="Arial" charset="0"/>
                <a:ea typeface="宋体" pitchFamily="2" charset="-122"/>
              </a:rPr>
              <a:t>按优先级排队</a:t>
            </a:r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 flipV="1">
            <a:off x="4370388" y="1653779"/>
            <a:ext cx="0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endParaRPr lang="zh-CN" altLang="en-US"/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4716463" y="1653779"/>
            <a:ext cx="0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endParaRPr lang="zh-CN" altLang="en-US"/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4140201" y="1762125"/>
            <a:ext cx="1008063" cy="43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zh-CN" altLang="en-US" sz="1400">
                <a:latin typeface="Arial" charset="0"/>
                <a:ea typeface="宋体" pitchFamily="2" charset="-122"/>
              </a:rPr>
              <a:t>高优先级占先优先级</a:t>
            </a:r>
          </a:p>
        </p:txBody>
      </p:sp>
    </p:spTree>
    <p:extLst>
      <p:ext uri="{BB962C8B-B14F-4D97-AF65-F5344CB8AC3E}">
        <p14:creationId xmlns:p14="http://schemas.microsoft.com/office/powerpoint/2010/main" val="328520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en-US" altLang="zh-CN" sz="2400" dirty="0" smtClean="0"/>
              <a:t>【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5</a:t>
            </a:r>
            <a:r>
              <a:rPr lang="en-US" altLang="zh-CN" sz="2400" dirty="0"/>
              <a:t>】</a:t>
            </a:r>
            <a:r>
              <a:rPr lang="zh-CN" altLang="en-US" sz="2400" dirty="0"/>
              <a:t>验证了</a:t>
            </a:r>
            <a:r>
              <a:rPr lang="en-US" altLang="zh-CN" sz="2400" dirty="0"/>
              <a:t>Java</a:t>
            </a:r>
            <a:r>
              <a:rPr lang="zh-CN" altLang="en-US" sz="2400" dirty="0"/>
              <a:t>对多线程的调度方法。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myThread</a:t>
            </a:r>
            <a:r>
              <a:rPr lang="en-US" altLang="zh-CN" sz="2000" dirty="0"/>
              <a:t> extends Thread{     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</a:t>
            </a:r>
            <a:r>
              <a:rPr lang="en-US" altLang="zh-CN" sz="2000" dirty="0" err="1"/>
              <a:t>myThread</a:t>
            </a:r>
            <a:r>
              <a:rPr lang="en-US" altLang="zh-CN" sz="2000" dirty="0"/>
              <a:t>(String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){ super(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);	}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public void run( ){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	try{	</a:t>
            </a:r>
            <a:r>
              <a:rPr lang="en-US" altLang="zh-CN" sz="2000" dirty="0" err="1"/>
              <a:t>Thread.sleep</a:t>
            </a:r>
            <a:r>
              <a:rPr lang="en-US" altLang="zh-CN" sz="2000" dirty="0"/>
              <a:t>(2);}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	catch(</a:t>
            </a:r>
            <a:r>
              <a:rPr lang="en-US" altLang="zh-CN" sz="2000" dirty="0" err="1"/>
              <a:t>InterruptedException</a:t>
            </a:r>
            <a:r>
              <a:rPr lang="en-US" altLang="zh-CN" sz="2000" dirty="0"/>
              <a:t> e) {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		</a:t>
            </a:r>
            <a:r>
              <a:rPr lang="en-US" altLang="zh-CN" sz="2000" dirty="0" err="1"/>
              <a:t>System.err.println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e.toString</a:t>
            </a:r>
            <a:r>
              <a:rPr lang="en-US" altLang="zh-CN" sz="2000" dirty="0"/>
              <a:t>());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	}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("the Thread Name="+</a:t>
            </a:r>
            <a:r>
              <a:rPr lang="en-US" altLang="zh-CN" sz="2000" dirty="0" err="1"/>
              <a:t>getName</a:t>
            </a:r>
            <a:r>
              <a:rPr lang="en-US" altLang="zh-CN" sz="2000" dirty="0"/>
              <a:t>( )+"</a:t>
            </a:r>
            <a:r>
              <a:rPr lang="zh-CN" altLang="en-US" sz="2000" dirty="0"/>
              <a:t>，</a:t>
            </a:r>
            <a:r>
              <a:rPr lang="en-US" altLang="zh-CN" sz="2000" dirty="0"/>
              <a:t>Priority=" +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				  </a:t>
            </a:r>
            <a:r>
              <a:rPr lang="en-US" altLang="zh-CN" sz="2000" dirty="0" err="1"/>
              <a:t>getPriority</a:t>
            </a:r>
            <a:r>
              <a:rPr lang="en-US" altLang="zh-CN" sz="2000" dirty="0"/>
              <a:t>( ));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}	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94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lnSpcReduction="10000"/>
          </a:bodyPr>
          <a:lstStyle/>
          <a:p>
            <a:pPr marL="508000" indent="-508000">
              <a:lnSpc>
                <a:spcPct val="100000"/>
              </a:lnSpc>
            </a:pPr>
            <a:r>
              <a:rPr lang="en-US" altLang="zh-CN" sz="2000" dirty="0" smtClean="0"/>
              <a:t>【</a:t>
            </a:r>
            <a:r>
              <a:rPr lang="zh-CN" altLang="en-US" sz="2000" dirty="0" smtClean="0"/>
              <a:t>实例</a:t>
            </a:r>
            <a:r>
              <a:rPr lang="en-US" altLang="zh-CN" sz="2000" dirty="0" smtClean="0"/>
              <a:t>5</a:t>
            </a:r>
            <a:r>
              <a:rPr lang="en-US" altLang="zh-CN" sz="2000" dirty="0"/>
              <a:t>】</a:t>
            </a:r>
            <a:r>
              <a:rPr lang="zh-CN" altLang="en-US" sz="2000" dirty="0"/>
              <a:t>验证了</a:t>
            </a:r>
            <a:r>
              <a:rPr lang="en-US" altLang="zh-CN" sz="2000" dirty="0"/>
              <a:t>Java</a:t>
            </a:r>
            <a:r>
              <a:rPr lang="zh-CN" altLang="en-US" sz="2000" dirty="0"/>
              <a:t>对多线程的调度方法。</a:t>
            </a:r>
          </a:p>
          <a:p>
            <a:pPr marL="914400" lvl="1" indent="-457200">
              <a:lnSpc>
                <a:spcPct val="100000"/>
              </a:lnSpc>
              <a:buFontTx/>
              <a:buAutoNum type="arabicPeriod" startAt="12"/>
            </a:pPr>
            <a:r>
              <a:rPr lang="en-US" altLang="zh-CN" sz="1800" dirty="0"/>
              <a:t>public class </a:t>
            </a:r>
            <a:r>
              <a:rPr lang="en-US" altLang="zh-CN" sz="1800" dirty="0" err="1"/>
              <a:t>testTheadPriority</a:t>
            </a:r>
            <a:r>
              <a:rPr lang="en-US" altLang="zh-CN" sz="1800" dirty="0"/>
              <a:t>{</a:t>
            </a:r>
          </a:p>
          <a:p>
            <a:pPr marL="914400" lvl="1" indent="-457200">
              <a:lnSpc>
                <a:spcPct val="100000"/>
              </a:lnSpc>
              <a:buFontTx/>
              <a:buAutoNum type="arabicPeriod" startAt="12"/>
            </a:pPr>
            <a:r>
              <a:rPr lang="en-US" altLang="zh-CN" sz="1800" dirty="0"/>
              <a:t>	public static void main(String </a:t>
            </a:r>
            <a:r>
              <a:rPr lang="en-US" altLang="zh-CN" sz="1800" dirty="0" err="1"/>
              <a:t>agrs</a:t>
            </a:r>
            <a:r>
              <a:rPr lang="en-US" altLang="zh-CN" sz="1800" dirty="0"/>
              <a:t>[]){</a:t>
            </a:r>
          </a:p>
          <a:p>
            <a:pPr marL="914400" lvl="1" indent="-457200">
              <a:lnSpc>
                <a:spcPct val="100000"/>
              </a:lnSpc>
              <a:buFontTx/>
              <a:buAutoNum type="arabicPeriod" startAt="12"/>
            </a:pPr>
            <a:r>
              <a:rPr lang="en-US" altLang="zh-CN" sz="1800" dirty="0"/>
              <a:t>		Thread </a:t>
            </a:r>
            <a:r>
              <a:rPr lang="en-US" altLang="zh-CN" sz="1800" dirty="0" err="1"/>
              <a:t>minThread</a:t>
            </a:r>
            <a:r>
              <a:rPr lang="en-US" altLang="zh-CN" sz="1800" dirty="0"/>
              <a:t>=new </a:t>
            </a:r>
            <a:r>
              <a:rPr lang="en-US" altLang="zh-CN" sz="1800" dirty="0" err="1"/>
              <a:t>myThread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MinPriorityThread</a:t>
            </a:r>
            <a:r>
              <a:rPr lang="en-US" altLang="zh-CN" sz="1800" dirty="0"/>
              <a:t>" );</a:t>
            </a:r>
          </a:p>
          <a:p>
            <a:pPr marL="914400" lvl="1" indent="-457200">
              <a:lnSpc>
                <a:spcPct val="100000"/>
              </a:lnSpc>
              <a:buFontTx/>
              <a:buAutoNum type="arabicPeriod" startAt="12"/>
            </a:pPr>
            <a:r>
              <a:rPr lang="en-US" altLang="zh-CN" sz="1800" dirty="0"/>
              <a:t>		Thread </a:t>
            </a:r>
            <a:r>
              <a:rPr lang="en-US" altLang="zh-CN" sz="1800" dirty="0" err="1"/>
              <a:t>normThread</a:t>
            </a:r>
            <a:r>
              <a:rPr lang="en-US" altLang="zh-CN" sz="1800" dirty="0"/>
              <a:t>=new </a:t>
            </a:r>
            <a:r>
              <a:rPr lang="en-US" altLang="zh-CN" sz="1800" dirty="0" err="1"/>
              <a:t>myThread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NormPriorityThread</a:t>
            </a:r>
            <a:r>
              <a:rPr lang="en-US" altLang="zh-CN" sz="1800" dirty="0"/>
              <a:t>" );</a:t>
            </a:r>
          </a:p>
          <a:p>
            <a:pPr marL="914400" lvl="1" indent="-457200">
              <a:lnSpc>
                <a:spcPct val="100000"/>
              </a:lnSpc>
              <a:buFontTx/>
              <a:buAutoNum type="arabicPeriod" startAt="12"/>
            </a:pPr>
            <a:r>
              <a:rPr lang="en-US" altLang="zh-CN" sz="1800" dirty="0"/>
              <a:t>		Thread </a:t>
            </a:r>
            <a:r>
              <a:rPr lang="en-US" altLang="zh-CN" sz="1800" dirty="0" err="1"/>
              <a:t>maxThread</a:t>
            </a:r>
            <a:r>
              <a:rPr lang="en-US" altLang="zh-CN" sz="1800" dirty="0"/>
              <a:t>=new </a:t>
            </a:r>
            <a:r>
              <a:rPr lang="en-US" altLang="zh-CN" sz="1800" dirty="0" err="1"/>
              <a:t>myThread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MaxPriorityThread</a:t>
            </a:r>
            <a:r>
              <a:rPr lang="en-US" altLang="zh-CN" sz="1800" dirty="0"/>
              <a:t>" );</a:t>
            </a:r>
          </a:p>
          <a:p>
            <a:pPr marL="914400" lvl="1" indent="-457200">
              <a:lnSpc>
                <a:spcPct val="100000"/>
              </a:lnSpc>
              <a:buFontTx/>
              <a:buAutoNum type="arabicPeriod" startAt="12"/>
            </a:pPr>
            <a:r>
              <a:rPr lang="en-US" altLang="zh-CN" sz="1800" dirty="0"/>
              <a:t>		</a:t>
            </a:r>
            <a:r>
              <a:rPr lang="en-US" altLang="zh-CN" sz="1800" dirty="0" err="1"/>
              <a:t>minThread.setPriority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Thread.MIN_PRIORITY</a:t>
            </a:r>
            <a:r>
              <a:rPr lang="en-US" altLang="zh-CN" sz="1800" dirty="0"/>
              <a:t>);</a:t>
            </a:r>
          </a:p>
          <a:p>
            <a:pPr marL="914400" lvl="1" indent="-457200">
              <a:lnSpc>
                <a:spcPct val="100000"/>
              </a:lnSpc>
              <a:buFontTx/>
              <a:buAutoNum type="arabicPeriod" startAt="12"/>
            </a:pPr>
            <a:r>
              <a:rPr lang="en-US" altLang="zh-CN" sz="1800" dirty="0"/>
              <a:t>		</a:t>
            </a:r>
            <a:r>
              <a:rPr lang="en-US" altLang="zh-CN" sz="1800" dirty="0" err="1"/>
              <a:t>normThread.setPriority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Thread.NORM_PRIORITY</a:t>
            </a:r>
            <a:r>
              <a:rPr lang="en-US" altLang="zh-CN" sz="1800" dirty="0"/>
              <a:t>);</a:t>
            </a:r>
          </a:p>
          <a:p>
            <a:pPr marL="914400" lvl="1" indent="-457200">
              <a:lnSpc>
                <a:spcPct val="100000"/>
              </a:lnSpc>
              <a:buFontTx/>
              <a:buAutoNum type="arabicPeriod" startAt="12"/>
            </a:pPr>
            <a:r>
              <a:rPr lang="en-US" altLang="zh-CN" sz="1800" dirty="0"/>
              <a:t>		</a:t>
            </a:r>
            <a:r>
              <a:rPr lang="en-US" altLang="zh-CN" sz="1800" dirty="0" err="1"/>
              <a:t>maxThread.setPriority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Thread.MAX_PRIORITY</a:t>
            </a:r>
            <a:r>
              <a:rPr lang="en-US" altLang="zh-CN" sz="1800" dirty="0"/>
              <a:t>);</a:t>
            </a:r>
          </a:p>
          <a:p>
            <a:pPr marL="914400" lvl="1" indent="-457200">
              <a:lnSpc>
                <a:spcPct val="100000"/>
              </a:lnSpc>
              <a:buFontTx/>
              <a:buAutoNum type="arabicPeriod" startAt="12"/>
            </a:pPr>
            <a:r>
              <a:rPr lang="en-US" altLang="zh-CN" sz="1800" dirty="0"/>
              <a:t>		</a:t>
            </a:r>
            <a:r>
              <a:rPr lang="en-US" altLang="zh-CN" sz="1800" dirty="0" err="1"/>
              <a:t>minThread.start</a:t>
            </a:r>
            <a:r>
              <a:rPr lang="en-US" altLang="zh-CN" sz="1800" dirty="0"/>
              <a:t>( );</a:t>
            </a:r>
          </a:p>
          <a:p>
            <a:pPr marL="914400" lvl="1" indent="-457200">
              <a:lnSpc>
                <a:spcPct val="100000"/>
              </a:lnSpc>
              <a:buFontTx/>
              <a:buAutoNum type="arabicPeriod" startAt="12"/>
            </a:pPr>
            <a:r>
              <a:rPr lang="en-US" altLang="zh-CN" sz="1800" dirty="0"/>
              <a:t>		</a:t>
            </a:r>
            <a:r>
              <a:rPr lang="en-US" altLang="zh-CN" sz="1800" dirty="0" err="1"/>
              <a:t>normThread.start</a:t>
            </a:r>
            <a:r>
              <a:rPr lang="en-US" altLang="zh-CN" sz="1800" dirty="0"/>
              <a:t>( );</a:t>
            </a:r>
          </a:p>
          <a:p>
            <a:pPr marL="914400" lvl="1" indent="-457200">
              <a:lnSpc>
                <a:spcPct val="100000"/>
              </a:lnSpc>
              <a:buFontTx/>
              <a:buAutoNum type="arabicPeriod" startAt="12"/>
            </a:pPr>
            <a:r>
              <a:rPr lang="en-US" altLang="zh-CN" sz="1800" dirty="0"/>
              <a:t>		</a:t>
            </a:r>
            <a:r>
              <a:rPr lang="en-US" altLang="zh-CN" sz="1800" dirty="0" err="1"/>
              <a:t>maxThread.start</a:t>
            </a:r>
            <a:r>
              <a:rPr lang="en-US" altLang="zh-CN" sz="1800" dirty="0"/>
              <a:t>( );</a:t>
            </a:r>
          </a:p>
          <a:p>
            <a:pPr marL="914400" lvl="1" indent="-457200">
              <a:lnSpc>
                <a:spcPct val="100000"/>
              </a:lnSpc>
              <a:buFontTx/>
              <a:buAutoNum type="arabicPeriod" startAt="12"/>
            </a:pPr>
            <a:r>
              <a:rPr lang="en-US" altLang="zh-CN" sz="1800" dirty="0"/>
              <a:t>	}</a:t>
            </a:r>
          </a:p>
          <a:p>
            <a:pPr marL="914400" lvl="1" indent="-457200">
              <a:lnSpc>
                <a:spcPct val="100000"/>
              </a:lnSpc>
              <a:buFontTx/>
              <a:buAutoNum type="arabicPeriod" startAt="12"/>
            </a:pPr>
            <a:r>
              <a:rPr lang="en-US" altLang="zh-C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42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/>
          </a:bodyPr>
          <a:lstStyle/>
          <a:p>
            <a:pPr marL="508000" indent="-508000"/>
            <a:r>
              <a:rPr lang="en-US" altLang="zh-CN" sz="2400" dirty="0" smtClean="0"/>
              <a:t>【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5</a:t>
            </a:r>
            <a:r>
              <a:rPr lang="en-US" altLang="zh-CN" sz="2400" dirty="0"/>
              <a:t>】</a:t>
            </a:r>
          </a:p>
          <a:p>
            <a:pPr marL="508000" indent="-508000"/>
            <a:r>
              <a:rPr lang="zh-CN" altLang="en-US" sz="2400" dirty="0"/>
              <a:t>程序输出结果：</a:t>
            </a:r>
          </a:p>
          <a:p>
            <a:pPr marL="914400" lvl="1" indent="-457200">
              <a:buFontTx/>
              <a:buNone/>
            </a:pPr>
            <a:r>
              <a:rPr lang="en-US" altLang="zh-CN" sz="2400" dirty="0"/>
              <a:t>the Thread Name=</a:t>
            </a:r>
            <a:r>
              <a:rPr lang="en-US" altLang="zh-CN" sz="2400" dirty="0" err="1"/>
              <a:t>MaxPriorityThread</a:t>
            </a:r>
            <a:r>
              <a:rPr lang="zh-CN" altLang="en-US" sz="2400" dirty="0"/>
              <a:t>，</a:t>
            </a:r>
            <a:r>
              <a:rPr lang="en-US" altLang="zh-CN" sz="2400" dirty="0"/>
              <a:t>Priority=10</a:t>
            </a:r>
          </a:p>
          <a:p>
            <a:pPr marL="914400" lvl="1" indent="-457200">
              <a:buFontTx/>
              <a:buNone/>
            </a:pPr>
            <a:r>
              <a:rPr lang="en-US" altLang="zh-CN" sz="2400" dirty="0"/>
              <a:t>the Thread Name=</a:t>
            </a:r>
            <a:r>
              <a:rPr lang="en-US" altLang="zh-CN" sz="2400" dirty="0" err="1"/>
              <a:t>NormPriorityThread</a:t>
            </a:r>
            <a:r>
              <a:rPr lang="zh-CN" altLang="en-US" sz="2400" dirty="0"/>
              <a:t>，</a:t>
            </a:r>
            <a:r>
              <a:rPr lang="en-US" altLang="zh-CN" sz="2400" dirty="0"/>
              <a:t>Priority=5</a:t>
            </a:r>
          </a:p>
          <a:p>
            <a:pPr marL="914400" lvl="1" indent="-457200">
              <a:buFontTx/>
              <a:buNone/>
            </a:pPr>
            <a:r>
              <a:rPr lang="en-US" altLang="zh-CN" sz="2400" dirty="0"/>
              <a:t>the Thread Name=</a:t>
            </a:r>
            <a:r>
              <a:rPr lang="en-US" altLang="zh-CN" sz="2400" dirty="0" err="1"/>
              <a:t>MinPriorityThread</a:t>
            </a:r>
            <a:r>
              <a:rPr lang="zh-CN" altLang="en-US" sz="2400" dirty="0"/>
              <a:t>，</a:t>
            </a:r>
            <a:r>
              <a:rPr lang="en-US" altLang="zh-CN" sz="2400" dirty="0"/>
              <a:t>Priority=1</a:t>
            </a:r>
          </a:p>
        </p:txBody>
      </p:sp>
    </p:spTree>
    <p:extLst>
      <p:ext uri="{BB962C8B-B14F-4D97-AF65-F5344CB8AC3E}">
        <p14:creationId xmlns:p14="http://schemas.microsoft.com/office/powerpoint/2010/main" val="9795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多线程的概念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程序是一段静态的代码，它是应用软件执行的蓝本。进程就是程序的运行时的一个实例。</a:t>
            </a:r>
          </a:p>
          <a:p>
            <a:r>
              <a:rPr lang="zh-CN" altLang="en-US" sz="2400" dirty="0"/>
              <a:t>线程可以看作单独地占有</a:t>
            </a:r>
            <a:r>
              <a:rPr lang="en-US" altLang="zh-CN" sz="2400" dirty="0"/>
              <a:t>CPU</a:t>
            </a:r>
            <a:r>
              <a:rPr lang="zh-CN" altLang="en-US" sz="2400" dirty="0"/>
              <a:t>时间来执行相应的代码的。</a:t>
            </a:r>
          </a:p>
          <a:p>
            <a:r>
              <a:rPr lang="zh-CN" altLang="en-US" sz="2400" dirty="0"/>
              <a:t>线程是共享地址空间的，也就是说多线程可以同时读取相同的地址空间，并且利用这个空间进行交换数据。</a:t>
            </a:r>
          </a:p>
        </p:txBody>
      </p:sp>
    </p:spTree>
    <p:extLst>
      <p:ext uri="{BB962C8B-B14F-4D97-AF65-F5344CB8AC3E}">
        <p14:creationId xmlns:p14="http://schemas.microsoft.com/office/powerpoint/2010/main" val="3734636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资源</a:t>
            </a:r>
            <a:r>
              <a:rPr lang="zh-CN" altLang="en-US" dirty="0">
                <a:ea typeface="宋体" pitchFamily="2" charset="-122"/>
              </a:rPr>
              <a:t>冲突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多个线程同时运行虽然可以提高程序的执行效率，但由于共享一组资源，可能会产生冲突，例如</a:t>
            </a:r>
            <a:r>
              <a:rPr lang="en-US" altLang="zh-CN" sz="2400" dirty="0"/>
              <a:t>【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6</a:t>
            </a:r>
            <a:r>
              <a:rPr lang="en-US" altLang="zh-CN" sz="2400" dirty="0"/>
              <a:t>】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0657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/>
          <a:lstStyle/>
          <a:p>
            <a:pPr marL="533400" indent="-533400"/>
            <a:r>
              <a:rPr lang="en-US" altLang="zh-CN" sz="2400" dirty="0" smtClean="0"/>
              <a:t>【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6</a:t>
            </a:r>
            <a:r>
              <a:rPr lang="en-US" altLang="zh-CN" sz="2400" dirty="0"/>
              <a:t>】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myThread</a:t>
            </a:r>
            <a:r>
              <a:rPr lang="en-US" altLang="zh-CN" sz="2000" dirty="0"/>
              <a:t>{ 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void Test(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n) {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运行线程 </a:t>
            </a:r>
            <a:r>
              <a:rPr lang="en-US" altLang="zh-CN" sz="2000" dirty="0"/>
              <a:t>NO</a:t>
            </a:r>
            <a:r>
              <a:rPr lang="zh-CN" altLang="en-US" sz="2000" dirty="0"/>
              <a:t>：</a:t>
            </a:r>
            <a:r>
              <a:rPr lang="en-US" altLang="zh-CN" sz="2000" dirty="0"/>
              <a:t>"+n);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	try{</a:t>
            </a:r>
            <a:r>
              <a:rPr lang="en-US" altLang="zh-CN" sz="2000" dirty="0" err="1"/>
              <a:t>Thread.sleep</a:t>
            </a:r>
            <a:r>
              <a:rPr lang="en-US" altLang="zh-CN" sz="2000" dirty="0"/>
              <a:t>(3);}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	catch(</a:t>
            </a:r>
            <a:r>
              <a:rPr lang="en-US" altLang="zh-CN" sz="2000" dirty="0" err="1"/>
              <a:t>InterruptedException</a:t>
            </a:r>
            <a:r>
              <a:rPr lang="en-US" altLang="zh-CN" sz="2000" dirty="0"/>
              <a:t> e) 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	   {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线程异常， </a:t>
            </a:r>
            <a:r>
              <a:rPr lang="en-US" altLang="zh-CN" sz="2000" dirty="0"/>
              <a:t>NO</a:t>
            </a:r>
            <a:r>
              <a:rPr lang="zh-CN" altLang="en-US" sz="2000" dirty="0"/>
              <a:t>：</a:t>
            </a:r>
            <a:r>
              <a:rPr lang="en-US" altLang="zh-CN" sz="2000" dirty="0"/>
              <a:t>"+n);}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结束线程 </a:t>
            </a:r>
            <a:r>
              <a:rPr lang="en-US" altLang="zh-CN" sz="2000" dirty="0"/>
              <a:t>NO</a:t>
            </a:r>
            <a:r>
              <a:rPr lang="zh-CN" altLang="en-US" sz="2000" dirty="0"/>
              <a:t>：</a:t>
            </a:r>
            <a:r>
              <a:rPr lang="en-US" altLang="zh-CN" sz="2000" dirty="0"/>
              <a:t>"+n);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}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75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altLang="zh-CN" sz="2400" dirty="0" smtClean="0"/>
              <a:t>【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6</a:t>
            </a:r>
            <a:r>
              <a:rPr lang="en-US" altLang="zh-CN" sz="2400" dirty="0"/>
              <a:t>】</a:t>
            </a:r>
          </a:p>
          <a:p>
            <a:pPr marL="838200" lvl="1" indent="-381000">
              <a:buFontTx/>
              <a:buAutoNum type="arabicPeriod" startAt="10"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rThread</a:t>
            </a:r>
            <a:r>
              <a:rPr lang="en-US" altLang="zh-CN" sz="2000" dirty="0"/>
              <a:t> implements Runnable{ </a:t>
            </a:r>
          </a:p>
          <a:p>
            <a:pPr marL="838200" lvl="1" indent="-381000">
              <a:buFontTx/>
              <a:buAutoNum type="arabicPeriod" startAt="10"/>
            </a:pPr>
            <a:r>
              <a:rPr lang="en-US" altLang="zh-CN" sz="2000" dirty="0"/>
              <a:t>	</a:t>
            </a:r>
            <a:r>
              <a:rPr lang="en-US" altLang="zh-CN" sz="2000" dirty="0" err="1"/>
              <a:t>myThread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;</a:t>
            </a:r>
          </a:p>
          <a:p>
            <a:pPr marL="838200" lvl="1" indent="-381000">
              <a:buFontTx/>
              <a:buAutoNum type="arabicPeriod" startAt="10"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;</a:t>
            </a:r>
          </a:p>
          <a:p>
            <a:pPr marL="838200" lvl="1" indent="-381000">
              <a:buFontTx/>
              <a:buAutoNum type="arabicPeriod" startAt="10"/>
            </a:pPr>
            <a:r>
              <a:rPr lang="en-US" altLang="zh-CN" sz="2000" dirty="0"/>
              <a:t>	</a:t>
            </a:r>
            <a:r>
              <a:rPr lang="en-US" altLang="zh-CN" sz="2000" dirty="0" err="1"/>
              <a:t>rThread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myThread</a:t>
            </a:r>
            <a:r>
              <a:rPr lang="en-US" altLang="zh-CN" sz="2000" dirty="0"/>
              <a:t> t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n) {</a:t>
            </a:r>
          </a:p>
          <a:p>
            <a:pPr marL="838200" lvl="1" indent="-381000">
              <a:buFontTx/>
              <a:buAutoNum type="arabicPeriod" startAt="10"/>
            </a:pPr>
            <a:r>
              <a:rPr lang="en-US" altLang="zh-CN" sz="2000" dirty="0"/>
              <a:t>		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=t;</a:t>
            </a:r>
          </a:p>
          <a:p>
            <a:pPr marL="838200" lvl="1" indent="-381000">
              <a:buFontTx/>
              <a:buAutoNum type="arabicPeriod" startAt="10"/>
            </a:pPr>
            <a:r>
              <a:rPr lang="en-US" altLang="zh-CN" sz="2000" dirty="0"/>
              <a:t>		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=n;</a:t>
            </a:r>
          </a:p>
          <a:p>
            <a:pPr marL="838200" lvl="1" indent="-381000">
              <a:buFontTx/>
              <a:buAutoNum type="arabicPeriod" startAt="10"/>
            </a:pPr>
            <a:r>
              <a:rPr lang="en-US" altLang="zh-CN" sz="2000" dirty="0"/>
              <a:t>	}</a:t>
            </a:r>
          </a:p>
          <a:p>
            <a:pPr marL="838200" lvl="1" indent="-381000">
              <a:buFontTx/>
              <a:buAutoNum type="arabicPeriod" startAt="10"/>
            </a:pPr>
            <a:r>
              <a:rPr lang="en-US" altLang="zh-CN" sz="2000" dirty="0"/>
              <a:t>	public void run( ) {	</a:t>
            </a:r>
          </a:p>
          <a:p>
            <a:pPr marL="838200" lvl="1" indent="-381000">
              <a:buFontTx/>
              <a:buAutoNum type="arabicPeriod" startAt="10"/>
            </a:pPr>
            <a:r>
              <a:rPr lang="en-US" altLang="zh-CN" sz="2000" dirty="0"/>
              <a:t>		</a:t>
            </a:r>
            <a:r>
              <a:rPr lang="en-US" altLang="zh-CN" sz="2000" dirty="0" err="1"/>
              <a:t>Obj.Test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);	</a:t>
            </a:r>
          </a:p>
          <a:p>
            <a:pPr marL="838200" lvl="1" indent="-381000">
              <a:buFontTx/>
              <a:buAutoNum type="arabicPeriod" startAt="10"/>
            </a:pPr>
            <a:r>
              <a:rPr lang="en-US" altLang="zh-CN" sz="2000" dirty="0"/>
              <a:t>	}</a:t>
            </a:r>
          </a:p>
          <a:p>
            <a:pPr marL="838200" lvl="1" indent="-381000">
              <a:buFontTx/>
              <a:buAutoNum type="arabicPeriod" startAt="10"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46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/>
          <a:lstStyle/>
          <a:p>
            <a:pPr marL="457200" indent="-457200"/>
            <a:r>
              <a:rPr lang="en-US" altLang="zh-CN" sz="2400" dirty="0" smtClean="0"/>
              <a:t>【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6</a:t>
            </a:r>
            <a:r>
              <a:rPr lang="en-US" altLang="zh-CN" sz="2400" dirty="0"/>
              <a:t>】</a:t>
            </a:r>
          </a:p>
          <a:p>
            <a:pPr marL="838200" lvl="1" indent="-381000">
              <a:buFontTx/>
              <a:buAutoNum type="arabicPeriod" startAt="21"/>
            </a:pPr>
            <a:r>
              <a:rPr lang="en-US" altLang="zh-CN" sz="2000" dirty="0"/>
              <a:t>public class </a:t>
            </a:r>
            <a:r>
              <a:rPr lang="en-US" altLang="zh-CN" sz="2000" dirty="0" err="1"/>
              <a:t>ThreadClash</a:t>
            </a:r>
            <a:r>
              <a:rPr lang="en-US" altLang="zh-CN" sz="2000" dirty="0"/>
              <a:t> { </a:t>
            </a:r>
          </a:p>
          <a:p>
            <a:pPr marL="838200" lvl="1" indent="-381000">
              <a:buFontTx/>
              <a:buAutoNum type="arabicPeriod" startAt="21"/>
            </a:pPr>
            <a:r>
              <a:rPr lang="en-US" altLang="zh-CN" sz="2000" dirty="0"/>
              <a:t>    public static void main(String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[ ]) {</a:t>
            </a:r>
          </a:p>
          <a:p>
            <a:pPr marL="838200" lvl="1" indent="-381000">
              <a:buFontTx/>
              <a:buAutoNum type="arabicPeriod" startAt="21"/>
            </a:pPr>
            <a:r>
              <a:rPr lang="en-US" altLang="zh-CN" sz="2000" dirty="0"/>
              <a:t>		</a:t>
            </a:r>
            <a:r>
              <a:rPr lang="en-US" altLang="zh-CN" sz="2000" dirty="0" err="1"/>
              <a:t>myThread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=new </a:t>
            </a:r>
            <a:r>
              <a:rPr lang="en-US" altLang="zh-CN" sz="2000" dirty="0" err="1"/>
              <a:t>myThread</a:t>
            </a:r>
            <a:r>
              <a:rPr lang="en-US" altLang="zh-CN" sz="2000" dirty="0"/>
              <a:t>( );</a:t>
            </a:r>
          </a:p>
          <a:p>
            <a:pPr marL="838200" lvl="1" indent="-381000">
              <a:buFontTx/>
              <a:buAutoNum type="arabicPeriod" startAt="21"/>
            </a:pPr>
            <a:r>
              <a:rPr lang="en-US" altLang="zh-CN" sz="2000" dirty="0"/>
              <a:t>		Thread t1=new Thread(new </a:t>
            </a:r>
            <a:r>
              <a:rPr lang="en-US" altLang="zh-CN" sz="2000" dirty="0" err="1"/>
              <a:t>rThread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Obj</a:t>
            </a:r>
            <a:r>
              <a:rPr lang="zh-CN" altLang="en-US" sz="2000" dirty="0"/>
              <a:t>，</a:t>
            </a:r>
            <a:r>
              <a:rPr lang="en-US" altLang="zh-CN" sz="2000" dirty="0"/>
              <a:t>1));</a:t>
            </a:r>
          </a:p>
          <a:p>
            <a:pPr marL="838200" lvl="1" indent="-381000">
              <a:buFontTx/>
              <a:buAutoNum type="arabicPeriod" startAt="21"/>
            </a:pPr>
            <a:r>
              <a:rPr lang="en-US" altLang="zh-CN" sz="2000" dirty="0"/>
              <a:t>		Thread t2=new Thread(new </a:t>
            </a:r>
            <a:r>
              <a:rPr lang="en-US" altLang="zh-CN" sz="2000" dirty="0" err="1"/>
              <a:t>rThread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Obj</a:t>
            </a:r>
            <a:r>
              <a:rPr lang="zh-CN" altLang="en-US" sz="2000" dirty="0"/>
              <a:t>，</a:t>
            </a:r>
            <a:r>
              <a:rPr lang="en-US" altLang="zh-CN" sz="2000" dirty="0"/>
              <a:t>2));</a:t>
            </a:r>
          </a:p>
          <a:p>
            <a:pPr marL="838200" lvl="1" indent="-381000">
              <a:buFontTx/>
              <a:buAutoNum type="arabicPeriod" startAt="21"/>
            </a:pPr>
            <a:r>
              <a:rPr lang="en-US" altLang="zh-CN" sz="2000" dirty="0"/>
              <a:t>		Thread t3=new Thread(new </a:t>
            </a:r>
            <a:r>
              <a:rPr lang="en-US" altLang="zh-CN" sz="2000" dirty="0" err="1"/>
              <a:t>rThread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Obj</a:t>
            </a:r>
            <a:r>
              <a:rPr lang="zh-CN" altLang="en-US" sz="2000" dirty="0"/>
              <a:t>，</a:t>
            </a:r>
            <a:r>
              <a:rPr lang="en-US" altLang="zh-CN" sz="2000" dirty="0"/>
              <a:t>3));</a:t>
            </a:r>
          </a:p>
          <a:p>
            <a:pPr marL="838200" lvl="1" indent="-381000">
              <a:buFontTx/>
              <a:buAutoNum type="arabicPeriod" startAt="21"/>
            </a:pPr>
            <a:r>
              <a:rPr lang="en-US" altLang="zh-CN" sz="2000" dirty="0"/>
              <a:t>		t1.start( );t2.start( );t3.start( );</a:t>
            </a:r>
          </a:p>
          <a:p>
            <a:pPr marL="838200" lvl="1" indent="-381000">
              <a:buFontTx/>
              <a:buAutoNum type="arabicPeriod" startAt="21"/>
            </a:pPr>
            <a:r>
              <a:rPr lang="en-US" altLang="zh-CN" sz="2000" dirty="0"/>
              <a:t>	}</a:t>
            </a:r>
          </a:p>
          <a:p>
            <a:pPr marL="838200" lvl="1" indent="-381000">
              <a:buFontTx/>
              <a:buAutoNum type="arabicPeriod" startAt="21"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6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CN" sz="2400" dirty="0" smtClean="0"/>
              <a:t>【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6</a:t>
            </a:r>
            <a:r>
              <a:rPr lang="en-US" altLang="zh-CN" sz="2400" dirty="0"/>
              <a:t>】</a:t>
            </a:r>
          </a:p>
          <a:p>
            <a:pPr marL="457200" indent="-457200"/>
            <a:r>
              <a:rPr lang="en-US" altLang="zh-CN" sz="2400" dirty="0" err="1"/>
              <a:t>程序运行结果</a:t>
            </a:r>
            <a:r>
              <a:rPr lang="en-US" altLang="zh-CN" sz="2400" dirty="0"/>
              <a:t>：</a:t>
            </a:r>
          </a:p>
          <a:p>
            <a:pPr marL="838200" lvl="1" indent="-381000">
              <a:buFontTx/>
              <a:buNone/>
            </a:pPr>
            <a:r>
              <a:rPr lang="en-US" altLang="zh-CN" sz="2400" dirty="0" err="1"/>
              <a:t>运行线程</a:t>
            </a:r>
            <a:r>
              <a:rPr lang="en-US" altLang="zh-CN" sz="2400" dirty="0"/>
              <a:t> NO：1</a:t>
            </a:r>
          </a:p>
          <a:p>
            <a:pPr marL="838200" lvl="1" indent="-381000">
              <a:buFontTx/>
              <a:buNone/>
            </a:pPr>
            <a:r>
              <a:rPr lang="en-US" altLang="zh-CN" sz="2400" dirty="0" err="1"/>
              <a:t>运行线程</a:t>
            </a:r>
            <a:r>
              <a:rPr lang="en-US" altLang="zh-CN" sz="2400" dirty="0"/>
              <a:t> NO：2</a:t>
            </a:r>
          </a:p>
          <a:p>
            <a:pPr marL="838200" lvl="1" indent="-381000">
              <a:buFontTx/>
              <a:buNone/>
            </a:pPr>
            <a:r>
              <a:rPr lang="en-US" altLang="zh-CN" sz="2400" dirty="0" err="1"/>
              <a:t>运行线程</a:t>
            </a:r>
            <a:r>
              <a:rPr lang="en-US" altLang="zh-CN" sz="2400" dirty="0"/>
              <a:t> NO：3</a:t>
            </a:r>
          </a:p>
          <a:p>
            <a:pPr marL="838200" lvl="1" indent="-381000">
              <a:buFontTx/>
              <a:buNone/>
            </a:pPr>
            <a:r>
              <a:rPr lang="en-US" altLang="zh-CN" sz="2400" dirty="0" err="1"/>
              <a:t>结束线程</a:t>
            </a:r>
            <a:r>
              <a:rPr lang="en-US" altLang="zh-CN" sz="2400" dirty="0"/>
              <a:t> NO：1</a:t>
            </a:r>
          </a:p>
          <a:p>
            <a:pPr marL="838200" lvl="1" indent="-381000">
              <a:buFontTx/>
              <a:buNone/>
            </a:pPr>
            <a:r>
              <a:rPr lang="en-US" altLang="zh-CN" sz="2400" dirty="0" err="1"/>
              <a:t>结束线程</a:t>
            </a:r>
            <a:r>
              <a:rPr lang="en-US" altLang="zh-CN" sz="2400" dirty="0"/>
              <a:t> NO：2</a:t>
            </a:r>
          </a:p>
          <a:p>
            <a:pPr marL="838200" lvl="1" indent="-381000">
              <a:buFontTx/>
              <a:buNone/>
            </a:pPr>
            <a:r>
              <a:rPr lang="en-US" altLang="zh-CN" sz="2400" dirty="0" err="1"/>
              <a:t>结束线程</a:t>
            </a:r>
            <a:r>
              <a:rPr lang="en-US" altLang="zh-CN" sz="2400" dirty="0"/>
              <a:t> NO：3</a:t>
            </a:r>
          </a:p>
        </p:txBody>
      </p:sp>
    </p:spTree>
    <p:extLst>
      <p:ext uri="{BB962C8B-B14F-4D97-AF65-F5344CB8AC3E}">
        <p14:creationId xmlns:p14="http://schemas.microsoft.com/office/powerpoint/2010/main" val="33626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同步</a:t>
            </a:r>
            <a:r>
              <a:rPr lang="zh-CN" altLang="en-US" dirty="0">
                <a:ea typeface="宋体" pitchFamily="2" charset="-122"/>
              </a:rPr>
              <a:t>方法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同一进程的多个线程共享同一片存储空间，在带来方便的同时，也带来了访问冲突这个严重的问题。</a:t>
            </a:r>
            <a:endParaRPr lang="en-US" altLang="zh-CN" sz="2400" dirty="0"/>
          </a:p>
          <a:p>
            <a:r>
              <a:rPr lang="zh-CN" altLang="en-US" sz="2400" dirty="0"/>
              <a:t>可以通过 </a:t>
            </a:r>
            <a:r>
              <a:rPr lang="en-US" altLang="zh-CN" sz="2400" dirty="0"/>
              <a:t>private </a:t>
            </a:r>
            <a:r>
              <a:rPr lang="zh-CN" altLang="en-US" sz="2400" dirty="0"/>
              <a:t>关键字来保证数据对象只能被方法访问</a:t>
            </a:r>
          </a:p>
          <a:p>
            <a:r>
              <a:rPr lang="en-US" altLang="zh-CN" sz="2400" dirty="0"/>
              <a:t>synchronized </a:t>
            </a:r>
            <a:r>
              <a:rPr lang="zh-CN" altLang="en-US" sz="2400" dirty="0"/>
              <a:t>关键字：锁定冲突的方法和锁定冲突的对象。</a:t>
            </a:r>
          </a:p>
        </p:txBody>
      </p:sp>
    </p:spTree>
    <p:extLst>
      <p:ext uri="{BB962C8B-B14F-4D97-AF65-F5344CB8AC3E}">
        <p14:creationId xmlns:p14="http://schemas.microsoft.com/office/powerpoint/2010/main" val="600075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同步</a:t>
            </a:r>
            <a:r>
              <a:rPr lang="zh-CN" altLang="en-US" dirty="0">
                <a:ea typeface="宋体" pitchFamily="2" charset="-122"/>
              </a:rPr>
              <a:t>方法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2400"/>
              <a:t>1．锁标志</a:t>
            </a:r>
          </a:p>
          <a:p>
            <a:pPr lvl="1"/>
            <a:r>
              <a:rPr lang="zh-CN" altLang="zh-CN" sz="2000"/>
              <a:t>每个对象都有一个标志锁。当对象的一个线程访问了对象的某个synchronized数据时，这个对象就将被</a:t>
            </a:r>
            <a:r>
              <a:rPr lang="zh-CN" altLang="zh-CN" sz="2000">
                <a:latin typeface="Arial"/>
              </a:rPr>
              <a:t>“</a:t>
            </a:r>
            <a:r>
              <a:rPr lang="zh-CN" altLang="zh-CN" sz="2000"/>
              <a:t>上锁</a:t>
            </a:r>
            <a:r>
              <a:rPr lang="zh-CN" altLang="zh-CN" sz="2000">
                <a:latin typeface="Arial"/>
              </a:rPr>
              <a:t>”</a:t>
            </a:r>
            <a:endParaRPr lang="zh-CN" altLang="en-US" sz="2000"/>
          </a:p>
          <a:p>
            <a:pPr lvl="1"/>
            <a:r>
              <a:rPr lang="zh-CN" altLang="zh-CN" sz="2000"/>
              <a:t>被声明为synchronized的数据都不能被调用</a:t>
            </a:r>
            <a:endParaRPr lang="zh-CN" altLang="en-US" sz="2000"/>
          </a:p>
          <a:p>
            <a:pPr lvl="1"/>
            <a:r>
              <a:rPr lang="zh-CN" altLang="zh-CN" sz="2000"/>
              <a:t>只有当前线程访问完它要访问的synchronized数据者抛出了没有在 synchronized 块中捕获的异常时，释放</a:t>
            </a:r>
            <a:r>
              <a:rPr lang="zh-CN" altLang="zh-CN" sz="2000">
                <a:latin typeface="Arial"/>
              </a:rPr>
              <a:t>“</a:t>
            </a:r>
            <a:r>
              <a:rPr lang="zh-CN" altLang="zh-CN" sz="2000"/>
              <a:t>锁标志</a:t>
            </a:r>
            <a:r>
              <a:rPr lang="zh-CN" altLang="zh-CN" sz="2000">
                <a:latin typeface="Arial"/>
              </a:rPr>
              <a:t>”</a:t>
            </a:r>
            <a:r>
              <a:rPr lang="zh-CN" altLang="zh-CN" sz="2000"/>
              <a:t>后，同一个对象的其它线程才能访问synchronized数据。</a:t>
            </a:r>
          </a:p>
          <a:p>
            <a:pPr lvl="1"/>
            <a:r>
              <a:rPr lang="zh-CN" altLang="zh-CN" sz="2000"/>
              <a:t>这样，每次只有一个线程可以执行给定监控器保护的代码块。从其它线程的角度看，该代码块可以看作是原子的，它要么全部执行，要么根本不执行。</a:t>
            </a:r>
          </a:p>
        </p:txBody>
      </p:sp>
    </p:spTree>
    <p:extLst>
      <p:ext uri="{BB962C8B-B14F-4D97-AF65-F5344CB8AC3E}">
        <p14:creationId xmlns:p14="http://schemas.microsoft.com/office/powerpoint/2010/main" val="1406404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同步</a:t>
            </a:r>
            <a:r>
              <a:rPr lang="zh-CN" altLang="en-US" dirty="0">
                <a:ea typeface="宋体" pitchFamily="2" charset="-122"/>
              </a:rPr>
              <a:t>方法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zh-CN" sz="2400"/>
              <a:t>1．锁标志</a:t>
            </a:r>
          </a:p>
          <a:p>
            <a:pPr lvl="1">
              <a:lnSpc>
                <a:spcPct val="100000"/>
              </a:lnSpc>
            </a:pPr>
            <a:r>
              <a:rPr lang="zh-CN" altLang="zh-CN" sz="2000"/>
              <a:t>锁用于保护代码块或整个方法，必须记住是锁的身份保护了代码块，而不是代码块本身，这一点很重要。一个锁可以保护许多代码块或方法。 </a:t>
            </a:r>
          </a:p>
          <a:p>
            <a:pPr lvl="1">
              <a:lnSpc>
                <a:spcPct val="100000"/>
              </a:lnSpc>
            </a:pPr>
            <a:r>
              <a:rPr lang="zh-CN" altLang="zh-CN" sz="2000"/>
              <a:t>反之，仅仅因为代码块由锁保护并不表示两个线程不能同时执行该代码块。它只表示如果两个线程正在等待相同的锁，则它们不能同时执行该代码。</a:t>
            </a:r>
          </a:p>
          <a:p>
            <a:pPr lvl="1">
              <a:lnSpc>
                <a:spcPct val="100000"/>
              </a:lnSpc>
            </a:pPr>
            <a:r>
              <a:rPr lang="zh-CN" altLang="zh-CN" sz="2000"/>
              <a:t>此外 non-static的synchronized数据只能在同一个对象的纯种实现同步访问，不同对象的线程仍可同时访问。</a:t>
            </a:r>
          </a:p>
          <a:p>
            <a:pPr lvl="1">
              <a:lnSpc>
                <a:spcPct val="100000"/>
              </a:lnSpc>
            </a:pPr>
            <a:r>
              <a:rPr lang="zh-CN" altLang="zh-CN" sz="2000"/>
              <a:t>每个class也有一个</a:t>
            </a:r>
            <a:r>
              <a:rPr lang="zh-CN" altLang="zh-CN" sz="2000">
                <a:latin typeface="Arial"/>
              </a:rPr>
              <a:t>“</a:t>
            </a:r>
            <a:r>
              <a:rPr lang="zh-CN" altLang="zh-CN" sz="2000"/>
              <a:t>锁标志</a:t>
            </a:r>
            <a:r>
              <a:rPr lang="zh-CN" altLang="zh-CN" sz="2000">
                <a:latin typeface="Arial"/>
              </a:rPr>
              <a:t>”</a:t>
            </a:r>
            <a:r>
              <a:rPr lang="zh-CN" altLang="zh-CN" sz="2000"/>
              <a:t>。对于synchronized static数据可以在整个class下进行锁定，避免static数据的同时访问。对象的</a:t>
            </a:r>
            <a:r>
              <a:rPr lang="zh-CN" altLang="zh-CN" sz="2000">
                <a:latin typeface="Arial"/>
              </a:rPr>
              <a:t>“</a:t>
            </a:r>
            <a:r>
              <a:rPr lang="zh-CN" altLang="zh-CN" sz="2000"/>
              <a:t>锁标志</a:t>
            </a:r>
            <a:r>
              <a:rPr lang="zh-CN" altLang="zh-CN" sz="2000">
                <a:latin typeface="Arial"/>
              </a:rPr>
              <a:t>”</a:t>
            </a:r>
            <a:r>
              <a:rPr lang="zh-CN" altLang="zh-CN" sz="2000"/>
              <a:t>和class的</a:t>
            </a:r>
            <a:r>
              <a:rPr lang="zh-CN" altLang="zh-CN" sz="2000">
                <a:latin typeface="Arial"/>
              </a:rPr>
              <a:t>“</a:t>
            </a:r>
            <a:r>
              <a:rPr lang="zh-CN" altLang="zh-CN" sz="2000"/>
              <a:t>锁标志</a:t>
            </a:r>
            <a:r>
              <a:rPr lang="zh-CN" altLang="zh-CN" sz="2000">
                <a:latin typeface="Arial"/>
              </a:rPr>
              <a:t>”</a:t>
            </a:r>
            <a:r>
              <a:rPr lang="zh-CN" altLang="zh-CN" sz="2000"/>
              <a:t>是相互独立的。这点在前面已举例说明，在此不在赘述。</a:t>
            </a:r>
          </a:p>
        </p:txBody>
      </p:sp>
    </p:spTree>
    <p:extLst>
      <p:ext uri="{BB962C8B-B14F-4D97-AF65-F5344CB8AC3E}">
        <p14:creationId xmlns:p14="http://schemas.microsoft.com/office/powerpoint/2010/main" val="811598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同步</a:t>
            </a:r>
            <a:r>
              <a:rPr lang="zh-CN" altLang="en-US" dirty="0">
                <a:ea typeface="宋体" pitchFamily="2" charset="-122"/>
              </a:rPr>
              <a:t>方法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zh-CN" sz="2000"/>
              <a:t>2. 锁定冲突的方法</a:t>
            </a:r>
            <a:endParaRPr lang="zh-CN" altLang="en-US" sz="2000"/>
          </a:p>
          <a:p>
            <a:pPr lvl="1">
              <a:lnSpc>
                <a:spcPct val="110000"/>
              </a:lnSpc>
            </a:pPr>
            <a:r>
              <a:rPr lang="zh-CN" altLang="zh-CN" sz="1800"/>
              <a:t>即在待锁定方法声明中加入 synchronized关键字。这种加上synchronized关键字的方法也称synchronized方法。</a:t>
            </a:r>
          </a:p>
          <a:p>
            <a:pPr lvl="1">
              <a:lnSpc>
                <a:spcPct val="110000"/>
              </a:lnSpc>
            </a:pPr>
            <a:r>
              <a:rPr lang="zh-CN" altLang="zh-CN" sz="1800"/>
              <a:t>格式为：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zh-CN" altLang="en-US" sz="1800"/>
              <a:t>   </a:t>
            </a:r>
            <a:r>
              <a:rPr lang="zh-CN" altLang="zh-CN" sz="1800"/>
              <a:t>public synchronized void accessVal(int newVal);</a:t>
            </a:r>
          </a:p>
          <a:p>
            <a:pPr lvl="1">
              <a:lnSpc>
                <a:spcPct val="110000"/>
              </a:lnSpc>
            </a:pPr>
            <a:r>
              <a:rPr lang="zh-CN" altLang="zh-CN" sz="1800"/>
              <a:t>synchronized方法控制对类成员变量的访问：每个类实例对应一把锁，每个synchronized 方法都必须获得调用该方法的类实例的锁方能执行，否则所属线程阻塞，方法一旦执行，就独占该锁，直到从该方法返回时才将锁释放，此后被阻塞的线程方能获得该锁，重新进入可执行状态。这种机制确保了同一时刻对于每一个类实例，其所有声明为 synchronized 的成员函数中至多只有一个处于可执行状态（因为至多只有一个能够获得该类实例对应的锁），从而有效避免了类成员变量的访问冲突（只要所有可能访问类成员变量的方法均被声明为 synchronized）。</a:t>
            </a:r>
          </a:p>
        </p:txBody>
      </p:sp>
    </p:spTree>
    <p:extLst>
      <p:ext uri="{BB962C8B-B14F-4D97-AF65-F5344CB8AC3E}">
        <p14:creationId xmlns:p14="http://schemas.microsoft.com/office/powerpoint/2010/main" val="3949262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同步</a:t>
            </a:r>
            <a:r>
              <a:rPr lang="zh-CN" altLang="en-US" dirty="0">
                <a:ea typeface="宋体" pitchFamily="2" charset="-122"/>
              </a:rPr>
              <a:t>方法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zh-CN"/>
              <a:t>2. 锁定冲突的方法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zh-CN"/>
              <a:t>synchronized 方法的缺陷：若将一个大的方法声明为synchronized 将会大大影响效率，典型地，若将线程类的方法 run() 声明为 synchronized ，由于在线程的整个生命期内它一直在运行，因此将导致它对本类任何 synchronized 方法的调用都永远不会成功。当然我们可以通过将访问类成员变量的代码放到专门的方法中，将其声明为 synchronized ，并在主方法中调用来解决这一问题，但是 Java 为我们提供了更好的解决办法，那就是 synchronized 块。</a:t>
            </a:r>
          </a:p>
        </p:txBody>
      </p:sp>
    </p:spTree>
    <p:extLst>
      <p:ext uri="{BB962C8B-B14F-4D97-AF65-F5344CB8AC3E}">
        <p14:creationId xmlns:p14="http://schemas.microsoft.com/office/powerpoint/2010/main" val="166206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多</a:t>
            </a:r>
            <a:r>
              <a:rPr lang="zh-CN" altLang="en-US" dirty="0">
                <a:ea typeface="宋体" pitchFamily="2" charset="-122"/>
              </a:rPr>
              <a:t>线程的概念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3229"/>
            <a:ext cx="8229600" cy="339447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 smtClean="0"/>
              <a:t>多</a:t>
            </a:r>
            <a:r>
              <a:rPr lang="zh-CN" altLang="en-US" sz="2000" dirty="0"/>
              <a:t>线程具有以下特点：</a:t>
            </a:r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）多个线程在运行时，系统自动在线程之间进行切换；</a:t>
            </a:r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）由于多个线程共存于同一块内存，线程之间的通信非常容易；</a:t>
            </a:r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</a:t>
            </a:r>
            <a:r>
              <a:rPr lang="en-US" altLang="zh-CN" sz="1800" dirty="0"/>
              <a:t>Java</a:t>
            </a:r>
            <a:r>
              <a:rPr lang="zh-CN" altLang="en-US" sz="1800" dirty="0"/>
              <a:t>将线程视为一个对象。线程要么是</a:t>
            </a:r>
            <a:r>
              <a:rPr lang="en-US" altLang="zh-CN" sz="1800" dirty="0"/>
              <a:t>Thread</a:t>
            </a:r>
            <a:r>
              <a:rPr lang="zh-CN" altLang="en-US" sz="1800" dirty="0"/>
              <a:t>类的对象，要么是接口</a:t>
            </a:r>
            <a:r>
              <a:rPr lang="en-US" altLang="zh-CN" sz="1800" dirty="0"/>
              <a:t>Runnable</a:t>
            </a:r>
            <a:r>
              <a:rPr lang="zh-CN" altLang="en-US" sz="1800" dirty="0"/>
              <a:t>的对象。</a:t>
            </a:r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（</a:t>
            </a:r>
            <a:r>
              <a:rPr lang="en-US" altLang="zh-CN" sz="1800" dirty="0"/>
              <a:t>4</a:t>
            </a:r>
            <a:r>
              <a:rPr lang="zh-CN" altLang="en-US" sz="1800" dirty="0"/>
              <a:t>）当多个线程并行执行时，具有较高优先级的线程将获得较多的</a:t>
            </a:r>
            <a:r>
              <a:rPr lang="en-US" altLang="zh-CN" sz="1800" dirty="0"/>
              <a:t>CPU</a:t>
            </a:r>
            <a:r>
              <a:rPr lang="zh-CN" altLang="en-US" sz="1800" dirty="0"/>
              <a:t>时间片；</a:t>
            </a:r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（</a:t>
            </a:r>
            <a:r>
              <a:rPr lang="en-US" altLang="zh-CN" sz="1800" dirty="0"/>
              <a:t>5</a:t>
            </a:r>
            <a:r>
              <a:rPr lang="zh-CN" altLang="en-US" sz="1800" dirty="0"/>
              <a:t>）优先级是从</a:t>
            </a:r>
            <a:r>
              <a:rPr lang="en-US" altLang="zh-CN" sz="1800" dirty="0"/>
              <a:t>0</a:t>
            </a:r>
            <a:r>
              <a:rPr lang="zh-CN" altLang="en-US" sz="1800" dirty="0"/>
              <a:t>到</a:t>
            </a:r>
            <a:r>
              <a:rPr lang="en-US" altLang="zh-CN" sz="1800" dirty="0"/>
              <a:t>10</a:t>
            </a:r>
            <a:r>
              <a:rPr lang="zh-CN" altLang="en-US" sz="1800" dirty="0"/>
              <a:t>的整数，并且它仅表示线程之间的相对关系；</a:t>
            </a:r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（</a:t>
            </a:r>
            <a:r>
              <a:rPr lang="en-US" altLang="zh-CN" sz="1800" dirty="0"/>
              <a:t>6</a:t>
            </a:r>
            <a:r>
              <a:rPr lang="zh-CN" altLang="en-US" sz="1800" dirty="0"/>
              <a:t>）多个线程共享一组资源，有可能在运行时产生冲突。必须采用</a:t>
            </a:r>
            <a:r>
              <a:rPr lang="en-US" altLang="zh-CN" sz="1800" dirty="0"/>
              <a:t>synchronized</a:t>
            </a:r>
            <a:r>
              <a:rPr lang="zh-CN" altLang="en-US" sz="1800" dirty="0"/>
              <a:t>关键字协调资源，实现线程同步。</a:t>
            </a:r>
          </a:p>
        </p:txBody>
      </p:sp>
    </p:spTree>
    <p:extLst>
      <p:ext uri="{BB962C8B-B14F-4D97-AF65-F5344CB8AC3E}">
        <p14:creationId xmlns:p14="http://schemas.microsoft.com/office/powerpoint/2010/main" val="16628775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00000"/>
              </a:lnSpc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实例</a:t>
            </a:r>
            <a:r>
              <a:rPr lang="en-US" altLang="zh-CN" sz="1600" dirty="0" smtClean="0"/>
              <a:t>7</a:t>
            </a:r>
            <a:r>
              <a:rPr lang="en-US" altLang="zh-CN" sz="1600" dirty="0"/>
              <a:t>】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public class SyncThreads1{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private static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x</a:t>
            </a:r>
            <a:r>
              <a:rPr lang="zh-CN" altLang="en-US" sz="1400" dirty="0"/>
              <a:t>，</a:t>
            </a:r>
            <a:r>
              <a:rPr lang="en-US" altLang="zh-CN" sz="1400" dirty="0"/>
              <a:t>y;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private static class Thread1 extends Thread { 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	public synchronized void run() { 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		x=y=0;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	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(x);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	}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}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private static class Thread2 extends Thread { 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	public synchronized void run() { 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		x= y =1;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	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(y);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	}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}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public 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 {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	new Thread1().run();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	new Thread2().run();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	}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85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同步</a:t>
            </a:r>
            <a:r>
              <a:rPr lang="zh-CN" altLang="en-US" dirty="0">
                <a:ea typeface="宋体" pitchFamily="2" charset="-122"/>
              </a:rPr>
              <a:t>方法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3</a:t>
            </a:r>
            <a:r>
              <a:rPr lang="zh-CN" altLang="en-US" sz="2400"/>
              <a:t>．锁定冲突块（</a:t>
            </a:r>
            <a:r>
              <a:rPr lang="en-US" altLang="zh-CN" sz="2400"/>
              <a:t>synchronized </a:t>
            </a:r>
            <a:r>
              <a:rPr lang="zh-CN" altLang="en-US" sz="2400"/>
              <a:t>块）：</a:t>
            </a:r>
          </a:p>
          <a:p>
            <a:pPr lvl="1"/>
            <a:r>
              <a:rPr lang="zh-CN" altLang="en-US" sz="2000"/>
              <a:t>通过 </a:t>
            </a:r>
            <a:r>
              <a:rPr lang="en-US" altLang="zh-CN" sz="2000"/>
              <a:t>synchronized</a:t>
            </a:r>
            <a:r>
              <a:rPr lang="zh-CN" altLang="en-US" sz="2000"/>
              <a:t>关键字来声明</a:t>
            </a:r>
            <a:r>
              <a:rPr lang="en-US" altLang="zh-CN" sz="2000"/>
              <a:t>synchronized </a:t>
            </a:r>
            <a:r>
              <a:rPr lang="zh-CN" altLang="en-US" sz="2000"/>
              <a:t>块。语法如下：</a:t>
            </a:r>
          </a:p>
          <a:p>
            <a:pPr lvl="1">
              <a:buFontTx/>
              <a:buNone/>
            </a:pPr>
            <a:r>
              <a:rPr lang="en-US" altLang="zh-CN" sz="2000"/>
              <a:t>  synchronized(syncObject) {</a:t>
            </a:r>
          </a:p>
          <a:p>
            <a:pPr lvl="1">
              <a:buFontTx/>
              <a:buNone/>
            </a:pPr>
            <a:r>
              <a:rPr lang="en-US" altLang="zh-CN" sz="2000"/>
              <a:t>  //</a:t>
            </a:r>
            <a:r>
              <a:rPr lang="zh-CN" altLang="en-US" sz="2000"/>
              <a:t>允许访问控制的代码</a:t>
            </a:r>
          </a:p>
          <a:p>
            <a:pPr lvl="1">
              <a:buFontTx/>
              <a:buNone/>
            </a:pPr>
            <a:r>
              <a:rPr lang="en-US" altLang="zh-CN" sz="2000"/>
              <a:t>  }</a:t>
            </a:r>
          </a:p>
          <a:p>
            <a:pPr lvl="1"/>
            <a:r>
              <a:rPr lang="en-US" altLang="zh-CN" sz="2000"/>
              <a:t>synchronized </a:t>
            </a:r>
            <a:r>
              <a:rPr lang="zh-CN" altLang="en-US" sz="2000"/>
              <a:t>块是这样一个代码块，其中的代码必须获得对象 </a:t>
            </a:r>
            <a:r>
              <a:rPr lang="en-US" altLang="zh-CN" sz="2000"/>
              <a:t>syncObject </a:t>
            </a:r>
            <a:r>
              <a:rPr lang="zh-CN" altLang="en-US" sz="2000"/>
              <a:t>（如前所述，可以是类实例或类）的锁方能执行，具体机制同前所述。由于可以针对任意代码块，且可任意指定上锁的对象，故灵活性较高。</a:t>
            </a:r>
          </a:p>
        </p:txBody>
      </p:sp>
    </p:spTree>
    <p:extLst>
      <p:ext uri="{BB962C8B-B14F-4D97-AF65-F5344CB8AC3E}">
        <p14:creationId xmlns:p14="http://schemas.microsoft.com/office/powerpoint/2010/main" val="4106118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同步</a:t>
            </a:r>
            <a:r>
              <a:rPr lang="zh-CN" altLang="en-US" dirty="0">
                <a:ea typeface="宋体" pitchFamily="2" charset="-122"/>
              </a:rPr>
              <a:t>方法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3</a:t>
            </a:r>
            <a:r>
              <a:rPr lang="zh-CN" altLang="en-US" sz="2400"/>
              <a:t>．锁定冲突块（</a:t>
            </a:r>
            <a:r>
              <a:rPr lang="en-US" altLang="zh-CN" sz="2400"/>
              <a:t>synchronized </a:t>
            </a:r>
            <a:r>
              <a:rPr lang="zh-CN" altLang="en-US" sz="2400"/>
              <a:t>块）：</a:t>
            </a:r>
          </a:p>
          <a:p>
            <a:pPr lvl="1"/>
            <a:r>
              <a:rPr lang="zh-CN" altLang="en-US" sz="2000"/>
              <a:t>通过 </a:t>
            </a:r>
            <a:r>
              <a:rPr lang="en-US" altLang="zh-CN" sz="2000"/>
              <a:t>synchronized</a:t>
            </a:r>
            <a:r>
              <a:rPr lang="zh-CN" altLang="en-US" sz="2000"/>
              <a:t>关键字来声明</a:t>
            </a:r>
            <a:r>
              <a:rPr lang="en-US" altLang="zh-CN" sz="2000"/>
              <a:t>synchronized </a:t>
            </a:r>
            <a:r>
              <a:rPr lang="zh-CN" altLang="en-US" sz="2000"/>
              <a:t>块。语法如下：</a:t>
            </a:r>
          </a:p>
          <a:p>
            <a:pPr lvl="1">
              <a:buFontTx/>
              <a:buNone/>
            </a:pPr>
            <a:r>
              <a:rPr lang="en-US" altLang="zh-CN" sz="2000"/>
              <a:t>  synchronized(syncObject) {</a:t>
            </a:r>
          </a:p>
          <a:p>
            <a:pPr lvl="1">
              <a:buFontTx/>
              <a:buNone/>
            </a:pPr>
            <a:r>
              <a:rPr lang="en-US" altLang="zh-CN" sz="2000"/>
              <a:t>  //</a:t>
            </a:r>
            <a:r>
              <a:rPr lang="zh-CN" altLang="en-US" sz="2000"/>
              <a:t>允许访问控制的代码</a:t>
            </a:r>
          </a:p>
          <a:p>
            <a:pPr lvl="1">
              <a:buFontTx/>
              <a:buNone/>
            </a:pPr>
            <a:r>
              <a:rPr lang="en-US" altLang="zh-CN" sz="2000"/>
              <a:t>  }</a:t>
            </a:r>
          </a:p>
          <a:p>
            <a:pPr lvl="1"/>
            <a:r>
              <a:rPr lang="en-US" altLang="zh-CN" sz="2000"/>
              <a:t>synchronized </a:t>
            </a:r>
            <a:r>
              <a:rPr lang="zh-CN" altLang="en-US" sz="2000"/>
              <a:t>块是这样一个代码块，其中的代码必须获得对象 </a:t>
            </a:r>
            <a:r>
              <a:rPr lang="en-US" altLang="zh-CN" sz="2000"/>
              <a:t>syncObject </a:t>
            </a:r>
            <a:r>
              <a:rPr lang="zh-CN" altLang="en-US" sz="2000"/>
              <a:t>（如前所述，可以是类实例或类）的锁方能执行，具体机制同前所述。由于可以针对任意代码块，且可任意指定上锁的对象，故灵活性较高。</a:t>
            </a:r>
          </a:p>
        </p:txBody>
      </p:sp>
    </p:spTree>
    <p:extLst>
      <p:ext uri="{BB962C8B-B14F-4D97-AF65-F5344CB8AC3E}">
        <p14:creationId xmlns:p14="http://schemas.microsoft.com/office/powerpoint/2010/main" val="1388361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altLang="zh-CN" sz="2400" dirty="0" smtClean="0"/>
              <a:t>【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8</a:t>
            </a:r>
            <a:r>
              <a:rPr lang="en-US" altLang="zh-CN" sz="2400" dirty="0"/>
              <a:t>】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public class SyncThreads2{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private static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</a:t>
            </a:r>
            <a:r>
              <a:rPr lang="zh-CN" altLang="en-US" sz="2000" dirty="0"/>
              <a:t>，</a:t>
            </a:r>
            <a:r>
              <a:rPr lang="en-US" altLang="zh-CN" sz="2000" dirty="0"/>
              <a:t>y;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private static Object </a:t>
            </a:r>
            <a:r>
              <a:rPr lang="en-US" altLang="zh-CN" sz="2000" dirty="0" err="1"/>
              <a:t>lockObject</a:t>
            </a:r>
            <a:r>
              <a:rPr lang="en-US" altLang="zh-CN" sz="2000" dirty="0"/>
              <a:t>=new Object();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private static class Thread1 extends Thread { 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	public void run() { 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		synchronized (</a:t>
            </a:r>
            <a:r>
              <a:rPr lang="en-US" altLang="zh-CN" sz="2000" dirty="0" err="1"/>
              <a:t>lockObject</a:t>
            </a:r>
            <a:r>
              <a:rPr lang="en-US" altLang="zh-CN" sz="2000" dirty="0"/>
              <a:t>){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			x=y=0;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	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(x);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		}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	}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CN" sz="20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317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8</a:t>
            </a:r>
            <a:r>
              <a:rPr lang="en-US" altLang="zh-CN" sz="2400" dirty="0"/>
              <a:t>】</a:t>
            </a:r>
          </a:p>
          <a:p>
            <a:pPr marL="838200" lvl="1" indent="-381000">
              <a:lnSpc>
                <a:spcPct val="110000"/>
              </a:lnSpc>
              <a:buFontTx/>
              <a:buAutoNum type="arabicPeriod" startAt="12"/>
            </a:pPr>
            <a:r>
              <a:rPr lang="en-US" altLang="zh-CN" sz="2000" dirty="0"/>
              <a:t>	private static class Thread2 extends Thread { </a:t>
            </a:r>
          </a:p>
          <a:p>
            <a:pPr marL="838200" lvl="1" indent="-381000">
              <a:lnSpc>
                <a:spcPct val="110000"/>
              </a:lnSpc>
              <a:buFontTx/>
              <a:buAutoNum type="arabicPeriod" startAt="12"/>
            </a:pPr>
            <a:r>
              <a:rPr lang="en-US" altLang="zh-CN" sz="2000" dirty="0"/>
              <a:t>		public void run() { </a:t>
            </a:r>
          </a:p>
          <a:p>
            <a:pPr marL="838200" lvl="1" indent="-381000">
              <a:lnSpc>
                <a:spcPct val="110000"/>
              </a:lnSpc>
              <a:buFontTx/>
              <a:buAutoNum type="arabicPeriod" startAt="12"/>
            </a:pPr>
            <a:r>
              <a:rPr lang="en-US" altLang="zh-CN" sz="2000" dirty="0"/>
              <a:t>			synchronized (</a:t>
            </a:r>
            <a:r>
              <a:rPr lang="en-US" altLang="zh-CN" sz="2000" dirty="0" err="1"/>
              <a:t>lockObject</a:t>
            </a:r>
            <a:r>
              <a:rPr lang="en-US" altLang="zh-CN" sz="2000" dirty="0"/>
              <a:t>) {</a:t>
            </a:r>
          </a:p>
          <a:p>
            <a:pPr marL="838200" lvl="1" indent="-381000">
              <a:lnSpc>
                <a:spcPct val="110000"/>
              </a:lnSpc>
              <a:buFontTx/>
              <a:buAutoNum type="arabicPeriod" startAt="12"/>
            </a:pPr>
            <a:r>
              <a:rPr lang="en-US" altLang="zh-CN" sz="2000" dirty="0"/>
              <a:t>				x= y =1;</a:t>
            </a:r>
          </a:p>
          <a:p>
            <a:pPr marL="838200" lvl="1" indent="-381000">
              <a:lnSpc>
                <a:spcPct val="110000"/>
              </a:lnSpc>
              <a:buFontTx/>
              <a:buAutoNum type="arabicPeriod" startAt="12"/>
            </a:pPr>
            <a:r>
              <a:rPr lang="en-US" altLang="zh-CN" sz="2000" dirty="0"/>
              <a:t>		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(y);</a:t>
            </a:r>
          </a:p>
          <a:p>
            <a:pPr marL="838200" lvl="1" indent="-381000">
              <a:lnSpc>
                <a:spcPct val="110000"/>
              </a:lnSpc>
              <a:buFontTx/>
              <a:buAutoNum type="arabicPeriod" startAt="12"/>
            </a:pPr>
            <a:r>
              <a:rPr lang="en-US" altLang="zh-CN" sz="2000" dirty="0"/>
              <a:t>			}</a:t>
            </a:r>
          </a:p>
          <a:p>
            <a:pPr marL="838200" lvl="1" indent="-381000">
              <a:lnSpc>
                <a:spcPct val="110000"/>
              </a:lnSpc>
              <a:buFontTx/>
              <a:buAutoNum type="arabicPeriod" startAt="12"/>
            </a:pPr>
            <a:r>
              <a:rPr lang="en-US" altLang="zh-CN" sz="2000" dirty="0"/>
              <a:t>		}</a:t>
            </a:r>
          </a:p>
          <a:p>
            <a:pPr marL="838200" lvl="1" indent="-381000">
              <a:lnSpc>
                <a:spcPct val="110000"/>
              </a:lnSpc>
              <a:buFontTx/>
              <a:buAutoNum type="arabicPeriod" startAt="12"/>
            </a:pPr>
            <a:r>
              <a:rPr lang="en-US" altLang="zh-CN" sz="2000" dirty="0"/>
              <a:t>	}</a:t>
            </a:r>
          </a:p>
          <a:p>
            <a:pPr marL="838200" lvl="1" indent="-381000">
              <a:lnSpc>
                <a:spcPct val="110000"/>
              </a:lnSpc>
              <a:buFontTx/>
              <a:buAutoNum type="arabicPeriod" startAt="12"/>
            </a:pPr>
            <a:r>
              <a:rPr lang="en-US" altLang="zh-CN" sz="2000" dirty="0"/>
              <a:t>	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</a:t>
            </a:r>
          </a:p>
          <a:p>
            <a:pPr marL="838200" lvl="1" indent="-381000">
              <a:lnSpc>
                <a:spcPct val="110000"/>
              </a:lnSpc>
              <a:buFontTx/>
              <a:buAutoNum type="arabicPeriod" startAt="12"/>
            </a:pPr>
            <a:r>
              <a:rPr lang="en-US" altLang="zh-CN" sz="2000" dirty="0"/>
              <a:t>		new Thread1().run();</a:t>
            </a:r>
          </a:p>
          <a:p>
            <a:pPr marL="838200" lvl="1" indent="-381000">
              <a:lnSpc>
                <a:spcPct val="110000"/>
              </a:lnSpc>
              <a:buFontTx/>
              <a:buAutoNum type="arabicPeriod" startAt="12"/>
            </a:pPr>
            <a:r>
              <a:rPr lang="en-US" altLang="zh-CN" sz="2000" dirty="0"/>
              <a:t>		new Thread2().run();</a:t>
            </a:r>
          </a:p>
          <a:p>
            <a:pPr marL="838200" lvl="1" indent="-381000">
              <a:lnSpc>
                <a:spcPct val="110000"/>
              </a:lnSpc>
              <a:buFontTx/>
              <a:buAutoNum type="arabicPeriod" startAt="12"/>
            </a:pPr>
            <a:r>
              <a:rPr lang="en-US" altLang="zh-CN" sz="2000" dirty="0"/>
              <a:t>	}</a:t>
            </a:r>
          </a:p>
          <a:p>
            <a:pPr marL="838200" lvl="1" indent="-381000">
              <a:lnSpc>
                <a:spcPct val="110000"/>
              </a:lnSpc>
              <a:buFontTx/>
              <a:buAutoNum type="arabicPeriod" startAt="12"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1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线程</a:t>
            </a:r>
            <a:r>
              <a:rPr lang="zh-CN" altLang="en-US" dirty="0">
                <a:ea typeface="宋体" pitchFamily="2" charset="-122"/>
              </a:rPr>
              <a:t>间通信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多线程通信的方法有两种：</a:t>
            </a:r>
          </a:p>
          <a:p>
            <a:pPr lvl="1"/>
            <a:r>
              <a:rPr lang="zh-CN" altLang="en-US" sz="2400" dirty="0" smtClean="0"/>
              <a:t>把</a:t>
            </a:r>
            <a:r>
              <a:rPr lang="zh-CN" altLang="en-US" sz="2400" dirty="0"/>
              <a:t>共享变量和方法封装在一个类中实现；</a:t>
            </a:r>
          </a:p>
          <a:p>
            <a:pPr lvl="1"/>
            <a:r>
              <a:rPr lang="zh-CN" altLang="en-US" sz="2400" dirty="0" smtClean="0"/>
              <a:t>通过</a:t>
            </a:r>
            <a:r>
              <a:rPr lang="en-US" altLang="zh-CN" sz="2400" dirty="0"/>
              <a:t>wait( )</a:t>
            </a:r>
            <a:r>
              <a:rPr lang="zh-CN" altLang="en-US" sz="2400" dirty="0"/>
              <a:t>和</a:t>
            </a:r>
            <a:r>
              <a:rPr lang="en-US" altLang="zh-CN" sz="2400" dirty="0"/>
              <a:t>notify( )</a:t>
            </a:r>
            <a:r>
              <a:rPr lang="zh-CN" altLang="en-US" sz="2400" dirty="0"/>
              <a:t>方法实现。</a:t>
            </a:r>
          </a:p>
        </p:txBody>
      </p:sp>
    </p:spTree>
    <p:extLst>
      <p:ext uri="{BB962C8B-B14F-4D97-AF65-F5344CB8AC3E}">
        <p14:creationId xmlns:p14="http://schemas.microsoft.com/office/powerpoint/2010/main" val="28273622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线程</a:t>
            </a:r>
            <a:r>
              <a:rPr lang="zh-CN" altLang="en-US" dirty="0">
                <a:ea typeface="宋体" pitchFamily="2" charset="-122"/>
              </a:rPr>
              <a:t>间通信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共享变量和方法封装在一个类中</a:t>
            </a:r>
            <a:endParaRPr lang="en-US" altLang="zh-CN" sz="2400" dirty="0"/>
          </a:p>
          <a:p>
            <a:r>
              <a:rPr lang="en-US" altLang="zh-CN" sz="2400" dirty="0" err="1" smtClean="0"/>
              <a:t>通过系统方法实现线程通信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96670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ea typeface="宋体" pitchFamily="2" charset="-122"/>
              </a:rPr>
              <a:t>共享变量</a:t>
            </a:r>
            <a:r>
              <a:rPr lang="zh-CN" altLang="en-US" sz="3600" dirty="0">
                <a:ea typeface="宋体" pitchFamily="2" charset="-122"/>
              </a:rPr>
              <a:t>和方法封装在一个类中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以下通过实例演示了通过将共享变量封装在一个类中，实现线程通信。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82525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00000"/>
              </a:lnSpc>
            </a:pPr>
            <a:r>
              <a:rPr lang="en-US" altLang="zh-CN" sz="2000" dirty="0" smtClean="0"/>
              <a:t>【</a:t>
            </a:r>
            <a:r>
              <a:rPr lang="zh-CN" altLang="en-US" sz="2000" dirty="0" smtClean="0"/>
              <a:t>实例</a:t>
            </a:r>
            <a:r>
              <a:rPr lang="en-US" altLang="zh-CN" sz="2000" dirty="0" smtClean="0"/>
              <a:t>9</a:t>
            </a:r>
            <a:r>
              <a:rPr lang="en-US" altLang="zh-CN" sz="2000" dirty="0"/>
              <a:t>】</a:t>
            </a:r>
            <a:r>
              <a:rPr lang="zh-CN" altLang="en-US" sz="2000" dirty="0"/>
              <a:t>。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shareClass</a:t>
            </a:r>
            <a:r>
              <a:rPr lang="en-US" altLang="zh-CN" sz="1800" dirty="0"/>
              <a:t>{       //</a:t>
            </a:r>
            <a:r>
              <a:rPr lang="zh-CN" altLang="en-US" sz="1800" dirty="0"/>
              <a:t>共享类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zh-CN" altLang="en-US" sz="1800" dirty="0"/>
              <a:t>	</a:t>
            </a:r>
            <a:r>
              <a:rPr lang="en-US" altLang="zh-CN" sz="1800" dirty="0"/>
              <a:t>private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n;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	private 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flag=false;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	void produce(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 {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		while(flag) {     }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		n=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		flag=true;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		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("\n </a:t>
            </a:r>
            <a:r>
              <a:rPr lang="zh-CN" altLang="en-US" sz="1800" dirty="0"/>
              <a:t>产生数据：</a:t>
            </a:r>
            <a:r>
              <a:rPr lang="en-US" altLang="zh-CN" sz="1800" dirty="0"/>
              <a:t>"+n);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	}	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	void get( ) {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		while(!flag) {   }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		flag=false;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		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(" </a:t>
            </a:r>
            <a:r>
              <a:rPr lang="zh-CN" altLang="en-US" sz="1800" dirty="0"/>
              <a:t>读取数据：</a:t>
            </a:r>
            <a:r>
              <a:rPr lang="en-US" altLang="zh-CN" sz="1800" dirty="0"/>
              <a:t>"+n);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	}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/>
            </a:pPr>
            <a:r>
              <a:rPr lang="en-US" altLang="zh-C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19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00000"/>
              </a:lnSpc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实例</a:t>
            </a:r>
            <a:r>
              <a:rPr lang="en-US" altLang="zh-CN" sz="1600" dirty="0" smtClean="0"/>
              <a:t>9</a:t>
            </a:r>
            <a:r>
              <a:rPr lang="en-US" altLang="zh-CN" sz="1600" dirty="0"/>
              <a:t>】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// </a:t>
            </a:r>
            <a:r>
              <a:rPr lang="zh-CN" altLang="en-US" sz="1400" dirty="0"/>
              <a:t>读取数据类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class Producer implements Runnable{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	</a:t>
            </a:r>
            <a:r>
              <a:rPr lang="en-US" altLang="zh-CN" sz="1400" dirty="0" err="1"/>
              <a:t>shareClass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shc</a:t>
            </a:r>
            <a:r>
              <a:rPr lang="en-US" altLang="zh-CN" sz="1400" dirty="0"/>
              <a:t>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	Producer(</a:t>
            </a:r>
            <a:r>
              <a:rPr lang="en-US" altLang="zh-CN" sz="1400" dirty="0" err="1"/>
              <a:t>shareClass</a:t>
            </a:r>
            <a:r>
              <a:rPr lang="en-US" altLang="zh-CN" sz="1400" dirty="0"/>
              <a:t> c) { 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		</a:t>
            </a:r>
            <a:r>
              <a:rPr lang="en-US" altLang="zh-CN" sz="1400" dirty="0" err="1"/>
              <a:t>shc</a:t>
            </a:r>
            <a:r>
              <a:rPr lang="en-US" altLang="zh-CN" sz="1400" dirty="0"/>
              <a:t>=c;	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	}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	public void run( ) {   // </a:t>
            </a:r>
            <a:r>
              <a:rPr lang="zh-CN" altLang="en-US" sz="1400" dirty="0"/>
              <a:t>生产者产生</a:t>
            </a:r>
            <a:r>
              <a:rPr lang="en-US" altLang="zh-CN" sz="1400" dirty="0"/>
              <a:t>5</a:t>
            </a:r>
            <a:r>
              <a:rPr lang="zh-CN" altLang="en-US" sz="1400" dirty="0"/>
              <a:t>个随机数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zh-CN" altLang="en-US" sz="1400" dirty="0"/>
              <a:t>		</a:t>
            </a:r>
            <a:r>
              <a:rPr lang="en-US" altLang="zh-CN" sz="1400" dirty="0"/>
              <a:t>for(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=0;i&lt;5;i++)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		</a:t>
            </a:r>
            <a:r>
              <a:rPr lang="en-US" altLang="zh-CN" sz="1400" dirty="0" err="1"/>
              <a:t>shc.produce</a:t>
            </a:r>
            <a:r>
              <a:rPr lang="en-US" altLang="zh-CN" sz="1400" dirty="0"/>
              <a:t>((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)(</a:t>
            </a:r>
            <a:r>
              <a:rPr lang="en-US" altLang="zh-CN" sz="1400" dirty="0" err="1"/>
              <a:t>Math.random</a:t>
            </a:r>
            <a:r>
              <a:rPr lang="en-US" altLang="zh-CN" sz="1400" dirty="0"/>
              <a:t>( )*100));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	}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}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class Consumer implements Runnable{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	</a:t>
            </a:r>
            <a:r>
              <a:rPr lang="en-US" altLang="zh-CN" sz="1400" dirty="0" err="1"/>
              <a:t>shareClass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shc</a:t>
            </a:r>
            <a:r>
              <a:rPr lang="en-US" altLang="zh-CN" sz="1400" dirty="0"/>
              <a:t>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	Consumer(</a:t>
            </a:r>
            <a:r>
              <a:rPr lang="en-US" altLang="zh-CN" sz="1400" dirty="0" err="1"/>
              <a:t>shareClass</a:t>
            </a:r>
            <a:r>
              <a:rPr lang="en-US" altLang="zh-CN" sz="1400" dirty="0"/>
              <a:t> c) {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		</a:t>
            </a:r>
            <a:r>
              <a:rPr lang="en-US" altLang="zh-CN" sz="1400" dirty="0" err="1"/>
              <a:t>shc</a:t>
            </a:r>
            <a:r>
              <a:rPr lang="en-US" altLang="zh-CN" sz="1400" dirty="0"/>
              <a:t>=c;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	}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	public void run( ) {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		for(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=0;i&lt;5;i++) </a:t>
            </a:r>
            <a:r>
              <a:rPr lang="en-US" altLang="zh-CN" sz="1400" dirty="0" err="1"/>
              <a:t>shc.get</a:t>
            </a:r>
            <a:r>
              <a:rPr lang="en-US" altLang="zh-CN" sz="1400" dirty="0"/>
              <a:t>( );  // </a:t>
            </a:r>
            <a:r>
              <a:rPr lang="zh-CN" altLang="en-US" sz="1400" dirty="0"/>
              <a:t>消费者读取数据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zh-CN" altLang="en-US" sz="1400" dirty="0"/>
              <a:t>	</a:t>
            </a:r>
            <a:r>
              <a:rPr lang="en-US" altLang="zh-CN" sz="1400" dirty="0"/>
              <a:t>}</a:t>
            </a:r>
          </a:p>
          <a:p>
            <a:pPr marL="838200" lvl="1" indent="-381000">
              <a:lnSpc>
                <a:spcPct val="100000"/>
              </a:lnSpc>
              <a:buFontTx/>
              <a:buAutoNum type="arabicPeriod" startAt="16"/>
            </a:pPr>
            <a:r>
              <a:rPr lang="en-US" altLang="zh-C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12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线程</a:t>
            </a:r>
            <a:r>
              <a:rPr lang="zh-CN" altLang="en-US" dirty="0">
                <a:ea typeface="宋体" pitchFamily="2" charset="-122"/>
              </a:rPr>
              <a:t>类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多</a:t>
            </a:r>
            <a:r>
              <a:rPr lang="zh-CN" altLang="en-US" sz="2400" dirty="0"/>
              <a:t>线程编程中常用的常量和方法</a:t>
            </a:r>
            <a:endParaRPr lang="en-US" altLang="zh-CN" sz="2400" dirty="0"/>
          </a:p>
          <a:p>
            <a:r>
              <a:rPr lang="zh-CN" altLang="en-US" sz="2400" dirty="0" smtClean="0"/>
              <a:t>线程</a:t>
            </a:r>
            <a:r>
              <a:rPr lang="zh-CN" altLang="en-US" sz="2400" dirty="0"/>
              <a:t>的生命周期</a:t>
            </a:r>
            <a:endParaRPr lang="en-US" altLang="zh-CN" sz="2400" dirty="0"/>
          </a:p>
          <a:p>
            <a:r>
              <a:rPr lang="zh-CN" altLang="en-US" sz="2400" dirty="0" smtClean="0"/>
              <a:t>创建</a:t>
            </a:r>
            <a:r>
              <a:rPr lang="zh-CN" altLang="en-US" sz="2400" dirty="0"/>
              <a:t>多线程的方法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11567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fontScale="85000" lnSpcReduction="20000"/>
          </a:bodyPr>
          <a:lstStyle/>
          <a:p>
            <a:pPr marL="533400" indent="-533400">
              <a:lnSpc>
                <a:spcPct val="110000"/>
              </a:lnSpc>
            </a:pPr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9</a:t>
            </a:r>
            <a:r>
              <a:rPr lang="en-US" altLang="zh-CN" dirty="0"/>
              <a:t>】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36"/>
            </a:pPr>
            <a:r>
              <a:rPr lang="en-US" altLang="zh-CN" dirty="0"/>
              <a:t>public class </a:t>
            </a:r>
            <a:r>
              <a:rPr lang="en-US" altLang="zh-CN" dirty="0" err="1"/>
              <a:t>TheadsCommunication</a:t>
            </a:r>
            <a:r>
              <a:rPr lang="en-US" altLang="zh-CN" dirty="0"/>
              <a:t> {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36"/>
            </a:pPr>
            <a:r>
              <a:rPr lang="en-US" altLang="zh-CN" dirty="0"/>
              <a:t>    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 ]) {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36"/>
            </a:pPr>
            <a:r>
              <a:rPr lang="en-US" altLang="zh-CN" dirty="0"/>
              <a:t>		</a:t>
            </a:r>
            <a:r>
              <a:rPr lang="en-US" altLang="zh-CN" dirty="0" err="1"/>
              <a:t>shareClass</a:t>
            </a:r>
            <a:r>
              <a:rPr lang="en-US" altLang="zh-CN" dirty="0"/>
              <a:t> </a:t>
            </a:r>
            <a:r>
              <a:rPr lang="en-US" altLang="zh-CN" dirty="0" err="1"/>
              <a:t>shc</a:t>
            </a:r>
            <a:r>
              <a:rPr lang="en-US" altLang="zh-CN" dirty="0"/>
              <a:t>=new </a:t>
            </a:r>
            <a:r>
              <a:rPr lang="en-US" altLang="zh-CN" dirty="0" err="1"/>
              <a:t>shareClass</a:t>
            </a:r>
            <a:r>
              <a:rPr lang="en-US" altLang="zh-CN" dirty="0"/>
              <a:t>( );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36"/>
            </a:pPr>
            <a:r>
              <a:rPr lang="en-US" altLang="zh-CN" dirty="0"/>
              <a:t>		Thread t1=new Thread(new Producer(</a:t>
            </a:r>
            <a:r>
              <a:rPr lang="en-US" altLang="zh-CN" dirty="0" err="1"/>
              <a:t>shc</a:t>
            </a:r>
            <a:r>
              <a:rPr lang="en-US" altLang="zh-CN" dirty="0"/>
              <a:t>));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36"/>
            </a:pPr>
            <a:r>
              <a:rPr lang="en-US" altLang="zh-CN" dirty="0"/>
              <a:t>		Thread t2=new Thread(new Consumer(</a:t>
            </a:r>
            <a:r>
              <a:rPr lang="en-US" altLang="zh-CN" dirty="0" err="1"/>
              <a:t>shc</a:t>
            </a:r>
            <a:r>
              <a:rPr lang="en-US" altLang="zh-CN" dirty="0"/>
              <a:t>));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36"/>
            </a:pPr>
            <a:r>
              <a:rPr lang="en-US" altLang="zh-CN" dirty="0"/>
              <a:t>		t1.start( );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36"/>
            </a:pPr>
            <a:r>
              <a:rPr lang="en-US" altLang="zh-CN" dirty="0"/>
              <a:t>		t2.start( );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36"/>
            </a:pPr>
            <a:r>
              <a:rPr lang="en-US" altLang="zh-CN" dirty="0"/>
              <a:t>	}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36"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45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lnSpcReduction="10000"/>
          </a:bodyPr>
          <a:lstStyle/>
          <a:p>
            <a:pPr marL="533400" indent="-533400"/>
            <a:r>
              <a:rPr lang="en-US" altLang="zh-CN" sz="2400" dirty="0" smtClean="0"/>
              <a:t>【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9</a:t>
            </a:r>
            <a:r>
              <a:rPr lang="en-US" altLang="zh-CN" sz="2400" dirty="0"/>
              <a:t>】</a:t>
            </a:r>
          </a:p>
          <a:p>
            <a:pPr marL="914400" lvl="1" indent="-457200">
              <a:buFontTx/>
              <a:buNone/>
            </a:pPr>
            <a:r>
              <a:rPr lang="en-US" altLang="zh-CN" sz="2000" dirty="0" err="1"/>
              <a:t>程序的某次运行结果</a:t>
            </a:r>
            <a:r>
              <a:rPr lang="en-US" altLang="zh-CN" sz="2000" dirty="0"/>
              <a:t>：</a:t>
            </a:r>
          </a:p>
          <a:p>
            <a:pPr marL="914400" lvl="1" indent="-457200">
              <a:buFontTx/>
              <a:buNone/>
            </a:pPr>
            <a:r>
              <a:rPr lang="en-US" altLang="zh-CN" sz="2000" dirty="0"/>
              <a:t>产生数据：47</a:t>
            </a:r>
          </a:p>
          <a:p>
            <a:pPr marL="914400" lvl="1" indent="-457200">
              <a:buFontTx/>
              <a:buNone/>
            </a:pPr>
            <a:r>
              <a:rPr lang="en-US" altLang="zh-CN" sz="2000" dirty="0"/>
              <a:t>读取数据：47</a:t>
            </a:r>
          </a:p>
          <a:p>
            <a:pPr marL="914400" lvl="1" indent="-457200">
              <a:buFontTx/>
              <a:buNone/>
            </a:pPr>
            <a:r>
              <a:rPr lang="en-US" altLang="zh-CN" sz="2000" dirty="0"/>
              <a:t> 产生数据：73</a:t>
            </a:r>
          </a:p>
          <a:p>
            <a:pPr marL="914400" lvl="1" indent="-457200">
              <a:buFontTx/>
              <a:buNone/>
            </a:pPr>
            <a:r>
              <a:rPr lang="en-US" altLang="zh-CN" sz="2000" dirty="0"/>
              <a:t> 读取数据：73</a:t>
            </a:r>
          </a:p>
          <a:p>
            <a:pPr marL="914400" lvl="1" indent="-457200">
              <a:buFontTx/>
              <a:buNone/>
            </a:pPr>
            <a:r>
              <a:rPr lang="en-US" altLang="zh-CN" sz="2000" dirty="0"/>
              <a:t> 产生数据：69</a:t>
            </a:r>
          </a:p>
          <a:p>
            <a:pPr marL="914400" lvl="1" indent="-457200">
              <a:buFontTx/>
              <a:buNone/>
            </a:pPr>
            <a:r>
              <a:rPr lang="en-US" altLang="zh-CN" sz="2000" dirty="0"/>
              <a:t> 读取数据：69</a:t>
            </a:r>
          </a:p>
          <a:p>
            <a:pPr marL="914400" lvl="1" indent="-457200">
              <a:buFontTx/>
              <a:buNone/>
            </a:pPr>
            <a:r>
              <a:rPr lang="en-US" altLang="zh-CN" sz="2000" dirty="0"/>
              <a:t> 产生数据：98</a:t>
            </a:r>
          </a:p>
          <a:p>
            <a:pPr marL="914400" lvl="1" indent="-457200">
              <a:buFontTx/>
              <a:buNone/>
            </a:pPr>
            <a:r>
              <a:rPr lang="en-US" altLang="zh-CN" sz="2000" dirty="0"/>
              <a:t> 读取数据：98</a:t>
            </a:r>
          </a:p>
          <a:p>
            <a:pPr marL="914400" lvl="1" indent="-457200">
              <a:buFontTx/>
              <a:buNone/>
            </a:pPr>
            <a:r>
              <a:rPr lang="en-US" altLang="zh-CN" sz="2000" dirty="0"/>
              <a:t> 产生数据：68</a:t>
            </a:r>
          </a:p>
          <a:p>
            <a:pPr marL="914400" lvl="1" indent="-457200">
              <a:buFontTx/>
              <a:buNone/>
            </a:pPr>
            <a:r>
              <a:rPr lang="en-US" altLang="zh-CN" sz="2000" dirty="0"/>
              <a:t> 读取数据：68</a:t>
            </a:r>
          </a:p>
        </p:txBody>
      </p:sp>
    </p:spTree>
    <p:extLst>
      <p:ext uri="{BB962C8B-B14F-4D97-AF65-F5344CB8AC3E}">
        <p14:creationId xmlns:p14="http://schemas.microsoft.com/office/powerpoint/2010/main" val="30644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itchFamily="2" charset="-122"/>
              </a:rPr>
              <a:t>通过</a:t>
            </a:r>
            <a:r>
              <a:rPr lang="zh-CN" altLang="en-US" dirty="0">
                <a:ea typeface="宋体" pitchFamily="2" charset="-122"/>
              </a:rPr>
              <a:t>系统方法实现线程通信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多线程通过把任务分成分散的逻辑单元取代了事件循环，消除了循环检测。循环检测通常通过重复检查一个特定条件的循环，一旦条件为真，就采取相应的行动，它浪费了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CPU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时间。例如，经典的队列问题，一个线程产生一些数据，而另一些线程取走数据。假设生产者生产更多的数据之前必须等到消费者结束。它才开始循环检测，浪费许多的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CPU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周期来等待消费者结束。很明显，这种情况并不是我们所期望的。</a:t>
            </a:r>
            <a:endParaRPr lang="en-US" altLang="zh-CN" sz="2000" dirty="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800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itchFamily="2" charset="-122"/>
              </a:rPr>
              <a:t>通过</a:t>
            </a:r>
            <a:r>
              <a:rPr lang="zh-CN" altLang="en-US" dirty="0">
                <a:ea typeface="宋体" pitchFamily="2" charset="-122"/>
              </a:rPr>
              <a:t>系统方法实现线程通信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latin typeface="仿宋_GB2312" pitchFamily="49" charset="-122"/>
                <a:ea typeface="仿宋_GB2312" pitchFamily="49" charset="-122"/>
              </a:rPr>
              <a:t>为了避免循环检测，Java通过wait()、notify()和notifyAll()方法实现了一个巧妙的进程内通信的机制。这些方法作为Object的final方法来实现，因此所有类都包含有它们。这三个方法只可以在一个同步的上下文访问，而且从计算机科学的角度上来说，它在概念上是很先进的，但是使用这些方法的规则却很简单</a:t>
            </a:r>
            <a:r>
              <a:rPr lang="zh-CN" altLang="zh-CN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292195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itchFamily="2" charset="-122"/>
              </a:rPr>
              <a:t>通过</a:t>
            </a:r>
            <a:r>
              <a:rPr lang="zh-CN" altLang="en-US" dirty="0">
                <a:ea typeface="宋体" pitchFamily="2" charset="-122"/>
              </a:rPr>
              <a:t>系统方法实现线程通信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zh-CN" sz="2400" dirty="0">
                <a:latin typeface="仿宋_GB2312" pitchFamily="49" charset="-122"/>
                <a:ea typeface="仿宋_GB2312" pitchFamily="49" charset="-122"/>
              </a:rPr>
              <a:t>wait</a:t>
            </a:r>
            <a:r>
              <a:rPr lang="zh-CN" altLang="zh-CN" sz="2400" dirty="0">
                <a:latin typeface="Arial"/>
                <a:ea typeface="仿宋_GB2312" pitchFamily="49" charset="-122"/>
              </a:rPr>
              <a:t>……</a:t>
            </a:r>
            <a:r>
              <a:rPr lang="zh-CN" altLang="zh-CN" sz="2400" dirty="0">
                <a:latin typeface="仿宋_GB2312" pitchFamily="49" charset="-122"/>
                <a:ea typeface="仿宋_GB2312" pitchFamily="49" charset="-122"/>
              </a:rPr>
              <a:t> notify调度机制是几个线程对同一对象进行操作，其中某些线程在一定条件下自动挂起，等待其他线程在一定条件下通知其继续运行。这和join()不同，join()是等其他线程运行完，而wait()是等其他线程向其发出通知。</a:t>
            </a:r>
          </a:p>
          <a:p>
            <a:pPr>
              <a:lnSpc>
                <a:spcPct val="100000"/>
              </a:lnSpc>
            </a:pPr>
            <a:r>
              <a:rPr lang="zh-CN" altLang="zh-CN" sz="2400" dirty="0">
                <a:latin typeface="仿宋_GB2312" pitchFamily="49" charset="-122"/>
                <a:ea typeface="仿宋_GB2312" pitchFamily="49" charset="-122"/>
              </a:rPr>
              <a:t>wait()和notify()是java中每个对象都有的方法，当一个线程执行到对象O的wait()方法时，java虚拟机会自动挂起，进入该对象的wait池等待。当其他线程执行到对象O的notify()方法时，java虚拟机会从对象O的wait池随机取出一个线程放入O的等锁池中，一旦O的标记被其他线程返回，即可运行。也可以执行对象O的notifyALL()，对象O的wait池中所有线程放入O的等锁池中。</a:t>
            </a:r>
          </a:p>
        </p:txBody>
      </p:sp>
    </p:spTree>
    <p:extLst>
      <p:ext uri="{BB962C8B-B14F-4D97-AF65-F5344CB8AC3E}">
        <p14:creationId xmlns:p14="http://schemas.microsoft.com/office/powerpoint/2010/main" val="429825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268538" y="4300538"/>
            <a:ext cx="3816350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dirty="0" smtClean="0">
                <a:latin typeface="Arial" charset="0"/>
                <a:ea typeface="宋体" pitchFamily="2" charset="-122"/>
              </a:rPr>
              <a:t>图</a:t>
            </a:r>
            <a:r>
              <a:rPr lang="en-US" altLang="zh-CN" sz="1800" dirty="0" smtClean="0">
                <a:latin typeface="Arial" charset="0"/>
                <a:ea typeface="宋体" pitchFamily="2" charset="-122"/>
              </a:rPr>
              <a:t>3    </a:t>
            </a:r>
            <a:r>
              <a:rPr lang="zh-CN" altLang="en-US" sz="1800" dirty="0">
                <a:latin typeface="Arial" charset="0"/>
                <a:ea typeface="宋体" pitchFamily="2" charset="-122"/>
              </a:rPr>
              <a:t>线程调度示意图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116014" y="1275160"/>
            <a:ext cx="1368425" cy="325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Arial" charset="0"/>
                <a:ea typeface="宋体" pitchFamily="2" charset="-122"/>
              </a:rPr>
              <a:t>新建线程</a:t>
            </a:r>
            <a:r>
              <a:rPr lang="en-US" altLang="zh-CN" sz="1600">
                <a:latin typeface="Arial" charset="0"/>
                <a:ea typeface="宋体" pitchFamily="2" charset="-122"/>
              </a:rPr>
              <a:t>y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116014" y="2356248"/>
            <a:ext cx="1368425" cy="325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Arial" charset="0"/>
                <a:ea typeface="宋体" pitchFamily="2" charset="-122"/>
              </a:rPr>
              <a:t>就绪线程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042988" y="3489723"/>
            <a:ext cx="1368425" cy="325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Arial" charset="0"/>
                <a:ea typeface="宋体" pitchFamily="2" charset="-122"/>
              </a:rPr>
              <a:t>O</a:t>
            </a:r>
            <a:r>
              <a:rPr lang="zh-CN" altLang="en-US" sz="1600">
                <a:latin typeface="Arial" charset="0"/>
                <a:ea typeface="宋体" pitchFamily="2" charset="-122"/>
              </a:rPr>
              <a:t>的等锁池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299201" y="3488531"/>
            <a:ext cx="1368425" cy="3250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Arial" charset="0"/>
                <a:ea typeface="宋体" pitchFamily="2" charset="-122"/>
              </a:rPr>
              <a:t>O</a:t>
            </a:r>
            <a:r>
              <a:rPr lang="zh-CN" altLang="en-US" sz="1600">
                <a:latin typeface="Arial" charset="0"/>
                <a:ea typeface="宋体" pitchFamily="2" charset="-122"/>
              </a:rPr>
              <a:t>的</a:t>
            </a:r>
            <a:r>
              <a:rPr lang="en-US" altLang="zh-CN" sz="1600">
                <a:latin typeface="Arial" charset="0"/>
                <a:ea typeface="宋体" pitchFamily="2" charset="-122"/>
              </a:rPr>
              <a:t>wait</a:t>
            </a:r>
            <a:r>
              <a:rPr lang="zh-CN" altLang="en-US" sz="1600">
                <a:latin typeface="Arial" charset="0"/>
                <a:ea typeface="宋体" pitchFamily="2" charset="-122"/>
              </a:rPr>
              <a:t>池</a:t>
            </a:r>
          </a:p>
        </p:txBody>
      </p: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3781425" y="789385"/>
            <a:ext cx="1295400" cy="864394"/>
            <a:chOff x="2744" y="754"/>
            <a:chExt cx="816" cy="726"/>
          </a:xfrm>
        </p:grpSpPr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2744" y="754"/>
              <a:ext cx="816" cy="7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>
                  <a:latin typeface="Arial" charset="0"/>
                  <a:ea typeface="宋体" pitchFamily="2" charset="-122"/>
                </a:rPr>
                <a:t>优先级多列</a:t>
              </a:r>
            </a:p>
            <a:p>
              <a:pPr algn="ctr">
                <a:spcBef>
                  <a:spcPct val="50000"/>
                </a:spcBef>
              </a:pPr>
              <a:endParaRPr lang="zh-CN" altLang="en-US" sz="1600">
                <a:latin typeface="Arial" charset="0"/>
                <a:ea typeface="宋体" pitchFamily="2" charset="-122"/>
              </a:endParaRPr>
            </a:p>
            <a:p>
              <a:pPr algn="ctr">
                <a:spcBef>
                  <a:spcPct val="50000"/>
                </a:spcBef>
              </a:pPr>
              <a:endParaRPr lang="zh-CN" altLang="en-US" sz="16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2744" y="981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2744" y="111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2744" y="123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2744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708401" y="2356247"/>
            <a:ext cx="1655763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Arial" charset="0"/>
                <a:ea typeface="宋体" pitchFamily="2" charset="-122"/>
              </a:rPr>
              <a:t>正在运行线程</a:t>
            </a:r>
            <a:r>
              <a:rPr lang="en-US" altLang="zh-CN" sz="1600">
                <a:latin typeface="Arial" charset="0"/>
                <a:ea typeface="宋体" pitchFamily="2" charset="-122"/>
              </a:rPr>
              <a:t>x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372225" y="1491853"/>
            <a:ext cx="1295400" cy="919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Arial" charset="0"/>
                <a:ea typeface="宋体" pitchFamily="2" charset="-122"/>
              </a:rPr>
              <a:t>x.sleep()</a:t>
            </a:r>
          </a:p>
          <a:p>
            <a:pPr algn="ctr">
              <a:spcBef>
                <a:spcPct val="50000"/>
              </a:spcBef>
            </a:pPr>
            <a:r>
              <a:rPr lang="en-US" altLang="zh-CN" sz="1600">
                <a:latin typeface="Arial" charset="0"/>
                <a:ea typeface="宋体" pitchFamily="2" charset="-122"/>
              </a:rPr>
              <a:t>x.yield()</a:t>
            </a:r>
          </a:p>
          <a:p>
            <a:pPr algn="ctr">
              <a:spcBef>
                <a:spcPct val="50000"/>
              </a:spcBef>
            </a:pPr>
            <a:r>
              <a:rPr lang="en-US" altLang="zh-CN" sz="1600">
                <a:latin typeface="Arial" charset="0"/>
                <a:ea typeface="宋体" pitchFamily="2" charset="-122"/>
              </a:rPr>
              <a:t>z.join()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1692275" y="1815703"/>
            <a:ext cx="935038" cy="27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400">
                <a:latin typeface="Arial" charset="0"/>
                <a:ea typeface="宋体" pitchFamily="2" charset="-122"/>
              </a:rPr>
              <a:t>y.start()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1692275" y="1600200"/>
            <a:ext cx="0" cy="7560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6401" name="AutoShape 17"/>
          <p:cNvCxnSpPr>
            <a:cxnSpLocks noChangeShapeType="1"/>
            <a:stCxn id="16388" idx="3"/>
            <a:endCxn id="16392" idx="1"/>
          </p:cNvCxnSpPr>
          <p:nvPr/>
        </p:nvCxnSpPr>
        <p:spPr bwMode="auto">
          <a:xfrm flipV="1">
            <a:off x="2484439" y="1221582"/>
            <a:ext cx="1296987" cy="12977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2" name="AutoShape 18"/>
          <p:cNvCxnSpPr>
            <a:cxnSpLocks noChangeShapeType="1"/>
            <a:stCxn id="16397" idx="1"/>
            <a:endCxn id="16389" idx="3"/>
          </p:cNvCxnSpPr>
          <p:nvPr/>
        </p:nvCxnSpPr>
        <p:spPr bwMode="auto">
          <a:xfrm flipH="1">
            <a:off x="2411414" y="2518173"/>
            <a:ext cx="1296987" cy="11346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2555876" y="2842022"/>
            <a:ext cx="2232025" cy="43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zh-CN" altLang="en-US" sz="1400">
                <a:latin typeface="Arial" charset="0"/>
                <a:ea typeface="宋体" pitchFamily="2" charset="-122"/>
              </a:rPr>
              <a:t>执行到</a:t>
            </a:r>
            <a:r>
              <a:rPr lang="en-US" altLang="zh-CN" sz="1400">
                <a:latin typeface="Arial" charset="0"/>
                <a:ea typeface="宋体" pitchFamily="2" charset="-122"/>
              </a:rPr>
              <a:t>synchronized(O)</a:t>
            </a:r>
          </a:p>
          <a:p>
            <a:r>
              <a:rPr lang="zh-CN" altLang="en-US" sz="1400">
                <a:latin typeface="Arial" charset="0"/>
                <a:ea typeface="宋体" pitchFamily="2" charset="-122"/>
              </a:rPr>
              <a:t>标记不存在则进入</a:t>
            </a:r>
            <a:r>
              <a:rPr lang="en-US" altLang="zh-CN" sz="1400">
                <a:latin typeface="Arial" charset="0"/>
                <a:ea typeface="宋体" pitchFamily="2" charset="-122"/>
              </a:rPr>
              <a:t>O</a:t>
            </a:r>
            <a:r>
              <a:rPr lang="zh-CN" altLang="en-US" sz="1400">
                <a:latin typeface="Arial" charset="0"/>
                <a:ea typeface="宋体" pitchFamily="2" charset="-122"/>
              </a:rPr>
              <a:t>等锁池</a:t>
            </a: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V="1">
            <a:off x="1692275" y="2680097"/>
            <a:ext cx="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539750" y="2842022"/>
            <a:ext cx="1079500" cy="43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altLang="zh-CN" sz="1400">
                <a:latin typeface="Arial" charset="0"/>
                <a:ea typeface="宋体" pitchFamily="2" charset="-122"/>
              </a:rPr>
              <a:t>O</a:t>
            </a:r>
            <a:r>
              <a:rPr lang="zh-CN" altLang="en-US" sz="1400">
                <a:latin typeface="Arial" charset="0"/>
                <a:ea typeface="宋体" pitchFamily="2" charset="-122"/>
              </a:rPr>
              <a:t>标记返还了</a:t>
            </a:r>
          </a:p>
          <a:p>
            <a:r>
              <a:rPr lang="zh-CN" altLang="en-US" sz="1400">
                <a:latin typeface="Arial" charset="0"/>
                <a:ea typeface="宋体" pitchFamily="2" charset="-122"/>
              </a:rPr>
              <a:t>线程可运行</a:t>
            </a: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2916239" y="3651647"/>
            <a:ext cx="2232025" cy="43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zh-CN" altLang="en-US" sz="1400">
                <a:latin typeface="Arial" charset="0"/>
                <a:ea typeface="宋体" pitchFamily="2" charset="-122"/>
              </a:rPr>
              <a:t>有线程执行</a:t>
            </a:r>
            <a:r>
              <a:rPr lang="en-US" altLang="zh-CN" sz="1400">
                <a:latin typeface="Arial" charset="0"/>
                <a:ea typeface="宋体" pitchFamily="2" charset="-122"/>
              </a:rPr>
              <a:t>O.notify()</a:t>
            </a:r>
            <a:r>
              <a:rPr lang="zh-CN" altLang="en-US" sz="1400">
                <a:latin typeface="Arial" charset="0"/>
                <a:ea typeface="宋体" pitchFamily="2" charset="-122"/>
              </a:rPr>
              <a:t>或</a:t>
            </a:r>
            <a:r>
              <a:rPr lang="en-US" altLang="zh-CN" sz="1400">
                <a:latin typeface="Arial" charset="0"/>
                <a:ea typeface="宋体" pitchFamily="2" charset="-122"/>
              </a:rPr>
              <a:t>O.interrupt()</a:t>
            </a:r>
            <a:r>
              <a:rPr lang="zh-CN" altLang="en-US" sz="1400">
                <a:latin typeface="Arial" charset="0"/>
                <a:ea typeface="宋体" pitchFamily="2" charset="-122"/>
              </a:rPr>
              <a:t>，则终止等待</a:t>
            </a:r>
          </a:p>
        </p:txBody>
      </p:sp>
      <p:cxnSp>
        <p:nvCxnSpPr>
          <p:cNvPr id="16407" name="AutoShape 23"/>
          <p:cNvCxnSpPr>
            <a:cxnSpLocks noChangeShapeType="1"/>
          </p:cNvCxnSpPr>
          <p:nvPr/>
        </p:nvCxnSpPr>
        <p:spPr bwMode="auto">
          <a:xfrm flipH="1">
            <a:off x="2411414" y="3683794"/>
            <a:ext cx="3887787" cy="1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8" name="AutoShape 24"/>
          <p:cNvCxnSpPr>
            <a:cxnSpLocks noChangeShapeType="1"/>
            <a:stCxn id="16397" idx="3"/>
            <a:endCxn id="16390" idx="0"/>
          </p:cNvCxnSpPr>
          <p:nvPr/>
        </p:nvCxnSpPr>
        <p:spPr bwMode="auto">
          <a:xfrm>
            <a:off x="5364163" y="2518172"/>
            <a:ext cx="1619250" cy="9703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5292725" y="2895601"/>
            <a:ext cx="2232025" cy="43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zh-CN" altLang="en-US" sz="1400">
                <a:latin typeface="Arial" charset="0"/>
                <a:ea typeface="宋体" pitchFamily="2" charset="-122"/>
              </a:rPr>
              <a:t>有</a:t>
            </a:r>
            <a:r>
              <a:rPr lang="en-US" altLang="zh-CN" sz="1400">
                <a:latin typeface="Arial" charset="0"/>
                <a:ea typeface="宋体" pitchFamily="2" charset="-122"/>
              </a:rPr>
              <a:t>O</a:t>
            </a:r>
            <a:r>
              <a:rPr lang="zh-CN" altLang="en-US" sz="1400">
                <a:latin typeface="Arial" charset="0"/>
                <a:ea typeface="宋体" pitchFamily="2" charset="-122"/>
              </a:rPr>
              <a:t>的标记且执行到</a:t>
            </a:r>
            <a:r>
              <a:rPr lang="en-US" altLang="zh-CN" sz="1400">
                <a:latin typeface="Arial" charset="0"/>
                <a:ea typeface="宋体" pitchFamily="2" charset="-122"/>
              </a:rPr>
              <a:t>O.wait(),</a:t>
            </a:r>
            <a:r>
              <a:rPr lang="zh-CN" altLang="en-US" sz="1400">
                <a:latin typeface="Arial" charset="0"/>
                <a:ea typeface="宋体" pitchFamily="2" charset="-122"/>
              </a:rPr>
              <a:t>则释放标记</a:t>
            </a:r>
            <a:r>
              <a:rPr lang="en-US" altLang="zh-CN" sz="1400">
                <a:latin typeface="Arial" charset="0"/>
                <a:ea typeface="宋体" pitchFamily="2" charset="-122"/>
              </a:rPr>
              <a:t>,</a:t>
            </a:r>
            <a:r>
              <a:rPr lang="zh-CN" altLang="en-US" sz="1400">
                <a:latin typeface="Arial" charset="0"/>
                <a:ea typeface="宋体" pitchFamily="2" charset="-122"/>
              </a:rPr>
              <a:t>进入</a:t>
            </a:r>
            <a:r>
              <a:rPr lang="en-US" altLang="zh-CN" sz="1400">
                <a:latin typeface="Arial" charset="0"/>
                <a:ea typeface="宋体" pitchFamily="2" charset="-122"/>
              </a:rPr>
              <a:t>O</a:t>
            </a:r>
            <a:r>
              <a:rPr lang="zh-CN" altLang="en-US" sz="1400">
                <a:latin typeface="Arial" charset="0"/>
                <a:ea typeface="宋体" pitchFamily="2" charset="-122"/>
              </a:rPr>
              <a:t>的</a:t>
            </a:r>
            <a:r>
              <a:rPr lang="en-US" altLang="zh-CN" sz="1400">
                <a:latin typeface="Arial" charset="0"/>
                <a:ea typeface="宋体" pitchFamily="2" charset="-122"/>
              </a:rPr>
              <a:t>wait</a:t>
            </a:r>
            <a:r>
              <a:rPr lang="zh-CN" altLang="en-US" sz="1400">
                <a:latin typeface="Arial" charset="0"/>
                <a:ea typeface="宋体" pitchFamily="2" charset="-122"/>
              </a:rPr>
              <a:t>池</a:t>
            </a:r>
          </a:p>
        </p:txBody>
      </p:sp>
      <p:cxnSp>
        <p:nvCxnSpPr>
          <p:cNvPr id="16410" name="AutoShape 26"/>
          <p:cNvCxnSpPr>
            <a:cxnSpLocks noChangeShapeType="1"/>
            <a:stCxn id="16397" idx="3"/>
            <a:endCxn id="16398" idx="1"/>
          </p:cNvCxnSpPr>
          <p:nvPr/>
        </p:nvCxnSpPr>
        <p:spPr bwMode="auto">
          <a:xfrm flipV="1">
            <a:off x="5364163" y="1951435"/>
            <a:ext cx="1008062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1" name="AutoShape 27"/>
          <p:cNvCxnSpPr>
            <a:cxnSpLocks noChangeShapeType="1"/>
            <a:stCxn id="16398" idx="0"/>
            <a:endCxn id="16392" idx="3"/>
          </p:cNvCxnSpPr>
          <p:nvPr/>
        </p:nvCxnSpPr>
        <p:spPr bwMode="auto">
          <a:xfrm rot="5400000" flipH="1">
            <a:off x="5913239" y="385168"/>
            <a:ext cx="270272" cy="1943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2555875" y="1437085"/>
            <a:ext cx="720725" cy="43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zh-CN" altLang="en-US" sz="1400">
                <a:latin typeface="Arial" charset="0"/>
                <a:ea typeface="宋体" pitchFamily="2" charset="-122"/>
              </a:rPr>
              <a:t>按优先级排队</a:t>
            </a:r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 flipV="1">
            <a:off x="4370388" y="1653779"/>
            <a:ext cx="0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endParaRPr lang="zh-CN" altLang="en-US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>
            <a:off x="4716463" y="1653779"/>
            <a:ext cx="0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endParaRPr lang="zh-CN" altLang="en-US"/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4140201" y="1762125"/>
            <a:ext cx="1008063" cy="43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zh-CN" altLang="en-US" sz="1400">
                <a:latin typeface="Arial" charset="0"/>
                <a:ea typeface="宋体" pitchFamily="2" charset="-122"/>
              </a:rPr>
              <a:t>高优先级占先优先级</a:t>
            </a: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5581650" y="982266"/>
            <a:ext cx="1150938" cy="27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zh-CN" altLang="en-US" sz="1400">
                <a:latin typeface="Arial" charset="0"/>
                <a:ea typeface="宋体" pitchFamily="2" charset="-122"/>
              </a:rPr>
              <a:t>等待条件满足</a:t>
            </a:r>
          </a:p>
        </p:txBody>
      </p:sp>
    </p:spTree>
    <p:extLst>
      <p:ext uri="{BB962C8B-B14F-4D97-AF65-F5344CB8AC3E}">
        <p14:creationId xmlns:p14="http://schemas.microsoft.com/office/powerpoint/2010/main" val="375245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itchFamily="2" charset="-122"/>
              </a:rPr>
              <a:t>通过</a:t>
            </a:r>
            <a:r>
              <a:rPr lang="zh-CN" altLang="en-US" dirty="0">
                <a:ea typeface="宋体" pitchFamily="2" charset="-122"/>
              </a:rPr>
              <a:t>系统方法实现线程通信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zh-CN" sz="2400" dirty="0">
                <a:latin typeface="仿宋_GB2312" pitchFamily="49" charset="-122"/>
                <a:ea typeface="仿宋_GB2312" pitchFamily="49" charset="-122"/>
              </a:rPr>
              <a:t>（1）wait()函数有两种形式：第一种形式接受一个毫秒值，用于在指定时间长度内暂停线程，使线程进入阻塞状态。第二种形式为不带参数，代表wait()在notify()或notifyAll()之前会持续阻塞。 </a:t>
            </a:r>
          </a:p>
          <a:p>
            <a:pPr>
              <a:lnSpc>
                <a:spcPct val="100000"/>
              </a:lnSpc>
            </a:pPr>
            <a:r>
              <a:rPr lang="zh-CN" altLang="zh-CN" sz="2400" dirty="0">
                <a:latin typeface="仿宋_GB2312" pitchFamily="49" charset="-122"/>
                <a:ea typeface="仿宋_GB2312" pitchFamily="49" charset="-122"/>
              </a:rPr>
              <a:t>（2）当对一个对象执行notify()时，会从线程等待池中随机取出一个线程放入O的等锁池中；当对一个对象执行notifyAll()时，会从线程等待池中移走所有该对象的所有线程，并把它们放到锁标志等待池中。 </a:t>
            </a:r>
          </a:p>
          <a:p>
            <a:pPr>
              <a:lnSpc>
                <a:spcPct val="100000"/>
              </a:lnSpc>
            </a:pPr>
            <a:r>
              <a:rPr lang="zh-CN" altLang="zh-CN" sz="2400" dirty="0">
                <a:latin typeface="仿宋_GB2312" pitchFamily="49" charset="-122"/>
                <a:ea typeface="仿宋_GB2312" pitchFamily="49" charset="-122"/>
              </a:rPr>
              <a:t>（3） 当调用wait()后，线程会释放掉它所占有的</a:t>
            </a:r>
            <a:r>
              <a:rPr lang="zh-CN" altLang="zh-CN" sz="2400" dirty="0">
                <a:latin typeface="Arial"/>
                <a:ea typeface="仿宋_GB2312" pitchFamily="49" charset="-122"/>
              </a:rPr>
              <a:t>“</a:t>
            </a:r>
            <a:r>
              <a:rPr lang="zh-CN" altLang="zh-CN" sz="2400" dirty="0">
                <a:latin typeface="仿宋_GB2312" pitchFamily="49" charset="-122"/>
                <a:ea typeface="仿宋_GB2312" pitchFamily="49" charset="-122"/>
              </a:rPr>
              <a:t>锁标志</a:t>
            </a:r>
            <a:r>
              <a:rPr lang="zh-CN" altLang="zh-CN" sz="2400" dirty="0">
                <a:latin typeface="Arial"/>
                <a:ea typeface="仿宋_GB2312" pitchFamily="49" charset="-122"/>
              </a:rPr>
              <a:t>”</a:t>
            </a:r>
            <a:r>
              <a:rPr lang="zh-CN" altLang="zh-CN" sz="2400" dirty="0">
                <a:latin typeface="仿宋_GB2312" pitchFamily="49" charset="-122"/>
                <a:ea typeface="仿宋_GB2312" pitchFamily="49" charset="-122"/>
              </a:rPr>
              <a:t>，从而使线程所在对象中的其它synchronized数据可被别的线程使用。</a:t>
            </a:r>
          </a:p>
        </p:txBody>
      </p:sp>
    </p:spTree>
    <p:extLst>
      <p:ext uri="{BB962C8B-B14F-4D97-AF65-F5344CB8AC3E}">
        <p14:creationId xmlns:p14="http://schemas.microsoft.com/office/powerpoint/2010/main" val="42285368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itchFamily="2" charset="-122"/>
              </a:rPr>
              <a:t>通过</a:t>
            </a:r>
            <a:r>
              <a:rPr lang="zh-CN" altLang="en-US" dirty="0">
                <a:ea typeface="宋体" pitchFamily="2" charset="-122"/>
              </a:rPr>
              <a:t>系统方法实现线程通信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latin typeface="仿宋_GB2312" pitchFamily="49" charset="-122"/>
                <a:ea typeface="仿宋_GB2312" pitchFamily="49" charset="-122"/>
              </a:rPr>
              <a:t>下面的程序错误地实现了生产者/消费者问题的简化形式。它包含了四个类：Queue，试图同步的队列；Producer，产生队列输入的线程对象；Consumer，使用队列数据的线程对象；PC，一个创建单个Queue、Producer和Consumer的小型类。</a:t>
            </a:r>
          </a:p>
        </p:txBody>
      </p:sp>
    </p:spTree>
    <p:extLst>
      <p:ext uri="{BB962C8B-B14F-4D97-AF65-F5344CB8AC3E}">
        <p14:creationId xmlns:p14="http://schemas.microsoft.com/office/powerpoint/2010/main" val="2675168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lnSpcReduction="10000"/>
          </a:bodyPr>
          <a:lstStyle/>
          <a:p>
            <a:pPr marL="533400" indent="-533400"/>
            <a:r>
              <a:rPr lang="en-US" altLang="zh-CN" sz="2400" dirty="0" smtClean="0"/>
              <a:t>【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10</a:t>
            </a:r>
            <a:r>
              <a:rPr lang="en-US" altLang="zh-CN" sz="2400" dirty="0"/>
              <a:t>】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class Queue {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n;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synchronized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get() {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("Get</a:t>
            </a:r>
            <a:r>
              <a:rPr lang="zh-CN" altLang="en-US" sz="2000" dirty="0"/>
              <a:t>：</a:t>
            </a:r>
            <a:r>
              <a:rPr lang="en-US" altLang="zh-CN" sz="2000" dirty="0"/>
              <a:t>"+n);  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	return n;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}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synchronized void put(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n) {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	</a:t>
            </a:r>
            <a:r>
              <a:rPr lang="en-US" altLang="zh-CN" sz="2000" dirty="0" err="1"/>
              <a:t>this.n</a:t>
            </a:r>
            <a:r>
              <a:rPr lang="en-US" altLang="zh-CN" sz="2000" dirty="0"/>
              <a:t>=n;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("Put</a:t>
            </a:r>
            <a:r>
              <a:rPr lang="zh-CN" altLang="en-US" sz="2000" dirty="0"/>
              <a:t>：</a:t>
            </a:r>
            <a:r>
              <a:rPr lang="en-US" altLang="zh-CN" sz="2000" dirty="0"/>
              <a:t>"+n);   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 	}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147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lnSpcReduction="10000"/>
          </a:bodyPr>
          <a:lstStyle/>
          <a:p>
            <a:pPr marL="533400" indent="-533400"/>
            <a:r>
              <a:rPr lang="en-US" altLang="zh-CN" sz="2400" dirty="0" smtClean="0"/>
              <a:t>【</a:t>
            </a:r>
            <a:r>
              <a:rPr lang="zh-CN" altLang="en-US" sz="2400" dirty="0" smtClean="0"/>
              <a:t>实例</a:t>
            </a:r>
            <a:r>
              <a:rPr lang="en-US" altLang="zh-CN" sz="2400" dirty="0" smtClean="0"/>
              <a:t>10</a:t>
            </a:r>
            <a:r>
              <a:rPr lang="en-US" altLang="zh-CN" sz="2400" dirty="0"/>
              <a:t>】</a:t>
            </a:r>
          </a:p>
          <a:p>
            <a:pPr marL="914400" lvl="1" indent="-457200">
              <a:buFontTx/>
              <a:buAutoNum type="arabicPeriod" startAt="12"/>
            </a:pPr>
            <a:r>
              <a:rPr lang="en-US" altLang="zh-CN" sz="2000" dirty="0"/>
              <a:t>class Producer implements Runnable{</a:t>
            </a:r>
          </a:p>
          <a:p>
            <a:pPr marL="914400" lvl="1" indent="-457200">
              <a:buFontTx/>
              <a:buAutoNum type="arabicPeriod" startAt="12"/>
            </a:pPr>
            <a:r>
              <a:rPr lang="en-US" altLang="zh-CN" sz="2000" dirty="0"/>
              <a:t>	Queue q;</a:t>
            </a:r>
          </a:p>
          <a:p>
            <a:pPr marL="914400" lvl="1" indent="-457200">
              <a:buFontTx/>
              <a:buAutoNum type="arabicPeriod" startAt="12"/>
            </a:pPr>
            <a:r>
              <a:rPr lang="en-US" altLang="zh-CN" sz="2000" dirty="0"/>
              <a:t> 	Producer(Queue q) {</a:t>
            </a:r>
          </a:p>
          <a:p>
            <a:pPr marL="914400" lvl="1" indent="-457200">
              <a:buFontTx/>
              <a:buAutoNum type="arabicPeriod" startAt="12"/>
            </a:pPr>
            <a:r>
              <a:rPr lang="en-US" altLang="zh-CN" sz="2000" dirty="0"/>
              <a:t>		</a:t>
            </a:r>
            <a:r>
              <a:rPr lang="en-US" altLang="zh-CN" sz="2000" dirty="0" err="1"/>
              <a:t>this.q</a:t>
            </a:r>
            <a:r>
              <a:rPr lang="en-US" altLang="zh-CN" sz="2000" dirty="0"/>
              <a:t>=q;</a:t>
            </a:r>
          </a:p>
          <a:p>
            <a:pPr marL="914400" lvl="1" indent="-457200">
              <a:buFontTx/>
              <a:buAutoNum type="arabicPeriod" startAt="12"/>
            </a:pPr>
            <a:r>
              <a:rPr lang="en-US" altLang="zh-CN" sz="2000" dirty="0"/>
              <a:t>		new Thread(this</a:t>
            </a:r>
            <a:r>
              <a:rPr lang="zh-CN" altLang="en-US" sz="2000" dirty="0"/>
              <a:t>，</a:t>
            </a:r>
            <a:r>
              <a:rPr lang="en-US" altLang="zh-CN" sz="2000" dirty="0"/>
              <a:t>"Producer").start();</a:t>
            </a:r>
          </a:p>
          <a:p>
            <a:pPr marL="914400" lvl="1" indent="-457200">
              <a:buFontTx/>
              <a:buAutoNum type="arabicPeriod" startAt="12"/>
            </a:pPr>
            <a:r>
              <a:rPr lang="en-US" altLang="zh-CN" sz="2000" dirty="0"/>
              <a:t> 	}</a:t>
            </a:r>
          </a:p>
          <a:p>
            <a:pPr marL="914400" lvl="1" indent="-457200">
              <a:buFontTx/>
              <a:buAutoNum type="arabicPeriod" startAt="12"/>
            </a:pPr>
            <a:r>
              <a:rPr lang="en-US" altLang="zh-CN" sz="2000" dirty="0"/>
              <a:t>	public void run(){</a:t>
            </a:r>
          </a:p>
          <a:p>
            <a:pPr marL="914400" lvl="1" indent="-457200">
              <a:buFontTx/>
              <a:buAutoNum type="arabicPeriod" startAt="12"/>
            </a:pPr>
            <a:r>
              <a:rPr lang="en-US" altLang="zh-CN" sz="2000" dirty="0"/>
              <a:t>	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</a:t>
            </a:r>
          </a:p>
          <a:p>
            <a:pPr marL="914400" lvl="1" indent="-457200">
              <a:buFontTx/>
              <a:buAutoNum type="arabicPeriod" startAt="12"/>
            </a:pPr>
            <a:r>
              <a:rPr lang="en-US" altLang="zh-CN" sz="2000" dirty="0"/>
              <a:t>		while(true) {</a:t>
            </a:r>
            <a:r>
              <a:rPr lang="en-US" altLang="zh-CN" sz="2000" dirty="0" err="1"/>
              <a:t>q.put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++);}</a:t>
            </a:r>
          </a:p>
          <a:p>
            <a:pPr marL="914400" lvl="1" indent="-457200">
              <a:buFontTx/>
              <a:buAutoNum type="arabicPeriod" startAt="12"/>
            </a:pPr>
            <a:r>
              <a:rPr lang="en-US" altLang="zh-CN" sz="2000" dirty="0"/>
              <a:t>	}</a:t>
            </a:r>
          </a:p>
          <a:p>
            <a:pPr marL="914400" lvl="1" indent="-457200">
              <a:buFontTx/>
              <a:buAutoNum type="arabicPeriod" startAt="12"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82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ea typeface="宋体" pitchFamily="2" charset="-122"/>
              </a:rPr>
              <a:t>多</a:t>
            </a:r>
            <a:r>
              <a:rPr lang="zh-CN" altLang="en-US" sz="3600" dirty="0">
                <a:ea typeface="宋体" pitchFamily="2" charset="-122"/>
              </a:rPr>
              <a:t>线程编程中常用的常量和方法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Thread</a:t>
            </a:r>
            <a:r>
              <a:rPr lang="zh-CN" altLang="en-US" sz="2400" dirty="0"/>
              <a:t>类包含的常量有：</a:t>
            </a:r>
          </a:p>
          <a:p>
            <a:pPr lvl="1"/>
            <a:r>
              <a:rPr lang="en-US" altLang="zh-CN" sz="2400" dirty="0"/>
              <a:t>1. </a:t>
            </a:r>
            <a:r>
              <a:rPr lang="en-US" altLang="zh-CN" sz="2400" dirty="0">
                <a:solidFill>
                  <a:schemeClr val="accent2"/>
                </a:solidFill>
              </a:rPr>
              <a:t>public static final </a:t>
            </a:r>
            <a:r>
              <a:rPr lang="en-US" altLang="zh-CN" sz="2400" dirty="0" err="1">
                <a:solidFill>
                  <a:schemeClr val="accent2"/>
                </a:solidFill>
              </a:rPr>
              <a:t>int</a:t>
            </a:r>
            <a:r>
              <a:rPr lang="en-US" altLang="zh-CN" sz="2400" dirty="0">
                <a:solidFill>
                  <a:schemeClr val="accent2"/>
                </a:solidFill>
              </a:rPr>
              <a:t> MAX_PRIORITY</a:t>
            </a:r>
            <a:r>
              <a:rPr lang="zh-CN" altLang="en-US" sz="2400" dirty="0"/>
              <a:t>： 最大优先级，值是</a:t>
            </a:r>
            <a:r>
              <a:rPr lang="en-US" altLang="zh-CN" sz="2400" dirty="0"/>
              <a:t>10</a:t>
            </a:r>
            <a:r>
              <a:rPr lang="zh-CN" altLang="en-US" sz="2400" dirty="0"/>
              <a:t>。</a:t>
            </a:r>
          </a:p>
          <a:p>
            <a:pPr lvl="1"/>
            <a:r>
              <a:rPr lang="en-US" altLang="zh-CN" sz="2400" dirty="0"/>
              <a:t>2. </a:t>
            </a:r>
            <a:r>
              <a:rPr lang="en-US" altLang="zh-CN" sz="2400" dirty="0">
                <a:solidFill>
                  <a:schemeClr val="accent2"/>
                </a:solidFill>
              </a:rPr>
              <a:t>public static final </a:t>
            </a:r>
            <a:r>
              <a:rPr lang="en-US" altLang="zh-CN" sz="2400" dirty="0" err="1">
                <a:solidFill>
                  <a:schemeClr val="accent2"/>
                </a:solidFill>
              </a:rPr>
              <a:t>int</a:t>
            </a:r>
            <a:r>
              <a:rPr lang="en-US" altLang="zh-CN" sz="2400" dirty="0">
                <a:solidFill>
                  <a:schemeClr val="accent2"/>
                </a:solidFill>
              </a:rPr>
              <a:t> MIN_PRIORITY</a:t>
            </a:r>
            <a:r>
              <a:rPr lang="zh-CN" altLang="en-US" sz="2400" dirty="0"/>
              <a:t>：  最小优先级，值是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  <a:p>
            <a:pPr lvl="1"/>
            <a:r>
              <a:rPr lang="en-US" altLang="zh-CN" sz="2400" dirty="0"/>
              <a:t>3. </a:t>
            </a:r>
            <a:r>
              <a:rPr lang="en-US" altLang="zh-CN" sz="2400" dirty="0">
                <a:solidFill>
                  <a:schemeClr val="accent2"/>
                </a:solidFill>
              </a:rPr>
              <a:t>public static final </a:t>
            </a:r>
            <a:r>
              <a:rPr lang="en-US" altLang="zh-CN" sz="2400" dirty="0" err="1">
                <a:solidFill>
                  <a:schemeClr val="accent2"/>
                </a:solidFill>
              </a:rPr>
              <a:t>int</a:t>
            </a:r>
            <a:r>
              <a:rPr lang="en-US" altLang="zh-CN" sz="2400" dirty="0">
                <a:solidFill>
                  <a:schemeClr val="accent2"/>
                </a:solidFill>
              </a:rPr>
              <a:t> NORM_PRIORITY</a:t>
            </a:r>
            <a:r>
              <a:rPr lang="zh-CN" altLang="en-US" sz="2400" dirty="0"/>
              <a:t>：缺省优先级，值是</a:t>
            </a:r>
            <a:r>
              <a:rPr lang="en-US" altLang="zh-CN" sz="2400" dirty="0"/>
              <a:t>5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39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fontScale="77500" lnSpcReduction="20000"/>
          </a:bodyPr>
          <a:lstStyle/>
          <a:p>
            <a:pPr marL="533400" indent="-533400">
              <a:lnSpc>
                <a:spcPct val="110000"/>
              </a:lnSpc>
            </a:pPr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10</a:t>
            </a:r>
            <a:r>
              <a:rPr lang="en-US" altLang="zh-CN" dirty="0"/>
              <a:t>】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23"/>
            </a:pPr>
            <a:r>
              <a:rPr lang="en-US" altLang="zh-CN" dirty="0"/>
              <a:t>class Consumer implements Runnable{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23"/>
            </a:pPr>
            <a:r>
              <a:rPr lang="en-US" altLang="zh-CN" dirty="0"/>
              <a:t>	Queue q;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23"/>
            </a:pPr>
            <a:r>
              <a:rPr lang="en-US" altLang="zh-CN" dirty="0"/>
              <a:t>	Consumer(Queue q) {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23"/>
            </a:pPr>
            <a:r>
              <a:rPr lang="en-US" altLang="zh-CN" dirty="0"/>
              <a:t>		</a:t>
            </a:r>
            <a:r>
              <a:rPr lang="en-US" altLang="zh-CN" dirty="0" err="1"/>
              <a:t>this.q</a:t>
            </a:r>
            <a:r>
              <a:rPr lang="en-US" altLang="zh-CN" dirty="0"/>
              <a:t>=q;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23"/>
            </a:pPr>
            <a:r>
              <a:rPr lang="en-US" altLang="zh-CN" dirty="0"/>
              <a:t>		new Thread(this</a:t>
            </a:r>
            <a:r>
              <a:rPr lang="zh-CN" altLang="en-US" dirty="0"/>
              <a:t>，</a:t>
            </a:r>
            <a:r>
              <a:rPr lang="en-US" altLang="zh-CN" dirty="0"/>
              <a:t>"Consumer").start();  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23"/>
            </a:pPr>
            <a:r>
              <a:rPr lang="en-US" altLang="zh-CN" dirty="0"/>
              <a:t>	}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23"/>
            </a:pPr>
            <a:r>
              <a:rPr lang="en-US" altLang="zh-CN" dirty="0"/>
              <a:t>	public void run() {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23"/>
            </a:pPr>
            <a:r>
              <a:rPr lang="en-US" altLang="zh-CN" dirty="0"/>
              <a:t>		while(true){</a:t>
            </a:r>
            <a:r>
              <a:rPr lang="en-US" altLang="zh-CN" dirty="0" err="1"/>
              <a:t>q.get</a:t>
            </a:r>
            <a:r>
              <a:rPr lang="en-US" altLang="zh-CN" dirty="0"/>
              <a:t>();}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23"/>
            </a:pPr>
            <a:r>
              <a:rPr lang="en-US" altLang="zh-CN" dirty="0"/>
              <a:t>	}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 startAt="23"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19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fontScale="92500" lnSpcReduction="10000"/>
          </a:bodyPr>
          <a:lstStyle/>
          <a:p>
            <a:pPr marL="533400" indent="-533400"/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10</a:t>
            </a:r>
            <a:r>
              <a:rPr lang="en-US" altLang="zh-CN" dirty="0"/>
              <a:t>】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class PC{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	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 {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		Queue q=new Queue ();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		new Producer(q);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		new Consumer(q);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("Press control-C to stop.");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	}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637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411957"/>
            <a:ext cx="8207375" cy="4288631"/>
          </a:xfrm>
        </p:spPr>
        <p:txBody>
          <a:bodyPr>
            <a:normAutofit fontScale="92500" lnSpcReduction="10000"/>
          </a:bodyPr>
          <a:lstStyle/>
          <a:p>
            <a:pPr marL="533400" indent="-533400"/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10</a:t>
            </a:r>
            <a:r>
              <a:rPr lang="en-US" altLang="zh-CN" dirty="0"/>
              <a:t>】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class PC{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	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 {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		Queue q=new Queue ();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		new Producer(q);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		new Consumer(q);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("Press control-C to stop.");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	}</a:t>
            </a:r>
          </a:p>
          <a:p>
            <a:pPr marL="914400" lvl="1" indent="-457200">
              <a:buFontTx/>
              <a:buAutoNum type="arabicPeriod" startAt="33"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4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76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ea typeface="宋体" pitchFamily="2" charset="-122"/>
              </a:rPr>
              <a:t>多</a:t>
            </a:r>
            <a:r>
              <a:rPr lang="zh-CN" altLang="en-US" sz="3600" dirty="0">
                <a:ea typeface="宋体" pitchFamily="2" charset="-122"/>
              </a:rPr>
              <a:t>线程编程中常用的常量和方法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5066"/>
            <a:ext cx="8229600" cy="3394472"/>
          </a:xfrm>
        </p:spPr>
        <p:txBody>
          <a:bodyPr>
            <a:noAutofit/>
          </a:bodyPr>
          <a:lstStyle/>
          <a:p>
            <a:r>
              <a:rPr lang="en-US" altLang="zh-CN" sz="2000" dirty="0" err="1"/>
              <a:t>常用方法</a:t>
            </a:r>
            <a:r>
              <a:rPr lang="en-US" altLang="zh-CN" sz="2000" dirty="0"/>
              <a:t>：</a:t>
            </a:r>
          </a:p>
          <a:p>
            <a:pPr lvl="1"/>
            <a:r>
              <a:rPr lang="en-US" altLang="zh-CN" sz="2000" dirty="0" err="1">
                <a:solidFill>
                  <a:schemeClr val="accent2"/>
                </a:solidFill>
              </a:rPr>
              <a:t>currentThread</a:t>
            </a:r>
            <a:r>
              <a:rPr lang="en-US" altLang="zh-CN" sz="2000" dirty="0">
                <a:solidFill>
                  <a:schemeClr val="accent2"/>
                </a:solidFill>
              </a:rPr>
              <a:t>( )：</a:t>
            </a:r>
            <a:r>
              <a:rPr lang="en-US" altLang="zh-CN" sz="2000" dirty="0" err="1"/>
              <a:t>返回当前运行的线程对象，是一个静态的方法</a:t>
            </a:r>
            <a:r>
              <a:rPr lang="en-US" altLang="zh-CN" sz="2000" dirty="0"/>
              <a:t>。</a:t>
            </a:r>
          </a:p>
          <a:p>
            <a:pPr lvl="1"/>
            <a:r>
              <a:rPr lang="en-US" altLang="zh-CN" sz="2000" dirty="0">
                <a:solidFill>
                  <a:schemeClr val="accent2"/>
                </a:solidFill>
              </a:rPr>
              <a:t>sleep(</a:t>
            </a:r>
            <a:r>
              <a:rPr lang="en-US" altLang="zh-CN" sz="2000" dirty="0" err="1">
                <a:solidFill>
                  <a:schemeClr val="accent2"/>
                </a:solidFill>
              </a:rPr>
              <a:t>int</a:t>
            </a:r>
            <a:r>
              <a:rPr lang="en-US" altLang="zh-CN" sz="2000" dirty="0">
                <a:solidFill>
                  <a:schemeClr val="accent2"/>
                </a:solidFill>
              </a:rPr>
              <a:t> n)</a:t>
            </a:r>
            <a:r>
              <a:rPr lang="en-US" altLang="zh-CN" sz="2000" dirty="0"/>
              <a:t> ：	</a:t>
            </a:r>
            <a:r>
              <a:rPr lang="en-US" altLang="zh-CN" sz="2000" dirty="0" err="1"/>
              <a:t>使当前运行的线程睡n个毫秒，然后继续执行，也是静态方法</a:t>
            </a:r>
            <a:r>
              <a:rPr lang="en-US" altLang="zh-CN" sz="2000" dirty="0"/>
              <a:t>。</a:t>
            </a:r>
          </a:p>
          <a:p>
            <a:pPr lvl="1"/>
            <a:r>
              <a:rPr lang="en-US" altLang="zh-CN" sz="2000" dirty="0">
                <a:solidFill>
                  <a:schemeClr val="accent2"/>
                </a:solidFill>
              </a:rPr>
              <a:t>yield( )</a:t>
            </a:r>
            <a:r>
              <a:rPr lang="en-US" altLang="zh-CN" sz="2000" dirty="0"/>
              <a:t> ：</a:t>
            </a:r>
            <a:r>
              <a:rPr lang="en-US" altLang="zh-CN" sz="2000" dirty="0" err="1"/>
              <a:t>使当前运行的线程放弃执行，切换到其它线程，是一个静态方法</a:t>
            </a:r>
            <a:r>
              <a:rPr lang="en-US" altLang="zh-CN" sz="2000" dirty="0"/>
              <a:t>。</a:t>
            </a:r>
          </a:p>
          <a:p>
            <a:pPr lvl="1"/>
            <a:r>
              <a:rPr lang="en-US" altLang="zh-CN" sz="2000" dirty="0" err="1">
                <a:solidFill>
                  <a:schemeClr val="accent2"/>
                </a:solidFill>
              </a:rPr>
              <a:t>isAlive</a:t>
            </a:r>
            <a:r>
              <a:rPr lang="en-US" altLang="zh-CN" sz="2000" dirty="0">
                <a:solidFill>
                  <a:schemeClr val="accent2"/>
                </a:solidFill>
              </a:rPr>
              <a:t>( )</a:t>
            </a:r>
            <a:r>
              <a:rPr lang="en-US" altLang="zh-CN" sz="2000" dirty="0"/>
              <a:t> ：	</a:t>
            </a:r>
            <a:r>
              <a:rPr lang="en-US" altLang="zh-CN" sz="2000" dirty="0" err="1"/>
              <a:t>判断线程是否处于执行的状态，返回值true表示处于运行状态，false表示已停止</a:t>
            </a:r>
            <a:r>
              <a:rPr lang="en-US" altLang="zh-CN" sz="2000" dirty="0"/>
              <a:t>。</a:t>
            </a:r>
          </a:p>
          <a:p>
            <a:pPr lvl="1"/>
            <a:r>
              <a:rPr lang="en-US" altLang="zh-CN" sz="2000" dirty="0">
                <a:solidFill>
                  <a:schemeClr val="accent2"/>
                </a:solidFill>
              </a:rPr>
              <a:t>start( )</a:t>
            </a:r>
            <a:r>
              <a:rPr lang="en-US" altLang="zh-CN" sz="2000" dirty="0"/>
              <a:t> ：</a:t>
            </a:r>
            <a:r>
              <a:rPr lang="en-US" altLang="zh-CN" sz="2000" dirty="0" err="1"/>
              <a:t>使调用该方法的线程开始执行</a:t>
            </a:r>
            <a:r>
              <a:rPr lang="en-US" altLang="zh-CN" sz="2000" dirty="0"/>
              <a:t>。</a:t>
            </a:r>
          </a:p>
          <a:p>
            <a:pPr lvl="1"/>
            <a:r>
              <a:rPr lang="en-US" altLang="zh-CN" sz="2000" dirty="0">
                <a:solidFill>
                  <a:schemeClr val="accent2"/>
                </a:solidFill>
              </a:rPr>
              <a:t>run( )</a:t>
            </a:r>
            <a:r>
              <a:rPr lang="en-US" altLang="zh-CN" sz="2000" dirty="0"/>
              <a:t> ：</a:t>
            </a:r>
            <a:r>
              <a:rPr lang="en-US" altLang="zh-CN" sz="2000" dirty="0" err="1"/>
              <a:t>该方法由start</a:t>
            </a:r>
            <a:r>
              <a:rPr lang="en-US" altLang="zh-CN" sz="2000" dirty="0"/>
              <a:t>( )</a:t>
            </a:r>
            <a:r>
              <a:rPr lang="en-US" altLang="zh-CN" sz="2000" dirty="0" err="1"/>
              <a:t>方法自动调用</a:t>
            </a:r>
            <a:r>
              <a:rPr lang="en-US" altLang="zh-CN" sz="2000" dirty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92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ea typeface="宋体" pitchFamily="2" charset="-122"/>
              </a:rPr>
              <a:t>多</a:t>
            </a:r>
            <a:r>
              <a:rPr lang="zh-CN" altLang="en-US" sz="3600" dirty="0">
                <a:ea typeface="宋体" pitchFamily="2" charset="-122"/>
              </a:rPr>
              <a:t>线程编程中常用的常量和方法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常用方法：</a:t>
            </a:r>
          </a:p>
          <a:p>
            <a:pPr lvl="1"/>
            <a:r>
              <a:rPr lang="en-US" altLang="zh-CN" sz="2000">
                <a:solidFill>
                  <a:schemeClr val="accent2"/>
                </a:solidFill>
              </a:rPr>
              <a:t>stop( )</a:t>
            </a:r>
            <a:r>
              <a:rPr lang="en-US" altLang="zh-CN" sz="2000"/>
              <a:t> ：使线程停止执行，并退出可执行状态。</a:t>
            </a:r>
          </a:p>
          <a:p>
            <a:pPr lvl="1"/>
            <a:r>
              <a:rPr lang="en-US" altLang="zh-CN" sz="2000">
                <a:solidFill>
                  <a:schemeClr val="accent2"/>
                </a:solidFill>
              </a:rPr>
              <a:t>suspend()：</a:t>
            </a:r>
            <a:r>
              <a:rPr lang="en-US" altLang="zh-CN" sz="2000"/>
              <a:t>	使线程暂停执行，不退出可执行态。</a:t>
            </a:r>
          </a:p>
          <a:p>
            <a:pPr lvl="1"/>
            <a:r>
              <a:rPr lang="en-US" altLang="zh-CN" sz="2000">
                <a:solidFill>
                  <a:schemeClr val="accent2"/>
                </a:solidFill>
              </a:rPr>
              <a:t>resume( )</a:t>
            </a:r>
            <a:r>
              <a:rPr lang="en-US" altLang="zh-CN" sz="2000"/>
              <a:t> ：	将暂停的线程继续执行。</a:t>
            </a:r>
          </a:p>
          <a:p>
            <a:pPr lvl="1"/>
            <a:r>
              <a:rPr lang="en-US" altLang="zh-CN" sz="2000">
                <a:solidFill>
                  <a:schemeClr val="accent2"/>
                </a:solidFill>
              </a:rPr>
              <a:t>setName(String s)</a:t>
            </a:r>
            <a:r>
              <a:rPr lang="en-US" altLang="zh-CN" sz="2000"/>
              <a:t> ：赋予线程一个名字。</a:t>
            </a:r>
          </a:p>
          <a:p>
            <a:pPr lvl="1"/>
            <a:r>
              <a:rPr lang="en-US" altLang="zh-CN" sz="2000">
                <a:solidFill>
                  <a:schemeClr val="accent2"/>
                </a:solidFill>
              </a:rPr>
              <a:t>getName( )</a:t>
            </a:r>
            <a:r>
              <a:rPr lang="en-US" altLang="zh-CN" sz="2000"/>
              <a:t> ：获得调用线程的名字。</a:t>
            </a:r>
          </a:p>
          <a:p>
            <a:pPr lvl="1"/>
            <a:r>
              <a:rPr lang="en-US" altLang="zh-CN" sz="2000">
                <a:solidFill>
                  <a:schemeClr val="accent2"/>
                </a:solidFill>
              </a:rPr>
              <a:t>getPriority( )</a:t>
            </a:r>
            <a:r>
              <a:rPr lang="en-US" altLang="zh-CN" sz="2000"/>
              <a:t> ：获得调用线程的优先级。</a:t>
            </a:r>
          </a:p>
          <a:p>
            <a:pPr lvl="1"/>
            <a:r>
              <a:rPr lang="en-US" altLang="zh-CN" sz="2000">
                <a:solidFill>
                  <a:schemeClr val="accent2"/>
                </a:solidFill>
              </a:rPr>
              <a:t>setPriority(int p)</a:t>
            </a:r>
            <a:r>
              <a:rPr lang="en-US" altLang="zh-CN" sz="2000"/>
              <a:t> ：设置线程的优先级。</a:t>
            </a:r>
          </a:p>
          <a:p>
            <a:pPr lvl="1"/>
            <a:r>
              <a:rPr lang="en-US" altLang="zh-CN" sz="2000">
                <a:solidFill>
                  <a:schemeClr val="accent2"/>
                </a:solidFill>
              </a:rPr>
              <a:t>join( )</a:t>
            </a:r>
            <a:r>
              <a:rPr lang="en-US" altLang="zh-CN" sz="2000"/>
              <a:t> ：等待线程死亡，若中断了该线程， 将抛出异常。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92730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216014"/>
            <a:ext cx="8207375" cy="428863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 smtClean="0"/>
              <a:t>【</a:t>
            </a:r>
            <a:r>
              <a:rPr lang="zh-CN" altLang="en-US" sz="1600" dirty="0" smtClean="0"/>
              <a:t>实例</a:t>
            </a:r>
            <a:r>
              <a:rPr lang="en-US" altLang="zh-CN" sz="1600" dirty="0" smtClean="0"/>
              <a:t>1</a:t>
            </a:r>
            <a:r>
              <a:rPr lang="en-US" altLang="zh-CN" sz="1600" dirty="0"/>
              <a:t>】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class </a:t>
            </a:r>
            <a:r>
              <a:rPr lang="en-US" altLang="zh-CN" sz="1600" dirty="0" err="1"/>
              <a:t>getThreadInfo</a:t>
            </a:r>
            <a:r>
              <a:rPr lang="en-US" altLang="zh-CN" sz="1600" dirty="0"/>
              <a:t> {  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    	public static void main(String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[ ]) {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	Thread </a:t>
            </a:r>
            <a:r>
              <a:rPr lang="en-US" altLang="zh-CN" sz="1600" dirty="0" err="1"/>
              <a:t>curr</a:t>
            </a:r>
            <a:r>
              <a:rPr lang="en-US" altLang="zh-CN" sz="1600" dirty="0"/>
              <a:t>; 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=7;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	</a:t>
            </a:r>
            <a:r>
              <a:rPr lang="en-US" altLang="zh-CN" sz="1600" dirty="0" err="1"/>
              <a:t>curr</a:t>
            </a:r>
            <a:r>
              <a:rPr lang="en-US" altLang="zh-CN" sz="1600" dirty="0"/>
              <a:t>=</a:t>
            </a:r>
            <a:r>
              <a:rPr lang="en-US" altLang="zh-CN" sz="1600" dirty="0" err="1"/>
              <a:t>Thread.currentThread</a:t>
            </a:r>
            <a:r>
              <a:rPr lang="en-US" altLang="zh-CN" sz="1600" dirty="0"/>
              <a:t>( );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	</a:t>
            </a:r>
            <a:r>
              <a:rPr lang="en-US" altLang="zh-CN" sz="1600" dirty="0" err="1"/>
              <a:t>curr.setPriority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);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当前线程： </a:t>
            </a:r>
            <a:r>
              <a:rPr lang="en-US" altLang="zh-CN" sz="1600" dirty="0"/>
              <a:t>"+</a:t>
            </a:r>
            <a:r>
              <a:rPr lang="en-US" altLang="zh-CN" sz="1600" dirty="0" err="1"/>
              <a:t>curr</a:t>
            </a:r>
            <a:r>
              <a:rPr lang="en-US" altLang="zh-CN" sz="1600" dirty="0"/>
              <a:t>);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线程名： </a:t>
            </a:r>
            <a:r>
              <a:rPr lang="en-US" altLang="zh-CN" sz="1600" dirty="0"/>
              <a:t>"+ </a:t>
            </a:r>
            <a:r>
              <a:rPr lang="en-US" altLang="zh-CN" sz="1600" dirty="0" err="1"/>
              <a:t>curr.getName</a:t>
            </a:r>
            <a:r>
              <a:rPr lang="en-US" altLang="zh-CN" sz="1600" dirty="0"/>
              <a:t>( ));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优先级 ：</a:t>
            </a:r>
            <a:r>
              <a:rPr lang="en-US" altLang="zh-CN" sz="1600" dirty="0"/>
              <a:t>"+ </a:t>
            </a:r>
            <a:r>
              <a:rPr lang="en-US" altLang="zh-CN" sz="1600" dirty="0" err="1"/>
              <a:t>curr.getPriority</a:t>
            </a:r>
            <a:r>
              <a:rPr lang="en-US" altLang="zh-CN" sz="1600" dirty="0"/>
              <a:t>( )); 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		}</a:t>
            </a:r>
          </a:p>
          <a:p>
            <a:pPr marL="762000" lvl="1" indent="-304800">
              <a:lnSpc>
                <a:spcPct val="100000"/>
              </a:lnSpc>
              <a:buFontTx/>
              <a:buAutoNum type="arabicPeriod"/>
            </a:pPr>
            <a:r>
              <a:rPr lang="en-US" altLang="zh-CN" sz="1600" dirty="0"/>
              <a:t>}</a:t>
            </a:r>
          </a:p>
          <a:p>
            <a:pPr>
              <a:lnSpc>
                <a:spcPct val="100000"/>
              </a:lnSpc>
            </a:pPr>
            <a:r>
              <a:rPr lang="zh-CN" altLang="en-US" sz="1600" dirty="0"/>
              <a:t>程序输出结果：</a:t>
            </a:r>
          </a:p>
          <a:p>
            <a:pPr marL="762000" lvl="1" indent="-304800">
              <a:lnSpc>
                <a:spcPct val="100000"/>
              </a:lnSpc>
              <a:buFontTx/>
              <a:buNone/>
            </a:pPr>
            <a:r>
              <a:rPr lang="zh-CN" altLang="en-US" sz="1600" dirty="0"/>
              <a:t>当前线程： </a:t>
            </a:r>
            <a:r>
              <a:rPr lang="en-US" altLang="zh-CN" sz="1600" dirty="0"/>
              <a:t>Thread[main</a:t>
            </a:r>
            <a:r>
              <a:rPr lang="zh-CN" altLang="en-US" sz="1600" dirty="0"/>
              <a:t>，</a:t>
            </a:r>
            <a:r>
              <a:rPr lang="en-US" altLang="zh-CN" sz="1600" dirty="0"/>
              <a:t>7</a:t>
            </a:r>
            <a:r>
              <a:rPr lang="zh-CN" altLang="en-US" sz="1600" dirty="0"/>
              <a:t>，</a:t>
            </a:r>
            <a:r>
              <a:rPr lang="en-US" altLang="zh-CN" sz="1600" dirty="0"/>
              <a:t>main]</a:t>
            </a:r>
          </a:p>
          <a:p>
            <a:pPr marL="762000" lvl="1" indent="-304800">
              <a:lnSpc>
                <a:spcPct val="100000"/>
              </a:lnSpc>
              <a:buFontTx/>
              <a:buNone/>
            </a:pPr>
            <a:r>
              <a:rPr lang="zh-CN" altLang="en-US" sz="1600" dirty="0"/>
              <a:t>线程名 ： </a:t>
            </a:r>
            <a:r>
              <a:rPr lang="en-US" altLang="zh-CN" sz="1600" dirty="0"/>
              <a:t>main</a:t>
            </a:r>
          </a:p>
          <a:p>
            <a:pPr marL="762000" lvl="1" indent="-304800">
              <a:lnSpc>
                <a:spcPct val="100000"/>
              </a:lnSpc>
              <a:buFontTx/>
              <a:buNone/>
            </a:pPr>
            <a:r>
              <a:rPr lang="zh-CN" altLang="en-US" sz="1600" dirty="0"/>
              <a:t>优先级 ：</a:t>
            </a:r>
            <a:r>
              <a:rPr lang="en-US" altLang="zh-CN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8526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3291</Words>
  <Application>Microsoft Office PowerPoint</Application>
  <PresentationFormat>全屏显示(16:9)</PresentationFormat>
  <Paragraphs>531</Paragraphs>
  <Slides>63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Office 主题</vt:lpstr>
      <vt:lpstr>PowerPoint 演示文稿</vt:lpstr>
      <vt:lpstr>多线程</vt:lpstr>
      <vt:lpstr> 多线程的概念</vt:lpstr>
      <vt:lpstr>多线程的概念</vt:lpstr>
      <vt:lpstr>线程类</vt:lpstr>
      <vt:lpstr>多线程编程中常用的常量和方法</vt:lpstr>
      <vt:lpstr>多线程编程中常用的常量和方法</vt:lpstr>
      <vt:lpstr>多线程编程中常用的常量和方法</vt:lpstr>
      <vt:lpstr>PowerPoint 演示文稿</vt:lpstr>
      <vt:lpstr>线程的生命周期</vt:lpstr>
      <vt:lpstr>线程的生命周期</vt:lpstr>
      <vt:lpstr>线程的生命周期</vt:lpstr>
      <vt:lpstr>线程的生命周期</vt:lpstr>
      <vt:lpstr>PowerPoint 演示文稿</vt:lpstr>
      <vt:lpstr>创建多线程的方法</vt:lpstr>
      <vt:lpstr>创建多线程的方法</vt:lpstr>
      <vt:lpstr>PowerPoint 演示文稿</vt:lpstr>
      <vt:lpstr>PowerPoint 演示文稿</vt:lpstr>
      <vt:lpstr>PowerPoint 演示文稿</vt:lpstr>
      <vt:lpstr>创建多线程的方法</vt:lpstr>
      <vt:lpstr>PowerPoint 演示文稿</vt:lpstr>
      <vt:lpstr>PowerPoint 演示文稿</vt:lpstr>
      <vt:lpstr>创建多线程的方法</vt:lpstr>
      <vt:lpstr>资源的协调与同步</vt:lpstr>
      <vt:lpstr>线程调度模型</vt:lpstr>
      <vt:lpstr>PowerPoint 演示文稿</vt:lpstr>
      <vt:lpstr>PowerPoint 演示文稿</vt:lpstr>
      <vt:lpstr>PowerPoint 演示文稿</vt:lpstr>
      <vt:lpstr>PowerPoint 演示文稿</vt:lpstr>
      <vt:lpstr>资源冲突</vt:lpstr>
      <vt:lpstr>PowerPoint 演示文稿</vt:lpstr>
      <vt:lpstr>PowerPoint 演示文稿</vt:lpstr>
      <vt:lpstr>PowerPoint 演示文稿</vt:lpstr>
      <vt:lpstr>PowerPoint 演示文稿</vt:lpstr>
      <vt:lpstr>同步方法</vt:lpstr>
      <vt:lpstr>同步方法</vt:lpstr>
      <vt:lpstr>同步方法</vt:lpstr>
      <vt:lpstr>同步方法</vt:lpstr>
      <vt:lpstr>同步方法</vt:lpstr>
      <vt:lpstr>PowerPoint 演示文稿</vt:lpstr>
      <vt:lpstr>同步方法</vt:lpstr>
      <vt:lpstr>同步方法</vt:lpstr>
      <vt:lpstr>PowerPoint 演示文稿</vt:lpstr>
      <vt:lpstr>PowerPoint 演示文稿</vt:lpstr>
      <vt:lpstr>线程间通信</vt:lpstr>
      <vt:lpstr>线程间通信</vt:lpstr>
      <vt:lpstr>共享变量和方法封装在一个类中</vt:lpstr>
      <vt:lpstr>PowerPoint 演示文稿</vt:lpstr>
      <vt:lpstr>PowerPoint 演示文稿</vt:lpstr>
      <vt:lpstr>PowerPoint 演示文稿</vt:lpstr>
      <vt:lpstr>PowerPoint 演示文稿</vt:lpstr>
      <vt:lpstr>通过系统方法实现线程通信</vt:lpstr>
      <vt:lpstr>通过系统方法实现线程通信</vt:lpstr>
      <vt:lpstr>通过系统方法实现线程通信</vt:lpstr>
      <vt:lpstr>PowerPoint 演示文稿</vt:lpstr>
      <vt:lpstr>通过系统方法实现线程通信</vt:lpstr>
      <vt:lpstr>通过系统方法实现线程通信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成东 鲁</dc:creator>
  <cp:lastModifiedBy>Lenovo</cp:lastModifiedBy>
  <cp:revision>28</cp:revision>
  <dcterms:created xsi:type="dcterms:W3CDTF">2015-11-23T02:26:00Z</dcterms:created>
  <dcterms:modified xsi:type="dcterms:W3CDTF">2016-08-12T06:37:31Z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