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92" r:id="rId4"/>
    <p:sldId id="291" r:id="rId5"/>
    <p:sldId id="293" r:id="rId6"/>
    <p:sldId id="294" r:id="rId7"/>
    <p:sldId id="295" r:id="rId8"/>
    <p:sldId id="297" r:id="rId9"/>
    <p:sldId id="296" r:id="rId10"/>
    <p:sldId id="298" r:id="rId11"/>
    <p:sldId id="290" r:id="rId12"/>
    <p:sldId id="299" r:id="rId13"/>
    <p:sldId id="300" r:id="rId14"/>
    <p:sldId id="301" r:id="rId15"/>
    <p:sldId id="258" r:id="rId1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114" y="1354412"/>
            <a:ext cx="801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强引用、弱引用、软引用、虚引用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弱引用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99876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如果这个对象是偶尔的使用，并且希望在使用时随时就能获取到，但又不想影响此对象的垃圾收集，那么你应该用 </a:t>
            </a:r>
            <a:r>
              <a:rPr lang="en-US" altLang="zh-CN" sz="2000" dirty="0"/>
              <a:t>Weak Reference </a:t>
            </a:r>
            <a:r>
              <a:rPr lang="zh-CN" altLang="en-US" sz="2000" dirty="0"/>
              <a:t>来记住此对象。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6" y="2513852"/>
            <a:ext cx="755468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String  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abcWeakRef.get</a:t>
            </a:r>
            <a:r>
              <a:rPr lang="en-US" altLang="zh-CN" sz="1600" dirty="0"/>
              <a:t>();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850416" y="2100978"/>
            <a:ext cx="4353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下面的代码会让</a:t>
            </a:r>
            <a:r>
              <a:rPr lang="en-US" altLang="zh-CN" dirty="0" err="1"/>
              <a:t>str</a:t>
            </a:r>
            <a:r>
              <a:rPr lang="zh-CN" altLang="en-US" dirty="0"/>
              <a:t>再次变为一个强引用：</a:t>
            </a:r>
          </a:p>
        </p:txBody>
      </p:sp>
      <p:sp>
        <p:nvSpPr>
          <p:cNvPr id="7" name="矩形 6"/>
          <p:cNvSpPr/>
          <p:nvPr/>
        </p:nvSpPr>
        <p:spPr>
          <a:xfrm>
            <a:off x="870856" y="2972148"/>
            <a:ext cx="7554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当你想引用一个对象，但是这个对象有自己的生命周期，你不想介入这个对象的生命周期，这时候你就是用弱引用。</a:t>
            </a:r>
          </a:p>
        </p:txBody>
      </p:sp>
    </p:spTree>
    <p:extLst>
      <p:ext uri="{BB962C8B-B14F-4D97-AF65-F5344CB8AC3E}">
        <p14:creationId xmlns:p14="http://schemas.microsoft.com/office/powerpoint/2010/main" val="390652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虚引用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 “虚引用”顾名思义，就是形同虚设，与其他几种引用都不同，虚引用并不会决定对象的生命周期。如果一个对象仅持有虚引用，那么它就和没有任何引用一样，在任何时候都可能被垃圾回收器回收。</a:t>
            </a:r>
          </a:p>
          <a:p>
            <a:endParaRPr lang="zh-CN" altLang="en-US" dirty="0"/>
          </a:p>
          <a:p>
            <a:r>
              <a:rPr lang="zh-CN" altLang="en-US" dirty="0"/>
              <a:t>    虚引用主要用来跟踪对象被垃圾回收器回收的活动。虚引用与软引用和弱引用的一个区别在于：虚引用必须和引用队列 （</a:t>
            </a:r>
            <a:r>
              <a:rPr lang="en-US" altLang="zh-CN" dirty="0" err="1"/>
              <a:t>ReferenceQueue</a:t>
            </a:r>
            <a:r>
              <a:rPr lang="zh-CN" altLang="en-US" dirty="0"/>
              <a:t>）联合使用。当垃圾回收器准备回收一个对象时，如果发现它还有虚引用，就会在回收对象的内存之前，把这个虚引用加入到与之 关联的引用队列中。</a:t>
            </a:r>
          </a:p>
        </p:txBody>
      </p:sp>
    </p:spTree>
    <p:extLst>
      <p:ext uri="{BB962C8B-B14F-4D97-AF65-F5344CB8AC3E}">
        <p14:creationId xmlns:p14="http://schemas.microsoft.com/office/powerpoint/2010/main" val="126873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3D464D"/>
                </a:solidFill>
                <a:latin typeface="Arial"/>
              </a:rPr>
              <a:t>Java</a:t>
            </a:r>
            <a:r>
              <a:rPr lang="zh-CN" altLang="en-US" sz="2400" dirty="0" smtClean="0">
                <a:solidFill>
                  <a:srgbClr val="3D464D"/>
                </a:solidFill>
                <a:latin typeface="Arial"/>
              </a:rPr>
              <a:t>种</a:t>
            </a:r>
            <a:r>
              <a:rPr lang="zh-CN" altLang="en-US" sz="2400" dirty="0">
                <a:solidFill>
                  <a:srgbClr val="3D464D"/>
                </a:solidFill>
                <a:latin typeface="Arial"/>
              </a:rPr>
              <a:t>引用的级别由高到低依次为：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SimSun"/>
              </a:rPr>
              <a:t>强引用  </a:t>
            </a:r>
            <a:r>
              <a:rPr lang="en-US" altLang="zh-CN" sz="2400" b="1" dirty="0">
                <a:solidFill>
                  <a:srgbClr val="FF0000"/>
                </a:solidFill>
                <a:latin typeface="SimSun"/>
              </a:rPr>
              <a:t>&gt;  </a:t>
            </a:r>
            <a:r>
              <a:rPr lang="zh-CN" altLang="en-US" sz="2400" b="1" dirty="0">
                <a:solidFill>
                  <a:srgbClr val="FF0000"/>
                </a:solidFill>
                <a:latin typeface="SimSun"/>
              </a:rPr>
              <a:t>软引用  </a:t>
            </a:r>
            <a:r>
              <a:rPr lang="en-US" altLang="zh-CN" sz="2400" b="1" dirty="0">
                <a:solidFill>
                  <a:srgbClr val="FF0000"/>
                </a:solidFill>
                <a:latin typeface="SimSun"/>
              </a:rPr>
              <a:t>&gt;  </a:t>
            </a:r>
            <a:r>
              <a:rPr lang="zh-CN" altLang="en-US" sz="2400" b="1" dirty="0">
                <a:solidFill>
                  <a:srgbClr val="FF0000"/>
                </a:solidFill>
                <a:latin typeface="SimSun"/>
              </a:rPr>
              <a:t>弱引用  </a:t>
            </a:r>
            <a:r>
              <a:rPr lang="en-US" altLang="zh-CN" sz="2400" b="1" dirty="0">
                <a:solidFill>
                  <a:srgbClr val="FF0000"/>
                </a:solidFill>
                <a:latin typeface="SimSun"/>
              </a:rPr>
              <a:t>&gt;  </a:t>
            </a:r>
            <a:r>
              <a:rPr lang="zh-CN" altLang="en-US" sz="2400" b="1" dirty="0">
                <a:solidFill>
                  <a:srgbClr val="FF0000"/>
                </a:solidFill>
                <a:latin typeface="SimSun"/>
              </a:rPr>
              <a:t>虚引用</a:t>
            </a:r>
            <a:endParaRPr lang="zh-CN" altLang="en-US" sz="2400" dirty="0">
              <a:solidFill>
                <a:srgbClr val="000066"/>
              </a:solidFill>
              <a:latin typeface="Aria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51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58" y="1363436"/>
            <a:ext cx="4288213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57200" y="1532850"/>
            <a:ext cx="3102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通过图来看一下他们之间在垃圾回收时的区别：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2461443"/>
            <a:ext cx="28738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当垃圾回收器回收时，某些对象会被回收，某些不会被回收。垃圾回收器会从根对象</a:t>
            </a:r>
            <a:r>
              <a:rPr lang="en-US" altLang="zh-CN" dirty="0"/>
              <a:t>Object</a:t>
            </a:r>
            <a:r>
              <a:rPr lang="zh-CN" altLang="en-US" dirty="0"/>
              <a:t>来标记存活的对象，然后将某些不可达的对象和一些引用的对象进行回收</a:t>
            </a:r>
          </a:p>
        </p:txBody>
      </p:sp>
    </p:spTree>
    <p:extLst>
      <p:ext uri="{BB962C8B-B14F-4D97-AF65-F5344CB8AC3E}">
        <p14:creationId xmlns:p14="http://schemas.microsoft.com/office/powerpoint/2010/main" val="15037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94" y="1230085"/>
            <a:ext cx="5955378" cy="322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80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强引用</a:t>
            </a:r>
            <a:endParaRPr lang="zh-CN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2"/>
            <a:ext cx="8229600" cy="69396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 强引用是使用最普遍的引用。如果一个对象具有强引用，那垃圾回收器绝不会回收它。如下：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1485" y="1872342"/>
            <a:ext cx="755468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Object o=new Object();   //  </a:t>
            </a:r>
            <a:r>
              <a:rPr lang="zh-CN" altLang="en-US" dirty="0"/>
              <a:t>强引用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363358"/>
            <a:ext cx="8229600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当内存空间不足，</a:t>
            </a:r>
            <a:r>
              <a:rPr lang="en-US" altLang="zh-CN" sz="2200" dirty="0"/>
              <a:t>Java</a:t>
            </a:r>
            <a:r>
              <a:rPr lang="zh-CN" altLang="en-US" sz="2200" dirty="0"/>
              <a:t>虚拟机宁愿抛出</a:t>
            </a:r>
            <a:r>
              <a:rPr lang="en-US" altLang="zh-CN" sz="2200" dirty="0" err="1"/>
              <a:t>OutOfMemoryError</a:t>
            </a:r>
            <a:r>
              <a:rPr lang="zh-CN" altLang="en-US" sz="2200" dirty="0"/>
              <a:t>错误，使程序异常终止，也不会靠随意回收具有强引用的对象来解决内存不足的问题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109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强引用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61872"/>
            <a:ext cx="8229600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 smtClean="0"/>
              <a:t>对于强引用，如果</a:t>
            </a:r>
            <a:r>
              <a:rPr lang="zh-CN" altLang="en-US" sz="2200" dirty="0"/>
              <a:t>不使用时，要通过如下方式来弱化引用，如下：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090838"/>
            <a:ext cx="755468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o=null;     // </a:t>
            </a:r>
            <a:r>
              <a:rPr lang="zh-CN" altLang="en-US" dirty="0"/>
              <a:t>帮助垃圾收集器回收此对象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2656113"/>
            <a:ext cx="8229600" cy="1118506"/>
          </a:xfrm>
        </p:spPr>
        <p:txBody>
          <a:bodyPr>
            <a:noAutofit/>
          </a:bodyPr>
          <a:lstStyle/>
          <a:p>
            <a:r>
              <a:rPr lang="zh-CN" altLang="en-US" sz="2200" dirty="0"/>
              <a:t> 显式地设置</a:t>
            </a:r>
            <a:r>
              <a:rPr lang="en-US" altLang="zh-CN" sz="2200" dirty="0"/>
              <a:t>o</a:t>
            </a:r>
            <a:r>
              <a:rPr lang="zh-CN" altLang="en-US" sz="2200" dirty="0"/>
              <a:t>为</a:t>
            </a:r>
            <a:r>
              <a:rPr lang="en-US" altLang="zh-CN" sz="2200" dirty="0"/>
              <a:t>null</a:t>
            </a:r>
            <a:r>
              <a:rPr lang="zh-CN" altLang="en-US" sz="2200" dirty="0"/>
              <a:t>，或超出对象的生命周期范围，则</a:t>
            </a:r>
            <a:r>
              <a:rPr lang="en-US" altLang="zh-CN" sz="2200" dirty="0" err="1"/>
              <a:t>gc</a:t>
            </a:r>
            <a:r>
              <a:rPr lang="zh-CN" altLang="en-US" sz="2200" dirty="0"/>
              <a:t>认为该对象不存在引用，这时就可以回收这个对象。具体什么时候收集这要取决于</a:t>
            </a:r>
            <a:r>
              <a:rPr lang="en-US" altLang="zh-CN" sz="2200" dirty="0" err="1"/>
              <a:t>gc</a:t>
            </a:r>
            <a:r>
              <a:rPr lang="zh-CN" altLang="en-US" sz="2200" dirty="0"/>
              <a:t>的算法。</a:t>
            </a:r>
          </a:p>
        </p:txBody>
      </p:sp>
    </p:spTree>
    <p:extLst>
      <p:ext uri="{BB962C8B-B14F-4D97-AF65-F5344CB8AC3E}">
        <p14:creationId xmlns:p14="http://schemas.microsoft.com/office/powerpoint/2010/main" val="12670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强引用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03513" y="2688751"/>
            <a:ext cx="7554685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test(){</a:t>
            </a:r>
          </a:p>
          <a:p>
            <a:r>
              <a:rPr lang="en-US" altLang="zh-CN" dirty="0"/>
              <a:t>	Object o=new Object();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省略其他操作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149783"/>
            <a:ext cx="8229600" cy="1118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在一个方法的内部有一个强引用，这个引用保存在栈中，而真正的引用内容（</a:t>
            </a:r>
            <a:r>
              <a:rPr lang="en-US" altLang="zh-CN" sz="2200" dirty="0"/>
              <a:t>Object</a:t>
            </a:r>
            <a:r>
              <a:rPr lang="zh-CN" altLang="en-US" sz="2200" dirty="0"/>
              <a:t>）保存在堆中。当这个方法运行完成后就会退出方法栈，则引用内容的引用不存在，这个</a:t>
            </a:r>
            <a:r>
              <a:rPr lang="en-US" altLang="zh-CN" sz="2200" dirty="0"/>
              <a:t>Object</a:t>
            </a:r>
            <a:r>
              <a:rPr lang="zh-CN" altLang="en-US" sz="2200" dirty="0"/>
              <a:t>会被回收。</a:t>
            </a:r>
          </a:p>
        </p:txBody>
      </p:sp>
      <p:sp>
        <p:nvSpPr>
          <p:cNvPr id="7" name="矩形 6"/>
          <p:cNvSpPr/>
          <p:nvPr/>
        </p:nvSpPr>
        <p:spPr>
          <a:xfrm>
            <a:off x="903512" y="4067770"/>
            <a:ext cx="7554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但是如果这个</a:t>
            </a:r>
            <a:r>
              <a:rPr lang="en-US" altLang="zh-CN" dirty="0"/>
              <a:t>o</a:t>
            </a:r>
            <a:r>
              <a:rPr lang="zh-CN" altLang="en-US" dirty="0"/>
              <a:t>是全局的变量时，就需要在不用这个对象时赋值为</a:t>
            </a:r>
            <a:r>
              <a:rPr lang="en-US" altLang="zh-CN" dirty="0"/>
              <a:t>null</a:t>
            </a:r>
            <a:r>
              <a:rPr lang="zh-CN" altLang="en-US" dirty="0"/>
              <a:t>，因为强引用不会被垃圾回收。</a:t>
            </a:r>
          </a:p>
        </p:txBody>
      </p:sp>
    </p:spTree>
    <p:extLst>
      <p:ext uri="{BB962C8B-B14F-4D97-AF65-F5344CB8AC3E}">
        <p14:creationId xmlns:p14="http://schemas.microsoft.com/office/powerpoint/2010/main" val="21022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强引用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3229"/>
            <a:ext cx="8229600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强引用在实际中有非常重要的用处，举个</a:t>
            </a:r>
            <a:r>
              <a:rPr lang="en-US" altLang="zh-CN" sz="2200" dirty="0" err="1"/>
              <a:t>ArrayList</a:t>
            </a:r>
            <a:r>
              <a:rPr lang="zh-CN" altLang="en-US" sz="2200" dirty="0"/>
              <a:t>的实现源代码</a:t>
            </a:r>
            <a:r>
              <a:rPr lang="zh-CN" altLang="en-US" sz="2200" dirty="0" smtClean="0"/>
              <a:t>：</a:t>
            </a:r>
            <a:endParaRPr lang="zh-CN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524780"/>
            <a:ext cx="7554685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private transient Object[] </a:t>
            </a:r>
            <a:r>
              <a:rPr lang="en-US" altLang="zh-CN" sz="1600" dirty="0" err="1"/>
              <a:t>elementData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public void clear()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modCount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      // Let </a:t>
            </a:r>
            <a:r>
              <a:rPr lang="en-US" altLang="zh-CN" sz="1600" dirty="0" err="1"/>
              <a:t>gc</a:t>
            </a:r>
            <a:r>
              <a:rPr lang="en-US" altLang="zh-CN" sz="1600" dirty="0"/>
              <a:t> do its work</a:t>
            </a:r>
          </a:p>
          <a:p>
            <a:r>
              <a:rPr lang="en-US" altLang="zh-CN" sz="1600" dirty="0"/>
              <a:t>     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size;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elementData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null;</a:t>
            </a:r>
          </a:p>
          <a:p>
            <a:r>
              <a:rPr lang="en-US" altLang="zh-CN" sz="1600" dirty="0"/>
              <a:t>        size =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3735132"/>
            <a:ext cx="8229600" cy="1118506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 err="1"/>
              <a:t>ArrayList</a:t>
            </a:r>
            <a:r>
              <a:rPr lang="zh-CN" altLang="en-US" sz="1600" dirty="0"/>
              <a:t>类中定义了一个私有的变量</a:t>
            </a:r>
            <a:r>
              <a:rPr lang="en-US" altLang="zh-CN" sz="1600" dirty="0" err="1"/>
              <a:t>elementData</a:t>
            </a:r>
            <a:r>
              <a:rPr lang="zh-CN" altLang="en-US" sz="1600" dirty="0"/>
              <a:t>数组，在调用方法清空数组时可以看到为每个数组内容赋值为</a:t>
            </a:r>
            <a:r>
              <a:rPr lang="en-US" altLang="zh-CN" sz="1600" dirty="0"/>
              <a:t>null</a:t>
            </a:r>
            <a:r>
              <a:rPr lang="zh-CN" altLang="en-US" sz="1600" dirty="0"/>
              <a:t>。不同于</a:t>
            </a:r>
            <a:r>
              <a:rPr lang="en-US" altLang="zh-CN" sz="1600" dirty="0" err="1"/>
              <a:t>elementData</a:t>
            </a:r>
            <a:r>
              <a:rPr lang="en-US" altLang="zh-CN" sz="1600" dirty="0"/>
              <a:t>=null</a:t>
            </a:r>
            <a:r>
              <a:rPr lang="zh-CN" altLang="en-US" sz="1600" dirty="0"/>
              <a:t>，强引用仍然存在，避免在后续调用 </a:t>
            </a:r>
            <a:r>
              <a:rPr lang="en-US" altLang="zh-CN" sz="1600" dirty="0"/>
              <a:t>add()</a:t>
            </a:r>
            <a:r>
              <a:rPr lang="zh-CN" altLang="en-US" sz="1600" dirty="0"/>
              <a:t>等方法添加元素时进行重新的内存分配。</a:t>
            </a:r>
            <a:r>
              <a:rPr lang="zh-CN" altLang="en-US" sz="1600" dirty="0">
                <a:solidFill>
                  <a:srgbClr val="FF0000"/>
                </a:solidFill>
              </a:rPr>
              <a:t>使用如</a:t>
            </a:r>
            <a:r>
              <a:rPr lang="en-US" altLang="zh-CN" sz="1600" dirty="0">
                <a:solidFill>
                  <a:srgbClr val="FF0000"/>
                </a:solidFill>
              </a:rPr>
              <a:t>clear()</a:t>
            </a:r>
            <a:r>
              <a:rPr lang="zh-CN" altLang="en-US" sz="1600" dirty="0">
                <a:solidFill>
                  <a:srgbClr val="FF0000"/>
                </a:solidFill>
              </a:rPr>
              <a:t>方法中释放内存的方法对数组中存放的引用类型特别适用，这样就可以及时释放内存。</a:t>
            </a:r>
          </a:p>
        </p:txBody>
      </p:sp>
    </p:spTree>
    <p:extLst>
      <p:ext uri="{BB962C8B-B14F-4D97-AF65-F5344CB8AC3E}">
        <p14:creationId xmlns:p14="http://schemas.microsoft.com/office/powerpoint/2010/main" val="10601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软引用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3229"/>
            <a:ext cx="8229600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如果一个对象只具有软引用，则内存空间足够，垃圾回收器就不会回收它；如果内存空间不足了，就会回收这些对象的内存。只要垃圾回收器没有回收它，该对象就可以被程序使用。软引用可用来实现内存敏感的高速缓存。 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657" y="2537152"/>
            <a:ext cx="7554685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String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=new String("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");                                     // </a:t>
            </a:r>
            <a:r>
              <a:rPr lang="zh-CN" altLang="en-US" sz="1600" dirty="0"/>
              <a:t>强引用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 err="1"/>
              <a:t>SoftReference</a:t>
            </a:r>
            <a:r>
              <a:rPr lang="en-US" altLang="zh-CN" sz="1600" dirty="0"/>
              <a:t>&lt;String&gt; </a:t>
            </a:r>
            <a:r>
              <a:rPr lang="en-US" altLang="zh-CN" sz="1600" dirty="0" err="1"/>
              <a:t>softRef</a:t>
            </a:r>
            <a:r>
              <a:rPr lang="en-US" altLang="zh-CN" sz="1600" dirty="0"/>
              <a:t>=new </a:t>
            </a:r>
            <a:r>
              <a:rPr lang="en-US" altLang="zh-CN" sz="1600" dirty="0" err="1"/>
              <a:t>SoftReference</a:t>
            </a:r>
            <a:r>
              <a:rPr lang="en-US" altLang="zh-CN" sz="1600" dirty="0"/>
              <a:t>&lt;String&gt;(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     // </a:t>
            </a:r>
            <a:r>
              <a:rPr lang="zh-CN" altLang="en-US" sz="1600" dirty="0"/>
              <a:t>软引用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656" y="3723695"/>
            <a:ext cx="7554685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If(JVM.</a:t>
            </a:r>
            <a:r>
              <a:rPr lang="zh-CN" altLang="en-US" sz="1600" dirty="0"/>
              <a:t>内存不足</a:t>
            </a:r>
            <a:r>
              <a:rPr lang="en-US" altLang="zh-CN" sz="1600" dirty="0"/>
              <a:t>()) {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null;  // </a:t>
            </a:r>
            <a:r>
              <a:rPr lang="zh-CN" altLang="en-US" sz="1600" dirty="0"/>
              <a:t>转换为软引用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 err="1"/>
              <a:t>System.gc</a:t>
            </a:r>
            <a:r>
              <a:rPr lang="en-US" altLang="zh-CN" sz="1600" dirty="0"/>
              <a:t>(); // </a:t>
            </a:r>
            <a:r>
              <a:rPr lang="zh-CN" altLang="en-US" sz="1600" dirty="0"/>
              <a:t>垃圾回收器进行回收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398" y="3211286"/>
            <a:ext cx="8229600" cy="508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 smtClean="0"/>
              <a:t>内存不足时等价于：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546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软引用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21715"/>
            <a:ext cx="8229600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软引用</a:t>
            </a:r>
            <a:r>
              <a:rPr lang="zh-CN" altLang="en-US" sz="2000" dirty="0"/>
              <a:t>在实际中有重要的应用，例如浏览器的后退按钮。按后退时，这个后退时显示的网页内容是重新进行请求还是从缓存中取出呢？这就要看具体的实现策略了。</a:t>
            </a:r>
          </a:p>
          <a:p>
            <a:pPr marL="400050" lvl="1" indent="0"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）如果一个网页在浏览结束时就进行内容的回收，则按后退查看前面浏览过的页面时，需要重新</a:t>
            </a:r>
            <a:r>
              <a:rPr lang="zh-CN" altLang="en-US" sz="1600" dirty="0" smtClean="0"/>
              <a:t>构建。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）如果将浏览过的网页存储到内存中会造成内存的大量浪费，甚至会造成内存</a:t>
            </a:r>
            <a:r>
              <a:rPr lang="zh-CN" altLang="en-US" sz="1600" dirty="0" smtClean="0"/>
              <a:t>溢出这时候</a:t>
            </a:r>
            <a:r>
              <a:rPr lang="zh-CN" altLang="en-US" sz="1600" dirty="0"/>
              <a:t>就可以使用软引用</a:t>
            </a:r>
            <a:r>
              <a:rPr lang="zh-CN" altLang="en-US" sz="1200" dirty="0"/>
              <a:t>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857" y="2961694"/>
            <a:ext cx="7554685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Browser 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 = new Browser();               // </a:t>
            </a:r>
            <a:r>
              <a:rPr lang="zh-CN" altLang="en-US" sz="1600" dirty="0"/>
              <a:t>获取页面进行浏览</a:t>
            </a:r>
          </a:p>
          <a:p>
            <a:r>
              <a:rPr lang="en-US" altLang="zh-CN" sz="1600" dirty="0" err="1"/>
              <a:t>SoftReference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SoftReference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); // </a:t>
            </a:r>
            <a:r>
              <a:rPr lang="zh-CN" altLang="en-US" sz="1600" dirty="0"/>
              <a:t>浏览完毕后置为软引用		</a:t>
            </a:r>
          </a:p>
          <a:p>
            <a:r>
              <a:rPr lang="en-US" altLang="zh-CN" sz="1600" dirty="0"/>
              <a:t>if(</a:t>
            </a:r>
            <a:r>
              <a:rPr lang="en-US" altLang="zh-CN" sz="1600" dirty="0" err="1"/>
              <a:t>sr.get</a:t>
            </a:r>
            <a:r>
              <a:rPr lang="en-US" altLang="zh-CN" sz="1600" dirty="0"/>
              <a:t>()!=null){ </a:t>
            </a:r>
          </a:p>
          <a:p>
            <a:r>
              <a:rPr lang="en-US" altLang="zh-CN" sz="1600" dirty="0"/>
              <a:t>	rev = (Browser) </a:t>
            </a:r>
            <a:r>
              <a:rPr lang="en-US" altLang="zh-CN" sz="1600" dirty="0" err="1"/>
              <a:t>sr.get</a:t>
            </a:r>
            <a:r>
              <a:rPr lang="en-US" altLang="zh-CN" sz="1600" dirty="0"/>
              <a:t>();           // </a:t>
            </a:r>
            <a:r>
              <a:rPr lang="zh-CN" altLang="en-US" sz="1600" dirty="0"/>
              <a:t>还没有被回收器回收，直接获取</a:t>
            </a:r>
          </a:p>
          <a:p>
            <a:r>
              <a:rPr lang="en-US" altLang="zh-CN" sz="1600" dirty="0"/>
              <a:t>}else{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 = new Browser();               // </a:t>
            </a:r>
            <a:r>
              <a:rPr lang="zh-CN" altLang="en-US" sz="1600" dirty="0"/>
              <a:t>由于内存吃紧，所以对软引用的对象回收了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 err="1"/>
              <a:t>sr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SoftReference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);       // </a:t>
            </a:r>
            <a:r>
              <a:rPr lang="zh-CN" altLang="en-US" sz="1600" dirty="0"/>
              <a:t>重新构建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50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软引用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21715"/>
            <a:ext cx="8229600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软引用</a:t>
            </a:r>
            <a:r>
              <a:rPr lang="zh-CN" altLang="en-US" sz="2000" dirty="0"/>
              <a:t>在实际中有重要的应用，例如浏览器的后退按钮。按后退时，这个后退时显示的网页内容是重新进行请求还是从缓存中取出呢？这就要看具体的实现策略了。</a:t>
            </a:r>
          </a:p>
          <a:p>
            <a:pPr marL="400050" lvl="1" indent="0"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）如果一个网页在浏览结束时就进行内容的回收，则按后退查看前面浏览过的页面时，需要重新</a:t>
            </a:r>
            <a:r>
              <a:rPr lang="zh-CN" altLang="en-US" sz="1600" dirty="0" smtClean="0"/>
              <a:t>构建。</a:t>
            </a:r>
            <a:endParaRPr lang="zh-CN" altLang="en-US" sz="1600" dirty="0"/>
          </a:p>
          <a:p>
            <a:pPr marL="400050" lvl="1" indent="0"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）如果将浏览过的网页存储到内存中会造成内存的大量浪费，甚至会造成内存</a:t>
            </a:r>
            <a:r>
              <a:rPr lang="zh-CN" altLang="en-US" sz="1600" dirty="0" smtClean="0"/>
              <a:t>溢出这时候</a:t>
            </a:r>
            <a:r>
              <a:rPr lang="zh-CN" altLang="en-US" sz="1600" dirty="0"/>
              <a:t>就可以使用软引用</a:t>
            </a:r>
            <a:r>
              <a:rPr lang="zh-CN" altLang="en-US" sz="1200" dirty="0"/>
              <a:t>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857" y="2961694"/>
            <a:ext cx="7554685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Browser 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 = new Browser();               // </a:t>
            </a:r>
            <a:r>
              <a:rPr lang="zh-CN" altLang="en-US" sz="1600" dirty="0"/>
              <a:t>获取页面进行浏览</a:t>
            </a:r>
          </a:p>
          <a:p>
            <a:r>
              <a:rPr lang="en-US" altLang="zh-CN" sz="1600" dirty="0" err="1"/>
              <a:t>SoftReference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SoftReference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); // </a:t>
            </a:r>
            <a:r>
              <a:rPr lang="zh-CN" altLang="en-US" sz="1600" dirty="0"/>
              <a:t>浏览完毕后置为软引用		</a:t>
            </a:r>
          </a:p>
          <a:p>
            <a:r>
              <a:rPr lang="en-US" altLang="zh-CN" sz="1600" dirty="0"/>
              <a:t>if(</a:t>
            </a:r>
            <a:r>
              <a:rPr lang="en-US" altLang="zh-CN" sz="1600" dirty="0" err="1"/>
              <a:t>sr.get</a:t>
            </a:r>
            <a:r>
              <a:rPr lang="en-US" altLang="zh-CN" sz="1600" dirty="0"/>
              <a:t>()!=null){ </a:t>
            </a:r>
          </a:p>
          <a:p>
            <a:r>
              <a:rPr lang="en-US" altLang="zh-CN" sz="1600" dirty="0"/>
              <a:t>	rev = (Browser) </a:t>
            </a:r>
            <a:r>
              <a:rPr lang="en-US" altLang="zh-CN" sz="1600" dirty="0" err="1"/>
              <a:t>sr.get</a:t>
            </a:r>
            <a:r>
              <a:rPr lang="en-US" altLang="zh-CN" sz="1600" dirty="0"/>
              <a:t>();           // </a:t>
            </a:r>
            <a:r>
              <a:rPr lang="zh-CN" altLang="en-US" sz="1600" dirty="0"/>
              <a:t>还没有被回收器回收，直接获取</a:t>
            </a:r>
          </a:p>
          <a:p>
            <a:r>
              <a:rPr lang="en-US" altLang="zh-CN" sz="1600" dirty="0"/>
              <a:t>}else{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 = new Browser();               // </a:t>
            </a:r>
            <a:r>
              <a:rPr lang="zh-CN" altLang="en-US" sz="1600" dirty="0"/>
              <a:t>由于内存吃紧，所以对软引用的对象回收了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 err="1"/>
              <a:t>sr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SoftReference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);       // </a:t>
            </a:r>
            <a:r>
              <a:rPr lang="zh-CN" altLang="en-US" sz="1600" dirty="0"/>
              <a:t>重新构建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弱引用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0836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 弱引用与软引用的区别在于：只具有弱引用的对象拥有更短暂的生命周期。在垃圾回收器线程扫描它所管辖的内存区域的过程中，一旦发现了只具有弱引用的对象，不管当前内存空间足够与否，都会回收它的内存。不过，由于垃圾回收器是一个优先级很低的线程，因此不一定会很快发现那些只具有弱引用的对象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6" y="2667780"/>
            <a:ext cx="7554685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String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=new String("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");    </a:t>
            </a:r>
          </a:p>
          <a:p>
            <a:r>
              <a:rPr lang="en-US" altLang="zh-CN" sz="1600" dirty="0" err="1"/>
              <a:t>WeakReference</a:t>
            </a:r>
            <a:r>
              <a:rPr lang="en-US" altLang="zh-CN" sz="1600" dirty="0"/>
              <a:t>&lt;String&gt; </a:t>
            </a:r>
            <a:r>
              <a:rPr lang="en-US" altLang="zh-CN" sz="1600" dirty="0" err="1"/>
              <a:t>abcWeakRef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WeakReference</a:t>
            </a:r>
            <a:r>
              <a:rPr lang="en-US" altLang="zh-CN" sz="1600" dirty="0"/>
              <a:t>&lt;String&gt;(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870855" y="3283215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当垃圾回收器进行扫描回收时等价于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416" y="3663432"/>
            <a:ext cx="7554685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str</a:t>
            </a:r>
            <a:r>
              <a:rPr lang="en-US" altLang="zh-CN" sz="1600" dirty="0"/>
              <a:t> = null;</a:t>
            </a:r>
          </a:p>
          <a:p>
            <a:r>
              <a:rPr lang="en-US" altLang="zh-CN" sz="1600" dirty="0" err="1"/>
              <a:t>System.gc</a:t>
            </a:r>
            <a:r>
              <a:rPr lang="en-US" altLang="zh-CN" sz="1600" dirty="0"/>
              <a:t>();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625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1211</Words>
  <Application>Microsoft Office PowerPoint</Application>
  <PresentationFormat>全屏显示(16:9)</PresentationFormat>
  <Paragraphs>83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强引用</vt:lpstr>
      <vt:lpstr>强引用</vt:lpstr>
      <vt:lpstr>强引用</vt:lpstr>
      <vt:lpstr>强引用</vt:lpstr>
      <vt:lpstr>软引用</vt:lpstr>
      <vt:lpstr>软引用</vt:lpstr>
      <vt:lpstr>软引用</vt:lpstr>
      <vt:lpstr>弱引用</vt:lpstr>
      <vt:lpstr>弱引用</vt:lpstr>
      <vt:lpstr>虚引用</vt:lpstr>
      <vt:lpstr>总结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36</cp:revision>
  <dcterms:created xsi:type="dcterms:W3CDTF">2015-11-23T02:26:00Z</dcterms:created>
  <dcterms:modified xsi:type="dcterms:W3CDTF">2016-08-10T02:05:11Z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