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92" r:id="rId3"/>
    <p:sldId id="291" r:id="rId4"/>
    <p:sldId id="293" r:id="rId5"/>
    <p:sldId id="302" r:id="rId6"/>
    <p:sldId id="303" r:id="rId7"/>
    <p:sldId id="294" r:id="rId8"/>
    <p:sldId id="295" r:id="rId9"/>
    <p:sldId id="305" r:id="rId10"/>
    <p:sldId id="304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258" r:id="rId22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87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2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246AD-F4F6-4748-8818-61D3B4C3F977}" type="datetimeFigureOut">
              <a:rPr lang="zh-CN" altLang="en-US" smtClean="0"/>
              <a:pPr/>
              <a:t>2016/8/12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A2F33-282F-4BDB-8373-B4D1FA9A80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9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10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107555" y="156210"/>
            <a:ext cx="1761490" cy="4756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5" name="图片 4" descr="D:\工作\中国电信-翼支付\2015年\12月\pp深色模板\pp模板底图-01.jpgpp模板底图-0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6" name="图片 5" descr="pp模板底图-0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164465" y="4537710"/>
            <a:ext cx="2011680" cy="3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F9658-570D-0F44-9A72-1F005ADA91BF}" type="datetimeFigureOut">
              <a:rPr kumimoji="1" lang="zh-CN" altLang="en-US" smtClean="0"/>
              <a:pPr/>
              <a:t>2016/8/12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C80-13C7-E34E-84D7-6BA688EF7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8" name="图片 7" descr="D:\工作\中国电信-翼支付\2015年\12月\pp深色模板\pp模板底图-02.jpgpp模板底图-02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>
          <a:xfrm>
            <a:off x="-635" y="0"/>
            <a:ext cx="9144635" cy="5143500"/>
          </a:xfrm>
          <a:prstGeom prst="rect">
            <a:avLst/>
          </a:prstGeom>
        </p:spPr>
      </p:pic>
      <p:pic>
        <p:nvPicPr>
          <p:cNvPr id="9" name="图片 8" descr="D:\工作\中国电信-翼支付\2015年\12月\pp深色模板\pp模板底图-09.pngpp模板底图-09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>
          <a:xfrm>
            <a:off x="7947978" y="301625"/>
            <a:ext cx="1020445" cy="2755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1114" y="1354412"/>
            <a:ext cx="8011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Java</a:t>
            </a:r>
            <a:r>
              <a:rPr lang="zh-CN" altLang="en-US" sz="4000" dirty="0" smtClean="0"/>
              <a:t>注解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7377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567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元注解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96686" y="3697690"/>
            <a:ext cx="7968343" cy="69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注解</a:t>
            </a:r>
            <a:r>
              <a:rPr lang="en-US" altLang="zh-CN" sz="1800" dirty="0"/>
              <a:t>Table </a:t>
            </a:r>
            <a:r>
              <a:rPr lang="zh-CN" altLang="en-US" sz="1800" dirty="0"/>
              <a:t>可以用于注解类、接口</a:t>
            </a:r>
            <a:r>
              <a:rPr lang="en-US" altLang="zh-CN" sz="1800" dirty="0"/>
              <a:t>(</a:t>
            </a:r>
            <a:r>
              <a:rPr lang="zh-CN" altLang="en-US" sz="1800" dirty="0"/>
              <a:t>包括注解类型</a:t>
            </a:r>
            <a:r>
              <a:rPr lang="en-US" altLang="zh-CN" sz="1800" dirty="0"/>
              <a:t>) </a:t>
            </a:r>
            <a:r>
              <a:rPr lang="zh-CN" altLang="en-US" sz="1800" dirty="0"/>
              <a:t>或</a:t>
            </a:r>
            <a:r>
              <a:rPr lang="en-US" altLang="zh-CN" sz="1800" dirty="0" err="1"/>
              <a:t>enum</a:t>
            </a:r>
            <a:r>
              <a:rPr lang="zh-CN" altLang="en-US" sz="1800" dirty="0"/>
              <a:t>声明</a:t>
            </a:r>
            <a:r>
              <a:rPr lang="en-US" altLang="zh-CN" sz="1800" dirty="0"/>
              <a:t>,</a:t>
            </a:r>
            <a:r>
              <a:rPr lang="zh-CN" altLang="en-US" sz="1800" dirty="0"/>
              <a:t>而注解</a:t>
            </a:r>
            <a:r>
              <a:rPr lang="en-US" altLang="zh-CN" sz="1800" dirty="0" err="1"/>
              <a:t>NoDBColumn</a:t>
            </a:r>
            <a:r>
              <a:rPr lang="zh-CN" altLang="en-US" sz="1800" dirty="0"/>
              <a:t>仅可用于注解类的成员变量。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6686" y="800011"/>
            <a:ext cx="7805057" cy="280076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@Target(</a:t>
            </a:r>
            <a:r>
              <a:rPr lang="en-US" altLang="zh-CN" sz="1600" dirty="0" err="1"/>
              <a:t>ElementType.TYPE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public @interface Table {</a:t>
            </a:r>
          </a:p>
          <a:p>
            <a:r>
              <a:rPr lang="en-US" altLang="zh-CN" sz="1600" dirty="0"/>
              <a:t>    /**</a:t>
            </a:r>
          </a:p>
          <a:p>
            <a:r>
              <a:rPr lang="en-US" altLang="zh-CN" sz="1600" dirty="0"/>
              <a:t>     * </a:t>
            </a:r>
            <a:r>
              <a:rPr lang="zh-CN" altLang="en-US" sz="1600" dirty="0"/>
              <a:t>数据表名称注解，默认值为类名称</a:t>
            </a:r>
          </a:p>
          <a:p>
            <a:r>
              <a:rPr lang="zh-CN" altLang="en-US" sz="1600" dirty="0"/>
              <a:t>     * </a:t>
            </a:r>
            <a:r>
              <a:rPr lang="en-US" altLang="zh-CN" sz="1600" dirty="0"/>
              <a:t>@return</a:t>
            </a:r>
          </a:p>
          <a:p>
            <a:r>
              <a:rPr lang="en-US" altLang="zh-CN" sz="1600" dirty="0"/>
              <a:t>     */</a:t>
            </a:r>
          </a:p>
          <a:p>
            <a:r>
              <a:rPr lang="en-US" altLang="zh-CN" sz="1600" dirty="0"/>
              <a:t>    public String </a:t>
            </a:r>
            <a:r>
              <a:rPr lang="en-US" altLang="zh-CN" sz="1600" dirty="0" err="1"/>
              <a:t>tableName</a:t>
            </a:r>
            <a:r>
              <a:rPr lang="en-US" altLang="zh-CN" sz="1600" dirty="0"/>
              <a:t>() default "</a:t>
            </a:r>
            <a:r>
              <a:rPr lang="en-US" altLang="zh-CN" sz="1600" dirty="0" err="1"/>
              <a:t>className</a:t>
            </a:r>
            <a:r>
              <a:rPr lang="en-US" altLang="zh-CN" sz="1600" dirty="0"/>
              <a:t>";</a:t>
            </a:r>
          </a:p>
          <a:p>
            <a:r>
              <a:rPr lang="en-US" altLang="zh-CN" sz="1600" dirty="0" smtClean="0"/>
              <a:t>}</a:t>
            </a:r>
            <a:endParaRPr lang="en-US" altLang="zh-CN" sz="1600" dirty="0"/>
          </a:p>
          <a:p>
            <a:r>
              <a:rPr lang="en-US" altLang="zh-CN" sz="1600" dirty="0"/>
              <a:t>@Target(</a:t>
            </a:r>
            <a:r>
              <a:rPr lang="en-US" altLang="zh-CN" sz="1600" dirty="0" err="1"/>
              <a:t>ElementType.FIELD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public @interface </a:t>
            </a:r>
            <a:r>
              <a:rPr lang="en-US" altLang="zh-CN" sz="1600" dirty="0" err="1"/>
              <a:t>NoDBColumn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{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4057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567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元注解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4657" y="1259289"/>
            <a:ext cx="7968343" cy="69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@Retention</a:t>
            </a:r>
            <a:r>
              <a:rPr lang="zh-CN" altLang="en-US" sz="1800" dirty="0"/>
              <a:t>定义了该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被保留的时间长短：某些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仅出现在源代码中，而被编译器丢弃；而另一些却被编译在</a:t>
            </a:r>
            <a:r>
              <a:rPr lang="en-US" altLang="zh-CN" sz="1800" dirty="0"/>
              <a:t>class</a:t>
            </a:r>
            <a:r>
              <a:rPr lang="zh-CN" altLang="en-US" sz="1800" dirty="0"/>
              <a:t>文件中；编译在</a:t>
            </a:r>
            <a:r>
              <a:rPr lang="en-US" altLang="zh-CN" sz="1800" dirty="0"/>
              <a:t>class</a:t>
            </a:r>
            <a:r>
              <a:rPr lang="zh-CN" altLang="en-US" sz="1800" dirty="0"/>
              <a:t>文件中的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可能会被虚拟机忽略，而另一些在</a:t>
            </a:r>
            <a:r>
              <a:rPr lang="en-US" altLang="zh-CN" sz="1800" dirty="0"/>
              <a:t>class</a:t>
            </a:r>
            <a:r>
              <a:rPr lang="zh-CN" altLang="en-US" sz="1800" dirty="0"/>
              <a:t>被装载时将被读取（请注意并不影响</a:t>
            </a:r>
            <a:r>
              <a:rPr lang="en-US" altLang="zh-CN" sz="1800" dirty="0"/>
              <a:t>class</a:t>
            </a:r>
            <a:r>
              <a:rPr lang="zh-CN" altLang="en-US" sz="1800" dirty="0"/>
              <a:t>的执行，因为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与</a:t>
            </a:r>
            <a:r>
              <a:rPr lang="en-US" altLang="zh-CN" sz="1800" dirty="0"/>
              <a:t>class</a:t>
            </a:r>
            <a:r>
              <a:rPr lang="zh-CN" altLang="en-US" sz="1800" dirty="0"/>
              <a:t>在使用上是被分离的）。使用这个</a:t>
            </a:r>
            <a:r>
              <a:rPr lang="en-US" altLang="zh-CN" sz="1800" dirty="0"/>
              <a:t>meta-Annotation</a:t>
            </a:r>
            <a:r>
              <a:rPr lang="zh-CN" altLang="en-US" sz="1800" dirty="0"/>
              <a:t>可以对 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的“生命周期”限制。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657" y="2698789"/>
            <a:ext cx="7554685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作用：表示需要在什么级别保存该注释信息，用于描述注解的生命周期（即：被描述的注解在什么范围内有效</a:t>
            </a:r>
            <a:r>
              <a:rPr lang="zh-CN" altLang="en-US" sz="1600" dirty="0" smtClean="0"/>
              <a:t>）</a:t>
            </a:r>
            <a:endParaRPr lang="zh-CN" altLang="en-US" sz="1600" dirty="0"/>
          </a:p>
          <a:p>
            <a:r>
              <a:rPr lang="zh-CN" altLang="en-US" sz="1600" dirty="0" smtClean="0"/>
              <a:t>取值</a:t>
            </a:r>
            <a:r>
              <a:rPr lang="zh-CN" altLang="en-US" sz="1600" dirty="0"/>
              <a:t>（</a:t>
            </a:r>
            <a:r>
              <a:rPr lang="en-US" altLang="zh-CN" sz="1600" dirty="0" err="1"/>
              <a:t>RetentionPoicy</a:t>
            </a:r>
            <a:r>
              <a:rPr lang="zh-CN" altLang="en-US" sz="1600" dirty="0"/>
              <a:t>）有：</a:t>
            </a:r>
          </a:p>
          <a:p>
            <a:r>
              <a:rPr lang="zh-CN" altLang="en-US" sz="1600" dirty="0"/>
              <a:t>　</a:t>
            </a:r>
            <a:r>
              <a:rPr lang="en-US" altLang="zh-CN" sz="1600" dirty="0" smtClean="0"/>
              <a:t>1.SOURCE</a:t>
            </a:r>
            <a:r>
              <a:rPr lang="en-US" altLang="zh-CN" sz="1600" dirty="0"/>
              <a:t>:</a:t>
            </a:r>
            <a:r>
              <a:rPr lang="zh-CN" altLang="en-US" sz="1600" dirty="0"/>
              <a:t>在源文件中有效（即源文件保留）</a:t>
            </a:r>
          </a:p>
          <a:p>
            <a:r>
              <a:rPr lang="zh-CN" altLang="en-US" sz="1600" dirty="0"/>
              <a:t>　</a:t>
            </a:r>
            <a:r>
              <a:rPr lang="en-US" altLang="zh-CN" sz="1600" dirty="0" smtClean="0"/>
              <a:t>2.CLASS</a:t>
            </a:r>
            <a:r>
              <a:rPr lang="en-US" altLang="zh-CN" sz="1600" dirty="0"/>
              <a:t>:</a:t>
            </a:r>
            <a:r>
              <a:rPr lang="zh-CN" altLang="en-US" sz="1600" dirty="0"/>
              <a:t>在</a:t>
            </a:r>
            <a:r>
              <a:rPr lang="en-US" altLang="zh-CN" sz="1600" dirty="0"/>
              <a:t>class</a:t>
            </a:r>
            <a:r>
              <a:rPr lang="zh-CN" altLang="en-US" sz="1600" dirty="0"/>
              <a:t>文件中有效（即</a:t>
            </a:r>
            <a:r>
              <a:rPr lang="en-US" altLang="zh-CN" sz="1600" dirty="0"/>
              <a:t>class</a:t>
            </a:r>
            <a:r>
              <a:rPr lang="zh-CN" altLang="en-US" sz="1600" dirty="0"/>
              <a:t>保留）</a:t>
            </a:r>
          </a:p>
          <a:p>
            <a:r>
              <a:rPr lang="zh-CN" altLang="en-US" sz="1600" dirty="0"/>
              <a:t>　</a:t>
            </a:r>
            <a:r>
              <a:rPr lang="en-US" altLang="zh-CN" sz="1600" dirty="0" smtClean="0"/>
              <a:t>3.RUNTIME</a:t>
            </a:r>
            <a:r>
              <a:rPr lang="en-US" altLang="zh-CN" sz="1600" dirty="0"/>
              <a:t>:</a:t>
            </a:r>
            <a:r>
              <a:rPr lang="zh-CN" altLang="en-US" sz="1600" dirty="0"/>
              <a:t>在运行时有效（即运行时保留）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4657" y="915895"/>
            <a:ext cx="7805057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@Retention</a:t>
            </a:r>
            <a:r>
              <a:rPr lang="zh-CN" altLang="en-US" sz="16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6598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567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元注解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96685" y="3752126"/>
            <a:ext cx="7968343" cy="69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Column</a:t>
            </a:r>
            <a:r>
              <a:rPr lang="zh-CN" altLang="en-US" sz="1800" dirty="0"/>
              <a:t>注解的的</a:t>
            </a:r>
            <a:r>
              <a:rPr lang="en-US" altLang="zh-CN" sz="1800" dirty="0" err="1"/>
              <a:t>RetentionPolicy</a:t>
            </a:r>
            <a:r>
              <a:rPr lang="zh-CN" altLang="en-US" sz="1800" dirty="0"/>
              <a:t>的属性值是</a:t>
            </a:r>
            <a:r>
              <a:rPr lang="en-US" altLang="zh-CN" sz="1800" dirty="0"/>
              <a:t>RUTIME,</a:t>
            </a:r>
            <a:r>
              <a:rPr lang="zh-CN" altLang="en-US" sz="1800" dirty="0"/>
              <a:t>这样注解处理器可以通过反射，获取到该注解的属性值，从而去做一些运行时的逻辑</a:t>
            </a:r>
            <a:r>
              <a:rPr lang="zh-CN" altLang="en-US" sz="1800" dirty="0" smtClean="0"/>
              <a:t>处理。</a:t>
            </a:r>
            <a:endParaRPr lang="zh-CN" alt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96686" y="1496707"/>
            <a:ext cx="7805057" cy="206210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@Target(</a:t>
            </a:r>
            <a:r>
              <a:rPr lang="en-US" altLang="zh-CN" sz="1600" dirty="0" err="1"/>
              <a:t>ElementType.FIELD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@Retention(</a:t>
            </a:r>
            <a:r>
              <a:rPr lang="en-US" altLang="zh-CN" sz="1600" dirty="0" err="1"/>
              <a:t>RetentionPolicy.RUNTIME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public @interface Column {</a:t>
            </a:r>
          </a:p>
          <a:p>
            <a:r>
              <a:rPr lang="en-US" altLang="zh-CN" sz="1600" dirty="0"/>
              <a:t>    public String name() default "</a:t>
            </a:r>
            <a:r>
              <a:rPr lang="en-US" altLang="zh-CN" sz="1600" dirty="0" err="1"/>
              <a:t>fieldName</a:t>
            </a:r>
            <a:r>
              <a:rPr lang="en-US" altLang="zh-CN" sz="1600" dirty="0"/>
              <a:t>";</a:t>
            </a:r>
          </a:p>
          <a:p>
            <a:r>
              <a:rPr lang="en-US" altLang="zh-CN" sz="1600" dirty="0"/>
              <a:t>    public String </a:t>
            </a:r>
            <a:r>
              <a:rPr lang="en-US" altLang="zh-CN" sz="1600" dirty="0" err="1"/>
              <a:t>setFuncName</a:t>
            </a:r>
            <a:r>
              <a:rPr lang="en-US" altLang="zh-CN" sz="1600" dirty="0"/>
              <a:t>() default "</a:t>
            </a:r>
            <a:r>
              <a:rPr lang="en-US" altLang="zh-CN" sz="1600" dirty="0" err="1"/>
              <a:t>setField</a:t>
            </a:r>
            <a:r>
              <a:rPr lang="en-US" altLang="zh-CN" sz="1600" dirty="0"/>
              <a:t>";</a:t>
            </a:r>
          </a:p>
          <a:p>
            <a:r>
              <a:rPr lang="en-US" altLang="zh-CN" sz="1600" dirty="0"/>
              <a:t>    public String </a:t>
            </a:r>
            <a:r>
              <a:rPr lang="en-US" altLang="zh-CN" sz="1600" dirty="0" err="1"/>
              <a:t>getFuncName</a:t>
            </a:r>
            <a:r>
              <a:rPr lang="en-US" altLang="zh-CN" sz="1600" dirty="0"/>
              <a:t>() default "</a:t>
            </a:r>
            <a:r>
              <a:rPr lang="en-US" altLang="zh-CN" sz="1600" dirty="0" err="1"/>
              <a:t>getField</a:t>
            </a:r>
            <a:r>
              <a:rPr lang="en-US" altLang="zh-CN" sz="1600" dirty="0"/>
              <a:t>"; </a:t>
            </a:r>
          </a:p>
          <a:p>
            <a:r>
              <a:rPr lang="en-US" altLang="zh-CN" sz="1600" dirty="0"/>
              <a:t>    public </a:t>
            </a:r>
            <a:r>
              <a:rPr lang="en-US" altLang="zh-CN" sz="1600" dirty="0" err="1"/>
              <a:t>boolean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defaultDBValue</a:t>
            </a:r>
            <a:r>
              <a:rPr lang="en-US" altLang="zh-CN" sz="1600" dirty="0"/>
              <a:t>() default false;</a:t>
            </a:r>
          </a:p>
          <a:p>
            <a:r>
              <a:rPr lang="en-US" altLang="zh-CN" sz="1600" dirty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96686" y="772886"/>
            <a:ext cx="7968343" cy="510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Retention meta-annotation</a:t>
            </a:r>
            <a:r>
              <a:rPr lang="zh-CN" altLang="en-US" sz="1800" dirty="0"/>
              <a:t>类型有唯一的</a:t>
            </a:r>
            <a:r>
              <a:rPr lang="en-US" altLang="zh-CN" sz="1800" dirty="0"/>
              <a:t>value</a:t>
            </a:r>
            <a:r>
              <a:rPr lang="zh-CN" altLang="en-US" sz="1800" dirty="0"/>
              <a:t>作为成员，它的取值来自</a:t>
            </a:r>
            <a:r>
              <a:rPr lang="en-US" altLang="zh-CN" sz="1800" dirty="0" err="1"/>
              <a:t>java.lang.annotation.RetentionPolicy</a:t>
            </a:r>
            <a:r>
              <a:rPr lang="zh-CN" altLang="en-US" sz="1800" dirty="0"/>
              <a:t>的枚举类型值。具体实例如下：</a:t>
            </a:r>
          </a:p>
        </p:txBody>
      </p:sp>
    </p:spTree>
    <p:extLst>
      <p:ext uri="{BB962C8B-B14F-4D97-AF65-F5344CB8AC3E}">
        <p14:creationId xmlns:p14="http://schemas.microsoft.com/office/powerpoint/2010/main" val="4858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567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元注解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4657" y="1259289"/>
            <a:ext cx="7968343" cy="69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@Inherited </a:t>
            </a:r>
            <a:r>
              <a:rPr lang="zh-CN" altLang="en-US" sz="1800" dirty="0"/>
              <a:t>元注解是一个标记注解，</a:t>
            </a:r>
            <a:r>
              <a:rPr lang="en-US" altLang="zh-CN" sz="1800" dirty="0"/>
              <a:t>@Inherited</a:t>
            </a:r>
            <a:r>
              <a:rPr lang="zh-CN" altLang="en-US" sz="1800" dirty="0"/>
              <a:t>阐述了某个被标注的类型是被继承的。如果一个使用了</a:t>
            </a:r>
            <a:r>
              <a:rPr lang="en-US" altLang="zh-CN" sz="1800" dirty="0"/>
              <a:t>@Inherited</a:t>
            </a:r>
            <a:r>
              <a:rPr lang="zh-CN" altLang="en-US" sz="1800" dirty="0"/>
              <a:t>修饰的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类型被用于一个</a:t>
            </a:r>
            <a:r>
              <a:rPr lang="en-US" altLang="zh-CN" sz="1800" dirty="0"/>
              <a:t>class</a:t>
            </a:r>
            <a:r>
              <a:rPr lang="zh-CN" altLang="en-US" sz="1800" dirty="0"/>
              <a:t>，则这个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将被用于该</a:t>
            </a:r>
            <a:r>
              <a:rPr lang="en-US" altLang="zh-CN" sz="1800" dirty="0"/>
              <a:t>class</a:t>
            </a:r>
            <a:r>
              <a:rPr lang="zh-CN" altLang="en-US" sz="1800" dirty="0"/>
              <a:t>的子类。</a:t>
            </a:r>
          </a:p>
          <a:p>
            <a:pPr marL="0" indent="0">
              <a:buNone/>
            </a:pPr>
            <a:r>
              <a:rPr lang="zh-CN" altLang="en-US" sz="1800" dirty="0" smtClean="0"/>
              <a:t>注意</a:t>
            </a:r>
            <a:r>
              <a:rPr lang="zh-CN" altLang="en-US" sz="1800" dirty="0"/>
              <a:t>：</a:t>
            </a:r>
            <a:r>
              <a:rPr lang="en-US" altLang="zh-CN" sz="1800" dirty="0"/>
              <a:t>@Inherited annotation</a:t>
            </a:r>
            <a:r>
              <a:rPr lang="zh-CN" altLang="en-US" sz="1800" dirty="0"/>
              <a:t>类型是被标注过的</a:t>
            </a:r>
            <a:r>
              <a:rPr lang="en-US" altLang="zh-CN" sz="1800" dirty="0"/>
              <a:t>class</a:t>
            </a:r>
            <a:r>
              <a:rPr lang="zh-CN" altLang="en-US" sz="1800" dirty="0"/>
              <a:t>的子类所继承。类并不从它所实现的接口继承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，方法并不从它所重载的方法继承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zh-CN" altLang="en-US" sz="1800" dirty="0" smtClean="0"/>
              <a:t>当</a:t>
            </a:r>
            <a:r>
              <a:rPr lang="en-US" altLang="zh-CN" sz="1800" dirty="0"/>
              <a:t>@Inherited annotation</a:t>
            </a:r>
            <a:r>
              <a:rPr lang="zh-CN" altLang="en-US" sz="1800" dirty="0"/>
              <a:t>类型标注的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的</a:t>
            </a:r>
            <a:r>
              <a:rPr lang="en-US" altLang="zh-CN" sz="1800" dirty="0"/>
              <a:t>Retention</a:t>
            </a:r>
            <a:r>
              <a:rPr lang="zh-CN" altLang="en-US" sz="1800" dirty="0"/>
              <a:t>是</a:t>
            </a:r>
            <a:r>
              <a:rPr lang="en-US" altLang="zh-CN" sz="1800" dirty="0" err="1"/>
              <a:t>RetentionPolicy.RUNTIME</a:t>
            </a:r>
            <a:r>
              <a:rPr lang="zh-CN" altLang="en-US" sz="1800" dirty="0"/>
              <a:t>，则反射</a:t>
            </a:r>
            <a:r>
              <a:rPr lang="en-US" altLang="zh-CN" sz="1800" dirty="0"/>
              <a:t>API</a:t>
            </a:r>
            <a:r>
              <a:rPr lang="zh-CN" altLang="en-US" sz="1800" dirty="0"/>
              <a:t>增强了这种继承性。如果我们使用</a:t>
            </a:r>
            <a:r>
              <a:rPr lang="en-US" altLang="zh-CN" sz="1800" dirty="0" err="1"/>
              <a:t>java.lang.reflect</a:t>
            </a:r>
            <a:r>
              <a:rPr lang="zh-CN" altLang="en-US" sz="1800" dirty="0"/>
              <a:t>去查询一个</a:t>
            </a:r>
            <a:r>
              <a:rPr lang="en-US" altLang="zh-CN" sz="1800" dirty="0"/>
              <a:t>@Inherited annotation</a:t>
            </a:r>
            <a:r>
              <a:rPr lang="zh-CN" altLang="en-US" sz="1800" dirty="0"/>
              <a:t>类型的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时，反射代码检查将展开工作：检查</a:t>
            </a:r>
            <a:r>
              <a:rPr lang="en-US" altLang="zh-CN" sz="1800" dirty="0"/>
              <a:t>class</a:t>
            </a:r>
            <a:r>
              <a:rPr lang="zh-CN" altLang="en-US" sz="1800" dirty="0"/>
              <a:t>和其父类，直到发现指定的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类型被发现，或者到达类继承结构的顶层。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4657" y="915895"/>
            <a:ext cx="7805057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@Inherited</a:t>
            </a:r>
            <a:r>
              <a:rPr lang="zh-CN" altLang="en-US" sz="1600" dirty="0" smtClean="0"/>
              <a:t>：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6423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567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元注解</a:t>
            </a:r>
            <a:endParaRPr lang="zh-CN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96686" y="1017735"/>
            <a:ext cx="7805057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/**</a:t>
            </a:r>
          </a:p>
          <a:p>
            <a:r>
              <a:rPr lang="en-US" altLang="zh-CN" sz="1600" dirty="0" smtClean="0"/>
              <a:t>* </a:t>
            </a:r>
            <a:r>
              <a:rPr lang="en-US" altLang="zh-CN" sz="1600" dirty="0"/>
              <a:t>@author </a:t>
            </a:r>
            <a:r>
              <a:rPr lang="en-US" altLang="zh-CN" sz="1600" dirty="0" err="1"/>
              <a:t>peida</a:t>
            </a:r>
            <a:endParaRPr lang="en-US" altLang="zh-CN" sz="1600" dirty="0"/>
          </a:p>
          <a:p>
            <a:r>
              <a:rPr lang="en-US" altLang="zh-CN" sz="1600" dirty="0" smtClean="0"/>
              <a:t>*/</a:t>
            </a:r>
            <a:endParaRPr lang="en-US" altLang="zh-CN" sz="1600" dirty="0"/>
          </a:p>
          <a:p>
            <a:r>
              <a:rPr lang="en-US" altLang="zh-CN" sz="1600" dirty="0"/>
              <a:t>@Inherited</a:t>
            </a:r>
          </a:p>
          <a:p>
            <a:r>
              <a:rPr lang="en-US" altLang="zh-CN" sz="1600" dirty="0"/>
              <a:t>public @interface Greeting {</a:t>
            </a:r>
          </a:p>
          <a:p>
            <a:r>
              <a:rPr lang="en-US" altLang="zh-CN" sz="1600" dirty="0"/>
              <a:t>    public </a:t>
            </a:r>
            <a:r>
              <a:rPr lang="en-US" altLang="zh-CN" sz="1600" dirty="0" err="1"/>
              <a:t>enum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FontColor</a:t>
            </a:r>
            <a:r>
              <a:rPr lang="en-US" altLang="zh-CN" sz="1600" dirty="0"/>
              <a:t>{ BULE,RED,GREEN};</a:t>
            </a:r>
          </a:p>
          <a:p>
            <a:r>
              <a:rPr lang="en-US" altLang="zh-CN" sz="1600" dirty="0"/>
              <a:t>    String name();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FontColor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fontColor</a:t>
            </a:r>
            <a:r>
              <a:rPr lang="en-US" altLang="zh-CN" sz="1600" dirty="0"/>
              <a:t>() default </a:t>
            </a:r>
            <a:r>
              <a:rPr lang="en-US" altLang="zh-CN" sz="1600" dirty="0" err="1"/>
              <a:t>FontColor.GREEN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88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567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自定义注解</a:t>
            </a:r>
            <a:endParaRPr lang="zh-CN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78328" y="2259918"/>
            <a:ext cx="7805057" cy="206210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定义注解格式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public </a:t>
            </a:r>
            <a:r>
              <a:rPr lang="en-US" altLang="zh-CN" sz="1600" dirty="0"/>
              <a:t>@interface </a:t>
            </a:r>
            <a:r>
              <a:rPr lang="zh-CN" altLang="en-US" sz="1600" dirty="0"/>
              <a:t>注解名 </a:t>
            </a:r>
            <a:r>
              <a:rPr lang="en-US" altLang="zh-CN" sz="1600" dirty="0"/>
              <a:t>{</a:t>
            </a:r>
            <a:r>
              <a:rPr lang="zh-CN" altLang="en-US" sz="1600" dirty="0"/>
              <a:t>定义体</a:t>
            </a:r>
            <a:r>
              <a:rPr lang="en-US" altLang="zh-CN" sz="1600" dirty="0" smtClean="0"/>
              <a:t>}</a:t>
            </a:r>
          </a:p>
          <a:p>
            <a:r>
              <a:rPr lang="zh-CN" altLang="en-US" sz="1600" dirty="0"/>
              <a:t>注解参数的可支持数据类型：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 smtClean="0"/>
              <a:t>1</a:t>
            </a:r>
            <a:r>
              <a:rPr lang="en-US" altLang="zh-CN" sz="1600" dirty="0"/>
              <a:t>.</a:t>
            </a:r>
            <a:r>
              <a:rPr lang="zh-CN" altLang="en-US" sz="1600" dirty="0"/>
              <a:t>所有基本数据类型（</a:t>
            </a:r>
            <a:r>
              <a:rPr lang="en-US" altLang="zh-CN" sz="1600" dirty="0" err="1"/>
              <a:t>int,float,boolean,byte,double,char,long,short</a:t>
            </a:r>
            <a:r>
              <a:rPr lang="en-US" altLang="zh-CN" sz="1600" dirty="0"/>
              <a:t>)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 smtClean="0"/>
              <a:t>2.String</a:t>
            </a:r>
            <a:r>
              <a:rPr lang="zh-CN" altLang="en-US" sz="1600" dirty="0"/>
              <a:t>类型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 smtClean="0"/>
              <a:t>3.Class</a:t>
            </a:r>
            <a:r>
              <a:rPr lang="zh-CN" altLang="en-US" sz="1600" dirty="0"/>
              <a:t>类型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 smtClean="0"/>
              <a:t>4.enum</a:t>
            </a:r>
            <a:r>
              <a:rPr lang="zh-CN" altLang="en-US" sz="1600" dirty="0"/>
              <a:t>类型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 smtClean="0"/>
              <a:t>5.Annotation</a:t>
            </a:r>
            <a:r>
              <a:rPr lang="zh-CN" altLang="en-US" sz="1600" dirty="0"/>
              <a:t>类型</a:t>
            </a:r>
          </a:p>
          <a:p>
            <a:r>
              <a:rPr lang="zh-CN" altLang="en-US" sz="1600" dirty="0"/>
              <a:t>　　</a:t>
            </a:r>
            <a:r>
              <a:rPr lang="en-US" altLang="zh-CN" sz="1600" dirty="0" smtClean="0"/>
              <a:t>6</a:t>
            </a:r>
            <a:r>
              <a:rPr lang="en-US" altLang="zh-CN" sz="1600" dirty="0"/>
              <a:t>.</a:t>
            </a:r>
            <a:r>
              <a:rPr lang="zh-CN" altLang="en-US" sz="1600" dirty="0"/>
              <a:t>以上所有类型的数组</a:t>
            </a:r>
            <a:endParaRPr lang="en-US" altLang="zh-CN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96686" y="772886"/>
            <a:ext cx="7968343" cy="510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使用</a:t>
            </a:r>
            <a:r>
              <a:rPr lang="en-US" altLang="zh-CN" sz="1800" dirty="0"/>
              <a:t>@interface</a:t>
            </a:r>
            <a:r>
              <a:rPr lang="zh-CN" altLang="en-US" sz="1800" dirty="0"/>
              <a:t>自定义注解时，自动继承了</a:t>
            </a:r>
            <a:r>
              <a:rPr lang="en-US" altLang="zh-CN" sz="1800" dirty="0" err="1"/>
              <a:t>java.lang.annotation.Annotation</a:t>
            </a:r>
            <a:r>
              <a:rPr lang="zh-CN" altLang="en-US" sz="1800" dirty="0"/>
              <a:t>接口，由编译程序自动完成其他细节。在定义注解时，不能继承其他的注解或接口。</a:t>
            </a:r>
            <a:r>
              <a:rPr lang="en-US" altLang="zh-CN" sz="1800" dirty="0"/>
              <a:t>@interface</a:t>
            </a:r>
            <a:r>
              <a:rPr lang="zh-CN" altLang="en-US" sz="1800" dirty="0"/>
              <a:t>用来声明一个注解，其中的每一个方法实际上是声明了一个配置参数。方法的名称就是参数的名称，返回值类型就是参数的类型（返回值类型只能是基本类型、</a:t>
            </a:r>
            <a:r>
              <a:rPr lang="en-US" altLang="zh-CN" sz="1800" dirty="0"/>
              <a:t>Class</a:t>
            </a:r>
            <a:r>
              <a:rPr lang="zh-CN" altLang="en-US" sz="1800" dirty="0"/>
              <a:t>、</a:t>
            </a:r>
            <a:r>
              <a:rPr lang="en-US" altLang="zh-CN" sz="1800" dirty="0"/>
              <a:t>String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enum</a:t>
            </a:r>
            <a:r>
              <a:rPr lang="zh-CN" altLang="en-US" sz="1800" dirty="0"/>
              <a:t>）。可以通过</a:t>
            </a:r>
            <a:r>
              <a:rPr lang="en-US" altLang="zh-CN" sz="1800" dirty="0"/>
              <a:t>default</a:t>
            </a:r>
            <a:r>
              <a:rPr lang="zh-CN" altLang="en-US" sz="1800" dirty="0"/>
              <a:t>来声明参数的默认值。</a:t>
            </a:r>
          </a:p>
        </p:txBody>
      </p:sp>
    </p:spTree>
    <p:extLst>
      <p:ext uri="{BB962C8B-B14F-4D97-AF65-F5344CB8AC3E}">
        <p14:creationId xmlns:p14="http://schemas.microsoft.com/office/powerpoint/2010/main" val="12417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567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自定义注解</a:t>
            </a:r>
            <a:endParaRPr lang="zh-CN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78328" y="2852657"/>
            <a:ext cx="7805057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/</a:t>
            </a:r>
            <a:r>
              <a:rPr lang="zh-CN" altLang="en-US" sz="1600" dirty="0" smtClean="0"/>
              <a:t>**</a:t>
            </a:r>
            <a:endParaRPr lang="zh-CN" altLang="en-US" sz="1600" dirty="0"/>
          </a:p>
          <a:p>
            <a:r>
              <a:rPr lang="zh-CN" altLang="en-US" sz="1600" dirty="0"/>
              <a:t> * 水果名称</a:t>
            </a:r>
            <a:r>
              <a:rPr lang="zh-CN" altLang="en-US" sz="1600" dirty="0" smtClean="0"/>
              <a:t>注解 </a:t>
            </a:r>
            <a:r>
              <a:rPr lang="en-US" altLang="zh-CN" sz="1600" dirty="0"/>
              <a:t>@author </a:t>
            </a:r>
            <a:r>
              <a:rPr lang="en-US" altLang="zh-CN" sz="1600" dirty="0" err="1"/>
              <a:t>peida</a:t>
            </a:r>
            <a:endParaRPr lang="en-US" altLang="zh-CN" sz="1600" dirty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*/</a:t>
            </a:r>
          </a:p>
          <a:p>
            <a:r>
              <a:rPr lang="en-US" altLang="zh-CN" sz="1600" dirty="0"/>
              <a:t>@Target(</a:t>
            </a:r>
            <a:r>
              <a:rPr lang="en-US" altLang="zh-CN" sz="1600" dirty="0" err="1"/>
              <a:t>ElementType.FIELD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@Retention(</a:t>
            </a:r>
            <a:r>
              <a:rPr lang="en-US" altLang="zh-CN" sz="1600" dirty="0" err="1"/>
              <a:t>RetentionPolicy.RUNTIME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@Documented</a:t>
            </a:r>
          </a:p>
          <a:p>
            <a:r>
              <a:rPr lang="en-US" altLang="zh-CN" sz="1600" dirty="0"/>
              <a:t>public @interface </a:t>
            </a:r>
            <a:r>
              <a:rPr lang="en-US" altLang="zh-CN" sz="1600" dirty="0" err="1"/>
              <a:t>FruitName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    String value() default "";</a:t>
            </a:r>
          </a:p>
          <a:p>
            <a:r>
              <a:rPr lang="en-US" altLang="zh-CN" sz="1600" dirty="0"/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96686" y="772886"/>
            <a:ext cx="7968343" cy="510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Annotation</a:t>
            </a:r>
            <a:r>
              <a:rPr lang="zh-CN" altLang="en-US" sz="1600" dirty="0"/>
              <a:t>类型里面的参数</a:t>
            </a:r>
            <a:r>
              <a:rPr lang="zh-CN" altLang="en-US" sz="1600" dirty="0" smtClean="0"/>
              <a:t>该设定</a:t>
            </a:r>
            <a:r>
              <a:rPr lang="en-US" altLang="zh-CN" sz="1600" dirty="0"/>
              <a:t>: 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 smtClean="0"/>
              <a:t>第一</a:t>
            </a:r>
            <a:r>
              <a:rPr lang="en-US" altLang="zh-CN" sz="1600" dirty="0"/>
              <a:t>,</a:t>
            </a:r>
            <a:r>
              <a:rPr lang="zh-CN" altLang="en-US" sz="1600" dirty="0"/>
              <a:t>只能用</a:t>
            </a:r>
            <a:r>
              <a:rPr lang="en-US" altLang="zh-CN" sz="1600" dirty="0"/>
              <a:t>public</a:t>
            </a:r>
            <a:r>
              <a:rPr lang="zh-CN" altLang="en-US" sz="1600" dirty="0"/>
              <a:t>或默认</a:t>
            </a:r>
            <a:r>
              <a:rPr lang="en-US" altLang="zh-CN" sz="1600" dirty="0"/>
              <a:t>(default)</a:t>
            </a:r>
            <a:r>
              <a:rPr lang="zh-CN" altLang="en-US" sz="1600" dirty="0"/>
              <a:t>这两个访问权修饰</a:t>
            </a:r>
            <a:r>
              <a:rPr lang="en-US" altLang="zh-CN" sz="1600" dirty="0"/>
              <a:t>.</a:t>
            </a:r>
            <a:r>
              <a:rPr lang="zh-CN" altLang="en-US" sz="1600" dirty="0"/>
              <a:t>例如</a:t>
            </a:r>
            <a:r>
              <a:rPr lang="en-US" altLang="zh-CN" sz="1600" dirty="0"/>
              <a:t>,String value();</a:t>
            </a:r>
            <a:r>
              <a:rPr lang="zh-CN" altLang="en-US" sz="1600" dirty="0"/>
              <a:t>这里把方法设为</a:t>
            </a:r>
            <a:r>
              <a:rPr lang="en-US" altLang="zh-CN" sz="1600" dirty="0" err="1"/>
              <a:t>defaul</a:t>
            </a:r>
            <a:r>
              <a:rPr lang="zh-CN" altLang="en-US" sz="1600" dirty="0"/>
              <a:t>默认类型；　 　</a:t>
            </a:r>
            <a:br>
              <a:rPr lang="zh-CN" altLang="en-US" sz="1600" dirty="0"/>
            </a:br>
            <a:r>
              <a:rPr lang="zh-CN" altLang="en-US" sz="1600" dirty="0" smtClean="0"/>
              <a:t>第二</a:t>
            </a:r>
            <a:r>
              <a:rPr lang="en-US" altLang="zh-CN" sz="1600" dirty="0"/>
              <a:t>,</a:t>
            </a:r>
            <a:r>
              <a:rPr lang="zh-CN" altLang="en-US" sz="1600" dirty="0"/>
              <a:t>参数成员只能</a:t>
            </a:r>
            <a:r>
              <a:rPr lang="zh-CN" altLang="en-US" sz="1600" dirty="0" smtClean="0"/>
              <a:t>用</a:t>
            </a:r>
            <a:r>
              <a:rPr lang="en-US" altLang="zh-CN" sz="1600" dirty="0" err="1" smtClean="0"/>
              <a:t>byte,short,char,int,long,float,double,boolean</a:t>
            </a:r>
            <a:r>
              <a:rPr lang="zh-CN" altLang="en-US" sz="1600" dirty="0"/>
              <a:t>八种基本数据类型和 </a:t>
            </a:r>
            <a:r>
              <a:rPr lang="en-US" altLang="zh-CN" sz="1600" dirty="0" err="1"/>
              <a:t>String,Enum,Class,annotations</a:t>
            </a:r>
            <a:r>
              <a:rPr lang="zh-CN" altLang="en-US" sz="1600" dirty="0"/>
              <a:t>等数据类型</a:t>
            </a:r>
            <a:r>
              <a:rPr lang="en-US" altLang="zh-CN" sz="1600" dirty="0"/>
              <a:t>,</a:t>
            </a:r>
            <a:r>
              <a:rPr lang="zh-CN" altLang="en-US" sz="1600" dirty="0"/>
              <a:t>以及这一些类型的数组</a:t>
            </a:r>
            <a:r>
              <a:rPr lang="en-US" altLang="zh-CN" sz="1600" dirty="0"/>
              <a:t>.</a:t>
            </a:r>
            <a:r>
              <a:rPr lang="zh-CN" altLang="en-US" sz="1600" dirty="0"/>
              <a:t>例如</a:t>
            </a:r>
            <a:r>
              <a:rPr lang="en-US" altLang="zh-CN" sz="1600" dirty="0"/>
              <a:t>,String value();</a:t>
            </a:r>
            <a:r>
              <a:rPr lang="zh-CN" altLang="en-US" sz="1600" dirty="0"/>
              <a:t>这里的参数成员就为</a:t>
            </a:r>
            <a:r>
              <a:rPr lang="en-US" altLang="zh-CN" sz="1600" dirty="0"/>
              <a:t>String;</a:t>
            </a:r>
            <a:r>
              <a:rPr lang="zh-CN" altLang="en-US" sz="1600" dirty="0"/>
              <a:t>　　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zh-CN" altLang="en-US" sz="1600" dirty="0" smtClean="0"/>
              <a:t>第三</a:t>
            </a:r>
            <a:r>
              <a:rPr lang="en-US" altLang="zh-CN" sz="1600" dirty="0"/>
              <a:t>,</a:t>
            </a:r>
            <a:r>
              <a:rPr lang="zh-CN" altLang="en-US" sz="1600" dirty="0"/>
              <a:t>如果只有一个参数成员</a:t>
            </a:r>
            <a:r>
              <a:rPr lang="en-US" altLang="zh-CN" sz="1600" dirty="0"/>
              <a:t>,</a:t>
            </a:r>
            <a:r>
              <a:rPr lang="zh-CN" altLang="en-US" sz="1600" dirty="0"/>
              <a:t>最好把参数名称设为</a:t>
            </a:r>
            <a:r>
              <a:rPr lang="en-US" altLang="zh-CN" sz="1600" dirty="0"/>
              <a:t>"value",</a:t>
            </a:r>
            <a:r>
              <a:rPr lang="zh-CN" altLang="en-US" sz="1600" dirty="0"/>
              <a:t>后加小括号</a:t>
            </a:r>
            <a:r>
              <a:rPr lang="en-US" altLang="zh-CN" sz="1600" dirty="0"/>
              <a:t>.</a:t>
            </a:r>
            <a:r>
              <a:rPr lang="zh-CN" altLang="en-US" sz="1600" dirty="0"/>
              <a:t>例</a:t>
            </a:r>
            <a:r>
              <a:rPr lang="en-US" altLang="zh-CN" sz="1600" dirty="0"/>
              <a:t>:</a:t>
            </a:r>
            <a:r>
              <a:rPr lang="zh-CN" altLang="en-US" sz="1600" dirty="0"/>
              <a:t>下面的例子</a:t>
            </a:r>
            <a:r>
              <a:rPr lang="en-US" altLang="zh-CN" sz="1600" dirty="0" err="1"/>
              <a:t>FruitName</a:t>
            </a:r>
            <a:r>
              <a:rPr lang="zh-CN" altLang="en-US" sz="1600" dirty="0"/>
              <a:t>注解就只有一个参数成员。</a:t>
            </a:r>
          </a:p>
        </p:txBody>
      </p:sp>
    </p:spTree>
    <p:extLst>
      <p:ext uri="{BB962C8B-B14F-4D97-AF65-F5344CB8AC3E}">
        <p14:creationId xmlns:p14="http://schemas.microsoft.com/office/powerpoint/2010/main" val="211482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567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自定义</a:t>
            </a:r>
            <a:r>
              <a:rPr lang="zh-CN" altLang="en-US" sz="3600" dirty="0" smtClean="0"/>
              <a:t>注解</a:t>
            </a:r>
            <a:endParaRPr lang="zh-CN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96686" y="778249"/>
            <a:ext cx="7805057" cy="40318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/**</a:t>
            </a:r>
          </a:p>
          <a:p>
            <a:r>
              <a:rPr lang="en-US" altLang="zh-CN" sz="1600" dirty="0"/>
              <a:t> * </a:t>
            </a:r>
            <a:r>
              <a:rPr lang="zh-CN" altLang="en-US" sz="1600" dirty="0"/>
              <a:t>水果颜色</a:t>
            </a:r>
            <a:r>
              <a:rPr lang="zh-CN" altLang="en-US" sz="1600" dirty="0" smtClean="0"/>
              <a:t>注解，</a:t>
            </a:r>
            <a:r>
              <a:rPr lang="en-US" altLang="zh-CN" sz="1600" dirty="0" smtClean="0"/>
              <a:t>@</a:t>
            </a:r>
            <a:r>
              <a:rPr lang="en-US" altLang="zh-CN" sz="1600" dirty="0"/>
              <a:t>author </a:t>
            </a:r>
            <a:r>
              <a:rPr lang="en-US" altLang="zh-CN" sz="1600" dirty="0" err="1"/>
              <a:t>peida</a:t>
            </a:r>
            <a:endParaRPr lang="en-US" altLang="zh-CN" sz="1600" dirty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*/</a:t>
            </a:r>
          </a:p>
          <a:p>
            <a:r>
              <a:rPr lang="en-US" altLang="zh-CN" sz="1600" dirty="0"/>
              <a:t>@Target(</a:t>
            </a:r>
            <a:r>
              <a:rPr lang="en-US" altLang="zh-CN" sz="1600" dirty="0" err="1"/>
              <a:t>ElementType.FIELD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@Retention(</a:t>
            </a:r>
            <a:r>
              <a:rPr lang="en-US" altLang="zh-CN" sz="1600" dirty="0" err="1"/>
              <a:t>RetentionPolicy.RUNTIME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/>
              <a:t>@Documented</a:t>
            </a:r>
          </a:p>
          <a:p>
            <a:r>
              <a:rPr lang="en-US" altLang="zh-CN" sz="1600" dirty="0"/>
              <a:t>public @interface </a:t>
            </a:r>
            <a:r>
              <a:rPr lang="en-US" altLang="zh-CN" sz="1600" dirty="0" err="1"/>
              <a:t>FruitColor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    /**</a:t>
            </a:r>
          </a:p>
          <a:p>
            <a:r>
              <a:rPr lang="en-US" altLang="zh-CN" sz="1600" dirty="0"/>
              <a:t>     * </a:t>
            </a:r>
            <a:r>
              <a:rPr lang="zh-CN" altLang="en-US" sz="1600" dirty="0"/>
              <a:t>颜色</a:t>
            </a:r>
            <a:r>
              <a:rPr lang="zh-CN" altLang="en-US" sz="1600" dirty="0" smtClean="0"/>
              <a:t>枚举，</a:t>
            </a:r>
            <a:r>
              <a:rPr lang="en-US" altLang="zh-CN" sz="1600" dirty="0" smtClean="0"/>
              <a:t>@</a:t>
            </a:r>
            <a:r>
              <a:rPr lang="en-US" altLang="zh-CN" sz="1600" dirty="0"/>
              <a:t>author </a:t>
            </a:r>
            <a:r>
              <a:rPr lang="en-US" altLang="zh-CN" sz="1600" dirty="0" err="1"/>
              <a:t>peida</a:t>
            </a:r>
            <a:endParaRPr lang="en-US" altLang="zh-CN" sz="1600" dirty="0"/>
          </a:p>
          <a:p>
            <a:r>
              <a:rPr lang="en-US" altLang="zh-CN" sz="1600" dirty="0" smtClean="0"/>
              <a:t>*/</a:t>
            </a:r>
            <a:endParaRPr lang="en-US" altLang="zh-CN" sz="1600" dirty="0"/>
          </a:p>
          <a:p>
            <a:r>
              <a:rPr lang="en-US" altLang="zh-CN" sz="1600" dirty="0"/>
              <a:t>    public </a:t>
            </a:r>
            <a:r>
              <a:rPr lang="en-US" altLang="zh-CN" sz="1600" dirty="0" err="1"/>
              <a:t>enum</a:t>
            </a:r>
            <a:r>
              <a:rPr lang="en-US" altLang="zh-CN" sz="1600" dirty="0"/>
              <a:t> Color{ BULE,RED,GREEN};</a:t>
            </a:r>
          </a:p>
          <a:p>
            <a:r>
              <a:rPr lang="en-US" altLang="zh-CN" sz="1600" dirty="0" smtClean="0"/>
              <a:t>/**</a:t>
            </a:r>
            <a:endParaRPr lang="en-US" altLang="zh-CN" sz="1600" dirty="0"/>
          </a:p>
          <a:p>
            <a:r>
              <a:rPr lang="en-US" altLang="zh-CN" sz="1600" dirty="0"/>
              <a:t>     * </a:t>
            </a:r>
            <a:r>
              <a:rPr lang="zh-CN" altLang="en-US" sz="1600" dirty="0"/>
              <a:t>颜色</a:t>
            </a:r>
            <a:r>
              <a:rPr lang="zh-CN" altLang="en-US" sz="1600" dirty="0" smtClean="0"/>
              <a:t>属性，</a:t>
            </a:r>
            <a:r>
              <a:rPr lang="en-US" altLang="zh-CN" sz="1600" dirty="0" smtClean="0"/>
              <a:t>@</a:t>
            </a:r>
            <a:r>
              <a:rPr lang="en-US" altLang="zh-CN" sz="1600" dirty="0"/>
              <a:t>return</a:t>
            </a:r>
          </a:p>
          <a:p>
            <a:r>
              <a:rPr lang="en-US" altLang="zh-CN" sz="1600" dirty="0"/>
              <a:t>     */</a:t>
            </a:r>
          </a:p>
          <a:p>
            <a:r>
              <a:rPr lang="en-US" altLang="zh-CN" sz="1600" dirty="0"/>
              <a:t>    Color </a:t>
            </a:r>
            <a:r>
              <a:rPr lang="en-US" altLang="zh-CN" sz="1600" dirty="0" err="1"/>
              <a:t>fruitColor</a:t>
            </a:r>
            <a:r>
              <a:rPr lang="en-US" altLang="zh-CN" sz="1600" dirty="0"/>
              <a:t>() default </a:t>
            </a:r>
            <a:r>
              <a:rPr lang="en-US" altLang="zh-CN" sz="1600" dirty="0" err="1"/>
              <a:t>Color.GREEN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23880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567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自定义</a:t>
            </a:r>
            <a:r>
              <a:rPr lang="zh-CN" altLang="en-US" sz="3600" dirty="0" smtClean="0"/>
              <a:t>注解</a:t>
            </a:r>
            <a:endParaRPr lang="zh-CN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96686" y="778249"/>
            <a:ext cx="7805057" cy="440120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package annotation</a:t>
            </a:r>
            <a:r>
              <a:rPr lang="en-US" altLang="zh-CN" sz="1400" dirty="0" smtClean="0"/>
              <a:t>;</a:t>
            </a:r>
            <a:endParaRPr lang="en-US" altLang="zh-CN" sz="1400" dirty="0"/>
          </a:p>
          <a:p>
            <a:r>
              <a:rPr lang="en-US" altLang="zh-CN" sz="1400" dirty="0"/>
              <a:t>import </a:t>
            </a:r>
            <a:r>
              <a:rPr lang="en-US" altLang="zh-CN" sz="1400" dirty="0" err="1"/>
              <a:t>annotation.FruitColor.Color</a:t>
            </a:r>
            <a:r>
              <a:rPr lang="en-US" altLang="zh-CN" sz="1400" dirty="0" smtClean="0"/>
              <a:t>;</a:t>
            </a:r>
            <a:endParaRPr lang="en-US" altLang="zh-CN" sz="1400" dirty="0"/>
          </a:p>
          <a:p>
            <a:r>
              <a:rPr lang="en-US" altLang="zh-CN" sz="1400" dirty="0"/>
              <a:t>public class Apple </a:t>
            </a:r>
            <a:r>
              <a:rPr lang="en-US" altLang="zh-CN" sz="1400" dirty="0" smtClean="0"/>
              <a:t>{    </a:t>
            </a:r>
            <a:endParaRPr lang="en-US" altLang="zh-CN" sz="1400" dirty="0"/>
          </a:p>
          <a:p>
            <a:r>
              <a:rPr lang="en-US" altLang="zh-CN" sz="1400" dirty="0"/>
              <a:t>    @</a:t>
            </a:r>
            <a:r>
              <a:rPr lang="en-US" altLang="zh-CN" sz="1400" dirty="0" err="1"/>
              <a:t>FruitName</a:t>
            </a:r>
            <a:r>
              <a:rPr lang="en-US" altLang="zh-CN" sz="1400" dirty="0"/>
              <a:t>("Apple")</a:t>
            </a:r>
          </a:p>
          <a:p>
            <a:r>
              <a:rPr lang="en-US" altLang="zh-CN" sz="1400" dirty="0"/>
              <a:t>    private String </a:t>
            </a:r>
            <a:r>
              <a:rPr lang="en-US" altLang="zh-CN" sz="1400" dirty="0" err="1"/>
              <a:t>appleName</a:t>
            </a:r>
            <a:r>
              <a:rPr lang="en-US" altLang="zh-CN" sz="1400" dirty="0" smtClean="0"/>
              <a:t>;    </a:t>
            </a:r>
            <a:endParaRPr lang="en-US" altLang="zh-CN" sz="1400" dirty="0"/>
          </a:p>
          <a:p>
            <a:r>
              <a:rPr lang="en-US" altLang="zh-CN" sz="1400" dirty="0"/>
              <a:t>    @</a:t>
            </a:r>
            <a:r>
              <a:rPr lang="en-US" altLang="zh-CN" sz="1400" dirty="0" err="1"/>
              <a:t>FruitColor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fruitColor</a:t>
            </a:r>
            <a:r>
              <a:rPr lang="en-US" altLang="zh-CN" sz="1400" dirty="0"/>
              <a:t>=</a:t>
            </a:r>
            <a:r>
              <a:rPr lang="en-US" altLang="zh-CN" sz="1400" dirty="0" err="1"/>
              <a:t>Color.RED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/>
              <a:t>    private String </a:t>
            </a:r>
            <a:r>
              <a:rPr lang="en-US" altLang="zh-CN" sz="1400" dirty="0" err="1"/>
              <a:t>appleColor</a:t>
            </a:r>
            <a:r>
              <a:rPr lang="en-US" altLang="zh-CN" sz="1400" dirty="0" smtClean="0"/>
              <a:t>;    </a:t>
            </a:r>
            <a:endParaRPr lang="en-US" altLang="zh-CN" sz="1400" dirty="0"/>
          </a:p>
          <a:p>
            <a:r>
              <a:rPr lang="en-US" altLang="zh-CN" sz="1400" dirty="0" smtClean="0"/>
              <a:t>    public </a:t>
            </a:r>
            <a:r>
              <a:rPr lang="en-US" altLang="zh-CN" sz="1400" dirty="0"/>
              <a:t>void </a:t>
            </a:r>
            <a:r>
              <a:rPr lang="en-US" altLang="zh-CN" sz="1400" dirty="0" err="1"/>
              <a:t>setAppleColor</a:t>
            </a:r>
            <a:r>
              <a:rPr lang="en-US" altLang="zh-CN" sz="1400" dirty="0"/>
              <a:t>(String </a:t>
            </a:r>
            <a:r>
              <a:rPr lang="en-US" altLang="zh-CN" sz="1400" dirty="0" err="1"/>
              <a:t>appleColor</a:t>
            </a:r>
            <a:r>
              <a:rPr lang="en-US" altLang="zh-CN" sz="1400" dirty="0"/>
              <a:t>) {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this.appleColor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</a:t>
            </a:r>
            <a:r>
              <a:rPr lang="en-US" altLang="zh-CN" sz="1400" dirty="0" err="1"/>
              <a:t>appleColor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    public String </a:t>
            </a:r>
            <a:r>
              <a:rPr lang="en-US" altLang="zh-CN" sz="1400" dirty="0" err="1"/>
              <a:t>getAppleColor</a:t>
            </a:r>
            <a:r>
              <a:rPr lang="en-US" altLang="zh-CN" sz="1400" dirty="0"/>
              <a:t>() {</a:t>
            </a:r>
          </a:p>
          <a:p>
            <a:r>
              <a:rPr lang="en-US" altLang="zh-CN" sz="1400" dirty="0"/>
              <a:t>        return </a:t>
            </a:r>
            <a:r>
              <a:rPr lang="en-US" altLang="zh-CN" sz="1400" dirty="0" err="1"/>
              <a:t>appleColor</a:t>
            </a:r>
            <a:r>
              <a:rPr lang="en-US" altLang="zh-CN" sz="1400" dirty="0" smtClean="0"/>
              <a:t>;    }</a:t>
            </a:r>
          </a:p>
          <a:p>
            <a:r>
              <a:rPr lang="en-US" altLang="zh-CN" sz="1400" dirty="0" smtClean="0"/>
              <a:t>    public void </a:t>
            </a:r>
            <a:r>
              <a:rPr lang="en-US" altLang="zh-CN" sz="1400" dirty="0" err="1" smtClean="0"/>
              <a:t>setAppleName</a:t>
            </a:r>
            <a:r>
              <a:rPr lang="en-US" altLang="zh-CN" sz="1400" dirty="0" smtClean="0"/>
              <a:t>(String </a:t>
            </a:r>
            <a:r>
              <a:rPr lang="en-US" altLang="zh-CN" sz="1400" dirty="0" err="1" smtClean="0"/>
              <a:t>appleName</a:t>
            </a:r>
            <a:r>
              <a:rPr lang="en-US" altLang="zh-CN" sz="1400" dirty="0" smtClean="0"/>
              <a:t>) {</a:t>
            </a:r>
          </a:p>
          <a:p>
            <a:r>
              <a:rPr lang="en-US" altLang="zh-CN" sz="1400" dirty="0" smtClean="0"/>
              <a:t>        </a:t>
            </a:r>
            <a:r>
              <a:rPr lang="en-US" altLang="zh-CN" sz="1400" dirty="0" err="1"/>
              <a:t>this.appleName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appleName</a:t>
            </a:r>
            <a:r>
              <a:rPr lang="en-US" altLang="zh-CN" sz="1400" dirty="0" smtClean="0"/>
              <a:t>;    </a:t>
            </a:r>
            <a:r>
              <a:rPr lang="en-US" altLang="zh-CN" sz="1400" dirty="0"/>
              <a:t>}</a:t>
            </a:r>
          </a:p>
          <a:p>
            <a:r>
              <a:rPr lang="en-US" altLang="zh-CN" sz="1400" dirty="0"/>
              <a:t>    public String </a:t>
            </a:r>
            <a:r>
              <a:rPr lang="en-US" altLang="zh-CN" sz="1400" dirty="0" err="1"/>
              <a:t>getAppleName</a:t>
            </a:r>
            <a:r>
              <a:rPr lang="en-US" altLang="zh-CN" sz="1400" dirty="0"/>
              <a:t>() </a:t>
            </a:r>
            <a:r>
              <a:rPr lang="en-US" altLang="zh-CN" sz="1400" dirty="0" smtClean="0"/>
              <a:t>{</a:t>
            </a:r>
          </a:p>
          <a:p>
            <a:r>
              <a:rPr lang="en-US" altLang="zh-CN" sz="1400" dirty="0"/>
              <a:t> </a:t>
            </a:r>
            <a:r>
              <a:rPr lang="en-US" altLang="zh-CN" sz="1400" dirty="0" smtClean="0"/>
              <a:t>      </a:t>
            </a:r>
            <a:r>
              <a:rPr lang="en-US" altLang="zh-CN" sz="1400" dirty="0"/>
              <a:t>return </a:t>
            </a:r>
            <a:r>
              <a:rPr lang="en-US" altLang="zh-CN" sz="1400" dirty="0" err="1"/>
              <a:t>appleName</a:t>
            </a:r>
            <a:r>
              <a:rPr lang="en-US" altLang="zh-CN" sz="1400" dirty="0" smtClean="0"/>
              <a:t>;  }    </a:t>
            </a:r>
            <a:endParaRPr lang="en-US" altLang="zh-CN" sz="1400" dirty="0"/>
          </a:p>
          <a:p>
            <a:r>
              <a:rPr lang="en-US" altLang="zh-CN" sz="1400" dirty="0"/>
              <a:t>    public void </a:t>
            </a:r>
            <a:r>
              <a:rPr lang="en-US" altLang="zh-CN" sz="1400" dirty="0" err="1"/>
              <a:t>displayName</a:t>
            </a:r>
            <a:r>
              <a:rPr lang="en-US" altLang="zh-CN" sz="1400" dirty="0"/>
              <a:t>(){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水果的名字是：苹果</a:t>
            </a:r>
            <a:r>
              <a:rPr lang="en-US" altLang="zh-CN" sz="1400" dirty="0"/>
              <a:t>");</a:t>
            </a:r>
          </a:p>
          <a:p>
            <a:r>
              <a:rPr lang="en-US" altLang="zh-CN" sz="1400" dirty="0"/>
              <a:t>    }</a:t>
            </a:r>
          </a:p>
          <a:p>
            <a:r>
              <a:rPr lang="en-US" altLang="zh-C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53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567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注解元素默认值</a:t>
            </a:r>
            <a:endParaRPr lang="zh-CN" altLang="en-US" sz="3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96685" y="958589"/>
            <a:ext cx="7968343" cy="510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/>
              <a:t>注解元素必须有确定的值，要么在定义注解的默认值中指定，要么在使用注解时指定，非基本类型的注解元素的值不可为</a:t>
            </a:r>
            <a:r>
              <a:rPr lang="en-US" altLang="zh-CN" sz="2000" dirty="0"/>
              <a:t>null</a:t>
            </a:r>
            <a:r>
              <a:rPr lang="zh-CN" altLang="en-US" sz="2000" dirty="0"/>
              <a:t>。因此</a:t>
            </a:r>
            <a:r>
              <a:rPr lang="en-US" altLang="zh-CN" sz="2000" dirty="0"/>
              <a:t>, </a:t>
            </a:r>
            <a:r>
              <a:rPr lang="zh-CN" altLang="en-US" sz="2000" dirty="0"/>
              <a:t>使用空字符串或</a:t>
            </a:r>
            <a:r>
              <a:rPr lang="en-US" altLang="zh-CN" sz="2000" dirty="0"/>
              <a:t>0</a:t>
            </a:r>
            <a:r>
              <a:rPr lang="zh-CN" altLang="en-US" sz="2000" dirty="0"/>
              <a:t>作为默认值是一种常用的做法。这个约束使得处理器很难表现一个元素的存在或缺失的状态，因为每个注解的声明中，所有元素都存在，并且都具有相应的值，为了绕开这个约束，我们只能定义一些特殊的值，例如空字符串或者负数，一次表示某个元素不存在，在定义注解时，这已经成为一个习惯用法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612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注解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063229"/>
            <a:ext cx="8229600" cy="69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Annotation(</a:t>
            </a:r>
            <a:r>
              <a:rPr lang="zh-CN" altLang="en-US" sz="2000" dirty="0"/>
              <a:t>注解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，也叫元数据，是</a:t>
            </a:r>
            <a:r>
              <a:rPr lang="en-US" altLang="zh-CN" sz="2000" dirty="0"/>
              <a:t>JDK1.5</a:t>
            </a:r>
            <a:r>
              <a:rPr lang="zh-CN" altLang="en-US" sz="2000" dirty="0"/>
              <a:t>及以后版本引入的。它可以用于创建文档，跟踪代码中的依赖性，甚至执行基本编译时检查。注解是以‘</a:t>
            </a:r>
            <a:r>
              <a:rPr lang="en-US" altLang="zh-CN" sz="2000" dirty="0"/>
              <a:t>@</a:t>
            </a:r>
            <a:r>
              <a:rPr lang="zh-CN" altLang="en-US" sz="2000" dirty="0"/>
              <a:t>注解名’在代码中存在的，它可以声明在包、类、字段、方法、局部变量、方法参数等的前面，用来对这些元素进行说明，注释。</a:t>
            </a:r>
          </a:p>
          <a:p>
            <a:r>
              <a:rPr lang="zh-CN" altLang="en-US" sz="2000" dirty="0" smtClean="0"/>
              <a:t>根据</a:t>
            </a:r>
            <a:r>
              <a:rPr lang="zh-CN" altLang="en-US" sz="2000" dirty="0"/>
              <a:t>注解参数的个数，我们可以将注解分为：标记注解、单值注解、完整注解三类。它们都不会直接影响到程序的语义，只是作为注解（标识）存在，我们可以通过反射机制编程实现对这些元数据（用来描述数据的数据）的访问。另外，你可以在编译时选择代码里的注解是否只存在于源代码级，或者它也能在</a:t>
            </a:r>
            <a:r>
              <a:rPr lang="en-US" altLang="zh-CN" sz="2000" dirty="0"/>
              <a:t>class</a:t>
            </a:r>
            <a:r>
              <a:rPr lang="zh-CN" altLang="en-US" sz="2000" dirty="0"/>
              <a:t>文件、或者运行时中出现（</a:t>
            </a:r>
            <a:r>
              <a:rPr lang="en-US" altLang="zh-CN" sz="2000" dirty="0"/>
              <a:t>SOURCE/CLASS/RUNTIME</a:t>
            </a:r>
            <a:r>
              <a:rPr lang="zh-CN" altLang="en-US" sz="2000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26707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注解元素默认值</a:t>
            </a:r>
            <a:endParaRPr lang="zh-CN" altLang="en-US" sz="3600" dirty="0"/>
          </a:p>
        </p:txBody>
      </p:sp>
      <p:sp>
        <p:nvSpPr>
          <p:cNvPr id="6" name="内容占位符 5"/>
          <p:cNvSpPr txBox="1">
            <a:spLocks noGrp="1"/>
          </p:cNvSpPr>
          <p:nvPr>
            <p:ph idx="1"/>
          </p:nvPr>
        </p:nvSpPr>
        <p:spPr>
          <a:xfrm>
            <a:off x="457200" y="924438"/>
            <a:ext cx="8229600" cy="515218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/**</a:t>
            </a:r>
          </a:p>
          <a:p>
            <a:r>
              <a:rPr lang="en-US" altLang="zh-CN" sz="1200" dirty="0"/>
              <a:t> * </a:t>
            </a:r>
            <a:r>
              <a:rPr lang="zh-CN" altLang="en-US" sz="1200" dirty="0"/>
              <a:t>水果供应者注解</a:t>
            </a:r>
          </a:p>
          <a:p>
            <a:r>
              <a:rPr lang="en-US" altLang="zh-CN" sz="1200" dirty="0" smtClean="0"/>
              <a:t>*/</a:t>
            </a:r>
            <a:endParaRPr lang="en-US" altLang="zh-CN" sz="1200" dirty="0"/>
          </a:p>
          <a:p>
            <a:r>
              <a:rPr lang="en-US" altLang="zh-CN" sz="1200" dirty="0"/>
              <a:t>@Target(</a:t>
            </a:r>
            <a:r>
              <a:rPr lang="en-US" altLang="zh-CN" sz="1200" dirty="0" err="1"/>
              <a:t>ElementType.FIELD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@Retention(</a:t>
            </a:r>
            <a:r>
              <a:rPr lang="en-US" altLang="zh-CN" sz="1200" dirty="0" err="1"/>
              <a:t>RetentionPolicy.RUNTIME</a:t>
            </a:r>
            <a:r>
              <a:rPr lang="en-US" altLang="zh-CN" sz="1200" dirty="0"/>
              <a:t>)</a:t>
            </a:r>
          </a:p>
          <a:p>
            <a:r>
              <a:rPr lang="en-US" altLang="zh-CN" sz="1200" dirty="0"/>
              <a:t>@Documented</a:t>
            </a:r>
          </a:p>
          <a:p>
            <a:r>
              <a:rPr lang="en-US" altLang="zh-CN" sz="1200" dirty="0"/>
              <a:t>public @interface </a:t>
            </a:r>
            <a:r>
              <a:rPr lang="en-US" altLang="zh-CN" sz="1200" dirty="0" err="1"/>
              <a:t>FruitProvider</a:t>
            </a:r>
            <a:r>
              <a:rPr lang="en-US" altLang="zh-CN" sz="1200" dirty="0"/>
              <a:t> {</a:t>
            </a:r>
          </a:p>
          <a:p>
            <a:r>
              <a:rPr lang="en-US" altLang="zh-CN" sz="1200" dirty="0"/>
              <a:t>    /**</a:t>
            </a:r>
          </a:p>
          <a:p>
            <a:r>
              <a:rPr lang="en-US" altLang="zh-CN" sz="1200" dirty="0"/>
              <a:t>     * </a:t>
            </a:r>
            <a:r>
              <a:rPr lang="zh-CN" altLang="en-US" sz="1200" dirty="0"/>
              <a:t>供应商编号</a:t>
            </a:r>
          </a:p>
          <a:p>
            <a:r>
              <a:rPr lang="zh-CN" altLang="en-US" sz="1200" dirty="0"/>
              <a:t>     * </a:t>
            </a:r>
            <a:r>
              <a:rPr lang="en-US" altLang="zh-CN" sz="1200" dirty="0"/>
              <a:t>@return</a:t>
            </a:r>
          </a:p>
          <a:p>
            <a:r>
              <a:rPr lang="en-US" altLang="zh-CN" sz="1200" dirty="0"/>
              <a:t>     */</a:t>
            </a:r>
          </a:p>
          <a:p>
            <a:r>
              <a:rPr lang="en-US" altLang="zh-CN" sz="1200" dirty="0"/>
              <a:t>    public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id() default -1;</a:t>
            </a:r>
          </a:p>
          <a:p>
            <a:r>
              <a:rPr lang="en-US" altLang="zh-CN" sz="1200" dirty="0" smtClean="0"/>
              <a:t>/**</a:t>
            </a:r>
            <a:endParaRPr lang="en-US" altLang="zh-CN" sz="1200" dirty="0"/>
          </a:p>
          <a:p>
            <a:r>
              <a:rPr lang="en-US" altLang="zh-CN" sz="1200" dirty="0"/>
              <a:t>     * </a:t>
            </a:r>
            <a:r>
              <a:rPr lang="zh-CN" altLang="en-US" sz="1200" dirty="0"/>
              <a:t>供应商名称</a:t>
            </a:r>
          </a:p>
          <a:p>
            <a:r>
              <a:rPr lang="zh-CN" altLang="en-US" sz="1200" dirty="0"/>
              <a:t>     * </a:t>
            </a:r>
            <a:r>
              <a:rPr lang="en-US" altLang="zh-CN" sz="1200" dirty="0"/>
              <a:t>@return</a:t>
            </a:r>
          </a:p>
          <a:p>
            <a:r>
              <a:rPr lang="en-US" altLang="zh-CN" sz="1200" dirty="0"/>
              <a:t>     */</a:t>
            </a:r>
          </a:p>
          <a:p>
            <a:r>
              <a:rPr lang="en-US" altLang="zh-CN" sz="1200" dirty="0"/>
              <a:t>    public String name() default "";</a:t>
            </a:r>
          </a:p>
          <a:p>
            <a:r>
              <a:rPr lang="en-US" altLang="zh-CN" sz="1200" dirty="0" smtClean="0"/>
              <a:t>/**</a:t>
            </a:r>
            <a:endParaRPr lang="en-US" altLang="zh-CN" sz="1200" dirty="0"/>
          </a:p>
          <a:p>
            <a:r>
              <a:rPr lang="en-US" altLang="zh-CN" sz="1200" dirty="0"/>
              <a:t>     * </a:t>
            </a:r>
            <a:r>
              <a:rPr lang="zh-CN" altLang="en-US" sz="1200" dirty="0"/>
              <a:t>供应商地址</a:t>
            </a:r>
          </a:p>
          <a:p>
            <a:r>
              <a:rPr lang="zh-CN" altLang="en-US" sz="1200" dirty="0"/>
              <a:t>     * </a:t>
            </a:r>
            <a:r>
              <a:rPr lang="en-US" altLang="zh-CN" sz="1200" dirty="0"/>
              <a:t>@return</a:t>
            </a:r>
          </a:p>
          <a:p>
            <a:r>
              <a:rPr lang="en-US" altLang="zh-CN" sz="1200" dirty="0"/>
              <a:t>     */</a:t>
            </a:r>
          </a:p>
          <a:p>
            <a:r>
              <a:rPr lang="en-US" altLang="zh-CN" sz="1200" dirty="0"/>
              <a:t>    public String address() default "";</a:t>
            </a:r>
          </a:p>
          <a:p>
            <a:r>
              <a:rPr lang="en-US" altLang="zh-CN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9958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76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注解的主要作用</a:t>
            </a:r>
            <a:endParaRPr lang="zh-CN" altLang="en-US" sz="3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" y="1302182"/>
            <a:ext cx="7696200" cy="14410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/>
              <a:t>编写文档：通过代码里标识的元数据生成文档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endParaRPr lang="zh-CN" altLang="en-US" sz="2200" dirty="0"/>
          </a:p>
          <a:p>
            <a:r>
              <a:rPr lang="zh-CN" altLang="en-US" sz="2200" dirty="0"/>
              <a:t>代码分析：通过代码里标识的元数据对代码进行分析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endParaRPr lang="zh-CN" altLang="en-US" sz="2200" dirty="0"/>
          </a:p>
          <a:p>
            <a:r>
              <a:rPr lang="zh-CN" altLang="en-US" sz="2200" dirty="0"/>
              <a:t>编译检查：通过代码里标识的元数据让编译器能实现基本的编译检查</a:t>
            </a:r>
          </a:p>
        </p:txBody>
      </p:sp>
    </p:spTree>
    <p:extLst>
      <p:ext uri="{BB962C8B-B14F-4D97-AF65-F5344CB8AC3E}">
        <p14:creationId xmlns:p14="http://schemas.microsoft.com/office/powerpoint/2010/main" val="210221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基本内置注解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4656" y="1419983"/>
            <a:ext cx="7554685" cy="69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它的作用是对覆盖超类中方法的方法进行标记，如果被标记的方法并没有实际覆盖超类中的方法，则编译器会发出错误警告。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657" y="2089179"/>
            <a:ext cx="7554685" cy="280076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Java</a:t>
            </a:r>
            <a:r>
              <a:rPr lang="zh-CN" altLang="en-US" sz="1600" dirty="0"/>
              <a:t>代码</a:t>
            </a:r>
          </a:p>
          <a:p>
            <a:r>
              <a:rPr lang="en-US" altLang="zh-CN" sz="1600" dirty="0"/>
              <a:t>/**</a:t>
            </a:r>
          </a:p>
          <a:p>
            <a:r>
              <a:rPr lang="en-US" altLang="zh-CN" sz="1600" dirty="0"/>
              <a:t> * </a:t>
            </a:r>
            <a:r>
              <a:rPr lang="zh-CN" altLang="en-US" sz="1600" dirty="0"/>
              <a:t>测试</a:t>
            </a:r>
            <a:r>
              <a:rPr lang="en-US" altLang="zh-CN" sz="1600" dirty="0"/>
              <a:t>Override</a:t>
            </a:r>
            <a:r>
              <a:rPr lang="zh-CN" altLang="en-US" sz="1600" dirty="0"/>
              <a:t>注解</a:t>
            </a:r>
          </a:p>
          <a:p>
            <a:r>
              <a:rPr lang="zh-CN" altLang="en-US" sz="1600" dirty="0"/>
              <a:t> * </a:t>
            </a:r>
            <a:r>
              <a:rPr lang="en-US" altLang="zh-CN" sz="1600" dirty="0"/>
              <a:t>@author Administrator</a:t>
            </a:r>
          </a:p>
          <a:p>
            <a:r>
              <a:rPr lang="en-US" altLang="zh-CN" sz="1600" dirty="0"/>
              <a:t> */</a:t>
            </a:r>
          </a:p>
          <a:p>
            <a:r>
              <a:rPr lang="en-US" altLang="zh-CN" sz="1600" dirty="0"/>
              <a:t>public class </a:t>
            </a:r>
            <a:r>
              <a:rPr lang="en-US" altLang="zh-CN" sz="1600" dirty="0" err="1"/>
              <a:t>OverrideDemoTest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    //@Override</a:t>
            </a:r>
          </a:p>
          <a:p>
            <a:r>
              <a:rPr lang="en-US" altLang="zh-CN" sz="1600" dirty="0"/>
              <a:t>    public String </a:t>
            </a:r>
            <a:r>
              <a:rPr lang="en-US" altLang="zh-CN" sz="1600" dirty="0" err="1"/>
              <a:t>tostring</a:t>
            </a:r>
            <a:r>
              <a:rPr lang="en-US" altLang="zh-CN" sz="1600" dirty="0"/>
              <a:t>() {</a:t>
            </a:r>
          </a:p>
          <a:p>
            <a:r>
              <a:rPr lang="en-US" altLang="zh-CN" sz="1600" dirty="0"/>
              <a:t>        return "</a:t>
            </a:r>
            <a:r>
              <a:rPr lang="zh-CN" altLang="en-US" sz="1600" dirty="0"/>
              <a:t>测试注解</a:t>
            </a:r>
            <a:r>
              <a:rPr lang="en-US" altLang="zh-CN" sz="1600" dirty="0"/>
              <a:t>";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94657" y="1081429"/>
            <a:ext cx="7554685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@Override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6019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567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基本内置注解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4657" y="1259289"/>
            <a:ext cx="7968343" cy="69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它的作用是对不应该再使用的方法添加注解，当编程人员使用这些方法时，将会在编译时显示提示信息，它与</a:t>
            </a:r>
            <a:r>
              <a:rPr lang="en-US" altLang="zh-CN" sz="1800" dirty="0" err="1"/>
              <a:t>javadoc</a:t>
            </a:r>
            <a:r>
              <a:rPr lang="zh-CN" altLang="en-US" sz="1800" dirty="0"/>
              <a:t>里的</a:t>
            </a:r>
            <a:r>
              <a:rPr lang="en-US" altLang="zh-CN" sz="1800" dirty="0"/>
              <a:t>@deprecated</a:t>
            </a:r>
            <a:r>
              <a:rPr lang="zh-CN" altLang="en-US" sz="1800" dirty="0"/>
              <a:t>标记有相同的功能，准确的说，它还不如</a:t>
            </a:r>
            <a:r>
              <a:rPr lang="en-US" altLang="zh-CN" sz="1800" dirty="0" err="1"/>
              <a:t>javadoc</a:t>
            </a:r>
            <a:r>
              <a:rPr lang="en-US" altLang="zh-CN" sz="1800" dirty="0"/>
              <a:t> @deprecated</a:t>
            </a:r>
            <a:r>
              <a:rPr lang="zh-CN" altLang="en-US" sz="1800" dirty="0"/>
              <a:t>，因为它不支持参数</a:t>
            </a:r>
            <a:r>
              <a:rPr lang="zh-CN" altLang="en-US" sz="1800" dirty="0" smtClean="0"/>
              <a:t>，代码</a:t>
            </a:r>
            <a:r>
              <a:rPr lang="zh-CN" altLang="en-US" sz="1800" dirty="0"/>
              <a:t>示例如下：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655" y="2198036"/>
            <a:ext cx="7554685" cy="280076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public </a:t>
            </a:r>
            <a:r>
              <a:rPr lang="en-US" altLang="zh-CN" sz="1600" dirty="0"/>
              <a:t>class </a:t>
            </a:r>
            <a:r>
              <a:rPr lang="en-US" altLang="zh-CN" sz="1600" dirty="0" err="1"/>
              <a:t>DeprecatedDemoTest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    public static void main(String[]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) {</a:t>
            </a:r>
          </a:p>
          <a:p>
            <a:r>
              <a:rPr lang="en-US" altLang="zh-CN" sz="1600" dirty="0"/>
              <a:t>        // </a:t>
            </a:r>
            <a:r>
              <a:rPr lang="zh-CN" altLang="en-US" sz="1600" dirty="0"/>
              <a:t>使用</a:t>
            </a:r>
            <a:r>
              <a:rPr lang="en-US" altLang="zh-CN" sz="1600" dirty="0" err="1"/>
              <a:t>DeprecatedClass</a:t>
            </a:r>
            <a:r>
              <a:rPr lang="zh-CN" altLang="en-US" sz="1600" dirty="0"/>
              <a:t>里声明被过时的方法</a:t>
            </a:r>
          </a:p>
          <a:p>
            <a:r>
              <a:rPr lang="zh-CN" altLang="en-US" sz="1600" dirty="0"/>
              <a:t>        </a:t>
            </a:r>
            <a:r>
              <a:rPr lang="en-US" altLang="zh-CN" sz="1600" dirty="0" err="1"/>
              <a:t>DeprecatedClass.DeprecatedMethod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 smtClean="0"/>
              <a:t>} </a:t>
            </a:r>
            <a:endParaRPr lang="en-US" altLang="zh-CN" sz="1600" dirty="0"/>
          </a:p>
          <a:p>
            <a:r>
              <a:rPr lang="en-US" altLang="zh-CN" sz="1600" dirty="0"/>
              <a:t>class </a:t>
            </a:r>
            <a:r>
              <a:rPr lang="en-US" altLang="zh-CN" sz="1600" dirty="0" err="1"/>
              <a:t>DeprecatedClass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    @Deprecated</a:t>
            </a:r>
          </a:p>
          <a:p>
            <a:r>
              <a:rPr lang="en-US" altLang="zh-CN" sz="1600" dirty="0"/>
              <a:t>    public static void </a:t>
            </a:r>
            <a:r>
              <a:rPr lang="en-US" altLang="zh-CN" sz="1600" dirty="0" err="1"/>
              <a:t>DeprecatedMethod</a:t>
            </a:r>
            <a:r>
              <a:rPr lang="en-US" altLang="zh-CN" sz="1600" dirty="0"/>
              <a:t>() {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94657" y="915895"/>
            <a:ext cx="7805057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@Deprecated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532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567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基本内置注解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4657" y="1259289"/>
            <a:ext cx="7968343" cy="69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/>
              <a:t>其参数有：</a:t>
            </a:r>
          </a:p>
          <a:p>
            <a:pPr marL="0" indent="0">
              <a:buNone/>
            </a:pPr>
            <a:r>
              <a:rPr lang="en-US" altLang="zh-CN" sz="1800" dirty="0"/>
              <a:t>deprecation</a:t>
            </a:r>
            <a:r>
              <a:rPr lang="zh-CN" altLang="en-US" sz="1800" dirty="0"/>
              <a:t>，使用了过时的类或方法时的警告</a:t>
            </a:r>
          </a:p>
          <a:p>
            <a:pPr marL="0" indent="0">
              <a:buNone/>
            </a:pPr>
            <a:r>
              <a:rPr lang="en-US" altLang="zh-CN" sz="1800" dirty="0"/>
              <a:t>unchecked</a:t>
            </a:r>
            <a:r>
              <a:rPr lang="zh-CN" altLang="en-US" sz="1800" dirty="0"/>
              <a:t>，执行了未检查的转换时的警告</a:t>
            </a:r>
          </a:p>
          <a:p>
            <a:pPr marL="0" indent="0">
              <a:buNone/>
            </a:pPr>
            <a:r>
              <a:rPr lang="en-US" altLang="zh-CN" sz="1800" dirty="0" err="1"/>
              <a:t>fallthrough</a:t>
            </a:r>
            <a:r>
              <a:rPr lang="zh-CN" altLang="en-US" sz="1800" dirty="0"/>
              <a:t>，当 </a:t>
            </a:r>
            <a:r>
              <a:rPr lang="en-US" altLang="zh-CN" sz="1800" dirty="0"/>
              <a:t>switch </a:t>
            </a:r>
            <a:r>
              <a:rPr lang="zh-CN" altLang="en-US" sz="1800" dirty="0"/>
              <a:t>程序块直接通往下一种情况而没有 </a:t>
            </a:r>
            <a:r>
              <a:rPr lang="en-US" altLang="zh-CN" sz="1800" dirty="0"/>
              <a:t>break </a:t>
            </a:r>
            <a:r>
              <a:rPr lang="zh-CN" altLang="en-US" sz="1800" dirty="0"/>
              <a:t>时的警告</a:t>
            </a:r>
          </a:p>
          <a:p>
            <a:pPr marL="0" indent="0">
              <a:buNone/>
            </a:pPr>
            <a:r>
              <a:rPr lang="en-US" altLang="zh-CN" sz="1800" dirty="0"/>
              <a:t>path</a:t>
            </a:r>
            <a:r>
              <a:rPr lang="zh-CN" altLang="en-US" sz="1800" dirty="0"/>
              <a:t>，在类路径、源文件路径等中有不存在的路径时的警告</a:t>
            </a:r>
          </a:p>
          <a:p>
            <a:pPr marL="0" indent="0">
              <a:buNone/>
            </a:pPr>
            <a:r>
              <a:rPr lang="en-US" altLang="zh-CN" sz="1800" dirty="0"/>
              <a:t>serial</a:t>
            </a:r>
            <a:r>
              <a:rPr lang="zh-CN" altLang="en-US" sz="1800" dirty="0"/>
              <a:t>，当在可序列化的类上缺少</a:t>
            </a:r>
            <a:r>
              <a:rPr lang="en-US" altLang="zh-CN" sz="1800" dirty="0" err="1"/>
              <a:t>serialVersionUID</a:t>
            </a:r>
            <a:r>
              <a:rPr lang="en-US" altLang="zh-CN" sz="1800" dirty="0"/>
              <a:t> </a:t>
            </a:r>
            <a:r>
              <a:rPr lang="zh-CN" altLang="en-US" sz="1800" dirty="0"/>
              <a:t>定义时的警告</a:t>
            </a:r>
          </a:p>
          <a:p>
            <a:pPr marL="0" indent="0">
              <a:buNone/>
            </a:pPr>
            <a:r>
              <a:rPr lang="en-US" altLang="zh-CN" sz="1800" dirty="0"/>
              <a:t>finally </a:t>
            </a:r>
            <a:r>
              <a:rPr lang="zh-CN" altLang="en-US" sz="1800" dirty="0"/>
              <a:t>，任何 </a:t>
            </a:r>
            <a:r>
              <a:rPr lang="en-US" altLang="zh-CN" sz="1800" dirty="0"/>
              <a:t>finally </a:t>
            </a:r>
            <a:r>
              <a:rPr lang="zh-CN" altLang="en-US" sz="1800" dirty="0"/>
              <a:t>子句不能正常完成时的警告</a:t>
            </a:r>
          </a:p>
          <a:p>
            <a:pPr marL="0" indent="0">
              <a:buNone/>
            </a:pPr>
            <a:r>
              <a:rPr lang="en-US" altLang="zh-CN" sz="1800" dirty="0"/>
              <a:t>all</a:t>
            </a:r>
            <a:r>
              <a:rPr lang="zh-CN" altLang="en-US" sz="1800" dirty="0"/>
              <a:t>，关于以上所有情况的警告：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4657" y="915895"/>
            <a:ext cx="7805057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@</a:t>
            </a:r>
            <a:r>
              <a:rPr lang="en-US" altLang="zh-CN" sz="1600" dirty="0" err="1"/>
              <a:t>SuppressWarnings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7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基本内置注解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903514" y="1535666"/>
            <a:ext cx="7554685" cy="280076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Java</a:t>
            </a:r>
            <a:r>
              <a:rPr lang="zh-CN" altLang="en-US" sz="1600" dirty="0"/>
              <a:t>代码</a:t>
            </a:r>
          </a:p>
          <a:p>
            <a:r>
              <a:rPr lang="en-US" altLang="zh-CN" sz="1600" dirty="0"/>
              <a:t>import </a:t>
            </a:r>
            <a:r>
              <a:rPr lang="en-US" altLang="zh-CN" sz="1600" dirty="0" err="1"/>
              <a:t>java.util.ArrayList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import </a:t>
            </a:r>
            <a:r>
              <a:rPr lang="en-US" altLang="zh-CN" sz="1600" dirty="0" err="1"/>
              <a:t>java.util.List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public class </a:t>
            </a:r>
            <a:r>
              <a:rPr lang="en-US" altLang="zh-CN" sz="1600" dirty="0" err="1"/>
              <a:t>SuppressWarningsDemoTest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    public static </a:t>
            </a:r>
            <a:r>
              <a:rPr lang="en-US" altLang="zh-CN" sz="1600" dirty="0" err="1"/>
              <a:t>Listlist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newArrayList</a:t>
            </a:r>
            <a:r>
              <a:rPr lang="en-US" altLang="zh-CN" sz="1600" dirty="0"/>
              <a:t>();</a:t>
            </a:r>
          </a:p>
          <a:p>
            <a:r>
              <a:rPr lang="en-US" altLang="zh-CN" sz="1600" dirty="0"/>
              <a:t>    @</a:t>
            </a:r>
            <a:r>
              <a:rPr lang="en-US" altLang="zh-CN" sz="1600" dirty="0" err="1"/>
              <a:t>SuppressWarnings</a:t>
            </a:r>
            <a:r>
              <a:rPr lang="en-US" altLang="zh-CN" sz="1600" dirty="0"/>
              <a:t>("unchecked")</a:t>
            </a:r>
          </a:p>
          <a:p>
            <a:r>
              <a:rPr lang="en-US" altLang="zh-CN" sz="1600" dirty="0"/>
              <a:t>    public void add(</a:t>
            </a:r>
            <a:r>
              <a:rPr lang="en-US" altLang="zh-CN" sz="1600" dirty="0" err="1"/>
              <a:t>Stringdata</a:t>
            </a:r>
            <a:r>
              <a:rPr lang="en-US" altLang="zh-CN" sz="1600" dirty="0"/>
              <a:t>) {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list.add</a:t>
            </a:r>
            <a:r>
              <a:rPr lang="en-US" altLang="zh-CN" sz="1600" dirty="0"/>
              <a:t>(data);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546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元注解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921715"/>
            <a:ext cx="7794171" cy="69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元注解的作用就是负责注解其他注解。</a:t>
            </a:r>
            <a:r>
              <a:rPr lang="en-US" altLang="zh-CN" sz="2000" dirty="0"/>
              <a:t>Java5.0</a:t>
            </a:r>
            <a:r>
              <a:rPr lang="zh-CN" altLang="en-US" sz="2000" dirty="0"/>
              <a:t>定义了</a:t>
            </a:r>
            <a:r>
              <a:rPr lang="en-US" altLang="zh-CN" sz="2000" dirty="0"/>
              <a:t>4</a:t>
            </a:r>
            <a:r>
              <a:rPr lang="zh-CN" altLang="en-US" sz="2000" dirty="0"/>
              <a:t>个标准的</a:t>
            </a:r>
            <a:r>
              <a:rPr lang="en-US" altLang="zh-CN" sz="2000" dirty="0"/>
              <a:t>meta-annotation</a:t>
            </a:r>
            <a:r>
              <a:rPr lang="zh-CN" altLang="en-US" sz="2000" dirty="0"/>
              <a:t>类型，它们被用来提供对其它 </a:t>
            </a:r>
            <a:r>
              <a:rPr lang="en-US" altLang="zh-CN" sz="2000" dirty="0"/>
              <a:t>annotation</a:t>
            </a:r>
            <a:r>
              <a:rPr lang="zh-CN" altLang="en-US" sz="2000" dirty="0"/>
              <a:t>类型作说明。</a:t>
            </a:r>
            <a:r>
              <a:rPr lang="en-US" altLang="zh-CN" sz="2000" dirty="0"/>
              <a:t>Java5.0</a:t>
            </a:r>
            <a:r>
              <a:rPr lang="zh-CN" altLang="en-US" sz="2000" dirty="0"/>
              <a:t>定义的元注解：</a:t>
            </a:r>
            <a:endParaRPr lang="zh-CN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70857" y="1974965"/>
            <a:ext cx="7554685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　</a:t>
            </a:r>
            <a:r>
              <a:rPr lang="en-US" altLang="zh-CN" dirty="0"/>
              <a:t>1.@Target,</a:t>
            </a:r>
            <a:br>
              <a:rPr lang="en-US" altLang="zh-CN" dirty="0"/>
            </a:br>
            <a:r>
              <a:rPr lang="zh-CN" altLang="en-US" dirty="0"/>
              <a:t>　</a:t>
            </a:r>
            <a:r>
              <a:rPr lang="en-US" altLang="zh-CN" dirty="0" smtClean="0"/>
              <a:t>2</a:t>
            </a:r>
            <a:r>
              <a:rPr lang="en-US" altLang="zh-CN" dirty="0"/>
              <a:t>.@Retention,</a:t>
            </a:r>
            <a:br>
              <a:rPr lang="en-US" altLang="zh-CN" dirty="0"/>
            </a:br>
            <a:r>
              <a:rPr lang="zh-CN" altLang="en-US" dirty="0"/>
              <a:t>　</a:t>
            </a:r>
            <a:r>
              <a:rPr lang="en-US" altLang="zh-CN" dirty="0" smtClean="0"/>
              <a:t>3</a:t>
            </a:r>
            <a:r>
              <a:rPr lang="en-US" altLang="zh-CN" dirty="0"/>
              <a:t>.@Documented,</a:t>
            </a:r>
            <a:br>
              <a:rPr lang="en-US" altLang="zh-CN" dirty="0"/>
            </a:br>
            <a:r>
              <a:rPr lang="zh-CN" altLang="en-US" dirty="0"/>
              <a:t>　</a:t>
            </a:r>
            <a:r>
              <a:rPr lang="en-US" altLang="zh-CN" dirty="0" smtClean="0"/>
              <a:t>4</a:t>
            </a:r>
            <a:r>
              <a:rPr lang="en-US" altLang="zh-CN" dirty="0"/>
              <a:t>.@Inherited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70857" y="3192699"/>
            <a:ext cx="6814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这些类型和它们所支持的类在</a:t>
            </a:r>
            <a:r>
              <a:rPr lang="en-US" altLang="zh-CN" dirty="0" err="1"/>
              <a:t>java.lang.annotation</a:t>
            </a:r>
            <a:r>
              <a:rPr lang="zh-CN" altLang="en-US" dirty="0"/>
              <a:t>包中可以找到。</a:t>
            </a:r>
          </a:p>
        </p:txBody>
      </p:sp>
    </p:spTree>
    <p:extLst>
      <p:ext uri="{BB962C8B-B14F-4D97-AF65-F5344CB8AC3E}">
        <p14:creationId xmlns:p14="http://schemas.microsoft.com/office/powerpoint/2010/main" val="40250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567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元注解</a:t>
            </a:r>
            <a:endParaRPr lang="zh-CN" alt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94657" y="1259289"/>
            <a:ext cx="7968343" cy="69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@Target</a:t>
            </a:r>
            <a:r>
              <a:rPr lang="zh-CN" altLang="en-US" sz="1800" dirty="0"/>
              <a:t>说明了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所修饰的对象范围：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可被用于 </a:t>
            </a:r>
            <a:r>
              <a:rPr lang="en-US" altLang="zh-CN" sz="1800" dirty="0"/>
              <a:t>packages</a:t>
            </a:r>
            <a:r>
              <a:rPr lang="zh-CN" altLang="en-US" sz="1800" dirty="0"/>
              <a:t>、</a:t>
            </a:r>
            <a:r>
              <a:rPr lang="en-US" altLang="zh-CN" sz="1800" dirty="0"/>
              <a:t>types</a:t>
            </a:r>
            <a:r>
              <a:rPr lang="zh-CN" altLang="en-US" sz="1800" dirty="0"/>
              <a:t>（类、接口、枚举、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类型）、类型成员（方法、构造方法、成员变量、枚举值）、方法参数和本地变量（如循环变量、</a:t>
            </a:r>
            <a:r>
              <a:rPr lang="en-US" altLang="zh-CN" sz="1800" dirty="0"/>
              <a:t>catch</a:t>
            </a:r>
            <a:r>
              <a:rPr lang="zh-CN" altLang="en-US" sz="1800" dirty="0"/>
              <a:t>参数）。在</a:t>
            </a:r>
            <a:r>
              <a:rPr lang="en-US" altLang="zh-CN" sz="1800" dirty="0"/>
              <a:t>Annotation</a:t>
            </a:r>
            <a:r>
              <a:rPr lang="zh-CN" altLang="en-US" sz="1800" dirty="0"/>
              <a:t>类型的声明中使用了</a:t>
            </a:r>
            <a:r>
              <a:rPr lang="en-US" altLang="zh-CN" sz="1800" dirty="0"/>
              <a:t>target</a:t>
            </a:r>
            <a:r>
              <a:rPr lang="zh-CN" altLang="en-US" sz="1800" dirty="0"/>
              <a:t>可更加明晰其修饰的目标。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4655" y="2557274"/>
            <a:ext cx="7554685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作用：用于描述注解的使用范围（即：被描述的注解可以用在什么地方）</a:t>
            </a:r>
          </a:p>
          <a:p>
            <a:r>
              <a:rPr lang="zh-CN" altLang="en-US" sz="1600" dirty="0" smtClean="0"/>
              <a:t>取值</a:t>
            </a:r>
            <a:r>
              <a:rPr lang="en-US" altLang="zh-CN" sz="1600" dirty="0"/>
              <a:t>(</a:t>
            </a:r>
            <a:r>
              <a:rPr lang="en-US" altLang="zh-CN" sz="1600" dirty="0" err="1"/>
              <a:t>ElementType</a:t>
            </a:r>
            <a:r>
              <a:rPr lang="en-US" altLang="zh-CN" sz="1600" dirty="0"/>
              <a:t>)</a:t>
            </a:r>
            <a:r>
              <a:rPr lang="zh-CN" altLang="en-US" sz="1600" dirty="0"/>
              <a:t>有：</a:t>
            </a:r>
          </a:p>
          <a:p>
            <a:r>
              <a:rPr lang="zh-CN" altLang="en-US" sz="1600" dirty="0"/>
              <a:t>　</a:t>
            </a:r>
            <a:r>
              <a:rPr lang="en-US" altLang="zh-CN" sz="1600" dirty="0" smtClean="0"/>
              <a:t>1.CONSTRUCTOR</a:t>
            </a:r>
            <a:r>
              <a:rPr lang="en-US" altLang="zh-CN" sz="1600" dirty="0"/>
              <a:t>:</a:t>
            </a:r>
            <a:r>
              <a:rPr lang="zh-CN" altLang="en-US" sz="1600" dirty="0"/>
              <a:t>用于描述构造器</a:t>
            </a:r>
          </a:p>
          <a:p>
            <a:r>
              <a:rPr lang="zh-CN" altLang="en-US" sz="1600" dirty="0"/>
              <a:t>　</a:t>
            </a:r>
            <a:r>
              <a:rPr lang="en-US" altLang="zh-CN" sz="1600" dirty="0" smtClean="0"/>
              <a:t>2.FIELD</a:t>
            </a:r>
            <a:r>
              <a:rPr lang="en-US" altLang="zh-CN" sz="1600" dirty="0"/>
              <a:t>:</a:t>
            </a:r>
            <a:r>
              <a:rPr lang="zh-CN" altLang="en-US" sz="1600" dirty="0"/>
              <a:t>用于描述域</a:t>
            </a:r>
          </a:p>
          <a:p>
            <a:r>
              <a:rPr lang="zh-CN" altLang="en-US" sz="1600" dirty="0"/>
              <a:t>　</a:t>
            </a:r>
            <a:r>
              <a:rPr lang="en-US" altLang="zh-CN" sz="1600" dirty="0" smtClean="0"/>
              <a:t>3.LOCAL_VARIABLE</a:t>
            </a:r>
            <a:r>
              <a:rPr lang="en-US" altLang="zh-CN" sz="1600" dirty="0"/>
              <a:t>:</a:t>
            </a:r>
            <a:r>
              <a:rPr lang="zh-CN" altLang="en-US" sz="1600" dirty="0"/>
              <a:t>用于描述局部变量</a:t>
            </a:r>
          </a:p>
          <a:p>
            <a:r>
              <a:rPr lang="zh-CN" altLang="en-US" sz="1600" dirty="0"/>
              <a:t>　</a:t>
            </a:r>
            <a:r>
              <a:rPr lang="en-US" altLang="zh-CN" sz="1600" dirty="0" smtClean="0"/>
              <a:t>4.METHOD</a:t>
            </a:r>
            <a:r>
              <a:rPr lang="en-US" altLang="zh-CN" sz="1600" dirty="0"/>
              <a:t>:</a:t>
            </a:r>
            <a:r>
              <a:rPr lang="zh-CN" altLang="en-US" sz="1600" dirty="0"/>
              <a:t>用于描述方法</a:t>
            </a:r>
          </a:p>
          <a:p>
            <a:r>
              <a:rPr lang="zh-CN" altLang="en-US" sz="1600" dirty="0"/>
              <a:t>　</a:t>
            </a:r>
            <a:r>
              <a:rPr lang="en-US" altLang="zh-CN" sz="1600" dirty="0" smtClean="0"/>
              <a:t>5.PACKAGE</a:t>
            </a:r>
            <a:r>
              <a:rPr lang="en-US" altLang="zh-CN" sz="1600" dirty="0"/>
              <a:t>:</a:t>
            </a:r>
            <a:r>
              <a:rPr lang="zh-CN" altLang="en-US" sz="1600" dirty="0"/>
              <a:t>用于描述包</a:t>
            </a:r>
          </a:p>
          <a:p>
            <a:r>
              <a:rPr lang="zh-CN" altLang="en-US" sz="1600" dirty="0"/>
              <a:t>　</a:t>
            </a:r>
            <a:r>
              <a:rPr lang="en-US" altLang="zh-CN" sz="1600" dirty="0" smtClean="0"/>
              <a:t>6.PARAMETER</a:t>
            </a:r>
            <a:r>
              <a:rPr lang="en-US" altLang="zh-CN" sz="1600" dirty="0"/>
              <a:t>:</a:t>
            </a:r>
            <a:r>
              <a:rPr lang="zh-CN" altLang="en-US" sz="1600" dirty="0"/>
              <a:t>用于描述参数</a:t>
            </a:r>
          </a:p>
          <a:p>
            <a:r>
              <a:rPr lang="zh-CN" altLang="en-US" sz="1600" dirty="0"/>
              <a:t>　</a:t>
            </a:r>
            <a:r>
              <a:rPr lang="en-US" altLang="zh-CN" sz="1600" dirty="0" smtClean="0"/>
              <a:t>7.TYPE</a:t>
            </a:r>
            <a:r>
              <a:rPr lang="en-US" altLang="zh-CN" sz="1600" dirty="0"/>
              <a:t>:</a:t>
            </a:r>
            <a:r>
              <a:rPr lang="zh-CN" altLang="en-US" sz="1600" dirty="0"/>
              <a:t>用于描述类、接口</a:t>
            </a:r>
            <a:r>
              <a:rPr lang="en-US" altLang="zh-CN" sz="1600" dirty="0"/>
              <a:t>(</a:t>
            </a:r>
            <a:r>
              <a:rPr lang="zh-CN" altLang="en-US" sz="1600" dirty="0"/>
              <a:t>包括注解类型</a:t>
            </a:r>
            <a:r>
              <a:rPr lang="en-US" altLang="zh-CN" sz="1600" dirty="0"/>
              <a:t>) </a:t>
            </a:r>
            <a:r>
              <a:rPr lang="zh-CN" altLang="en-US" sz="1600" dirty="0"/>
              <a:t>或</a:t>
            </a:r>
            <a:r>
              <a:rPr lang="en-US" altLang="zh-CN" sz="1600" dirty="0" err="1"/>
              <a:t>enum</a:t>
            </a:r>
            <a:r>
              <a:rPr lang="zh-CN" altLang="en-US" sz="1600" dirty="0"/>
              <a:t>声明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4657" y="915895"/>
            <a:ext cx="7805057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@Target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801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1784</Words>
  <Application>Microsoft Office PowerPoint</Application>
  <PresentationFormat>全屏显示(16:9)</PresentationFormat>
  <Paragraphs>208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PowerPoint 演示文稿</vt:lpstr>
      <vt:lpstr>注解</vt:lpstr>
      <vt:lpstr>注解的主要作用</vt:lpstr>
      <vt:lpstr>基本内置注解</vt:lpstr>
      <vt:lpstr>基本内置注解</vt:lpstr>
      <vt:lpstr>基本内置注解</vt:lpstr>
      <vt:lpstr>基本内置注解</vt:lpstr>
      <vt:lpstr>元注解</vt:lpstr>
      <vt:lpstr>元注解</vt:lpstr>
      <vt:lpstr>元注解</vt:lpstr>
      <vt:lpstr>元注解</vt:lpstr>
      <vt:lpstr>元注解</vt:lpstr>
      <vt:lpstr>元注解</vt:lpstr>
      <vt:lpstr>元注解</vt:lpstr>
      <vt:lpstr>自定义注解</vt:lpstr>
      <vt:lpstr>自定义注解</vt:lpstr>
      <vt:lpstr>自定义注解</vt:lpstr>
      <vt:lpstr>自定义注解</vt:lpstr>
      <vt:lpstr>注解元素默认值</vt:lpstr>
      <vt:lpstr>注解元素默认值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成东 鲁</dc:creator>
  <cp:lastModifiedBy>Lenovo</cp:lastModifiedBy>
  <cp:revision>45</cp:revision>
  <dcterms:created xsi:type="dcterms:W3CDTF">2015-11-23T02:26:00Z</dcterms:created>
  <dcterms:modified xsi:type="dcterms:W3CDTF">2016-08-12T01:48:02Z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