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58" r:id="rId4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B13B-334B-4569-8CA3-942EF0063105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77E8-F2F9-4DA1-BCCA-39C9AE88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5511" y="2039824"/>
            <a:ext cx="58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集合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Collection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接口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197022"/>
            <a:ext cx="7408333" cy="39202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 smtClean="0">
                <a:latin typeface="Times New Roman"/>
              </a:rPr>
              <a:t>标准</a:t>
            </a:r>
            <a:r>
              <a:rPr lang="zh-CN" altLang="en-US" dirty="0">
                <a:latin typeface="Times New Roman"/>
              </a:rPr>
              <a:t>的</a:t>
            </a:r>
            <a:r>
              <a:rPr lang="en-US" altLang="zh-CN" dirty="0">
                <a:latin typeface="Times New Roman"/>
              </a:rPr>
              <a:t>Collection</a:t>
            </a:r>
            <a:r>
              <a:rPr lang="zh-CN" altLang="en-US" dirty="0">
                <a:latin typeface="Times New Roman"/>
              </a:rPr>
              <a:t>实现类</a:t>
            </a:r>
            <a:r>
              <a:rPr lang="zh-CN" altLang="en-US" dirty="0" smtClean="0">
                <a:latin typeface="Times New Roman"/>
              </a:rPr>
              <a:t>总结如下表所</a:t>
            </a:r>
            <a:r>
              <a:rPr lang="zh-CN" altLang="en-US" dirty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55471"/>
              </p:ext>
            </p:extLst>
          </p:nvPr>
        </p:nvGraphicFramePr>
        <p:xfrm>
          <a:off x="1223628" y="1687286"/>
          <a:ext cx="6696744" cy="301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160"/>
                <a:gridCol w="4846584"/>
              </a:tblGrid>
              <a:tr h="33503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类名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类的说明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AbstractCollection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实现大多数</a:t>
                      </a:r>
                      <a:r>
                        <a:rPr lang="en-US" sz="700">
                          <a:effectLst/>
                        </a:rPr>
                        <a:t>Collection</a:t>
                      </a:r>
                      <a:r>
                        <a:rPr lang="zh-CN" sz="700">
                          <a:effectLst/>
                        </a:rPr>
                        <a:t>接口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AbstractList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扩展</a:t>
                      </a:r>
                      <a:r>
                        <a:rPr lang="en-US" sz="700" dirty="0" err="1">
                          <a:effectLst/>
                        </a:rPr>
                        <a:t>AbstractCollection</a:t>
                      </a:r>
                      <a:r>
                        <a:rPr lang="zh-CN" sz="700" dirty="0">
                          <a:effectLst/>
                        </a:rPr>
                        <a:t>并实现大多数</a:t>
                      </a:r>
                      <a:r>
                        <a:rPr lang="en-US" sz="700" dirty="0">
                          <a:effectLst/>
                        </a:rPr>
                        <a:t>List</a:t>
                      </a:r>
                      <a:r>
                        <a:rPr lang="zh-CN" sz="700" dirty="0">
                          <a:effectLst/>
                        </a:rPr>
                        <a:t>接口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AbstractSequentialList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为了被类集使用而扩展</a:t>
                      </a:r>
                      <a:r>
                        <a:rPr lang="en-US" sz="700">
                          <a:effectLst/>
                        </a:rPr>
                        <a:t>AbstractList</a:t>
                      </a:r>
                      <a:r>
                        <a:rPr lang="zh-CN" sz="700">
                          <a:effectLst/>
                        </a:rPr>
                        <a:t>，该类集是连续而不是用随机方式访问其元素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LinkedList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通过扩展</a:t>
                      </a:r>
                      <a:r>
                        <a:rPr lang="en-US" sz="700">
                          <a:effectLst/>
                        </a:rPr>
                        <a:t>AbstractSequentialList</a:t>
                      </a:r>
                      <a:r>
                        <a:rPr lang="zh-CN" sz="700">
                          <a:effectLst/>
                        </a:rPr>
                        <a:t>来实现连接表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ArrayList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通过扩展</a:t>
                      </a:r>
                      <a:r>
                        <a:rPr lang="en-US" sz="700">
                          <a:effectLst/>
                        </a:rPr>
                        <a:t>AbstractList</a:t>
                      </a:r>
                      <a:r>
                        <a:rPr lang="zh-CN" sz="700">
                          <a:effectLst/>
                        </a:rPr>
                        <a:t>来实现动态数组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AbstractSet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扩展</a:t>
                      </a:r>
                      <a:r>
                        <a:rPr lang="en-US" sz="700">
                          <a:effectLst/>
                        </a:rPr>
                        <a:t>AbstractCollection</a:t>
                      </a:r>
                      <a:r>
                        <a:rPr lang="zh-CN" sz="700">
                          <a:effectLst/>
                        </a:rPr>
                        <a:t>并实现大多数</a:t>
                      </a:r>
                      <a:r>
                        <a:rPr lang="en-US" sz="700">
                          <a:effectLst/>
                        </a:rPr>
                        <a:t>AbstractSet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HashSet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为了使用散列表而扩展</a:t>
                      </a:r>
                      <a:r>
                        <a:rPr lang="en-US" sz="700">
                          <a:effectLst/>
                        </a:rPr>
                        <a:t>AbstractSet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TreeSet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实现存储在树中的一个集合，扩展扩展</a:t>
                      </a:r>
                      <a:r>
                        <a:rPr lang="en-US" sz="700" dirty="0" err="1">
                          <a:effectLst/>
                        </a:rPr>
                        <a:t>AbstractSet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7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列表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List</a:t>
            </a:r>
            <a:r>
              <a:rPr lang="zh-CN" altLang="en-US" b="0" i="0" u="none" strike="noStrike" baseline="0" smtClean="0">
                <a:latin typeface="Times New Roman"/>
              </a:rPr>
              <a:t>列表作为集合的一种，其主要特点在于其中的元素保持一定的顺序。本节将具体讲解</a:t>
            </a:r>
            <a:r>
              <a:rPr lang="en-US" altLang="zh-CN" b="0" i="0" u="none" strike="noStrike" baseline="0" smtClean="0">
                <a:latin typeface="Times New Roman"/>
              </a:rPr>
              <a:t>List</a:t>
            </a:r>
            <a:r>
              <a:rPr lang="zh-CN" altLang="en-US" b="0" i="0" u="none" strike="noStrike" baseline="0" smtClean="0">
                <a:latin typeface="Times New Roman"/>
              </a:rPr>
              <a:t>的两种实现类（</a:t>
            </a:r>
            <a:r>
              <a:rPr lang="en-US" altLang="zh-CN" b="0" i="0" u="none" strike="noStrike" baseline="0" smtClean="0">
                <a:latin typeface="Times New Roman"/>
              </a:rPr>
              <a:t>ArrayList</a:t>
            </a:r>
            <a:r>
              <a:rPr lang="zh-CN" altLang="en-US" b="0" i="0" u="none" strike="noStrike" baseline="0" smtClean="0">
                <a:latin typeface="Times New Roman"/>
              </a:rPr>
              <a:t>类和</a:t>
            </a:r>
            <a:r>
              <a:rPr lang="en-US" altLang="zh-CN" b="0" i="0" u="none" strike="noStrike" baseline="0" smtClean="0">
                <a:latin typeface="Times New Roman"/>
              </a:rPr>
              <a:t>LinkedList</a:t>
            </a:r>
            <a:r>
              <a:rPr lang="zh-CN" altLang="en-US" b="0" i="0" u="none" strike="noStrike" baseline="0" smtClean="0">
                <a:latin typeface="Times New Roman"/>
              </a:rPr>
              <a:t>类）的使用。</a:t>
            </a:r>
          </a:p>
        </p:txBody>
      </p:sp>
    </p:spTree>
    <p:extLst>
      <p:ext uri="{BB962C8B-B14F-4D97-AF65-F5344CB8AC3E}">
        <p14:creationId xmlns:p14="http://schemas.microsoft.com/office/powerpoint/2010/main" val="23190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ArrayList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329612"/>
            <a:ext cx="7408333" cy="1217645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sz="2000" b="0" i="0" u="none" strike="noStrike" baseline="0" dirty="0" err="1" smtClean="0">
                <a:latin typeface="Times New Roman"/>
              </a:rPr>
              <a:t>ArrayList</a:t>
            </a:r>
            <a:r>
              <a:rPr lang="zh-CN" altLang="en-US" sz="2000" b="0" i="0" u="none" strike="noStrike" baseline="0" dirty="0" smtClean="0">
                <a:latin typeface="Times New Roman"/>
              </a:rPr>
              <a:t>类是对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AbstractList</a:t>
            </a:r>
            <a:r>
              <a:rPr lang="zh-CN" altLang="en-US" sz="2000" b="0" i="0" u="none" strike="noStrike" baseline="0" dirty="0" smtClean="0">
                <a:latin typeface="Times New Roman"/>
              </a:rPr>
              <a:t>类的扩展。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ArrayList</a:t>
            </a:r>
            <a:r>
              <a:rPr lang="zh-CN" altLang="en-US" sz="2000" b="0" i="0" u="none" strike="noStrike" baseline="0" dirty="0" smtClean="0">
                <a:latin typeface="Times New Roman"/>
              </a:rPr>
              <a:t>支持可随需要而增长的动态数组</a:t>
            </a:r>
            <a:r>
              <a:rPr lang="zh-CN" altLang="en-US" sz="2000" b="0" i="0" u="none" strike="noStrike" baseline="0" dirty="0" smtClean="0">
                <a:latin typeface="Times New Roman"/>
              </a:rPr>
              <a:t>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ArrayList</a:t>
            </a:r>
            <a:r>
              <a:rPr lang="zh-CN" altLang="en-US" sz="2000" b="0" i="0" u="none" strike="noStrike" baseline="0" dirty="0" smtClean="0">
                <a:latin typeface="Times New Roman"/>
              </a:rPr>
              <a:t>能够动态地增加或减小其大小。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ArrayList</a:t>
            </a:r>
            <a:r>
              <a:rPr lang="zh-CN" altLang="en-US" sz="2000" b="0" i="0" u="none" strike="noStrike" baseline="0" dirty="0" smtClean="0">
                <a:latin typeface="Times New Roman"/>
              </a:rPr>
              <a:t>有三种构造方法，</a:t>
            </a:r>
            <a:r>
              <a:rPr lang="zh-CN" altLang="en-US" sz="2000" b="0" i="0" u="none" strike="noStrike" baseline="0" dirty="0" smtClean="0">
                <a:latin typeface="Times New Roman"/>
              </a:rPr>
              <a:t>如下图所</a:t>
            </a:r>
            <a:r>
              <a:rPr lang="zh-CN" altLang="en-US" sz="2000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09375"/>
              </p:ext>
            </p:extLst>
          </p:nvPr>
        </p:nvGraphicFramePr>
        <p:xfrm>
          <a:off x="1259633" y="2786743"/>
          <a:ext cx="6861119" cy="187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5351184" imgH="1066656" progId="Visio.Drawing.11">
                  <p:embed/>
                </p:oleObj>
              </mc:Choice>
              <mc:Fallback>
                <p:oleObj name="Visio" r:id="rId3" imgW="5351184" imgH="1066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3" y="2786743"/>
                        <a:ext cx="6861119" cy="1872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66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ArrayList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329612"/>
            <a:ext cx="7408333" cy="4121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 err="1">
                <a:latin typeface="Times New Roman"/>
              </a:rPr>
              <a:t>ArrayList</a:t>
            </a:r>
            <a:r>
              <a:rPr lang="zh-CN" altLang="en-US" dirty="0">
                <a:latin typeface="Times New Roman"/>
              </a:rPr>
              <a:t>类的主要方法与功能描述</a:t>
            </a:r>
            <a:r>
              <a:rPr lang="zh-CN" altLang="en-US" dirty="0" smtClean="0">
                <a:latin typeface="Times New Roman"/>
              </a:rPr>
              <a:t>如下表所</a:t>
            </a:r>
            <a:r>
              <a:rPr lang="zh-CN" altLang="en-US" dirty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3228"/>
              </p:ext>
            </p:extLst>
          </p:nvPr>
        </p:nvGraphicFramePr>
        <p:xfrm>
          <a:off x="1259631" y="1869672"/>
          <a:ext cx="6871997" cy="301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1682"/>
                <a:gridCol w="4460315"/>
              </a:tblGrid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方法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功能描述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boolean add(E o)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将指定的元素追加到列表的最后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void add(int index,E element)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将参数</a:t>
                      </a:r>
                      <a:r>
                        <a:rPr lang="en-US" sz="700">
                          <a:effectLst/>
                        </a:rPr>
                        <a:t>element</a:t>
                      </a:r>
                      <a:r>
                        <a:rPr lang="zh-CN" sz="700">
                          <a:effectLst/>
                        </a:rPr>
                        <a:t>表示的元素插入此列表中参数</a:t>
                      </a:r>
                      <a:r>
                        <a:rPr lang="en-US" sz="700">
                          <a:effectLst/>
                        </a:rPr>
                        <a:t>index</a:t>
                      </a:r>
                      <a:r>
                        <a:rPr lang="zh-CN" sz="700">
                          <a:effectLst/>
                        </a:rPr>
                        <a:t>表示指定位置中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boolean addAll(Collection c)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将</a:t>
                      </a:r>
                      <a:r>
                        <a:rPr lang="en-US" sz="700">
                          <a:effectLst/>
                        </a:rPr>
                        <a:t>Collection</a:t>
                      </a:r>
                      <a:r>
                        <a:rPr lang="zh-CN" sz="700">
                          <a:effectLst/>
                        </a:rPr>
                        <a:t>中所有元素追加到此列表的尾部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void clear()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删除列表中的所有元素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40632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boolean contains(Object elem)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判断此列表是否包含参数</a:t>
                      </a:r>
                      <a:r>
                        <a:rPr lang="en-US" sz="700" dirty="0" err="1">
                          <a:effectLst/>
                        </a:rPr>
                        <a:t>elem</a:t>
                      </a:r>
                      <a:r>
                        <a:rPr lang="zh-CN" sz="700" dirty="0">
                          <a:effectLst/>
                        </a:rPr>
                        <a:t>表示的指定元素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get(int index)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返回列表中指定位置上的元素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boolean isEmpty()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判断此列表中有没有元素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remove(int index)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删除列表中指定位置上的元素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set(int index, E element)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用参数</a:t>
                      </a:r>
                      <a:r>
                        <a:rPr lang="en-US" sz="700">
                          <a:effectLst/>
                        </a:rPr>
                        <a:t>element</a:t>
                      </a:r>
                      <a:r>
                        <a:rPr lang="zh-CN" sz="700">
                          <a:effectLst/>
                        </a:rPr>
                        <a:t>表示指定的元素代替列表中指定位置上的元素。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int size()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返回列表中的元素数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Object[] toArray()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返回一个包含列表中所有元素的数组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public T[] toArray(T[] a)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返回一个包含列表中所有元素的数组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009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void trimToSize()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将容量调整为该列表的当前大小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00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LinkedList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1042306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LinkedList</a:t>
            </a:r>
            <a:r>
              <a:rPr lang="zh-CN" altLang="en-US" b="0" i="0" u="none" strike="noStrike" baseline="0" dirty="0" smtClean="0">
                <a:latin typeface="Times New Roman"/>
              </a:rPr>
              <a:t>类是对</a:t>
            </a:r>
            <a:r>
              <a:rPr lang="en-US" altLang="zh-CN" b="0" i="0" u="none" strike="noStrike" baseline="0" dirty="0" err="1" smtClean="0">
                <a:latin typeface="Times New Roman"/>
              </a:rPr>
              <a:t>AbstractSequentialList</a:t>
            </a:r>
            <a:r>
              <a:rPr lang="zh-CN" altLang="en-US" b="0" i="0" u="none" strike="noStrike" baseline="0" dirty="0" smtClean="0">
                <a:latin typeface="Times New Roman"/>
              </a:rPr>
              <a:t>类的扩展。它提供了一个链接列表的数据结构。</a:t>
            </a:r>
            <a:r>
              <a:rPr lang="en-US" altLang="zh-CN" b="0" i="0" u="none" strike="noStrike" baseline="0" dirty="0" err="1" smtClean="0">
                <a:latin typeface="Times New Roman"/>
              </a:rPr>
              <a:t>LinkedList</a:t>
            </a:r>
            <a:r>
              <a:rPr lang="zh-CN" altLang="en-US" b="0" i="0" u="none" strike="noStrike" baseline="0" dirty="0" smtClean="0">
                <a:latin typeface="Times New Roman"/>
              </a:rPr>
              <a:t>类有两种构造方法，</a:t>
            </a:r>
            <a:r>
              <a:rPr lang="zh-CN" altLang="en-US" b="0" i="0" u="none" strike="noStrike" baseline="0" dirty="0" smtClean="0">
                <a:latin typeface="Times New Roman"/>
              </a:rPr>
              <a:t>如下图所</a:t>
            </a:r>
            <a:r>
              <a:rPr lang="zh-CN" altLang="en-US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17209"/>
              </p:ext>
            </p:extLst>
          </p:nvPr>
        </p:nvGraphicFramePr>
        <p:xfrm>
          <a:off x="758889" y="2405743"/>
          <a:ext cx="8117494" cy="74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5427648" imgH="659705" progId="Visio.Drawing.11">
                  <p:embed/>
                </p:oleObj>
              </mc:Choice>
              <mc:Fallback>
                <p:oleObj name="Visio" r:id="rId3" imgW="5427648" imgH="6597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89" y="2405743"/>
                        <a:ext cx="8117494" cy="744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78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LinkedList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7834" y="1306286"/>
            <a:ext cx="7408333" cy="78377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CN" altLang="en-US" dirty="0" smtClean="0">
                <a:latin typeface="Times New Roman"/>
              </a:rPr>
              <a:t>除继承</a:t>
            </a:r>
            <a:r>
              <a:rPr lang="zh-CN" altLang="en-US" dirty="0">
                <a:latin typeface="Times New Roman"/>
              </a:rPr>
              <a:t>的</a:t>
            </a:r>
            <a:r>
              <a:rPr lang="zh-CN" altLang="en-US" dirty="0" smtClean="0">
                <a:latin typeface="Times New Roman"/>
              </a:rPr>
              <a:t>方法外</a:t>
            </a:r>
            <a:r>
              <a:rPr lang="zh-CN" altLang="en-US" dirty="0">
                <a:latin typeface="Times New Roman"/>
              </a:rPr>
              <a:t>，</a:t>
            </a:r>
            <a:r>
              <a:rPr lang="en-US" altLang="zh-CN" dirty="0" err="1">
                <a:latin typeface="Times New Roman"/>
              </a:rPr>
              <a:t>LinkedList</a:t>
            </a:r>
            <a:r>
              <a:rPr lang="zh-CN" altLang="en-US" dirty="0">
                <a:latin typeface="Times New Roman"/>
              </a:rPr>
              <a:t>类本身还</a:t>
            </a:r>
            <a:r>
              <a:rPr lang="zh-CN" altLang="en-US" dirty="0" smtClean="0">
                <a:latin typeface="Times New Roman"/>
              </a:rPr>
              <a:t>定义用于</a:t>
            </a:r>
            <a:r>
              <a:rPr lang="zh-CN" altLang="en-US" dirty="0">
                <a:latin typeface="Times New Roman"/>
              </a:rPr>
              <a:t>操作和访问</a:t>
            </a:r>
            <a:r>
              <a:rPr lang="zh-CN" altLang="en-US" dirty="0" smtClean="0">
                <a:latin typeface="Times New Roman"/>
              </a:rPr>
              <a:t>列表的方法。</a:t>
            </a:r>
            <a:endParaRPr lang="zh-CN" altLang="en-US" dirty="0">
              <a:latin typeface="Times New Roman"/>
            </a:endParaRPr>
          </a:p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45923"/>
              </p:ext>
            </p:extLst>
          </p:nvPr>
        </p:nvGraphicFramePr>
        <p:xfrm>
          <a:off x="1290963" y="2318657"/>
          <a:ext cx="7174539" cy="216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4577256" imgH="1842171" progId="Visio.Drawing.11">
                  <p:embed/>
                </p:oleObj>
              </mc:Choice>
              <mc:Fallback>
                <p:oleObj name="Visio" r:id="rId3" imgW="4577256" imgH="18421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963" y="2318657"/>
                        <a:ext cx="7174539" cy="2167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56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1466848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Set</a:t>
            </a:r>
            <a:r>
              <a:rPr lang="zh-CN" altLang="en-US" b="0" i="0" u="none" strike="noStrike" baseline="0" dirty="0" smtClean="0">
                <a:latin typeface="Times New Roman"/>
              </a:rPr>
              <a:t>集合是一种不包含重复元素的</a:t>
            </a:r>
            <a:r>
              <a:rPr lang="en-US" altLang="zh-CN" b="0" i="0" u="none" strike="noStrike" baseline="0" dirty="0" smtClean="0">
                <a:latin typeface="Times New Roman"/>
              </a:rPr>
              <a:t>Collection</a:t>
            </a:r>
            <a:r>
              <a:rPr lang="zh-CN" altLang="en-US" b="0" i="0" u="none" strike="noStrike" baseline="0" dirty="0" smtClean="0">
                <a:latin typeface="Times New Roman"/>
              </a:rPr>
              <a:t>，即</a:t>
            </a:r>
            <a:r>
              <a:rPr lang="en-US" altLang="zh-CN" b="0" i="0" u="none" strike="noStrike" baseline="0" dirty="0" smtClean="0">
                <a:latin typeface="Times New Roman"/>
              </a:rPr>
              <a:t>Set</a:t>
            </a:r>
            <a:r>
              <a:rPr lang="zh-CN" altLang="en-US" b="0" i="0" u="none" strike="noStrike" baseline="0" dirty="0" smtClean="0">
                <a:latin typeface="Times New Roman"/>
              </a:rPr>
              <a:t>的构造函数有一个约束条件，传入的</a:t>
            </a:r>
            <a:r>
              <a:rPr lang="en-US" altLang="zh-CN" b="0" i="0" u="none" strike="noStrike" baseline="0" dirty="0" smtClean="0">
                <a:latin typeface="Times New Roman"/>
              </a:rPr>
              <a:t>Collection</a:t>
            </a:r>
            <a:r>
              <a:rPr lang="zh-CN" altLang="en-US" b="0" i="0" u="none" strike="noStrike" baseline="0" dirty="0" smtClean="0">
                <a:latin typeface="Times New Roman"/>
              </a:rPr>
              <a:t>参数不能包含重复的元素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r>
              <a:rPr lang="en-US" altLang="zh-CN" b="0" i="0" u="none" strike="noStrike" baseline="0" dirty="0" smtClean="0">
                <a:latin typeface="Times New Roman"/>
              </a:rPr>
              <a:t>Set</a:t>
            </a:r>
            <a:r>
              <a:rPr lang="zh-CN" altLang="en-US" b="0" i="0" u="none" strike="noStrike" baseline="0" dirty="0" smtClean="0">
                <a:latin typeface="Times New Roman"/>
              </a:rPr>
              <a:t>中的两个主要</a:t>
            </a:r>
            <a:r>
              <a:rPr lang="zh-CN" altLang="en-US" b="0" i="0" u="none" strike="noStrike" baseline="0" dirty="0" smtClean="0">
                <a:latin typeface="Times New Roman"/>
              </a:rPr>
              <a:t>的实现类</a:t>
            </a:r>
            <a:r>
              <a:rPr lang="en-US" altLang="zh-CN" b="0" i="0" u="none" strike="noStrike" baseline="0" dirty="0" err="1" smtClean="0">
                <a:latin typeface="Times New Roman"/>
              </a:rPr>
              <a:t>HashSet</a:t>
            </a:r>
            <a:r>
              <a:rPr lang="zh-CN" altLang="en-US" b="0" i="0" u="none" strike="noStrike" baseline="0" dirty="0" smtClean="0">
                <a:latin typeface="Times New Roman"/>
              </a:rPr>
              <a:t>类和</a:t>
            </a:r>
            <a:r>
              <a:rPr lang="en-US" altLang="zh-CN" b="0" i="0" u="none" strike="noStrike" baseline="0" dirty="0" err="1" smtClean="0">
                <a:latin typeface="Times New Roman"/>
              </a:rPr>
              <a:t>TreeSet</a:t>
            </a:r>
            <a:r>
              <a:rPr lang="zh-CN" altLang="en-US" b="0" i="0" u="none" strike="noStrike" baseline="0" dirty="0" smtClean="0">
                <a:latin typeface="Times New Roman"/>
              </a:rPr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360519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HashSet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252145"/>
            <a:ext cx="7408333" cy="2588022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sz="2000" b="0" i="0" u="none" strike="noStrike" baseline="0" dirty="0" err="1" smtClean="0">
                <a:latin typeface="Times New Roman"/>
              </a:rPr>
              <a:t>HashSet</a:t>
            </a:r>
            <a:r>
              <a:rPr lang="zh-CN" altLang="en-US" sz="2000" b="0" i="0" u="none" strike="noStrike" baseline="0" dirty="0" smtClean="0">
                <a:latin typeface="Times New Roman"/>
              </a:rPr>
              <a:t>类是对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AbstractSet</a:t>
            </a:r>
            <a:r>
              <a:rPr lang="zh-CN" altLang="en-US" sz="2000" b="0" i="0" u="none" strike="noStrike" baseline="0" dirty="0" smtClean="0">
                <a:latin typeface="Times New Roman"/>
              </a:rPr>
              <a:t>类的扩展。它创建了一个类集。该类集使用散列表进行存储，而散列表则通过</a:t>
            </a:r>
            <a:r>
              <a:rPr lang="zh-CN" altLang="en-US" sz="2000" b="0" i="0" u="none" strike="noStrike" baseline="0" dirty="0" smtClean="0">
                <a:latin typeface="Times New Roman"/>
              </a:rPr>
              <a:t>使用散列法机制</a:t>
            </a:r>
            <a:r>
              <a:rPr lang="zh-CN" altLang="en-US" sz="2000" b="0" i="0" u="none" strike="noStrike" baseline="0" dirty="0" smtClean="0">
                <a:latin typeface="Times New Roman"/>
              </a:rPr>
              <a:t>来存储信息。在散列中，一个关键字的信息内容被用来确定唯一的一个值，称为散列码。而散列码则被用来当作与关键字相连的数据的存储下标。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HashSet</a:t>
            </a:r>
            <a:r>
              <a:rPr lang="zh-CN" altLang="en-US" sz="2000" b="0" i="0" u="none" strike="noStrike" baseline="0" dirty="0" smtClean="0">
                <a:latin typeface="Times New Roman"/>
              </a:rPr>
              <a:t>类的构造方法如</a:t>
            </a:r>
            <a:r>
              <a:rPr lang="zh-CN" altLang="en-US" sz="2000" b="0" i="0" u="none" strike="noStrike" baseline="0" dirty="0" smtClean="0">
                <a:latin typeface="Times New Roman"/>
              </a:rPr>
              <a:t>图所</a:t>
            </a:r>
            <a:r>
              <a:rPr lang="zh-CN" altLang="en-US" sz="2000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41156"/>
              </p:ext>
            </p:extLst>
          </p:nvPr>
        </p:nvGraphicFramePr>
        <p:xfrm>
          <a:off x="1403649" y="3003797"/>
          <a:ext cx="7451864" cy="165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5355720" imgH="1327605" progId="Visio.Drawing.11">
                  <p:embed/>
                </p:oleObj>
              </mc:Choice>
              <mc:Fallback>
                <p:oleObj name="Visio" r:id="rId3" imgW="5355720" imgH="13276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3003797"/>
                        <a:ext cx="7451864" cy="1655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32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HashSet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329612"/>
            <a:ext cx="7408333" cy="361840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sz="2000" dirty="0" smtClean="0">
                <a:latin typeface="Times New Roman"/>
              </a:rPr>
              <a:t>构造</a:t>
            </a:r>
            <a:r>
              <a:rPr lang="en-US" altLang="zh-CN" sz="2000" dirty="0" err="1" smtClean="0">
                <a:latin typeface="Times New Roman"/>
              </a:rPr>
              <a:t>HashSet</a:t>
            </a:r>
            <a:r>
              <a:rPr lang="zh-CN" altLang="en-US" sz="2000" dirty="0" smtClean="0">
                <a:latin typeface="Times New Roman"/>
              </a:rPr>
              <a:t>类的填充</a:t>
            </a:r>
            <a:r>
              <a:rPr lang="zh-CN" altLang="en-US" sz="2000" dirty="0">
                <a:latin typeface="Times New Roman"/>
              </a:rPr>
              <a:t>比必须介于</a:t>
            </a:r>
            <a:r>
              <a:rPr lang="en-US" altLang="zh-CN" sz="2000" dirty="0">
                <a:latin typeface="Times New Roman"/>
              </a:rPr>
              <a:t>0.0</a:t>
            </a:r>
            <a:r>
              <a:rPr lang="zh-CN" altLang="en-US" sz="2000" dirty="0">
                <a:latin typeface="Times New Roman"/>
              </a:rPr>
              <a:t>与</a:t>
            </a:r>
            <a:r>
              <a:rPr lang="en-US" altLang="zh-CN" sz="2000" dirty="0">
                <a:latin typeface="Times New Roman"/>
              </a:rPr>
              <a:t>1.0</a:t>
            </a:r>
            <a:r>
              <a:rPr lang="zh-CN" altLang="en-US" sz="2000" dirty="0">
                <a:latin typeface="Times New Roman"/>
              </a:rPr>
              <a:t>之间。它决定在散列集合向上调整大小之前，有多少能被充满。具体地说，就是当元素的个数大于散列集合容量乘以它的填充比时，散列集合会被扩大。这里要注意的是，散列集合并不能确定其元素的排列顺序。如果需要排序存储，可以使用下面将会讲到的</a:t>
            </a:r>
            <a:r>
              <a:rPr lang="en-US" altLang="zh-CN" sz="2000" dirty="0" err="1">
                <a:latin typeface="Times New Roman"/>
              </a:rPr>
              <a:t>TreeSet</a:t>
            </a:r>
            <a:r>
              <a:rPr lang="zh-CN" altLang="en-US" sz="2000" dirty="0">
                <a:latin typeface="Times New Roman"/>
              </a:rPr>
              <a:t>类</a:t>
            </a:r>
            <a:r>
              <a:rPr lang="zh-CN" altLang="en-US" sz="2000" dirty="0" smtClean="0">
                <a:latin typeface="Times New Roman"/>
              </a:rPr>
              <a:t>。</a:t>
            </a:r>
            <a:endParaRPr lang="en-US" altLang="zh-CN" sz="2000" dirty="0" smtClean="0">
              <a:latin typeface="Times New Roman"/>
            </a:endParaRPr>
          </a:p>
          <a:p>
            <a:pPr lvl="0"/>
            <a:r>
              <a:rPr lang="en-US" altLang="zh-CN" sz="2000" dirty="0" err="1" smtClean="0">
                <a:latin typeface="Times New Roman"/>
              </a:rPr>
              <a:t>HashSet</a:t>
            </a:r>
            <a:r>
              <a:rPr lang="zh-CN" altLang="en-US" sz="2000" dirty="0">
                <a:latin typeface="Times New Roman"/>
              </a:rPr>
              <a:t>类的主要方法及功能描述如</a:t>
            </a:r>
            <a:r>
              <a:rPr lang="zh-CN" altLang="en-US" sz="2000" dirty="0" smtClean="0">
                <a:latin typeface="Times New Roman"/>
              </a:rPr>
              <a:t>表所</a:t>
            </a:r>
            <a:r>
              <a:rPr lang="zh-CN" altLang="en-US" sz="2000" dirty="0">
                <a:latin typeface="Times New Roman"/>
              </a:rPr>
              <a:t>示</a:t>
            </a:r>
            <a:r>
              <a:rPr lang="zh-CN" altLang="en-US" sz="2000" dirty="0" smtClean="0">
                <a:latin typeface="Times New Roman"/>
              </a:rPr>
              <a:t>。</a:t>
            </a:r>
            <a:endParaRPr lang="en-US" altLang="zh-CN" sz="2000" dirty="0" smtClean="0">
              <a:latin typeface="Times New Roman"/>
            </a:endParaRPr>
          </a:p>
          <a:p>
            <a:pPr lvl="0"/>
            <a:endParaRPr lang="en-US" altLang="zh-CN" sz="2000" dirty="0">
              <a:latin typeface="Times New Roman"/>
            </a:endParaRPr>
          </a:p>
          <a:p>
            <a:pPr lvl="0"/>
            <a:endParaRPr lang="en-US" altLang="zh-CN" sz="2000" dirty="0" smtClean="0">
              <a:latin typeface="Times New Roman"/>
            </a:endParaRPr>
          </a:p>
          <a:p>
            <a:pPr lvl="0"/>
            <a:endParaRPr lang="en-US" altLang="zh-CN" sz="2000" dirty="0">
              <a:latin typeface="Times New Roman"/>
            </a:endParaRPr>
          </a:p>
          <a:p>
            <a:pPr lvl="0"/>
            <a:endParaRPr lang="en-US" altLang="zh-CN" sz="2000" dirty="0" smtClean="0">
              <a:latin typeface="Times New Roman"/>
            </a:endParaRPr>
          </a:p>
          <a:p>
            <a:pPr lvl="0"/>
            <a:endParaRPr lang="zh-CN" altLang="en-US" sz="2000" dirty="0">
              <a:latin typeface="Times New Roman"/>
            </a:endParaRPr>
          </a:p>
          <a:p>
            <a:pPr lvl="0"/>
            <a:endParaRPr lang="zh-CN" altLang="en-US" sz="2000" dirty="0">
              <a:latin typeface="Times New Roman"/>
            </a:endParaRPr>
          </a:p>
          <a:p>
            <a:pPr lvl="0"/>
            <a:r>
              <a:rPr lang="zh-CN" altLang="en-US" sz="2000" dirty="0">
                <a:latin typeface="Times New Roman"/>
              </a:rPr>
              <a:t>正如上面所说的一样，</a:t>
            </a:r>
            <a:r>
              <a:rPr lang="en-US" altLang="zh-CN" sz="2000" dirty="0" err="1">
                <a:latin typeface="Times New Roman"/>
              </a:rPr>
              <a:t>HashSet</a:t>
            </a:r>
            <a:r>
              <a:rPr lang="zh-CN" altLang="en-US" sz="2000" dirty="0">
                <a:latin typeface="Times New Roman"/>
              </a:rPr>
              <a:t>中的元素并没有按照顺序进行存储。</a:t>
            </a:r>
          </a:p>
          <a:p>
            <a:pPr lvl="0"/>
            <a:endParaRPr lang="zh-CN" altLang="en-US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69654"/>
              </p:ext>
            </p:extLst>
          </p:nvPr>
        </p:nvGraphicFramePr>
        <p:xfrm>
          <a:off x="1547664" y="2841780"/>
          <a:ext cx="6336704" cy="1512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785"/>
                <a:gridCol w="4250919"/>
              </a:tblGrid>
              <a:tr h="15087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功能描述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public </a:t>
                      </a:r>
                      <a:r>
                        <a:rPr lang="en-US" sz="800" dirty="0" err="1">
                          <a:effectLst/>
                        </a:rPr>
                        <a:t>boolean</a:t>
                      </a:r>
                      <a:r>
                        <a:rPr lang="en-US" sz="800" dirty="0">
                          <a:effectLst/>
                        </a:rPr>
                        <a:t> add(E o)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向集合添加指定元素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public void clear()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清空集合中所有元素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30514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boolean contains(Object o)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判断集合是否包含指定元素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boolean isEmpty()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判断集合是否还有元素。如果集合不包含任何元素，则返回</a:t>
                      </a:r>
                      <a:r>
                        <a:rPr lang="en-US" sz="800" dirty="0">
                          <a:effectLst/>
                        </a:rPr>
                        <a:t>true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Iterator iterator()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返回对此集合中元素进行迭代的迭代器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boolean remove(Object o)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删除集合中的元素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int size()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返回此集合中的元素的个数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15087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Object[] toArray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将集合中的元素放到数组中，并返回该数组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TreeSet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4" y="1599642"/>
            <a:ext cx="7859215" cy="1512168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TreeSet</a:t>
            </a:r>
            <a:r>
              <a:rPr lang="zh-CN" altLang="en-US" b="0" i="0" u="none" strike="noStrike" baseline="0" dirty="0" smtClean="0">
                <a:latin typeface="Times New Roman"/>
              </a:rPr>
              <a:t>为使用树来进行存储的</a:t>
            </a:r>
            <a:r>
              <a:rPr lang="en-US" altLang="zh-CN" b="0" i="0" u="none" strike="noStrike" baseline="0" dirty="0" smtClean="0">
                <a:latin typeface="Times New Roman"/>
              </a:rPr>
              <a:t>Set</a:t>
            </a:r>
            <a:r>
              <a:rPr lang="zh-CN" altLang="en-US" b="0" i="0" u="none" strike="noStrike" baseline="0" dirty="0" smtClean="0">
                <a:latin typeface="Times New Roman"/>
              </a:rPr>
              <a:t>接口提供了一个工具。对象按升序进行存储，这方便我们对其进行访问和检索。在存储了大量的需要进行快速检索的排序信息的情况下，</a:t>
            </a:r>
            <a:r>
              <a:rPr lang="en-US" altLang="zh-CN" b="0" i="0" u="none" strike="noStrike" baseline="0" dirty="0" err="1" smtClean="0">
                <a:latin typeface="Times New Roman"/>
              </a:rPr>
              <a:t>TreeSet</a:t>
            </a:r>
            <a:r>
              <a:rPr lang="zh-CN" altLang="en-US" b="0" i="0" u="none" strike="noStrike" baseline="0" dirty="0" smtClean="0">
                <a:latin typeface="Times New Roman"/>
              </a:rPr>
              <a:t>是一个很好的选择。</a:t>
            </a:r>
            <a:r>
              <a:rPr lang="en-US" altLang="zh-CN" b="0" i="0" u="none" strike="noStrike" baseline="0" dirty="0" err="1" smtClean="0">
                <a:latin typeface="Times New Roman"/>
              </a:rPr>
              <a:t>TreeSet</a:t>
            </a:r>
            <a:r>
              <a:rPr lang="zh-CN" altLang="en-US" b="0" i="0" u="none" strike="noStrike" baseline="0" dirty="0" smtClean="0">
                <a:latin typeface="Times New Roman"/>
              </a:rPr>
              <a:t>类的构造</a:t>
            </a:r>
            <a:r>
              <a:rPr lang="zh-CN" altLang="en-US" b="0" i="0" u="none" strike="noStrike" baseline="0" dirty="0" smtClean="0">
                <a:latin typeface="Times New Roman"/>
              </a:rPr>
              <a:t>方法如下图所</a:t>
            </a:r>
            <a:r>
              <a:rPr lang="zh-CN" altLang="en-US" b="0" i="0" u="none" strike="noStrike" baseline="0" dirty="0" smtClean="0">
                <a:latin typeface="Times New Roman"/>
              </a:rPr>
              <a:t>示。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40082"/>
              </p:ext>
            </p:extLst>
          </p:nvPr>
        </p:nvGraphicFramePr>
        <p:xfrm>
          <a:off x="1331641" y="3111810"/>
          <a:ext cx="6751907" cy="160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4635576" imgH="1235518" progId="Visio.Drawing.11">
                  <p:embed/>
                </p:oleObj>
              </mc:Choice>
              <mc:Fallback>
                <p:oleObj name="Visio" r:id="rId3" imgW="4635576" imgH="12355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1" y="3111810"/>
                        <a:ext cx="6751907" cy="1601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02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框架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深刻</a:t>
            </a:r>
            <a:r>
              <a:rPr lang="zh-CN" altLang="en-US" b="0" i="0" u="none" strike="noStrike" baseline="0" dirty="0" smtClean="0">
                <a:latin typeface="Times New Roman"/>
              </a:rPr>
              <a:t>理解</a:t>
            </a:r>
            <a:r>
              <a:rPr lang="en-US" altLang="zh-CN" b="0" i="0" u="none" strike="noStrike" baseline="0" dirty="0" smtClean="0">
                <a:latin typeface="Times New Roman"/>
              </a:rPr>
              <a:t>Java</a:t>
            </a:r>
            <a:r>
              <a:rPr lang="zh-CN" altLang="en-US" b="0" i="0" u="none" strike="noStrike" baseline="0" dirty="0" smtClean="0">
                <a:latin typeface="Times New Roman"/>
              </a:rPr>
              <a:t>集合框架的组成结构及其中的实现类和算法，能极大提高程序员编码的能力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61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TreeSet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8790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>
                <a:latin typeface="Times New Roman"/>
              </a:rPr>
              <a:t>在</a:t>
            </a:r>
            <a:r>
              <a:rPr lang="en-US" altLang="zh-CN" dirty="0" err="1">
                <a:latin typeface="Times New Roman"/>
              </a:rPr>
              <a:t>TreeSet</a:t>
            </a:r>
            <a:r>
              <a:rPr lang="zh-CN" altLang="en-US" dirty="0">
                <a:latin typeface="Times New Roman"/>
              </a:rPr>
              <a:t>类中有几个特殊的方法及功能描述，如</a:t>
            </a:r>
            <a:r>
              <a:rPr lang="zh-CN" altLang="en-US" dirty="0" smtClean="0">
                <a:latin typeface="Times New Roman"/>
              </a:rPr>
              <a:t>表所</a:t>
            </a:r>
            <a:r>
              <a:rPr lang="zh-CN" altLang="en-US" dirty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53768"/>
              </p:ext>
            </p:extLst>
          </p:nvPr>
        </p:nvGraphicFramePr>
        <p:xfrm>
          <a:off x="936171" y="2079173"/>
          <a:ext cx="6876189" cy="1842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010"/>
                <a:gridCol w="3889179"/>
              </a:tblGrid>
              <a:tr h="36624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功能描述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3662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E first()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返回有序集合中第一个元素，即最小的那个元素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3662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E last()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返回有序集合中最后一个元素，即最大的那个元素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7439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SortedSet subSet(E fromElement,E toElement)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返回有序集合从</a:t>
                      </a:r>
                      <a:r>
                        <a:rPr lang="en-US" sz="800" dirty="0" err="1">
                          <a:effectLst/>
                        </a:rPr>
                        <a:t>fromElement</a:t>
                      </a:r>
                      <a:r>
                        <a:rPr lang="zh-CN" sz="800" dirty="0">
                          <a:effectLst/>
                        </a:rPr>
                        <a:t>（包括）到</a:t>
                      </a:r>
                      <a:r>
                        <a:rPr lang="en-US" sz="800" dirty="0" err="1">
                          <a:effectLst/>
                        </a:rPr>
                        <a:t>toElement</a:t>
                      </a:r>
                      <a:r>
                        <a:rPr lang="zh-CN" sz="800" dirty="0">
                          <a:effectLst/>
                        </a:rPr>
                        <a:t>（不包括）的元素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通过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迭代方法访问类集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275607"/>
            <a:ext cx="7408333" cy="1478480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sz="2000" b="0" i="0" u="none" strike="noStrike" baseline="0" dirty="0" smtClean="0">
                <a:latin typeface="Times New Roman"/>
              </a:rPr>
              <a:t>Iterator</a:t>
            </a:r>
            <a:r>
              <a:rPr lang="zh-CN" altLang="en-US" sz="2000" b="0" i="0" u="none" strike="noStrike" baseline="0" dirty="0" smtClean="0">
                <a:latin typeface="Times New Roman"/>
              </a:rPr>
              <a:t>可以完成通过循环输出类集内容，从而获得或删除元素。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ListIterator</a:t>
            </a:r>
            <a:r>
              <a:rPr lang="zh-CN" altLang="en-US" sz="2000" b="0" i="0" u="none" strike="noStrike" baseline="0" dirty="0" smtClean="0">
                <a:latin typeface="Times New Roman"/>
              </a:rPr>
              <a:t>是对</a:t>
            </a:r>
            <a:r>
              <a:rPr lang="en-US" altLang="zh-CN" sz="2000" b="0" i="0" u="none" strike="noStrike" baseline="0" dirty="0" smtClean="0">
                <a:latin typeface="Times New Roman"/>
              </a:rPr>
              <a:t>Iterator</a:t>
            </a:r>
            <a:r>
              <a:rPr lang="zh-CN" altLang="en-US" sz="2000" b="0" i="0" u="none" strike="noStrike" baseline="0" dirty="0" smtClean="0">
                <a:latin typeface="Times New Roman"/>
              </a:rPr>
              <a:t>的扩展，允许双向遍历列表，并且可以修改单元。</a:t>
            </a:r>
          </a:p>
          <a:p>
            <a:pPr marR="0" lvl="0" rtl="0"/>
            <a:r>
              <a:rPr lang="en-US" altLang="zh-CN" sz="2000" b="0" i="0" u="none" strike="noStrike" baseline="0" dirty="0" smtClean="0">
                <a:latin typeface="Times New Roman"/>
              </a:rPr>
              <a:t>Iterator</a:t>
            </a:r>
            <a:r>
              <a:rPr lang="zh-CN" altLang="en-US" sz="2000" b="0" i="0" u="none" strike="noStrike" baseline="0" dirty="0" smtClean="0">
                <a:latin typeface="Times New Roman"/>
              </a:rPr>
              <a:t>接口说明</a:t>
            </a:r>
            <a:r>
              <a:rPr lang="zh-CN" altLang="en-US" sz="2000" b="0" i="0" u="none" strike="noStrike" baseline="0" dirty="0" smtClean="0">
                <a:latin typeface="Times New Roman"/>
              </a:rPr>
              <a:t>方法如下表所示。</a:t>
            </a:r>
            <a:endParaRPr lang="zh-CN" altLang="en-US" sz="2000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13635"/>
              </p:ext>
            </p:extLst>
          </p:nvPr>
        </p:nvGraphicFramePr>
        <p:xfrm>
          <a:off x="1187624" y="2667003"/>
          <a:ext cx="7056784" cy="2275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709"/>
                <a:gridCol w="5003075"/>
              </a:tblGrid>
              <a:tr h="2527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方法说明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void add(Object obj)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将</a:t>
                      </a:r>
                      <a:r>
                        <a:rPr lang="en-US" sz="800">
                          <a:effectLst/>
                        </a:rPr>
                        <a:t>Obj</a:t>
                      </a:r>
                      <a:r>
                        <a:rPr lang="zh-CN" sz="800">
                          <a:effectLst/>
                        </a:rPr>
                        <a:t>插入列表中的一个元素前，该元素在下一次调用</a:t>
                      </a:r>
                      <a:r>
                        <a:rPr lang="en-US" sz="800">
                          <a:effectLst/>
                        </a:rPr>
                        <a:t>next()</a:t>
                      </a:r>
                      <a:r>
                        <a:rPr lang="zh-CN" sz="800">
                          <a:effectLst/>
                        </a:rPr>
                        <a:t>方法时被返回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boolean hasNext()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如果存在下一个元素，则返回</a:t>
                      </a:r>
                      <a:r>
                        <a:rPr lang="en-US" sz="800" dirty="0">
                          <a:effectLst/>
                        </a:rPr>
                        <a:t>true</a:t>
                      </a:r>
                      <a:r>
                        <a:rPr lang="zh-CN" sz="800" dirty="0">
                          <a:effectLst/>
                        </a:rPr>
                        <a:t>，否则返回</a:t>
                      </a:r>
                      <a:r>
                        <a:rPr lang="en-US" sz="800" dirty="0">
                          <a:effectLst/>
                        </a:rPr>
                        <a:t>false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boolean hasPrevious()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如果存在前一个元素，则返回</a:t>
                      </a:r>
                      <a:r>
                        <a:rPr lang="en-US" sz="800">
                          <a:effectLst/>
                        </a:rPr>
                        <a:t>true</a:t>
                      </a:r>
                      <a:r>
                        <a:rPr lang="zh-CN" sz="800">
                          <a:effectLst/>
                        </a:rPr>
                        <a:t>，否则返回</a:t>
                      </a:r>
                      <a:r>
                        <a:rPr lang="en-US" sz="800">
                          <a:effectLst/>
                        </a:rPr>
                        <a:t>false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next()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返回下一个元素，如不存在，引发一个</a:t>
                      </a:r>
                      <a:r>
                        <a:rPr lang="en-US" sz="800" dirty="0" err="1">
                          <a:effectLst/>
                        </a:rPr>
                        <a:t>NoSuchElementException</a:t>
                      </a:r>
                      <a:r>
                        <a:rPr lang="zh-CN" sz="800" dirty="0">
                          <a:effectLst/>
                        </a:rPr>
                        <a:t>异常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 nextIndex()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返回下一个元素的下表，如果不存在下一个元素，则返回列表的大小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previous()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返回前一个元素，如不存在，引发一个</a:t>
                      </a:r>
                      <a:r>
                        <a:rPr lang="en-US" sz="800">
                          <a:effectLst/>
                        </a:rPr>
                        <a:t>NoSuchElementException</a:t>
                      </a:r>
                      <a:r>
                        <a:rPr lang="zh-CN" sz="800">
                          <a:effectLst/>
                        </a:rPr>
                        <a:t>异常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void remove()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从列表中删除当前元素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27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void set(Object obj)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将</a:t>
                      </a:r>
                      <a:r>
                        <a:rPr lang="en-US" sz="800" dirty="0" err="1">
                          <a:effectLst/>
                        </a:rPr>
                        <a:t>obj</a:t>
                      </a:r>
                      <a:r>
                        <a:rPr lang="zh-CN" sz="800" dirty="0">
                          <a:effectLst/>
                        </a:rPr>
                        <a:t>赋给当前元素。即上一次调用</a:t>
                      </a:r>
                      <a:r>
                        <a:rPr lang="en-US" sz="800" dirty="0">
                          <a:effectLst/>
                        </a:rPr>
                        <a:t>next()</a:t>
                      </a:r>
                      <a:r>
                        <a:rPr lang="zh-CN" sz="800" dirty="0">
                          <a:effectLst/>
                        </a:rPr>
                        <a:t>方法或</a:t>
                      </a:r>
                      <a:r>
                        <a:rPr lang="en-US" sz="800" dirty="0" err="1">
                          <a:effectLst/>
                        </a:rPr>
                        <a:t>previousfangfa</a:t>
                      </a:r>
                      <a:r>
                        <a:rPr lang="zh-CN" sz="800" dirty="0">
                          <a:effectLst/>
                        </a:rPr>
                        <a:t>后返回的元素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55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通过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迭代方法访问类集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329612"/>
            <a:ext cx="7408333" cy="367240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zh-CN" altLang="en-US" dirty="0" smtClean="0">
                <a:latin typeface="Times New Roman"/>
              </a:rPr>
              <a:t>使用</a:t>
            </a:r>
            <a:r>
              <a:rPr lang="zh-CN" altLang="en-US" dirty="0">
                <a:latin typeface="Times New Roman"/>
              </a:rPr>
              <a:t>迭代方法循环输出类集内容的操作步骤</a:t>
            </a:r>
            <a:r>
              <a:rPr lang="zh-CN" altLang="en-US" dirty="0" smtClean="0">
                <a:latin typeface="Times New Roman"/>
              </a:rPr>
              <a:t>如下图所</a:t>
            </a:r>
            <a:r>
              <a:rPr lang="zh-CN" altLang="en-US" dirty="0">
                <a:latin typeface="Times New Roman"/>
              </a:rPr>
              <a:t>示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r>
              <a:rPr lang="zh-CN" altLang="en-US" dirty="0">
                <a:latin typeface="Times New Roman"/>
              </a:rPr>
              <a:t>对于执行</a:t>
            </a: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的类集，也可以通过调用</a:t>
            </a:r>
            <a:r>
              <a:rPr lang="en-US" altLang="zh-CN" dirty="0" err="1">
                <a:latin typeface="Times New Roman"/>
              </a:rPr>
              <a:t>ListIterator</a:t>
            </a:r>
            <a:r>
              <a:rPr lang="zh-CN" altLang="en-US" dirty="0">
                <a:latin typeface="Times New Roman"/>
              </a:rPr>
              <a:t>来获得迭代方法。而且列表迭代方法提供了前向和后向访问类集的能力，并且可以修改元素。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46428"/>
              </p:ext>
            </p:extLst>
          </p:nvPr>
        </p:nvGraphicFramePr>
        <p:xfrm>
          <a:off x="2643981" y="1948543"/>
          <a:ext cx="4602828" cy="208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3857112" imgH="2111099" progId="Visio.Drawing.11">
                  <p:embed/>
                </p:oleObj>
              </mc:Choice>
              <mc:Fallback>
                <p:oleObj name="Visio" r:id="rId3" imgW="3857112" imgH="21110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981" y="1948543"/>
                        <a:ext cx="4602828" cy="2081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1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映射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913163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映射</a:t>
            </a:r>
            <a:r>
              <a:rPr lang="zh-CN" altLang="en-US" b="0" i="0" u="none" strike="noStrike" baseline="0" dirty="0" smtClean="0">
                <a:latin typeface="Times New Roman"/>
              </a:rPr>
              <a:t>（</a:t>
            </a:r>
            <a:r>
              <a:rPr lang="en-US" altLang="zh-CN" b="0" i="0" u="none" strike="noStrike" baseline="0" dirty="0" smtClean="0">
                <a:latin typeface="Times New Roman"/>
              </a:rPr>
              <a:t>map</a:t>
            </a:r>
            <a:r>
              <a:rPr lang="zh-CN" altLang="en-US" b="0" i="0" u="none" strike="noStrike" baseline="0" dirty="0" smtClean="0">
                <a:latin typeface="Times New Roman"/>
              </a:rPr>
              <a:t>）是一个存储关键字和值的关联，或者说是“关键字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0" dirty="0" smtClean="0">
                <a:latin typeface="Times New Roman"/>
              </a:rPr>
              <a:t>值”对的对象，即给定一个关键字，可以得到它的值。关键字和值都是对象，关键字必须是唯一的，但值是可以被复制的。</a:t>
            </a:r>
          </a:p>
        </p:txBody>
      </p:sp>
    </p:spTree>
    <p:extLst>
      <p:ext uri="{BB962C8B-B14F-4D97-AF65-F5344CB8AC3E}">
        <p14:creationId xmlns:p14="http://schemas.microsoft.com/office/powerpoint/2010/main" val="3429632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映射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接口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6979"/>
            <a:ext cx="8229600" cy="791935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映射接口定义了映射的特性和本质。支持映射的三大接口</a:t>
            </a:r>
            <a:r>
              <a:rPr lang="zh-CN" altLang="en-US" b="0" i="0" u="none" strike="noStrike" baseline="0" dirty="0" smtClean="0">
                <a:latin typeface="Times New Roman"/>
              </a:rPr>
              <a:t>如下图所</a:t>
            </a:r>
            <a:r>
              <a:rPr lang="zh-CN" altLang="en-US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81604"/>
              </p:ext>
            </p:extLst>
          </p:nvPr>
        </p:nvGraphicFramePr>
        <p:xfrm>
          <a:off x="1475656" y="2841780"/>
          <a:ext cx="655284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3641112" imgH="960120" progId="Visio.Drawing.11">
                  <p:embed/>
                </p:oleObj>
              </mc:Choice>
              <mc:Fallback>
                <p:oleObj name="Visio" r:id="rId3" imgW="3641112" imgH="960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41780"/>
                        <a:ext cx="6552844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99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映射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接口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329612"/>
            <a:ext cx="7408333" cy="174015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sz="2000" dirty="0">
                <a:latin typeface="Times New Roman"/>
              </a:rPr>
              <a:t>Map</a:t>
            </a:r>
            <a:r>
              <a:rPr lang="zh-CN" altLang="en-US" sz="2000" dirty="0">
                <a:latin typeface="Times New Roman"/>
              </a:rPr>
              <a:t>接口映射唯一关键字到值。关键字是以后用于检索值的对象。给定一个关键字和一个值，可以存储这个值到一个</a:t>
            </a:r>
            <a:r>
              <a:rPr lang="en-US" altLang="zh-CN" sz="2000" dirty="0">
                <a:latin typeface="Times New Roman"/>
              </a:rPr>
              <a:t>Map</a:t>
            </a:r>
            <a:r>
              <a:rPr lang="zh-CN" altLang="en-US" sz="2000" dirty="0">
                <a:latin typeface="Times New Roman"/>
              </a:rPr>
              <a:t>对象中。当这个值被存储以后，就可以使用它的关键字来检索它。</a:t>
            </a:r>
            <a:r>
              <a:rPr lang="en-US" altLang="zh-CN" sz="2000" dirty="0" err="1">
                <a:latin typeface="Times New Roman"/>
              </a:rPr>
              <a:t>Map.Entry</a:t>
            </a:r>
            <a:r>
              <a:rPr lang="zh-CN" altLang="en-US" sz="2000" dirty="0">
                <a:latin typeface="Times New Roman"/>
              </a:rPr>
              <a:t>接口使得可以操作映射的输入。而</a:t>
            </a:r>
            <a:r>
              <a:rPr lang="en-US" altLang="zh-CN" sz="2000" dirty="0" err="1">
                <a:latin typeface="Times New Roman"/>
              </a:rPr>
              <a:t>SortMap</a:t>
            </a:r>
            <a:r>
              <a:rPr lang="zh-CN" altLang="en-US" sz="2000" dirty="0">
                <a:latin typeface="Times New Roman"/>
              </a:rPr>
              <a:t>接口扩展了</a:t>
            </a:r>
            <a:r>
              <a:rPr lang="en-US" altLang="zh-CN" sz="2000" dirty="0">
                <a:latin typeface="Times New Roman"/>
              </a:rPr>
              <a:t>Map</a:t>
            </a:r>
            <a:r>
              <a:rPr lang="zh-CN" altLang="en-US" sz="2000" dirty="0">
                <a:latin typeface="Times New Roman"/>
              </a:rPr>
              <a:t>，它确保了各项关键字按升序排列。</a:t>
            </a:r>
          </a:p>
          <a:p>
            <a:pPr lvl="0"/>
            <a:r>
              <a:rPr lang="en-US" altLang="zh-CN" sz="2000" dirty="0">
                <a:latin typeface="Times New Roman"/>
              </a:rPr>
              <a:t>Java</a:t>
            </a:r>
            <a:r>
              <a:rPr lang="zh-CN" altLang="en-US" sz="2000" dirty="0">
                <a:latin typeface="Times New Roman"/>
              </a:rPr>
              <a:t>提供了几个用来实现映射接口的类。可以被用作映射的类如</a:t>
            </a:r>
            <a:r>
              <a:rPr lang="zh-CN" altLang="en-US" sz="2000" dirty="0" smtClean="0">
                <a:latin typeface="Times New Roman"/>
              </a:rPr>
              <a:t>表所</a:t>
            </a:r>
            <a:r>
              <a:rPr lang="zh-CN" altLang="en-US" sz="2000" dirty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05067"/>
              </p:ext>
            </p:extLst>
          </p:nvPr>
        </p:nvGraphicFramePr>
        <p:xfrm>
          <a:off x="1295400" y="2764970"/>
          <a:ext cx="5940896" cy="158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823"/>
                <a:gridCol w="3775073"/>
              </a:tblGrid>
              <a:tr h="39724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类名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类的描述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72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AbstractMap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实现大多数的</a:t>
                      </a:r>
                      <a:r>
                        <a:rPr lang="en-US" sz="800" dirty="0">
                          <a:effectLst/>
                        </a:rPr>
                        <a:t>Map</a:t>
                      </a:r>
                      <a:r>
                        <a:rPr lang="zh-CN" sz="800" dirty="0">
                          <a:effectLst/>
                        </a:rPr>
                        <a:t>接口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72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HashMap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将</a:t>
                      </a:r>
                      <a:r>
                        <a:rPr lang="en-US" sz="800" dirty="0" err="1">
                          <a:effectLst/>
                        </a:rPr>
                        <a:t>AbstractMap</a:t>
                      </a:r>
                      <a:r>
                        <a:rPr lang="zh-CN" sz="800" dirty="0">
                          <a:effectLst/>
                        </a:rPr>
                        <a:t>扩展到使用散列表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72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TreeMap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将</a:t>
                      </a:r>
                      <a:r>
                        <a:rPr lang="en-US" sz="800" dirty="0" err="1">
                          <a:effectLst/>
                        </a:rPr>
                        <a:t>AbstractMap</a:t>
                      </a:r>
                      <a:r>
                        <a:rPr lang="zh-CN" sz="800" dirty="0">
                          <a:effectLst/>
                        </a:rPr>
                        <a:t>扩展到使用树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4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HashMap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748392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HashMap</a:t>
            </a:r>
            <a:r>
              <a:rPr lang="zh-CN" altLang="en-US" b="0" i="0" u="none" strike="noStrike" baseline="0" dirty="0" smtClean="0">
                <a:latin typeface="Times New Roman"/>
              </a:rPr>
              <a:t>类使用散列表实现</a:t>
            </a:r>
            <a:r>
              <a:rPr lang="en-US" altLang="zh-CN" b="0" i="0" u="none" strike="noStrike" baseline="0" dirty="0" smtClean="0">
                <a:latin typeface="Times New Roman"/>
              </a:rPr>
              <a:t>Map</a:t>
            </a:r>
            <a:r>
              <a:rPr lang="zh-CN" altLang="en-US" b="0" i="0" u="none" strike="noStrike" baseline="0" dirty="0" smtClean="0">
                <a:latin typeface="Times New Roman"/>
              </a:rPr>
              <a:t>接口。</a:t>
            </a:r>
            <a:r>
              <a:rPr lang="en-US" altLang="zh-CN" b="0" i="0" u="none" strike="noStrike" baseline="0" dirty="0" err="1" smtClean="0">
                <a:latin typeface="Times New Roman"/>
              </a:rPr>
              <a:t>HashMap</a:t>
            </a:r>
            <a:r>
              <a:rPr lang="zh-CN" altLang="en-US" b="0" i="0" u="none" strike="noStrike" baseline="0" dirty="0" smtClean="0">
                <a:latin typeface="Times New Roman"/>
              </a:rPr>
              <a:t>类的构造方法如</a:t>
            </a:r>
            <a:r>
              <a:rPr lang="zh-CN" altLang="en-US" b="0" i="0" u="none" strike="noStrike" baseline="0" dirty="0" smtClean="0">
                <a:latin typeface="Times New Roman"/>
              </a:rPr>
              <a:t>图所</a:t>
            </a:r>
            <a:r>
              <a:rPr lang="zh-CN" altLang="en-US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84953"/>
              </p:ext>
            </p:extLst>
          </p:nvPr>
        </p:nvGraphicFramePr>
        <p:xfrm>
          <a:off x="971600" y="2210831"/>
          <a:ext cx="7530292" cy="1675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5477112" imgH="1260319" progId="Visio.Drawing.11">
                  <p:embed/>
                </p:oleObj>
              </mc:Choice>
              <mc:Fallback>
                <p:oleObj name="Visio" r:id="rId3" imgW="5477112" imgH="12603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10831"/>
                        <a:ext cx="7530292" cy="1675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49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HashMap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891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err="1">
                <a:latin typeface="Times New Roman"/>
              </a:rPr>
              <a:t>HashMap</a:t>
            </a:r>
            <a:r>
              <a:rPr lang="zh-CN" altLang="en-US" dirty="0">
                <a:latin typeface="Times New Roman"/>
              </a:rPr>
              <a:t>类的主要方法与功能描述如</a:t>
            </a:r>
            <a:r>
              <a:rPr lang="zh-CN" altLang="en-US" dirty="0" smtClean="0">
                <a:latin typeface="Times New Roman"/>
              </a:rPr>
              <a:t>表所</a:t>
            </a:r>
            <a:r>
              <a:rPr lang="zh-CN" altLang="en-US" dirty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06390"/>
              </p:ext>
            </p:extLst>
          </p:nvPr>
        </p:nvGraphicFramePr>
        <p:xfrm>
          <a:off x="859971" y="1937656"/>
          <a:ext cx="7384437" cy="263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110"/>
                <a:gridCol w="4144327"/>
              </a:tblGrid>
              <a:tr h="21392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方法说明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void clear()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删除映射中所有映射关系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43265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public </a:t>
                      </a:r>
                      <a:r>
                        <a:rPr lang="en-US" sz="900" dirty="0" err="1">
                          <a:effectLst/>
                        </a:rPr>
                        <a:t>boolean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containsKey</a:t>
                      </a:r>
                      <a:r>
                        <a:rPr lang="en-US" sz="900" dirty="0">
                          <a:effectLst/>
                        </a:rPr>
                        <a:t>(Object key)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判断</a:t>
                      </a:r>
                      <a:r>
                        <a:rPr lang="en-US" sz="800">
                          <a:effectLst/>
                        </a:rPr>
                        <a:t>HashMap</a:t>
                      </a:r>
                      <a:r>
                        <a:rPr lang="zh-CN" sz="800">
                          <a:effectLst/>
                        </a:rPr>
                        <a:t>中是否包指定的键的映射关系，如果包含则返回</a:t>
                      </a:r>
                      <a:r>
                        <a:rPr lang="en-US" sz="800">
                          <a:effectLst/>
                        </a:rPr>
                        <a:t>true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44127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boolean containsValue(Object value)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判断</a:t>
                      </a:r>
                      <a:r>
                        <a:rPr lang="en-US" sz="800">
                          <a:effectLst/>
                        </a:rPr>
                        <a:t>HashMap</a:t>
                      </a:r>
                      <a:r>
                        <a:rPr lang="zh-CN" sz="800">
                          <a:effectLst/>
                        </a:rPr>
                        <a:t>中是否包指定的键值的映射关系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V get(Object key)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返回参数</a:t>
                      </a:r>
                      <a:r>
                        <a:rPr lang="en-US" sz="800">
                          <a:effectLst/>
                        </a:rPr>
                        <a:t>key</a:t>
                      </a:r>
                      <a:r>
                        <a:rPr lang="zh-CN" sz="800">
                          <a:effectLst/>
                        </a:rPr>
                        <a:t>键在该映射中所映射的值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boolean isEmpty()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判断</a:t>
                      </a:r>
                      <a:r>
                        <a:rPr lang="en-US" sz="800">
                          <a:effectLst/>
                        </a:rPr>
                        <a:t>HashMap</a:t>
                      </a:r>
                      <a:r>
                        <a:rPr lang="zh-CN" sz="800">
                          <a:effectLst/>
                        </a:rPr>
                        <a:t>中是否包含键</a:t>
                      </a:r>
                      <a:r>
                        <a:rPr lang="en-US" sz="800">
                          <a:effectLst/>
                        </a:rPr>
                        <a:t>-</a:t>
                      </a:r>
                      <a:r>
                        <a:rPr lang="zh-CN" sz="800">
                          <a:effectLst/>
                        </a:rPr>
                        <a:t>值映射关系，如果不包含则返回</a:t>
                      </a:r>
                      <a:r>
                        <a:rPr lang="en-US" sz="800">
                          <a:effectLst/>
                        </a:rPr>
                        <a:t>true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V put(K key, V value)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在映射中放入指定值与指定键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void putAll(Map m)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将指定映射的所有映射关系复制到此映射中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int size()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返回映射中键</a:t>
                      </a:r>
                      <a:r>
                        <a:rPr lang="en-US" sz="800">
                          <a:effectLst/>
                        </a:rPr>
                        <a:t>-</a:t>
                      </a:r>
                      <a:r>
                        <a:rPr lang="zh-CN" sz="800">
                          <a:effectLst/>
                        </a:rPr>
                        <a:t>值映射关系的数目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06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 V remove(Object key)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删除映射中存在该键的映射关系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6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HashMap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228327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err="1">
                <a:latin typeface="Times New Roman"/>
              </a:rPr>
              <a:t>HashMap</a:t>
            </a:r>
            <a:r>
              <a:rPr lang="zh-CN" altLang="en-US" dirty="0">
                <a:latin typeface="Times New Roman"/>
              </a:rPr>
              <a:t>实现</a:t>
            </a:r>
            <a:r>
              <a:rPr lang="en-US" altLang="zh-CN" dirty="0">
                <a:latin typeface="Times New Roman"/>
              </a:rPr>
              <a:t>Map</a:t>
            </a:r>
            <a:r>
              <a:rPr lang="zh-CN" altLang="en-US" dirty="0">
                <a:latin typeface="Times New Roman"/>
              </a:rPr>
              <a:t>并扩展</a:t>
            </a:r>
            <a:r>
              <a:rPr lang="en-US" altLang="zh-CN" dirty="0" err="1">
                <a:latin typeface="Times New Roman"/>
              </a:rPr>
              <a:t>AbstractMap</a:t>
            </a:r>
            <a:r>
              <a:rPr lang="zh-CN" altLang="en-US" dirty="0">
                <a:latin typeface="Times New Roman"/>
              </a:rPr>
              <a:t>。同</a:t>
            </a:r>
            <a:r>
              <a:rPr lang="en-US" altLang="zh-CN" dirty="0" err="1">
                <a:latin typeface="Times New Roman"/>
              </a:rPr>
              <a:t>HashSet</a:t>
            </a:r>
            <a:r>
              <a:rPr lang="zh-CN" altLang="en-US" dirty="0">
                <a:latin typeface="Times New Roman"/>
              </a:rPr>
              <a:t>一样，</a:t>
            </a:r>
            <a:r>
              <a:rPr lang="en-US" altLang="zh-CN" dirty="0" err="1">
                <a:latin typeface="Times New Roman"/>
              </a:rPr>
              <a:t>HashMap</a:t>
            </a:r>
            <a:r>
              <a:rPr lang="zh-CN" altLang="en-US" dirty="0">
                <a:latin typeface="Times New Roman"/>
              </a:rPr>
              <a:t>也不保证它的元素的顺序。</a:t>
            </a:r>
          </a:p>
          <a:p>
            <a:pPr lvl="0"/>
            <a:r>
              <a:rPr lang="zh-CN" altLang="en-US" dirty="0">
                <a:latin typeface="Times New Roman"/>
              </a:rPr>
              <a:t>在向</a:t>
            </a:r>
            <a:r>
              <a:rPr lang="en-US" altLang="zh-CN" dirty="0" err="1">
                <a:latin typeface="Times New Roman"/>
              </a:rPr>
              <a:t>HashMap</a:t>
            </a:r>
            <a:r>
              <a:rPr lang="zh-CN" altLang="en-US" dirty="0">
                <a:latin typeface="Times New Roman"/>
              </a:rPr>
              <a:t>中添加元素时，不但要将元素添加，还要为每个元素设置一个</a:t>
            </a:r>
            <a:r>
              <a:rPr lang="en-US" altLang="zh-CN" dirty="0">
                <a:latin typeface="Times New Roman"/>
              </a:rPr>
              <a:t>Hash</a:t>
            </a:r>
            <a:r>
              <a:rPr lang="zh-CN" altLang="en-US" dirty="0">
                <a:latin typeface="Times New Roman"/>
              </a:rPr>
              <a:t>码。</a:t>
            </a:r>
            <a:r>
              <a:rPr lang="en-US" altLang="zh-CN" dirty="0">
                <a:latin typeface="Times New Roman"/>
              </a:rPr>
              <a:t>Hash</a:t>
            </a:r>
            <a:r>
              <a:rPr lang="zh-CN" altLang="en-US" dirty="0">
                <a:latin typeface="Times New Roman"/>
              </a:rPr>
              <a:t>码不只可以为数字，同样它也可以为字符串。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354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TreeMap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sz="2000" b="0" i="0" u="none" strike="noStrike" baseline="0" dirty="0" err="1" smtClean="0">
                <a:latin typeface="Times New Roman"/>
              </a:rPr>
              <a:t>TreeMap</a:t>
            </a:r>
            <a:r>
              <a:rPr lang="zh-CN" altLang="en-US" sz="2000" b="0" i="0" u="none" strike="noStrike" baseline="0" dirty="0" smtClean="0">
                <a:latin typeface="Times New Roman"/>
              </a:rPr>
              <a:t>类通过使用树实现</a:t>
            </a:r>
            <a:r>
              <a:rPr lang="en-US" altLang="zh-CN" sz="2000" b="0" i="0" u="none" strike="noStrike" baseline="0" dirty="0" smtClean="0">
                <a:latin typeface="Times New Roman"/>
              </a:rPr>
              <a:t>Map</a:t>
            </a:r>
            <a:r>
              <a:rPr lang="zh-CN" altLang="en-US" sz="2000" b="0" i="0" u="none" strike="noStrike" baseline="0" dirty="0" smtClean="0">
                <a:latin typeface="Times New Roman"/>
              </a:rPr>
              <a:t>接口。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TreeMap</a:t>
            </a:r>
            <a:r>
              <a:rPr lang="zh-CN" altLang="en-US" sz="2000" b="0" i="0" u="none" strike="noStrike" baseline="0" dirty="0" smtClean="0">
                <a:latin typeface="Times New Roman"/>
              </a:rPr>
              <a:t>提供了按排序顺序存储关键字</a:t>
            </a:r>
            <a:r>
              <a:rPr lang="en-US" altLang="zh-CN" sz="2000" b="0" i="0" u="none" strike="noStrike" baseline="0" dirty="0" smtClean="0">
                <a:latin typeface="Times New Roman"/>
              </a:rPr>
              <a:t>/</a:t>
            </a:r>
            <a:r>
              <a:rPr lang="zh-CN" altLang="en-US" sz="2000" b="0" i="0" u="none" strike="noStrike" baseline="0" dirty="0" smtClean="0">
                <a:latin typeface="Times New Roman"/>
              </a:rPr>
              <a:t>值对的有效手段，同时允许快速检索。不像散列映射，树映射保证它的元素按照关键字升序排序。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TreeMap</a:t>
            </a:r>
            <a:r>
              <a:rPr lang="zh-CN" altLang="en-US" sz="2000" b="0" i="0" u="none" strike="noStrike" baseline="0" dirty="0" smtClean="0">
                <a:latin typeface="Times New Roman"/>
              </a:rPr>
              <a:t>的构造方法如</a:t>
            </a:r>
            <a:r>
              <a:rPr lang="zh-CN" altLang="en-US" sz="2000" b="0" i="0" u="none" strike="noStrike" baseline="0" dirty="0" smtClean="0">
                <a:latin typeface="Times New Roman"/>
              </a:rPr>
              <a:t>图所</a:t>
            </a:r>
            <a:r>
              <a:rPr lang="zh-CN" altLang="en-US" sz="2000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4" y="2743200"/>
            <a:ext cx="8091893" cy="140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框架概述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集合有时又称为容器，简单地说，它是一个对象，能将具有相同性质的多个元素汇聚成一个整体。集合被用于存储、获取、操纵和传输聚合的数据。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Java</a:t>
            </a:r>
            <a:r>
              <a:rPr lang="zh-CN" altLang="en-US" b="0" i="0" u="none" strike="noStrike" baseline="0" dirty="0" smtClean="0">
                <a:latin typeface="Times New Roman"/>
              </a:rPr>
              <a:t>集合框架提供了有效的数据结构和算法，因此程序员不需要自己编写代码实现这些功能。而且结合框架对各个接口的实现是可以互换的，因此很容易转换接口。这样就提高了软件的复用性。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9612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TreeMap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6442" y="1349829"/>
            <a:ext cx="7750358" cy="8382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altLang="zh-CN" dirty="0" err="1">
                <a:latin typeface="Times New Roman"/>
              </a:rPr>
              <a:t>TreeMap</a:t>
            </a:r>
            <a:r>
              <a:rPr lang="zh-CN" altLang="en-US" dirty="0">
                <a:latin typeface="Times New Roman"/>
              </a:rPr>
              <a:t>实现</a:t>
            </a:r>
            <a:r>
              <a:rPr lang="en-US" altLang="zh-CN" dirty="0" err="1">
                <a:latin typeface="Times New Roman"/>
              </a:rPr>
              <a:t>SortedMap</a:t>
            </a:r>
            <a:r>
              <a:rPr lang="zh-CN" altLang="en-US" dirty="0">
                <a:latin typeface="Times New Roman"/>
              </a:rPr>
              <a:t>并且扩展</a:t>
            </a:r>
            <a:r>
              <a:rPr lang="en-US" altLang="zh-CN" dirty="0" err="1">
                <a:latin typeface="Times New Roman"/>
              </a:rPr>
              <a:t>AbstractMap</a:t>
            </a:r>
            <a:r>
              <a:rPr lang="zh-CN" altLang="en-US" dirty="0">
                <a:latin typeface="Times New Roman"/>
              </a:rPr>
              <a:t>。本身并没有定义其他方法。</a:t>
            </a:r>
          </a:p>
          <a:p>
            <a:pPr lvl="0"/>
            <a:r>
              <a:rPr lang="en-US" altLang="zh-CN" dirty="0" err="1">
                <a:latin typeface="Times New Roman"/>
              </a:rPr>
              <a:t>TreeMap</a:t>
            </a:r>
            <a:r>
              <a:rPr lang="zh-CN" altLang="en-US" dirty="0">
                <a:latin typeface="Times New Roman"/>
              </a:rPr>
              <a:t>的主要方法与</a:t>
            </a:r>
            <a:r>
              <a:rPr lang="zh-CN" altLang="en-US" dirty="0" smtClean="0">
                <a:latin typeface="Times New Roman"/>
              </a:rPr>
              <a:t>功能如下表表示</a:t>
            </a:r>
            <a:r>
              <a:rPr lang="zh-CN" altLang="en-US" dirty="0">
                <a:latin typeface="Times New Roman"/>
              </a:rPr>
              <a:t>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62178"/>
              </p:ext>
            </p:extLst>
          </p:nvPr>
        </p:nvGraphicFramePr>
        <p:xfrm>
          <a:off x="1143000" y="2188034"/>
          <a:ext cx="6957392" cy="2381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090"/>
                <a:gridCol w="5106302"/>
              </a:tblGrid>
              <a:tr h="1829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方法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方法说明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clear()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从此</a:t>
                      </a:r>
                      <a:r>
                        <a:rPr lang="en-US" sz="800">
                          <a:effectLst/>
                        </a:rPr>
                        <a:t>TreeMap</a:t>
                      </a:r>
                      <a:r>
                        <a:rPr lang="zh-CN" sz="800">
                          <a:effectLst/>
                        </a:rPr>
                        <a:t>中删除所有映射关系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clone()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</a:t>
                      </a:r>
                      <a:r>
                        <a:rPr lang="en-US" sz="800">
                          <a:effectLst/>
                        </a:rPr>
                        <a:t>TreeMap</a:t>
                      </a:r>
                      <a:r>
                        <a:rPr lang="zh-CN" sz="800">
                          <a:effectLst/>
                        </a:rPr>
                        <a:t>实例的浅表复制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993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comparator()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返回用于对此映射进行排序的比较器，如果此映射使用它的键的自然顺序，则返回</a:t>
                      </a:r>
                      <a:r>
                        <a:rPr lang="en-US" sz="800">
                          <a:effectLst/>
                        </a:rPr>
                        <a:t>null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containsKey(Objectkey)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如果此映射包含对于指定的键的映射关系，则返回</a:t>
                      </a:r>
                      <a:r>
                        <a:rPr lang="en-US" sz="800">
                          <a:effectLst/>
                        </a:rPr>
                        <a:t>true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containsValue(Objectvalue)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如果此映射把一个或多个键映射到指定值，则返回</a:t>
                      </a:r>
                      <a:r>
                        <a:rPr lang="en-US" sz="800">
                          <a:effectLst/>
                        </a:rPr>
                        <a:t>true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entrySet()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返回此映射所包含的映射关系的</a:t>
                      </a:r>
                      <a:r>
                        <a:rPr lang="en-US" sz="800">
                          <a:effectLst/>
                        </a:rPr>
                        <a:t>set</a:t>
                      </a:r>
                      <a:r>
                        <a:rPr lang="zh-CN" sz="800">
                          <a:effectLst/>
                        </a:rPr>
                        <a:t>视图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firstKey()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返回有序映射中当前第一个键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get(Objectkey)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返回此映射中映射到指定键的值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headMap(KtoKey)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返回此映射的部分视图，其键严格小于</a:t>
                      </a:r>
                      <a:r>
                        <a:rPr lang="en-US" sz="800">
                          <a:effectLst/>
                        </a:rPr>
                        <a:t>toKey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keySet()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返回此映射中所包含的键的</a:t>
                      </a:r>
                      <a:r>
                        <a:rPr lang="en-US" sz="800">
                          <a:effectLst/>
                        </a:rPr>
                        <a:t>Set</a:t>
                      </a:r>
                      <a:r>
                        <a:rPr lang="zh-CN" sz="800">
                          <a:effectLst/>
                        </a:rPr>
                        <a:t>视图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29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lastKey()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返回有序映射中当前最后一个键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8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比较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方法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075670"/>
            <a:ext cx="7652386" cy="2588022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sz="2000" b="0" i="0" u="none" strike="noStrike" baseline="0" dirty="0" err="1" smtClean="0">
                <a:latin typeface="Times New Roman"/>
              </a:rPr>
              <a:t>TreeSet</a:t>
            </a:r>
            <a:r>
              <a:rPr lang="zh-CN" altLang="en-US" sz="2000" b="0" i="0" u="none" strike="noStrike" baseline="0" dirty="0" smtClean="0">
                <a:latin typeface="Times New Roman"/>
              </a:rPr>
              <a:t>和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TreeMap</a:t>
            </a:r>
            <a:r>
              <a:rPr lang="zh-CN" altLang="en-US" sz="2000" b="0" i="0" u="none" strike="noStrike" baseline="0" dirty="0" smtClean="0">
                <a:latin typeface="Times New Roman"/>
              </a:rPr>
              <a:t>都按排序顺序存储元素</a:t>
            </a:r>
            <a:r>
              <a:rPr lang="zh-CN" altLang="en-US" sz="2000" b="0" i="0" u="none" strike="noStrike" baseline="0" dirty="0" smtClean="0">
                <a:latin typeface="Times New Roman"/>
              </a:rPr>
              <a:t>。在</a:t>
            </a:r>
            <a:r>
              <a:rPr lang="zh-CN" altLang="en-US" sz="2000" b="0" i="0" u="none" strike="noStrike" baseline="0" dirty="0" smtClean="0">
                <a:latin typeface="Times New Roman"/>
              </a:rPr>
              <a:t>默认情况下，</a:t>
            </a:r>
            <a:r>
              <a:rPr lang="en-US" altLang="zh-CN" sz="2000" b="0" i="0" u="none" strike="noStrike" baseline="0" dirty="0" smtClean="0">
                <a:latin typeface="Times New Roman"/>
              </a:rPr>
              <a:t>Java</a:t>
            </a:r>
            <a:r>
              <a:rPr lang="zh-CN" altLang="en-US" sz="2000" b="0" i="0" u="none" strike="noStrike" baseline="0" dirty="0" smtClean="0">
                <a:latin typeface="Times New Roman"/>
              </a:rPr>
              <a:t>采用的是“自然排序”的顺序存储它们的元素，例如</a:t>
            </a:r>
            <a:r>
              <a:rPr lang="en-US" altLang="zh-CN" sz="2000" b="0" i="0" u="none" strike="noStrike" baseline="0" dirty="0" smtClean="0">
                <a:latin typeface="Times New Roman"/>
              </a:rPr>
              <a:t>A</a:t>
            </a:r>
            <a:r>
              <a:rPr lang="zh-CN" altLang="en-US" sz="2000" b="0" i="0" u="none" strike="noStrike" baseline="0" dirty="0" smtClean="0">
                <a:latin typeface="Times New Roman"/>
              </a:rPr>
              <a:t>在</a:t>
            </a:r>
            <a:r>
              <a:rPr lang="en-US" altLang="zh-CN" sz="2000" b="0" i="0" u="none" strike="noStrike" baseline="0" dirty="0" smtClean="0">
                <a:latin typeface="Times New Roman"/>
              </a:rPr>
              <a:t>B</a:t>
            </a:r>
            <a:r>
              <a:rPr lang="zh-CN" altLang="en-US" sz="2000" b="0" i="0" u="none" strike="noStrike" baseline="0" dirty="0" smtClean="0">
                <a:latin typeface="Times New Roman"/>
              </a:rPr>
              <a:t>的前面，</a:t>
            </a:r>
            <a:r>
              <a:rPr lang="en-US" altLang="zh-CN" sz="2000" b="0" i="0" u="none" strike="noStrike" baseline="0" dirty="0" smtClean="0">
                <a:latin typeface="Times New Roman"/>
              </a:rPr>
              <a:t>2</a:t>
            </a:r>
            <a:r>
              <a:rPr lang="zh-CN" altLang="en-US" sz="2000" b="0" i="0" u="none" strike="noStrike" baseline="0" dirty="0" smtClean="0">
                <a:latin typeface="Times New Roman"/>
              </a:rPr>
              <a:t>在</a:t>
            </a:r>
            <a:r>
              <a:rPr lang="en-US" altLang="zh-CN" sz="2000" b="0" i="0" u="none" strike="noStrike" baseline="0" dirty="0" smtClean="0">
                <a:latin typeface="Times New Roman"/>
              </a:rPr>
              <a:t>3</a:t>
            </a:r>
            <a:r>
              <a:rPr lang="zh-CN" altLang="en-US" sz="2000" b="0" i="0" u="none" strike="noStrike" baseline="0" dirty="0" smtClean="0">
                <a:latin typeface="Times New Roman"/>
              </a:rPr>
              <a:t>的前面，等等。如果需要用到其他的方法对元素进行排序，可以在构造集合或者映射时，指定一个</a:t>
            </a:r>
            <a:r>
              <a:rPr lang="en-US" altLang="zh-CN" sz="2000" b="0" i="0" u="none" strike="noStrike" baseline="0" dirty="0" smtClean="0">
                <a:latin typeface="Times New Roman"/>
              </a:rPr>
              <a:t>Comparator</a:t>
            </a:r>
            <a:r>
              <a:rPr lang="zh-CN" altLang="en-US" sz="2000" b="0" i="0" u="none" strike="noStrike" baseline="0" dirty="0" smtClean="0">
                <a:latin typeface="Times New Roman"/>
              </a:rPr>
              <a:t>对象。</a:t>
            </a:r>
          </a:p>
          <a:p>
            <a:pPr marR="0" lvl="0" rtl="0"/>
            <a:r>
              <a:rPr lang="en-US" altLang="zh-CN" sz="2000" b="0" i="0" u="none" strike="noStrike" baseline="0" dirty="0" smtClean="0">
                <a:latin typeface="Times New Roman"/>
              </a:rPr>
              <a:t>Comparator</a:t>
            </a:r>
            <a:r>
              <a:rPr lang="zh-CN" altLang="en-US" sz="2000" b="0" i="0" u="none" strike="noStrike" baseline="0" dirty="0" smtClean="0">
                <a:latin typeface="Times New Roman"/>
              </a:rPr>
              <a:t>接口定义了两种方法：</a:t>
            </a:r>
            <a:r>
              <a:rPr lang="en-US" altLang="zh-CN" sz="2000" b="0" i="0" u="none" strike="noStrike" baseline="0" dirty="0" smtClean="0">
                <a:latin typeface="Times New Roman"/>
              </a:rPr>
              <a:t>compare()</a:t>
            </a:r>
            <a:r>
              <a:rPr lang="zh-CN" altLang="en-US" sz="2000" b="0" i="0" u="none" strike="noStrike" baseline="0" dirty="0" smtClean="0">
                <a:latin typeface="Times New Roman"/>
              </a:rPr>
              <a:t>和</a:t>
            </a:r>
            <a:r>
              <a:rPr lang="en-US" altLang="zh-CN" sz="2000" b="0" i="0" u="none" strike="noStrike" baseline="0" dirty="0" smtClean="0">
                <a:latin typeface="Times New Roman"/>
              </a:rPr>
              <a:t>equals()</a:t>
            </a:r>
            <a:r>
              <a:rPr lang="zh-CN" altLang="en-US" sz="2000" b="0" i="0" u="none" strike="noStrike" baseline="0" dirty="0" smtClean="0">
                <a:latin typeface="Times New Roman"/>
              </a:rPr>
              <a:t>。</a:t>
            </a:r>
            <a:r>
              <a:rPr lang="en-US" altLang="zh-CN" sz="2000" b="0" i="0" u="none" strike="noStrike" baseline="0" dirty="0" smtClean="0">
                <a:latin typeface="Times New Roman"/>
              </a:rPr>
              <a:t>compare()</a:t>
            </a:r>
            <a:r>
              <a:rPr lang="zh-CN" altLang="en-US" sz="2000" b="0" i="0" u="none" strike="noStrike" baseline="0" dirty="0" smtClean="0">
                <a:latin typeface="Times New Roman"/>
              </a:rPr>
              <a:t>方法的用法</a:t>
            </a:r>
            <a:r>
              <a:rPr lang="zh-CN" altLang="en-US" sz="2000" b="0" i="0" u="none" strike="noStrike" baseline="0" dirty="0" smtClean="0">
                <a:latin typeface="Times New Roman"/>
              </a:rPr>
              <a:t>如下图所</a:t>
            </a:r>
            <a:r>
              <a:rPr lang="zh-CN" altLang="en-US" sz="2000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68309"/>
              </p:ext>
            </p:extLst>
          </p:nvPr>
        </p:nvGraphicFramePr>
        <p:xfrm>
          <a:off x="1187625" y="3080657"/>
          <a:ext cx="6891299" cy="148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5009256" imgH="1205542" progId="Visio.Drawing.11">
                  <p:embed/>
                </p:oleObj>
              </mc:Choice>
              <mc:Fallback>
                <p:oleObj name="Visio" r:id="rId3" imgW="5009256" imgH="12055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3080657"/>
                        <a:ext cx="6891299" cy="148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73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比较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方法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8" y="1653649"/>
            <a:ext cx="7408333" cy="294097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smtClean="0">
                <a:latin typeface="Times New Roman"/>
              </a:rPr>
              <a:t>equals</a:t>
            </a:r>
            <a:r>
              <a:rPr lang="en-US" altLang="zh-CN" dirty="0">
                <a:latin typeface="Times New Roman"/>
              </a:rPr>
              <a:t>()</a:t>
            </a:r>
            <a:r>
              <a:rPr lang="zh-CN" altLang="en-US" dirty="0">
                <a:latin typeface="Times New Roman"/>
              </a:rPr>
              <a:t>方法的用法</a:t>
            </a:r>
            <a:r>
              <a:rPr lang="zh-CN" altLang="en-US" dirty="0" smtClean="0">
                <a:latin typeface="Times New Roman"/>
              </a:rPr>
              <a:t>如下图所</a:t>
            </a:r>
            <a:r>
              <a:rPr lang="zh-CN" altLang="en-US" dirty="0">
                <a:latin typeface="Times New Roman"/>
              </a:rPr>
              <a:t>示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r>
              <a:rPr lang="zh-CN" altLang="en-US" dirty="0" smtClean="0">
                <a:latin typeface="Times New Roman"/>
              </a:rPr>
              <a:t>在</a:t>
            </a:r>
            <a:r>
              <a:rPr lang="zh-CN" altLang="en-US" dirty="0">
                <a:latin typeface="Times New Roman"/>
              </a:rPr>
              <a:t>实际应用中是没有必要去重载</a:t>
            </a:r>
            <a:r>
              <a:rPr lang="en-US" altLang="zh-CN" dirty="0">
                <a:latin typeface="Times New Roman"/>
              </a:rPr>
              <a:t>equals()</a:t>
            </a:r>
            <a:r>
              <a:rPr lang="zh-CN" altLang="en-US" dirty="0">
                <a:latin typeface="Times New Roman"/>
              </a:rPr>
              <a:t>方法的</a:t>
            </a:r>
            <a:r>
              <a:rPr lang="zh-CN" altLang="en-US" dirty="0" smtClean="0">
                <a:latin typeface="Times New Roman"/>
              </a:rPr>
              <a:t>。</a:t>
            </a:r>
            <a:endParaRPr lang="zh-CN" altLang="en-US" dirty="0">
              <a:latin typeface="Times New Roman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90057"/>
            <a:ext cx="7785130" cy="129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504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从前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版本的类和接口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392135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java.util</a:t>
            </a:r>
            <a:r>
              <a:rPr lang="zh-CN" altLang="en-US" b="0" i="0" u="none" strike="noStrike" baseline="0" dirty="0" smtClean="0">
                <a:latin typeface="Times New Roman"/>
              </a:rPr>
              <a:t>的最初</a:t>
            </a:r>
            <a:r>
              <a:rPr lang="zh-CN" altLang="en-US" b="0" i="0" u="none" strike="noStrike" baseline="0" dirty="0" smtClean="0">
                <a:latin typeface="Times New Roman"/>
              </a:rPr>
              <a:t>版本不</a:t>
            </a:r>
            <a:r>
              <a:rPr lang="zh-CN" altLang="en-US" b="0" i="0" u="none" strike="noStrike" baseline="0" dirty="0" smtClean="0">
                <a:latin typeface="Times New Roman"/>
              </a:rPr>
              <a:t>包括类集框架。它定义了几个类和接口提供专门的方法用于存储对象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随着</a:t>
            </a:r>
            <a:r>
              <a:rPr lang="en-US" altLang="zh-CN" b="0" i="0" u="none" strike="noStrike" baseline="0" dirty="0" smtClean="0">
                <a:latin typeface="Times New Roman"/>
              </a:rPr>
              <a:t>Java</a:t>
            </a:r>
            <a:r>
              <a:rPr lang="zh-CN" altLang="en-US" b="0" i="0" u="none" strike="noStrike" baseline="0" dirty="0" smtClean="0">
                <a:latin typeface="Times New Roman"/>
              </a:rPr>
              <a:t>引入类集，有几种最初的类被重新设计成支持类集接口，因此它们与框架完全兼容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由</a:t>
            </a:r>
            <a:r>
              <a:rPr lang="en-US" altLang="zh-CN" b="0" i="0" u="none" strike="noStrike" baseline="0" dirty="0" smtClean="0">
                <a:latin typeface="Times New Roman"/>
              </a:rPr>
              <a:t>Java</a:t>
            </a:r>
            <a:r>
              <a:rPr lang="zh-CN" altLang="en-US" b="0" i="0" u="none" strike="noStrike" baseline="0" dirty="0" smtClean="0">
                <a:latin typeface="Times New Roman"/>
              </a:rPr>
              <a:t>定义的以前版本的类大致有：</a:t>
            </a:r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、</a:t>
            </a:r>
            <a:r>
              <a:rPr lang="en-US" altLang="zh-CN" b="0" i="0" u="none" strike="noStrike" baseline="0" dirty="0" smtClean="0">
                <a:latin typeface="Times New Roman"/>
              </a:rPr>
              <a:t>Stack</a:t>
            </a:r>
            <a:r>
              <a:rPr lang="zh-CN" altLang="en-US" b="0" i="0" u="none" strike="noStrike" baseline="0" dirty="0" smtClean="0">
                <a:latin typeface="Times New Roman"/>
              </a:rPr>
              <a:t>、</a:t>
            </a:r>
            <a:r>
              <a:rPr lang="en-US" altLang="zh-CN" b="0" i="0" u="none" strike="noStrike" baseline="0" dirty="0" smtClean="0">
                <a:latin typeface="Times New Roman"/>
              </a:rPr>
              <a:t>Dictionary</a:t>
            </a:r>
            <a:r>
              <a:rPr lang="zh-CN" altLang="en-US" b="0" i="0" u="none" strike="noStrike" baseline="0" dirty="0" smtClean="0">
                <a:latin typeface="Times New Roman"/>
              </a:rPr>
              <a:t>、</a:t>
            </a:r>
            <a:r>
              <a:rPr lang="en-US" altLang="zh-CN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b="0" i="0" u="none" strike="noStrike" baseline="0" dirty="0" smtClean="0">
                <a:latin typeface="Times New Roman"/>
              </a:rPr>
              <a:t>和</a:t>
            </a:r>
            <a:r>
              <a:rPr lang="en-US" altLang="zh-CN" b="0" i="0" u="none" strike="noStrike" baseline="0" dirty="0" smtClean="0">
                <a:latin typeface="Times New Roman"/>
              </a:rPr>
              <a:t>Properties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461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Vector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8" y="1383618"/>
            <a:ext cx="7408333" cy="3510390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类实现动态数组，这与</a:t>
            </a:r>
            <a:r>
              <a:rPr lang="en-US" altLang="zh-CN" b="0" i="0" u="none" strike="noStrike" baseline="0" dirty="0" err="1" smtClean="0">
                <a:latin typeface="Times New Roman"/>
              </a:rPr>
              <a:t>ArrayList</a:t>
            </a:r>
            <a:r>
              <a:rPr lang="zh-CN" altLang="en-US" b="0" i="0" u="none" strike="noStrike" baseline="0" dirty="0" smtClean="0">
                <a:latin typeface="Times New Roman"/>
              </a:rPr>
              <a:t>相似，但两者不同的是：</a:t>
            </a:r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类是同步的，并且它包含了一些不属于类集框架的方法。但被重新定义后，</a:t>
            </a:r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类已经完全兼容于类集框架了。</a:t>
            </a:r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类的构造方法如</a:t>
            </a:r>
            <a:r>
              <a:rPr lang="zh-CN" altLang="en-US" b="0" i="0" u="none" strike="noStrike" baseline="0" dirty="0" smtClean="0">
                <a:latin typeface="Times New Roman"/>
              </a:rPr>
              <a:t>图所</a:t>
            </a:r>
            <a:r>
              <a:rPr lang="zh-CN" altLang="en-US" b="0" i="0" u="none" strike="noStrike" baseline="0" dirty="0" smtClean="0">
                <a:latin typeface="Times New Roman"/>
              </a:rPr>
              <a:t>示。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en-US" altLang="zh-CN" dirty="0">
              <a:latin typeface="Times New Roman"/>
            </a:endParaRPr>
          </a:p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en-US" altLang="zh-CN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所有的矢量开始都有一个原始的容量。在这个原始容量达到之后，下次再存储时，矢量会自动为那个对象分配空间。通过分配超过需要的内存，矢量减小了可能产生的分配的次数，节约了时间。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78631"/>
              </p:ext>
            </p:extLst>
          </p:nvPr>
        </p:nvGraphicFramePr>
        <p:xfrm>
          <a:off x="1259633" y="2355726"/>
          <a:ext cx="7121381" cy="124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3" imgW="5441256" imgH="1266142" progId="Visio.Drawing.11">
                  <p:embed/>
                </p:oleObj>
              </mc:Choice>
              <mc:Fallback>
                <p:oleObj name="Visio" r:id="rId3" imgW="5441256" imgH="12661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3" y="2355726"/>
                        <a:ext cx="7121381" cy="124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19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Vector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9086" y="1432832"/>
            <a:ext cx="7685314" cy="46536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dirty="0" err="1" smtClean="0">
                <a:latin typeface="Times New Roman"/>
              </a:rPr>
              <a:t>Vetor</a:t>
            </a:r>
            <a:r>
              <a:rPr lang="zh-CN" altLang="en-US" dirty="0">
                <a:latin typeface="Times New Roman"/>
              </a:rPr>
              <a:t>提供了用于增加元素的</a:t>
            </a:r>
            <a:r>
              <a:rPr lang="zh-CN" altLang="en-US" dirty="0" smtClean="0">
                <a:latin typeface="Times New Roman"/>
              </a:rPr>
              <a:t>方法。</a:t>
            </a:r>
            <a:endParaRPr lang="zh-CN" altLang="en-US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3184"/>
              </p:ext>
            </p:extLst>
          </p:nvPr>
        </p:nvGraphicFramePr>
        <p:xfrm>
          <a:off x="849086" y="2242459"/>
          <a:ext cx="7395322" cy="1895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3264"/>
                <a:gridCol w="4372058"/>
              </a:tblGrid>
              <a:tr h="37739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方法描述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739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public void </a:t>
                      </a:r>
                      <a:r>
                        <a:rPr lang="en-US" sz="800" dirty="0" err="1">
                          <a:effectLst/>
                        </a:rPr>
                        <a:t>addElement</a:t>
                      </a:r>
                      <a:r>
                        <a:rPr lang="en-US" sz="800" dirty="0">
                          <a:effectLst/>
                        </a:rPr>
                        <a:t>( Object </a:t>
                      </a:r>
                      <a:r>
                        <a:rPr lang="en-US" sz="800" dirty="0" err="1">
                          <a:effectLst/>
                        </a:rPr>
                        <a:t>obj</a:t>
                      </a:r>
                      <a:r>
                        <a:rPr lang="en-US" sz="800" dirty="0">
                          <a:effectLst/>
                        </a:rPr>
                        <a:t> )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将指定的组件添加到该向量的末尾，并将其大小增加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7739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public void </a:t>
                      </a:r>
                      <a:r>
                        <a:rPr lang="en-US" sz="800" dirty="0" err="1">
                          <a:effectLst/>
                        </a:rPr>
                        <a:t>addElement</a:t>
                      </a:r>
                      <a:r>
                        <a:rPr lang="en-US" sz="800" dirty="0">
                          <a:effectLst/>
                        </a:rPr>
                        <a:t>( </a:t>
                      </a:r>
                      <a:r>
                        <a:rPr lang="en-US" sz="800" dirty="0" err="1">
                          <a:effectLst/>
                        </a:rPr>
                        <a:t>int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index,Object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obj</a:t>
                      </a:r>
                      <a:r>
                        <a:rPr lang="en-US" sz="800" dirty="0">
                          <a:effectLst/>
                        </a:rPr>
                        <a:t> )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在向量的指定位置插入指定的元素</a:t>
                      </a:r>
                      <a:r>
                        <a:rPr lang="en-US" sz="800">
                          <a:effectLst/>
                        </a:rPr>
                        <a:t>obj</a:t>
                      </a:r>
                      <a:r>
                        <a:rPr lang="zh-CN" sz="800">
                          <a:effectLst/>
                        </a:rPr>
                        <a:t>，该位置及以后的元素位置后移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328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void insertElementAt( Object obj,int index 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将指定对象作为此向量中的组件插入到指定的</a:t>
                      </a:r>
                      <a:r>
                        <a:rPr lang="en-US" sz="800" dirty="0">
                          <a:effectLst/>
                        </a:rPr>
                        <a:t>index</a:t>
                      </a:r>
                      <a:r>
                        <a:rPr lang="zh-CN" sz="800" dirty="0">
                          <a:effectLst/>
                        </a:rPr>
                        <a:t>处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Stack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8" y="1329612"/>
            <a:ext cx="7967132" cy="2121159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Stack</a:t>
            </a:r>
            <a:r>
              <a:rPr lang="zh-CN" altLang="en-US" b="0" i="0" u="none" strike="noStrike" baseline="0" dirty="0" smtClean="0">
                <a:latin typeface="Times New Roman"/>
              </a:rPr>
              <a:t>是</a:t>
            </a:r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的一个子类，它实现标准的后进先出堆栈。</a:t>
            </a:r>
            <a:r>
              <a:rPr lang="en-US" altLang="zh-CN" b="0" i="0" u="none" strike="noStrike" baseline="0" dirty="0" smtClean="0">
                <a:latin typeface="Times New Roman"/>
              </a:rPr>
              <a:t>Stack</a:t>
            </a:r>
            <a:r>
              <a:rPr lang="zh-CN" altLang="en-US" b="0" i="0" u="none" strike="noStrike" baseline="0" dirty="0" smtClean="0">
                <a:latin typeface="Times New Roman"/>
              </a:rPr>
              <a:t>仅仅定义了创建空堆栈的默认构造方法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L="0" marR="0" lvl="0" indent="0" rtl="0">
              <a:buNone/>
            </a:pPr>
            <a:endParaRPr lang="en-US" altLang="zh-CN" dirty="0" smtClean="0">
              <a:latin typeface="Times New Roman"/>
            </a:endParaRPr>
          </a:p>
          <a:p>
            <a:pPr marL="0" marR="0" lvl="0" indent="0" rtl="0">
              <a:buNone/>
            </a:pPr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Stack</a:t>
            </a:r>
            <a:r>
              <a:rPr lang="zh-CN" altLang="en-US" b="0" i="0" u="none" strike="noStrike" baseline="0" dirty="0" smtClean="0">
                <a:latin typeface="Times New Roman"/>
              </a:rPr>
              <a:t>类包括了</a:t>
            </a:r>
            <a:r>
              <a:rPr lang="en-US" altLang="zh-CN" b="0" i="0" u="none" strike="noStrike" baseline="0" dirty="0" smtClean="0">
                <a:latin typeface="Times New Roman"/>
              </a:rPr>
              <a:t>Vector</a:t>
            </a:r>
            <a:r>
              <a:rPr lang="zh-CN" altLang="en-US" b="0" i="0" u="none" strike="noStrike" baseline="0" dirty="0" smtClean="0">
                <a:latin typeface="Times New Roman"/>
              </a:rPr>
              <a:t>类定义的所有方法，同时增加了几种它自己定的方法，具体总结</a:t>
            </a:r>
            <a:r>
              <a:rPr lang="zh-CN" altLang="en-US" b="0" i="0" u="none" strike="noStrike" baseline="0" dirty="0" smtClean="0">
                <a:latin typeface="Times New Roman"/>
              </a:rPr>
              <a:t>在下表中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345812"/>
              </p:ext>
            </p:extLst>
          </p:nvPr>
        </p:nvGraphicFramePr>
        <p:xfrm>
          <a:off x="1411964" y="2004687"/>
          <a:ext cx="4288546" cy="48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2417256" imgH="546052" progId="Visio.Drawing.11">
                  <p:embed/>
                </p:oleObj>
              </mc:Choice>
              <mc:Fallback>
                <p:oleObj name="Visio" r:id="rId3" imgW="2417256" imgH="5460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3333"/>
                      <a:stretch>
                        <a:fillRect/>
                      </a:stretch>
                    </p:blipFill>
                    <p:spPr bwMode="auto">
                      <a:xfrm>
                        <a:off x="1411964" y="2004687"/>
                        <a:ext cx="4288546" cy="486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0955"/>
              </p:ext>
            </p:extLst>
          </p:nvPr>
        </p:nvGraphicFramePr>
        <p:xfrm>
          <a:off x="1411964" y="3293488"/>
          <a:ext cx="6218922" cy="1615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761"/>
                <a:gridCol w="4632161"/>
              </a:tblGrid>
              <a:tr h="22982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方法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功能描述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982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E push(Object item)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将元素引用压入栈顶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982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E pop()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删除栈顶元素。栈为空则会抛出</a:t>
                      </a:r>
                      <a:r>
                        <a:rPr lang="en-US" sz="800">
                          <a:effectLst/>
                        </a:rPr>
                        <a:t>EmptyStackException</a:t>
                      </a:r>
                      <a:r>
                        <a:rPr lang="zh-CN" sz="800">
                          <a:effectLst/>
                        </a:rPr>
                        <a:t>异常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982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E peek()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取得栈顶元素但不删除它。如果栈为空则会抛出</a:t>
                      </a:r>
                      <a:r>
                        <a:rPr lang="en-US" sz="800">
                          <a:effectLst/>
                        </a:rPr>
                        <a:t>EmptyStackException</a:t>
                      </a:r>
                      <a:r>
                        <a:rPr lang="zh-CN" sz="800">
                          <a:effectLst/>
                        </a:rPr>
                        <a:t>异常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22982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boolean empty()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判断堆栈是否为空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  <a:tr h="46686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public int search(Object o)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800" dirty="0">
                          <a:effectLst/>
                        </a:rPr>
                        <a:t>返回</a:t>
                      </a:r>
                      <a:r>
                        <a:rPr lang="en-US" sz="800" dirty="0">
                          <a:effectLst/>
                        </a:rPr>
                        <a:t>Object</a:t>
                      </a:r>
                      <a:r>
                        <a:rPr lang="zh-CN" sz="800" dirty="0">
                          <a:effectLst/>
                        </a:rPr>
                        <a:t>对象在栈中所处的位置。其中栈顶元素位置为</a:t>
                      </a: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zh-CN" sz="800" dirty="0">
                          <a:effectLst/>
                        </a:rPr>
                        <a:t>，以后依次递增</a:t>
                      </a: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zh-CN" sz="800" dirty="0">
                          <a:effectLst/>
                        </a:rPr>
                        <a:t>。如果对象不在栈中则返回</a:t>
                      </a:r>
                      <a:r>
                        <a:rPr lang="en-US" sz="800" dirty="0">
                          <a:effectLst/>
                        </a:rPr>
                        <a:t>-1</a:t>
                      </a:r>
                      <a:endParaRPr lang="zh-CN" sz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36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Stack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在栈的操作中，先压入栈的元素在栈的最底部，删除元素是从栈顶开始的。也就是最后压入栈的元素将会被先删除掉。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5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Dictionary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字典（</a:t>
            </a:r>
            <a:r>
              <a:rPr lang="en-US" altLang="zh-CN" b="0" i="0" u="none" strike="noStrike" baseline="0" smtClean="0">
                <a:latin typeface="Times New Roman"/>
              </a:rPr>
              <a:t>Dictionary</a:t>
            </a:r>
            <a:r>
              <a:rPr lang="zh-CN" altLang="en-US" b="0" i="0" u="none" strike="noStrike" baseline="0" smtClean="0">
                <a:latin typeface="Times New Roman"/>
              </a:rPr>
              <a:t>）是一个表示关键字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值存储库的抽象类，同时它的操作和映射（</a:t>
            </a:r>
            <a:r>
              <a:rPr lang="en-US" altLang="zh-CN" b="0" i="0" u="none" strike="noStrike" baseline="0" smtClean="0">
                <a:latin typeface="Times New Roman"/>
              </a:rPr>
              <a:t>Map</a:t>
            </a:r>
            <a:r>
              <a:rPr lang="zh-CN" altLang="en-US" b="0" i="0" u="none" strike="noStrike" baseline="0" smtClean="0">
                <a:latin typeface="Times New Roman"/>
              </a:rPr>
              <a:t>）很类似。给定一个关键字和值，可以讲值存储到字典对象中。一旦这个值被存储了，就能够用关键字来检索它。因此与映射一样，字典可以被当做关键字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值对列表来考虑。但在当前版本的</a:t>
            </a:r>
            <a:r>
              <a:rPr lang="en-US" altLang="zh-CN" b="0" i="0" u="none" strike="noStrike" baseline="0" smtClean="0">
                <a:latin typeface="Times New Roman"/>
              </a:rPr>
              <a:t>Java</a:t>
            </a:r>
            <a:r>
              <a:rPr lang="zh-CN" altLang="en-US" b="0" i="0" u="none" strike="noStrike" baseline="0" smtClean="0">
                <a:latin typeface="Times New Roman"/>
              </a:rPr>
              <a:t>中，</a:t>
            </a:r>
            <a:r>
              <a:rPr lang="en-US" altLang="zh-CN" b="0" i="0" u="none" strike="noStrike" baseline="0" smtClean="0">
                <a:latin typeface="Times New Roman"/>
              </a:rPr>
              <a:t>Dictionary</a:t>
            </a:r>
            <a:r>
              <a:rPr lang="zh-CN" altLang="en-US" b="0" i="0" u="none" strike="noStrike" baseline="0" smtClean="0">
                <a:latin typeface="Times New Roman"/>
              </a:rPr>
              <a:t>类已经被</a:t>
            </a:r>
            <a:r>
              <a:rPr lang="en-US" altLang="zh-CN" b="0" i="0" u="none" strike="noStrike" baseline="0" smtClean="0">
                <a:latin typeface="Times New Roman"/>
              </a:rPr>
              <a:t>Map</a:t>
            </a:r>
            <a:r>
              <a:rPr lang="zh-CN" altLang="en-US" b="0" i="0" u="none" strike="noStrike" baseline="0" smtClean="0">
                <a:latin typeface="Times New Roman"/>
              </a:rPr>
              <a:t>类所取代，所以被认为已是过时的。所以我们也不再作详细的讨论，只要清楚其和映射的作用相同就可以了。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165368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Hashtable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sz="2000" b="0" i="0" u="none" strike="noStrike" baseline="0" dirty="0" smtClean="0">
                <a:latin typeface="Times New Roman"/>
              </a:rPr>
              <a:t>散列表（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sz="2000" b="0" i="0" u="none" strike="noStrike" baseline="0" dirty="0" smtClean="0">
                <a:latin typeface="Times New Roman"/>
              </a:rPr>
              <a:t>）是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java.util</a:t>
            </a:r>
            <a:r>
              <a:rPr lang="zh-CN" altLang="en-US" sz="2000" b="0" i="0" u="none" strike="noStrike" baseline="0" dirty="0" smtClean="0">
                <a:latin typeface="Times New Roman"/>
              </a:rPr>
              <a:t>的一部分，同时也是</a:t>
            </a:r>
            <a:r>
              <a:rPr lang="en-US" altLang="zh-CN" sz="2000" b="0" i="0" u="none" strike="noStrike" baseline="0" dirty="0" smtClean="0">
                <a:latin typeface="Times New Roman"/>
              </a:rPr>
              <a:t>Dictionary</a:t>
            </a:r>
            <a:r>
              <a:rPr lang="zh-CN" altLang="en-US" sz="2000" b="0" i="0" u="none" strike="noStrike" baseline="0" dirty="0" smtClean="0">
                <a:latin typeface="Times New Roman"/>
              </a:rPr>
              <a:t>的具体实现。现在的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sz="2000" b="0" i="0" u="none" strike="noStrike" baseline="0" dirty="0" smtClean="0">
                <a:latin typeface="Times New Roman"/>
              </a:rPr>
              <a:t>已经被集成到类集框架中。它与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HashMap</a:t>
            </a:r>
            <a:r>
              <a:rPr lang="zh-CN" altLang="en-US" sz="2000" b="0" i="0" u="none" strike="noStrike" baseline="0" dirty="0" smtClean="0">
                <a:latin typeface="Times New Roman"/>
              </a:rPr>
              <a:t>相似，但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sz="2000" b="0" i="0" u="none" strike="noStrike" baseline="0" dirty="0" smtClean="0">
                <a:latin typeface="Times New Roman"/>
              </a:rPr>
              <a:t>是同步的。使用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sz="2000" b="0" i="0" u="none" strike="noStrike" baseline="0" dirty="0" smtClean="0">
                <a:latin typeface="Times New Roman"/>
              </a:rPr>
              <a:t>时，指定一个对象作为关键字，同时指定与该关键字相关联的值。接着该关键字被散列，把得到的散列值作为存储在表中的值的下标。</a:t>
            </a:r>
            <a:r>
              <a:rPr lang="en-US" altLang="zh-CN" sz="2000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sz="2000" b="0" i="0" u="none" strike="noStrike" baseline="0" dirty="0" smtClean="0">
                <a:latin typeface="Times New Roman"/>
              </a:rPr>
              <a:t>的构造方法</a:t>
            </a:r>
            <a:r>
              <a:rPr lang="zh-CN" altLang="en-US" sz="2000" b="0" i="0" u="none" strike="noStrike" baseline="0" dirty="0" smtClean="0">
                <a:latin typeface="Times New Roman"/>
              </a:rPr>
              <a:t>如下图所</a:t>
            </a:r>
            <a:r>
              <a:rPr lang="zh-CN" altLang="en-US" sz="2000" b="0" i="0" u="none" strike="noStrike" baseline="0" dirty="0" smtClean="0">
                <a:latin typeface="Times New Roman"/>
              </a:rPr>
              <a:t>示。</a:t>
            </a:r>
            <a:endParaRPr lang="en-US" altLang="zh-CN" sz="2000" b="0" i="0" u="none" strike="noStrike" baseline="0" dirty="0" smtClean="0">
              <a:latin typeface="Times New Roman"/>
            </a:endParaRPr>
          </a:p>
          <a:p>
            <a:pPr marR="0" lvl="0" rtl="0"/>
            <a:endParaRPr lang="en-US" altLang="zh-CN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98254"/>
              </p:ext>
            </p:extLst>
          </p:nvPr>
        </p:nvGraphicFramePr>
        <p:xfrm>
          <a:off x="950639" y="2956452"/>
          <a:ext cx="7503123" cy="147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3" imgW="5153112" imgH="1350897" progId="Visio.Drawing.11">
                  <p:embed/>
                </p:oleObj>
              </mc:Choice>
              <mc:Fallback>
                <p:oleObj name="Visio" r:id="rId3" imgW="5153112" imgH="13508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639" y="2956452"/>
                        <a:ext cx="7503123" cy="147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15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框架概述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1371" y="1437625"/>
            <a:ext cx="7913915" cy="11341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>
                <a:latin typeface="Times New Roman"/>
              </a:rPr>
              <a:t>Java</a:t>
            </a:r>
            <a:r>
              <a:rPr lang="zh-CN" altLang="en-US" dirty="0">
                <a:latin typeface="Times New Roman"/>
              </a:rPr>
              <a:t>平台提供了一个全新的集合框架。集合框架的核心接口为</a:t>
            </a:r>
            <a:r>
              <a:rPr lang="en-US" altLang="zh-CN" dirty="0">
                <a:latin typeface="Times New Roman"/>
              </a:rPr>
              <a:t>Collection</a:t>
            </a:r>
            <a:r>
              <a:rPr lang="zh-CN" altLang="en-US" dirty="0">
                <a:latin typeface="Times New Roman"/>
              </a:rPr>
              <a:t>、</a:t>
            </a:r>
            <a:r>
              <a:rPr lang="en-US" altLang="zh-CN" dirty="0">
                <a:latin typeface="Times New Roman"/>
              </a:rPr>
              <a:t>List</a:t>
            </a:r>
            <a:r>
              <a:rPr lang="zh-CN" altLang="en-US" dirty="0">
                <a:latin typeface="Times New Roman"/>
              </a:rPr>
              <a:t>（列表）、</a:t>
            </a:r>
            <a:r>
              <a:rPr lang="en-US" altLang="zh-CN" dirty="0">
                <a:latin typeface="Times New Roman"/>
              </a:rPr>
              <a:t>Set</a:t>
            </a:r>
            <a:r>
              <a:rPr lang="zh-CN" altLang="en-US" dirty="0">
                <a:latin typeface="Times New Roman"/>
              </a:rPr>
              <a:t>（集合）和</a:t>
            </a:r>
            <a:r>
              <a:rPr lang="en-US" altLang="zh-CN" dirty="0">
                <a:latin typeface="Times New Roman"/>
              </a:rPr>
              <a:t>Map</a:t>
            </a:r>
            <a:r>
              <a:rPr lang="zh-CN" altLang="en-US" dirty="0">
                <a:latin typeface="Times New Roman"/>
              </a:rPr>
              <a:t>（映射），</a:t>
            </a:r>
            <a:r>
              <a:rPr lang="zh-CN" altLang="en-US" dirty="0" smtClean="0">
                <a:latin typeface="Times New Roman"/>
              </a:rPr>
              <a:t>如下图所</a:t>
            </a:r>
            <a:r>
              <a:rPr lang="zh-CN" altLang="en-US" dirty="0">
                <a:latin typeface="Times New Roman"/>
              </a:rPr>
              <a:t>示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32324"/>
              </p:ext>
            </p:extLst>
          </p:nvPr>
        </p:nvGraphicFramePr>
        <p:xfrm>
          <a:off x="880582" y="2843892"/>
          <a:ext cx="7664704" cy="190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146848" imgH="1546716" progId="Visio.Drawing.11">
                  <p:embed/>
                </p:oleObj>
              </mc:Choice>
              <mc:Fallback>
                <p:oleObj name="Visio" r:id="rId3" imgW="5146848" imgH="15467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2" y="2843892"/>
                        <a:ext cx="7664704" cy="1902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04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err="1" smtClean="0">
                <a:latin typeface="方正大标宋简体"/>
              </a:rPr>
              <a:t>Hashtable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203290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>
                <a:latin typeface="Times New Roman"/>
              </a:rPr>
              <a:t>第三种形式中，填充比必须介于</a:t>
            </a:r>
            <a:r>
              <a:rPr lang="en-US" altLang="zh-CN" dirty="0">
                <a:latin typeface="Times New Roman"/>
              </a:rPr>
              <a:t>0.0</a:t>
            </a:r>
            <a:r>
              <a:rPr lang="zh-CN" altLang="en-US" dirty="0">
                <a:latin typeface="Times New Roman"/>
              </a:rPr>
              <a:t>和</a:t>
            </a:r>
            <a:r>
              <a:rPr lang="en-US" altLang="zh-CN" dirty="0">
                <a:latin typeface="Times New Roman"/>
              </a:rPr>
              <a:t>1.0</a:t>
            </a:r>
            <a:r>
              <a:rPr lang="zh-CN" altLang="en-US" dirty="0">
                <a:latin typeface="Times New Roman"/>
              </a:rPr>
              <a:t>之间，它决定了在散列表向上调整大小之前的充满度。即当元素的个数大于散列表的容量乘以它的填充比时，散列表被扩展。如果没有指定填充比。则默认使用</a:t>
            </a:r>
            <a:r>
              <a:rPr lang="en-US" altLang="zh-CN" dirty="0">
                <a:latin typeface="Times New Roman"/>
              </a:rPr>
              <a:t>0.75</a:t>
            </a:r>
            <a:r>
              <a:rPr lang="zh-CN" altLang="en-US" dirty="0">
                <a:latin typeface="Times New Roman"/>
              </a:rPr>
              <a:t>。</a:t>
            </a:r>
          </a:p>
          <a:p>
            <a:pPr marR="0" lvl="0" rtl="0"/>
            <a:endParaRPr lang="en-US" altLang="zh-CN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8740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Properties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类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8" y="1491631"/>
            <a:ext cx="7408333" cy="1674185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属性（</a:t>
            </a:r>
            <a:r>
              <a:rPr lang="en-US" altLang="zh-CN" b="0" i="0" u="none" strike="noStrike" baseline="0" dirty="0" smtClean="0">
                <a:latin typeface="Times New Roman"/>
              </a:rPr>
              <a:t>Properties</a:t>
            </a:r>
            <a:r>
              <a:rPr lang="zh-CN" altLang="en-US" b="0" i="0" u="none" strike="noStrike" baseline="0" dirty="0" smtClean="0">
                <a:latin typeface="Times New Roman"/>
              </a:rPr>
              <a:t>）是</a:t>
            </a:r>
            <a:r>
              <a:rPr lang="en-US" altLang="zh-CN" b="0" i="0" u="none" strike="noStrike" baseline="0" dirty="0" err="1" smtClean="0">
                <a:latin typeface="Times New Roman"/>
              </a:rPr>
              <a:t>Hashtable</a:t>
            </a:r>
            <a:r>
              <a:rPr lang="zh-CN" altLang="en-US" b="0" i="0" u="none" strike="noStrike" baseline="0" dirty="0" smtClean="0">
                <a:latin typeface="Times New Roman"/>
              </a:rPr>
              <a:t>类的一个子类。它用来保持值的列表，其中关键字和值都是字符串。</a:t>
            </a:r>
            <a:r>
              <a:rPr lang="en-US" altLang="zh-CN" b="0" i="0" u="none" strike="noStrike" baseline="0" dirty="0" smtClean="0">
                <a:latin typeface="Times New Roman"/>
              </a:rPr>
              <a:t>Properties</a:t>
            </a:r>
            <a:r>
              <a:rPr lang="zh-CN" altLang="en-US" b="0" i="0" u="none" strike="noStrike" baseline="0" dirty="0" smtClean="0">
                <a:latin typeface="Times New Roman"/>
              </a:rPr>
              <a:t>类被许多其他的</a:t>
            </a:r>
            <a:r>
              <a:rPr lang="en-US" altLang="zh-CN" b="0" i="0" u="none" strike="noStrike" baseline="0" dirty="0" smtClean="0">
                <a:latin typeface="Times New Roman"/>
              </a:rPr>
              <a:t>Java</a:t>
            </a:r>
            <a:r>
              <a:rPr lang="zh-CN" altLang="en-US" b="0" i="0" u="none" strike="noStrike" baseline="0" dirty="0" smtClean="0">
                <a:latin typeface="Times New Roman"/>
              </a:rPr>
              <a:t>类所使用。例如，当获得系统环境值时，</a:t>
            </a:r>
            <a:r>
              <a:rPr lang="en-US" altLang="zh-CN" b="0" i="0" u="none" strike="noStrike" baseline="0" dirty="0" err="1" smtClean="0">
                <a:latin typeface="Times New Roman"/>
              </a:rPr>
              <a:t>System.get</a:t>
            </a:r>
            <a:r>
              <a:rPr lang="zh-CN" altLang="en-US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smtClean="0">
                <a:latin typeface="Times New Roman"/>
              </a:rPr>
              <a:t>Properties()</a:t>
            </a:r>
            <a:r>
              <a:rPr lang="zh-CN" altLang="en-US" b="0" i="0" u="none" strike="noStrike" baseline="0" dirty="0" smtClean="0">
                <a:latin typeface="Times New Roman"/>
              </a:rPr>
              <a:t>返回对象的类型。</a:t>
            </a:r>
            <a:r>
              <a:rPr lang="en-US" altLang="zh-CN" b="0" i="0" u="none" strike="noStrike" baseline="0" dirty="0" smtClean="0">
                <a:latin typeface="Times New Roman"/>
              </a:rPr>
              <a:t>Properties</a:t>
            </a:r>
            <a:r>
              <a:rPr lang="zh-CN" altLang="en-US" b="0" i="0" u="none" strike="noStrike" baseline="0" dirty="0" smtClean="0">
                <a:latin typeface="Times New Roman"/>
              </a:rPr>
              <a:t>类定义的构造方法</a:t>
            </a:r>
            <a:r>
              <a:rPr lang="zh-CN" altLang="en-US" b="0" i="0" u="none" strike="noStrike" baseline="0" dirty="0" smtClean="0">
                <a:latin typeface="Times New Roman"/>
              </a:rPr>
              <a:t>如图所</a:t>
            </a:r>
            <a:r>
              <a:rPr lang="zh-CN" altLang="en-US" b="0" i="0" u="none" strike="noStrike" baseline="0" dirty="0" smtClean="0">
                <a:latin typeface="Times New Roman"/>
              </a:rPr>
              <a:t>示。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38716"/>
              </p:ext>
            </p:extLst>
          </p:nvPr>
        </p:nvGraphicFramePr>
        <p:xfrm>
          <a:off x="1187625" y="3165815"/>
          <a:ext cx="7009529" cy="10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3" imgW="4946184" imgH="605574" progId="Visio.Drawing.11">
                  <p:embed/>
                </p:oleObj>
              </mc:Choice>
              <mc:Fallback>
                <p:oleObj name="Visio" r:id="rId3" imgW="4946184" imgH="6055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3165815"/>
                        <a:ext cx="7009529" cy="100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639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小结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653648"/>
            <a:ext cx="7408333" cy="2588022"/>
          </a:xfrm>
        </p:spPr>
        <p:txBody>
          <a:bodyPr>
            <a:normAutofit fontScale="925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本章</a:t>
            </a:r>
            <a:r>
              <a:rPr lang="zh-CN" altLang="en-US" b="0" i="0" u="none" strike="noStrike" baseline="0" dirty="0" smtClean="0">
                <a:latin typeface="Times New Roman"/>
              </a:rPr>
              <a:t>的重点在于掌握列表、集合、映射三种结构还有迭代方法、比较方法。而本章难点则是对现在和以前版本中各种方法的理解和掌握。希望大家能多加练习来更好地理解集合框架的含义。</a:t>
            </a:r>
          </a:p>
        </p:txBody>
      </p:sp>
    </p:spTree>
    <p:extLst>
      <p:ext uri="{BB962C8B-B14F-4D97-AF65-F5344CB8AC3E}">
        <p14:creationId xmlns:p14="http://schemas.microsoft.com/office/powerpoint/2010/main" val="2109068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框架概述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8" y="1437625"/>
            <a:ext cx="7408333" cy="82660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CN" altLang="en-US" dirty="0" smtClean="0">
                <a:latin typeface="Times New Roman"/>
              </a:rPr>
              <a:t>将</a:t>
            </a:r>
            <a:r>
              <a:rPr lang="zh-CN" altLang="en-US" dirty="0">
                <a:latin typeface="Times New Roman"/>
              </a:rPr>
              <a:t>上面的关系图简化后，只需</a:t>
            </a:r>
            <a:r>
              <a:rPr lang="zh-CN" altLang="en-US" dirty="0" smtClean="0">
                <a:latin typeface="Times New Roman"/>
              </a:rPr>
              <a:t>要记住如下图所示内容。</a:t>
            </a:r>
            <a:endParaRPr lang="zh-CN" altLang="en-US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52457"/>
              </p:ext>
            </p:extLst>
          </p:nvPr>
        </p:nvGraphicFramePr>
        <p:xfrm>
          <a:off x="1537663" y="2876550"/>
          <a:ext cx="6068675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2410776" imgH="682565" progId="Visio.Drawing.11">
                  <p:embed/>
                </p:oleObj>
              </mc:Choice>
              <mc:Fallback>
                <p:oleObj name="Visio" r:id="rId3" imgW="2410776" imgH="6825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663" y="2876550"/>
                        <a:ext cx="6068675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8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框架概述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275606"/>
            <a:ext cx="7408333" cy="258802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altLang="zh-CN" sz="3400" dirty="0" smtClean="0">
                <a:latin typeface="Times New Roman"/>
              </a:rPr>
              <a:t>Collection</a:t>
            </a:r>
            <a:r>
              <a:rPr lang="zh-CN" altLang="en-US" sz="3400" dirty="0">
                <a:latin typeface="Times New Roman"/>
              </a:rPr>
              <a:t>是集合继承树中最顶层的接口，几乎所有的</a:t>
            </a:r>
            <a:r>
              <a:rPr lang="en-US" altLang="zh-CN" sz="3400" dirty="0">
                <a:latin typeface="Times New Roman"/>
              </a:rPr>
              <a:t>Java</a:t>
            </a:r>
            <a:r>
              <a:rPr lang="zh-CN" altLang="en-US" sz="3400" dirty="0">
                <a:latin typeface="Times New Roman"/>
              </a:rPr>
              <a:t>集合框架成员都继承实现了</a:t>
            </a:r>
            <a:r>
              <a:rPr lang="en-US" altLang="zh-CN" sz="3400" dirty="0">
                <a:latin typeface="Times New Roman"/>
              </a:rPr>
              <a:t>Collection</a:t>
            </a:r>
            <a:r>
              <a:rPr lang="zh-CN" altLang="en-US" sz="3400" dirty="0">
                <a:latin typeface="Times New Roman"/>
              </a:rPr>
              <a:t>接口，或者与其有密切关系。</a:t>
            </a:r>
            <a:r>
              <a:rPr lang="en-US" altLang="zh-CN" sz="3400" dirty="0">
                <a:latin typeface="Times New Roman"/>
              </a:rPr>
              <a:t>Collection</a:t>
            </a:r>
            <a:r>
              <a:rPr lang="zh-CN" altLang="en-US" sz="3400" dirty="0">
                <a:latin typeface="Times New Roman"/>
              </a:rPr>
              <a:t>提供了关于集合的通用操作</a:t>
            </a:r>
            <a:r>
              <a:rPr lang="zh-CN" altLang="en-US" sz="3400" dirty="0" smtClean="0">
                <a:latin typeface="Times New Roman"/>
              </a:rPr>
              <a:t>。</a:t>
            </a:r>
            <a:endParaRPr lang="en-US" altLang="zh-CN" sz="3400" dirty="0" smtClean="0">
              <a:latin typeface="Times New Roman"/>
            </a:endParaRPr>
          </a:p>
          <a:p>
            <a:pPr lvl="0"/>
            <a:endParaRPr lang="zh-CN" altLang="en-US" sz="3400" dirty="0">
              <a:latin typeface="Times New Roman"/>
            </a:endParaRPr>
          </a:p>
          <a:p>
            <a:pPr lvl="0"/>
            <a:r>
              <a:rPr lang="en-US" altLang="zh-CN" sz="3400" dirty="0">
                <a:latin typeface="Times New Roman"/>
              </a:rPr>
              <a:t>Set</a:t>
            </a:r>
            <a:r>
              <a:rPr lang="zh-CN" altLang="en-US" sz="3400" dirty="0">
                <a:latin typeface="Times New Roman"/>
              </a:rPr>
              <a:t>接口和</a:t>
            </a:r>
            <a:r>
              <a:rPr lang="en-US" altLang="zh-CN" sz="3400" dirty="0">
                <a:latin typeface="Times New Roman"/>
              </a:rPr>
              <a:t>List</a:t>
            </a:r>
            <a:r>
              <a:rPr lang="zh-CN" altLang="en-US" sz="3400" dirty="0">
                <a:latin typeface="Times New Roman"/>
              </a:rPr>
              <a:t>接口都继承了</a:t>
            </a:r>
            <a:r>
              <a:rPr lang="en-US" altLang="zh-CN" sz="3400" dirty="0">
                <a:latin typeface="Times New Roman"/>
              </a:rPr>
              <a:t>Collection</a:t>
            </a:r>
            <a:r>
              <a:rPr lang="zh-CN" altLang="en-US" sz="3400" dirty="0">
                <a:latin typeface="Times New Roman"/>
              </a:rPr>
              <a:t>接口，而</a:t>
            </a:r>
            <a:r>
              <a:rPr lang="en-US" altLang="zh-CN" sz="3400" dirty="0">
                <a:latin typeface="Times New Roman"/>
              </a:rPr>
              <a:t>Map</a:t>
            </a:r>
            <a:r>
              <a:rPr lang="zh-CN" altLang="en-US" sz="3400" dirty="0">
                <a:latin typeface="Times New Roman"/>
              </a:rPr>
              <a:t>接口没有继承</a:t>
            </a:r>
            <a:r>
              <a:rPr lang="en-US" altLang="zh-CN" sz="3400" dirty="0">
                <a:latin typeface="Times New Roman"/>
              </a:rPr>
              <a:t>Collection</a:t>
            </a:r>
            <a:r>
              <a:rPr lang="zh-CN" altLang="en-US" sz="3400" dirty="0">
                <a:latin typeface="Times New Roman"/>
              </a:rPr>
              <a:t>接口。因此，</a:t>
            </a:r>
            <a:r>
              <a:rPr lang="en-US" altLang="zh-CN" sz="3400" dirty="0">
                <a:latin typeface="Times New Roman"/>
              </a:rPr>
              <a:t>Set</a:t>
            </a:r>
            <a:r>
              <a:rPr lang="zh-CN" altLang="en-US" sz="3400" dirty="0">
                <a:latin typeface="Times New Roman"/>
              </a:rPr>
              <a:t>对象和</a:t>
            </a:r>
            <a:r>
              <a:rPr lang="en-US" altLang="zh-CN" sz="3400" dirty="0">
                <a:latin typeface="Times New Roman"/>
              </a:rPr>
              <a:t>List</a:t>
            </a:r>
            <a:r>
              <a:rPr lang="zh-CN" altLang="en-US" sz="3400" dirty="0">
                <a:latin typeface="Times New Roman"/>
              </a:rPr>
              <a:t>对象都可以调用</a:t>
            </a:r>
            <a:r>
              <a:rPr lang="en-US" altLang="zh-CN" sz="3400" dirty="0">
                <a:latin typeface="Times New Roman"/>
              </a:rPr>
              <a:t>Collection</a:t>
            </a:r>
            <a:r>
              <a:rPr lang="zh-CN" altLang="en-US" sz="3400" dirty="0">
                <a:latin typeface="Times New Roman"/>
              </a:rPr>
              <a:t>接口的方法，而</a:t>
            </a:r>
            <a:r>
              <a:rPr lang="en-US" altLang="zh-CN" sz="3400" dirty="0">
                <a:latin typeface="Times New Roman"/>
              </a:rPr>
              <a:t>Map</a:t>
            </a:r>
            <a:r>
              <a:rPr lang="zh-CN" altLang="en-US" sz="3400" dirty="0">
                <a:latin typeface="Times New Roman"/>
              </a:rPr>
              <a:t>对象则不可以</a:t>
            </a:r>
            <a:r>
              <a:rPr lang="zh-CN" altLang="en-US" sz="3400" dirty="0" smtClean="0">
                <a:latin typeface="Times New Roman"/>
              </a:rPr>
              <a:t>。</a:t>
            </a:r>
            <a:endParaRPr lang="zh-CN" altLang="en-US" sz="3400" dirty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99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集合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框架概述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3" y="1275606"/>
            <a:ext cx="7634807" cy="140228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sz="2000" dirty="0" smtClean="0">
                <a:latin typeface="Times New Roman"/>
              </a:rPr>
              <a:t>Set</a:t>
            </a:r>
            <a:r>
              <a:rPr lang="zh-CN" altLang="en-US" sz="2000" dirty="0" smtClean="0">
                <a:latin typeface="Times New Roman"/>
              </a:rPr>
              <a:t>类似</a:t>
            </a:r>
            <a:r>
              <a:rPr lang="zh-CN" altLang="en-US" sz="2000" dirty="0">
                <a:latin typeface="Times New Roman"/>
              </a:rPr>
              <a:t>数学中集合的定义，是无序的、没有重复项目的集合。</a:t>
            </a:r>
            <a:r>
              <a:rPr lang="en-US" altLang="zh-CN" sz="2000" dirty="0">
                <a:latin typeface="Times New Roman"/>
              </a:rPr>
              <a:t>List</a:t>
            </a:r>
            <a:r>
              <a:rPr lang="zh-CN" altLang="en-US" sz="2000" dirty="0">
                <a:latin typeface="Times New Roman"/>
              </a:rPr>
              <a:t>是位置性集合，加进清单的元素可以加在清单中特定位置或加到末尾，可以保存重复的元素。</a:t>
            </a:r>
            <a:r>
              <a:rPr lang="en-US" altLang="zh-CN" sz="2000" dirty="0">
                <a:latin typeface="Times New Roman"/>
              </a:rPr>
              <a:t>Map</a:t>
            </a:r>
            <a:r>
              <a:rPr lang="zh-CN" altLang="en-US" sz="2000" dirty="0">
                <a:latin typeface="Times New Roman"/>
              </a:rPr>
              <a:t>用于关键字</a:t>
            </a:r>
            <a:r>
              <a:rPr lang="en-US" altLang="zh-CN" sz="2000" dirty="0">
                <a:latin typeface="Times New Roman"/>
              </a:rPr>
              <a:t>/</a:t>
            </a:r>
            <a:r>
              <a:rPr lang="zh-CN" altLang="en-US" sz="2000" dirty="0">
                <a:latin typeface="Times New Roman"/>
              </a:rPr>
              <a:t>数值对，其中关键字是数值的惟一标识（不可重复），用户可以按关键字存取数据，数据可重复</a:t>
            </a:r>
            <a:r>
              <a:rPr lang="zh-CN" altLang="en-US" sz="2000" dirty="0" smtClean="0">
                <a:latin typeface="Times New Roman"/>
              </a:rPr>
              <a:t>。</a:t>
            </a:r>
            <a:endParaRPr lang="en-US" altLang="zh-CN" dirty="0">
              <a:latin typeface="Times New Roman"/>
            </a:endParaRPr>
          </a:p>
          <a:p>
            <a:pPr marL="0" lvl="0" indent="0">
              <a:buNone/>
            </a:pPr>
            <a:endParaRPr lang="en-US" altLang="zh-CN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69957"/>
              </p:ext>
            </p:extLst>
          </p:nvPr>
        </p:nvGraphicFramePr>
        <p:xfrm>
          <a:off x="1256611" y="2579914"/>
          <a:ext cx="6597377" cy="236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4966704" imgH="2377871" progId="Visio.Drawing.11">
                  <p:embed/>
                </p:oleObj>
              </mc:Choice>
              <mc:Fallback>
                <p:oleObj name="Visio" r:id="rId3" imgW="4966704" imgH="23778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611" y="2579914"/>
                        <a:ext cx="6597377" cy="236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67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Collection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接口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545636"/>
            <a:ext cx="7408333" cy="696821"/>
          </a:xfrm>
        </p:spPr>
        <p:txBody>
          <a:bodyPr>
            <a:normAutofit fontScale="70000" lnSpcReduction="20000"/>
          </a:bodyPr>
          <a:lstStyle/>
          <a:p>
            <a:pPr marL="0" marR="0" lvl="0" indent="0" rtl="0">
              <a:buNone/>
            </a:pPr>
            <a:r>
              <a:rPr lang="en-US" altLang="zh-CN" b="0" i="0" u="none" strike="noStrike" baseline="0" dirty="0" smtClean="0">
                <a:latin typeface="Times New Roman"/>
              </a:rPr>
              <a:t>Collection</a:t>
            </a:r>
            <a:r>
              <a:rPr lang="zh-CN" altLang="en-US" b="0" i="0" u="none" strike="noStrike" baseline="0" dirty="0" smtClean="0">
                <a:latin typeface="Times New Roman"/>
              </a:rPr>
              <a:t>接口是集合框架最基础的接口，所以这个接口定义了整个集合框架都可以调用的</a:t>
            </a:r>
            <a:r>
              <a:rPr lang="zh-CN" altLang="en-US" b="0" i="0" u="none" strike="noStrike" baseline="0" dirty="0" smtClean="0">
                <a:latin typeface="Times New Roman"/>
              </a:rPr>
              <a:t>方法。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en-US" altLang="zh-CN" dirty="0">
              <a:latin typeface="Times New Roman"/>
            </a:endParaRPr>
          </a:p>
          <a:p>
            <a:pPr marR="0" lvl="0" rtl="0"/>
            <a:endParaRPr lang="zh-CN" altLang="en-US" b="1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71047"/>
              </p:ext>
            </p:extLst>
          </p:nvPr>
        </p:nvGraphicFramePr>
        <p:xfrm>
          <a:off x="827585" y="2517744"/>
          <a:ext cx="7596774" cy="122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5087016" imgH="868896" progId="Visio.Drawing.11">
                  <p:embed/>
                </p:oleObj>
              </mc:Choice>
              <mc:Fallback>
                <p:oleObj name="Visio" r:id="rId3" imgW="5087016" imgH="8688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2517744"/>
                        <a:ext cx="7596774" cy="1226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1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方正大标宋简体"/>
              </a:rPr>
              <a:t>Collection</a:t>
            </a:r>
            <a:r>
              <a:rPr lang="zh-CN" altLang="en-US" b="0" i="0" u="none" strike="noStrike" kern="1800" baseline="0" dirty="0" smtClean="0">
                <a:latin typeface="方正大标宋简体"/>
              </a:rPr>
              <a:t>接口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5" y="1240836"/>
            <a:ext cx="7408333" cy="44645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 smtClean="0">
                <a:latin typeface="Times New Roman"/>
              </a:rPr>
              <a:t>Collection</a:t>
            </a:r>
            <a:r>
              <a:rPr lang="zh-CN" altLang="en-US" dirty="0">
                <a:latin typeface="Times New Roman"/>
              </a:rPr>
              <a:t>接口常用方法</a:t>
            </a:r>
            <a:r>
              <a:rPr lang="zh-CN" altLang="en-US" dirty="0" smtClean="0">
                <a:latin typeface="Times New Roman"/>
              </a:rPr>
              <a:t>如下表所</a:t>
            </a:r>
            <a:r>
              <a:rPr lang="zh-CN" altLang="en-US" dirty="0">
                <a:latin typeface="Times New Roman"/>
              </a:rPr>
              <a:t>示。</a:t>
            </a:r>
          </a:p>
          <a:p>
            <a:pPr lvl="0"/>
            <a:endParaRPr lang="zh-CN" altLang="en-US" dirty="0">
              <a:latin typeface="Times New Roman"/>
            </a:endParaRPr>
          </a:p>
          <a:p>
            <a:pPr lvl="0"/>
            <a:endParaRPr lang="en-US" altLang="zh-CN" dirty="0" smtClean="0">
              <a:latin typeface="Times New Roman"/>
            </a:endParaRPr>
          </a:p>
          <a:p>
            <a:pPr lvl="0"/>
            <a:endParaRPr lang="en-US" altLang="zh-CN" dirty="0">
              <a:latin typeface="Times New Roman"/>
            </a:endParaRPr>
          </a:p>
          <a:p>
            <a:pPr lvl="0"/>
            <a:endParaRPr lang="zh-CN" altLang="en-US" dirty="0">
              <a:latin typeface="Times New Roman"/>
            </a:endParaRPr>
          </a:p>
          <a:p>
            <a:pPr marR="0" lvl="0" rtl="0"/>
            <a:endParaRPr lang="zh-CN" altLang="en-US" b="1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54277"/>
              </p:ext>
            </p:extLst>
          </p:nvPr>
        </p:nvGraphicFramePr>
        <p:xfrm>
          <a:off x="1115616" y="1796144"/>
          <a:ext cx="6984776" cy="3015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753"/>
                <a:gridCol w="4952023"/>
              </a:tblGrid>
              <a:tr h="33503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方法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方法作用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boolean</a:t>
                      </a:r>
                      <a:r>
                        <a:rPr lang="en-US" sz="700" dirty="0">
                          <a:effectLst/>
                        </a:rPr>
                        <a:t> add(E </a:t>
                      </a:r>
                      <a:r>
                        <a:rPr lang="en-US" sz="700" dirty="0" err="1">
                          <a:effectLst/>
                        </a:rPr>
                        <a:t>obj</a:t>
                      </a:r>
                      <a:r>
                        <a:rPr lang="en-US" sz="700" dirty="0">
                          <a:effectLst/>
                        </a:rPr>
                        <a:t>)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将指定对象</a:t>
                      </a:r>
                      <a:r>
                        <a:rPr lang="en-US" sz="700">
                          <a:effectLst/>
                        </a:rPr>
                        <a:t>obj</a:t>
                      </a:r>
                      <a:r>
                        <a:rPr lang="zh-CN" sz="700">
                          <a:effectLst/>
                        </a:rPr>
                        <a:t>新增至集合内，增加成功传回</a:t>
                      </a:r>
                      <a:r>
                        <a:rPr lang="en-US" sz="700">
                          <a:effectLst/>
                        </a:rPr>
                        <a:t>true</a:t>
                      </a:r>
                      <a:r>
                        <a:rPr lang="zh-CN" sz="700">
                          <a:effectLst/>
                        </a:rPr>
                        <a:t>，否则传回</a:t>
                      </a:r>
                      <a:r>
                        <a:rPr lang="en-US" sz="700">
                          <a:effectLst/>
                        </a:rPr>
                        <a:t>false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boolean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addAll</a:t>
                      </a:r>
                      <a:r>
                        <a:rPr lang="en-US" sz="700" dirty="0">
                          <a:effectLst/>
                        </a:rPr>
                        <a:t>(Collection c)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将指定集合</a:t>
                      </a:r>
                      <a:r>
                        <a:rPr lang="en-US" sz="700" dirty="0">
                          <a:effectLst/>
                        </a:rPr>
                        <a:t>c</a:t>
                      </a:r>
                      <a:r>
                        <a:rPr lang="zh-CN" sz="700" dirty="0">
                          <a:effectLst/>
                        </a:rPr>
                        <a:t>内所有元素新增至集合内，增加成功传回</a:t>
                      </a:r>
                      <a:r>
                        <a:rPr lang="en-US" sz="700" dirty="0">
                          <a:effectLst/>
                        </a:rPr>
                        <a:t>true</a:t>
                      </a:r>
                      <a:r>
                        <a:rPr lang="zh-CN" sz="700" dirty="0">
                          <a:effectLst/>
                        </a:rPr>
                        <a:t>，否则传回</a:t>
                      </a:r>
                      <a:r>
                        <a:rPr lang="en-US" sz="700" dirty="0">
                          <a:effectLst/>
                        </a:rPr>
                        <a:t>false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viod clear()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将集合内所有元素清空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boolean isEmpty()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检查集合内是否没有任何元素，如果是传回</a:t>
                      </a:r>
                      <a:r>
                        <a:rPr lang="en-US" sz="700" dirty="0">
                          <a:effectLst/>
                        </a:rPr>
                        <a:t>true</a:t>
                      </a:r>
                      <a:r>
                        <a:rPr lang="zh-CN" sz="700" dirty="0">
                          <a:effectLst/>
                        </a:rPr>
                        <a:t>，否则传回</a:t>
                      </a:r>
                      <a:r>
                        <a:rPr lang="en-US" sz="700" dirty="0">
                          <a:effectLst/>
                        </a:rPr>
                        <a:t>false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Iterator iterator()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将集合内的元素信息转存成</a:t>
                      </a:r>
                      <a:r>
                        <a:rPr lang="en-US" sz="700" dirty="0">
                          <a:effectLst/>
                        </a:rPr>
                        <a:t>Iterator</a:t>
                      </a:r>
                      <a:r>
                        <a:rPr lang="zh-CN" sz="700" dirty="0">
                          <a:effectLst/>
                        </a:rPr>
                        <a:t>对象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boolean remove(Object obj)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将指定元素</a:t>
                      </a:r>
                      <a:r>
                        <a:rPr lang="en-US" sz="700" dirty="0" err="1">
                          <a:effectLst/>
                        </a:rPr>
                        <a:t>obj</a:t>
                      </a:r>
                      <a:r>
                        <a:rPr lang="zh-CN" sz="700" dirty="0">
                          <a:effectLst/>
                        </a:rPr>
                        <a:t>从集合内移除，成功移除传回</a:t>
                      </a:r>
                      <a:r>
                        <a:rPr lang="en-US" sz="700" dirty="0">
                          <a:effectLst/>
                        </a:rPr>
                        <a:t>true</a:t>
                      </a:r>
                      <a:r>
                        <a:rPr lang="zh-CN" sz="700" dirty="0">
                          <a:effectLst/>
                        </a:rPr>
                        <a:t>，否则传回</a:t>
                      </a:r>
                      <a:r>
                        <a:rPr lang="en-US" sz="700" dirty="0">
                          <a:effectLst/>
                        </a:rPr>
                        <a:t>false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 size()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将集合内的元素总数传回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50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Object[] toArray()</a:t>
                      </a:r>
                      <a:endParaRPr lang="zh-CN" sz="7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将集合内的元素转存到数组后传回该数组</a:t>
                      </a:r>
                      <a:endParaRPr lang="zh-CN" sz="7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3464</Words>
  <Application>Microsoft Office PowerPoint</Application>
  <PresentationFormat>全屏显示(16:9)</PresentationFormat>
  <Paragraphs>331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</vt:lpstr>
      <vt:lpstr>Visio</vt:lpstr>
      <vt:lpstr>PowerPoint 演示文稿</vt:lpstr>
      <vt:lpstr>集合框架</vt:lpstr>
      <vt:lpstr>集合框架概述</vt:lpstr>
      <vt:lpstr>集合框架概述</vt:lpstr>
      <vt:lpstr>集合框架概述</vt:lpstr>
      <vt:lpstr>集合框架概述</vt:lpstr>
      <vt:lpstr>集合框架概述</vt:lpstr>
      <vt:lpstr>Collection接口</vt:lpstr>
      <vt:lpstr>Collection接口</vt:lpstr>
      <vt:lpstr>Collection接口</vt:lpstr>
      <vt:lpstr>列表</vt:lpstr>
      <vt:lpstr>ArrayList类</vt:lpstr>
      <vt:lpstr>ArrayList类</vt:lpstr>
      <vt:lpstr>LinkedList类</vt:lpstr>
      <vt:lpstr>LinkedList类</vt:lpstr>
      <vt:lpstr>集合</vt:lpstr>
      <vt:lpstr>HashSet类</vt:lpstr>
      <vt:lpstr>HashSet类</vt:lpstr>
      <vt:lpstr>TreeSet类</vt:lpstr>
      <vt:lpstr>TreeSet类</vt:lpstr>
      <vt:lpstr>通过迭代方法访问类集</vt:lpstr>
      <vt:lpstr>通过迭代方法访问类集</vt:lpstr>
      <vt:lpstr>映射</vt:lpstr>
      <vt:lpstr>映射接口</vt:lpstr>
      <vt:lpstr>映射接口</vt:lpstr>
      <vt:lpstr>HashMap类</vt:lpstr>
      <vt:lpstr>HashMap类</vt:lpstr>
      <vt:lpstr>HashMap类</vt:lpstr>
      <vt:lpstr>TreeMap类</vt:lpstr>
      <vt:lpstr>TreeMap类</vt:lpstr>
      <vt:lpstr>比较方法</vt:lpstr>
      <vt:lpstr>比较方法</vt:lpstr>
      <vt:lpstr>从前版本的类和接口</vt:lpstr>
      <vt:lpstr>Vector类</vt:lpstr>
      <vt:lpstr>Vector类</vt:lpstr>
      <vt:lpstr>Stack类</vt:lpstr>
      <vt:lpstr>Stack类</vt:lpstr>
      <vt:lpstr>Dictionary类</vt:lpstr>
      <vt:lpstr>Hashtable类</vt:lpstr>
      <vt:lpstr>Hashtable类</vt:lpstr>
      <vt:lpstr>Properties类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32</cp:revision>
  <dcterms:created xsi:type="dcterms:W3CDTF">2015-11-23T02:26:00Z</dcterms:created>
  <dcterms:modified xsi:type="dcterms:W3CDTF">2016-08-04T06:34:43Z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