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58" r:id="rId3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7B47781-2B48-4693-9645-9E6F9A9DDD26}" type="slidenum">
              <a:rPr lang="en-US" altLang="zh-CN" sz="1200">
                <a:latin typeface="Times New Roman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2EA8C95-1A56-4163-8D2D-8F3BC9DB690B}" type="slidenum">
              <a:rPr lang="en-US" altLang="zh-CN" sz="1200">
                <a:latin typeface="Times New Roman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脏读（</a:t>
            </a:r>
            <a:r>
              <a:rPr lang="en-US" altLang="zh-CN" smtClean="0">
                <a:ea typeface="宋体" charset="-122"/>
              </a:rPr>
              <a:t>dirty reads</a:t>
            </a:r>
            <a:r>
              <a:rPr lang="zh-CN" altLang="en-US" smtClean="0">
                <a:ea typeface="宋体" charset="-122"/>
              </a:rPr>
              <a:t>） 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一个事务读取了另一个未提交的并行事务写的数据。 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不可重复读（</a:t>
            </a:r>
            <a:r>
              <a:rPr lang="en-US" altLang="zh-CN" smtClean="0">
                <a:ea typeface="宋体" charset="-122"/>
              </a:rPr>
              <a:t>non-repeatable reads</a:t>
            </a:r>
            <a:r>
              <a:rPr lang="zh-CN" altLang="en-US" smtClean="0">
                <a:ea typeface="宋体" charset="-122"/>
              </a:rPr>
              <a:t>） 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一个事务重新读取前面读取过的数据， 发现该数据已经被另一个已提交的事务修改过。 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幻读（</a:t>
            </a:r>
            <a:r>
              <a:rPr lang="en-US" altLang="zh-CN" smtClean="0">
                <a:ea typeface="宋体" charset="-122"/>
              </a:rPr>
              <a:t>phantom read</a:t>
            </a:r>
            <a:r>
              <a:rPr lang="zh-CN" altLang="en-US" smtClean="0">
                <a:ea typeface="宋体" charset="-122"/>
              </a:rPr>
              <a:t>） 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一个事务重新执行一个查询，返回一套符合查询条件的行， 发现这些行因为其他最近提交的事务而发生了改变。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F79846-E981-4C03-A5CD-4B251CAFE501}" type="slidenum">
              <a:rPr lang="en-US" altLang="zh-CN" sz="1200">
                <a:latin typeface="Times New Roman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DELIMITER $$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DROP PROCEDURE IF EXISTS `test`.`addUser` $$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CREATE PROCEDURE `test`.`addUser` (in name varchar(255), in age int, out id int)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BEGIN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insert into user(`name`,`birth_day`,`ver`) values(name,now(), age);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select last_insert_id() into id;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END $$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DELIMITER 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JDBC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基本的</a:t>
            </a:r>
            <a:r>
              <a:rPr lang="en-US" altLang="zh-CN" sz="2800" b="1" smtClean="0"/>
              <a:t>CRUD</a:t>
            </a:r>
            <a:r>
              <a:rPr lang="zh-CN" altLang="en-US" sz="2800" b="1" smtClean="0"/>
              <a:t>（创建、读取、更新、删除）</a:t>
            </a:r>
            <a:r>
              <a:rPr lang="zh-CN" altLang="en-US" smtClean="0"/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200" smtClean="0"/>
              <a:t>模板代码</a:t>
            </a:r>
            <a:r>
              <a:rPr lang="zh-CN" altLang="en-US" sz="1600" smtClean="0"/>
              <a:t> </a:t>
            </a: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Connection conn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Statement st=null;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ResultSet rs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//</a:t>
            </a:r>
            <a:r>
              <a:rPr lang="zh-CN" altLang="en-US" sz="2400" smtClean="0"/>
              <a:t>获得</a:t>
            </a:r>
            <a:r>
              <a:rPr lang="en-US" altLang="zh-CN" sz="2400" smtClean="0"/>
              <a:t>Connection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//</a:t>
            </a:r>
            <a:r>
              <a:rPr lang="zh-CN" altLang="en-US" sz="2400" smtClean="0"/>
              <a:t>创建</a:t>
            </a:r>
            <a:r>
              <a:rPr lang="en-US" altLang="zh-CN" sz="2400" smtClean="0"/>
              <a:t>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//</a:t>
            </a:r>
            <a:r>
              <a:rPr lang="zh-CN" altLang="en-US" sz="2400" smtClean="0"/>
              <a:t>处理查询结果</a:t>
            </a:r>
            <a:r>
              <a:rPr lang="en-US" altLang="zh-CN" sz="2400" smtClean="0"/>
              <a:t>ResultSet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 finally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//</a:t>
            </a:r>
            <a:r>
              <a:rPr lang="zh-CN" altLang="en-US" sz="2400" smtClean="0"/>
              <a:t>释放资源</a:t>
            </a:r>
            <a:r>
              <a:rPr lang="en-US" altLang="zh-CN" sz="2400" smtClean="0"/>
              <a:t>ResultSet, Statement,Connection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9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创建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增加对应</a:t>
            </a:r>
            <a:r>
              <a:rPr lang="en-US" altLang="zh-CN" sz="2400" smtClean="0"/>
              <a:t>SQL</a:t>
            </a:r>
            <a:r>
              <a:rPr lang="zh-CN" altLang="en-US" sz="2400" smtClean="0"/>
              <a:t>的</a:t>
            </a:r>
            <a:r>
              <a:rPr lang="en-US" altLang="zh-CN" sz="2400" smtClean="0"/>
              <a:t>INSERT</a:t>
            </a:r>
            <a:r>
              <a:rPr lang="zh-CN" altLang="en-US" sz="2400" smtClean="0"/>
              <a:t>，返回增加成功的行（记录）数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conn = getConnection();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Statement st = conn.createStatement();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String sql=“insert into user(</a:t>
            </a:r>
            <a:r>
              <a:rPr lang="en-US" altLang="zh-CN" sz="2100" smtClean="0"/>
              <a:t>name, age,regist_date </a:t>
            </a:r>
            <a:r>
              <a:rPr lang="en-US" altLang="zh-CN" sz="2400" smtClean="0"/>
              <a:t>)” +  		“values(‘name’, 10, now())”;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int i = st.executeUpdate(sql);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//i</a:t>
            </a:r>
            <a:r>
              <a:rPr lang="zh-CN" altLang="en-US" sz="2400" smtClean="0"/>
              <a:t>为插入的记录数</a:t>
            </a:r>
          </a:p>
        </p:txBody>
      </p:sp>
    </p:spTree>
    <p:extLst>
      <p:ext uri="{BB962C8B-B14F-4D97-AF65-F5344CB8AC3E}">
        <p14:creationId xmlns:p14="http://schemas.microsoft.com/office/powerpoint/2010/main" val="257496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读取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smtClean="0"/>
              <a:t>读取（查询）对应</a:t>
            </a:r>
            <a:r>
              <a:rPr lang="en-US" altLang="zh-CN" sz="2000" smtClean="0"/>
              <a:t>SQL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SELECT</a:t>
            </a:r>
            <a:r>
              <a:rPr lang="zh-CN" altLang="en-US" sz="2000" smtClean="0"/>
              <a:t>，返回查询结果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conn = getConnection();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st = conn.createStatement();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String sql = "select id, name, age,regist_date from user";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rs = st.executeQuery(sql);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while (rs.next())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System.out.print(rs.getInt("id") + " \t\t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System.out.print(rs.getString("name") + " \t\t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System.out.print(rs.getInt("age") + " \t\t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System.out.print(rs.getTimestamp("regist_date") + " \t\t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	System.out.println();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68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更新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更新（修改）对应</a:t>
            </a:r>
            <a:r>
              <a:rPr lang="en-US" altLang="zh-CN" sz="2000" smtClean="0"/>
              <a:t>SQL</a:t>
            </a:r>
            <a:r>
              <a:rPr lang="zh-CN" altLang="en-US" sz="2000" smtClean="0"/>
              <a:t>的</a:t>
            </a:r>
            <a:r>
              <a:rPr lang="en-US" altLang="zh-CN" sz="2000" smtClean="0"/>
              <a:t>UPDATE</a:t>
            </a:r>
            <a:r>
              <a:rPr lang="zh-CN" altLang="en-US" sz="2000" smtClean="0"/>
              <a:t>，返回被修改的行（记录）数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conn = getConnection();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Statement st = conn.createStatement();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String sql=“update person set name='new name‘”;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int i = st.executeUpdate(sql);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//i</a:t>
            </a:r>
            <a:r>
              <a:rPr lang="zh-CN" altLang="en-US" sz="2400" smtClean="0"/>
              <a:t>为符合条件的记录数</a:t>
            </a:r>
          </a:p>
        </p:txBody>
      </p:sp>
    </p:spTree>
    <p:extLst>
      <p:ext uri="{BB962C8B-B14F-4D97-AF65-F5344CB8AC3E}">
        <p14:creationId xmlns:p14="http://schemas.microsoft.com/office/powerpoint/2010/main" val="14208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删除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/>
              <a:t>删除对应</a:t>
            </a:r>
            <a:r>
              <a:rPr lang="en-US" altLang="zh-CN" sz="2200" smtClean="0"/>
              <a:t>SQL</a:t>
            </a:r>
            <a:r>
              <a:rPr lang="zh-CN" altLang="en-US" sz="2200" smtClean="0"/>
              <a:t>的</a:t>
            </a:r>
            <a:r>
              <a:rPr lang="en-US" altLang="zh-CN" sz="2200" smtClean="0"/>
              <a:t>DELETE</a:t>
            </a:r>
            <a:r>
              <a:rPr lang="zh-CN" altLang="en-US" sz="2200" smtClean="0"/>
              <a:t>，返回被删除的行（记录）数</a:t>
            </a:r>
            <a:r>
              <a:rPr lang="zh-CN" altLang="en-US" smtClean="0"/>
              <a:t> </a:t>
            </a:r>
            <a:endParaRPr lang="zh-CN" alt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conn = getConnection();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Statement st = conn.createStatement();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String sql=“delete from user where id=1”;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int i = st.executeUpdate(sql);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//i</a:t>
            </a:r>
            <a:r>
              <a:rPr lang="zh-CN" altLang="en-US" sz="2400" smtClean="0"/>
              <a:t>为删掉的记录数</a:t>
            </a:r>
          </a:p>
        </p:txBody>
      </p:sp>
    </p:spTree>
    <p:extLst>
      <p:ext uri="{BB962C8B-B14F-4D97-AF65-F5344CB8AC3E}">
        <p14:creationId xmlns:p14="http://schemas.microsoft.com/office/powerpoint/2010/main" val="392031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CRUD</a:t>
            </a:r>
            <a:r>
              <a:rPr lang="zh-CN" altLang="en-US" sz="2800" b="1" smtClean="0"/>
              <a:t>总结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增、删、改用</a:t>
            </a:r>
            <a:r>
              <a:rPr lang="en-US" altLang="zh-CN" sz="2400" smtClean="0"/>
              <a:t>Statement.executeUpdate</a:t>
            </a:r>
            <a:r>
              <a:rPr lang="zh-CN" altLang="en-US" sz="2400" smtClean="0"/>
              <a:t>来完成，返回整数</a:t>
            </a:r>
            <a:r>
              <a:rPr lang="en-US" altLang="zh-CN" sz="2400" smtClean="0"/>
              <a:t>(</a:t>
            </a:r>
            <a:r>
              <a:rPr lang="zh-CN" altLang="en-US" sz="2400" smtClean="0"/>
              <a:t>匹配的记录数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，这类操作相对简单。</a:t>
            </a:r>
            <a:endParaRPr lang="zh-CN" altLang="en-US" smtClean="0"/>
          </a:p>
          <a:p>
            <a:pPr eaLnBrk="1" hangingPunct="1"/>
            <a:r>
              <a:rPr lang="zh-CN" altLang="en-US" sz="2400" smtClean="0"/>
              <a:t>查询用</a:t>
            </a:r>
            <a:r>
              <a:rPr lang="en-US" altLang="zh-CN" sz="2400" smtClean="0"/>
              <a:t>Statement.executeQuery</a:t>
            </a:r>
            <a:r>
              <a:rPr lang="zh-CN" altLang="en-US" sz="2400" smtClean="0"/>
              <a:t>来完成，返回的是</a:t>
            </a:r>
            <a:r>
              <a:rPr lang="en-US" altLang="zh-CN" sz="2400" smtClean="0"/>
              <a:t>ResultSet</a:t>
            </a:r>
            <a:r>
              <a:rPr lang="zh-CN" altLang="en-US" sz="2400" smtClean="0"/>
              <a:t>对象，</a:t>
            </a:r>
            <a:r>
              <a:rPr lang="en-US" altLang="zh-CN" sz="2400" smtClean="0"/>
              <a:t>ResultSet</a:t>
            </a:r>
            <a:r>
              <a:rPr lang="zh-CN" altLang="en-US" sz="2400" smtClean="0"/>
              <a:t>中包含了查询的结果；查询相对与增、删、改要复杂一些，因为有查询结果要处理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99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/>
              <a:t>SQL</a:t>
            </a:r>
            <a:r>
              <a:rPr lang="zh-CN" altLang="en-US" sz="2400" b="1" smtClean="0"/>
              <a:t>注入</a:t>
            </a:r>
            <a:r>
              <a:rPr lang="en-US" altLang="zh-CN" sz="2400" b="1" smtClean="0"/>
              <a:t>,PreparedStatement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Statement</a:t>
            </a:r>
            <a:r>
              <a:rPr lang="en-US" altLang="zh-CN" smtClean="0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smtClean="0"/>
              <a:t>在</a:t>
            </a:r>
            <a:r>
              <a:rPr lang="en-US" altLang="zh-CN" sz="2200" smtClean="0"/>
              <a:t>SQL</a:t>
            </a:r>
            <a:r>
              <a:rPr lang="zh-CN" altLang="en-US" sz="2200" smtClean="0"/>
              <a:t>中包含特殊字符或</a:t>
            </a:r>
            <a:r>
              <a:rPr lang="en-US" altLang="zh-CN" sz="2200" smtClean="0"/>
              <a:t>SQL</a:t>
            </a:r>
            <a:r>
              <a:rPr lang="zh-CN" altLang="en-US" sz="2200" smtClean="0"/>
              <a:t>的关键字</a:t>
            </a:r>
            <a:r>
              <a:rPr lang="en-US" altLang="zh-CN" sz="2200" smtClean="0"/>
              <a:t>(</a:t>
            </a:r>
            <a:r>
              <a:rPr lang="zh-CN" altLang="en-US" sz="2200" smtClean="0"/>
              <a:t>如：</a:t>
            </a:r>
            <a:r>
              <a:rPr lang="en-US" altLang="en-US" sz="2200" smtClean="0"/>
              <a:t>' or 1 or '</a:t>
            </a:r>
            <a:r>
              <a:rPr lang="en-US" altLang="zh-CN" sz="2200" smtClean="0"/>
              <a:t>)</a:t>
            </a:r>
            <a:r>
              <a:rPr lang="zh-CN" altLang="en-US" sz="2200" smtClean="0"/>
              <a:t>时</a:t>
            </a:r>
            <a:r>
              <a:rPr lang="en-US" altLang="zh-CN" sz="2200" smtClean="0"/>
              <a:t>Statement</a:t>
            </a:r>
            <a:r>
              <a:rPr lang="zh-CN" altLang="en-US" sz="2200" smtClean="0"/>
              <a:t>将出现不可预料的结果（出现异常或查询的结果不正确），可用</a:t>
            </a:r>
            <a:r>
              <a:rPr lang="en-US" altLang="zh-CN" sz="2200" smtClean="0"/>
              <a:t>PreparedStatement</a:t>
            </a:r>
            <a:r>
              <a:rPr lang="zh-CN" altLang="en-US" sz="2200" smtClean="0"/>
              <a:t>来解决。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PreperedStatement</a:t>
            </a:r>
            <a:r>
              <a:rPr lang="zh-CN" altLang="en-US" sz="2200" smtClean="0"/>
              <a:t>（从</a:t>
            </a:r>
            <a:r>
              <a:rPr lang="en-US" altLang="zh-CN" sz="2200" smtClean="0"/>
              <a:t>Statement</a:t>
            </a:r>
            <a:r>
              <a:rPr lang="zh-CN" altLang="en-US" sz="2200" smtClean="0"/>
              <a:t>扩展而来）相对</a:t>
            </a:r>
            <a:r>
              <a:rPr lang="en-US" altLang="zh-CN" sz="2200" smtClean="0"/>
              <a:t>Statement</a:t>
            </a:r>
            <a:r>
              <a:rPr lang="zh-CN" altLang="en-US" sz="2200" smtClean="0"/>
              <a:t>的优点：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1.</a:t>
            </a:r>
            <a:r>
              <a:rPr lang="zh-CN" altLang="en-US" sz="2200" smtClean="0"/>
              <a:t>没有</a:t>
            </a:r>
            <a:r>
              <a:rPr lang="en-US" altLang="zh-CN" sz="2200" smtClean="0"/>
              <a:t>SQL</a:t>
            </a:r>
            <a:r>
              <a:rPr lang="zh-CN" altLang="en-US" sz="2200" smtClean="0"/>
              <a:t>注入的问题。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2.Statement</a:t>
            </a:r>
            <a:r>
              <a:rPr lang="zh-CN" altLang="en-US" sz="2200" smtClean="0"/>
              <a:t>会使数据库频繁编译</a:t>
            </a:r>
            <a:r>
              <a:rPr lang="en-US" altLang="zh-CN" sz="2200" smtClean="0"/>
              <a:t>SQL</a:t>
            </a:r>
            <a:r>
              <a:rPr lang="zh-CN" altLang="en-US" sz="2200" smtClean="0"/>
              <a:t>，可能造成数据库缓冲区溢出。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3.</a:t>
            </a:r>
            <a:r>
              <a:rPr lang="zh-CN" altLang="en-US" sz="2200" smtClean="0"/>
              <a:t>数据库和驱动可以对</a:t>
            </a:r>
            <a:r>
              <a:rPr lang="en-US" altLang="zh-CN" sz="2200" smtClean="0"/>
              <a:t>PreperedStatement</a:t>
            </a:r>
            <a:r>
              <a:rPr lang="zh-CN" altLang="en-US" sz="2200" smtClean="0"/>
              <a:t>进行优化（只有在相关联的数据库连接没有关闭的情况下有效）。 </a:t>
            </a:r>
          </a:p>
        </p:txBody>
      </p:sp>
    </p:spTree>
    <p:extLst>
      <p:ext uri="{BB962C8B-B14F-4D97-AF65-F5344CB8AC3E}">
        <p14:creationId xmlns:p14="http://schemas.microsoft.com/office/powerpoint/2010/main" val="26799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数据类型</a:t>
            </a:r>
            <a:endParaRPr lang="zh-CN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700" smtClean="0"/>
              <a:t>详细信息见</a:t>
            </a:r>
            <a:r>
              <a:rPr lang="en-US" altLang="zh-CN" sz="1700" smtClean="0"/>
              <a:t>java.sql.Types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700" smtClean="0"/>
              <a:t>几种特殊且比较常用的类型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700" smtClean="0"/>
              <a:t>	</a:t>
            </a:r>
            <a:r>
              <a:rPr lang="en-US" altLang="zh-CN" sz="1700" smtClean="0"/>
              <a:t>1.DATA,TIME,TIMESTAMP</a:t>
            </a:r>
            <a:r>
              <a:rPr lang="en-US" altLang="zh-CN" sz="1700" smtClean="0">
                <a:sym typeface="Wingdings" pitchFamily="2" charset="2"/>
              </a:rPr>
              <a:t></a:t>
            </a:r>
            <a:r>
              <a:rPr lang="en-US" altLang="zh-CN" sz="1700" smtClean="0"/>
              <a:t> date,time,datetime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1700" smtClean="0"/>
              <a:t>存：</a:t>
            </a:r>
            <a:r>
              <a:rPr lang="en-US" altLang="zh-CN" sz="1700" smtClean="0"/>
              <a:t>ps.setDate(i,d); ps.setTime(i,t); ps.setTimestamp(i, ts);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  	  </a:t>
            </a:r>
            <a:r>
              <a:rPr lang="zh-CN" altLang="en-US" sz="1700" smtClean="0"/>
              <a:t>取：</a:t>
            </a:r>
            <a:r>
              <a:rPr lang="en-US" altLang="zh-CN" sz="1700" smtClean="0"/>
              <a:t>rs.getDate(i); rs.getTime(i); rs.getTimestamp(i);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2.CLOB </a:t>
            </a:r>
            <a:r>
              <a:rPr lang="en-US" altLang="zh-CN" sz="1700" smtClean="0">
                <a:sym typeface="Wingdings" pitchFamily="2" charset="2"/>
              </a:rPr>
              <a:t></a:t>
            </a:r>
            <a:r>
              <a:rPr lang="en-US" altLang="zh-CN" sz="1700" smtClean="0"/>
              <a:t> text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</a:t>
            </a:r>
            <a:r>
              <a:rPr lang="zh-CN" altLang="en-US" sz="1700" smtClean="0"/>
              <a:t>存：</a:t>
            </a:r>
            <a:r>
              <a:rPr lang="en-US" altLang="zh-CN" sz="1700" smtClean="0"/>
              <a:t>ps.setCharacterStream(index, reader, length);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       ps.setString(i,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</a:t>
            </a:r>
            <a:r>
              <a:rPr lang="zh-CN" altLang="en-US" sz="1700" smtClean="0"/>
              <a:t>取：</a:t>
            </a:r>
            <a:r>
              <a:rPr lang="en-US" altLang="zh-CN" sz="1700" smtClean="0"/>
              <a:t>reader = rs. getCharacterStream(i);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       reader = rs.getClob(i).getCharacterStream();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       string = rs.getString(i);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3.BLOB </a:t>
            </a:r>
            <a:r>
              <a:rPr lang="en-US" altLang="zh-CN" sz="1700" smtClean="0">
                <a:sym typeface="Wingdings" pitchFamily="2" charset="2"/>
              </a:rPr>
              <a:t></a:t>
            </a:r>
            <a:r>
              <a:rPr lang="en-US" altLang="zh-CN" sz="1700" smtClean="0"/>
              <a:t> blob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</a:t>
            </a:r>
            <a:r>
              <a:rPr lang="zh-CN" altLang="en-US" sz="1700" smtClean="0"/>
              <a:t>存：</a:t>
            </a:r>
            <a:r>
              <a:rPr lang="en-US" altLang="zh-CN" sz="1700" smtClean="0"/>
              <a:t>ps.setBinaryStream(i, inputStream, length);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       </a:t>
            </a:r>
            <a:r>
              <a:rPr lang="zh-CN" altLang="en-US" sz="1700" smtClean="0"/>
              <a:t>取：</a:t>
            </a:r>
            <a:r>
              <a:rPr lang="en-US" altLang="zh-CN" sz="1700" smtClean="0"/>
              <a:t>rs.getBinaryStream(i);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        rs.getBlob(i).getBinaryStream();</a:t>
            </a:r>
            <a:r>
              <a:rPr lang="en-US" altLang="zh-CN" sz="13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66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en-US" b="1" smtClean="0"/>
              <a:t>一个简单用户相关的数据访问层</a:t>
            </a:r>
            <a:r>
              <a:rPr lang="zh-CN" altLang="en-US" smtClean="0"/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J2EE</a:t>
            </a:r>
            <a:r>
              <a:rPr lang="zh-CN" altLang="en-US" sz="2400" smtClean="0"/>
              <a:t>三层架构简介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		表示层 、业务逻辑层、数据访问层，三层之间用接口隔离。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定义</a:t>
            </a:r>
            <a:r>
              <a:rPr lang="en-US" altLang="zh-CN" sz="2400" smtClean="0"/>
              <a:t>domain</a:t>
            </a:r>
            <a:r>
              <a:rPr lang="zh-CN" altLang="en-US" sz="2400" smtClean="0"/>
              <a:t>对象</a:t>
            </a:r>
            <a:r>
              <a:rPr lang="en-US" altLang="zh-CN" sz="2400" smtClean="0"/>
              <a:t>User</a:t>
            </a:r>
            <a:r>
              <a:rPr lang="zh-CN" altLang="en-US" sz="2400" smtClean="0"/>
              <a:t>，定义存取用户的接口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用</a:t>
            </a:r>
            <a:r>
              <a:rPr lang="en-US" altLang="zh-CN" sz="2400" smtClean="0"/>
              <a:t>JDBC</a:t>
            </a:r>
            <a:r>
              <a:rPr lang="zh-CN" altLang="en-US" sz="2400" smtClean="0"/>
              <a:t>实现接口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用配置文件</a:t>
            </a:r>
            <a:r>
              <a:rPr lang="en-US" altLang="zh-CN" sz="2400" smtClean="0"/>
              <a:t>(properties)</a:t>
            </a:r>
            <a:r>
              <a:rPr lang="zh-CN" altLang="en-US" sz="2400" smtClean="0"/>
              <a:t>和反射实现与具体类的耦合 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2124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事务</a:t>
            </a:r>
            <a:r>
              <a:rPr lang="en-US" altLang="zh-CN" b="1" smtClean="0"/>
              <a:t>(</a:t>
            </a:r>
            <a:r>
              <a:rPr lang="en-US" altLang="zh-CN" sz="2600" smtClean="0"/>
              <a:t>ACID</a:t>
            </a:r>
            <a:r>
              <a:rPr lang="en-US" altLang="zh-CN" b="1" smtClean="0"/>
              <a:t>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200" smtClean="0"/>
              <a:t>原子性</a:t>
            </a:r>
            <a:r>
              <a:rPr lang="en-US" altLang="zh-CN" sz="2200" smtClean="0"/>
              <a:t>(atomicity)</a:t>
            </a:r>
            <a:r>
              <a:rPr lang="zh-CN" altLang="en-US" sz="2200" smtClean="0"/>
              <a:t>：组成事务处理的语句形成了一个逻辑单元，不能只执行其中的一部分。 </a:t>
            </a:r>
          </a:p>
          <a:p>
            <a:pPr eaLnBrk="1" hangingPunct="1"/>
            <a:r>
              <a:rPr lang="zh-CN" altLang="en-US" sz="2200" smtClean="0"/>
              <a:t>一致性</a:t>
            </a:r>
            <a:r>
              <a:rPr lang="en-US" altLang="zh-CN" sz="2200" smtClean="0"/>
              <a:t>(consistency)</a:t>
            </a:r>
            <a:r>
              <a:rPr lang="zh-CN" altLang="en-US" sz="2200" smtClean="0"/>
              <a:t>：在事务处理执行前后，数据库是一致的</a:t>
            </a:r>
            <a:r>
              <a:rPr lang="en-US" altLang="zh-CN" sz="2200" smtClean="0"/>
              <a:t>(</a:t>
            </a:r>
            <a:r>
              <a:rPr lang="zh-CN" altLang="en-US" sz="2200" smtClean="0"/>
              <a:t>数据库数据完整性约束</a:t>
            </a:r>
            <a:r>
              <a:rPr lang="en-US" altLang="zh-CN" sz="2200" smtClean="0"/>
              <a:t>)</a:t>
            </a:r>
            <a:r>
              <a:rPr lang="zh-CN" altLang="en-US" sz="2200" smtClean="0"/>
              <a:t>。 </a:t>
            </a:r>
          </a:p>
          <a:p>
            <a:pPr eaLnBrk="1" hangingPunct="1"/>
            <a:r>
              <a:rPr lang="zh-CN" altLang="en-US" sz="2200" smtClean="0"/>
              <a:t>隔离性</a:t>
            </a:r>
            <a:r>
              <a:rPr lang="en-US" altLang="zh-CN" sz="2200" smtClean="0"/>
              <a:t>(isolcation)</a:t>
            </a:r>
            <a:r>
              <a:rPr lang="zh-CN" altLang="en-US" sz="2200" smtClean="0"/>
              <a:t>：一个事务处理对另一个事务处理的影响。 </a:t>
            </a:r>
          </a:p>
          <a:p>
            <a:pPr eaLnBrk="1" hangingPunct="1"/>
            <a:r>
              <a:rPr lang="zh-CN" altLang="en-US" sz="2200" smtClean="0"/>
              <a:t>持续性</a:t>
            </a:r>
            <a:r>
              <a:rPr lang="en-US" altLang="zh-CN" sz="2200" smtClean="0"/>
              <a:t>(durability)</a:t>
            </a:r>
            <a:r>
              <a:rPr lang="zh-CN" altLang="en-US" sz="2200" smtClean="0"/>
              <a:t>：事务处理的效果能够被永久保存下来 。</a:t>
            </a:r>
          </a:p>
          <a:p>
            <a:pPr eaLnBrk="1" hangingPunct="1"/>
            <a:r>
              <a:rPr lang="en-US" altLang="zh-CN" sz="2200" smtClean="0"/>
              <a:t>connection.setAutoCommit(false);//</a:t>
            </a:r>
            <a:r>
              <a:rPr lang="zh-CN" altLang="en-US" sz="2200" smtClean="0"/>
              <a:t>打开事务。</a:t>
            </a:r>
          </a:p>
          <a:p>
            <a:pPr eaLnBrk="1" hangingPunct="1"/>
            <a:r>
              <a:rPr lang="en-US" altLang="zh-CN" sz="2200" smtClean="0"/>
              <a:t>connection.commit();//</a:t>
            </a:r>
            <a:r>
              <a:rPr lang="zh-CN" altLang="en-US" sz="2200" smtClean="0"/>
              <a:t>提交事务。</a:t>
            </a:r>
          </a:p>
          <a:p>
            <a:pPr eaLnBrk="1" hangingPunct="1"/>
            <a:r>
              <a:rPr lang="en-US" altLang="zh-CN" sz="2200" smtClean="0"/>
              <a:t>connection.rollback();//</a:t>
            </a:r>
            <a:r>
              <a:rPr lang="zh-CN" altLang="en-US" sz="2200" smtClean="0"/>
              <a:t>回滚事务。</a:t>
            </a:r>
          </a:p>
        </p:txBody>
      </p:sp>
    </p:spTree>
    <p:extLst>
      <p:ext uri="{BB962C8B-B14F-4D97-AF65-F5344CB8AC3E}">
        <p14:creationId xmlns:p14="http://schemas.microsoft.com/office/powerpoint/2010/main" val="6459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4600" dirty="0"/>
              <a:t>JDBC API</a:t>
            </a:r>
            <a:r>
              <a:rPr lang="zh-CN" altLang="en-US" sz="4600" dirty="0"/>
              <a:t>是一个</a:t>
            </a:r>
            <a:r>
              <a:rPr lang="en-US" altLang="zh-CN" sz="4600" dirty="0"/>
              <a:t>Java API</a:t>
            </a:r>
            <a:r>
              <a:rPr lang="zh-CN" altLang="en-US" sz="4600" dirty="0" smtClean="0"/>
              <a:t>，</a:t>
            </a:r>
            <a:r>
              <a:rPr lang="en-US" altLang="zh-CN" sz="4400" dirty="0" err="1" smtClean="0"/>
              <a:t>JavaSE</a:t>
            </a:r>
            <a:r>
              <a:rPr lang="zh-CN" altLang="en-US" sz="4400" dirty="0"/>
              <a:t>的一部分，由</a:t>
            </a:r>
            <a:r>
              <a:rPr lang="en-US" altLang="zh-CN" sz="4400" dirty="0" err="1"/>
              <a:t>java.sql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javax.sql</a:t>
            </a:r>
            <a:r>
              <a:rPr lang="zh-CN" altLang="en-US" sz="4400" dirty="0"/>
              <a:t>包</a:t>
            </a:r>
            <a:r>
              <a:rPr lang="zh-CN" altLang="en-US" sz="4400" dirty="0" smtClean="0"/>
              <a:t>组成</a:t>
            </a:r>
            <a:r>
              <a:rPr lang="en-US" altLang="zh-CN" sz="4400" dirty="0" smtClean="0"/>
              <a:t>,</a:t>
            </a:r>
            <a:r>
              <a:rPr lang="zh-CN" altLang="en-US" sz="4600" dirty="0" smtClean="0"/>
              <a:t>可以</a:t>
            </a:r>
            <a:r>
              <a:rPr lang="zh-CN" altLang="en-US" sz="4600" dirty="0"/>
              <a:t>访问任何类型表列数据，特别是存储在关系数据库中的数据</a:t>
            </a:r>
            <a:r>
              <a:rPr lang="zh-CN" altLang="en-US" sz="4600" dirty="0" smtClean="0"/>
              <a:t>。</a:t>
            </a:r>
            <a:r>
              <a:rPr lang="en-US" altLang="zh-CN" sz="4600" dirty="0" smtClean="0"/>
              <a:t>JDBC</a:t>
            </a:r>
            <a:r>
              <a:rPr lang="zh-CN" altLang="en-US" sz="4600" dirty="0"/>
              <a:t>库中所包含的</a:t>
            </a:r>
            <a:r>
              <a:rPr lang="en-US" altLang="zh-CN" sz="4600" dirty="0"/>
              <a:t>API</a:t>
            </a:r>
            <a:r>
              <a:rPr lang="zh-CN" altLang="en-US" sz="4600" dirty="0"/>
              <a:t>任务通常与数据库使用：</a:t>
            </a:r>
          </a:p>
          <a:p>
            <a:endParaRPr lang="zh-CN" altLang="en-US" dirty="0"/>
          </a:p>
          <a:p>
            <a:pPr lvl="1"/>
            <a:r>
              <a:rPr lang="zh-CN" altLang="en-US" sz="4200" dirty="0"/>
              <a:t>连接到数据库</a:t>
            </a:r>
          </a:p>
          <a:p>
            <a:pPr lvl="1"/>
            <a:endParaRPr lang="zh-CN" altLang="en-US" sz="4200" dirty="0"/>
          </a:p>
          <a:p>
            <a:pPr lvl="1"/>
            <a:r>
              <a:rPr lang="zh-CN" altLang="en-US" sz="4200" dirty="0"/>
              <a:t>创建</a:t>
            </a:r>
            <a:r>
              <a:rPr lang="en-US" altLang="zh-CN" sz="4200" dirty="0" smtClean="0"/>
              <a:t>SQL</a:t>
            </a:r>
            <a:r>
              <a:rPr lang="zh-CN" altLang="en-US" sz="4200" dirty="0" smtClean="0"/>
              <a:t>语句</a:t>
            </a:r>
            <a:endParaRPr lang="zh-CN" altLang="en-US" sz="4200" dirty="0"/>
          </a:p>
          <a:p>
            <a:pPr lvl="1"/>
            <a:endParaRPr lang="zh-CN" altLang="en-US" sz="4200" dirty="0"/>
          </a:p>
          <a:p>
            <a:pPr lvl="1"/>
            <a:r>
              <a:rPr lang="zh-CN" altLang="en-US" sz="4200" dirty="0"/>
              <a:t>在数据库中执行</a:t>
            </a:r>
            <a:r>
              <a:rPr lang="en-US" altLang="zh-CN" sz="4200" dirty="0" smtClean="0"/>
              <a:t>SQL</a:t>
            </a:r>
            <a:r>
              <a:rPr lang="zh-CN" altLang="en-US" sz="4200" dirty="0" smtClean="0"/>
              <a:t>查询</a:t>
            </a:r>
            <a:endParaRPr lang="zh-CN" altLang="en-US" sz="4200" dirty="0"/>
          </a:p>
          <a:p>
            <a:pPr lvl="1"/>
            <a:endParaRPr lang="zh-CN" altLang="en-US" sz="4200" dirty="0"/>
          </a:p>
          <a:p>
            <a:pPr lvl="1"/>
            <a:r>
              <a:rPr lang="zh-CN" altLang="en-US" sz="4200" dirty="0"/>
              <a:t>查看和修改记录</a:t>
            </a:r>
          </a:p>
        </p:txBody>
      </p:sp>
    </p:spTree>
    <p:extLst>
      <p:ext uri="{BB962C8B-B14F-4D97-AF65-F5344CB8AC3E}">
        <p14:creationId xmlns:p14="http://schemas.microsoft.com/office/powerpoint/2010/main" val="32109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事务</a:t>
            </a:r>
            <a:r>
              <a:rPr lang="en-US" altLang="zh-CN" b="1" smtClean="0"/>
              <a:t>(</a:t>
            </a:r>
            <a:r>
              <a:rPr lang="en-US" altLang="zh-CN" sz="2600" smtClean="0"/>
              <a:t>SavePoint</a:t>
            </a:r>
            <a:r>
              <a:rPr lang="en-US" altLang="zh-CN" b="1" smtClean="0"/>
              <a:t>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/>
              <a:t>当只想撤销事务中的部分操作时可使用</a:t>
            </a:r>
            <a:r>
              <a:rPr lang="en-US" altLang="zh-CN" sz="2200" smtClean="0"/>
              <a:t>SavePoint</a:t>
            </a:r>
          </a:p>
          <a:p>
            <a:pPr eaLnBrk="1" hangingPunct="1"/>
            <a:r>
              <a:rPr lang="en-US" altLang="zh-CN" sz="2200" smtClean="0"/>
              <a:t>SavePoint sp = connection.setSavepoint();</a:t>
            </a:r>
          </a:p>
          <a:p>
            <a:pPr eaLnBrk="1" hangingPunct="1"/>
            <a:r>
              <a:rPr lang="en-US" altLang="zh-CN" sz="2200" smtClean="0"/>
              <a:t>connection.rollerbak(sp);connection.commit();</a:t>
            </a:r>
          </a:p>
        </p:txBody>
      </p:sp>
    </p:spTree>
    <p:extLst>
      <p:ext uri="{BB962C8B-B14F-4D97-AF65-F5344CB8AC3E}">
        <p14:creationId xmlns:p14="http://schemas.microsoft.com/office/powerpoint/2010/main" val="41835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事务</a:t>
            </a:r>
            <a:r>
              <a:rPr lang="en-US" altLang="zh-CN" b="1" smtClean="0"/>
              <a:t>(</a:t>
            </a:r>
            <a:r>
              <a:rPr lang="en-US" altLang="zh-CN" sz="2600" smtClean="0"/>
              <a:t>JTA</a:t>
            </a:r>
            <a:r>
              <a:rPr lang="en-US" altLang="zh-CN" b="1" smtClean="0"/>
              <a:t>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/>
              <a:t>跨越多个数据源的事务，使用</a:t>
            </a:r>
            <a:r>
              <a:rPr lang="en-US" altLang="zh-CN" sz="2200" smtClean="0"/>
              <a:t>JTA</a:t>
            </a:r>
            <a:r>
              <a:rPr lang="zh-CN" altLang="en-US" sz="2200" smtClean="0"/>
              <a:t>容器实现事务。</a:t>
            </a:r>
          </a:p>
          <a:p>
            <a:pPr eaLnBrk="1" hangingPunct="1"/>
            <a:r>
              <a:rPr lang="zh-CN" altLang="en-US" sz="2200" smtClean="0"/>
              <a:t>分成两阶段提交。</a:t>
            </a:r>
          </a:p>
          <a:p>
            <a:pPr eaLnBrk="1" hangingPunct="1"/>
            <a:r>
              <a:rPr lang="en-US" altLang="zh-CN" sz="1800" smtClean="0"/>
              <a:t>javax.transaction.UserTransaction tx = (UserTransaction)ctx.lookup(“jndiName");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	tx.begin();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/>
              <a:t>	</a:t>
            </a:r>
            <a:r>
              <a:rPr lang="en-US" altLang="zh-CN" sz="1800" smtClean="0"/>
              <a:t>//connection1 connection2 (</a:t>
            </a:r>
            <a:r>
              <a:rPr lang="zh-CN" altLang="en-US" sz="1800" smtClean="0"/>
              <a:t>可能来自不同的数据库</a:t>
            </a:r>
            <a:r>
              <a:rPr lang="en-US" altLang="zh-CN" sz="1800" smtClean="0"/>
              <a:t>)…</a:t>
            </a:r>
            <a:r>
              <a:rPr lang="en-US" altLang="zh-CN" sz="32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tx.commit();//tx.rollback();</a:t>
            </a:r>
          </a:p>
        </p:txBody>
      </p:sp>
    </p:spTree>
    <p:extLst>
      <p:ext uri="{BB962C8B-B14F-4D97-AF65-F5344CB8AC3E}">
        <p14:creationId xmlns:p14="http://schemas.microsoft.com/office/powerpoint/2010/main" val="172138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b="1" smtClean="0"/>
              <a:t>隔离级别</a:t>
            </a:r>
            <a:r>
              <a:rPr lang="zh-CN" altLang="en-US" sz="2400" smtClean="0"/>
              <a:t>多线程并发读取数据时的正确性</a:t>
            </a:r>
            <a:r>
              <a:rPr lang="zh-CN" altLang="en-US" smtClean="0"/>
              <a:t>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connection.setTransactionIsolation(Connection.TRANSACTION_READ_COMMITTED);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z="2200" smtClean="0"/>
              <a:t>V:</a:t>
            </a:r>
            <a:r>
              <a:rPr lang="zh-CN" altLang="en-US" sz="2200" smtClean="0"/>
              <a:t>可能出现，</a:t>
            </a:r>
            <a:r>
              <a:rPr lang="en-US" altLang="zh-CN" sz="2200" smtClean="0"/>
              <a:t>X:</a:t>
            </a:r>
            <a:r>
              <a:rPr lang="zh-CN" altLang="en-US" sz="2200" smtClean="0"/>
              <a:t>不会出现</a:t>
            </a:r>
          </a:p>
        </p:txBody>
      </p:sp>
      <p:graphicFrame>
        <p:nvGraphicFramePr>
          <p:cNvPr id="391230" name="Group 62"/>
          <p:cNvGraphicFramePr>
            <a:graphicFrameLocks noGrp="1"/>
          </p:cNvGraphicFramePr>
          <p:nvPr/>
        </p:nvGraphicFramePr>
        <p:xfrm>
          <a:off x="755651" y="2640806"/>
          <a:ext cx="7921625" cy="1878962"/>
        </p:xfrm>
        <a:graphic>
          <a:graphicData uri="http://schemas.openxmlformats.org/drawingml/2006/table">
            <a:tbl>
              <a:tblPr/>
              <a:tblGrid>
                <a:gridCol w="4176713"/>
                <a:gridCol w="1081087"/>
                <a:gridCol w="1800225"/>
                <a:gridCol w="863600"/>
              </a:tblGrid>
              <a:tr h="377181"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隔离级别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脏读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不可重复读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幻读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38"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读未提交（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uncommitted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81"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读已提交（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committed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81"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可重复读（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Repeatable read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81"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可串行化（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Serializable 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1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存储过程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存储过程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CallableStatement</a:t>
            </a:r>
            <a:r>
              <a:rPr lang="zh-CN" altLang="en-US" sz="2400" smtClean="0"/>
              <a:t>（从</a:t>
            </a:r>
            <a:r>
              <a:rPr lang="en-US" altLang="zh-CN" sz="2400" smtClean="0"/>
              <a:t>PreperedStatement</a:t>
            </a:r>
            <a:r>
              <a:rPr lang="zh-CN" altLang="en-US" sz="2400" smtClean="0"/>
              <a:t>扩展来）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cs = connection.prepareCall(“{call psname(?,?,?)}”);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cs.registerOutParameter(index, Types.INTEGER);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cs.setXXX(i, xxxx);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cs.executeUpdate();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int id=cs.getInt(index);</a:t>
            </a:r>
          </a:p>
        </p:txBody>
      </p:sp>
    </p:spTree>
    <p:extLst>
      <p:ext uri="{BB962C8B-B14F-4D97-AF65-F5344CB8AC3E}">
        <p14:creationId xmlns:p14="http://schemas.microsoft.com/office/powerpoint/2010/main" val="177603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/>
              <a:t>其他的几个</a:t>
            </a:r>
            <a:r>
              <a:rPr lang="en-US" altLang="zh-CN" sz="3200" b="1" smtClean="0"/>
              <a:t>API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/>
              <a:t>PreparedStatement.getGeneratedKeys()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	PreparedStatement ps = connection.prepareStatement(sql, 	Statement.RETURN_GENERATED_KEYS);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	ps.executeUpdate();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	ResultSet rs = st.getGeneratedKeys();rs.getInt(1);</a:t>
            </a:r>
          </a:p>
          <a:p>
            <a:pPr eaLnBrk="1" hangingPunct="1"/>
            <a:r>
              <a:rPr lang="zh-CN" altLang="en-US" sz="1800" smtClean="0"/>
              <a:t>批处理，可以大幅度提升大量增、删、改的速度。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	</a:t>
            </a:r>
            <a:r>
              <a:rPr lang="en-US" altLang="zh-CN" sz="1800" smtClean="0"/>
              <a:t>PreparedStatement.addBatch();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	PreparedStatement.executeBatch();</a:t>
            </a:r>
          </a:p>
        </p:txBody>
      </p:sp>
    </p:spTree>
    <p:extLst>
      <p:ext uri="{BB962C8B-B14F-4D97-AF65-F5344CB8AC3E}">
        <p14:creationId xmlns:p14="http://schemas.microsoft.com/office/powerpoint/2010/main" val="418092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/>
              <a:t>其他的几个</a:t>
            </a:r>
            <a:r>
              <a:rPr lang="en-US" altLang="zh-CN" sz="3200" b="1" smtClean="0"/>
              <a:t>API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smtClean="0"/>
              <a:t>可滚动的结果集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	</a:t>
            </a:r>
            <a:r>
              <a:rPr lang="en-US" altLang="zh-CN" sz="1800" smtClean="0"/>
              <a:t>Statement st =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connection.createStatement(ResultSet.TYPE_SCROLL_SENSITIVE, 	ResultSet.CONCUR_UPDATABLE);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ResultSet rs = st.executeQuery(sql);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rs.beforeFirst(); rs.afterLast();rs.first();rs.isFirst();rs.last();rs.isLast();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rs.absolute(9);rs.moveToInsertRow();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/>
              <a:t>可更新的结果集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	</a:t>
            </a:r>
            <a:r>
              <a:rPr lang="en-US" altLang="zh-CN" sz="1800" smtClean="0"/>
              <a:t>conn.createStatement(ResultSet.TYPE_SCROLL_SENSITIVE,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				ResultSet.CONCUR_UPDATABLE);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rs.updateString("col name", "new value");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/>
              <a:t>	rs.updateRow();</a:t>
            </a:r>
          </a:p>
        </p:txBody>
      </p:sp>
    </p:spTree>
    <p:extLst>
      <p:ext uri="{BB962C8B-B14F-4D97-AF65-F5344CB8AC3E}">
        <p14:creationId xmlns:p14="http://schemas.microsoft.com/office/powerpoint/2010/main" val="394110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 sz="2400" smtClean="0"/>
              <a:t>DatabaseMetaData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ParameterMetaData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DatabaseMetaData meta = connection.getMetaData();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通过</a:t>
            </a:r>
            <a:r>
              <a:rPr lang="en-US" altLang="zh-CN" sz="2400" smtClean="0"/>
              <a:t>DatabaseMetaData</a:t>
            </a:r>
            <a:r>
              <a:rPr lang="zh-CN" altLang="en-US" sz="2400" smtClean="0"/>
              <a:t>可以获得数据库相关的信息如：数据库版本、数据库名、数据库厂商信息、是否支持事务、是否支持某种事务隔离级别，是否支持滚动结果集等。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ParameterMetaData pmd = 	preparedStatement.getParameterMetaData();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通过 </a:t>
            </a:r>
            <a:r>
              <a:rPr lang="en-US" altLang="zh-CN" sz="2400" smtClean="0"/>
              <a:t>ParameterMetaData</a:t>
            </a:r>
            <a:r>
              <a:rPr lang="zh-CN" altLang="en-US" sz="2400" smtClean="0"/>
              <a:t>可以获得参数信息。</a:t>
            </a:r>
          </a:p>
        </p:txBody>
      </p:sp>
    </p:spTree>
    <p:extLst>
      <p:ext uri="{BB962C8B-B14F-4D97-AF65-F5344CB8AC3E}">
        <p14:creationId xmlns:p14="http://schemas.microsoft.com/office/powerpoint/2010/main" val="2835967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 smtClean="0"/>
              <a:t>ResultSetMetaData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ResultSetMetaData meta = rs.getMetaData();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通过</a:t>
            </a:r>
            <a:r>
              <a:rPr lang="en-US" altLang="zh-CN" sz="2000" smtClean="0"/>
              <a:t>ResultSetMetaData</a:t>
            </a:r>
            <a:r>
              <a:rPr lang="zh-CN" altLang="en-US" sz="2000" smtClean="0"/>
              <a:t>可以获得结果有几列、各列名、各列别名、各列类型等。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可以将</a:t>
            </a:r>
            <a:r>
              <a:rPr lang="en-US" altLang="zh-CN" sz="2000" smtClean="0"/>
              <a:t>ResultSet</a:t>
            </a:r>
            <a:r>
              <a:rPr lang="zh-CN" altLang="en-US" sz="2000" smtClean="0"/>
              <a:t>放入</a:t>
            </a:r>
            <a:r>
              <a:rPr lang="en-US" altLang="zh-CN" sz="2000" smtClean="0"/>
              <a:t>Map(key:</a:t>
            </a:r>
            <a:r>
              <a:rPr lang="zh-CN" altLang="en-US" sz="2000" smtClean="0"/>
              <a:t>列名 </a:t>
            </a:r>
            <a:r>
              <a:rPr lang="en-US" altLang="zh-CN" sz="2000" smtClean="0"/>
              <a:t>value:</a:t>
            </a:r>
            <a:r>
              <a:rPr lang="zh-CN" altLang="en-US" sz="2000" smtClean="0"/>
              <a:t>列值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用反射</a:t>
            </a:r>
            <a:r>
              <a:rPr lang="en-US" altLang="zh-CN" sz="2000" smtClean="0"/>
              <a:t>ResultSetMetaData</a:t>
            </a:r>
            <a:r>
              <a:rPr lang="zh-CN" altLang="en-US" sz="2000" smtClean="0"/>
              <a:t>将查询结果读入对象中（简单的</a:t>
            </a:r>
            <a:r>
              <a:rPr lang="en-US" altLang="zh-CN" sz="2000" smtClean="0"/>
              <a:t>O/RMapping</a:t>
            </a:r>
            <a:r>
              <a:rPr lang="zh-CN" altLang="en-US" sz="2000" smtClean="0"/>
              <a:t>）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100" smtClean="0"/>
              <a:t>	</a:t>
            </a:r>
            <a:r>
              <a:rPr lang="en-US" altLang="zh-CN" sz="2000" smtClean="0"/>
              <a:t>1)</a:t>
            </a:r>
            <a:r>
              <a:rPr lang="zh-CN" altLang="en-US" sz="2000" smtClean="0"/>
              <a:t>让</a:t>
            </a:r>
            <a:r>
              <a:rPr lang="en-US" altLang="zh-CN" sz="2000" smtClean="0"/>
              <a:t>SQL</a:t>
            </a:r>
            <a:r>
              <a:rPr lang="zh-CN" altLang="en-US" sz="2000" smtClean="0"/>
              <a:t>语句中列别名和要读入的对象属性名一样；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2)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ResultSetMetaData</a:t>
            </a:r>
            <a:r>
              <a:rPr lang="zh-CN" altLang="en-US" sz="2000" smtClean="0"/>
              <a:t>获得结果列数和列别名；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3)</a:t>
            </a:r>
            <a:r>
              <a:rPr lang="zh-CN" altLang="en-US" sz="2000" smtClean="0"/>
              <a:t>通过反射将对象的所有</a:t>
            </a:r>
            <a:r>
              <a:rPr lang="en-US" altLang="zh-CN" sz="2000" smtClean="0"/>
              <a:t>setXxx</a:t>
            </a:r>
            <a:r>
              <a:rPr lang="zh-CN" altLang="en-US" sz="2000" smtClean="0"/>
              <a:t>方法找到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4)</a:t>
            </a:r>
            <a:r>
              <a:rPr lang="zh-CN" altLang="en-US" sz="2000" smtClean="0"/>
              <a:t>将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）找到的方法</a:t>
            </a:r>
            <a:r>
              <a:rPr lang="en-US" altLang="zh-CN" sz="2000" smtClean="0"/>
              <a:t>setXxx</a:t>
            </a:r>
            <a:r>
              <a:rPr lang="zh-CN" altLang="en-US" sz="2000" smtClean="0"/>
              <a:t>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）找到的列别名进行匹配（即方法中的</a:t>
            </a:r>
            <a:r>
              <a:rPr lang="en-US" altLang="zh-CN" sz="2000" smtClean="0"/>
              <a:t>xxx</a:t>
            </a:r>
            <a:r>
              <a:rPr lang="zh-CN" altLang="en-US" sz="2000" smtClean="0"/>
              <a:t>于列别名相等）；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5)</a:t>
            </a:r>
            <a:r>
              <a:rPr lang="zh-CN" altLang="en-US" sz="2000" smtClean="0"/>
              <a:t>由上一步找到的方法和列别名对应关系进行赋值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Method.invoke(obj, rs.getObject(columnAliasName));</a:t>
            </a:r>
          </a:p>
        </p:txBody>
      </p:sp>
    </p:spTree>
    <p:extLst>
      <p:ext uri="{BB962C8B-B14F-4D97-AF65-F5344CB8AC3E}">
        <p14:creationId xmlns:p14="http://schemas.microsoft.com/office/powerpoint/2010/main" val="146336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数据源和连接池</a:t>
            </a:r>
            <a:endParaRPr lang="zh-CN" alt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DataSource</a:t>
            </a:r>
            <a:r>
              <a:rPr lang="zh-CN" altLang="en-US" sz="2400" smtClean="0"/>
              <a:t>用来取代</a:t>
            </a:r>
            <a:r>
              <a:rPr lang="en-US" altLang="zh-CN" sz="2400" smtClean="0"/>
              <a:t>DriverManager</a:t>
            </a:r>
            <a:r>
              <a:rPr lang="zh-CN" altLang="en-US" sz="2400" smtClean="0"/>
              <a:t>来获取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通过</a:t>
            </a:r>
            <a:r>
              <a:rPr lang="en-US" altLang="zh-CN" sz="2400" smtClean="0"/>
              <a:t>DataSource</a:t>
            </a:r>
            <a:r>
              <a:rPr lang="zh-CN" altLang="en-US" sz="2400" smtClean="0"/>
              <a:t>获得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速度很快；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通过</a:t>
            </a:r>
            <a:r>
              <a:rPr lang="en-US" altLang="zh-CN" sz="2400" smtClean="0"/>
              <a:t>DataSource</a:t>
            </a:r>
            <a:r>
              <a:rPr lang="zh-CN" altLang="en-US" sz="2400" smtClean="0"/>
              <a:t>获得的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都是已经被包裹过的（不是驱动原来的连接），他的</a:t>
            </a:r>
            <a:r>
              <a:rPr lang="en-US" altLang="zh-CN" sz="2400" smtClean="0"/>
              <a:t>close</a:t>
            </a:r>
            <a:r>
              <a:rPr lang="zh-CN" altLang="en-US" sz="2400" smtClean="0"/>
              <a:t>方法已经被修改。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一般</a:t>
            </a:r>
            <a:r>
              <a:rPr lang="en-US" altLang="zh-CN" sz="2400" smtClean="0"/>
              <a:t>DataSource</a:t>
            </a:r>
            <a:r>
              <a:rPr lang="zh-CN" altLang="en-US" sz="2400" smtClean="0"/>
              <a:t>内部会用一个连接池来缓存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，这样可以大幅度提高数据库的访问速度；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连接池可以理解成一个能够存放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的</a:t>
            </a:r>
            <a:r>
              <a:rPr lang="en-US" altLang="zh-CN" sz="2400" smtClean="0"/>
              <a:t>Collection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我们的程序只和</a:t>
            </a:r>
            <a:r>
              <a:rPr lang="en-US" altLang="zh-CN" sz="2400" smtClean="0"/>
              <a:t>DataSource</a:t>
            </a:r>
            <a:r>
              <a:rPr lang="zh-CN" altLang="en-US" sz="2400" smtClean="0"/>
              <a:t>打交道，不会直接访问连接池；</a:t>
            </a:r>
          </a:p>
        </p:txBody>
      </p:sp>
    </p:spTree>
    <p:extLst>
      <p:ext uri="{BB962C8B-B14F-4D97-AF65-F5344CB8AC3E}">
        <p14:creationId xmlns:p14="http://schemas.microsoft.com/office/powerpoint/2010/main" val="2050055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一个简单的数据源</a:t>
            </a:r>
            <a:r>
              <a:rPr lang="zh-CN" altLang="en-US" smtClean="0"/>
              <a:t>实现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229"/>
            <a:ext cx="8229600" cy="339447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使用代理模式的</a:t>
            </a:r>
            <a:r>
              <a:rPr lang="en-US" altLang="zh-CN" sz="2000" dirty="0" smtClean="0"/>
              <a:t>Connection(</a:t>
            </a:r>
            <a:r>
              <a:rPr lang="zh-CN" altLang="en-US" sz="2000" dirty="0" smtClean="0"/>
              <a:t>核心代码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class </a:t>
            </a:r>
            <a:r>
              <a:rPr lang="en-US" altLang="zh-CN" sz="2000" dirty="0" err="1" smtClean="0"/>
              <a:t>MyConnection</a:t>
            </a:r>
            <a:r>
              <a:rPr lang="en-US" altLang="zh-CN" sz="2000" dirty="0" smtClean="0"/>
              <a:t> implements Connection{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private Connection </a:t>
            </a:r>
            <a:r>
              <a:rPr lang="en-US" altLang="zh-CN" sz="2000" dirty="0" err="1" smtClean="0"/>
              <a:t>realConn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private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connPool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MyConnection</a:t>
            </a:r>
            <a:r>
              <a:rPr lang="en-US" altLang="zh-CN" sz="2000" dirty="0" smtClean="0"/>
              <a:t>(Connection </a:t>
            </a:r>
            <a:r>
              <a:rPr lang="en-US" altLang="zh-CN" sz="2000" dirty="0" err="1" smtClean="0"/>
              <a:t>rConn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cPool</a:t>
            </a:r>
            <a:r>
              <a:rPr lang="en-US" altLang="zh-CN" sz="2000" dirty="0" smtClean="0"/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this.realConn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rConn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this.connPool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cPool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public void close(){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this.connPool.addLast</a:t>
            </a:r>
            <a:r>
              <a:rPr lang="en-US" altLang="zh-CN" sz="2000" dirty="0" smtClean="0"/>
              <a:t>(this);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	//….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6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44154"/>
            <a:ext cx="7696200" cy="485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JDBC</a:t>
            </a:r>
            <a:endParaRPr lang="zh-CN" altLang="en-US" dirty="0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27088" y="1491853"/>
            <a:ext cx="74168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716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8288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indent="-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/>
              <a:t>应用程序、</a:t>
            </a:r>
            <a:r>
              <a:rPr kumimoji="1" lang="en-US" altLang="zh-CN"/>
              <a:t>JDBC API</a:t>
            </a:r>
            <a:r>
              <a:rPr kumimoji="1" lang="zh-CN" altLang="en-US"/>
              <a:t>、数据库驱动及数据库之间的关系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zh-CN" altLang="en-US"/>
          </a:p>
          <a:p>
            <a:pPr eaLnBrk="1" hangingPunct="1">
              <a:buFont typeface="Wingdings" pitchFamily="2" charset="2"/>
              <a:buNone/>
            </a:pPr>
            <a:endParaRPr kumimoji="1" lang="en-US" altLang="zh-CN"/>
          </a:p>
        </p:txBody>
      </p:sp>
      <p:pic>
        <p:nvPicPr>
          <p:cNvPr id="8197" name="Picture 4" descr="Jdbc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30" y="2100943"/>
            <a:ext cx="5072742" cy="250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一个简单的数据源</a:t>
            </a:r>
            <a:r>
              <a:rPr lang="zh-CN" altLang="en-US" smtClean="0"/>
              <a:t>实现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77164"/>
            <a:ext cx="7696200" cy="307419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err="1" smtClean="0"/>
              <a:t>DataSource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核心代码</a:t>
            </a:r>
            <a:r>
              <a:rPr lang="en-US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class </a:t>
            </a:r>
            <a:r>
              <a:rPr lang="en-US" altLang="zh-CN" sz="1800" dirty="0" err="1" smtClean="0"/>
              <a:t>MyDataSource</a:t>
            </a:r>
            <a:r>
              <a:rPr lang="en-US" altLang="zh-CN" sz="1800" dirty="0" smtClean="0"/>
              <a:t> implements </a:t>
            </a:r>
            <a:r>
              <a:rPr lang="en-US" altLang="zh-CN" sz="1800" dirty="0" err="1" smtClean="0"/>
              <a:t>DataSource</a:t>
            </a:r>
            <a:r>
              <a:rPr lang="en-US" altLang="zh-CN" sz="1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private </a:t>
            </a:r>
            <a:r>
              <a:rPr lang="en-US" altLang="zh-CN" sz="1800" dirty="0" err="1" smtClean="0"/>
              <a:t>LinkedList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connPool</a:t>
            </a:r>
            <a:r>
              <a:rPr lang="en-US" altLang="zh-CN" sz="1800" dirty="0" smtClean="0"/>
              <a:t> = new Vector();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public Connection </a:t>
            </a:r>
            <a:r>
              <a:rPr lang="en-US" altLang="zh-CN" sz="1800" dirty="0" err="1" smtClean="0"/>
              <a:t>getConneciton</a:t>
            </a:r>
            <a:r>
              <a:rPr lang="en-US" altLang="zh-CN" sz="1800" dirty="0" smtClean="0"/>
              <a:t> 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	if(</a:t>
            </a:r>
            <a:r>
              <a:rPr lang="en-US" altLang="zh-CN" sz="1800" dirty="0" err="1" smtClean="0"/>
              <a:t>this.connPool.size</a:t>
            </a:r>
            <a:r>
              <a:rPr lang="en-US" altLang="zh-CN" sz="1800" dirty="0" smtClean="0"/>
              <a:t>()&gt;0)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		return </a:t>
            </a:r>
            <a:r>
              <a:rPr lang="en-US" altLang="zh-CN" sz="1800" dirty="0" err="1" smtClean="0"/>
              <a:t>this.connPool.removeFirst</a:t>
            </a:r>
            <a:r>
              <a:rPr lang="en-US" altLang="zh-CN" sz="1800" dirty="0" smtClean="0"/>
              <a:t>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	return </a:t>
            </a:r>
            <a:r>
              <a:rPr lang="en-US" altLang="zh-CN" sz="1800" dirty="0" err="1" smtClean="0"/>
              <a:t>createConnection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private Connection </a:t>
            </a:r>
            <a:r>
              <a:rPr lang="en-US" altLang="zh-CN" sz="1800" dirty="0" err="1" smtClean="0"/>
              <a:t>createConnection</a:t>
            </a:r>
            <a:r>
              <a:rPr lang="en-US" altLang="zh-CN" sz="1800" dirty="0" smtClean="0"/>
              <a:t>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  Connection </a:t>
            </a:r>
            <a:r>
              <a:rPr lang="en-US" altLang="zh-CN" sz="1800" dirty="0" err="1" smtClean="0"/>
              <a:t>realConn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DriverManager.getConnection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  Connection </a:t>
            </a:r>
            <a:r>
              <a:rPr lang="en-US" altLang="zh-CN" sz="1800" dirty="0" err="1" smtClean="0"/>
              <a:t>myConn</a:t>
            </a:r>
            <a:r>
              <a:rPr lang="en-US" altLang="zh-CN" sz="1800" dirty="0" smtClean="0"/>
              <a:t> =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	new </a:t>
            </a:r>
            <a:r>
              <a:rPr lang="en-US" altLang="zh-CN" sz="1800" dirty="0" err="1" smtClean="0"/>
              <a:t>MyConnection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realConn,this.connPool</a:t>
            </a:r>
            <a:r>
              <a:rPr lang="en-US" altLang="zh-CN" sz="18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  return </a:t>
            </a:r>
            <a:r>
              <a:rPr lang="en-US" altLang="zh-CN" sz="1800" dirty="0" err="1" smtClean="0"/>
              <a:t>myConn</a:t>
            </a:r>
            <a:r>
              <a:rPr lang="en-US" altLang="zh-CN" sz="1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0972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zh-CN" smtClean="0"/>
              <a:t>常用的开源实现</a:t>
            </a:r>
            <a:r>
              <a:rPr lang="en-US" altLang="zh-CN" smtClean="0"/>
              <a:t>DBCP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使用</a:t>
            </a:r>
            <a:r>
              <a:rPr lang="en-US" altLang="zh-CN" sz="2400" smtClean="0"/>
              <a:t>DBCP</a:t>
            </a:r>
            <a:r>
              <a:rPr lang="zh-CN" altLang="en-US" sz="2400" smtClean="0"/>
              <a:t>必须用的三个包：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commons-dbcp-1.2.1.jar, commons-pool-1.2.jar, commons-collections-3.1.jar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配置参数。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Java API: BasicDataSourceFactory.createDataSource(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properties);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166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en-US" sz="3000" smtClean="0"/>
              <a:t>使用继承优化</a:t>
            </a:r>
            <a:r>
              <a:rPr lang="en-US" altLang="zh-CN" smtClean="0"/>
              <a:t>JDBC</a:t>
            </a:r>
            <a:r>
              <a:rPr lang="zh-CN" altLang="en-US" smtClean="0"/>
              <a:t>代码</a:t>
            </a:r>
            <a:r>
              <a:rPr lang="en-US" altLang="zh-CN" smtClean="0"/>
              <a:t>(</a:t>
            </a:r>
            <a:r>
              <a:rPr lang="zh-CN" altLang="en-US" smtClean="0"/>
              <a:t>模板模式</a:t>
            </a:r>
            <a:r>
              <a:rPr lang="en-US" altLang="zh-CN" smtClean="0"/>
              <a:t>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63229"/>
            <a:ext cx="7696200" cy="31861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优化查询操作，区分开变化和不变的部分：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ResultSet</a:t>
            </a:r>
            <a:r>
              <a:rPr lang="zh-CN" altLang="en-US" sz="2000" dirty="0" smtClean="0"/>
              <a:t>的处理是变化部分，创建和释放资源部分是不变部分。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提取超类，将不变部分放入超类，变化部分留给子类实现。</a:t>
            </a:r>
          </a:p>
          <a:p>
            <a:pPr eaLnBrk="1" hangingPunct="1"/>
            <a:r>
              <a:rPr lang="zh-CN" altLang="en-US" sz="2000" dirty="0" smtClean="0"/>
              <a:t>超类的主要代码：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public Object find(String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Object[]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  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ps.executeQuery</a:t>
            </a:r>
            <a:r>
              <a:rPr lang="en-US" altLang="zh-CN" sz="2000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  if (</a:t>
            </a:r>
            <a:r>
              <a:rPr lang="en-US" altLang="zh-CN" sz="2000" dirty="0" err="1" smtClean="0"/>
              <a:t>rs.next</a:t>
            </a:r>
            <a:r>
              <a:rPr lang="en-US" altLang="zh-CN" sz="2000" dirty="0" smtClean="0"/>
              <a:t>()) return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protected abstract Object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ResultSet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600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en-US" sz="3000" smtClean="0"/>
              <a:t>使用组合优化</a:t>
            </a:r>
            <a:r>
              <a:rPr lang="en-US" altLang="zh-CN" smtClean="0"/>
              <a:t>JDBC</a:t>
            </a:r>
            <a:r>
              <a:rPr lang="zh-CN" altLang="en-US" smtClean="0"/>
              <a:t>代码</a:t>
            </a:r>
            <a:r>
              <a:rPr lang="en-US" altLang="zh-CN" smtClean="0"/>
              <a:t>(</a:t>
            </a:r>
            <a:r>
              <a:rPr lang="zh-CN" altLang="en-US" smtClean="0"/>
              <a:t>策略模式</a:t>
            </a:r>
            <a:r>
              <a:rPr lang="en-US" altLang="zh-CN" smtClean="0"/>
              <a:t>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85511"/>
            <a:ext cx="7696200" cy="347560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 smtClean="0"/>
              <a:t>优化查询操作，区分开变化和不变的部分：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ResultSet</a:t>
            </a:r>
            <a:r>
              <a:rPr lang="zh-CN" altLang="en-US" sz="1800" dirty="0" smtClean="0"/>
              <a:t>的处理是变化部分，创建和释放资源部分是不变部分。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 smtClean="0"/>
              <a:t>提取接口封装变化部分。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JDBC</a:t>
            </a:r>
            <a:r>
              <a:rPr lang="zh-CN" altLang="en-US" sz="1800" dirty="0" smtClean="0"/>
              <a:t>操作主要代码：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1800" dirty="0" smtClean="0"/>
              <a:t>public Object find(String </a:t>
            </a:r>
            <a:r>
              <a:rPr lang="en-US" altLang="zh-CN" sz="1800" dirty="0" err="1" smtClean="0"/>
              <a:t>sql</a:t>
            </a:r>
            <a:r>
              <a:rPr lang="en-US" altLang="zh-CN" sz="1800" dirty="0" smtClean="0"/>
              <a:t>, Object[]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RowMapper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rowMapper</a:t>
            </a:r>
            <a:r>
              <a:rPr lang="en-US" altLang="zh-CN" sz="1800" dirty="0" smtClean="0"/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rs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ps.executeQuery</a:t>
            </a:r>
            <a:r>
              <a:rPr lang="en-US" altLang="zh-CN" sz="1800" dirty="0" smtClean="0"/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	if (</a:t>
            </a:r>
            <a:r>
              <a:rPr lang="en-US" altLang="zh-CN" sz="1800" dirty="0" err="1" smtClean="0"/>
              <a:t>rs.next</a:t>
            </a:r>
            <a:r>
              <a:rPr lang="en-US" altLang="zh-CN" sz="1800" dirty="0" smtClean="0"/>
              <a:t>())return </a:t>
            </a:r>
            <a:r>
              <a:rPr lang="en-US" altLang="zh-CN" sz="1800" dirty="0" err="1" smtClean="0"/>
              <a:t>rowMapper.mapRow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</a:t>
            </a:r>
            <a:r>
              <a:rPr lang="en-US" altLang="zh-CN" sz="18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}</a:t>
            </a:r>
          </a:p>
          <a:p>
            <a:pPr eaLnBrk="1" hangingPunct="1"/>
            <a:r>
              <a:rPr lang="zh-CN" altLang="en-US" sz="1800" dirty="0" smtClean="0"/>
              <a:t>回调接口：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1800" dirty="0" smtClean="0"/>
              <a:t>public interface </a:t>
            </a:r>
            <a:r>
              <a:rPr lang="en-US" altLang="zh-CN" sz="1800" dirty="0" err="1" smtClean="0"/>
              <a:t>RowMapper</a:t>
            </a:r>
            <a:r>
              <a:rPr lang="en-US" altLang="zh-CN" sz="1800" dirty="0" smtClean="0"/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	public Object </a:t>
            </a:r>
            <a:r>
              <a:rPr lang="en-US" altLang="zh-CN" sz="1800" dirty="0" err="1" smtClean="0"/>
              <a:t>mapRow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ResultSet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rs</a:t>
            </a:r>
            <a:r>
              <a:rPr lang="en-US" altLang="zh-CN" sz="1800" dirty="0" smtClean="0"/>
              <a:t>) throws </a:t>
            </a:r>
            <a:r>
              <a:rPr lang="en-US" altLang="zh-CN" sz="1800" dirty="0" err="1" smtClean="0"/>
              <a:t>SQLException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3191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 sz="3000" smtClean="0"/>
              <a:t>Spring</a:t>
            </a:r>
            <a:r>
              <a:rPr lang="zh-CN" altLang="en-US" sz="3000" smtClean="0"/>
              <a:t>的</a:t>
            </a:r>
            <a:r>
              <a:rPr lang="en-US" altLang="zh-CN" sz="3000" smtClean="0"/>
              <a:t>JdbcTemplate</a:t>
            </a:r>
            <a:endParaRPr lang="en-US" altLang="zh-CN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85512"/>
            <a:ext cx="7696200" cy="264556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查询带有参数，和行映射方法</a:t>
            </a:r>
            <a:r>
              <a:rPr lang="en-US" altLang="zh-CN" sz="20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public Object </a:t>
            </a:r>
            <a:r>
              <a:rPr lang="en-US" altLang="zh-CN" sz="2000" dirty="0" err="1" smtClean="0"/>
              <a:t>queryForObject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Object[]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使用自定义的</a:t>
            </a:r>
            <a:r>
              <a:rPr lang="en-US" altLang="zh-CN" sz="2000" dirty="0" err="1" smtClean="0"/>
              <a:t>UserRowMapper</a:t>
            </a:r>
            <a:r>
              <a:rPr lang="zh-CN" altLang="en-US" sz="2000" dirty="0" smtClean="0"/>
              <a:t>完成映射。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RowMapper</a:t>
            </a:r>
            <a:r>
              <a:rPr lang="zh-CN" altLang="en-US" sz="2000" dirty="0" smtClean="0"/>
              <a:t>的常用实现</a:t>
            </a:r>
            <a:r>
              <a:rPr lang="en-US" altLang="zh-CN" sz="2000" dirty="0" err="1" smtClean="0"/>
              <a:t>BeanPropertyRowMapper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该实现可将结果集转换成一个</a:t>
            </a:r>
            <a:r>
              <a:rPr lang="en-US" altLang="zh-CN" sz="2000" dirty="0" smtClean="0"/>
              <a:t>Java Bean(</a:t>
            </a:r>
            <a:r>
              <a:rPr lang="zh-CN" altLang="en-US" sz="2000" dirty="0" smtClean="0"/>
              <a:t>字段名与</a:t>
            </a:r>
            <a:r>
              <a:rPr lang="en-US" altLang="zh-CN" sz="2000" dirty="0" smtClean="0"/>
              <a:t>Java Bean</a:t>
            </a:r>
            <a:r>
              <a:rPr lang="zh-CN" altLang="en-US" sz="2000" dirty="0" smtClean="0"/>
              <a:t>属性名不符合规范，可用别名处理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List query(String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Object[]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返回多个结果。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queryForInt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:select count(*) from user),</a:t>
            </a:r>
            <a:r>
              <a:rPr lang="zh-CN" altLang="en-US" sz="2000" dirty="0" smtClean="0"/>
              <a:t>其他结果比如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可用</a:t>
            </a:r>
            <a:r>
              <a:rPr lang="en-US" altLang="zh-CN" sz="2000" dirty="0" err="1" smtClean="0"/>
              <a:t>queryForObject</a:t>
            </a:r>
            <a:r>
              <a:rPr lang="zh-CN" altLang="en-US" sz="2000" dirty="0" smtClean="0"/>
              <a:t>方法向下转型。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Map </a:t>
            </a:r>
            <a:r>
              <a:rPr lang="en-US" altLang="zh-CN" sz="2000" dirty="0" err="1" smtClean="0"/>
              <a:t>queryForMap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Object[]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返回若类型的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：字段名或别名，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：列值）。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List </a:t>
            </a:r>
            <a:r>
              <a:rPr lang="en-US" altLang="zh-CN" sz="2000" dirty="0" err="1" smtClean="0"/>
              <a:t>queryForList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Object[]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返回多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310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 sz="3000" dirty="0" smtClean="0"/>
              <a:t>Spring</a:t>
            </a:r>
            <a:r>
              <a:rPr lang="zh-CN" altLang="en-US" sz="3000" dirty="0" smtClean="0"/>
              <a:t>的</a:t>
            </a:r>
            <a:r>
              <a:rPr lang="en-US" altLang="zh-CN" sz="3000" dirty="0" err="1" smtClean="0"/>
              <a:t>JdbcTemplate</a:t>
            </a:r>
            <a:endParaRPr lang="en-US" altLang="zh-CN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91854"/>
            <a:ext cx="7696200" cy="215979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更新</a:t>
            </a:r>
            <a:r>
              <a:rPr lang="en-US" altLang="zh-CN" sz="2400" dirty="0" smtClean="0"/>
              <a:t>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update(String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, Object[]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插入数据并获得结果</a:t>
            </a:r>
            <a:r>
              <a:rPr lang="en-US" altLang="zh-CN" sz="24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public</a:t>
            </a:r>
            <a:r>
              <a:rPr lang="en-US" altLang="zh-CN" sz="2400" dirty="0" smtClean="0"/>
              <a:t> Object execute(</a:t>
            </a:r>
            <a:r>
              <a:rPr lang="en-US" altLang="zh-CN" sz="2400" dirty="0" err="1" smtClean="0"/>
              <a:t>ConnectionCallback</a:t>
            </a:r>
            <a:r>
              <a:rPr lang="en-US" altLang="zh-CN" sz="2400" dirty="0" smtClean="0"/>
              <a:t> action)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其他方法简介</a:t>
            </a:r>
          </a:p>
        </p:txBody>
      </p:sp>
    </p:spTree>
    <p:extLst>
      <p:ext uri="{BB962C8B-B14F-4D97-AF65-F5344CB8AC3E}">
        <p14:creationId xmlns:p14="http://schemas.microsoft.com/office/powerpoint/2010/main" val="101114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8650" indent="-628650" eaLnBrk="1" hangingPunct="1"/>
            <a:r>
              <a:rPr lang="en-US" altLang="zh-CN" sz="3200" dirty="0" smtClean="0"/>
              <a:t>Spring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NamedParameterJdbcTemplate</a:t>
            </a:r>
            <a:endParaRPr lang="en-US" altLang="zh-CN" sz="3200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41481"/>
            <a:ext cx="7696200" cy="25384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err="1" smtClean="0"/>
              <a:t>NamedParameterJdbcTemplate</a:t>
            </a:r>
            <a:r>
              <a:rPr lang="zh-CN" altLang="en-US" sz="2000" dirty="0" smtClean="0"/>
              <a:t>内部包含了一个</a:t>
            </a:r>
            <a:r>
              <a:rPr lang="en-US" altLang="zh-CN" sz="2000" dirty="0" err="1" smtClean="0"/>
              <a:t>JdbcTemplate</a:t>
            </a:r>
            <a:r>
              <a:rPr lang="zh-CN" altLang="en-US" sz="2000" dirty="0" smtClean="0"/>
              <a:t>，所以</a:t>
            </a:r>
            <a:r>
              <a:rPr lang="en-US" altLang="zh-CN" sz="2000" dirty="0" err="1" smtClean="0"/>
              <a:t>JdbcTemplate</a:t>
            </a:r>
            <a:r>
              <a:rPr lang="zh-CN" altLang="en-US" sz="2000" dirty="0" smtClean="0"/>
              <a:t>能做的事情</a:t>
            </a:r>
            <a:r>
              <a:rPr lang="en-US" altLang="zh-CN" sz="2000" dirty="0" err="1" smtClean="0"/>
              <a:t>NamedParameterJdbcTemplate</a:t>
            </a:r>
            <a:r>
              <a:rPr lang="zh-CN" altLang="en-US" sz="2000" dirty="0" smtClean="0"/>
              <a:t>都能干； </a:t>
            </a:r>
            <a:r>
              <a:rPr lang="en-US" altLang="zh-CN" sz="2000" dirty="0" err="1" smtClean="0"/>
              <a:t>NamedParameterJdbcTemplate</a:t>
            </a:r>
            <a:r>
              <a:rPr lang="zh-CN" altLang="en-US" sz="2000" dirty="0" smtClean="0"/>
              <a:t>相对于</a:t>
            </a:r>
            <a:r>
              <a:rPr lang="en-US" altLang="zh-CN" sz="2000" dirty="0" err="1" smtClean="0"/>
              <a:t>JdbcTemplate</a:t>
            </a:r>
            <a:r>
              <a:rPr lang="zh-CN" altLang="en-US" sz="2000" dirty="0" smtClean="0"/>
              <a:t>主要增加了参数可以命名的功能。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Object </a:t>
            </a:r>
            <a:r>
              <a:rPr lang="en-US" altLang="zh-CN" sz="2000" dirty="0" err="1" smtClean="0"/>
              <a:t>queryForObject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Map </a:t>
            </a:r>
            <a:r>
              <a:rPr lang="en-US" altLang="zh-CN" sz="2000" dirty="0" err="1" smtClean="0"/>
              <a:t>paramMap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Object </a:t>
            </a:r>
            <a:r>
              <a:rPr lang="en-US" altLang="zh-CN" sz="2000" dirty="0" err="1" smtClean="0"/>
              <a:t>queryForObject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SqlParameterSource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paramSource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rowMapper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SqlParameterSource</a:t>
            </a:r>
            <a:r>
              <a:rPr lang="zh-CN" altLang="en-US" sz="2000" dirty="0" smtClean="0"/>
              <a:t>的两个主要实现</a:t>
            </a:r>
            <a:r>
              <a:rPr lang="en-US" altLang="zh-CN" sz="2000" dirty="0" err="1" smtClean="0"/>
              <a:t>MapSqlParameterSource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BeanPropertySqlParameterSource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update(String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SqlParameterSource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paramSource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KeyHolder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generatedKeyHolder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保存数据获得主键。</a:t>
            </a:r>
          </a:p>
        </p:txBody>
      </p:sp>
    </p:spTree>
    <p:extLst>
      <p:ext uri="{BB962C8B-B14F-4D97-AF65-F5344CB8AC3E}">
        <p14:creationId xmlns:p14="http://schemas.microsoft.com/office/powerpoint/2010/main" val="358125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en-US" altLang="zh-CN" sz="3000" smtClean="0"/>
              <a:t>Spring</a:t>
            </a:r>
            <a:r>
              <a:rPr lang="zh-CN" altLang="en-US" sz="3000" smtClean="0"/>
              <a:t>的</a:t>
            </a:r>
            <a:r>
              <a:rPr lang="en-US" altLang="zh-CN" sz="3000" smtClean="0"/>
              <a:t>SimpleJdbcTemplate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63229"/>
            <a:ext cx="7696200" cy="25384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err="1" smtClean="0"/>
              <a:t>SimpleJdbcTemplate</a:t>
            </a:r>
            <a:r>
              <a:rPr lang="zh-CN" altLang="en-US" sz="2000" dirty="0" smtClean="0"/>
              <a:t>内部包含了一个</a:t>
            </a:r>
            <a:r>
              <a:rPr lang="en-US" altLang="zh-CN" sz="2000" dirty="0" err="1" smtClean="0"/>
              <a:t>NamedParameterJdbcTemplate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所以</a:t>
            </a:r>
            <a:r>
              <a:rPr lang="en-US" altLang="zh-CN" sz="2000" dirty="0" err="1" smtClean="0"/>
              <a:t>NamedParameterJdbcTemplate</a:t>
            </a:r>
            <a:r>
              <a:rPr lang="zh-CN" altLang="en-US" sz="2000" dirty="0" smtClean="0"/>
              <a:t>能做的事情</a:t>
            </a:r>
            <a:r>
              <a:rPr lang="en-US" altLang="zh-CN" sz="2000" dirty="0" err="1" smtClean="0"/>
              <a:t>SimpleJdbcTemplate</a:t>
            </a:r>
            <a:r>
              <a:rPr lang="zh-CN" altLang="en-US" sz="2000" dirty="0" smtClean="0"/>
              <a:t>都能干，</a:t>
            </a:r>
            <a:r>
              <a:rPr lang="en-US" altLang="zh-CN" sz="2000" dirty="0" err="1" smtClean="0"/>
              <a:t>SimpleJdbcTemplate</a:t>
            </a:r>
            <a:r>
              <a:rPr lang="zh-CN" altLang="en-US" sz="2000" dirty="0" smtClean="0"/>
              <a:t>相对于</a:t>
            </a:r>
            <a:r>
              <a:rPr lang="en-US" altLang="zh-CN" sz="2000" dirty="0" err="1" smtClean="0"/>
              <a:t>NamedParameterJdbcTemplate</a:t>
            </a:r>
            <a:r>
              <a:rPr lang="zh-CN" altLang="en-US" sz="2000" dirty="0" smtClean="0"/>
              <a:t>主要增加了</a:t>
            </a:r>
            <a:r>
              <a:rPr lang="en-US" altLang="zh-CN" sz="2000" dirty="0" smtClean="0"/>
              <a:t>JDK5.0</a:t>
            </a:r>
            <a:r>
              <a:rPr lang="zh-CN" altLang="en-US" sz="2000" dirty="0" smtClean="0"/>
              <a:t>的泛型和可变长度参数支持。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&lt;T&gt; List&lt;T&gt; query(String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ParameterizedRowMapper</a:t>
            </a:r>
            <a:r>
              <a:rPr lang="en-US" altLang="zh-CN" sz="2000" dirty="0" smtClean="0"/>
              <a:t>&lt;T&gt;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, Object...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&lt;T&gt; T </a:t>
            </a:r>
            <a:r>
              <a:rPr lang="en-US" altLang="zh-CN" sz="2000" dirty="0" err="1" smtClean="0"/>
              <a:t>queryForObject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ParameterizedRowMapper</a:t>
            </a:r>
            <a:r>
              <a:rPr lang="en-US" altLang="zh-CN" sz="2000" dirty="0" smtClean="0"/>
              <a:t>&lt;T&gt;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SqlParameterSource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public &lt;T&gt; List&lt;T&gt; query(String 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ParameterizedRowMapper</a:t>
            </a:r>
            <a:r>
              <a:rPr lang="en-US" altLang="zh-CN" sz="2000" dirty="0" smtClean="0"/>
              <a:t>&lt;T&gt;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SqlParameterSource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err="1" smtClean="0"/>
              <a:t>getJdbcOperations</a:t>
            </a:r>
            <a:r>
              <a:rPr lang="zh-CN" altLang="en-US" sz="2000" dirty="0" smtClean="0"/>
              <a:t>返回的是</a:t>
            </a:r>
            <a:r>
              <a:rPr lang="en-US" altLang="zh-CN" sz="2000" dirty="0" err="1" smtClean="0"/>
              <a:t>JdbcOperations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实现</a:t>
            </a:r>
            <a:r>
              <a:rPr lang="en-US" altLang="zh-CN" sz="2000" dirty="0" err="1" smtClean="0"/>
              <a:t>JdbcTemplate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err="1" smtClean="0"/>
              <a:t>getNamedParameterJdbcOperations</a:t>
            </a:r>
            <a:r>
              <a:rPr lang="zh-CN" altLang="en-US" sz="2000" dirty="0" smtClean="0"/>
              <a:t>返回的是</a:t>
            </a:r>
            <a:r>
              <a:rPr lang="en-US" altLang="zh-CN" sz="2000" dirty="0" err="1" smtClean="0"/>
              <a:t>NamedParameterJdbcOperations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实现是</a:t>
            </a:r>
            <a:r>
              <a:rPr lang="en-US" altLang="en-US" sz="2000" dirty="0" err="1" smtClean="0"/>
              <a:t>NamedParameterJdbcTemplate</a:t>
            </a:r>
            <a:r>
              <a:rPr lang="en-US" altLang="zh-CN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6779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en-US" dirty="0" smtClean="0"/>
              <a:t>连接数据的步骤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90550" indent="-590550" eaLnBrk="1" hangingPunct="1"/>
            <a:r>
              <a:rPr lang="zh-CN" altLang="en-US" sz="2400" dirty="0" smtClean="0"/>
              <a:t>注册驱动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只做一次</a:t>
            </a:r>
            <a:r>
              <a:rPr lang="en-US" altLang="zh-CN" sz="2400" dirty="0" smtClean="0"/>
              <a:t>)</a:t>
            </a:r>
          </a:p>
          <a:p>
            <a:pPr marL="590550" indent="-590550" eaLnBrk="1" hangingPunct="1"/>
            <a:r>
              <a:rPr lang="zh-CN" altLang="en-US" sz="2400" dirty="0" smtClean="0"/>
              <a:t>建立连接</a:t>
            </a:r>
            <a:r>
              <a:rPr lang="en-US" altLang="zh-CN" sz="2400" dirty="0" smtClean="0"/>
              <a:t>(Connection) </a:t>
            </a:r>
          </a:p>
          <a:p>
            <a:pPr marL="590550" indent="-590550" eaLnBrk="1" hangingPunct="1"/>
            <a:r>
              <a:rPr lang="zh-CN" altLang="en-US" sz="2400" dirty="0" smtClean="0"/>
              <a:t>创建执行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的语句</a:t>
            </a:r>
            <a:r>
              <a:rPr lang="en-US" altLang="zh-CN" sz="2400" dirty="0" smtClean="0"/>
              <a:t>(Statement)</a:t>
            </a:r>
          </a:p>
          <a:p>
            <a:pPr marL="590550" indent="-590550" eaLnBrk="1" hangingPunct="1"/>
            <a:r>
              <a:rPr lang="zh-CN" altLang="en-US" sz="2400" dirty="0" smtClean="0"/>
              <a:t>执行语句</a:t>
            </a:r>
          </a:p>
          <a:p>
            <a:pPr marL="590550" indent="-590550" eaLnBrk="1" hangingPunct="1"/>
            <a:r>
              <a:rPr lang="zh-CN" altLang="en-US" sz="2400" dirty="0" smtClean="0"/>
              <a:t>处理执行结果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ResultSet</a:t>
            </a:r>
            <a:r>
              <a:rPr lang="en-US" altLang="zh-CN" sz="2400" dirty="0" smtClean="0"/>
              <a:t>)</a:t>
            </a:r>
          </a:p>
          <a:p>
            <a:pPr marL="590550" indent="-590550" eaLnBrk="1" hangingPunct="1"/>
            <a:r>
              <a:rPr lang="zh-CN" altLang="en-US" sz="2400" dirty="0" smtClean="0"/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285294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注册驱动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83507"/>
            <a:ext cx="7696200" cy="307419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 smtClean="0"/>
              <a:t>Class.forName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com.mysql.jdbc.Driver</a:t>
            </a:r>
            <a:r>
              <a:rPr lang="en-US" altLang="zh-CN" sz="2400" dirty="0" smtClean="0"/>
              <a:t>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推荐这种方式，不会对具体的驱动类产生依赖。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 smtClean="0"/>
              <a:t>DriverManager.registerDriver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com.mysql.jdbc.Driver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会造成</a:t>
            </a:r>
            <a:r>
              <a:rPr lang="en-US" altLang="zh-CN" sz="2400" dirty="0" err="1" smtClean="0"/>
              <a:t>DriverManager</a:t>
            </a:r>
            <a:r>
              <a:rPr lang="zh-CN" altLang="en-US" sz="2400" dirty="0" smtClean="0"/>
              <a:t>中产生两个一样的驱动，并会对具体的驱动类产生依赖。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 smtClean="0"/>
              <a:t>System.setProperty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jdbc.drivers</a:t>
            </a:r>
            <a:r>
              <a:rPr lang="en-US" altLang="zh-CN" sz="2400" dirty="0" smtClean="0"/>
              <a:t>”, “driver1:driver2”);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虽然不会对具体的驱动类产生依赖；但注册不太方便，所以很少使用。 </a:t>
            </a:r>
          </a:p>
        </p:txBody>
      </p:sp>
    </p:spTree>
    <p:extLst>
      <p:ext uri="{BB962C8B-B14F-4D97-AF65-F5344CB8AC3E}">
        <p14:creationId xmlns:p14="http://schemas.microsoft.com/office/powerpoint/2010/main" val="257072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建立连接</a:t>
            </a:r>
            <a:r>
              <a:rPr lang="en-US" altLang="zh-CN" smtClean="0"/>
              <a:t>(Connection)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Connection conn = DriverManager.getConnection(url, user, password);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url</a:t>
            </a:r>
            <a:r>
              <a:rPr lang="zh-CN" altLang="en-US" sz="2700" smtClean="0"/>
              <a:t>格式：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700" smtClean="0"/>
              <a:t>	</a:t>
            </a:r>
            <a:r>
              <a:rPr lang="en-US" altLang="zh-CN" sz="2700" smtClean="0"/>
              <a:t>JDBC:</a:t>
            </a:r>
            <a:r>
              <a:rPr lang="zh-CN" altLang="en-US" sz="2700" smtClean="0"/>
              <a:t>子协议</a:t>
            </a:r>
            <a:r>
              <a:rPr lang="en-US" altLang="zh-CN" sz="2700" smtClean="0"/>
              <a:t>:</a:t>
            </a:r>
            <a:r>
              <a:rPr lang="zh-CN" altLang="en-US" sz="2700" smtClean="0"/>
              <a:t>子名称</a:t>
            </a:r>
            <a:r>
              <a:rPr lang="en-US" altLang="zh-CN" sz="2700" smtClean="0"/>
              <a:t>//</a:t>
            </a:r>
            <a:r>
              <a:rPr lang="zh-CN" altLang="en-US" sz="2700" smtClean="0"/>
              <a:t>主机名</a:t>
            </a:r>
            <a:r>
              <a:rPr lang="en-US" altLang="zh-CN" sz="2700" smtClean="0"/>
              <a:t>:</a:t>
            </a:r>
            <a:r>
              <a:rPr lang="zh-CN" altLang="en-US" sz="2700" smtClean="0"/>
              <a:t>端口</a:t>
            </a:r>
            <a:r>
              <a:rPr lang="en-US" altLang="zh-CN" sz="2700" smtClean="0"/>
              <a:t>/</a:t>
            </a:r>
            <a:r>
              <a:rPr lang="zh-CN" altLang="en-US" sz="2700" smtClean="0"/>
              <a:t>数据库名？属性名</a:t>
            </a:r>
            <a:r>
              <a:rPr lang="en-US" altLang="zh-CN" sz="2700" smtClean="0"/>
              <a:t>=</a:t>
            </a:r>
            <a:r>
              <a:rPr lang="zh-CN" altLang="en-US" sz="2700" smtClean="0"/>
              <a:t>属性值</a:t>
            </a:r>
            <a:r>
              <a:rPr lang="en-US" altLang="zh-CN" sz="2700" smtClean="0"/>
              <a:t>&amp;…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smtClean="0"/>
              <a:t>User,password</a:t>
            </a:r>
            <a:r>
              <a:rPr lang="zh-CN" altLang="en-US" sz="2700" smtClean="0"/>
              <a:t>可以用“属性名</a:t>
            </a:r>
            <a:r>
              <a:rPr lang="en-US" altLang="zh-CN" sz="2700" smtClean="0"/>
              <a:t>=</a:t>
            </a:r>
            <a:r>
              <a:rPr lang="zh-CN" altLang="en-US" sz="2700" smtClean="0"/>
              <a:t>属性值”方式告诉数据库；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700" smtClean="0"/>
              <a:t>其他参数如：</a:t>
            </a:r>
            <a:r>
              <a:rPr lang="en-US" altLang="zh-CN" sz="2700" smtClean="0"/>
              <a:t>useUnicode=true&amp;characterEncoding=GBK</a:t>
            </a:r>
            <a:r>
              <a:rPr lang="zh-CN" altLang="en-US" sz="27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431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en-US" smtClean="0"/>
              <a:t>创建执行</a:t>
            </a:r>
            <a:r>
              <a:rPr lang="en-US" altLang="zh-CN" smtClean="0"/>
              <a:t>SQL</a:t>
            </a:r>
            <a:r>
              <a:rPr lang="zh-CN" altLang="en-US" smtClean="0"/>
              <a:t>的语句</a:t>
            </a:r>
            <a:r>
              <a:rPr lang="en-US" altLang="zh-CN" smtClean="0"/>
              <a:t>(Statement)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 Statement st = conn.createStatement();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st.executeQuery(sql);</a:t>
            </a:r>
          </a:p>
          <a:p>
            <a:pPr eaLnBrk="1" hangingPunct="1"/>
            <a:r>
              <a:rPr lang="en-US" altLang="zh-CN" sz="2200" smtClean="0"/>
              <a:t>PreparedStatement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String sql = “select * from table_name where col_name=?”;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PreparedStatement ps = conn.preparedStatement(sql);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ps.setString(1, “col_value”);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smtClean="0"/>
              <a:t>	ps.executeQuery();</a:t>
            </a:r>
          </a:p>
        </p:txBody>
      </p:sp>
    </p:spTree>
    <p:extLst>
      <p:ext uri="{BB962C8B-B14F-4D97-AF65-F5344CB8AC3E}">
        <p14:creationId xmlns:p14="http://schemas.microsoft.com/office/powerpoint/2010/main" val="4096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28650" indent="-628650" eaLnBrk="1" hangingPunct="1"/>
            <a:r>
              <a:rPr lang="zh-CN" altLang="en-US" smtClean="0"/>
              <a:t>处理执行结果</a:t>
            </a:r>
            <a:r>
              <a:rPr lang="en-US" altLang="zh-CN" smtClean="0"/>
              <a:t>(ResultSet)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ResultSet rs = statement.executeQuery(sql);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While(rs.next()){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rs.getString(“col_name”);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rs.getInt(“col_name”);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//…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2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释放资源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释放</a:t>
            </a:r>
            <a:r>
              <a:rPr lang="en-US" altLang="zh-CN" sz="2400" smtClean="0"/>
              <a:t>ResultSet, Statement,Connection.</a:t>
            </a:r>
          </a:p>
          <a:p>
            <a:pPr eaLnBrk="1" hangingPunct="1"/>
            <a:r>
              <a:rPr lang="zh-CN" altLang="en-US" sz="2400" smtClean="0"/>
              <a:t>数据库连接（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）是非常稀有的资源，用完后必须马上释放，如果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不能及时正确的关闭将导致系统宕机。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的使用原则是尽量晚创建，尽量早的释放。</a:t>
            </a:r>
          </a:p>
        </p:txBody>
      </p:sp>
    </p:spTree>
    <p:extLst>
      <p:ext uri="{BB962C8B-B14F-4D97-AF65-F5344CB8AC3E}">
        <p14:creationId xmlns:p14="http://schemas.microsoft.com/office/powerpoint/2010/main" val="314888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1441</Words>
  <Application>Microsoft Office PowerPoint</Application>
  <PresentationFormat>全屏显示(16:9)</PresentationFormat>
  <Paragraphs>336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JDBC</vt:lpstr>
      <vt:lpstr>JDBC</vt:lpstr>
      <vt:lpstr>连接数据的步骤</vt:lpstr>
      <vt:lpstr>注册驱动</vt:lpstr>
      <vt:lpstr>建立连接(Connection)</vt:lpstr>
      <vt:lpstr>创建执行SQL的语句(Statement)</vt:lpstr>
      <vt:lpstr>处理执行结果(ResultSet)</vt:lpstr>
      <vt:lpstr>释放资源</vt:lpstr>
      <vt:lpstr>基本的CRUD（创建、读取、更新、删除） </vt:lpstr>
      <vt:lpstr>创建</vt:lpstr>
      <vt:lpstr>读取</vt:lpstr>
      <vt:lpstr>更新</vt:lpstr>
      <vt:lpstr>删除</vt:lpstr>
      <vt:lpstr>CRUD总结</vt:lpstr>
      <vt:lpstr>SQL注入,PreparedStatement和Statement </vt:lpstr>
      <vt:lpstr>数据类型</vt:lpstr>
      <vt:lpstr>一个简单用户相关的数据访问层 </vt:lpstr>
      <vt:lpstr>事务(ACID)</vt:lpstr>
      <vt:lpstr>事务(SavePoint)</vt:lpstr>
      <vt:lpstr>事务(JTA)</vt:lpstr>
      <vt:lpstr>隔离级别多线程并发读取数据时的正确性 </vt:lpstr>
      <vt:lpstr>存储过程</vt:lpstr>
      <vt:lpstr>其他的几个API</vt:lpstr>
      <vt:lpstr>其他的几个API</vt:lpstr>
      <vt:lpstr>DatabaseMetaData和ParameterMetaData</vt:lpstr>
      <vt:lpstr>ResultSetMetaData</vt:lpstr>
      <vt:lpstr>数据源和连接池</vt:lpstr>
      <vt:lpstr>一个简单的数据源实现</vt:lpstr>
      <vt:lpstr>一个简单的数据源实现</vt:lpstr>
      <vt:lpstr>常用的开源实现DBCP</vt:lpstr>
      <vt:lpstr>使用继承优化JDBC代码(模板模式)</vt:lpstr>
      <vt:lpstr>使用组合优化JDBC代码(策略模式)</vt:lpstr>
      <vt:lpstr>Spring的JdbcTemplate</vt:lpstr>
      <vt:lpstr>Spring的JdbcTemplate</vt:lpstr>
      <vt:lpstr>Spring的NamedParameterJdbcTemplate</vt:lpstr>
      <vt:lpstr>Spring的SimpleJdbcTemplate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36</cp:revision>
  <dcterms:created xsi:type="dcterms:W3CDTF">2015-11-23T02:26:00Z</dcterms:created>
  <dcterms:modified xsi:type="dcterms:W3CDTF">2016-08-12T01:35:05Z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