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9" r:id="rId15"/>
    <p:sldId id="292" r:id="rId16"/>
    <p:sldId id="300" r:id="rId17"/>
    <p:sldId id="293" r:id="rId18"/>
    <p:sldId id="294" r:id="rId19"/>
    <p:sldId id="301" r:id="rId20"/>
    <p:sldId id="295" r:id="rId21"/>
    <p:sldId id="296" r:id="rId22"/>
    <p:sldId id="297" r:id="rId23"/>
    <p:sldId id="298" r:id="rId24"/>
    <p:sldId id="302" r:id="rId25"/>
    <p:sldId id="303" r:id="rId26"/>
    <p:sldId id="258" r:id="rId2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73" autoAdjust="0"/>
  </p:normalViewPr>
  <p:slideViewPr>
    <p:cSldViewPr snapToGrid="0" snapToObjects="1">
      <p:cViewPr varScale="1">
        <p:scale>
          <a:sx n="78" d="100"/>
          <a:sy n="78" d="100"/>
        </p:scale>
        <p:origin x="-1146" y="-8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66" d="100"/>
          <a:sy n="66" d="100"/>
        </p:scale>
        <p:origin x="32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246AD-F4F6-4748-8818-61D3B4C3F977}" type="datetimeFigureOut">
              <a:rPr lang="zh-CN" altLang="en-US" smtClean="0"/>
              <a:pPr/>
              <a:t>2016/8/12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A2F33-282F-4BDB-8373-B4D1FA9A802E}" type="slidenum">
              <a:rPr lang="zh-CN" altLang="en-US" smtClean="0"/>
              <a:pPr/>
              <a:t>‹#›</a:t>
            </a:fld>
            <a:endParaRPr lang="zh-CN" altLang="en-US"/>
          </a:p>
        </p:txBody>
      </p:sp>
    </p:spTree>
    <p:extLst>
      <p:ext uri="{BB962C8B-B14F-4D97-AF65-F5344CB8AC3E}">
        <p14:creationId xmlns:p14="http://schemas.microsoft.com/office/powerpoint/2010/main" val="40499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pic>
        <p:nvPicPr>
          <p:cNvPr id="5" name="图片 4" descr="D:\工作\中国电信-翼支付\2015年\12月\pp深色模板\pp模板底图-01.jpgpp模板底图-01"/>
          <p:cNvPicPr>
            <a:picLocks noChangeAspect="1"/>
          </p:cNvPicPr>
          <p:nvPr userDrawn="1"/>
        </p:nvPicPr>
        <p:blipFill>
          <a:blip r:embed="rId2"/>
          <a:srcRect/>
          <a:stretch>
            <a:fillRect/>
          </a:stretch>
        </p:blipFill>
        <p:spPr>
          <a:xfrm>
            <a:off x="0" y="0"/>
            <a:ext cx="9144635" cy="5143500"/>
          </a:xfrm>
          <a:prstGeom prst="rect">
            <a:avLst/>
          </a:prstGeom>
        </p:spPr>
      </p:pic>
      <p:pic>
        <p:nvPicPr>
          <p:cNvPr id="6" name="图片 5" descr="pp模板底图-10"/>
          <p:cNvPicPr>
            <a:picLocks noChangeAspect="1"/>
          </p:cNvPicPr>
          <p:nvPr userDrawn="1"/>
        </p:nvPicPr>
        <p:blipFill>
          <a:blip r:embed="rId3"/>
          <a:srcRect/>
          <a:stretch>
            <a:fillRect/>
          </a:stretch>
        </p:blipFill>
        <p:spPr>
          <a:xfrm>
            <a:off x="7107555" y="156210"/>
            <a:ext cx="1761490" cy="4756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pic>
        <p:nvPicPr>
          <p:cNvPr id="5" name="图片 4" descr="D:\工作\中国电信-翼支付\2015年\12月\pp深色模板\pp模板底图-01.jpgpp模板底图-01"/>
          <p:cNvPicPr>
            <a:picLocks noChangeAspect="1"/>
          </p:cNvPicPr>
          <p:nvPr userDrawn="1"/>
        </p:nvPicPr>
        <p:blipFill>
          <a:blip r:embed="rId2"/>
          <a:srcRect/>
          <a:stretch>
            <a:fillRect/>
          </a:stretch>
        </p:blipFill>
        <p:spPr>
          <a:xfrm>
            <a:off x="-635" y="0"/>
            <a:ext cx="9144635" cy="5143500"/>
          </a:xfrm>
          <a:prstGeom prst="rect">
            <a:avLst/>
          </a:prstGeom>
        </p:spPr>
      </p:pic>
      <p:pic>
        <p:nvPicPr>
          <p:cNvPr id="6" name="图片 5" descr="pp模板底图-07"/>
          <p:cNvPicPr>
            <a:picLocks noChangeAspect="1"/>
          </p:cNvPicPr>
          <p:nvPr userDrawn="1"/>
        </p:nvPicPr>
        <p:blipFill>
          <a:blip r:embed="rId3"/>
          <a:srcRect/>
          <a:stretch>
            <a:fillRect/>
          </a:stretch>
        </p:blipFill>
        <p:spPr>
          <a:xfrm>
            <a:off x="164465" y="4537710"/>
            <a:ext cx="2011680" cy="377825"/>
          </a:xfrm>
          <a:prstGeom prst="rect">
            <a:avLst/>
          </a:prstGeom>
        </p:spPr>
      </p:pic>
    </p:spTree>
    <p:extLst>
      <p:ext uri="{BB962C8B-B14F-4D97-AF65-F5344CB8AC3E}">
        <p14:creationId xmlns:p14="http://schemas.microsoft.com/office/powerpoint/2010/main" val="481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C80-13C7-E34E-84D7-6BA688EF763E}" type="slidenum">
              <a:rPr kumimoji="1" lang="zh-CN" altLang="en-US" smtClean="0"/>
              <a:pPr/>
              <a:t>‹#›</a:t>
            </a:fld>
            <a:endParaRPr kumimoji="1" lang="zh-CN" altLang="en-US"/>
          </a:p>
        </p:txBody>
      </p:sp>
      <p:pic>
        <p:nvPicPr>
          <p:cNvPr id="8" name="图片 7" descr="D:\工作\中国电信-翼支付\2015年\12月\pp深色模板\pp模板底图-02.jpgpp模板底图-02"/>
          <p:cNvPicPr>
            <a:picLocks noChangeAspect="1"/>
          </p:cNvPicPr>
          <p:nvPr userDrawn="1"/>
        </p:nvPicPr>
        <p:blipFill>
          <a:blip r:embed="rId14"/>
          <a:srcRect/>
          <a:stretch>
            <a:fillRect/>
          </a:stretch>
        </p:blipFill>
        <p:spPr>
          <a:xfrm>
            <a:off x="-635" y="0"/>
            <a:ext cx="9144635" cy="5143500"/>
          </a:xfrm>
          <a:prstGeom prst="rect">
            <a:avLst/>
          </a:prstGeom>
        </p:spPr>
      </p:pic>
      <p:pic>
        <p:nvPicPr>
          <p:cNvPr id="9" name="图片 8" descr="D:\工作\中国电信-翼支付\2015年\12月\pp深色模板\pp模板底图-09.pngpp模板底图-09"/>
          <p:cNvPicPr>
            <a:picLocks noChangeAspect="1"/>
          </p:cNvPicPr>
          <p:nvPr userDrawn="1"/>
        </p:nvPicPr>
        <p:blipFill>
          <a:blip r:embed="rId15"/>
          <a:srcRect/>
          <a:stretch>
            <a:fillRect/>
          </a:stretch>
        </p:blipFill>
        <p:spPr>
          <a:xfrm>
            <a:off x="7947978" y="301625"/>
            <a:ext cx="1020445" cy="2755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5654" y="1354412"/>
            <a:ext cx="5892036" cy="707886"/>
          </a:xfrm>
          <a:prstGeom prst="rect">
            <a:avLst/>
          </a:prstGeom>
          <a:noFill/>
        </p:spPr>
        <p:txBody>
          <a:bodyPr wrap="square" rtlCol="0">
            <a:spAutoFit/>
          </a:bodyPr>
          <a:lstStyle/>
          <a:p>
            <a:r>
              <a:rPr lang="en-US" altLang="zh-CN" sz="4000" dirty="0" smtClean="0"/>
              <a:t>Java</a:t>
            </a:r>
            <a:r>
              <a:rPr lang="zh-CN" altLang="en-US" sz="4000" dirty="0" smtClean="0"/>
              <a:t>异常处理与设计</a:t>
            </a:r>
            <a:endParaRPr lang="zh-CN" altLang="en-US" sz="4000" dirty="0"/>
          </a:p>
        </p:txBody>
      </p:sp>
    </p:spTree>
    <p:extLst>
      <p:ext uri="{BB962C8B-B14F-4D97-AF65-F5344CB8AC3E}">
        <p14:creationId xmlns:p14="http://schemas.microsoft.com/office/powerpoint/2010/main" val="1073775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25541"/>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3" name="内容占位符 2"/>
          <p:cNvSpPr>
            <a:spLocks noGrp="1"/>
          </p:cNvSpPr>
          <p:nvPr>
            <p:ph idx="1"/>
          </p:nvPr>
        </p:nvSpPr>
        <p:spPr>
          <a:xfrm>
            <a:off x="457200" y="895351"/>
            <a:ext cx="8229600" cy="884681"/>
          </a:xfrm>
        </p:spPr>
        <p:txBody>
          <a:bodyPr>
            <a:normAutofit fontScale="62500" lnSpcReduction="20000"/>
          </a:bodyPr>
          <a:lstStyle/>
          <a:p>
            <a:r>
              <a:rPr lang="zh-CN" altLang="en-US" dirty="0"/>
              <a:t>在</a:t>
            </a:r>
            <a:r>
              <a:rPr lang="en-US" altLang="zh-CN" dirty="0" smtClean="0"/>
              <a:t>Java</a:t>
            </a:r>
            <a:r>
              <a:rPr lang="zh-CN" altLang="en-US" dirty="0" smtClean="0"/>
              <a:t>提供</a:t>
            </a:r>
            <a:r>
              <a:rPr lang="zh-CN" altLang="en-US" dirty="0"/>
              <a:t>了另一种异常处理方式即抛出异常</a:t>
            </a:r>
            <a:r>
              <a:rPr lang="zh-CN" altLang="en-US" dirty="0" smtClean="0"/>
              <a:t>，也就是说</a:t>
            </a:r>
            <a:r>
              <a:rPr lang="zh-CN" altLang="en-US" dirty="0"/>
              <a:t>一旦发生异常，我把这个异常抛出去，让调用者去进行处理，自己不进行具体的处理，此时需要用到</a:t>
            </a:r>
            <a:r>
              <a:rPr lang="en-US" altLang="zh-CN" dirty="0"/>
              <a:t>throw</a:t>
            </a:r>
            <a:r>
              <a:rPr lang="zh-CN" altLang="en-US" dirty="0"/>
              <a:t>和</a:t>
            </a:r>
            <a:r>
              <a:rPr lang="en-US" altLang="zh-CN" dirty="0"/>
              <a:t>throws</a:t>
            </a:r>
            <a:r>
              <a:rPr lang="zh-CN" altLang="en-US" dirty="0"/>
              <a:t>关键字。</a:t>
            </a:r>
          </a:p>
        </p:txBody>
      </p:sp>
      <p:sp>
        <p:nvSpPr>
          <p:cNvPr id="5" name="矩形 4"/>
          <p:cNvSpPr/>
          <p:nvPr/>
        </p:nvSpPr>
        <p:spPr>
          <a:xfrm>
            <a:off x="560832" y="1698004"/>
            <a:ext cx="3938016" cy="2062103"/>
          </a:xfrm>
          <a:prstGeom prst="rect">
            <a:avLst/>
          </a:prstGeom>
          <a:solidFill>
            <a:schemeClr val="bg2"/>
          </a:solidFill>
        </p:spPr>
        <p:txBody>
          <a:bodyPr wrap="square">
            <a:spAutoFit/>
          </a:bodyPr>
          <a:lstStyle/>
          <a:p>
            <a:r>
              <a:rPr lang="en-US" altLang="zh-CN" sz="1600" dirty="0"/>
              <a:t>public class Main {</a:t>
            </a:r>
          </a:p>
          <a:p>
            <a:r>
              <a:rPr lang="en-US" altLang="zh-CN" sz="1600" dirty="0"/>
              <a:t>    public static void main(String[] </a:t>
            </a:r>
            <a:r>
              <a:rPr lang="en-US" altLang="zh-CN" sz="1600" dirty="0" err="1"/>
              <a:t>args</a:t>
            </a:r>
            <a:r>
              <a:rPr lang="en-US" altLang="zh-CN" sz="1600" dirty="0"/>
              <a:t>) {</a:t>
            </a:r>
          </a:p>
          <a:p>
            <a:r>
              <a:rPr lang="en-US" altLang="zh-CN" sz="1600" dirty="0"/>
              <a:t>        try {</a:t>
            </a:r>
          </a:p>
          <a:p>
            <a:r>
              <a:rPr lang="en-US" altLang="zh-CN" sz="1600" dirty="0"/>
              <a:t>            </a:t>
            </a:r>
            <a:r>
              <a:rPr lang="en-US" altLang="zh-CN" sz="1600" dirty="0" err="1"/>
              <a:t>createFile</a:t>
            </a:r>
            <a:r>
              <a:rPr lang="en-US" altLang="zh-CN" sz="1600" dirty="0"/>
              <a:t>();</a:t>
            </a:r>
          </a:p>
          <a:p>
            <a:r>
              <a:rPr lang="en-US" altLang="zh-CN" sz="1600" dirty="0"/>
              <a:t>        } catch (Exception e) {</a:t>
            </a:r>
          </a:p>
          <a:p>
            <a:r>
              <a:rPr lang="en-US" altLang="zh-CN" sz="1600" dirty="0"/>
              <a:t>            // TODO: handle exception</a:t>
            </a:r>
          </a:p>
          <a:p>
            <a:r>
              <a:rPr lang="en-US" altLang="zh-CN" sz="1600" dirty="0"/>
              <a:t>        }</a:t>
            </a:r>
          </a:p>
          <a:p>
            <a:r>
              <a:rPr lang="en-US" altLang="zh-CN" sz="1600" dirty="0"/>
              <a:t>    }</a:t>
            </a:r>
            <a:endParaRPr lang="zh-CN" altLang="en-US" sz="1600" dirty="0"/>
          </a:p>
        </p:txBody>
      </p:sp>
      <p:sp>
        <p:nvSpPr>
          <p:cNvPr id="6" name="矩形 5"/>
          <p:cNvSpPr/>
          <p:nvPr/>
        </p:nvSpPr>
        <p:spPr>
          <a:xfrm>
            <a:off x="4608576" y="1710196"/>
            <a:ext cx="4114800" cy="1569660"/>
          </a:xfrm>
          <a:prstGeom prst="rect">
            <a:avLst/>
          </a:prstGeom>
          <a:solidFill>
            <a:schemeClr val="bg2"/>
          </a:solidFill>
        </p:spPr>
        <p:txBody>
          <a:bodyPr wrap="square">
            <a:spAutoFit/>
          </a:bodyPr>
          <a:lstStyle/>
          <a:p>
            <a:r>
              <a:rPr lang="en-US" altLang="zh-CN" sz="1600" dirty="0"/>
              <a:t>public static void </a:t>
            </a:r>
            <a:r>
              <a:rPr lang="en-US" altLang="zh-CN" sz="1600" dirty="0" err="1"/>
              <a:t>createFile</a:t>
            </a:r>
            <a:r>
              <a:rPr lang="en-US" altLang="zh-CN" sz="1600" dirty="0"/>
              <a:t>() throws </a:t>
            </a:r>
            <a:r>
              <a:rPr lang="en-US" altLang="zh-CN" sz="1600" dirty="0" err="1"/>
              <a:t>IOException</a:t>
            </a:r>
            <a:r>
              <a:rPr lang="en-US" altLang="zh-CN" sz="1600" dirty="0"/>
              <a:t>{</a:t>
            </a:r>
          </a:p>
          <a:p>
            <a:r>
              <a:rPr lang="en-US" altLang="zh-CN" sz="1600" dirty="0"/>
              <a:t>        File </a:t>
            </a:r>
            <a:r>
              <a:rPr lang="en-US" altLang="zh-CN" sz="1600" dirty="0" err="1"/>
              <a:t>file</a:t>
            </a:r>
            <a:r>
              <a:rPr lang="en-US" altLang="zh-CN" sz="1600" dirty="0"/>
              <a:t> = new File("d:/a.txt");</a:t>
            </a:r>
          </a:p>
          <a:p>
            <a:r>
              <a:rPr lang="en-US" altLang="zh-CN" sz="1600" dirty="0"/>
              <a:t>        if(!</a:t>
            </a:r>
            <a:r>
              <a:rPr lang="en-US" altLang="zh-CN" sz="1600" dirty="0" err="1"/>
              <a:t>file.exists</a:t>
            </a:r>
            <a:r>
              <a:rPr lang="en-US" altLang="zh-CN" sz="1600" dirty="0"/>
              <a:t>())</a:t>
            </a:r>
          </a:p>
          <a:p>
            <a:r>
              <a:rPr lang="en-US" altLang="zh-CN" sz="1600" dirty="0"/>
              <a:t>            </a:t>
            </a:r>
            <a:r>
              <a:rPr lang="en-US" altLang="zh-CN" sz="1600" dirty="0" err="1"/>
              <a:t>file.createNewFile</a:t>
            </a:r>
            <a:r>
              <a:rPr lang="en-US" altLang="zh-CN" sz="1600" dirty="0"/>
              <a:t>();</a:t>
            </a:r>
          </a:p>
          <a:p>
            <a:r>
              <a:rPr lang="en-US" altLang="zh-CN" sz="1600" dirty="0"/>
              <a:t>    }</a:t>
            </a:r>
            <a:endParaRPr lang="zh-CN" altLang="en-US" sz="1600" dirty="0"/>
          </a:p>
        </p:txBody>
      </p:sp>
      <p:sp>
        <p:nvSpPr>
          <p:cNvPr id="7" name="矩形 6"/>
          <p:cNvSpPr/>
          <p:nvPr/>
        </p:nvSpPr>
        <p:spPr>
          <a:xfrm>
            <a:off x="457200" y="3864001"/>
            <a:ext cx="8418576" cy="923330"/>
          </a:xfrm>
          <a:prstGeom prst="rect">
            <a:avLst/>
          </a:prstGeom>
        </p:spPr>
        <p:txBody>
          <a:bodyPr wrap="square">
            <a:spAutoFit/>
          </a:bodyPr>
          <a:lstStyle/>
          <a:p>
            <a:r>
              <a:rPr lang="zh-CN" altLang="en-US" dirty="0"/>
              <a:t>在实际的</a:t>
            </a:r>
            <a:r>
              <a:rPr lang="en-US" altLang="zh-CN" dirty="0" err="1"/>
              <a:t>createFile</a:t>
            </a:r>
            <a:r>
              <a:rPr lang="zh-CN" altLang="en-US" dirty="0"/>
              <a:t>方法中并没有捕获异常，而是用</a:t>
            </a:r>
            <a:r>
              <a:rPr lang="en-US" altLang="zh-CN" dirty="0"/>
              <a:t>throws</a:t>
            </a:r>
            <a:r>
              <a:rPr lang="zh-CN" altLang="en-US" dirty="0"/>
              <a:t>关键字声明抛出异常，即告知这个方法的调用者此方法可能会抛出</a:t>
            </a:r>
            <a:r>
              <a:rPr lang="en-US" altLang="zh-CN" dirty="0" err="1"/>
              <a:t>IOException</a:t>
            </a:r>
            <a:r>
              <a:rPr lang="zh-CN" altLang="en-US" dirty="0"/>
              <a:t>。那么在</a:t>
            </a:r>
            <a:r>
              <a:rPr lang="en-US" altLang="zh-CN" dirty="0"/>
              <a:t>main</a:t>
            </a:r>
            <a:r>
              <a:rPr lang="zh-CN" altLang="en-US" dirty="0"/>
              <a:t>方法中调用</a:t>
            </a:r>
            <a:r>
              <a:rPr lang="en-US" altLang="zh-CN" dirty="0" err="1"/>
              <a:t>createFile</a:t>
            </a:r>
            <a:r>
              <a:rPr lang="zh-CN" altLang="en-US" dirty="0"/>
              <a:t>方法的时候，采用</a:t>
            </a:r>
            <a:r>
              <a:rPr lang="en-US" altLang="zh-CN" dirty="0"/>
              <a:t>try...catch</a:t>
            </a:r>
            <a:r>
              <a:rPr lang="zh-CN" altLang="en-US" dirty="0"/>
              <a:t>块进行了异常捕获处理。</a:t>
            </a:r>
          </a:p>
        </p:txBody>
      </p:sp>
    </p:spTree>
    <p:extLst>
      <p:ext uri="{BB962C8B-B14F-4D97-AF65-F5344CB8AC3E}">
        <p14:creationId xmlns:p14="http://schemas.microsoft.com/office/powerpoint/2010/main" val="192081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36"/>
            <a:ext cx="8229600" cy="501157"/>
          </a:xfrm>
        </p:spPr>
        <p:txBody>
          <a:bodyPr>
            <a:normAutofit fontScale="90000"/>
          </a:bodyPr>
          <a:lstStyle/>
          <a:p>
            <a:r>
              <a:rPr lang="en-US" altLang="zh-CN" sz="4000" dirty="0" smtClean="0"/>
              <a:t>Java</a:t>
            </a:r>
            <a:r>
              <a:rPr lang="zh-CN" altLang="en-US" sz="4000" dirty="0" smtClean="0"/>
              <a:t>异常处理与设计</a:t>
            </a:r>
            <a:endParaRPr lang="zh-CN" altLang="en-US" sz="4000" dirty="0"/>
          </a:p>
        </p:txBody>
      </p:sp>
      <p:sp>
        <p:nvSpPr>
          <p:cNvPr id="5" name="矩形 4"/>
          <p:cNvSpPr/>
          <p:nvPr/>
        </p:nvSpPr>
        <p:spPr>
          <a:xfrm>
            <a:off x="219456" y="732329"/>
            <a:ext cx="7168896" cy="4247317"/>
          </a:xfrm>
          <a:prstGeom prst="rect">
            <a:avLst/>
          </a:prstGeom>
          <a:solidFill>
            <a:schemeClr val="bg2"/>
          </a:solidFill>
        </p:spPr>
        <p:txBody>
          <a:bodyPr wrap="square">
            <a:spAutoFit/>
          </a:bodyPr>
          <a:lstStyle/>
          <a:p>
            <a:r>
              <a:rPr lang="en-US" altLang="zh-CN" dirty="0"/>
              <a:t>public class Main {</a:t>
            </a:r>
          </a:p>
          <a:p>
            <a:r>
              <a:rPr lang="en-US" altLang="zh-CN" dirty="0"/>
              <a:t>    public static void main(String[] </a:t>
            </a:r>
            <a:r>
              <a:rPr lang="en-US" altLang="zh-CN" dirty="0" err="1"/>
              <a:t>args</a:t>
            </a:r>
            <a:r>
              <a:rPr lang="en-US" altLang="zh-CN" dirty="0"/>
              <a:t>) {</a:t>
            </a:r>
          </a:p>
          <a:p>
            <a:r>
              <a:rPr lang="en-US" altLang="zh-CN" dirty="0"/>
              <a:t>        try {</a:t>
            </a:r>
          </a:p>
          <a:p>
            <a:r>
              <a:rPr lang="en-US" altLang="zh-CN" dirty="0"/>
              <a:t>            </a:t>
            </a:r>
            <a:r>
              <a:rPr lang="en-US" altLang="zh-CN" dirty="0" err="1"/>
              <a:t>int</a:t>
            </a:r>
            <a:r>
              <a:rPr lang="en-US" altLang="zh-CN" dirty="0"/>
              <a:t>[] data = new </a:t>
            </a:r>
            <a:r>
              <a:rPr lang="en-US" altLang="zh-CN" dirty="0" err="1"/>
              <a:t>int</a:t>
            </a:r>
            <a:r>
              <a:rPr lang="en-US" altLang="zh-CN" dirty="0"/>
              <a:t>[]{1,2,3};</a:t>
            </a:r>
          </a:p>
          <a:p>
            <a:r>
              <a:rPr lang="en-US" altLang="zh-CN" dirty="0"/>
              <a:t>            </a:t>
            </a:r>
            <a:r>
              <a:rPr lang="en-US" altLang="zh-CN" dirty="0" err="1"/>
              <a:t>System.out.println</a:t>
            </a:r>
            <a:r>
              <a:rPr lang="en-US" altLang="zh-CN" dirty="0"/>
              <a:t>(</a:t>
            </a:r>
            <a:r>
              <a:rPr lang="en-US" altLang="zh-CN" dirty="0" err="1"/>
              <a:t>getDataByIndex</a:t>
            </a:r>
            <a:r>
              <a:rPr lang="en-US" altLang="zh-CN" dirty="0"/>
              <a:t>(-1,data));</a:t>
            </a:r>
          </a:p>
          <a:p>
            <a:r>
              <a:rPr lang="en-US" altLang="zh-CN" dirty="0"/>
              <a:t>        } catch (Exception e) {</a:t>
            </a:r>
          </a:p>
          <a:p>
            <a:r>
              <a:rPr lang="en-US" altLang="zh-CN" dirty="0"/>
              <a:t>            </a:t>
            </a:r>
            <a:r>
              <a:rPr lang="en-US" altLang="zh-CN" dirty="0" err="1"/>
              <a:t>System.out.println</a:t>
            </a:r>
            <a:r>
              <a:rPr lang="en-US" altLang="zh-CN" dirty="0"/>
              <a:t>(</a:t>
            </a:r>
            <a:r>
              <a:rPr lang="en-US" altLang="zh-CN" dirty="0" err="1"/>
              <a:t>e.getMessage</a:t>
            </a:r>
            <a:r>
              <a:rPr lang="en-US" altLang="zh-CN" dirty="0"/>
              <a:t>());</a:t>
            </a:r>
          </a:p>
          <a:p>
            <a:r>
              <a:rPr lang="en-US" altLang="zh-CN" dirty="0"/>
              <a:t>        </a:t>
            </a:r>
            <a:r>
              <a:rPr lang="en-US" altLang="zh-CN" dirty="0" smtClean="0"/>
              <a:t>}         </a:t>
            </a:r>
            <a:endParaRPr lang="en-US" altLang="zh-CN" dirty="0"/>
          </a:p>
          <a:p>
            <a:r>
              <a:rPr lang="en-US" altLang="zh-CN" dirty="0"/>
              <a:t>    </a:t>
            </a:r>
            <a:r>
              <a:rPr lang="en-US" altLang="zh-CN" dirty="0" smtClean="0"/>
              <a:t>}     </a:t>
            </a:r>
            <a:endParaRPr lang="en-US" altLang="zh-CN" dirty="0"/>
          </a:p>
          <a:p>
            <a:r>
              <a:rPr lang="en-US" altLang="zh-CN" dirty="0"/>
              <a:t>    public static </a:t>
            </a:r>
            <a:r>
              <a:rPr lang="en-US" altLang="zh-CN" dirty="0" err="1"/>
              <a:t>int</a:t>
            </a:r>
            <a:r>
              <a:rPr lang="en-US" altLang="zh-CN" dirty="0"/>
              <a:t> </a:t>
            </a:r>
            <a:r>
              <a:rPr lang="en-US" altLang="zh-CN" dirty="0" err="1"/>
              <a:t>getDataByIndex</a:t>
            </a:r>
            <a:r>
              <a:rPr lang="en-US" altLang="zh-CN" dirty="0"/>
              <a:t>(</a:t>
            </a:r>
            <a:r>
              <a:rPr lang="en-US" altLang="zh-CN" dirty="0" err="1"/>
              <a:t>int</a:t>
            </a:r>
            <a:r>
              <a:rPr lang="en-US" altLang="zh-CN" dirty="0"/>
              <a:t> </a:t>
            </a:r>
            <a:r>
              <a:rPr lang="en-US" altLang="zh-CN" dirty="0" err="1"/>
              <a:t>index,int</a:t>
            </a:r>
            <a:r>
              <a:rPr lang="en-US" altLang="zh-CN" dirty="0"/>
              <a:t>[] data) {</a:t>
            </a:r>
          </a:p>
          <a:p>
            <a:r>
              <a:rPr lang="en-US" altLang="zh-CN" dirty="0"/>
              <a:t>        if(index&lt;0||index&gt;=</a:t>
            </a:r>
            <a:r>
              <a:rPr lang="en-US" altLang="zh-CN" dirty="0" err="1"/>
              <a:t>data.length</a:t>
            </a:r>
            <a:r>
              <a:rPr lang="en-US" altLang="zh-CN" dirty="0"/>
              <a:t>)</a:t>
            </a:r>
          </a:p>
          <a:p>
            <a:r>
              <a:rPr lang="en-US" altLang="zh-CN" dirty="0"/>
              <a:t>            throw new </a:t>
            </a:r>
            <a:r>
              <a:rPr lang="en-US" altLang="zh-CN" dirty="0" err="1"/>
              <a:t>ArrayIndexOutOfBoundsException</a:t>
            </a:r>
            <a:r>
              <a:rPr lang="en-US" altLang="zh-CN" dirty="0"/>
              <a:t>("</a:t>
            </a:r>
            <a:r>
              <a:rPr lang="zh-CN" altLang="en-US" dirty="0"/>
              <a:t>数组下标越界</a:t>
            </a:r>
            <a:r>
              <a:rPr lang="en-US" altLang="zh-CN" dirty="0"/>
              <a:t>");</a:t>
            </a:r>
          </a:p>
          <a:p>
            <a:r>
              <a:rPr lang="en-US" altLang="zh-CN" dirty="0"/>
              <a:t>        return data[index];</a:t>
            </a:r>
          </a:p>
          <a:p>
            <a:r>
              <a:rPr lang="en-US" altLang="zh-CN" dirty="0"/>
              <a:t>    }</a:t>
            </a:r>
          </a:p>
          <a:p>
            <a:r>
              <a:rPr lang="en-US" altLang="zh-CN" dirty="0"/>
              <a:t>}</a:t>
            </a:r>
            <a:endParaRPr lang="zh-CN" altLang="en-US" dirty="0"/>
          </a:p>
        </p:txBody>
      </p:sp>
      <p:sp>
        <p:nvSpPr>
          <p:cNvPr id="6" name="矩形 5"/>
          <p:cNvSpPr/>
          <p:nvPr/>
        </p:nvSpPr>
        <p:spPr>
          <a:xfrm>
            <a:off x="7477252" y="1737946"/>
            <a:ext cx="1545298" cy="1754326"/>
          </a:xfrm>
          <a:prstGeom prst="rect">
            <a:avLst/>
          </a:prstGeom>
        </p:spPr>
        <p:txBody>
          <a:bodyPr wrap="square">
            <a:spAutoFit/>
          </a:bodyPr>
          <a:lstStyle/>
          <a:p>
            <a:r>
              <a:rPr lang="zh-CN" altLang="en-US" dirty="0"/>
              <a:t>采用</a:t>
            </a:r>
            <a:r>
              <a:rPr lang="en-US" altLang="zh-CN" dirty="0"/>
              <a:t>throw</a:t>
            </a:r>
            <a:r>
              <a:rPr lang="zh-CN" altLang="en-US" dirty="0"/>
              <a:t>关键字手动来抛出异常对象，然后在</a:t>
            </a:r>
            <a:r>
              <a:rPr lang="en-US" altLang="zh-CN" dirty="0"/>
              <a:t>catch</a:t>
            </a:r>
            <a:r>
              <a:rPr lang="zh-CN" altLang="en-US" dirty="0"/>
              <a:t>块中进行捕获。</a:t>
            </a:r>
          </a:p>
        </p:txBody>
      </p:sp>
    </p:spTree>
    <p:extLst>
      <p:ext uri="{BB962C8B-B14F-4D97-AF65-F5344CB8AC3E}">
        <p14:creationId xmlns:p14="http://schemas.microsoft.com/office/powerpoint/2010/main" val="172251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23077"/>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5" name="矩形 4"/>
          <p:cNvSpPr/>
          <p:nvPr/>
        </p:nvSpPr>
        <p:spPr>
          <a:xfrm>
            <a:off x="457200" y="821192"/>
            <a:ext cx="8217408" cy="3970318"/>
          </a:xfrm>
          <a:prstGeom prst="rect">
            <a:avLst/>
          </a:prstGeom>
        </p:spPr>
        <p:txBody>
          <a:bodyPr wrap="square">
            <a:spAutoFit/>
          </a:bodyPr>
          <a:lstStyle/>
          <a:p>
            <a:r>
              <a:rPr lang="zh-CN" altLang="en-US" dirty="0"/>
              <a:t>在</a:t>
            </a:r>
            <a:r>
              <a:rPr lang="en-US" altLang="zh-CN" dirty="0"/>
              <a:t>Java</a:t>
            </a:r>
            <a:r>
              <a:rPr lang="zh-CN" altLang="en-US" dirty="0"/>
              <a:t>中进行异常处理，对于可能会发生异常的代码，可以选择三种方法来进行异常处理</a:t>
            </a:r>
            <a:r>
              <a:rPr lang="zh-CN" altLang="en-US" dirty="0" smtClean="0"/>
              <a:t>：</a:t>
            </a:r>
            <a:endParaRPr lang="zh-CN" altLang="en-US" dirty="0"/>
          </a:p>
          <a:p>
            <a:r>
              <a:rPr lang="en-US" altLang="zh-CN" dirty="0" smtClean="0"/>
              <a:t>1</a:t>
            </a:r>
            <a:r>
              <a:rPr lang="zh-CN" altLang="en-US" dirty="0"/>
              <a:t>）对代码块用</a:t>
            </a:r>
            <a:r>
              <a:rPr lang="en-US" altLang="zh-CN" dirty="0" err="1"/>
              <a:t>try..catch</a:t>
            </a:r>
            <a:r>
              <a:rPr lang="zh-CN" altLang="en-US" dirty="0"/>
              <a:t>进行异常捕获处理</a:t>
            </a:r>
            <a:r>
              <a:rPr lang="zh-CN" altLang="en-US" dirty="0" smtClean="0"/>
              <a:t>；</a:t>
            </a:r>
            <a:endParaRPr lang="zh-CN" altLang="en-US" dirty="0"/>
          </a:p>
          <a:p>
            <a:r>
              <a:rPr lang="en-US" altLang="zh-CN" dirty="0" smtClean="0"/>
              <a:t>2</a:t>
            </a:r>
            <a:r>
              <a:rPr lang="zh-CN" altLang="en-US" dirty="0"/>
              <a:t>）</a:t>
            </a:r>
            <a:r>
              <a:rPr lang="zh-CN" altLang="en-US" dirty="0" smtClean="0"/>
              <a:t>在该</a:t>
            </a:r>
            <a:r>
              <a:rPr lang="zh-CN" altLang="en-US" dirty="0"/>
              <a:t>代码的方法体外用</a:t>
            </a:r>
            <a:r>
              <a:rPr lang="en-US" altLang="zh-CN" dirty="0"/>
              <a:t>throws</a:t>
            </a:r>
            <a:r>
              <a:rPr lang="zh-CN" altLang="en-US" dirty="0"/>
              <a:t>进行抛出声明，告知此方法的调用者这段代码可能会出现这些</a:t>
            </a:r>
            <a:r>
              <a:rPr lang="zh-CN" altLang="en-US" dirty="0" smtClean="0"/>
              <a:t>异常。</a:t>
            </a:r>
            <a:r>
              <a:rPr lang="zh-CN" altLang="en-US" dirty="0"/>
              <a:t>此时有两种情况</a:t>
            </a:r>
            <a:r>
              <a:rPr lang="zh-CN" altLang="en-US" dirty="0" smtClean="0"/>
              <a:t>：</a:t>
            </a:r>
            <a:endParaRPr lang="zh-CN" altLang="en-US" dirty="0"/>
          </a:p>
          <a:p>
            <a:r>
              <a:rPr lang="zh-CN" altLang="en-US" dirty="0" smtClean="0"/>
              <a:t>如果</a:t>
            </a:r>
            <a:r>
              <a:rPr lang="zh-CN" altLang="en-US" dirty="0"/>
              <a:t>声明抛出的异常是非运行时异常，此方法的调用者必须显示地用</a:t>
            </a:r>
            <a:r>
              <a:rPr lang="en-US" altLang="zh-CN" dirty="0" err="1"/>
              <a:t>try..catch</a:t>
            </a:r>
            <a:r>
              <a:rPr lang="zh-CN" altLang="en-US" dirty="0"/>
              <a:t>块进行捕获或者继续向上层抛出异常</a:t>
            </a:r>
            <a:r>
              <a:rPr lang="zh-CN" altLang="en-US" dirty="0" smtClean="0"/>
              <a:t>。</a:t>
            </a:r>
            <a:endParaRPr lang="zh-CN" altLang="en-US" dirty="0"/>
          </a:p>
          <a:p>
            <a:r>
              <a:rPr lang="zh-CN" altLang="en-US" dirty="0" smtClean="0"/>
              <a:t>如果</a:t>
            </a:r>
            <a:r>
              <a:rPr lang="zh-CN" altLang="en-US" dirty="0"/>
              <a:t>声明抛出的异常是运行时异常，此方法的调用者可以选择地进行异常捕获处理</a:t>
            </a:r>
            <a:r>
              <a:rPr lang="zh-CN" altLang="en-US" dirty="0" smtClean="0"/>
              <a:t>。</a:t>
            </a:r>
            <a:endParaRPr lang="zh-CN" altLang="en-US" dirty="0"/>
          </a:p>
          <a:p>
            <a:r>
              <a:rPr lang="en-US" altLang="zh-CN" dirty="0" smtClean="0"/>
              <a:t>3</a:t>
            </a:r>
            <a:r>
              <a:rPr lang="zh-CN" altLang="en-US" dirty="0"/>
              <a:t>）在代码块用</a:t>
            </a:r>
            <a:r>
              <a:rPr lang="en-US" altLang="zh-CN" dirty="0"/>
              <a:t>throw</a:t>
            </a:r>
            <a:r>
              <a:rPr lang="zh-CN" altLang="en-US" dirty="0"/>
              <a:t>手动抛出一个异常对象，此时也有两种情况，跟</a:t>
            </a:r>
            <a:r>
              <a:rPr lang="en-US" altLang="zh-CN" dirty="0"/>
              <a:t>2</a:t>
            </a:r>
            <a:r>
              <a:rPr lang="zh-CN" altLang="en-US" dirty="0"/>
              <a:t>）中的类似</a:t>
            </a:r>
            <a:r>
              <a:rPr lang="zh-CN" altLang="en-US" dirty="0" smtClean="0"/>
              <a:t>：如果</a:t>
            </a:r>
            <a:r>
              <a:rPr lang="zh-CN" altLang="en-US" dirty="0"/>
              <a:t>抛出的异常对象是非运行时异常，此方法的调用者必须显示地用</a:t>
            </a:r>
            <a:r>
              <a:rPr lang="en-US" altLang="zh-CN" dirty="0" err="1"/>
              <a:t>try..catch</a:t>
            </a:r>
            <a:r>
              <a:rPr lang="zh-CN" altLang="en-US" dirty="0"/>
              <a:t>块进行捕获或者继续向上层抛出异常。</a:t>
            </a:r>
          </a:p>
          <a:p>
            <a:r>
              <a:rPr lang="zh-CN" altLang="en-US" dirty="0" smtClean="0"/>
              <a:t>如果</a:t>
            </a:r>
            <a:r>
              <a:rPr lang="zh-CN" altLang="en-US" dirty="0"/>
              <a:t>抛出的异常对象是运行时异常，此方法的调用者可以选择地进行异常捕获处理。</a:t>
            </a:r>
          </a:p>
        </p:txBody>
      </p:sp>
    </p:spTree>
    <p:extLst>
      <p:ext uri="{BB962C8B-B14F-4D97-AF65-F5344CB8AC3E}">
        <p14:creationId xmlns:p14="http://schemas.microsoft.com/office/powerpoint/2010/main" val="2212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86501"/>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213360" y="1383161"/>
            <a:ext cx="8595360" cy="2308324"/>
          </a:xfrm>
          <a:prstGeom prst="rect">
            <a:avLst/>
          </a:prstGeom>
        </p:spPr>
        <p:txBody>
          <a:bodyPr wrap="square">
            <a:spAutoFit/>
          </a:bodyPr>
          <a:lstStyle/>
          <a:p>
            <a:endParaRPr lang="en-US" altLang="zh-CN" dirty="0"/>
          </a:p>
          <a:p>
            <a:r>
              <a:rPr lang="zh-CN" altLang="en-US" dirty="0"/>
              <a:t>　　</a:t>
            </a:r>
            <a:r>
              <a:rPr lang="en-US" altLang="zh-CN" dirty="0"/>
              <a:t>try</a:t>
            </a:r>
            <a:r>
              <a:rPr lang="zh-CN" altLang="en-US" dirty="0"/>
              <a:t>关键字用来包围可能会出现异常的逻辑代码，它单独无法使用，必须配合</a:t>
            </a:r>
            <a:r>
              <a:rPr lang="en-US" altLang="zh-CN" dirty="0"/>
              <a:t>catch</a:t>
            </a:r>
            <a:r>
              <a:rPr lang="zh-CN" altLang="en-US" dirty="0"/>
              <a:t>或者</a:t>
            </a:r>
            <a:r>
              <a:rPr lang="en-US" altLang="zh-CN" dirty="0"/>
              <a:t>finally</a:t>
            </a:r>
            <a:r>
              <a:rPr lang="zh-CN" altLang="en-US" dirty="0"/>
              <a:t>使用。</a:t>
            </a:r>
            <a:r>
              <a:rPr lang="en-US" altLang="zh-CN" dirty="0"/>
              <a:t>Java</a:t>
            </a:r>
            <a:r>
              <a:rPr lang="zh-CN" altLang="en-US" dirty="0"/>
              <a:t>编译器允许的组合使用形式只有以下三种形式</a:t>
            </a:r>
            <a:r>
              <a:rPr lang="zh-CN" altLang="en-US" dirty="0" smtClean="0"/>
              <a:t>：</a:t>
            </a:r>
            <a:r>
              <a:rPr lang="zh-CN" altLang="en-US" dirty="0"/>
              <a:t>　　</a:t>
            </a:r>
            <a:r>
              <a:rPr lang="zh-CN" altLang="en-US" dirty="0" smtClean="0"/>
              <a:t>    </a:t>
            </a:r>
            <a:r>
              <a:rPr lang="en-US" altLang="zh-CN" dirty="0" smtClean="0"/>
              <a:t>	try</a:t>
            </a:r>
            <a:r>
              <a:rPr lang="en-US" altLang="zh-CN" dirty="0"/>
              <a:t>...catch...;       try....finally......;    try....catch...finally</a:t>
            </a:r>
            <a:r>
              <a:rPr lang="en-US" altLang="zh-CN" dirty="0" smtClean="0"/>
              <a:t>...</a:t>
            </a:r>
            <a:endParaRPr lang="en-US" altLang="zh-CN" dirty="0"/>
          </a:p>
          <a:p>
            <a:r>
              <a:rPr lang="zh-CN" altLang="en-US" dirty="0"/>
              <a:t>　　当然</a:t>
            </a:r>
            <a:r>
              <a:rPr lang="en-US" altLang="zh-CN" dirty="0"/>
              <a:t>catch</a:t>
            </a:r>
            <a:r>
              <a:rPr lang="zh-CN" altLang="en-US" dirty="0"/>
              <a:t>块可以有多个，注意</a:t>
            </a:r>
            <a:r>
              <a:rPr lang="en-US" altLang="zh-CN" dirty="0"/>
              <a:t>try</a:t>
            </a:r>
            <a:r>
              <a:rPr lang="zh-CN" altLang="en-US" dirty="0"/>
              <a:t>块只能有一个</a:t>
            </a:r>
            <a:r>
              <a:rPr lang="en-US" altLang="zh-CN" dirty="0"/>
              <a:t>,finally</a:t>
            </a:r>
            <a:r>
              <a:rPr lang="zh-CN" altLang="en-US" dirty="0"/>
              <a:t>块是可选的（但是最多只能有一个</a:t>
            </a:r>
            <a:r>
              <a:rPr lang="en-US" altLang="zh-CN" dirty="0"/>
              <a:t>finally</a:t>
            </a:r>
            <a:r>
              <a:rPr lang="zh-CN" altLang="en-US" dirty="0"/>
              <a:t>块）</a:t>
            </a:r>
            <a:r>
              <a:rPr lang="zh-CN" altLang="en-US" dirty="0" smtClean="0"/>
              <a:t>。</a:t>
            </a:r>
            <a:endParaRPr lang="zh-CN" altLang="en-US" dirty="0"/>
          </a:p>
          <a:p>
            <a:r>
              <a:rPr lang="zh-CN" altLang="en-US" dirty="0"/>
              <a:t>　　</a:t>
            </a:r>
            <a:r>
              <a:rPr lang="zh-CN" altLang="en-US" dirty="0" smtClean="0"/>
              <a:t>三个块执行的顺序为</a:t>
            </a:r>
            <a:r>
              <a:rPr lang="en-US" altLang="zh-CN" dirty="0" smtClean="0"/>
              <a:t>try—&gt;catch—&gt;finally</a:t>
            </a:r>
            <a:r>
              <a:rPr lang="zh-CN" altLang="en-US" dirty="0" smtClean="0"/>
              <a:t>。</a:t>
            </a:r>
          </a:p>
          <a:p>
            <a:r>
              <a:rPr lang="zh-CN" altLang="en-US" dirty="0" smtClean="0"/>
              <a:t>　　</a:t>
            </a:r>
            <a:endParaRPr lang="zh-CN" altLang="en-US" dirty="0"/>
          </a:p>
        </p:txBody>
      </p:sp>
      <p:sp>
        <p:nvSpPr>
          <p:cNvPr id="5" name="矩形 4"/>
          <p:cNvSpPr/>
          <p:nvPr/>
        </p:nvSpPr>
        <p:spPr>
          <a:xfrm>
            <a:off x="719003" y="859941"/>
            <a:ext cx="3023941" cy="523220"/>
          </a:xfrm>
          <a:prstGeom prst="rect">
            <a:avLst/>
          </a:prstGeom>
        </p:spPr>
        <p:txBody>
          <a:bodyPr wrap="square">
            <a:spAutoFit/>
          </a:bodyPr>
          <a:lstStyle/>
          <a:p>
            <a:r>
              <a:rPr lang="en-US" altLang="zh-CN" sz="2800" dirty="0" err="1"/>
              <a:t>try,catch,finally</a:t>
            </a:r>
            <a:endParaRPr lang="en-US" altLang="zh-CN" sz="2800" dirty="0"/>
          </a:p>
        </p:txBody>
      </p:sp>
    </p:spTree>
    <p:extLst>
      <p:ext uri="{BB962C8B-B14F-4D97-AF65-F5344CB8AC3E}">
        <p14:creationId xmlns:p14="http://schemas.microsoft.com/office/powerpoint/2010/main" val="110815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86501"/>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213360" y="1141756"/>
            <a:ext cx="8595360" cy="1477328"/>
          </a:xfrm>
          <a:prstGeom prst="rect">
            <a:avLst/>
          </a:prstGeom>
        </p:spPr>
        <p:txBody>
          <a:bodyPr wrap="square">
            <a:spAutoFit/>
          </a:bodyPr>
          <a:lstStyle/>
          <a:p>
            <a:endParaRPr lang="en-US" altLang="zh-CN" dirty="0"/>
          </a:p>
          <a:p>
            <a:r>
              <a:rPr lang="zh-CN" altLang="en-US" dirty="0"/>
              <a:t>　　</a:t>
            </a:r>
            <a:r>
              <a:rPr lang="zh-CN" altLang="en-US" dirty="0" smtClean="0"/>
              <a:t>如果</a:t>
            </a:r>
            <a:r>
              <a:rPr lang="zh-CN" altLang="en-US" dirty="0"/>
              <a:t>没有发生异常，则</a:t>
            </a:r>
            <a:r>
              <a:rPr lang="en-US" altLang="zh-CN" dirty="0"/>
              <a:t>catch</a:t>
            </a:r>
            <a:r>
              <a:rPr lang="zh-CN" altLang="en-US" dirty="0"/>
              <a:t>块不会执行。但是</a:t>
            </a:r>
            <a:r>
              <a:rPr lang="en-US" altLang="zh-CN" dirty="0"/>
              <a:t>finally</a:t>
            </a:r>
            <a:r>
              <a:rPr lang="zh-CN" altLang="en-US" dirty="0"/>
              <a:t>块无论在什么情况下都是会执行的</a:t>
            </a:r>
            <a:r>
              <a:rPr lang="zh-CN" altLang="en-US" dirty="0" smtClean="0"/>
              <a:t>（部分</a:t>
            </a:r>
            <a:r>
              <a:rPr lang="zh-CN" altLang="en-US" dirty="0"/>
              <a:t>情况</a:t>
            </a:r>
            <a:r>
              <a:rPr lang="zh-CN" altLang="en-US" dirty="0" smtClean="0"/>
              <a:t>下会</a:t>
            </a:r>
            <a:r>
              <a:rPr lang="zh-CN" altLang="en-US" dirty="0"/>
              <a:t>将释放资源的操作放在</a:t>
            </a:r>
            <a:r>
              <a:rPr lang="en-US" altLang="zh-CN" dirty="0"/>
              <a:t>finally</a:t>
            </a:r>
            <a:r>
              <a:rPr lang="zh-CN" altLang="en-US" dirty="0"/>
              <a:t>块中进行）</a:t>
            </a:r>
            <a:r>
              <a:rPr lang="zh-CN" altLang="en-US" dirty="0" smtClean="0"/>
              <a:t>。</a:t>
            </a:r>
            <a:endParaRPr lang="zh-CN" altLang="en-US" dirty="0"/>
          </a:p>
          <a:p>
            <a:r>
              <a:rPr lang="zh-CN" altLang="en-US" dirty="0"/>
              <a:t>　　在有多个</a:t>
            </a:r>
            <a:r>
              <a:rPr lang="en-US" altLang="zh-CN" dirty="0"/>
              <a:t>catch</a:t>
            </a:r>
            <a:r>
              <a:rPr lang="zh-CN" altLang="en-US" dirty="0"/>
              <a:t>块的时候，是按照</a:t>
            </a:r>
            <a:r>
              <a:rPr lang="en-US" altLang="zh-CN" dirty="0"/>
              <a:t>catch</a:t>
            </a:r>
            <a:r>
              <a:rPr lang="zh-CN" altLang="en-US" dirty="0"/>
              <a:t>块的先后顺序进行匹配的，一旦异常类型被一个</a:t>
            </a:r>
            <a:r>
              <a:rPr lang="en-US" altLang="zh-CN" dirty="0"/>
              <a:t>catch</a:t>
            </a:r>
            <a:r>
              <a:rPr lang="zh-CN" altLang="en-US" dirty="0"/>
              <a:t>块匹配，则不会与后面的</a:t>
            </a:r>
            <a:r>
              <a:rPr lang="en-US" altLang="zh-CN" dirty="0"/>
              <a:t>catch</a:t>
            </a:r>
            <a:r>
              <a:rPr lang="zh-CN" altLang="en-US" dirty="0"/>
              <a:t>块进行匹配。</a:t>
            </a:r>
          </a:p>
        </p:txBody>
      </p:sp>
      <p:sp>
        <p:nvSpPr>
          <p:cNvPr id="5" name="矩形 4"/>
          <p:cNvSpPr/>
          <p:nvPr/>
        </p:nvSpPr>
        <p:spPr>
          <a:xfrm>
            <a:off x="719003" y="859941"/>
            <a:ext cx="3023941" cy="523220"/>
          </a:xfrm>
          <a:prstGeom prst="rect">
            <a:avLst/>
          </a:prstGeom>
        </p:spPr>
        <p:txBody>
          <a:bodyPr wrap="square">
            <a:spAutoFit/>
          </a:bodyPr>
          <a:lstStyle/>
          <a:p>
            <a:r>
              <a:rPr lang="en-US" altLang="zh-CN" sz="2800" dirty="0" err="1"/>
              <a:t>try,catch,finally</a:t>
            </a:r>
            <a:endParaRPr lang="en-US" altLang="zh-CN" sz="2800" dirty="0"/>
          </a:p>
        </p:txBody>
      </p:sp>
      <p:sp>
        <p:nvSpPr>
          <p:cNvPr id="6" name="矩形 5"/>
          <p:cNvSpPr/>
          <p:nvPr/>
        </p:nvSpPr>
        <p:spPr>
          <a:xfrm>
            <a:off x="597083" y="2856410"/>
            <a:ext cx="8089717" cy="646331"/>
          </a:xfrm>
          <a:prstGeom prst="rect">
            <a:avLst/>
          </a:prstGeom>
          <a:solidFill>
            <a:schemeClr val="bg2"/>
          </a:solidFill>
        </p:spPr>
        <p:txBody>
          <a:bodyPr wrap="square">
            <a:spAutoFit/>
          </a:bodyPr>
          <a:lstStyle/>
          <a:p>
            <a:r>
              <a:rPr lang="zh-CN" altLang="en-US" dirty="0"/>
              <a:t>在使用</a:t>
            </a:r>
            <a:r>
              <a:rPr lang="en-US" altLang="zh-CN" dirty="0" err="1"/>
              <a:t>try..catch..finally</a:t>
            </a:r>
            <a:r>
              <a:rPr lang="zh-CN" altLang="en-US" dirty="0"/>
              <a:t>块的时候，</a:t>
            </a:r>
            <a:r>
              <a:rPr lang="zh-CN" altLang="en-US" dirty="0" smtClean="0"/>
              <a:t>注意不要</a:t>
            </a:r>
            <a:r>
              <a:rPr lang="zh-CN" altLang="en-US" dirty="0"/>
              <a:t>在</a:t>
            </a:r>
            <a:r>
              <a:rPr lang="en-US" altLang="zh-CN" dirty="0"/>
              <a:t>finally</a:t>
            </a:r>
            <a:r>
              <a:rPr lang="zh-CN" altLang="en-US" dirty="0"/>
              <a:t>块中使用</a:t>
            </a:r>
            <a:r>
              <a:rPr lang="en-US" altLang="zh-CN" dirty="0"/>
              <a:t>return</a:t>
            </a:r>
            <a:r>
              <a:rPr lang="zh-CN" altLang="en-US" dirty="0" smtClean="0"/>
              <a:t>，</a:t>
            </a:r>
            <a:r>
              <a:rPr lang="en-US" altLang="zh-CN" dirty="0" smtClean="0"/>
              <a:t>finally</a:t>
            </a:r>
            <a:r>
              <a:rPr lang="zh-CN" altLang="en-US" dirty="0"/>
              <a:t>中的</a:t>
            </a:r>
            <a:r>
              <a:rPr lang="en-US" altLang="zh-CN" dirty="0"/>
              <a:t>return</a:t>
            </a:r>
            <a:r>
              <a:rPr lang="zh-CN" altLang="en-US" dirty="0"/>
              <a:t>会覆盖已有的返回值。</a:t>
            </a:r>
          </a:p>
        </p:txBody>
      </p:sp>
    </p:spTree>
    <p:extLst>
      <p:ext uri="{BB962C8B-B14F-4D97-AF65-F5344CB8AC3E}">
        <p14:creationId xmlns:p14="http://schemas.microsoft.com/office/powerpoint/2010/main" val="2565581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71845"/>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457200" y="1738503"/>
            <a:ext cx="8052816" cy="2246769"/>
          </a:xfrm>
          <a:prstGeom prst="rect">
            <a:avLst/>
          </a:prstGeom>
        </p:spPr>
        <p:txBody>
          <a:bodyPr wrap="square">
            <a:spAutoFit/>
          </a:bodyPr>
          <a:lstStyle/>
          <a:p>
            <a:r>
              <a:rPr lang="en-US" altLang="zh-CN" sz="2000" dirty="0"/>
              <a:t>1</a:t>
            </a:r>
            <a:r>
              <a:rPr lang="zh-CN" altLang="en-US" sz="2000" dirty="0"/>
              <a:t>）</a:t>
            </a:r>
            <a:r>
              <a:rPr lang="en-US" altLang="zh-CN" sz="2000" dirty="0"/>
              <a:t>throws</a:t>
            </a:r>
            <a:r>
              <a:rPr lang="zh-CN" altLang="en-US" sz="2000" dirty="0"/>
              <a:t>出现在方法的声明中，表示该方法可能会抛出的异常，然后交给上层调用它的方法程序处理，允许</a:t>
            </a:r>
            <a:r>
              <a:rPr lang="en-US" altLang="zh-CN" sz="2000" dirty="0"/>
              <a:t>throws</a:t>
            </a:r>
            <a:r>
              <a:rPr lang="zh-CN" altLang="en-US" sz="2000" dirty="0"/>
              <a:t>后面跟着多个异常类型</a:t>
            </a:r>
            <a:r>
              <a:rPr lang="zh-CN" altLang="en-US" sz="2000" dirty="0" smtClean="0"/>
              <a:t>；</a:t>
            </a:r>
            <a:endParaRPr lang="en-US" altLang="zh-CN" sz="2000" dirty="0" smtClean="0"/>
          </a:p>
          <a:p>
            <a:endParaRPr lang="zh-CN" altLang="en-US" sz="2000" dirty="0"/>
          </a:p>
          <a:p>
            <a:r>
              <a:rPr lang="en-US" altLang="zh-CN" sz="2000" dirty="0" smtClean="0"/>
              <a:t>2</a:t>
            </a:r>
            <a:r>
              <a:rPr lang="zh-CN" altLang="en-US" sz="2000" dirty="0" smtClean="0"/>
              <a:t>）一般会用于程序出现某种逻辑时程序员主动抛出某种特定类型的异常。</a:t>
            </a:r>
            <a:r>
              <a:rPr lang="en-US" altLang="zh-CN" sz="2000" dirty="0" smtClean="0"/>
              <a:t>throw</a:t>
            </a:r>
            <a:r>
              <a:rPr lang="zh-CN" altLang="en-US" sz="2000" dirty="0" smtClean="0"/>
              <a:t>只会出现在方法体中，当方法在执行过程中遇到异常情况时，将异常信息封装为异常对象，然后</a:t>
            </a:r>
            <a:r>
              <a:rPr lang="en-US" altLang="zh-CN" sz="2000" dirty="0" smtClean="0"/>
              <a:t>throw</a:t>
            </a:r>
            <a:r>
              <a:rPr lang="zh-CN" altLang="en-US" sz="2000" dirty="0" smtClean="0"/>
              <a:t>出去。</a:t>
            </a:r>
            <a:r>
              <a:rPr lang="en-US" altLang="zh-CN" sz="2000" dirty="0" smtClean="0"/>
              <a:t>throw</a:t>
            </a:r>
            <a:r>
              <a:rPr lang="zh-CN" altLang="en-US" sz="2000" dirty="0" smtClean="0"/>
              <a:t>关键字的一个非常重要的作用就是 异常类型的转换。</a:t>
            </a:r>
          </a:p>
        </p:txBody>
      </p:sp>
      <p:sp>
        <p:nvSpPr>
          <p:cNvPr id="6" name="矩形 5"/>
          <p:cNvSpPr/>
          <p:nvPr/>
        </p:nvSpPr>
        <p:spPr>
          <a:xfrm>
            <a:off x="719003" y="1018437"/>
            <a:ext cx="3023941" cy="523220"/>
          </a:xfrm>
          <a:prstGeom prst="rect">
            <a:avLst/>
          </a:prstGeom>
        </p:spPr>
        <p:txBody>
          <a:bodyPr wrap="square">
            <a:spAutoFit/>
          </a:bodyPr>
          <a:lstStyle/>
          <a:p>
            <a:r>
              <a:rPr lang="en-US" altLang="zh-CN" sz="2800" dirty="0" err="1" smtClean="0"/>
              <a:t>throws,throw</a:t>
            </a:r>
            <a:endParaRPr lang="en-US" altLang="zh-CN" sz="2800" dirty="0"/>
          </a:p>
        </p:txBody>
      </p:sp>
    </p:spTree>
    <p:extLst>
      <p:ext uri="{BB962C8B-B14F-4D97-AF65-F5344CB8AC3E}">
        <p14:creationId xmlns:p14="http://schemas.microsoft.com/office/powerpoint/2010/main" val="289881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71845"/>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457200" y="1823847"/>
            <a:ext cx="8052816" cy="1323439"/>
          </a:xfrm>
          <a:prstGeom prst="rect">
            <a:avLst/>
          </a:prstGeom>
        </p:spPr>
        <p:txBody>
          <a:bodyPr wrap="square">
            <a:spAutoFit/>
          </a:bodyPr>
          <a:lstStyle/>
          <a:p>
            <a:r>
              <a:rPr lang="en-US" altLang="zh-CN" sz="2000" dirty="0" smtClean="0"/>
              <a:t>throws</a:t>
            </a:r>
            <a:r>
              <a:rPr lang="zh-CN" altLang="en-US" sz="2000" dirty="0" smtClean="0"/>
              <a:t>表示出现异常的一种可能性，并不一定会发生这些异常；</a:t>
            </a:r>
            <a:r>
              <a:rPr lang="en-US" altLang="zh-CN" sz="2000" dirty="0" smtClean="0"/>
              <a:t>throw</a:t>
            </a:r>
            <a:r>
              <a:rPr lang="zh-CN" altLang="en-US" sz="2000" dirty="0" smtClean="0"/>
              <a:t>则是抛出了异常，执行</a:t>
            </a:r>
            <a:r>
              <a:rPr lang="en-US" altLang="zh-CN" sz="2000" dirty="0" smtClean="0"/>
              <a:t>throw</a:t>
            </a:r>
            <a:r>
              <a:rPr lang="zh-CN" altLang="en-US" sz="2000" dirty="0" smtClean="0"/>
              <a:t>则一定抛出了某种异常对象。两者都是消极处理异常的方式，只是抛出或者可能抛出异常，但是不会由方法去处理异常，真正的处理异常由此方法的上层调用处理。</a:t>
            </a:r>
            <a:endParaRPr lang="zh-CN" altLang="en-US" sz="2000" dirty="0"/>
          </a:p>
        </p:txBody>
      </p:sp>
      <p:sp>
        <p:nvSpPr>
          <p:cNvPr id="5" name="矩形 4"/>
          <p:cNvSpPr/>
          <p:nvPr/>
        </p:nvSpPr>
        <p:spPr>
          <a:xfrm>
            <a:off x="609275" y="1185208"/>
            <a:ext cx="3023941" cy="523220"/>
          </a:xfrm>
          <a:prstGeom prst="rect">
            <a:avLst/>
          </a:prstGeom>
        </p:spPr>
        <p:txBody>
          <a:bodyPr wrap="square">
            <a:spAutoFit/>
          </a:bodyPr>
          <a:lstStyle/>
          <a:p>
            <a:r>
              <a:rPr lang="en-US" altLang="zh-CN" sz="2800" dirty="0" err="1" smtClean="0"/>
              <a:t>throws,throw</a:t>
            </a:r>
            <a:endParaRPr lang="en-US" altLang="zh-CN" sz="2800" dirty="0"/>
          </a:p>
        </p:txBody>
      </p:sp>
    </p:spTree>
    <p:extLst>
      <p:ext uri="{BB962C8B-B14F-4D97-AF65-F5344CB8AC3E}">
        <p14:creationId xmlns:p14="http://schemas.microsoft.com/office/powerpoint/2010/main" val="57222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603504" y="1265926"/>
            <a:ext cx="7991856" cy="2554545"/>
          </a:xfrm>
          <a:prstGeom prst="rect">
            <a:avLst/>
          </a:prstGeom>
        </p:spPr>
        <p:txBody>
          <a:bodyPr wrap="square">
            <a:spAutoFit/>
          </a:bodyPr>
          <a:lstStyle/>
          <a:p>
            <a:r>
              <a:rPr lang="en-US" altLang="zh-CN" sz="2000" dirty="0"/>
              <a:t>1</a:t>
            </a:r>
            <a:r>
              <a:rPr lang="zh-CN" altLang="en-US" sz="2000" dirty="0"/>
              <a:t>）父类的方法没有声明异常，子类在重写该方法的时候不能声明异常；</a:t>
            </a:r>
          </a:p>
          <a:p>
            <a:endParaRPr lang="zh-CN" altLang="en-US" sz="2000" dirty="0"/>
          </a:p>
          <a:p>
            <a:r>
              <a:rPr lang="en-US" altLang="zh-CN" sz="2000" dirty="0" smtClean="0"/>
              <a:t>2</a:t>
            </a:r>
            <a:r>
              <a:rPr lang="zh-CN" altLang="en-US" sz="2000" dirty="0"/>
              <a:t>）如果父类的方法声明一个异常</a:t>
            </a:r>
            <a:r>
              <a:rPr lang="en-US" altLang="zh-CN" sz="2000" dirty="0"/>
              <a:t>exception1</a:t>
            </a:r>
            <a:r>
              <a:rPr lang="zh-CN" altLang="en-US" sz="2000" dirty="0"/>
              <a:t>，则子类在重写该方法的时候声明的异常不能是</a:t>
            </a:r>
            <a:r>
              <a:rPr lang="en-US" altLang="zh-CN" sz="2000" dirty="0"/>
              <a:t>exception1</a:t>
            </a:r>
            <a:r>
              <a:rPr lang="zh-CN" altLang="en-US" sz="2000" dirty="0"/>
              <a:t>的父类；</a:t>
            </a:r>
          </a:p>
          <a:p>
            <a:endParaRPr lang="zh-CN" altLang="en-US" sz="2000" dirty="0"/>
          </a:p>
          <a:p>
            <a:r>
              <a:rPr lang="en-US" altLang="zh-CN" sz="2000" dirty="0" smtClean="0"/>
              <a:t>3</a:t>
            </a:r>
            <a:r>
              <a:rPr lang="zh-CN" altLang="en-US" sz="2000" dirty="0"/>
              <a:t>）如果父类的方法声明的异常类型只有非运行时异常（运行时异常），则子类在重写该方法的时候声明的异常也只能有非运行时异常（运行时异常），不能含有运行时异常（非运行时异常）。</a:t>
            </a:r>
          </a:p>
        </p:txBody>
      </p:sp>
    </p:spTree>
    <p:extLst>
      <p:ext uri="{BB962C8B-B14F-4D97-AF65-F5344CB8AC3E}">
        <p14:creationId xmlns:p14="http://schemas.microsoft.com/office/powerpoint/2010/main" val="320879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59653"/>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694944" y="1502932"/>
            <a:ext cx="7991856" cy="1631216"/>
          </a:xfrm>
          <a:prstGeom prst="rect">
            <a:avLst/>
          </a:prstGeom>
        </p:spPr>
        <p:txBody>
          <a:bodyPr wrap="square">
            <a:spAutoFit/>
          </a:bodyPr>
          <a:lstStyle/>
          <a:p>
            <a:r>
              <a:rPr lang="zh-CN" altLang="en-US" sz="2000" b="1" dirty="0"/>
              <a:t>建议</a:t>
            </a:r>
            <a:r>
              <a:rPr lang="en-US" altLang="zh-CN" sz="2000" b="1" dirty="0" smtClean="0"/>
              <a:t>1</a:t>
            </a:r>
            <a:r>
              <a:rPr lang="en-US" altLang="zh-CN" sz="2000" b="1" dirty="0"/>
              <a:t>.</a:t>
            </a:r>
            <a:r>
              <a:rPr lang="zh-CN" altLang="en-US" sz="2000" b="1" dirty="0"/>
              <a:t>只在必要使用异常的地方才使用异常，不要用异常去控制程序的</a:t>
            </a:r>
            <a:r>
              <a:rPr lang="zh-CN" altLang="en-US" sz="2000" b="1" dirty="0" smtClean="0"/>
              <a:t>流程。</a:t>
            </a:r>
            <a:endParaRPr lang="zh-CN" altLang="en-US" sz="2000" b="1" dirty="0"/>
          </a:p>
          <a:p>
            <a:r>
              <a:rPr lang="zh-CN" altLang="en-US" sz="2000" dirty="0" smtClean="0"/>
              <a:t>谨慎</a:t>
            </a:r>
            <a:r>
              <a:rPr lang="zh-CN" altLang="en-US" sz="2000" dirty="0"/>
              <a:t>地使用异常，异常捕获的代价非常高昂，异常使用过多会严重影响程序的性能。如果在程序中能够用</a:t>
            </a:r>
            <a:r>
              <a:rPr lang="en-US" altLang="zh-CN" sz="2000" dirty="0"/>
              <a:t>if</a:t>
            </a:r>
            <a:r>
              <a:rPr lang="zh-CN" altLang="en-US" sz="2000" dirty="0"/>
              <a:t>语句和</a:t>
            </a:r>
            <a:r>
              <a:rPr lang="en-US" altLang="zh-CN" sz="2000" dirty="0"/>
              <a:t>Boolean</a:t>
            </a:r>
            <a:r>
              <a:rPr lang="zh-CN" altLang="en-US" sz="2000" dirty="0"/>
              <a:t>变量来进行逻辑判断，那么尽量减少异常的使用，从而避免不必要的异常捕获和处理。</a:t>
            </a:r>
          </a:p>
        </p:txBody>
      </p:sp>
    </p:spTree>
    <p:extLst>
      <p:ext uri="{BB962C8B-B14F-4D97-AF65-F5344CB8AC3E}">
        <p14:creationId xmlns:p14="http://schemas.microsoft.com/office/powerpoint/2010/main" val="166829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59653"/>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5" name="矩形 4"/>
          <p:cNvSpPr/>
          <p:nvPr/>
        </p:nvSpPr>
        <p:spPr>
          <a:xfrm>
            <a:off x="694944" y="1501462"/>
            <a:ext cx="7991856" cy="1938992"/>
          </a:xfrm>
          <a:prstGeom prst="rect">
            <a:avLst/>
          </a:prstGeom>
        </p:spPr>
        <p:txBody>
          <a:bodyPr wrap="square">
            <a:spAutoFit/>
          </a:bodyPr>
          <a:lstStyle/>
          <a:p>
            <a:r>
              <a:rPr lang="zh-CN" altLang="en-US" sz="2000" b="1" dirty="0" smtClean="0"/>
              <a:t>建议</a:t>
            </a:r>
            <a:r>
              <a:rPr lang="en-US" altLang="zh-CN" sz="2000" b="1" dirty="0" smtClean="0"/>
              <a:t>2</a:t>
            </a:r>
            <a:r>
              <a:rPr lang="en-US" altLang="zh-CN" sz="2000" b="1" dirty="0"/>
              <a:t>.</a:t>
            </a:r>
            <a:r>
              <a:rPr lang="zh-CN" altLang="en-US" sz="2000" b="1" dirty="0"/>
              <a:t>切忌使用空</a:t>
            </a:r>
            <a:r>
              <a:rPr lang="en-US" altLang="zh-CN" sz="2000" b="1" dirty="0"/>
              <a:t>catch</a:t>
            </a:r>
            <a:r>
              <a:rPr lang="zh-CN" altLang="en-US" sz="2000" b="1" dirty="0"/>
              <a:t>块</a:t>
            </a:r>
          </a:p>
          <a:p>
            <a:r>
              <a:rPr lang="zh-CN" altLang="en-US" sz="2000" dirty="0" smtClean="0"/>
              <a:t>在</a:t>
            </a:r>
            <a:r>
              <a:rPr lang="zh-CN" altLang="en-US" sz="2000" dirty="0"/>
              <a:t>捕获了异常之后什么都不做，相当于忽略了这个异常。千万不要使用空的</a:t>
            </a:r>
            <a:r>
              <a:rPr lang="en-US" altLang="zh-CN" sz="2000" dirty="0"/>
              <a:t>catch</a:t>
            </a:r>
            <a:r>
              <a:rPr lang="zh-CN" altLang="en-US" sz="2000" dirty="0"/>
              <a:t>块，空的</a:t>
            </a:r>
            <a:r>
              <a:rPr lang="en-US" altLang="zh-CN" sz="2000" dirty="0"/>
              <a:t>catch</a:t>
            </a:r>
            <a:r>
              <a:rPr lang="zh-CN" altLang="en-US" sz="2000" dirty="0"/>
              <a:t>块意味着你在程序中隐藏了错误和异常，并且很可能导致程序出现不可控的执行结果。如果你非常肯定捕获到的异常不会以任何方式对程序造成影响，最好用</a:t>
            </a:r>
            <a:r>
              <a:rPr lang="en-US" altLang="zh-CN" sz="2000" dirty="0"/>
              <a:t>Log</a:t>
            </a:r>
            <a:r>
              <a:rPr lang="zh-CN" altLang="en-US" sz="2000" dirty="0"/>
              <a:t>日志将该异常进行记录，以便日后方便更新和维护。</a:t>
            </a:r>
          </a:p>
        </p:txBody>
      </p:sp>
    </p:spTree>
    <p:extLst>
      <p:ext uri="{BB962C8B-B14F-4D97-AF65-F5344CB8AC3E}">
        <p14:creationId xmlns:p14="http://schemas.microsoft.com/office/powerpoint/2010/main" val="236711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57200" y="451104"/>
            <a:ext cx="8229600" cy="402336"/>
          </a:xfrm>
        </p:spPr>
        <p:txBody>
          <a:bodyPr>
            <a:normAutofit fontScale="90000"/>
          </a:bodyPr>
          <a:lstStyle/>
          <a:p>
            <a:r>
              <a:rPr lang="zh-CN" altLang="en-US" dirty="0" smtClean="0"/>
              <a:t>主要内容</a:t>
            </a:r>
            <a:endParaRPr lang="en-US" altLang="zh-CN" dirty="0"/>
          </a:p>
        </p:txBody>
      </p:sp>
      <p:sp>
        <p:nvSpPr>
          <p:cNvPr id="750595" name="Rectangle 3"/>
          <p:cNvSpPr>
            <a:spLocks noGrp="1" noChangeArrowheads="1"/>
          </p:cNvSpPr>
          <p:nvPr>
            <p:ph type="body" idx="1"/>
          </p:nvPr>
        </p:nvSpPr>
        <p:spPr>
          <a:xfrm>
            <a:off x="755650" y="1189100"/>
            <a:ext cx="7632700" cy="2297811"/>
          </a:xfrm>
        </p:spPr>
        <p:txBody>
          <a:bodyPr>
            <a:normAutofit fontScale="77500" lnSpcReduction="20000"/>
          </a:bodyPr>
          <a:lstStyle/>
          <a:p>
            <a:r>
              <a:rPr lang="zh-CN" altLang="en-US" dirty="0" smtClean="0"/>
              <a:t>什么</a:t>
            </a:r>
            <a:r>
              <a:rPr lang="zh-CN" altLang="en-US" dirty="0"/>
              <a:t>是异常</a:t>
            </a:r>
          </a:p>
          <a:p>
            <a:r>
              <a:rPr lang="en-US" altLang="zh-CN" dirty="0" smtClean="0"/>
              <a:t>Java</a:t>
            </a:r>
            <a:r>
              <a:rPr lang="zh-CN" altLang="en-US" dirty="0"/>
              <a:t>中如何处理异常</a:t>
            </a:r>
          </a:p>
          <a:p>
            <a:r>
              <a:rPr lang="zh-CN" altLang="en-US" dirty="0" smtClean="0"/>
              <a:t>深刻</a:t>
            </a:r>
            <a:r>
              <a:rPr lang="zh-CN" altLang="en-US" dirty="0"/>
              <a:t>理解</a:t>
            </a:r>
            <a:r>
              <a:rPr lang="en-US" altLang="zh-CN" dirty="0" err="1"/>
              <a:t>try,catch,finally,throws,throw</a:t>
            </a:r>
            <a:r>
              <a:rPr lang="zh-CN" altLang="en-US" dirty="0"/>
              <a:t>五个关键字</a:t>
            </a:r>
          </a:p>
          <a:p>
            <a:r>
              <a:rPr lang="zh-CN" altLang="en-US" dirty="0" smtClean="0"/>
              <a:t>在</a:t>
            </a:r>
            <a:r>
              <a:rPr lang="zh-CN" altLang="en-US" dirty="0"/>
              <a:t>类继承的时候，方法覆盖时如何进行异常抛出声明</a:t>
            </a:r>
          </a:p>
          <a:p>
            <a:r>
              <a:rPr lang="zh-CN" altLang="en-US" dirty="0" smtClean="0"/>
              <a:t>异常处理</a:t>
            </a:r>
            <a:r>
              <a:rPr lang="zh-CN" altLang="en-US" dirty="0"/>
              <a:t>和设计的几个建议</a:t>
            </a:r>
            <a:endParaRPr lang="en-US" altLang="zh-CN" dirty="0"/>
          </a:p>
        </p:txBody>
      </p:sp>
    </p:spTree>
    <p:extLst>
      <p:ext uri="{BB962C8B-B14F-4D97-AF65-F5344CB8AC3E}">
        <p14:creationId xmlns:p14="http://schemas.microsoft.com/office/powerpoint/2010/main" val="1653365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5269"/>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646176" y="1131814"/>
            <a:ext cx="7644384" cy="2862322"/>
          </a:xfrm>
          <a:prstGeom prst="rect">
            <a:avLst/>
          </a:prstGeom>
        </p:spPr>
        <p:txBody>
          <a:bodyPr wrap="square">
            <a:spAutoFit/>
          </a:bodyPr>
          <a:lstStyle/>
          <a:p>
            <a:r>
              <a:rPr lang="zh-CN" altLang="en-US" sz="2000" b="1" dirty="0" smtClean="0"/>
              <a:t>建议</a:t>
            </a:r>
            <a:r>
              <a:rPr lang="en-US" altLang="zh-CN" sz="2000" b="1" dirty="0" smtClean="0"/>
              <a:t>3</a:t>
            </a:r>
            <a:r>
              <a:rPr lang="en-US" altLang="zh-CN" sz="2000" b="1" dirty="0"/>
              <a:t>.</a:t>
            </a:r>
            <a:r>
              <a:rPr lang="zh-CN" altLang="en-US" sz="2000" b="1" dirty="0"/>
              <a:t>检查异常和非检查异常的选择</a:t>
            </a:r>
          </a:p>
          <a:p>
            <a:r>
              <a:rPr lang="zh-CN" altLang="en-US" sz="2000" dirty="0" smtClean="0"/>
              <a:t>一旦</a:t>
            </a:r>
            <a:r>
              <a:rPr lang="zh-CN" altLang="en-US" sz="2000" dirty="0"/>
              <a:t>你决定抛出异常，你就要决定抛出什么异常。这里面的主要问题就是抛出检查异常还是非检查异常。</a:t>
            </a:r>
          </a:p>
          <a:p>
            <a:r>
              <a:rPr lang="zh-CN" altLang="en-US" sz="2000" dirty="0" smtClean="0"/>
              <a:t>检查</a:t>
            </a:r>
            <a:r>
              <a:rPr lang="zh-CN" altLang="en-US" sz="2000" dirty="0"/>
              <a:t>异常导致了太多的</a:t>
            </a:r>
            <a:r>
              <a:rPr lang="en-US" altLang="zh-CN" sz="2000" dirty="0"/>
              <a:t>try…catch</a:t>
            </a:r>
            <a:r>
              <a:rPr lang="zh-CN" altLang="en-US" sz="2000" dirty="0"/>
              <a:t>代码，可能有很多检查异常对开发人员来说是无法合理地进行处理的，比如</a:t>
            </a:r>
            <a:r>
              <a:rPr lang="en-US" altLang="zh-CN" sz="2000" dirty="0" err="1"/>
              <a:t>SQLException</a:t>
            </a:r>
            <a:r>
              <a:rPr lang="zh-CN" altLang="en-US" sz="2000" dirty="0"/>
              <a:t>，而开发人员却不得不去进行</a:t>
            </a:r>
            <a:r>
              <a:rPr lang="en-US" altLang="zh-CN" sz="2000" dirty="0"/>
              <a:t>try…catch</a:t>
            </a:r>
            <a:r>
              <a:rPr lang="zh-CN" altLang="en-US" sz="2000" dirty="0"/>
              <a:t>，这样就会导致经常出现这样一种情况：逻辑代码只有很少的几行，而进行异常捕获和处理的代码却有很多行。这样不仅导致逻辑代码阅读起来晦涩难懂，而且降低了程序的性能。</a:t>
            </a:r>
          </a:p>
        </p:txBody>
      </p:sp>
    </p:spTree>
    <p:extLst>
      <p:ext uri="{BB962C8B-B14F-4D97-AF65-F5344CB8AC3E}">
        <p14:creationId xmlns:p14="http://schemas.microsoft.com/office/powerpoint/2010/main" val="3478709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23077"/>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822960" y="1166914"/>
            <a:ext cx="3127248" cy="1015663"/>
          </a:xfrm>
          <a:prstGeom prst="rect">
            <a:avLst/>
          </a:prstGeom>
        </p:spPr>
        <p:txBody>
          <a:bodyPr wrap="square">
            <a:spAutoFit/>
          </a:bodyPr>
          <a:lstStyle/>
          <a:p>
            <a:r>
              <a:rPr lang="zh-CN" altLang="en-US" sz="2000" b="1" dirty="0" smtClean="0"/>
              <a:t>建议</a:t>
            </a:r>
            <a:r>
              <a:rPr lang="en-US" altLang="zh-CN" sz="2000" b="1" dirty="0" smtClean="0"/>
              <a:t>4</a:t>
            </a:r>
            <a:r>
              <a:rPr lang="en-US" altLang="zh-CN" sz="2000" b="1" dirty="0"/>
              <a:t>.</a:t>
            </a:r>
            <a:r>
              <a:rPr lang="zh-CN" altLang="en-US" sz="2000" b="1" dirty="0"/>
              <a:t>注意</a:t>
            </a:r>
            <a:r>
              <a:rPr lang="en-US" altLang="zh-CN" sz="2000" b="1" dirty="0"/>
              <a:t>catch</a:t>
            </a:r>
            <a:r>
              <a:rPr lang="zh-CN" altLang="en-US" sz="2000" b="1" dirty="0"/>
              <a:t>块的</a:t>
            </a:r>
            <a:r>
              <a:rPr lang="zh-CN" altLang="en-US" sz="2000" b="1" dirty="0" smtClean="0"/>
              <a:t>顺序不要</a:t>
            </a:r>
            <a:r>
              <a:rPr lang="zh-CN" altLang="en-US" sz="2000" b="1" dirty="0"/>
              <a:t>把上层类的异常放在最前面的</a:t>
            </a:r>
            <a:r>
              <a:rPr lang="en-US" altLang="zh-CN" sz="2000" b="1" dirty="0"/>
              <a:t>catch</a:t>
            </a:r>
            <a:r>
              <a:rPr lang="zh-CN" altLang="en-US" sz="2000" b="1" dirty="0"/>
              <a:t>块。</a:t>
            </a:r>
          </a:p>
        </p:txBody>
      </p:sp>
      <p:sp>
        <p:nvSpPr>
          <p:cNvPr id="5" name="矩形 4"/>
          <p:cNvSpPr/>
          <p:nvPr/>
        </p:nvSpPr>
        <p:spPr>
          <a:xfrm>
            <a:off x="4279392" y="953162"/>
            <a:ext cx="4645152" cy="4031873"/>
          </a:xfrm>
          <a:prstGeom prst="rect">
            <a:avLst/>
          </a:prstGeom>
          <a:solidFill>
            <a:schemeClr val="bg2"/>
          </a:solidFill>
        </p:spPr>
        <p:txBody>
          <a:bodyPr wrap="square">
            <a:spAutoFit/>
          </a:bodyPr>
          <a:lstStyle/>
          <a:p>
            <a:r>
              <a:rPr lang="en-US" altLang="zh-CN" sz="1600" dirty="0"/>
              <a:t>try {</a:t>
            </a:r>
          </a:p>
          <a:p>
            <a:r>
              <a:rPr lang="en-US" altLang="zh-CN" sz="1600" dirty="0"/>
              <a:t>        </a:t>
            </a:r>
            <a:r>
              <a:rPr lang="en-US" altLang="zh-CN" sz="1600" dirty="0" err="1"/>
              <a:t>FileInputStream</a:t>
            </a:r>
            <a:r>
              <a:rPr lang="en-US" altLang="zh-CN" sz="1600" dirty="0"/>
              <a:t> </a:t>
            </a:r>
            <a:r>
              <a:rPr lang="en-US" altLang="zh-CN" sz="1600" dirty="0" err="1"/>
              <a:t>inputStream</a:t>
            </a:r>
            <a:r>
              <a:rPr lang="en-US" altLang="zh-CN" sz="1600" dirty="0"/>
              <a:t> = new </a:t>
            </a:r>
            <a:r>
              <a:rPr lang="en-US" altLang="zh-CN" sz="1600" dirty="0" err="1"/>
              <a:t>FileInputStream</a:t>
            </a:r>
            <a:r>
              <a:rPr lang="en-US" altLang="zh-CN" sz="1600" dirty="0"/>
              <a:t>("d:/a.txt");</a:t>
            </a:r>
          </a:p>
          <a:p>
            <a:r>
              <a:rPr lang="en-US" altLang="zh-CN" sz="1600" dirty="0"/>
              <a:t>        </a:t>
            </a:r>
            <a:r>
              <a:rPr lang="en-US" altLang="zh-CN" sz="1600" dirty="0" err="1"/>
              <a:t>int</a:t>
            </a:r>
            <a:r>
              <a:rPr lang="en-US" altLang="zh-CN" sz="1600" dirty="0"/>
              <a:t> </a:t>
            </a:r>
            <a:r>
              <a:rPr lang="en-US" altLang="zh-CN" sz="1600" dirty="0" err="1"/>
              <a:t>ch</a:t>
            </a:r>
            <a:r>
              <a:rPr lang="en-US" altLang="zh-CN" sz="1600" dirty="0"/>
              <a:t> = </a:t>
            </a:r>
            <a:r>
              <a:rPr lang="en-US" altLang="zh-CN" sz="1600" dirty="0" err="1"/>
              <a:t>inputStream.read</a:t>
            </a:r>
            <a:r>
              <a:rPr lang="en-US" altLang="zh-CN" sz="1600" dirty="0"/>
              <a:t>();</a:t>
            </a:r>
          </a:p>
          <a:p>
            <a:r>
              <a:rPr lang="en-US" altLang="zh-CN" sz="1600" dirty="0"/>
              <a:t>        </a:t>
            </a:r>
            <a:r>
              <a:rPr lang="en-US" altLang="zh-CN" sz="1600" dirty="0" err="1"/>
              <a:t>System.out.println</a:t>
            </a:r>
            <a:r>
              <a:rPr lang="en-US" altLang="zh-CN" sz="1600" dirty="0"/>
              <a:t>("</a:t>
            </a:r>
            <a:r>
              <a:rPr lang="en-US" altLang="zh-CN" sz="1600" dirty="0" err="1"/>
              <a:t>aaa</a:t>
            </a:r>
            <a:r>
              <a:rPr lang="en-US" altLang="zh-CN" sz="1600" dirty="0"/>
              <a:t>");</a:t>
            </a:r>
          </a:p>
          <a:p>
            <a:r>
              <a:rPr lang="en-US" altLang="zh-CN" sz="1600" dirty="0"/>
              <a:t>        return "step1";</a:t>
            </a:r>
          </a:p>
          <a:p>
            <a:r>
              <a:rPr lang="en-US" altLang="zh-CN" sz="1600" dirty="0"/>
              <a:t>    } catch (</a:t>
            </a:r>
            <a:r>
              <a:rPr lang="en-US" altLang="zh-CN" sz="1600" dirty="0" err="1"/>
              <a:t>IOException</a:t>
            </a:r>
            <a:r>
              <a:rPr lang="en-US" altLang="zh-CN" sz="1600" dirty="0"/>
              <a:t> e) {</a:t>
            </a:r>
          </a:p>
          <a:p>
            <a:r>
              <a:rPr lang="zh-CN" altLang="en-US" sz="1600" dirty="0"/>
              <a:t>　　      </a:t>
            </a:r>
            <a:r>
              <a:rPr lang="en-US" altLang="zh-CN" sz="1600" dirty="0" err="1"/>
              <a:t>System.out.println</a:t>
            </a:r>
            <a:r>
              <a:rPr lang="en-US" altLang="zh-CN" sz="1600" dirty="0"/>
              <a:t>("</a:t>
            </a:r>
            <a:r>
              <a:rPr lang="en-US" altLang="zh-CN" sz="1600" dirty="0" err="1"/>
              <a:t>io</a:t>
            </a:r>
            <a:r>
              <a:rPr lang="en-US" altLang="zh-CN" sz="1600" dirty="0"/>
              <a:t> exception");</a:t>
            </a:r>
            <a:r>
              <a:rPr lang="zh-CN" altLang="en-US" sz="1600" dirty="0"/>
              <a:t>　　      </a:t>
            </a:r>
          </a:p>
          <a:p>
            <a:r>
              <a:rPr lang="zh-CN" altLang="en-US" sz="1600" dirty="0"/>
              <a:t>         </a:t>
            </a:r>
            <a:r>
              <a:rPr lang="en-US" altLang="zh-CN" sz="1600" dirty="0"/>
              <a:t>return "step2";</a:t>
            </a:r>
          </a:p>
          <a:p>
            <a:r>
              <a:rPr lang="en-US" altLang="zh-CN" sz="1600" dirty="0"/>
              <a:t>    }catch (</a:t>
            </a:r>
            <a:r>
              <a:rPr lang="en-US" altLang="zh-CN" sz="1600" dirty="0" err="1"/>
              <a:t>FileNotFoundException</a:t>
            </a:r>
            <a:r>
              <a:rPr lang="en-US" altLang="zh-CN" sz="1600" dirty="0"/>
              <a:t> e) {</a:t>
            </a:r>
          </a:p>
          <a:p>
            <a:r>
              <a:rPr lang="en-US" altLang="zh-CN" sz="1600" dirty="0"/>
              <a:t>        </a:t>
            </a:r>
            <a:r>
              <a:rPr lang="en-US" altLang="zh-CN" sz="1600" dirty="0" err="1"/>
              <a:t>System.out.println</a:t>
            </a:r>
            <a:r>
              <a:rPr lang="en-US" altLang="zh-CN" sz="1600" dirty="0"/>
              <a:t>("file not found");</a:t>
            </a:r>
            <a:r>
              <a:rPr lang="zh-CN" altLang="en-US" sz="1600" dirty="0"/>
              <a:t>　　　　      </a:t>
            </a:r>
          </a:p>
          <a:p>
            <a:r>
              <a:rPr lang="zh-CN" altLang="en-US" sz="1600" dirty="0"/>
              <a:t>        </a:t>
            </a:r>
            <a:r>
              <a:rPr lang="en-US" altLang="zh-CN" sz="1600" dirty="0"/>
              <a:t>return "step3";</a:t>
            </a:r>
          </a:p>
          <a:p>
            <a:r>
              <a:rPr lang="en-US" altLang="zh-CN" sz="1600" dirty="0"/>
              <a:t>    }finally{</a:t>
            </a:r>
          </a:p>
          <a:p>
            <a:r>
              <a:rPr lang="en-US" altLang="zh-CN" sz="1600" dirty="0"/>
              <a:t>        </a:t>
            </a:r>
            <a:r>
              <a:rPr lang="en-US" altLang="zh-CN" sz="1600" dirty="0" err="1"/>
              <a:t>System.out.println</a:t>
            </a:r>
            <a:r>
              <a:rPr lang="en-US" altLang="zh-CN" sz="1600" dirty="0"/>
              <a:t>("finally block");</a:t>
            </a:r>
          </a:p>
          <a:p>
            <a:r>
              <a:rPr lang="en-US" altLang="zh-CN" sz="1600" dirty="0"/>
              <a:t>        //return "finally";</a:t>
            </a:r>
          </a:p>
          <a:p>
            <a:r>
              <a:rPr lang="en-US" altLang="zh-CN" sz="1600" dirty="0"/>
              <a:t>    }</a:t>
            </a:r>
            <a:endParaRPr lang="zh-CN" altLang="en-US" sz="1600" dirty="0"/>
          </a:p>
        </p:txBody>
      </p:sp>
      <p:sp>
        <p:nvSpPr>
          <p:cNvPr id="6" name="矩形 5"/>
          <p:cNvSpPr/>
          <p:nvPr/>
        </p:nvSpPr>
        <p:spPr>
          <a:xfrm>
            <a:off x="822960" y="3033415"/>
            <a:ext cx="2798064" cy="1477328"/>
          </a:xfrm>
          <a:prstGeom prst="rect">
            <a:avLst/>
          </a:prstGeom>
        </p:spPr>
        <p:txBody>
          <a:bodyPr wrap="square">
            <a:spAutoFit/>
          </a:bodyPr>
          <a:lstStyle/>
          <a:p>
            <a:r>
              <a:rPr lang="zh-CN" altLang="en-US" dirty="0"/>
              <a:t>第二个</a:t>
            </a:r>
            <a:r>
              <a:rPr lang="en-US" altLang="zh-CN" dirty="0"/>
              <a:t>catch</a:t>
            </a:r>
            <a:r>
              <a:rPr lang="zh-CN" altLang="en-US" dirty="0"/>
              <a:t>的</a:t>
            </a:r>
            <a:r>
              <a:rPr lang="en-US" altLang="zh-CN" dirty="0" err="1"/>
              <a:t>FileNotFoundException</a:t>
            </a:r>
            <a:r>
              <a:rPr lang="zh-CN" altLang="en-US" dirty="0"/>
              <a:t>将永远不会被捕获到，因为</a:t>
            </a:r>
            <a:r>
              <a:rPr lang="en-US" altLang="zh-CN" dirty="0" err="1"/>
              <a:t>FileNotFoundException</a:t>
            </a:r>
            <a:r>
              <a:rPr lang="zh-CN" altLang="en-US" dirty="0"/>
              <a:t>是</a:t>
            </a:r>
            <a:r>
              <a:rPr lang="en-US" altLang="zh-CN" dirty="0" err="1"/>
              <a:t>IOException</a:t>
            </a:r>
            <a:r>
              <a:rPr lang="zh-CN" altLang="en-US" dirty="0"/>
              <a:t>的子类。</a:t>
            </a:r>
          </a:p>
        </p:txBody>
      </p:sp>
    </p:spTree>
    <p:extLst>
      <p:ext uri="{BB962C8B-B14F-4D97-AF65-F5344CB8AC3E}">
        <p14:creationId xmlns:p14="http://schemas.microsoft.com/office/powerpoint/2010/main" val="3106105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749808" y="1409837"/>
            <a:ext cx="7296912" cy="1015663"/>
          </a:xfrm>
          <a:prstGeom prst="rect">
            <a:avLst/>
          </a:prstGeom>
        </p:spPr>
        <p:txBody>
          <a:bodyPr wrap="square">
            <a:spAutoFit/>
          </a:bodyPr>
          <a:lstStyle/>
          <a:p>
            <a:r>
              <a:rPr lang="zh-CN" altLang="en-US" sz="2000" b="1" dirty="0" smtClean="0"/>
              <a:t>建议</a:t>
            </a:r>
            <a:r>
              <a:rPr lang="en-US" altLang="zh-CN" sz="2000" b="1" dirty="0" smtClean="0"/>
              <a:t>5</a:t>
            </a:r>
            <a:r>
              <a:rPr lang="en-US" altLang="zh-CN" sz="2000" b="1" dirty="0"/>
              <a:t>.</a:t>
            </a:r>
            <a:r>
              <a:rPr lang="zh-CN" altLang="en-US" sz="2000" b="1" dirty="0"/>
              <a:t>不要将提供给用户看的信息放在异常信息里</a:t>
            </a:r>
            <a:r>
              <a:rPr lang="zh-CN" altLang="en-US" sz="2000" dirty="0" smtClean="0"/>
              <a:t>。</a:t>
            </a:r>
            <a:endParaRPr lang="en-US" altLang="zh-CN" sz="2000" dirty="0" smtClean="0"/>
          </a:p>
          <a:p>
            <a:r>
              <a:rPr lang="zh-CN" altLang="en-US" sz="2000" dirty="0" smtClean="0"/>
              <a:t>展示</a:t>
            </a:r>
            <a:r>
              <a:rPr lang="zh-CN" altLang="en-US" sz="2000" dirty="0"/>
              <a:t>给用户错误提示信息最好不要跟程序混淆一起，比较好的方式是将所有错误提示信息放在一个配置文件中统一管理。</a:t>
            </a:r>
          </a:p>
        </p:txBody>
      </p:sp>
    </p:spTree>
    <p:extLst>
      <p:ext uri="{BB962C8B-B14F-4D97-AF65-F5344CB8AC3E}">
        <p14:creationId xmlns:p14="http://schemas.microsoft.com/office/powerpoint/2010/main" val="173192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5269"/>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579120" y="1286429"/>
            <a:ext cx="8321040" cy="1323439"/>
          </a:xfrm>
          <a:prstGeom prst="rect">
            <a:avLst/>
          </a:prstGeom>
        </p:spPr>
        <p:txBody>
          <a:bodyPr wrap="square">
            <a:spAutoFit/>
          </a:bodyPr>
          <a:lstStyle/>
          <a:p>
            <a:r>
              <a:rPr lang="zh-CN" altLang="en-US" sz="2000" b="1" dirty="0" smtClean="0"/>
              <a:t>建议</a:t>
            </a:r>
            <a:r>
              <a:rPr lang="en-US" altLang="zh-CN" sz="2000" b="1" dirty="0" smtClean="0"/>
              <a:t>6</a:t>
            </a:r>
            <a:r>
              <a:rPr lang="en-US" altLang="zh-CN" sz="2000" b="1" dirty="0"/>
              <a:t>.</a:t>
            </a:r>
            <a:r>
              <a:rPr lang="zh-CN" altLang="en-US" sz="2000" b="1" dirty="0"/>
              <a:t>避免多次在日志信息中记录同一个</a:t>
            </a:r>
            <a:r>
              <a:rPr lang="zh-CN" altLang="en-US" sz="2000" b="1" dirty="0" smtClean="0"/>
              <a:t>异常</a:t>
            </a:r>
            <a:endParaRPr lang="zh-CN" altLang="en-US" sz="2000" b="1" dirty="0"/>
          </a:p>
          <a:p>
            <a:r>
              <a:rPr lang="zh-CN" altLang="en-US" sz="2000" dirty="0" smtClean="0"/>
              <a:t>只</a:t>
            </a:r>
            <a:r>
              <a:rPr lang="zh-CN" altLang="en-US" sz="2000" dirty="0"/>
              <a:t>在异常最开始发生的地方进行日志信息记录。很多情况下异常都是层层向上跑出的，如果在每次向上抛出的时候，都</a:t>
            </a:r>
            <a:r>
              <a:rPr lang="en-US" altLang="zh-CN" sz="2000" dirty="0"/>
              <a:t>Log</a:t>
            </a:r>
            <a:r>
              <a:rPr lang="zh-CN" altLang="en-US" sz="2000" dirty="0"/>
              <a:t>到日志系统中，则会导致无从查找异常发生的根源</a:t>
            </a:r>
            <a:r>
              <a:rPr lang="zh-CN" altLang="en-US" sz="2000" dirty="0" smtClean="0"/>
              <a:t>。</a:t>
            </a:r>
            <a:endParaRPr lang="zh-CN" altLang="en-US" sz="2000" dirty="0"/>
          </a:p>
        </p:txBody>
      </p:sp>
    </p:spTree>
    <p:extLst>
      <p:ext uri="{BB962C8B-B14F-4D97-AF65-F5344CB8AC3E}">
        <p14:creationId xmlns:p14="http://schemas.microsoft.com/office/powerpoint/2010/main" val="1214904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5269"/>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579120" y="1286429"/>
            <a:ext cx="8321040" cy="1631216"/>
          </a:xfrm>
          <a:prstGeom prst="rect">
            <a:avLst/>
          </a:prstGeom>
        </p:spPr>
        <p:txBody>
          <a:bodyPr wrap="square">
            <a:spAutoFit/>
          </a:bodyPr>
          <a:lstStyle/>
          <a:p>
            <a:r>
              <a:rPr lang="zh-CN" altLang="en-US" sz="2000" b="1" dirty="0" smtClean="0"/>
              <a:t>建议</a:t>
            </a:r>
            <a:r>
              <a:rPr lang="en-US" altLang="zh-CN" sz="2000" b="1" dirty="0" smtClean="0"/>
              <a:t>7</a:t>
            </a:r>
            <a:r>
              <a:rPr lang="en-US" altLang="zh-CN" sz="2000" b="1" dirty="0"/>
              <a:t>. </a:t>
            </a:r>
            <a:r>
              <a:rPr lang="zh-CN" altLang="en-US" sz="2000" b="1" dirty="0"/>
              <a:t>异常处理尽量放在高层</a:t>
            </a:r>
            <a:r>
              <a:rPr lang="zh-CN" altLang="en-US" sz="2000" b="1" dirty="0" smtClean="0"/>
              <a:t>进行</a:t>
            </a:r>
            <a:endParaRPr lang="zh-CN" altLang="en-US" sz="2000" b="1" dirty="0"/>
          </a:p>
          <a:p>
            <a:r>
              <a:rPr lang="zh-CN" altLang="en-US" sz="2000" dirty="0" smtClean="0"/>
              <a:t>尽量</a:t>
            </a:r>
            <a:r>
              <a:rPr lang="zh-CN" altLang="en-US" sz="2000" dirty="0"/>
              <a:t>将异常统一抛给上层调用者，由上层调用者统一之时如何进行处理。如果在每个出现异常的地方都直接进行处理，会导致程序异常处理流程混乱，不利于后期维护和异常错误排查。由上层统一进行处理会使得整个程序的流程清晰易懂</a:t>
            </a:r>
            <a:r>
              <a:rPr lang="zh-CN" altLang="en-US" sz="2000" dirty="0" smtClean="0"/>
              <a:t>。</a:t>
            </a:r>
            <a:endParaRPr lang="zh-CN" altLang="en-US" sz="2000" dirty="0"/>
          </a:p>
        </p:txBody>
      </p:sp>
    </p:spTree>
    <p:extLst>
      <p:ext uri="{BB962C8B-B14F-4D97-AF65-F5344CB8AC3E}">
        <p14:creationId xmlns:p14="http://schemas.microsoft.com/office/powerpoint/2010/main" val="285866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5269"/>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4" name="矩形 3"/>
          <p:cNvSpPr/>
          <p:nvPr/>
        </p:nvSpPr>
        <p:spPr>
          <a:xfrm>
            <a:off x="579120" y="1286429"/>
            <a:ext cx="8321040" cy="1323439"/>
          </a:xfrm>
          <a:prstGeom prst="rect">
            <a:avLst/>
          </a:prstGeom>
        </p:spPr>
        <p:txBody>
          <a:bodyPr wrap="square">
            <a:spAutoFit/>
          </a:bodyPr>
          <a:lstStyle/>
          <a:p>
            <a:r>
              <a:rPr lang="zh-CN" altLang="en-US" sz="2000" b="1" dirty="0" smtClean="0"/>
              <a:t>建议</a:t>
            </a:r>
            <a:r>
              <a:rPr lang="en-US" altLang="zh-CN" sz="2000" b="1" dirty="0" smtClean="0"/>
              <a:t>8</a:t>
            </a:r>
            <a:r>
              <a:rPr lang="en-US" altLang="zh-CN" sz="2000" b="1" dirty="0"/>
              <a:t>. </a:t>
            </a:r>
            <a:r>
              <a:rPr lang="zh-CN" altLang="en-US" sz="2000" b="1" dirty="0"/>
              <a:t>在</a:t>
            </a:r>
            <a:r>
              <a:rPr lang="en-US" altLang="zh-CN" sz="2000" b="1" dirty="0"/>
              <a:t>finally</a:t>
            </a:r>
            <a:r>
              <a:rPr lang="zh-CN" altLang="en-US" sz="2000" b="1" dirty="0"/>
              <a:t>中释放</a:t>
            </a:r>
            <a:r>
              <a:rPr lang="zh-CN" altLang="en-US" sz="2000" b="1" dirty="0" smtClean="0"/>
              <a:t>资源</a:t>
            </a:r>
            <a:endParaRPr lang="zh-CN" altLang="en-US" sz="2000" b="1" dirty="0"/>
          </a:p>
          <a:p>
            <a:r>
              <a:rPr lang="zh-CN" altLang="en-US" sz="2000" dirty="0" smtClean="0"/>
              <a:t>如果</a:t>
            </a:r>
            <a:r>
              <a:rPr lang="zh-CN" altLang="en-US" sz="2000" dirty="0"/>
              <a:t>有使用文件读取、网络操作以及数据库操作等，记得在</a:t>
            </a:r>
            <a:r>
              <a:rPr lang="en-US" altLang="zh-CN" sz="2000" dirty="0"/>
              <a:t>finally</a:t>
            </a:r>
            <a:r>
              <a:rPr lang="zh-CN" altLang="en-US" sz="2000" dirty="0"/>
              <a:t>中释放资源。这样不仅会使得程序占用更少的资源，也会避免不必要的由于资源未释放而发生的异常情况。 </a:t>
            </a:r>
          </a:p>
        </p:txBody>
      </p:sp>
    </p:spTree>
    <p:extLst>
      <p:ext uri="{BB962C8B-B14F-4D97-AF65-F5344CB8AC3E}">
        <p14:creationId xmlns:p14="http://schemas.microsoft.com/office/powerpoint/2010/main" val="2858662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764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47461"/>
          </a:xfrm>
        </p:spPr>
        <p:txBody>
          <a:bodyPr>
            <a:normAutofit fontScale="90000"/>
          </a:bodyPr>
          <a:lstStyle/>
          <a:p>
            <a:r>
              <a:rPr lang="zh-CN" altLang="en-US" dirty="0" smtClean="0"/>
              <a:t>什么是异常？</a:t>
            </a:r>
            <a:endParaRPr lang="zh-CN" altLang="en-US" dirty="0"/>
          </a:p>
        </p:txBody>
      </p:sp>
      <p:sp>
        <p:nvSpPr>
          <p:cNvPr id="3" name="内容占位符 2"/>
          <p:cNvSpPr>
            <a:spLocks noGrp="1"/>
          </p:cNvSpPr>
          <p:nvPr>
            <p:ph idx="1"/>
          </p:nvPr>
        </p:nvSpPr>
        <p:spPr/>
        <p:txBody>
          <a:bodyPr>
            <a:normAutofit/>
          </a:bodyPr>
          <a:lstStyle/>
          <a:p>
            <a:r>
              <a:rPr lang="zh-CN" altLang="en-US" sz="2000" dirty="0"/>
              <a:t>异常本质上是程序上的错误，包括程序逻辑错误和系统错误。比如使用空的引用、数组下标越界、内存溢出错误等，这些都是意外的情况，背离我们程序本身的意图</a:t>
            </a:r>
            <a:r>
              <a:rPr lang="zh-CN" altLang="en-US" sz="2000" dirty="0" smtClean="0"/>
              <a:t>。</a:t>
            </a:r>
            <a:endParaRPr lang="en-US" altLang="zh-CN" sz="2000" dirty="0" smtClean="0"/>
          </a:p>
          <a:p>
            <a:endParaRPr lang="en-US" altLang="zh-CN" sz="2000" dirty="0" smtClean="0"/>
          </a:p>
          <a:p>
            <a:r>
              <a:rPr lang="zh-CN" altLang="en-US" sz="2000" dirty="0" smtClean="0"/>
              <a:t>错误</a:t>
            </a:r>
            <a:r>
              <a:rPr lang="zh-CN" altLang="en-US" sz="2000" dirty="0"/>
              <a:t>在我们编写程序的过程中会经常发生，包括编译期间和运行期间的错误，在编译期间出现的错误有编译器帮助我们一起修正，然而运行期间的错误便不是编译器力所能及了，并且运行期间的错误往往是难以预料的</a:t>
            </a:r>
            <a:r>
              <a:rPr lang="zh-CN" altLang="en-US" sz="2000" dirty="0" smtClean="0"/>
              <a:t>。</a:t>
            </a:r>
            <a:endParaRPr lang="zh-CN" altLang="en-US" sz="2000" dirty="0"/>
          </a:p>
        </p:txBody>
      </p:sp>
    </p:spTree>
    <p:extLst>
      <p:ext uri="{BB962C8B-B14F-4D97-AF65-F5344CB8AC3E}">
        <p14:creationId xmlns:p14="http://schemas.microsoft.com/office/powerpoint/2010/main" val="7069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98693"/>
          </a:xfrm>
        </p:spPr>
        <p:txBody>
          <a:bodyPr>
            <a:normAutofit fontScale="90000"/>
          </a:bodyPr>
          <a:lstStyle/>
          <a:p>
            <a:r>
              <a:rPr lang="zh-CN" altLang="en-US" dirty="0" smtClean="0"/>
              <a:t>什么是异常处理</a:t>
            </a:r>
            <a:endParaRPr lang="zh-CN" altLang="en-US" dirty="0"/>
          </a:p>
        </p:txBody>
      </p:sp>
      <p:sp>
        <p:nvSpPr>
          <p:cNvPr id="3" name="内容占位符 2"/>
          <p:cNvSpPr>
            <a:spLocks noGrp="1"/>
          </p:cNvSpPr>
          <p:nvPr>
            <p:ph idx="1"/>
          </p:nvPr>
        </p:nvSpPr>
        <p:spPr/>
        <p:txBody>
          <a:bodyPr>
            <a:normAutofit/>
          </a:bodyPr>
          <a:lstStyle/>
          <a:p>
            <a:r>
              <a:rPr lang="zh-CN" altLang="en-US" sz="2000" dirty="0"/>
              <a:t>如何对运行期间出现的错误进行处理和补救呢？</a:t>
            </a:r>
            <a:r>
              <a:rPr lang="en-US" altLang="zh-CN" sz="2000" dirty="0"/>
              <a:t>Java</a:t>
            </a:r>
            <a:r>
              <a:rPr lang="zh-CN" altLang="en-US" sz="2000" dirty="0"/>
              <a:t>提供了异常机制来进行处理，通过异常机制来处理程序运行期间出现的错误。通过异常机制，我们可以更好地提升程序的健壮性。</a:t>
            </a:r>
          </a:p>
          <a:p>
            <a:endParaRPr lang="zh-CN" altLang="en-US" sz="2000" dirty="0"/>
          </a:p>
        </p:txBody>
      </p:sp>
    </p:spTree>
    <p:extLst>
      <p:ext uri="{BB962C8B-B14F-4D97-AF65-F5344CB8AC3E}">
        <p14:creationId xmlns:p14="http://schemas.microsoft.com/office/powerpoint/2010/main" val="155537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86501"/>
          </a:xfrm>
        </p:spPr>
        <p:txBody>
          <a:bodyPr>
            <a:normAutofit fontScale="90000"/>
          </a:bodyPr>
          <a:lstStyle/>
          <a:p>
            <a:r>
              <a:rPr lang="en-US" altLang="zh-CN" dirty="0" smtClean="0"/>
              <a:t>Java</a:t>
            </a:r>
            <a:r>
              <a:rPr lang="zh-CN" altLang="en-US" dirty="0" smtClean="0"/>
              <a:t>中的异常分类</a:t>
            </a:r>
            <a:endParaRPr lang="zh-CN" altLang="en-US" dirty="0"/>
          </a:p>
        </p:txBody>
      </p:sp>
      <p:sp>
        <p:nvSpPr>
          <p:cNvPr id="3" name="内容占位符 2"/>
          <p:cNvSpPr>
            <a:spLocks noGrp="1"/>
          </p:cNvSpPr>
          <p:nvPr>
            <p:ph idx="1"/>
          </p:nvPr>
        </p:nvSpPr>
        <p:spPr/>
        <p:txBody>
          <a:bodyPr>
            <a:normAutofit/>
          </a:bodyPr>
          <a:lstStyle/>
          <a:p>
            <a:r>
              <a:rPr lang="zh-CN" altLang="en-US" sz="2000" dirty="0"/>
              <a:t>在</a:t>
            </a:r>
            <a:r>
              <a:rPr lang="en-US" altLang="zh-CN" sz="2000" dirty="0"/>
              <a:t>Java</a:t>
            </a:r>
            <a:r>
              <a:rPr lang="zh-CN" altLang="en-US" sz="2000" dirty="0"/>
              <a:t>中异常被当做对象来处理，根类是</a:t>
            </a:r>
            <a:r>
              <a:rPr lang="en-US" altLang="zh-CN" sz="2000" dirty="0" err="1"/>
              <a:t>java.lang.Throwable</a:t>
            </a:r>
            <a:r>
              <a:rPr lang="zh-CN" altLang="en-US" sz="2000" dirty="0"/>
              <a:t>类，在</a:t>
            </a:r>
            <a:r>
              <a:rPr lang="en-US" altLang="zh-CN" sz="2000" dirty="0"/>
              <a:t>Java</a:t>
            </a:r>
            <a:r>
              <a:rPr lang="zh-CN" altLang="en-US" sz="2000" dirty="0"/>
              <a:t>中定义了很多异常类（如</a:t>
            </a:r>
            <a:r>
              <a:rPr lang="en-US" altLang="zh-CN" sz="2000" dirty="0" err="1"/>
              <a:t>OutOfMemoryError</a:t>
            </a:r>
            <a:r>
              <a:rPr lang="zh-CN" altLang="en-US" sz="2000" dirty="0"/>
              <a:t>、</a:t>
            </a:r>
            <a:r>
              <a:rPr lang="en-US" altLang="zh-CN" sz="2000" dirty="0" err="1"/>
              <a:t>NullPointerException</a:t>
            </a:r>
            <a:r>
              <a:rPr lang="zh-CN" altLang="en-US" sz="2000" dirty="0"/>
              <a:t>、</a:t>
            </a:r>
            <a:r>
              <a:rPr lang="en-US" altLang="zh-CN" sz="2000" dirty="0" err="1"/>
              <a:t>IndexOutOfBoundsException</a:t>
            </a:r>
            <a:r>
              <a:rPr lang="zh-CN" altLang="en-US" sz="2000" dirty="0"/>
              <a:t>等），这些异常类分为两大类：</a:t>
            </a:r>
            <a:r>
              <a:rPr lang="en-US" altLang="zh-CN" sz="2000" dirty="0"/>
              <a:t>Error</a:t>
            </a:r>
            <a:r>
              <a:rPr lang="zh-CN" altLang="en-US" sz="2000" dirty="0"/>
              <a:t>和</a:t>
            </a:r>
            <a:r>
              <a:rPr lang="en-US" altLang="zh-CN" sz="2000" dirty="0"/>
              <a:t>Exception</a:t>
            </a:r>
            <a:r>
              <a:rPr lang="zh-CN" altLang="en-US" sz="2000" dirty="0" smtClean="0"/>
              <a:t>。</a:t>
            </a:r>
            <a:endParaRPr lang="zh-CN" altLang="en-US" sz="2000" dirty="0"/>
          </a:p>
          <a:p>
            <a:r>
              <a:rPr lang="en-US" altLang="zh-CN" sz="2000" dirty="0" smtClean="0"/>
              <a:t>Error</a:t>
            </a:r>
            <a:r>
              <a:rPr lang="zh-CN" altLang="en-US" sz="2000" dirty="0"/>
              <a:t>是无法处理的异常，比如</a:t>
            </a:r>
            <a:r>
              <a:rPr lang="en-US" altLang="zh-CN" sz="2000" dirty="0" err="1"/>
              <a:t>OutOfMemoryError</a:t>
            </a:r>
            <a:r>
              <a:rPr lang="zh-CN" altLang="en-US" sz="2000" dirty="0"/>
              <a:t>，一般发生这种异常，</a:t>
            </a:r>
            <a:r>
              <a:rPr lang="en-US" altLang="zh-CN" sz="2000" dirty="0"/>
              <a:t>JVM</a:t>
            </a:r>
            <a:r>
              <a:rPr lang="zh-CN" altLang="en-US" sz="2000" dirty="0"/>
              <a:t>会选择终止程序。因此我们编写程序时不需要关心这类异常</a:t>
            </a:r>
            <a:r>
              <a:rPr lang="zh-CN" altLang="en-US" sz="2000" dirty="0" smtClean="0"/>
              <a:t>。</a:t>
            </a:r>
            <a:endParaRPr lang="zh-CN" altLang="en-US" sz="2000" dirty="0"/>
          </a:p>
          <a:p>
            <a:r>
              <a:rPr lang="en-US" altLang="zh-CN" sz="2000" dirty="0" smtClean="0"/>
              <a:t>Exception</a:t>
            </a:r>
            <a:r>
              <a:rPr lang="zh-CN" altLang="en-US" sz="2000" dirty="0"/>
              <a:t>，也就是我们经常见到的一些异常情况，比如</a:t>
            </a:r>
            <a:r>
              <a:rPr lang="en-US" altLang="zh-CN" sz="2000" dirty="0" err="1"/>
              <a:t>NullPointerException</a:t>
            </a:r>
            <a:r>
              <a:rPr lang="zh-CN" altLang="en-US" sz="2000" dirty="0"/>
              <a:t>、</a:t>
            </a:r>
            <a:r>
              <a:rPr lang="en-US" altLang="zh-CN" sz="2000" dirty="0" err="1"/>
              <a:t>IndexOutOfBoundsException</a:t>
            </a:r>
            <a:r>
              <a:rPr lang="zh-CN" altLang="en-US" sz="2000" dirty="0"/>
              <a:t>，这些异常是我们可以处理的异常。</a:t>
            </a:r>
          </a:p>
        </p:txBody>
      </p:sp>
    </p:spTree>
    <p:extLst>
      <p:ext uri="{BB962C8B-B14F-4D97-AF65-F5344CB8AC3E}">
        <p14:creationId xmlns:p14="http://schemas.microsoft.com/office/powerpoint/2010/main" val="220943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23077"/>
          </a:xfrm>
        </p:spPr>
        <p:txBody>
          <a:bodyPr>
            <a:normAutofit fontScale="90000"/>
          </a:bodyPr>
          <a:lstStyle/>
          <a:p>
            <a:r>
              <a:rPr lang="en-US" altLang="zh-CN" dirty="0" smtClean="0"/>
              <a:t>Java</a:t>
            </a:r>
            <a:r>
              <a:rPr lang="zh-CN" altLang="en-US" dirty="0" smtClean="0"/>
              <a:t>中的异常分类</a:t>
            </a:r>
            <a:endParaRPr lang="zh-CN" altLang="en-US" dirty="0"/>
          </a:p>
        </p:txBody>
      </p:sp>
      <p:sp>
        <p:nvSpPr>
          <p:cNvPr id="3" name="内容占位符 2"/>
          <p:cNvSpPr>
            <a:spLocks noGrp="1"/>
          </p:cNvSpPr>
          <p:nvPr>
            <p:ph idx="1"/>
          </p:nvPr>
        </p:nvSpPr>
        <p:spPr>
          <a:xfrm>
            <a:off x="457200" y="1200150"/>
            <a:ext cx="8229600" cy="3591305"/>
          </a:xfrm>
        </p:spPr>
        <p:txBody>
          <a:bodyPr>
            <a:normAutofit/>
          </a:bodyPr>
          <a:lstStyle/>
          <a:p>
            <a:r>
              <a:rPr lang="en-US" altLang="zh-CN" sz="2000" dirty="0" smtClean="0"/>
              <a:t>Exception</a:t>
            </a:r>
            <a:r>
              <a:rPr lang="zh-CN" altLang="en-US" sz="2000" dirty="0" smtClean="0"/>
              <a:t>类的异常包括</a:t>
            </a:r>
            <a:r>
              <a:rPr lang="en-US" altLang="zh-CN" sz="2000" dirty="0" smtClean="0"/>
              <a:t>checked exception</a:t>
            </a:r>
            <a:r>
              <a:rPr lang="zh-CN" altLang="en-US" sz="2000" dirty="0" smtClean="0"/>
              <a:t>和</a:t>
            </a:r>
            <a:r>
              <a:rPr lang="en-US" altLang="zh-CN" sz="2000" dirty="0" smtClean="0"/>
              <a:t>unchecked exception</a:t>
            </a:r>
            <a:r>
              <a:rPr lang="zh-CN" altLang="en-US" sz="2000" dirty="0" smtClean="0"/>
              <a:t>。</a:t>
            </a:r>
            <a:endParaRPr lang="zh-CN" altLang="en-US" sz="2000" dirty="0"/>
          </a:p>
          <a:p>
            <a:r>
              <a:rPr lang="en-US" altLang="zh-CN" sz="2000" dirty="0" smtClean="0"/>
              <a:t>unchecked </a:t>
            </a:r>
            <a:r>
              <a:rPr lang="en-US" altLang="zh-CN" sz="2000" dirty="0"/>
              <a:t>exception</a:t>
            </a:r>
            <a:r>
              <a:rPr lang="zh-CN" altLang="en-US" sz="2000" dirty="0"/>
              <a:t>（非检查异常），也称运行时异常（</a:t>
            </a:r>
            <a:r>
              <a:rPr lang="en-US" altLang="zh-CN" sz="2000" dirty="0" err="1"/>
              <a:t>RuntimeException</a:t>
            </a:r>
            <a:r>
              <a:rPr lang="zh-CN" altLang="en-US" sz="2000" dirty="0"/>
              <a:t>），比如常见的</a:t>
            </a:r>
            <a:r>
              <a:rPr lang="en-US" altLang="zh-CN" sz="2000" dirty="0" err="1"/>
              <a:t>NullPointerException</a:t>
            </a:r>
            <a:r>
              <a:rPr lang="zh-CN" altLang="en-US" sz="2000" dirty="0"/>
              <a:t>、</a:t>
            </a:r>
            <a:r>
              <a:rPr lang="en-US" altLang="zh-CN" sz="2000" dirty="0" err="1"/>
              <a:t>IndexOutOfBoundsException</a:t>
            </a:r>
            <a:r>
              <a:rPr lang="zh-CN" altLang="en-US" sz="2000" dirty="0"/>
              <a:t>。对于运行时异常，</a:t>
            </a:r>
            <a:r>
              <a:rPr lang="en-US" altLang="zh-CN" sz="2000" dirty="0"/>
              <a:t>java</a:t>
            </a:r>
            <a:r>
              <a:rPr lang="zh-CN" altLang="en-US" sz="2000" dirty="0"/>
              <a:t>编译器不要求必须进行异常捕获处理或者抛出声明，由程序员自行决定</a:t>
            </a:r>
            <a:r>
              <a:rPr lang="zh-CN" altLang="en-US" sz="2000" dirty="0" smtClean="0"/>
              <a:t>。</a:t>
            </a:r>
            <a:endParaRPr lang="zh-CN" altLang="en-US" sz="2000" dirty="0"/>
          </a:p>
          <a:p>
            <a:r>
              <a:rPr lang="en-US" altLang="zh-CN" sz="2000" dirty="0" smtClean="0"/>
              <a:t>checked </a:t>
            </a:r>
            <a:r>
              <a:rPr lang="en-US" altLang="zh-CN" sz="2000" dirty="0"/>
              <a:t>exception</a:t>
            </a:r>
            <a:r>
              <a:rPr lang="zh-CN" altLang="en-US" sz="2000" dirty="0"/>
              <a:t>（检查异常），也称非运行时异常（运行时异常以外的异常就是非运行时异常），</a:t>
            </a:r>
            <a:r>
              <a:rPr lang="en-US" altLang="zh-CN" sz="2000" dirty="0"/>
              <a:t>java</a:t>
            </a:r>
            <a:r>
              <a:rPr lang="zh-CN" altLang="en-US" sz="2000" dirty="0"/>
              <a:t>编译器强制程序员必须进行捕获处理，比如常见的</a:t>
            </a:r>
            <a:r>
              <a:rPr lang="en-US" altLang="zh-CN" sz="2000" dirty="0" err="1"/>
              <a:t>IOExeption</a:t>
            </a:r>
            <a:r>
              <a:rPr lang="zh-CN" altLang="en-US" sz="2000" dirty="0"/>
              <a:t>和</a:t>
            </a:r>
            <a:r>
              <a:rPr lang="en-US" altLang="zh-CN" sz="2000" dirty="0" err="1"/>
              <a:t>SQLException</a:t>
            </a:r>
            <a:r>
              <a:rPr lang="zh-CN" altLang="en-US" sz="2000" dirty="0"/>
              <a:t>。对于非运行时异常如果不进行捕获或者抛出声明处理，编译都不会通过。</a:t>
            </a:r>
          </a:p>
        </p:txBody>
      </p:sp>
    </p:spTree>
    <p:extLst>
      <p:ext uri="{BB962C8B-B14F-4D97-AF65-F5344CB8AC3E}">
        <p14:creationId xmlns:p14="http://schemas.microsoft.com/office/powerpoint/2010/main" val="272048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391429"/>
          </a:xfrm>
        </p:spPr>
        <p:txBody>
          <a:bodyPr>
            <a:normAutofit fontScale="90000"/>
          </a:bodyPr>
          <a:lstStyle/>
          <a:p>
            <a:r>
              <a:rPr lang="en-US" altLang="zh-CN" dirty="0" smtClean="0"/>
              <a:t>Java</a:t>
            </a:r>
            <a:r>
              <a:rPr lang="zh-CN" altLang="en-US" dirty="0" smtClean="0"/>
              <a:t>中的异常类</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3" y="1045274"/>
            <a:ext cx="6185805" cy="355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86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23077"/>
          </a:xfrm>
        </p:spPr>
        <p:txBody>
          <a:bodyPr>
            <a:normAutofit fontScale="90000"/>
          </a:bodyPr>
          <a:lstStyle/>
          <a:p>
            <a:r>
              <a:rPr lang="en-US" altLang="zh-CN" dirty="0" smtClean="0"/>
              <a:t>Java</a:t>
            </a:r>
            <a:r>
              <a:rPr lang="zh-CN" altLang="en-US" dirty="0" smtClean="0"/>
              <a:t>中异常类</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在</a:t>
            </a:r>
            <a:r>
              <a:rPr lang="en-US" altLang="zh-CN" dirty="0"/>
              <a:t>Java</a:t>
            </a:r>
            <a:r>
              <a:rPr lang="zh-CN" altLang="en-US" dirty="0"/>
              <a:t>中，所有异常类的父类是</a:t>
            </a:r>
            <a:r>
              <a:rPr lang="en-US" altLang="zh-CN" dirty="0" err="1"/>
              <a:t>Throwable</a:t>
            </a:r>
            <a:r>
              <a:rPr lang="zh-CN" altLang="en-US" dirty="0"/>
              <a:t>类，</a:t>
            </a:r>
            <a:r>
              <a:rPr lang="en-US" altLang="zh-CN" dirty="0"/>
              <a:t>Error</a:t>
            </a:r>
            <a:r>
              <a:rPr lang="zh-CN" altLang="en-US" dirty="0"/>
              <a:t>类是</a:t>
            </a:r>
            <a:r>
              <a:rPr lang="en-US" altLang="zh-CN" dirty="0"/>
              <a:t>error</a:t>
            </a:r>
            <a:r>
              <a:rPr lang="zh-CN" altLang="en-US" dirty="0"/>
              <a:t>类型异常的父类，</a:t>
            </a:r>
            <a:r>
              <a:rPr lang="en-US" altLang="zh-CN" dirty="0"/>
              <a:t>Exception</a:t>
            </a:r>
            <a:r>
              <a:rPr lang="zh-CN" altLang="en-US" dirty="0"/>
              <a:t>类是</a:t>
            </a:r>
            <a:r>
              <a:rPr lang="en-US" altLang="zh-CN" dirty="0"/>
              <a:t>exception</a:t>
            </a:r>
            <a:r>
              <a:rPr lang="zh-CN" altLang="en-US" dirty="0"/>
              <a:t>类型异常的父类，</a:t>
            </a:r>
            <a:r>
              <a:rPr lang="en-US" altLang="zh-CN" dirty="0" err="1"/>
              <a:t>RuntimeException</a:t>
            </a:r>
            <a:r>
              <a:rPr lang="zh-CN" altLang="en-US" dirty="0"/>
              <a:t>类是所有运行时异常的父类，</a:t>
            </a:r>
            <a:r>
              <a:rPr lang="en-US" altLang="zh-CN" dirty="0" err="1"/>
              <a:t>RuntimeException</a:t>
            </a:r>
            <a:r>
              <a:rPr lang="zh-CN" altLang="en-US" dirty="0"/>
              <a:t>以外的并且继承</a:t>
            </a:r>
            <a:r>
              <a:rPr lang="en-US" altLang="zh-CN" dirty="0"/>
              <a:t>Exception</a:t>
            </a:r>
            <a:r>
              <a:rPr lang="zh-CN" altLang="en-US" dirty="0"/>
              <a:t>的类是非运行时异常。</a:t>
            </a:r>
          </a:p>
          <a:p>
            <a:endParaRPr lang="zh-CN" altLang="en-US" dirty="0"/>
          </a:p>
          <a:p>
            <a:r>
              <a:rPr lang="zh-CN" altLang="en-US" dirty="0" smtClean="0"/>
              <a:t>典型</a:t>
            </a:r>
            <a:r>
              <a:rPr lang="zh-CN" altLang="en-US" dirty="0"/>
              <a:t>的</a:t>
            </a:r>
            <a:r>
              <a:rPr lang="en-US" altLang="zh-CN" dirty="0" err="1"/>
              <a:t>RuntimeException</a:t>
            </a:r>
            <a:r>
              <a:rPr lang="zh-CN" altLang="en-US" dirty="0"/>
              <a:t>包括</a:t>
            </a:r>
            <a:r>
              <a:rPr lang="en-US" altLang="zh-CN" dirty="0" err="1"/>
              <a:t>NullPointerException</a:t>
            </a:r>
            <a:r>
              <a:rPr lang="zh-CN" altLang="en-US" dirty="0"/>
              <a:t>、</a:t>
            </a:r>
            <a:r>
              <a:rPr lang="en-US" altLang="zh-CN" dirty="0" err="1"/>
              <a:t>IndexOutOfBoundsException</a:t>
            </a:r>
            <a:r>
              <a:rPr lang="zh-CN" altLang="en-US" dirty="0"/>
              <a:t>、</a:t>
            </a:r>
            <a:r>
              <a:rPr lang="en-US" altLang="zh-CN" dirty="0" err="1"/>
              <a:t>IllegalArgumentException</a:t>
            </a:r>
            <a:r>
              <a:rPr lang="zh-CN" altLang="en-US" dirty="0"/>
              <a:t>等。</a:t>
            </a:r>
          </a:p>
          <a:p>
            <a:endParaRPr lang="zh-CN" altLang="en-US" dirty="0"/>
          </a:p>
          <a:p>
            <a:r>
              <a:rPr lang="zh-CN" altLang="en-US" dirty="0" smtClean="0"/>
              <a:t>典型</a:t>
            </a:r>
            <a:r>
              <a:rPr lang="zh-CN" altLang="en-US" dirty="0"/>
              <a:t>的非</a:t>
            </a:r>
            <a:r>
              <a:rPr lang="en-US" altLang="zh-CN" dirty="0" err="1"/>
              <a:t>RuntimeException</a:t>
            </a:r>
            <a:r>
              <a:rPr lang="zh-CN" altLang="en-US" dirty="0"/>
              <a:t>包括</a:t>
            </a:r>
            <a:r>
              <a:rPr lang="en-US" altLang="zh-CN" dirty="0" err="1"/>
              <a:t>IOException</a:t>
            </a:r>
            <a:r>
              <a:rPr lang="zh-CN" altLang="en-US" dirty="0"/>
              <a:t>、</a:t>
            </a:r>
            <a:r>
              <a:rPr lang="en-US" altLang="zh-CN" dirty="0" err="1"/>
              <a:t>SQLException</a:t>
            </a:r>
            <a:r>
              <a:rPr lang="zh-CN" altLang="en-US" dirty="0"/>
              <a:t>等。</a:t>
            </a:r>
          </a:p>
        </p:txBody>
      </p:sp>
    </p:spTree>
    <p:extLst>
      <p:ext uri="{BB962C8B-B14F-4D97-AF65-F5344CB8AC3E}">
        <p14:creationId xmlns:p14="http://schemas.microsoft.com/office/powerpoint/2010/main" val="245780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59653"/>
          </a:xfrm>
        </p:spPr>
        <p:txBody>
          <a:bodyPr>
            <a:normAutofit fontScale="90000"/>
          </a:bodyPr>
          <a:lstStyle/>
          <a:p>
            <a:r>
              <a:rPr lang="en-US" altLang="zh-CN" dirty="0" smtClean="0"/>
              <a:t>Java</a:t>
            </a:r>
            <a:r>
              <a:rPr lang="zh-CN" altLang="en-US" dirty="0" smtClean="0"/>
              <a:t>异常处理与设计</a:t>
            </a:r>
            <a:endParaRPr lang="zh-CN" altLang="en-US" dirty="0"/>
          </a:p>
        </p:txBody>
      </p:sp>
      <p:sp>
        <p:nvSpPr>
          <p:cNvPr id="3" name="内容占位符 2"/>
          <p:cNvSpPr>
            <a:spLocks noGrp="1"/>
          </p:cNvSpPr>
          <p:nvPr>
            <p:ph idx="1"/>
          </p:nvPr>
        </p:nvSpPr>
        <p:spPr>
          <a:xfrm>
            <a:off x="484632" y="865632"/>
            <a:ext cx="8229600" cy="835913"/>
          </a:xfrm>
        </p:spPr>
        <p:txBody>
          <a:bodyPr>
            <a:normAutofit fontScale="62500" lnSpcReduction="20000"/>
          </a:bodyPr>
          <a:lstStyle/>
          <a:p>
            <a:r>
              <a:rPr lang="zh-CN" altLang="en-US" dirty="0"/>
              <a:t>在</a:t>
            </a:r>
            <a:r>
              <a:rPr lang="en-US" altLang="zh-CN" dirty="0"/>
              <a:t>Java</a:t>
            </a:r>
            <a:r>
              <a:rPr lang="zh-CN" altLang="en-US" dirty="0"/>
              <a:t>中如果需要处理异常，必须先对异常进行捕获，然后再对异常情况进行处理</a:t>
            </a:r>
            <a:r>
              <a:rPr lang="zh-CN" altLang="en-US" dirty="0" smtClean="0"/>
              <a:t>。使用</a:t>
            </a:r>
            <a:r>
              <a:rPr lang="en-US" altLang="zh-CN" dirty="0"/>
              <a:t>try</a:t>
            </a:r>
            <a:r>
              <a:rPr lang="zh-CN" altLang="en-US" dirty="0"/>
              <a:t>和</a:t>
            </a:r>
            <a:r>
              <a:rPr lang="en-US" altLang="zh-CN" dirty="0"/>
              <a:t>catch</a:t>
            </a:r>
            <a:r>
              <a:rPr lang="zh-CN" altLang="en-US" dirty="0"/>
              <a:t>关键字即可，如下面一段代码所示：</a:t>
            </a:r>
          </a:p>
        </p:txBody>
      </p:sp>
      <p:sp>
        <p:nvSpPr>
          <p:cNvPr id="4" name="矩形 3"/>
          <p:cNvSpPr/>
          <p:nvPr/>
        </p:nvSpPr>
        <p:spPr>
          <a:xfrm>
            <a:off x="944880" y="1543896"/>
            <a:ext cx="7504176" cy="2031325"/>
          </a:xfrm>
          <a:prstGeom prst="rect">
            <a:avLst/>
          </a:prstGeom>
          <a:solidFill>
            <a:schemeClr val="bg2"/>
          </a:solidFill>
        </p:spPr>
        <p:txBody>
          <a:bodyPr wrap="square">
            <a:spAutoFit/>
          </a:bodyPr>
          <a:lstStyle/>
          <a:p>
            <a:r>
              <a:rPr lang="en-US" altLang="zh-CN" dirty="0"/>
              <a:t>try {</a:t>
            </a:r>
          </a:p>
          <a:p>
            <a:r>
              <a:rPr lang="en-US" altLang="zh-CN" dirty="0"/>
              <a:t>  File </a:t>
            </a:r>
            <a:r>
              <a:rPr lang="en-US" altLang="zh-CN" dirty="0" err="1"/>
              <a:t>file</a:t>
            </a:r>
            <a:r>
              <a:rPr lang="en-US" altLang="zh-CN" dirty="0"/>
              <a:t> = new File("d:/a.txt");</a:t>
            </a:r>
          </a:p>
          <a:p>
            <a:r>
              <a:rPr lang="en-US" altLang="zh-CN" dirty="0"/>
              <a:t>  if(!</a:t>
            </a:r>
            <a:r>
              <a:rPr lang="en-US" altLang="zh-CN" dirty="0" err="1"/>
              <a:t>file.exists</a:t>
            </a:r>
            <a:r>
              <a:rPr lang="en-US" altLang="zh-CN" dirty="0"/>
              <a:t>())</a:t>
            </a:r>
          </a:p>
          <a:p>
            <a:r>
              <a:rPr lang="en-US" altLang="zh-CN" dirty="0"/>
              <a:t>    </a:t>
            </a:r>
            <a:r>
              <a:rPr lang="en-US" altLang="zh-CN" dirty="0" err="1"/>
              <a:t>file.createNewFile</a:t>
            </a:r>
            <a:r>
              <a:rPr lang="en-US" altLang="zh-CN" dirty="0"/>
              <a:t>();</a:t>
            </a:r>
          </a:p>
          <a:p>
            <a:r>
              <a:rPr lang="en-US" altLang="zh-CN" dirty="0"/>
              <a:t>} catch (</a:t>
            </a:r>
            <a:r>
              <a:rPr lang="en-US" altLang="zh-CN" dirty="0" err="1"/>
              <a:t>IOException</a:t>
            </a:r>
            <a:r>
              <a:rPr lang="en-US" altLang="zh-CN" dirty="0"/>
              <a:t> e) {</a:t>
            </a:r>
          </a:p>
          <a:p>
            <a:r>
              <a:rPr lang="en-US" altLang="zh-CN" dirty="0"/>
              <a:t>  // TODO: handle exception</a:t>
            </a:r>
          </a:p>
          <a:p>
            <a:r>
              <a:rPr lang="en-US" altLang="zh-CN" dirty="0"/>
              <a:t>}</a:t>
            </a:r>
            <a:endParaRPr lang="zh-CN" altLang="en-US" dirty="0"/>
          </a:p>
        </p:txBody>
      </p:sp>
      <p:sp>
        <p:nvSpPr>
          <p:cNvPr id="5" name="矩形 4"/>
          <p:cNvSpPr/>
          <p:nvPr/>
        </p:nvSpPr>
        <p:spPr>
          <a:xfrm>
            <a:off x="944880" y="3829157"/>
            <a:ext cx="7626096" cy="646331"/>
          </a:xfrm>
          <a:prstGeom prst="rect">
            <a:avLst/>
          </a:prstGeom>
        </p:spPr>
        <p:txBody>
          <a:bodyPr wrap="square">
            <a:spAutoFit/>
          </a:bodyPr>
          <a:lstStyle/>
          <a:p>
            <a:r>
              <a:rPr lang="zh-CN" altLang="en-US" dirty="0"/>
              <a:t>被</a:t>
            </a:r>
            <a:r>
              <a:rPr lang="en-US" altLang="zh-CN" dirty="0"/>
              <a:t>try</a:t>
            </a:r>
            <a:r>
              <a:rPr lang="zh-CN" altLang="en-US" dirty="0"/>
              <a:t>块包围的代码说明这段代码可能会发生异常，一旦发生异常，异常便会被</a:t>
            </a:r>
            <a:r>
              <a:rPr lang="en-US" altLang="zh-CN" dirty="0"/>
              <a:t>catch</a:t>
            </a:r>
            <a:r>
              <a:rPr lang="zh-CN" altLang="en-US" dirty="0"/>
              <a:t>捕获到，然后需要在</a:t>
            </a:r>
            <a:r>
              <a:rPr lang="en-US" altLang="zh-CN" dirty="0"/>
              <a:t>catch</a:t>
            </a:r>
            <a:r>
              <a:rPr lang="zh-CN" altLang="en-US" dirty="0"/>
              <a:t>块中进行异常处理。</a:t>
            </a:r>
          </a:p>
        </p:txBody>
      </p:sp>
    </p:spTree>
    <p:extLst>
      <p:ext uri="{BB962C8B-B14F-4D97-AF65-F5344CB8AC3E}">
        <p14:creationId xmlns:p14="http://schemas.microsoft.com/office/powerpoint/2010/main" val="1367669661"/>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2108</Words>
  <Application>Microsoft Office PowerPoint</Application>
  <PresentationFormat>全屏显示(16:9)</PresentationFormat>
  <Paragraphs>146</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主要内容</vt:lpstr>
      <vt:lpstr>什么是异常？</vt:lpstr>
      <vt:lpstr>什么是异常处理</vt:lpstr>
      <vt:lpstr>Java中的异常分类</vt:lpstr>
      <vt:lpstr>Java中的异常分类</vt:lpstr>
      <vt:lpstr>Java中的异常类</vt:lpstr>
      <vt:lpstr>Java中异常类</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Java异常处理与设计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成东 鲁</dc:creator>
  <cp:lastModifiedBy>Lenovo</cp:lastModifiedBy>
  <cp:revision>39</cp:revision>
  <dcterms:created xsi:type="dcterms:W3CDTF">2015-11-23T02:26:00Z</dcterms:created>
  <dcterms:modified xsi:type="dcterms:W3CDTF">2016-08-12T03:55:06Z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