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329" r:id="rId3"/>
    <p:sldId id="322" r:id="rId4"/>
    <p:sldId id="323" r:id="rId5"/>
    <p:sldId id="320" r:id="rId6"/>
    <p:sldId id="321" r:id="rId7"/>
    <p:sldId id="324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7" r:id="rId21"/>
    <p:sldId id="346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28" r:id="rId35"/>
    <p:sldId id="360" r:id="rId36"/>
    <p:sldId id="361" r:id="rId37"/>
    <p:sldId id="368" r:id="rId38"/>
    <p:sldId id="362" r:id="rId39"/>
    <p:sldId id="363" r:id="rId40"/>
    <p:sldId id="369" r:id="rId41"/>
    <p:sldId id="370" r:id="rId42"/>
    <p:sldId id="371" r:id="rId43"/>
    <p:sldId id="367" r:id="rId44"/>
    <p:sldId id="364" r:id="rId45"/>
    <p:sldId id="378" r:id="rId46"/>
    <p:sldId id="379" r:id="rId47"/>
    <p:sldId id="365" r:id="rId48"/>
    <p:sldId id="366" r:id="rId49"/>
    <p:sldId id="373" r:id="rId50"/>
    <p:sldId id="380" r:id="rId51"/>
    <p:sldId id="381" r:id="rId52"/>
    <p:sldId id="382" r:id="rId53"/>
    <p:sldId id="372" r:id="rId54"/>
    <p:sldId id="374" r:id="rId55"/>
    <p:sldId id="375" r:id="rId56"/>
    <p:sldId id="376" r:id="rId57"/>
    <p:sldId id="377" r:id="rId58"/>
    <p:sldId id="258" r:id="rId5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5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2F33-282F-4BDB-8373-B4D1FA9A802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2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114" y="135441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</a:t>
            </a:r>
            <a:r>
              <a:rPr lang="zh-CN" altLang="en-US" sz="4000" dirty="0" smtClean="0"/>
              <a:t>网络编程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0862" y="336551"/>
            <a:ext cx="77549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、建立</a:t>
            </a:r>
            <a:r>
              <a:rPr kumimoji="1" lang="en-US" altLang="zh-CN" sz="2000" dirty="0"/>
              <a:t>Socket</a:t>
            </a:r>
          </a:p>
          <a:p>
            <a:pPr lvl="1"/>
            <a:r>
              <a:rPr kumimoji="1" lang="zh-CN" altLang="en-US" sz="2000" dirty="0"/>
              <a:t>在客户端：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try{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    Socket client = new Socket(host, 4444);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}catch(</a:t>
            </a:r>
            <a:r>
              <a:rPr kumimoji="1" lang="en-US" altLang="zh-CN" sz="2000" dirty="0" err="1"/>
              <a:t>IOException</a:t>
            </a:r>
            <a:r>
              <a:rPr kumimoji="1" lang="en-US" altLang="zh-CN" sz="2000" dirty="0"/>
              <a:t> e){}</a:t>
            </a:r>
          </a:p>
          <a:p>
            <a:pPr lvl="1"/>
            <a:r>
              <a:rPr kumimoji="1" lang="zh-CN" altLang="en-US" sz="2000" dirty="0"/>
              <a:t>在服务器端：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try{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ServerSocket</a:t>
            </a:r>
            <a:r>
              <a:rPr kumimoji="1" lang="en-US" altLang="zh-CN" sz="2000" dirty="0"/>
              <a:t> server = new </a:t>
            </a:r>
            <a:r>
              <a:rPr kumimoji="1" lang="en-US" altLang="zh-CN" sz="2000" dirty="0" err="1"/>
              <a:t>ServerSocket</a:t>
            </a:r>
            <a:r>
              <a:rPr kumimoji="1" lang="en-US" altLang="zh-CN" sz="2000" dirty="0"/>
              <a:t>(4444);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}catch(</a:t>
            </a:r>
            <a:r>
              <a:rPr kumimoji="1" lang="en-US" altLang="zh-CN" sz="2000" dirty="0" err="1"/>
              <a:t>IOException</a:t>
            </a:r>
            <a:r>
              <a:rPr kumimoji="1" lang="en-US" altLang="zh-CN" sz="2000" dirty="0"/>
              <a:t> e){}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Socket </a:t>
            </a:r>
            <a:r>
              <a:rPr kumimoji="1" lang="en-US" altLang="zh-CN" sz="2000" dirty="0" err="1"/>
              <a:t>socket</a:t>
            </a:r>
            <a:r>
              <a:rPr kumimoji="1" lang="en-US" altLang="zh-CN" sz="2000" dirty="0"/>
              <a:t> = null;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try{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    socket = </a:t>
            </a:r>
            <a:r>
              <a:rPr kumimoji="1" lang="en-US" altLang="zh-CN" sz="2000" dirty="0" err="1"/>
              <a:t>server.accept</a:t>
            </a:r>
            <a:r>
              <a:rPr kumimoji="1" lang="en-US" altLang="zh-CN" sz="2000" dirty="0"/>
              <a:t>();  //</a:t>
            </a:r>
            <a:r>
              <a:rPr kumimoji="1" lang="zh-CN" altLang="en-US" sz="2000" dirty="0"/>
              <a:t>等待客户端连接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000" dirty="0"/>
              <a:t>}catch(</a:t>
            </a:r>
            <a:r>
              <a:rPr kumimoji="1" lang="en-US" altLang="zh-CN" sz="2000" dirty="0" err="1"/>
              <a:t>IOException</a:t>
            </a:r>
            <a:r>
              <a:rPr kumimoji="1" lang="en-US" altLang="zh-CN" sz="2000" dirty="0"/>
              <a:t> e){}</a:t>
            </a:r>
          </a:p>
        </p:txBody>
      </p:sp>
    </p:spTree>
    <p:extLst>
      <p:ext uri="{BB962C8B-B14F-4D97-AF65-F5344CB8AC3E}">
        <p14:creationId xmlns:p14="http://schemas.microsoft.com/office/powerpoint/2010/main" val="187275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3914" y="195035"/>
            <a:ext cx="8763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、在客户端和服务器端同时打开输入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输出流</a:t>
            </a:r>
          </a:p>
          <a:p>
            <a:r>
              <a:rPr kumimoji="1" lang="zh-CN" altLang="en-US" dirty="0"/>
              <a:t>      类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提供了方法</a:t>
            </a:r>
            <a:r>
              <a:rPr kumimoji="1" lang="en-US" altLang="zh-CN" dirty="0" err="1"/>
              <a:t>getInputStream</a:t>
            </a:r>
            <a:r>
              <a:rPr kumimoji="1" lang="en-US" altLang="zh-CN" dirty="0"/>
              <a:t>()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getOutputStream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来得到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对应的输入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输出流以进行数据读写操作，它们分别返回</a:t>
            </a:r>
            <a:r>
              <a:rPr kumimoji="1" lang="en-US" altLang="zh-CN" dirty="0" err="1"/>
              <a:t>InputStream</a:t>
            </a:r>
            <a:r>
              <a:rPr kumimoji="1" lang="zh-CN" altLang="en-US" dirty="0"/>
              <a:t>对象和</a:t>
            </a:r>
            <a:r>
              <a:rPr kumimoji="1" lang="en-US" altLang="zh-CN" dirty="0" err="1"/>
              <a:t>OutputStream</a:t>
            </a:r>
            <a:r>
              <a:rPr kumimoji="1" lang="zh-CN" altLang="en-US" dirty="0"/>
              <a:t>对象。</a:t>
            </a:r>
          </a:p>
          <a:p>
            <a:r>
              <a:rPr kumimoji="1" lang="zh-CN" altLang="en-US" dirty="0"/>
              <a:t>      为了便于读写数据，应在返回的输入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输出流对象上建立过滤流，如</a:t>
            </a:r>
            <a:r>
              <a:rPr kumimoji="1" lang="en-US" altLang="zh-CN" b="1" dirty="0" err="1"/>
              <a:t>DataInputStram</a:t>
            </a:r>
            <a:r>
              <a:rPr kumimoji="1" lang="en-US" altLang="zh-CN" b="1" dirty="0"/>
              <a:t>/</a:t>
            </a:r>
            <a:r>
              <a:rPr kumimoji="1" lang="en-US" altLang="zh-CN" b="1" dirty="0" err="1"/>
              <a:t>DataOutputStram</a:t>
            </a:r>
            <a:r>
              <a:rPr kumimoji="1" lang="zh-CN" altLang="en-US" b="1" dirty="0"/>
              <a:t>、</a:t>
            </a:r>
            <a:r>
              <a:rPr kumimoji="1" lang="en-US" altLang="zh-CN" b="1" dirty="0" err="1"/>
              <a:t>BufferedInputStream</a:t>
            </a:r>
            <a:r>
              <a:rPr kumimoji="1" lang="en-US" altLang="zh-CN" b="1" dirty="0"/>
              <a:t>/ </a:t>
            </a:r>
            <a:r>
              <a:rPr kumimoji="1" lang="en-US" altLang="zh-CN" b="1" dirty="0" err="1"/>
              <a:t>BufferedOutputStream</a:t>
            </a:r>
            <a:r>
              <a:rPr kumimoji="1" lang="zh-CN" altLang="en-US" b="1" dirty="0"/>
              <a:t>、</a:t>
            </a:r>
            <a:r>
              <a:rPr kumimoji="1" lang="en-US" altLang="zh-CN" b="1" dirty="0" err="1"/>
              <a:t>PrintStream</a:t>
            </a:r>
            <a:r>
              <a:rPr kumimoji="1" lang="zh-CN" altLang="en-US" b="1" dirty="0"/>
              <a:t>；</a:t>
            </a:r>
            <a:r>
              <a:rPr kumimoji="1" lang="en-US" altLang="zh-CN" b="1" dirty="0" err="1"/>
              <a:t>InputStreamReader</a:t>
            </a:r>
            <a:r>
              <a:rPr kumimoji="1" lang="en-US" altLang="zh-CN" b="1" dirty="0"/>
              <a:t>/ </a:t>
            </a:r>
            <a:r>
              <a:rPr kumimoji="1" lang="en-US" altLang="zh-CN" b="1" dirty="0" err="1"/>
              <a:t>OutputStreamWriter</a:t>
            </a:r>
            <a:r>
              <a:rPr kumimoji="1" lang="zh-CN" altLang="en-US" b="1" dirty="0"/>
              <a:t>、</a:t>
            </a:r>
            <a:r>
              <a:rPr kumimoji="1" lang="en-US" altLang="zh-CN" b="1" dirty="0" err="1"/>
              <a:t>BufferedReader</a:t>
            </a:r>
            <a:r>
              <a:rPr kumimoji="1" lang="en-US" altLang="zh-CN" b="1" dirty="0"/>
              <a:t>/ </a:t>
            </a:r>
            <a:r>
              <a:rPr kumimoji="1" lang="en-US" altLang="zh-CN" b="1" dirty="0" err="1"/>
              <a:t>BufferedWriter</a:t>
            </a:r>
            <a:r>
              <a:rPr kumimoji="1" lang="zh-CN" altLang="en-US" b="1" dirty="0"/>
              <a:t>、</a:t>
            </a:r>
            <a:r>
              <a:rPr kumimoji="1" lang="en-US" altLang="zh-CN" b="1" dirty="0" err="1"/>
              <a:t>PrintWriter</a:t>
            </a:r>
            <a:r>
              <a:rPr kumimoji="1" lang="zh-CN" altLang="en-US" b="1" dirty="0"/>
              <a:t>等。</a:t>
            </a:r>
          </a:p>
          <a:p>
            <a:r>
              <a:rPr kumimoji="1" lang="en-US" altLang="zh-CN" b="1" dirty="0" err="1"/>
              <a:t>BufferedReader</a:t>
            </a:r>
            <a:r>
              <a:rPr kumimoji="1" lang="en-US" altLang="zh-CN" b="1" dirty="0"/>
              <a:t> = new </a:t>
            </a:r>
            <a:r>
              <a:rPr kumimoji="1" lang="en-US" altLang="zh-CN" b="1" dirty="0" err="1"/>
              <a:t>BufferedReader</a:t>
            </a:r>
            <a:r>
              <a:rPr kumimoji="1" lang="en-US" altLang="zh-CN" b="1" dirty="0"/>
              <a:t>(</a:t>
            </a:r>
          </a:p>
          <a:p>
            <a:r>
              <a:rPr kumimoji="1" lang="en-US" altLang="zh-CN" b="1" dirty="0"/>
              <a:t>                       new </a:t>
            </a:r>
            <a:r>
              <a:rPr kumimoji="1" lang="en-US" altLang="zh-CN" b="1" dirty="0" err="1"/>
              <a:t>InputStreamReader</a:t>
            </a:r>
            <a:r>
              <a:rPr kumimoji="1" lang="en-US" altLang="zh-CN" b="1" dirty="0"/>
              <a:t>( </a:t>
            </a:r>
            <a:r>
              <a:rPr kumimoji="1" lang="en-US" altLang="zh-CN" b="1" dirty="0" err="1"/>
              <a:t>socket.getInputStream</a:t>
            </a:r>
            <a:r>
              <a:rPr kumimoji="1" lang="en-US" altLang="zh-CN" b="1" dirty="0"/>
              <a:t>() ) );</a:t>
            </a:r>
          </a:p>
          <a:p>
            <a:r>
              <a:rPr kumimoji="1" lang="en-US" altLang="zh-CN" b="1" dirty="0" err="1"/>
              <a:t>BufferedWriter</a:t>
            </a:r>
            <a:r>
              <a:rPr kumimoji="1" lang="en-US" altLang="zh-CN" b="1" dirty="0"/>
              <a:t> = new </a:t>
            </a:r>
            <a:r>
              <a:rPr kumimoji="1" lang="en-US" altLang="zh-CN" b="1" dirty="0" err="1"/>
              <a:t>BufferedWriter</a:t>
            </a:r>
            <a:r>
              <a:rPr kumimoji="1" lang="en-US" altLang="zh-CN" b="1" dirty="0"/>
              <a:t>(</a:t>
            </a:r>
          </a:p>
          <a:p>
            <a:r>
              <a:rPr kumimoji="1" lang="en-US" altLang="zh-CN" b="1" dirty="0"/>
              <a:t>                       new </a:t>
            </a:r>
            <a:r>
              <a:rPr kumimoji="1" lang="en-US" altLang="zh-CN" b="1" dirty="0" err="1"/>
              <a:t>InputStreamWriter</a:t>
            </a:r>
            <a:r>
              <a:rPr kumimoji="1" lang="en-US" altLang="zh-CN" b="1" dirty="0"/>
              <a:t>( </a:t>
            </a:r>
            <a:r>
              <a:rPr kumimoji="1" lang="en-US" altLang="zh-CN" b="1" dirty="0" err="1"/>
              <a:t>socket.getOutputStream</a:t>
            </a:r>
            <a:r>
              <a:rPr kumimoji="1" lang="en-US" altLang="zh-CN" b="1" dirty="0"/>
              <a:t>() ) );</a:t>
            </a:r>
          </a:p>
          <a:p>
            <a:endParaRPr kumimoji="1" lang="en-US" altLang="zh-CN" b="1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、关闭输入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输出流和</a:t>
            </a:r>
            <a:r>
              <a:rPr kumimoji="1" lang="en-US" altLang="zh-CN" dirty="0"/>
              <a:t>Socket</a:t>
            </a:r>
          </a:p>
          <a:p>
            <a:r>
              <a:rPr kumimoji="1" lang="en-US" altLang="zh-CN" dirty="0"/>
              <a:t>      </a:t>
            </a:r>
            <a:r>
              <a:rPr kumimoji="1" lang="zh-CN" altLang="en-US" dirty="0"/>
              <a:t>在客户端和服务器端分别关闭输入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输出流和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：先关闭所有相关的输入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输出流，在关闭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07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6200" y="152400"/>
            <a:ext cx="7961701" cy="4867939"/>
            <a:chOff x="48" y="96"/>
            <a:chExt cx="5664" cy="41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8" y="96"/>
              <a:ext cx="5664" cy="4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60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40" y="624"/>
              <a:ext cx="1406" cy="2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创建服务器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zh-CN" altLang="en-US" sz="1600" b="1">
                  <a:latin typeface="Times New Roman" pitchFamily="18" charset="0"/>
                </a:rPr>
                <a:t>端口号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32" y="96"/>
              <a:ext cx="1014" cy="2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latin typeface="Times New Roman" pitchFamily="18" charset="0"/>
                </a:rPr>
                <a:t>定义数据成员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75" y="1200"/>
              <a:ext cx="867" cy="496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>
                  <a:latin typeface="Times New Roman" pitchFamily="18" charset="0"/>
                </a:rPr>
                <a:t>服务器等待</a:t>
              </a:r>
            </a:p>
            <a:p>
              <a:pPr algn="ctr"/>
              <a:r>
                <a:rPr kumimoji="1" lang="zh-CN" altLang="en-US" sz="1600" b="1">
                  <a:latin typeface="Times New Roman" pitchFamily="18" charset="0"/>
                </a:rPr>
                <a:t>网络连接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32" y="1968"/>
              <a:ext cx="963" cy="2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建立</a:t>
              </a:r>
              <a:r>
                <a:rPr kumimoji="1" lang="en-US" altLang="zh-CN" sz="1600" b="1">
                  <a:latin typeface="Times New Roman" pitchFamily="18" charset="0"/>
                </a:rPr>
                <a:t>socket</a:t>
              </a:r>
              <a:r>
                <a:rPr kumimoji="1" lang="zh-CN" altLang="en-US" sz="1600" b="1">
                  <a:latin typeface="Times New Roman" pitchFamily="18" charset="0"/>
                </a:rPr>
                <a:t>流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87" y="2928"/>
              <a:ext cx="1014" cy="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发送谈话信息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500" y="2448"/>
              <a:ext cx="1308" cy="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接收用户谈话信息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612" y="624"/>
              <a:ext cx="1134" cy="2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创建</a:t>
              </a:r>
              <a:r>
                <a:rPr kumimoji="1" lang="en-US" altLang="zh-CN" sz="1600" b="1">
                  <a:latin typeface="Times New Roman" pitchFamily="18" charset="0"/>
                </a:rPr>
                <a:t>Socket</a:t>
              </a:r>
              <a:r>
                <a:rPr kumimoji="1" lang="zh-CN" altLang="en-US" sz="1600" b="1">
                  <a:latin typeface="Times New Roman" pitchFamily="18" charset="0"/>
                </a:rPr>
                <a:t>实例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20" y="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660" y="96"/>
              <a:ext cx="1014" cy="2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定义数据成员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20" y="9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737" y="1248"/>
              <a:ext cx="963" cy="2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建立</a:t>
              </a:r>
              <a:r>
                <a:rPr kumimoji="1" lang="en-US" altLang="zh-CN" sz="1600" b="1">
                  <a:latin typeface="Times New Roman" pitchFamily="18" charset="0"/>
                </a:rPr>
                <a:t>socket</a:t>
              </a:r>
              <a:r>
                <a:rPr kumimoji="1" lang="zh-CN" altLang="en-US" sz="1600" b="1">
                  <a:latin typeface="Times New Roman" pitchFamily="18" charset="0"/>
                </a:rPr>
                <a:t>流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711" y="1859"/>
              <a:ext cx="1014" cy="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发送谈话信息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320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07" y="2592"/>
              <a:ext cx="1455" cy="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600" b="1">
                  <a:latin typeface="Times New Roman" pitchFamily="18" charset="0"/>
                </a:rPr>
                <a:t>接收服务器谈话信息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320" y="21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8" y="3792"/>
              <a:ext cx="864" cy="2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关闭流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320" y="2880"/>
              <a:ext cx="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308" y="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30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344" y="912"/>
              <a:ext cx="6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Times New Roman" pitchFamily="18" charset="0"/>
                </a:rPr>
                <a:t>accept()</a:t>
              </a:r>
            </a:p>
          </p:txBody>
        </p:sp>
        <p:cxnSp>
          <p:nvCxnSpPr>
            <p:cNvPr id="26" name="AutoShape 24"/>
            <p:cNvCxnSpPr>
              <a:cxnSpLocks noChangeShapeType="1"/>
              <a:stCxn id="12" idx="1"/>
              <a:endCxn id="8" idx="3"/>
            </p:cNvCxnSpPr>
            <p:nvPr/>
          </p:nvCxnSpPr>
          <p:spPr bwMode="auto">
            <a:xfrm rot="10800000" flipV="1">
              <a:off x="1742" y="767"/>
              <a:ext cx="1870" cy="68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296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134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cxnSp>
          <p:nvCxnSpPr>
            <p:cNvPr id="29" name="AutoShape 27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1808" y="1920"/>
              <a:ext cx="2226" cy="67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 rot="20045777">
              <a:off x="2488" y="1056"/>
              <a:ext cx="10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Times New Roman" pitchFamily="18" charset="0"/>
                </a:rPr>
                <a:t>127.0.0.1  4444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2316" y="576"/>
              <a:ext cx="42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Times New Roman" pitchFamily="18" charset="0"/>
                </a:rPr>
                <a:t>4444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34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cxnSp>
          <p:nvCxnSpPr>
            <p:cNvPr id="33" name="AutoShape 31"/>
            <p:cNvCxnSpPr>
              <a:cxnSpLocks noChangeShapeType="1"/>
              <a:stCxn id="19" idx="1"/>
              <a:endCxn id="10" idx="3"/>
            </p:cNvCxnSpPr>
            <p:nvPr/>
          </p:nvCxnSpPr>
          <p:spPr bwMode="auto">
            <a:xfrm rot="10800000" flipV="1">
              <a:off x="1701" y="2735"/>
              <a:ext cx="1906" cy="336"/>
            </a:xfrm>
            <a:prstGeom prst="curvedConnector3">
              <a:avLst>
                <a:gd name="adj1" fmla="val 50000"/>
              </a:avLst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134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643" y="3408"/>
              <a:ext cx="1089" cy="2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结束谈话</a:t>
              </a:r>
              <a:r>
                <a:rPr kumimoji="1" lang="en-US" altLang="zh-CN" sz="1600" b="1">
                  <a:latin typeface="Times New Roman" pitchFamily="18" charset="0"/>
                </a:rPr>
                <a:t>(Bye.)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619" y="3264"/>
              <a:ext cx="1089" cy="287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结束谈话</a:t>
              </a:r>
              <a:r>
                <a:rPr kumimoji="1" lang="en-US" altLang="zh-CN" sz="1600" b="1">
                  <a:latin typeface="Times New Roman" pitchFamily="18" charset="0"/>
                </a:rPr>
                <a:t>(Bye.)</a:t>
              </a:r>
            </a:p>
          </p:txBody>
        </p:sp>
        <p:cxnSp>
          <p:nvCxnSpPr>
            <p:cNvPr id="37" name="AutoShape 35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 flipV="1">
              <a:off x="1732" y="3407"/>
              <a:ext cx="1887" cy="14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folHlink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320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cxnSp>
          <p:nvCxnSpPr>
            <p:cNvPr id="39" name="AutoShape 37"/>
            <p:cNvCxnSpPr>
              <a:cxnSpLocks noChangeShapeType="1"/>
              <a:stCxn id="9" idx="3"/>
              <a:endCxn id="16" idx="1"/>
            </p:cNvCxnSpPr>
            <p:nvPr/>
          </p:nvCxnSpPr>
          <p:spPr bwMode="auto">
            <a:xfrm flipV="1">
              <a:off x="1695" y="1392"/>
              <a:ext cx="2042" cy="72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985" y="3888"/>
              <a:ext cx="573" cy="2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关闭流</a:t>
              </a: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344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216" y="1152"/>
              <a:ext cx="307" cy="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sz="1600" b="1">
                  <a:solidFill>
                    <a:schemeClr val="folHlink"/>
                  </a:solidFill>
                </a:rPr>
                <a:t>服务器端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5309" y="1187"/>
              <a:ext cx="307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kumimoji="1" lang="zh-CN" altLang="en-US" sz="1600" b="1">
                  <a:solidFill>
                    <a:schemeClr val="folHlink"/>
                  </a:solidFill>
                </a:rPr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29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Server/Client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393372"/>
            <a:ext cx="76358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Times New Roman" pitchFamily="18" charset="0"/>
              </a:rPr>
              <a:t> </a:t>
            </a:r>
            <a:r>
              <a:rPr kumimoji="1" lang="zh-CN" altLang="en-US" sz="2000" dirty="0">
                <a:latin typeface="Times New Roman" pitchFamily="18" charset="0"/>
              </a:rPr>
              <a:t>在本地机器上测试网络程序用</a:t>
            </a:r>
            <a:r>
              <a:rPr kumimoji="1" lang="zh-CN" altLang="en-US" sz="2000" dirty="0">
                <a:solidFill>
                  <a:schemeClr val="folHlink"/>
                </a:solidFill>
                <a:latin typeface="Times New Roman" pitchFamily="18" charset="0"/>
              </a:rPr>
              <a:t>回绕地址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       </a:t>
            </a:r>
            <a:r>
              <a:rPr kumimoji="1" lang="en-US" altLang="zh-CN" sz="2000" dirty="0">
                <a:latin typeface="Times New Roman" pitchFamily="18" charset="0"/>
              </a:rPr>
              <a:t>Socket </a:t>
            </a:r>
            <a:r>
              <a:rPr kumimoji="1" lang="en-US" altLang="zh-CN" sz="2000" dirty="0" err="1">
                <a:latin typeface="Times New Roman" pitchFamily="18" charset="0"/>
              </a:rPr>
              <a:t>socket</a:t>
            </a:r>
            <a:r>
              <a:rPr kumimoji="1" lang="en-US" altLang="zh-CN" sz="2000" dirty="0">
                <a:latin typeface="Times New Roman" pitchFamily="18" charset="0"/>
              </a:rPr>
              <a:t> = new Socket(“127.0.0.1”, 4444);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>
                <a:latin typeface="Times New Roman" pitchFamily="18" charset="0"/>
              </a:rPr>
              <a:t>建立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连接后，还应该建立输入输出数据流。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>
                <a:latin typeface="Times New Roman" pitchFamily="18" charset="0"/>
              </a:rPr>
              <a:t> 要控制好输入</a:t>
            </a:r>
            <a:r>
              <a:rPr kumimoji="1" lang="en-US" altLang="zh-CN" sz="2000" dirty="0">
                <a:latin typeface="Times New Roman" pitchFamily="18" charset="0"/>
              </a:rPr>
              <a:t>/</a:t>
            </a:r>
            <a:r>
              <a:rPr kumimoji="1" lang="zh-CN" altLang="en-US" sz="2000" dirty="0">
                <a:latin typeface="Times New Roman" pitchFamily="18" charset="0"/>
              </a:rPr>
              <a:t>输出流和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关闭的时间。</a:t>
            </a:r>
            <a:endParaRPr kumimoji="1" lang="zh-CN" altLang="en-US" sz="2000" dirty="0"/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>
                <a:latin typeface="Times New Roman" pitchFamily="18" charset="0"/>
              </a:rPr>
              <a:t> 如果网络的一端已经关闭，另一端读到</a:t>
            </a:r>
            <a:r>
              <a:rPr kumimoji="1" lang="en-US" altLang="zh-CN" sz="2000" dirty="0">
                <a:latin typeface="Times New Roman" pitchFamily="18" charset="0"/>
              </a:rPr>
              <a:t>null</a:t>
            </a:r>
            <a:r>
              <a:rPr kumimoji="1" lang="zh-CN" altLang="en-US" sz="2000" dirty="0">
                <a:latin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/>
              <a:t> 在运行时，服务器端程序一般应先行启动。</a:t>
            </a:r>
          </a:p>
        </p:txBody>
      </p:sp>
    </p:spTree>
    <p:extLst>
      <p:ext uri="{BB962C8B-B14F-4D97-AF65-F5344CB8AC3E}">
        <p14:creationId xmlns:p14="http://schemas.microsoft.com/office/powerpoint/2010/main" val="146642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25462" y="555172"/>
            <a:ext cx="80930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000" dirty="0"/>
              <a:t> </a:t>
            </a:r>
            <a:r>
              <a:rPr kumimoji="1" lang="zh-CN" altLang="en-US" sz="2000" dirty="0"/>
              <a:t>解决方案一：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dirty="0"/>
              <a:t>      在一台计算机上一次启动多个服务器程序，只要端口号不同。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dirty="0"/>
              <a:t>myserver1  &lt;--------&gt;myclient1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dirty="0"/>
              <a:t>myserver2&lt;--------&gt;myclient2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968828" y="2377623"/>
            <a:ext cx="4437063" cy="2046288"/>
            <a:chOff x="1392" y="2784"/>
            <a:chExt cx="2795" cy="1289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36" y="2976"/>
              <a:ext cx="940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Server1(1111)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360" y="3456"/>
              <a:ext cx="827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client(2222)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536" y="3408"/>
              <a:ext cx="956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Server2(2222)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360" y="2976"/>
              <a:ext cx="811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client(1111)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392" y="2784"/>
              <a:ext cx="158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661" y="3840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     Server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78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784" y="36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6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52399"/>
            <a:ext cx="7620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000" dirty="0"/>
              <a:t> </a:t>
            </a:r>
            <a:r>
              <a:rPr kumimoji="1" lang="zh-CN" altLang="en-US" sz="2000" dirty="0"/>
              <a:t>解决方案二：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000" dirty="0"/>
          </a:p>
          <a:p>
            <a:r>
              <a:rPr kumimoji="1" lang="zh-CN" altLang="en-US" sz="2000" dirty="0">
                <a:latin typeface="Times New Roman" pitchFamily="18" charset="0"/>
              </a:rPr>
              <a:t>      将服务器写成多线程的，不同的处理线程为不同的客户服务。主线程只负责循环等待，处理线程负责网络连接，接收客户输入的信息。</a:t>
            </a:r>
          </a:p>
          <a:p>
            <a:r>
              <a:rPr kumimoji="1" lang="en-US" altLang="zh-CN" sz="2000" dirty="0">
                <a:latin typeface="Times New Roman" pitchFamily="18" charset="0"/>
              </a:rPr>
              <a:t>//</a:t>
            </a:r>
            <a:r>
              <a:rPr kumimoji="1" lang="zh-CN" altLang="en-US" sz="2000" dirty="0">
                <a:latin typeface="Times New Roman" pitchFamily="18" charset="0"/>
              </a:rPr>
              <a:t>主线程</a:t>
            </a:r>
            <a:endParaRPr kumimoji="1" lang="zh-CN" altLang="en-US" sz="2000" dirty="0">
              <a:latin typeface="Arial Unicode MS" pitchFamily="34" charset="-122"/>
            </a:endParaRPr>
          </a:p>
          <a:p>
            <a:r>
              <a:rPr kumimoji="1" lang="en-US" altLang="zh-CN" sz="2000" dirty="0">
                <a:latin typeface="Arial Unicode MS" pitchFamily="34" charset="-122"/>
              </a:rPr>
              <a:t>while (true)</a:t>
            </a:r>
          </a:p>
          <a:p>
            <a:r>
              <a:rPr kumimoji="1" lang="en-US" altLang="zh-CN" sz="2000" dirty="0">
                <a:latin typeface="Arial Unicode MS" pitchFamily="34" charset="-122"/>
              </a:rPr>
              <a:t>{</a:t>
            </a:r>
          </a:p>
          <a:p>
            <a:r>
              <a:rPr kumimoji="1" lang="en-US" altLang="zh-CN" sz="2000" dirty="0">
                <a:latin typeface="Arial Unicode MS" pitchFamily="34" charset="-122"/>
              </a:rPr>
              <a:t>     accept a connection ;</a:t>
            </a:r>
          </a:p>
          <a:p>
            <a:r>
              <a:rPr kumimoji="1" lang="en-US" altLang="zh-CN" sz="2000" dirty="0">
                <a:latin typeface="Arial Unicode MS" pitchFamily="34" charset="-122"/>
              </a:rPr>
              <a:t>     create a thread to deal with the client ; </a:t>
            </a:r>
          </a:p>
          <a:p>
            <a:r>
              <a:rPr kumimoji="1" lang="en-US" altLang="zh-CN" sz="2000" dirty="0">
                <a:latin typeface="Arial Unicode MS" pitchFamily="34" charset="-122"/>
              </a:rPr>
              <a:t>}end while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03376" y="2363788"/>
            <a:ext cx="7389813" cy="2463800"/>
            <a:chOff x="987" y="2672"/>
            <a:chExt cx="4655" cy="155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059" y="3504"/>
              <a:ext cx="675" cy="5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kumimoji="1" lang="en-US" altLang="zh-CN" b="1">
                <a:latin typeface="Times New Roman" pitchFamily="18" charset="0"/>
              </a:endParaRPr>
            </a:p>
            <a:p>
              <a:r>
                <a:rPr kumimoji="1" lang="en-US" altLang="zh-CN" b="1">
                  <a:latin typeface="Times New Roman" pitchFamily="18" charset="0"/>
                </a:rPr>
                <a:t>Server</a:t>
              </a:r>
            </a:p>
            <a:p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87" y="3594"/>
              <a:ext cx="52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client1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987" y="3978"/>
              <a:ext cx="528" cy="2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client2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656" y="3103"/>
              <a:ext cx="986" cy="23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Times New Roman" pitchFamily="18" charset="0"/>
                </a:rPr>
                <a:t>serverthread2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39" y="2672"/>
              <a:ext cx="986" cy="23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Times New Roman" pitchFamily="18" charset="0"/>
                </a:rPr>
                <a:t>serverthread1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272" y="2928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752" y="336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680" y="3648"/>
              <a:ext cx="2400" cy="192"/>
            </a:xfrm>
            <a:prstGeom prst="rightArrow">
              <a:avLst>
                <a:gd name="adj1" fmla="val 50000"/>
                <a:gd name="adj2" fmla="val 3125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680" y="4032"/>
              <a:ext cx="2400" cy="192"/>
            </a:xfrm>
            <a:prstGeom prst="rightArrow">
              <a:avLst>
                <a:gd name="adj1" fmla="val 50000"/>
                <a:gd name="adj2" fmla="val 3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992" y="364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/>
                </a:rPr>
                <a:t>……</a:t>
              </a:r>
              <a:endParaRPr kumimoji="1"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84378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8668" y="220322"/>
            <a:ext cx="8245475" cy="25638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</a:rPr>
              <a:t>serverSocket</a:t>
            </a:r>
            <a:r>
              <a:rPr kumimoji="1" lang="en-US" altLang="zh-CN" dirty="0">
                <a:latin typeface="Times New Roman" pitchFamily="18" charset="0"/>
              </a:rPr>
              <a:t> = new </a:t>
            </a:r>
            <a:r>
              <a:rPr kumimoji="1" lang="en-US" altLang="zh-CN" dirty="0" err="1">
                <a:latin typeface="Times New Roman" pitchFamily="18" charset="0"/>
              </a:rPr>
              <a:t>ServerSocket</a:t>
            </a:r>
            <a:r>
              <a:rPr kumimoji="1" lang="en-US" altLang="zh-CN" dirty="0">
                <a:latin typeface="Times New Roman" pitchFamily="18" charset="0"/>
              </a:rPr>
              <a:t>(4444); </a:t>
            </a:r>
          </a:p>
          <a:p>
            <a:r>
              <a:rPr kumimoji="1" lang="en-US" altLang="zh-CN" dirty="0">
                <a:latin typeface="Times New Roman" pitchFamily="18" charset="0"/>
              </a:rPr>
              <a:t>while (listening)</a:t>
            </a:r>
          </a:p>
          <a:p>
            <a:r>
              <a:rPr kumimoji="1" lang="en-US" altLang="zh-CN" dirty="0">
                <a:latin typeface="Times New Roman" pitchFamily="18" charset="0"/>
              </a:rPr>
              <a:t>{</a:t>
            </a:r>
          </a:p>
          <a:p>
            <a:r>
              <a:rPr kumimoji="1" lang="en-US" altLang="zh-CN" dirty="0">
                <a:latin typeface="Times New Roman" pitchFamily="18" charset="0"/>
              </a:rPr>
              <a:t>    Socket </a:t>
            </a:r>
            <a:r>
              <a:rPr kumimoji="1" lang="en-US" altLang="zh-CN" dirty="0" err="1">
                <a:latin typeface="Times New Roman" pitchFamily="18" charset="0"/>
              </a:rPr>
              <a:t>socket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r>
              <a:rPr kumimoji="1" lang="en-US" altLang="zh-CN" dirty="0">
                <a:latin typeface="Times New Roman" pitchFamily="18" charset="0"/>
              </a:rPr>
              <a:t>    socket = </a:t>
            </a:r>
            <a:r>
              <a:rPr kumimoji="1" lang="en-US" altLang="zh-CN" dirty="0" err="1">
                <a:latin typeface="Times New Roman" pitchFamily="18" charset="0"/>
              </a:rPr>
              <a:t>serverSocket.accept</a:t>
            </a:r>
            <a:r>
              <a:rPr kumimoji="1" lang="en-US" altLang="zh-CN" dirty="0">
                <a:latin typeface="Times New Roman" pitchFamily="18" charset="0"/>
              </a:rPr>
              <a:t>();  //</a:t>
            </a:r>
            <a:r>
              <a:rPr kumimoji="1" lang="zh-CN" altLang="en-US" dirty="0">
                <a:latin typeface="Times New Roman" pitchFamily="18" charset="0"/>
              </a:rPr>
              <a:t>程序将在此等候客户端的连接</a:t>
            </a:r>
          </a:p>
          <a:p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new </a:t>
            </a:r>
            <a:r>
              <a:rPr kumimoji="1" lang="en-US" altLang="zh-CN" dirty="0" err="1">
                <a:solidFill>
                  <a:schemeClr val="folHlink"/>
                </a:solidFill>
                <a:latin typeface="Times New Roman" pitchFamily="18" charset="0"/>
              </a:rPr>
              <a:t>MultiTalkServerThread</a:t>
            </a:r>
            <a:r>
              <a:rPr kumimoji="1" lang="en-US" altLang="zh-CN" dirty="0">
                <a:latin typeface="Times New Roman" pitchFamily="18" charset="0"/>
              </a:rPr>
              <a:t>(socket, </a:t>
            </a:r>
            <a:r>
              <a:rPr kumimoji="1" lang="en-US" altLang="zh-CN" dirty="0" err="1">
                <a:latin typeface="Times New Roman" pitchFamily="18" charset="0"/>
              </a:rPr>
              <a:t>clientNumber</a:t>
            </a:r>
            <a:r>
              <a:rPr kumimoji="1" lang="en-US" altLang="zh-CN" dirty="0">
                <a:latin typeface="Times New Roman" pitchFamily="18" charset="0"/>
              </a:rPr>
              <a:t>).start();</a:t>
            </a:r>
          </a:p>
          <a:p>
            <a:r>
              <a:rPr kumimoji="1" lang="en-US" altLang="zh-CN" dirty="0">
                <a:latin typeface="Times New Roman" pitchFamily="18" charset="0"/>
              </a:rPr>
              <a:t>    </a:t>
            </a:r>
            <a:r>
              <a:rPr kumimoji="1" lang="en-US" altLang="zh-CN" dirty="0" err="1">
                <a:latin typeface="Times New Roman" pitchFamily="18" charset="0"/>
              </a:rPr>
              <a:t>clientNumber</a:t>
            </a:r>
            <a:r>
              <a:rPr kumimoji="1" lang="en-US" altLang="zh-CN" dirty="0">
                <a:latin typeface="Times New Roman" pitchFamily="18" charset="0"/>
              </a:rPr>
              <a:t>++;   //</a:t>
            </a:r>
            <a:r>
              <a:rPr kumimoji="1" lang="zh-CN" altLang="en-US" dirty="0">
                <a:latin typeface="Times New Roman" pitchFamily="18" charset="0"/>
              </a:rPr>
              <a:t>记录客户数目</a:t>
            </a:r>
          </a:p>
          <a:p>
            <a:r>
              <a:rPr kumimoji="1" lang="en-US" altLang="zh-CN" dirty="0">
                <a:latin typeface="Times New Roman" pitchFamily="18" charset="0"/>
              </a:rPr>
              <a:t>}</a:t>
            </a:r>
          </a:p>
          <a:p>
            <a:r>
              <a:rPr kumimoji="1" lang="en-US" altLang="zh-CN" dirty="0" err="1">
                <a:latin typeface="Times New Roman" pitchFamily="18" charset="0"/>
              </a:rPr>
              <a:t>serverSocket.close</a:t>
            </a:r>
            <a:r>
              <a:rPr kumimoji="1" lang="en-US" altLang="zh-CN" dirty="0">
                <a:latin typeface="Times New Roman" pitchFamily="18" charset="0"/>
              </a:rPr>
              <a:t>();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8667" y="2862943"/>
            <a:ext cx="8321675" cy="2149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class </a:t>
            </a:r>
            <a:r>
              <a:rPr kumimoji="1" lang="en-US" altLang="zh-CN" sz="1600" dirty="0" err="1">
                <a:latin typeface="Times New Roman" pitchFamily="18" charset="0"/>
              </a:rPr>
              <a:t>MultiTalkServerThread</a:t>
            </a:r>
            <a:r>
              <a:rPr kumimoji="1" lang="en-US" altLang="zh-CN" sz="1600" dirty="0">
                <a:latin typeface="Times New Roman" pitchFamily="18" charset="0"/>
              </a:rPr>
              <a:t> extends Thread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public </a:t>
            </a:r>
            <a:r>
              <a:rPr kumimoji="1" lang="en-US" altLang="zh-CN" sz="1600" dirty="0" err="1">
                <a:latin typeface="Times New Roman" pitchFamily="18" charset="0"/>
              </a:rPr>
              <a:t>MultiTalkServerThread</a:t>
            </a:r>
            <a:r>
              <a:rPr kumimoji="1" lang="en-US" altLang="zh-CN" sz="1600" dirty="0">
                <a:latin typeface="Times New Roman" pitchFamily="18" charset="0"/>
              </a:rPr>
              <a:t>(Socket </a:t>
            </a:r>
            <a:r>
              <a:rPr kumimoji="1" lang="en-US" altLang="zh-CN" sz="1600" dirty="0" err="1">
                <a:latin typeface="Times New Roman" pitchFamily="18" charset="0"/>
              </a:rPr>
              <a:t>socket</a:t>
            </a:r>
            <a:r>
              <a:rPr kumimoji="1" lang="en-US" altLang="zh-CN" sz="1600" dirty="0">
                <a:latin typeface="Times New Roman" pitchFamily="18" charset="0"/>
              </a:rPr>
              <a:t>, </a:t>
            </a:r>
            <a:r>
              <a:rPr kumimoji="1" lang="en-US" altLang="zh-CN" sz="1600" dirty="0" err="1">
                <a:latin typeface="Times New Roman" pitchFamily="18" charset="0"/>
              </a:rPr>
              <a:t>int</a:t>
            </a:r>
            <a:r>
              <a:rPr kumimoji="1" lang="en-US" altLang="zh-CN" sz="1600" dirty="0">
                <a:latin typeface="Times New Roman" pitchFamily="18" charset="0"/>
              </a:rPr>
              <a:t> </a:t>
            </a:r>
            <a:r>
              <a:rPr kumimoji="1" lang="en-US" altLang="zh-CN" sz="1600" dirty="0" err="1">
                <a:latin typeface="Times New Roman" pitchFamily="18" charset="0"/>
              </a:rPr>
              <a:t>clientNumber</a:t>
            </a:r>
            <a:r>
              <a:rPr kumimoji="1" lang="en-US" altLang="zh-CN" sz="1600" dirty="0">
                <a:latin typeface="Times New Roman" pitchFamily="18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    </a:t>
            </a:r>
            <a:r>
              <a:rPr kumimoji="1" lang="en-US" altLang="zh-CN" sz="1600" dirty="0" err="1">
                <a:latin typeface="Times New Roman" pitchFamily="18" charset="0"/>
              </a:rPr>
              <a:t>this.socket</a:t>
            </a:r>
            <a:r>
              <a:rPr kumimoji="1" lang="en-US" altLang="zh-CN" sz="1600" dirty="0">
                <a:latin typeface="Times New Roman" pitchFamily="18" charset="0"/>
              </a:rPr>
              <a:t> = socket;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    </a:t>
            </a:r>
            <a:r>
              <a:rPr kumimoji="1" lang="en-US" altLang="zh-CN" sz="1600" dirty="0" err="1">
                <a:latin typeface="Times New Roman" pitchFamily="18" charset="0"/>
              </a:rPr>
              <a:t>this.clientNumber</a:t>
            </a:r>
            <a:r>
              <a:rPr kumimoji="1" lang="en-US" altLang="zh-CN" sz="1600" dirty="0">
                <a:latin typeface="Times New Roman" pitchFamily="18" charset="0"/>
              </a:rPr>
              <a:t> = </a:t>
            </a:r>
            <a:r>
              <a:rPr kumimoji="1" lang="en-US" altLang="zh-CN" sz="1600" dirty="0" err="1">
                <a:latin typeface="Times New Roman" pitchFamily="18" charset="0"/>
              </a:rPr>
              <a:t>clientNumber</a:t>
            </a:r>
            <a:r>
              <a:rPr kumimoji="1" lang="en-US" altLang="zh-CN" sz="1600" dirty="0">
                <a:latin typeface="Times New Roman" pitchFamily="18" charset="0"/>
              </a:rPr>
              <a:t> + 1;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public void run()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    …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kumimoji="1" lang="en-US" altLang="zh-CN" sz="16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0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843756" y="1524000"/>
            <a:ext cx="7162800" cy="1828800"/>
            <a:chOff x="768" y="1680"/>
            <a:chExt cx="4512" cy="115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816" y="1776"/>
              <a:ext cx="6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客户</a:t>
              </a:r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68" y="2400"/>
              <a:ext cx="60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客户</a:t>
              </a:r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160" y="1680"/>
              <a:ext cx="960" cy="115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服务器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440" y="1968"/>
              <a:ext cx="72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600" y="1776"/>
              <a:ext cx="1590" cy="288"/>
              <a:chOff x="3840" y="1776"/>
              <a:chExt cx="1590" cy="28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3840" y="1776"/>
                <a:ext cx="159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>
                    <a:latin typeface="Times New Roman" pitchFamily="18" charset="0"/>
                  </a:rPr>
                  <a:t>线程</a:t>
                </a:r>
                <a:r>
                  <a:rPr kumimoji="1" lang="en-US" altLang="zh-CN" sz="2400" b="1">
                    <a:latin typeface="Times New Roman" pitchFamily="18" charset="0"/>
                  </a:rPr>
                  <a:t>1(                  )</a:t>
                </a: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cxnSp>
          <p:nvCxnSpPr>
            <p:cNvPr id="12" name="AutoShape 11"/>
            <p:cNvCxnSpPr>
              <a:cxnSpLocks noChangeShapeType="1"/>
            </p:cNvCxnSpPr>
            <p:nvPr/>
          </p:nvCxnSpPr>
          <p:spPr bwMode="auto">
            <a:xfrm flipV="1">
              <a:off x="1420" y="1776"/>
              <a:ext cx="2927" cy="99"/>
            </a:xfrm>
            <a:prstGeom prst="curvedConnector4">
              <a:avLst>
                <a:gd name="adj1" fmla="val 22750"/>
                <a:gd name="adj2" fmla="val 508079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600" y="2448"/>
              <a:ext cx="1680" cy="288"/>
              <a:chOff x="3792" y="2592"/>
              <a:chExt cx="1444" cy="288"/>
            </a:xfrm>
          </p:grpSpPr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144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 b="1">
                    <a:latin typeface="Times New Roman" pitchFamily="18" charset="0"/>
                  </a:rPr>
                  <a:t>线程</a:t>
                </a:r>
                <a:r>
                  <a:rPr kumimoji="1" lang="en-US" altLang="zh-CN" sz="2400" b="1">
                    <a:latin typeface="Times New Roman" pitchFamily="18" charset="0"/>
                  </a:rPr>
                  <a:t>2(                     )</a:t>
                </a: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320" y="2736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</p:grp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440" y="2592"/>
              <a:ext cx="72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cxnSp>
          <p:nvCxnSpPr>
            <p:cNvPr id="15" name="AutoShape 16"/>
            <p:cNvCxnSpPr>
              <a:cxnSpLocks noChangeShapeType="1"/>
              <a:stCxn id="8" idx="1"/>
              <a:endCxn id="16" idx="2"/>
            </p:cNvCxnSpPr>
            <p:nvPr/>
          </p:nvCxnSpPr>
          <p:spPr bwMode="auto">
            <a:xfrm rot="10800000" flipH="1" flipV="1">
              <a:off x="768" y="2547"/>
              <a:ext cx="3672" cy="189"/>
            </a:xfrm>
            <a:prstGeom prst="curvedConnector4">
              <a:avLst>
                <a:gd name="adj1" fmla="val -3921"/>
                <a:gd name="adj2" fmla="val 356611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373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230085"/>
            <a:ext cx="7788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/>
              <a:t>      </a:t>
            </a:r>
            <a:r>
              <a:rPr kumimoji="1" lang="zh-CN" altLang="en-US" sz="2000" dirty="0"/>
              <a:t>可以在服务器端将与各客户进行通信的</a:t>
            </a:r>
            <a:r>
              <a:rPr kumimoji="1" lang="en-US" altLang="zh-CN" sz="2000" dirty="0"/>
              <a:t>Socket</a:t>
            </a:r>
            <a:r>
              <a:rPr kumimoji="1" lang="zh-CN" altLang="en-US" sz="2000" dirty="0"/>
              <a:t>和线程管理起来，从而各客户之间可以在服务器端的协助下进行通信。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21896" y="2286000"/>
            <a:ext cx="6207126" cy="2590800"/>
            <a:chOff x="913" y="2256"/>
            <a:chExt cx="3910" cy="163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30" y="2256"/>
              <a:ext cx="1056" cy="110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dirty="0">
                  <a:latin typeface="Times New Roman" pitchFamily="18" charset="0"/>
                </a:rPr>
                <a:t>服务器</a:t>
              </a:r>
            </a:p>
            <a:p>
              <a:pPr algn="ctr"/>
              <a:r>
                <a:rPr kumimoji="1" lang="en-US" altLang="zh-CN" dirty="0">
                  <a:latin typeface="Times New Roman" pitchFamily="18" charset="0"/>
                </a:rPr>
                <a:t>(4444)</a:t>
              </a:r>
            </a:p>
            <a:p>
              <a:pPr algn="ctr"/>
              <a:endParaRPr kumimoji="1" lang="en-US" altLang="zh-CN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dirty="0">
                  <a:latin typeface="Times New Roman" pitchFamily="18" charset="0"/>
                </a:rPr>
                <a:t>accept</a:t>
              </a:r>
            </a:p>
            <a:p>
              <a:pPr algn="ctr"/>
              <a:r>
                <a:rPr kumimoji="1" lang="en-US" altLang="zh-CN" dirty="0">
                  <a:latin typeface="Times New Roman" pitchFamily="18" charset="0"/>
                </a:rPr>
                <a:t>socket</a:t>
              </a:r>
            </a:p>
            <a:p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561" y="2784"/>
              <a:ext cx="262" cy="5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>
                  <a:latin typeface="Times New Roman" pitchFamily="18" charset="0"/>
                </a:rPr>
                <a:t>客</a:t>
              </a:r>
            </a:p>
            <a:p>
              <a:pPr algn="ctr"/>
              <a:r>
                <a:rPr kumimoji="1" lang="zh-CN" altLang="en-US">
                  <a:latin typeface="Times New Roman" pitchFamily="18" charset="0"/>
                </a:rPr>
                <a:t>户</a:t>
              </a:r>
            </a:p>
            <a:p>
              <a:pPr algn="ctr"/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26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74" y="2832"/>
              <a:ext cx="7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IP1  client1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78" y="3264"/>
              <a:ext cx="1152" cy="96"/>
            </a:xfrm>
            <a:prstGeom prst="leftRightArrow">
              <a:avLst>
                <a:gd name="adj1" fmla="val 50000"/>
                <a:gd name="adj2" fmla="val 2400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064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68" y="3552"/>
              <a:ext cx="62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latin typeface="Times New Roman" pitchFamily="18" charset="0"/>
                </a:rPr>
                <a:t>线程</a:t>
              </a:r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26" y="2928"/>
              <a:ext cx="86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913" y="2756"/>
              <a:ext cx="262" cy="58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>
                  <a:latin typeface="Times New Roman" pitchFamily="18" charset="0"/>
                </a:rPr>
                <a:t>客</a:t>
              </a:r>
            </a:p>
            <a:p>
              <a:pPr algn="ctr"/>
              <a:r>
                <a:rPr kumimoji="1" lang="zh-CN" altLang="en-US">
                  <a:latin typeface="Times New Roman" pitchFamily="18" charset="0"/>
                </a:rPr>
                <a:t>户</a:t>
              </a:r>
            </a:p>
            <a:p>
              <a:pPr algn="ctr"/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386" y="31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34" y="2832"/>
              <a:ext cx="7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IP2  client2</a:t>
              </a: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3386" y="3216"/>
              <a:ext cx="1152" cy="96"/>
            </a:xfrm>
            <a:prstGeom prst="leftRightArrow">
              <a:avLst>
                <a:gd name="adj1" fmla="val 50000"/>
                <a:gd name="adj2" fmla="val 2400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64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120" y="3552"/>
              <a:ext cx="624" cy="33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>
                  <a:latin typeface="Times New Roman" pitchFamily="18" charset="0"/>
                </a:rPr>
                <a:t>线程</a:t>
              </a:r>
              <a:r>
                <a:rPr kumimoji="1" lang="en-US" altLang="zh-CN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985383" y="47897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800" b="1" dirty="0">
                <a:latin typeface="Times New Roman" pitchFamily="18" charset="0"/>
              </a:rPr>
              <a:t>Client</a:t>
            </a:r>
            <a:r>
              <a:rPr kumimoji="1" lang="zh-CN" altLang="en-US" sz="2800" b="1" dirty="0">
                <a:latin typeface="Times New Roman" pitchFamily="18" charset="0"/>
              </a:rPr>
              <a:t>之间通过</a:t>
            </a:r>
            <a:r>
              <a:rPr kumimoji="1" lang="en-US" altLang="zh-CN" sz="2800" b="1" dirty="0">
                <a:latin typeface="Times New Roman" pitchFamily="18" charset="0"/>
              </a:rPr>
              <a:t>Server</a:t>
            </a:r>
            <a:r>
              <a:rPr kumimoji="1" lang="zh-CN" altLang="en-US" sz="2800" b="1" dirty="0">
                <a:latin typeface="Times New Roman" pitchFamily="18" charset="0"/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68405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40871" y="1530804"/>
            <a:ext cx="83058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sz="2000" dirty="0">
                <a:latin typeface="Times New Roman" pitchFamily="18" charset="0"/>
              </a:rPr>
              <a:t>      UDP</a:t>
            </a:r>
            <a:r>
              <a:rPr kumimoji="1" lang="zh-CN" altLang="en-US" sz="2000" dirty="0">
                <a:latin typeface="Times New Roman" pitchFamily="18" charset="0"/>
              </a:rPr>
              <a:t>协议是无连接的协议，它以数据报作为数据传输的载体。数据报是一个在网络上发送的独立信息，它的到达、到达时间以及内容本身等都不能得到保证。数据报的大小是受限制的，每个数据报的大小限定在</a:t>
            </a:r>
            <a:r>
              <a:rPr kumimoji="1" lang="en-US" altLang="zh-CN" sz="2000" dirty="0">
                <a:latin typeface="Times New Roman" pitchFamily="18" charset="0"/>
              </a:rPr>
              <a:t>64KB</a:t>
            </a:r>
            <a:r>
              <a:rPr kumimoji="1" lang="zh-CN" altLang="en-US" sz="2000" dirty="0">
                <a:latin typeface="Times New Roman" pitchFamily="18" charset="0"/>
              </a:rPr>
              <a:t>以内。</a:t>
            </a:r>
          </a:p>
          <a:p>
            <a:endParaRPr kumimoji="1" lang="zh-CN" alt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587829"/>
            <a:ext cx="829151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在</a:t>
            </a:r>
            <a:r>
              <a:rPr kumimoji="1" lang="en-US" altLang="zh-CN" sz="2000" dirty="0">
                <a:latin typeface="Times New Roman" pitchFamily="18" charset="0"/>
              </a:rPr>
              <a:t>Java</a:t>
            </a:r>
            <a:r>
              <a:rPr kumimoji="1" lang="zh-CN" altLang="en-US" sz="2000" dirty="0">
                <a:latin typeface="Times New Roman" pitchFamily="18" charset="0"/>
              </a:rPr>
              <a:t>中，基于</a:t>
            </a:r>
            <a:r>
              <a:rPr kumimoji="1" lang="en-US" altLang="zh-CN" sz="2000" dirty="0">
                <a:latin typeface="Times New Roman" pitchFamily="18" charset="0"/>
              </a:rPr>
              <a:t>TCP</a:t>
            </a:r>
            <a:r>
              <a:rPr kumimoji="1" lang="zh-CN" altLang="en-US" sz="2000" dirty="0">
                <a:latin typeface="Times New Roman" pitchFamily="18" charset="0"/>
              </a:rPr>
              <a:t>协议实现网络通信的类有两个：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1.</a:t>
            </a:r>
            <a:r>
              <a:rPr kumimoji="1" lang="zh-CN" altLang="en-US" sz="2000" dirty="0">
                <a:latin typeface="Times New Roman" pitchFamily="18" charset="0"/>
              </a:rPr>
              <a:t>在客户端的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类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2.</a:t>
            </a:r>
            <a:r>
              <a:rPr kumimoji="1" lang="zh-CN" altLang="en-US" sz="2000" dirty="0">
                <a:latin typeface="Times New Roman" pitchFamily="18" charset="0"/>
              </a:rPr>
              <a:t>在服务器端的</a:t>
            </a:r>
            <a:r>
              <a:rPr kumimoji="1" lang="en-US" altLang="zh-CN" sz="2000" dirty="0" err="1">
                <a:latin typeface="Times New Roman" pitchFamily="18" charset="0"/>
              </a:rPr>
              <a:t>ServerSocket</a:t>
            </a:r>
            <a:r>
              <a:rPr kumimoji="1" lang="zh-CN" altLang="en-US" sz="2000" dirty="0">
                <a:latin typeface="Times New Roman" pitchFamily="18" charset="0"/>
              </a:rPr>
              <a:t>类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基于</a:t>
            </a:r>
            <a:r>
              <a:rPr kumimoji="1" lang="en-US" altLang="zh-CN" sz="2000" dirty="0">
                <a:latin typeface="Times New Roman" pitchFamily="18" charset="0"/>
              </a:rPr>
              <a:t>TCP</a:t>
            </a:r>
            <a:r>
              <a:rPr kumimoji="1" lang="zh-CN" altLang="en-US" sz="2000" dirty="0">
                <a:latin typeface="Times New Roman" pitchFamily="18" charset="0"/>
              </a:rPr>
              <a:t>协议实现网络通信连接过程：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>
                <a:latin typeface="Times New Roman" pitchFamily="18" charset="0"/>
              </a:rPr>
              <a:t> 在服务器端通过指定一个用来等待的连接的端口号创建一个 </a:t>
            </a:r>
            <a:r>
              <a:rPr kumimoji="1" lang="en-US" altLang="zh-CN" sz="2000" dirty="0" err="1">
                <a:latin typeface="Times New Roman" pitchFamily="18" charset="0"/>
              </a:rPr>
              <a:t>ServerSocket</a:t>
            </a:r>
            <a:r>
              <a:rPr kumimoji="1" lang="zh-CN" altLang="en-US" sz="2000" dirty="0">
                <a:latin typeface="Times New Roman" pitchFamily="18" charset="0"/>
              </a:rPr>
              <a:t>实例。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>
                <a:latin typeface="Times New Roman" pitchFamily="18" charset="0"/>
              </a:rPr>
              <a:t> 调用</a:t>
            </a:r>
            <a:r>
              <a:rPr kumimoji="1" lang="en-US" altLang="zh-CN" sz="2000" dirty="0" err="1">
                <a:latin typeface="Times New Roman" pitchFamily="18" charset="0"/>
              </a:rPr>
              <a:t>ServerSocket</a:t>
            </a:r>
            <a:r>
              <a:rPr kumimoji="1" lang="zh-CN" altLang="en-US" sz="2000" dirty="0">
                <a:latin typeface="Times New Roman" pitchFamily="18" charset="0"/>
              </a:rPr>
              <a:t>类的</a:t>
            </a:r>
            <a:r>
              <a:rPr kumimoji="1" lang="en-US" altLang="zh-CN" sz="2000" dirty="0">
                <a:latin typeface="Times New Roman" pitchFamily="18" charset="0"/>
              </a:rPr>
              <a:t>accept</a:t>
            </a:r>
            <a:r>
              <a:rPr kumimoji="1" lang="zh-CN" altLang="en-US" sz="2000" dirty="0">
                <a:latin typeface="Times New Roman" pitchFamily="18" charset="0"/>
              </a:rPr>
              <a:t>方法使服务器处于阻塞状态，等待用户请求。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r>
              <a:rPr kumimoji="1" lang="zh-CN" altLang="en-US" sz="2000" dirty="0">
                <a:latin typeface="Times New Roman" pitchFamily="18" charset="0"/>
              </a:rPr>
              <a:t> 在客户端通过规定一个主机和端口号创建一个 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实例，连到服务器上。</a:t>
            </a:r>
          </a:p>
        </p:txBody>
      </p:sp>
    </p:spTree>
    <p:extLst>
      <p:ext uri="{BB962C8B-B14F-4D97-AF65-F5344CB8AC3E}">
        <p14:creationId xmlns:p14="http://schemas.microsoft.com/office/powerpoint/2010/main" val="398634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19100" y="594633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sz="2000" dirty="0">
                <a:latin typeface="Times New Roman" pitchFamily="18" charset="0"/>
              </a:rPr>
              <a:t>      </a:t>
            </a:r>
            <a:r>
              <a:rPr kumimoji="1" lang="en-US" altLang="zh-CN" sz="2000" dirty="0" smtClean="0">
                <a:latin typeface="Times New Roman" pitchFamily="18" charset="0"/>
              </a:rPr>
              <a:t>UDP</a:t>
            </a:r>
            <a:r>
              <a:rPr kumimoji="1" lang="zh-CN" altLang="en-US" sz="2000" dirty="0">
                <a:latin typeface="Times New Roman" pitchFamily="18" charset="0"/>
              </a:rPr>
              <a:t>协议无需在发送方和接收方建立连接，但也可以先建立连接。数据报在网上可以以任何可能的路径传往目的地</a:t>
            </a:r>
            <a:r>
              <a:rPr kumimoji="1" lang="zh-CN" altLang="en-US" sz="2000" dirty="0" smtClean="0">
                <a:latin typeface="Times New Roman" pitchFamily="18" charset="0"/>
              </a:rPr>
              <a:t>。</a:t>
            </a:r>
            <a:endParaRPr kumimoji="1" lang="zh-CN" altLang="en-US" sz="2000" dirty="0">
              <a:latin typeface="Times New Roman" pitchFamily="18" charset="0"/>
            </a:endParaRPr>
          </a:p>
          <a:p>
            <a:r>
              <a:rPr kumimoji="1" lang="zh-CN" altLang="en-US" sz="2000" dirty="0">
                <a:latin typeface="Times New Roman" pitchFamily="18" charset="0"/>
              </a:rPr>
              <a:t>      在</a:t>
            </a:r>
            <a:r>
              <a:rPr kumimoji="1" lang="en-US" altLang="zh-CN" sz="2000" dirty="0">
                <a:latin typeface="Times New Roman" pitchFamily="18" charset="0"/>
              </a:rPr>
              <a:t>Java</a:t>
            </a:r>
            <a:r>
              <a:rPr kumimoji="1" lang="zh-CN" altLang="en-US" sz="2000" dirty="0">
                <a:latin typeface="Times New Roman" pitchFamily="18" charset="0"/>
              </a:rPr>
              <a:t>中，基于</a:t>
            </a:r>
            <a:r>
              <a:rPr kumimoji="1" lang="en-US" altLang="zh-CN" sz="2000" dirty="0">
                <a:latin typeface="Times New Roman" pitchFamily="18" charset="0"/>
              </a:rPr>
              <a:t>UDP</a:t>
            </a:r>
            <a:r>
              <a:rPr kumimoji="1" lang="zh-CN" altLang="en-US" sz="2000" dirty="0">
                <a:latin typeface="Times New Roman" pitchFamily="18" charset="0"/>
              </a:rPr>
              <a:t>协议实现网络通信的类有三个</a:t>
            </a:r>
            <a:r>
              <a:rPr kumimoji="1" lang="zh-CN" altLang="en-US" sz="2000" dirty="0" smtClean="0">
                <a:latin typeface="Times New Roman" pitchFamily="18" charset="0"/>
              </a:rPr>
              <a:t>：</a:t>
            </a:r>
            <a:endParaRPr kumimoji="1" lang="zh-CN" altLang="en-US" sz="2000" dirty="0">
              <a:latin typeface="Times New Roman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1" lang="zh-CN" altLang="en-US" sz="2000" dirty="0">
                <a:latin typeface="Times New Roman" pitchFamily="18" charset="0"/>
              </a:rPr>
              <a:t> 用于表达通信数据的数据报类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endParaRPr kumimoji="1" lang="en-US" altLang="zh-CN" sz="2000" dirty="0">
              <a:latin typeface="Times New Roman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1" lang="en-US" altLang="zh-CN" sz="2000" dirty="0">
                <a:latin typeface="Times New Roman" pitchFamily="18" charset="0"/>
              </a:rPr>
              <a:t> </a:t>
            </a:r>
            <a:r>
              <a:rPr kumimoji="1" lang="zh-CN" altLang="en-US" sz="2000" dirty="0">
                <a:latin typeface="Times New Roman" pitchFamily="18" charset="0"/>
              </a:rPr>
              <a:t>用于进行端到端通信的类</a:t>
            </a:r>
            <a:r>
              <a:rPr kumimoji="1" lang="en-US" altLang="zh-CN" sz="2000" dirty="0" err="1">
                <a:latin typeface="Times New Roman" pitchFamily="18" charset="0"/>
              </a:rPr>
              <a:t>DatagramSocket</a:t>
            </a:r>
            <a:endParaRPr kumimoji="1" lang="en-US" altLang="zh-CN" sz="2000" dirty="0">
              <a:latin typeface="Times New Roman" pitchFamily="18" charset="0"/>
            </a:endParaRPr>
          </a:p>
          <a:p>
            <a:pPr lvl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kumimoji="1" lang="en-US" altLang="zh-CN" sz="2000" dirty="0">
                <a:latin typeface="Times New Roman" pitchFamily="18" charset="0"/>
              </a:rPr>
              <a:t> </a:t>
            </a:r>
            <a:r>
              <a:rPr kumimoji="1" lang="zh-CN" altLang="en-US" sz="2000" dirty="0">
                <a:latin typeface="Times New Roman" pitchFamily="18" charset="0"/>
              </a:rPr>
              <a:t>用于组播通信的类</a:t>
            </a:r>
            <a:r>
              <a:rPr kumimoji="1" lang="en-US" altLang="zh-CN" sz="2000" dirty="0" err="1">
                <a:latin typeface="Times New Roman" pitchFamily="18" charset="0"/>
              </a:rPr>
              <a:t>MulticastSocket</a:t>
            </a:r>
            <a:r>
              <a:rPr kumimoji="1" lang="zh-CN" altLang="en-US" sz="2000" dirty="0">
                <a:latin typeface="Times New Roman" pitchFamily="18" charset="0"/>
              </a:rPr>
              <a:t>。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62756" y="3169452"/>
            <a:ext cx="8012113" cy="855663"/>
            <a:chOff x="288" y="3727"/>
            <a:chExt cx="5047" cy="539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60" y="3978"/>
              <a:ext cx="3888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60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04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485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207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02" y="4026"/>
              <a:ext cx="521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352" y="3727"/>
              <a:ext cx="6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>
                  <a:latin typeface="Times New Roman" pitchFamily="18" charset="0"/>
                </a:rPr>
                <a:t>datagram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8" y="3978"/>
              <a:ext cx="472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>
                  <a:latin typeface="Times New Roman" pitchFamily="18" charset="0"/>
                </a:rPr>
                <a:t>server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896" y="3978"/>
              <a:ext cx="439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en-US" altLang="zh-CN">
                  <a:latin typeface="Times New Roman" pitchFamily="18" charset="0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4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47638"/>
            <a:ext cx="87194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dirty="0"/>
              <a:t>      </a:t>
            </a:r>
            <a:r>
              <a:rPr kumimoji="1" lang="zh-CN" altLang="en-US" dirty="0"/>
              <a:t>类</a:t>
            </a:r>
            <a:r>
              <a:rPr kumimoji="1" lang="en-US" altLang="zh-CN" dirty="0" err="1"/>
              <a:t>DatagramPacket</a:t>
            </a:r>
            <a:endParaRPr kumimoji="1" lang="en-US" altLang="zh-CN" dirty="0"/>
          </a:p>
          <a:p>
            <a:r>
              <a:rPr kumimoji="1" lang="en-US" altLang="zh-CN" dirty="0"/>
              <a:t>  </a:t>
            </a:r>
            <a:r>
              <a:rPr kumimoji="1" lang="zh-CN" altLang="en-US" dirty="0"/>
              <a:t>构造方法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Arial Unicode MS" pitchFamily="34" charset="-122"/>
              </a:rPr>
              <a:t>(byte[]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buf</a:t>
            </a:r>
            <a:r>
              <a:rPr kumimoji="1" lang="en-US" altLang="zh-CN" dirty="0">
                <a:latin typeface="Arial Unicode MS" pitchFamily="34" charset="-122"/>
              </a:rPr>
              <a:t>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length)</a:t>
            </a:r>
            <a:endParaRPr kumimoji="1" lang="en-US" altLang="zh-CN" dirty="0"/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Arial Unicode MS" pitchFamily="34" charset="-122"/>
              </a:rPr>
              <a:t>(byte[]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buf</a:t>
            </a:r>
            <a:r>
              <a:rPr kumimoji="1" lang="en-US" altLang="zh-CN" dirty="0">
                <a:latin typeface="Arial Unicode MS" pitchFamily="34" charset="-122"/>
              </a:rPr>
              <a:t>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offset,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length)</a:t>
            </a:r>
            <a:r>
              <a:rPr kumimoji="1" lang="zh-CN" altLang="en-US" dirty="0">
                <a:latin typeface="Arial Unicode MS" pitchFamily="34" charset="-122"/>
              </a:rPr>
              <a:t>：这两个方法用于接收数据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Arial Unicode MS" pitchFamily="34" charset="-122"/>
              </a:rPr>
              <a:t>(byte[]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buf</a:t>
            </a:r>
            <a:r>
              <a:rPr kumimoji="1" lang="en-US" altLang="zh-CN" dirty="0">
                <a:latin typeface="Arial Unicode MS" pitchFamily="34" charset="-122"/>
              </a:rPr>
              <a:t>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length, 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Arial Unicode MS" pitchFamily="34" charset="-122"/>
              </a:rPr>
              <a:t> address,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port)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Arial Unicode MS" pitchFamily="34" charset="-122"/>
              </a:rPr>
              <a:t>(byte[]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buf</a:t>
            </a:r>
            <a:r>
              <a:rPr kumimoji="1" lang="en-US" altLang="zh-CN" dirty="0">
                <a:latin typeface="Arial Unicode MS" pitchFamily="34" charset="-122"/>
              </a:rPr>
              <a:t>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offset,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length, 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address,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port)</a:t>
            </a:r>
            <a:r>
              <a:rPr kumimoji="1" lang="zh-CN" altLang="en-US" dirty="0">
                <a:latin typeface="Arial Unicode MS" pitchFamily="34" charset="-122"/>
              </a:rPr>
              <a:t>：这两个方法用于发送数据</a:t>
            </a:r>
          </a:p>
          <a:p>
            <a:r>
              <a:rPr kumimoji="1" lang="zh-CN" altLang="en-US" dirty="0">
                <a:latin typeface="Arial Unicode MS" pitchFamily="34" charset="-122"/>
              </a:rPr>
              <a:t>  获取数据</a:t>
            </a:r>
            <a:r>
              <a:rPr kumimoji="1" lang="en-US" altLang="zh-CN" dirty="0">
                <a:latin typeface="Times New Roman"/>
              </a:rPr>
              <a:t>——</a:t>
            </a:r>
            <a:r>
              <a:rPr kumimoji="1" lang="zh-CN" altLang="en-US" dirty="0">
                <a:latin typeface="Arial Unicode MS" pitchFamily="34" charset="-122"/>
              </a:rPr>
              <a:t>获取接收报中的信息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Arial Unicode MS" pitchFamily="34" charset="-122"/>
              </a:rPr>
              <a:t> </a:t>
            </a:r>
            <a:r>
              <a:rPr kumimoji="1" lang="en-US" altLang="zh-CN" dirty="0" err="1">
                <a:latin typeface="Arial Unicode MS" pitchFamily="34" charset="-122"/>
              </a:rPr>
              <a:t>getAddress</a:t>
            </a:r>
            <a:r>
              <a:rPr kumimoji="1" lang="en-US" altLang="zh-CN" dirty="0">
                <a:latin typeface="Arial Unicode MS" pitchFamily="34" charset="-122"/>
              </a:rPr>
              <a:t>() 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byte[] </a:t>
            </a:r>
            <a:r>
              <a:rPr kumimoji="1" lang="en-US" altLang="zh-CN" dirty="0" err="1">
                <a:latin typeface="Arial Unicode MS" pitchFamily="34" charset="-122"/>
              </a:rPr>
              <a:t>getData</a:t>
            </a:r>
            <a:r>
              <a:rPr kumimoji="1" lang="en-US" altLang="zh-CN" dirty="0">
                <a:latin typeface="Arial Unicode MS" pitchFamily="34" charset="-122"/>
              </a:rPr>
              <a:t>() 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Arial Unicode MS" pitchFamily="34" charset="-122"/>
              </a:rPr>
              <a:t> </a:t>
            </a:r>
            <a:r>
              <a:rPr kumimoji="1" lang="en-US" altLang="zh-CN" dirty="0" err="1">
                <a:latin typeface="Arial Unicode MS" pitchFamily="34" charset="-122"/>
              </a:rPr>
              <a:t>getLength</a:t>
            </a:r>
            <a:r>
              <a:rPr kumimoji="1" lang="en-US" altLang="zh-CN" dirty="0">
                <a:latin typeface="Arial Unicode MS" pitchFamily="34" charset="-122"/>
              </a:rPr>
              <a:t>() 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Arial Unicode MS" pitchFamily="34" charset="-122"/>
              </a:rPr>
              <a:t> </a:t>
            </a:r>
            <a:r>
              <a:rPr kumimoji="1" lang="en-US" altLang="zh-CN" dirty="0" err="1">
                <a:latin typeface="Arial Unicode MS" pitchFamily="34" charset="-122"/>
              </a:rPr>
              <a:t>getOffset</a:t>
            </a:r>
            <a:r>
              <a:rPr kumimoji="1" lang="en-US" altLang="zh-CN" dirty="0">
                <a:latin typeface="Arial Unicode MS" pitchFamily="34" charset="-122"/>
              </a:rPr>
              <a:t>() 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Arial Unicode MS" pitchFamily="34" charset="-122"/>
              </a:rPr>
              <a:t> </a:t>
            </a:r>
            <a:r>
              <a:rPr kumimoji="1" lang="en-US" altLang="zh-CN" dirty="0" err="1">
                <a:latin typeface="Arial Unicode MS" pitchFamily="34" charset="-122"/>
              </a:rPr>
              <a:t>getPort</a:t>
            </a:r>
            <a:r>
              <a:rPr kumimoji="1" lang="en-US" altLang="zh-CN" dirty="0">
                <a:latin typeface="Arial Unicode MS" pitchFamily="34" charset="-122"/>
              </a:rPr>
              <a:t>() </a:t>
            </a:r>
          </a:p>
          <a:p>
            <a:r>
              <a:rPr kumimoji="1" lang="en-US" altLang="zh-CN" dirty="0">
                <a:latin typeface="Arial Unicode MS" pitchFamily="34" charset="-122"/>
              </a:rPr>
              <a:t>  </a:t>
            </a:r>
            <a:r>
              <a:rPr kumimoji="1" lang="zh-CN" altLang="en-US" dirty="0">
                <a:latin typeface="Arial Unicode MS" pitchFamily="34" charset="-122"/>
              </a:rPr>
              <a:t>设置数据</a:t>
            </a:r>
            <a:r>
              <a:rPr kumimoji="1" lang="en-US" altLang="zh-CN" dirty="0">
                <a:latin typeface="Times New Roman"/>
              </a:rPr>
              <a:t>——</a:t>
            </a:r>
            <a:r>
              <a:rPr kumimoji="1" lang="zh-CN" altLang="en-US" dirty="0">
                <a:latin typeface="Arial Unicode MS" pitchFamily="34" charset="-122"/>
              </a:rPr>
              <a:t>设置发送报中的信息</a:t>
            </a:r>
          </a:p>
          <a:p>
            <a:pPr lvl="1"/>
            <a:r>
              <a:rPr kumimoji="1" lang="en-US" altLang="zh-CN" dirty="0" err="1">
                <a:latin typeface="Arial Unicode MS" pitchFamily="34" charset="-122"/>
              </a:rPr>
              <a:t>setAddress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iaddr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、</a:t>
            </a:r>
            <a:r>
              <a:rPr kumimoji="1" lang="en-US" altLang="zh-CN" dirty="0" err="1">
                <a:latin typeface="Arial Unicode MS" pitchFamily="34" charset="-122"/>
              </a:rPr>
              <a:t>setPort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iport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、</a:t>
            </a:r>
            <a:r>
              <a:rPr kumimoji="1" lang="en-US" altLang="zh-CN" dirty="0" err="1">
                <a:latin typeface="Arial Unicode MS" pitchFamily="34" charset="-122"/>
              </a:rPr>
              <a:t>setData</a:t>
            </a:r>
            <a:r>
              <a:rPr kumimoji="1" lang="en-US" altLang="zh-CN" dirty="0">
                <a:latin typeface="Arial Unicode MS" pitchFamily="34" charset="-122"/>
              </a:rPr>
              <a:t>(byte[]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buf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、</a:t>
            </a:r>
            <a:r>
              <a:rPr kumimoji="1" lang="en-US" altLang="zh-CN" dirty="0" err="1">
                <a:latin typeface="Arial Unicode MS" pitchFamily="34" charset="-122"/>
              </a:rPr>
              <a:t>setData</a:t>
            </a:r>
            <a:r>
              <a:rPr kumimoji="1" lang="en-US" altLang="zh-CN" dirty="0">
                <a:latin typeface="Arial Unicode MS" pitchFamily="34" charset="-122"/>
              </a:rPr>
              <a:t>(byte[]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buf</a:t>
            </a:r>
            <a:r>
              <a:rPr kumimoji="1" lang="en-US" altLang="zh-CN" dirty="0">
                <a:latin typeface="Arial Unicode MS" pitchFamily="34" charset="-122"/>
              </a:rPr>
              <a:t>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offset,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length) </a:t>
            </a:r>
            <a:r>
              <a:rPr kumimoji="1" lang="zh-CN" altLang="en-US" dirty="0">
                <a:latin typeface="Arial Unicode MS" pitchFamily="34" charset="-122"/>
              </a:rPr>
              <a:t>、</a:t>
            </a:r>
            <a:r>
              <a:rPr kumimoji="1" lang="en-US" altLang="zh-CN" dirty="0" err="1">
                <a:latin typeface="Arial Unicode MS" pitchFamily="34" charset="-122"/>
              </a:rPr>
              <a:t>setLength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length)</a:t>
            </a:r>
          </a:p>
        </p:txBody>
      </p:sp>
    </p:spTree>
    <p:extLst>
      <p:ext uri="{BB962C8B-B14F-4D97-AF65-F5344CB8AC3E}">
        <p14:creationId xmlns:p14="http://schemas.microsoft.com/office/powerpoint/2010/main" val="16428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" y="489857"/>
            <a:ext cx="8915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/>
              <a:t>      </a:t>
            </a:r>
            <a:r>
              <a:rPr kumimoji="1" lang="zh-CN" altLang="en-US" sz="2400" dirty="0"/>
              <a:t>类</a:t>
            </a:r>
            <a:r>
              <a:rPr kumimoji="1" lang="en-US" altLang="zh-CN" sz="2400" dirty="0" err="1"/>
              <a:t>DatagramSocket</a:t>
            </a:r>
            <a:endParaRPr kumimoji="1" lang="en-US" altLang="zh-CN" sz="2400" dirty="0"/>
          </a:p>
          <a:p>
            <a:r>
              <a:rPr kumimoji="1" lang="en-US" altLang="zh-CN" sz="2400" dirty="0"/>
              <a:t>  </a:t>
            </a:r>
            <a:r>
              <a:rPr kumimoji="1" lang="zh-CN" altLang="en-US" sz="2400" dirty="0"/>
              <a:t>构造方法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DatagramSocket</a:t>
            </a:r>
            <a:r>
              <a:rPr kumimoji="1" lang="en-US" altLang="zh-CN" dirty="0">
                <a:latin typeface="Arial Unicode MS" pitchFamily="34" charset="-122"/>
              </a:rPr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DatagramSocket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port)</a:t>
            </a:r>
            <a:r>
              <a:rPr kumimoji="1" lang="zh-CN" altLang="en-US" dirty="0">
                <a:latin typeface="Arial Unicode MS" pitchFamily="34" charset="-122"/>
              </a:rPr>
              <a:t>：在指定的端口通信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DatagramSocket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port, 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laddr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：在指定的地点运行</a:t>
            </a:r>
          </a:p>
          <a:p>
            <a:pPr lvl="1"/>
            <a:r>
              <a:rPr kumimoji="1" lang="zh-CN" altLang="en-US" sz="2000" dirty="0">
                <a:latin typeface="Arial Unicode MS" pitchFamily="34" charset="-122"/>
              </a:rPr>
              <a:t>这三个方法都将抛出例外</a:t>
            </a:r>
            <a:r>
              <a:rPr kumimoji="1" lang="en-US" altLang="zh-CN" sz="2000" dirty="0" err="1">
                <a:latin typeface="Arial Unicode MS" pitchFamily="34" charset="-122"/>
              </a:rPr>
              <a:t>SocketException</a:t>
            </a:r>
            <a:r>
              <a:rPr kumimoji="1" lang="zh-CN" altLang="en-US" sz="2000" dirty="0">
                <a:latin typeface="Arial Unicode MS" pitchFamily="34" charset="-122"/>
              </a:rPr>
              <a:t>，程序中需要捕获处理。</a:t>
            </a:r>
          </a:p>
          <a:p>
            <a:r>
              <a:rPr kumimoji="1" lang="zh-CN" altLang="en-US" sz="2400" dirty="0">
                <a:latin typeface="Arial Unicode MS" pitchFamily="34" charset="-122"/>
              </a:rPr>
              <a:t>  最主要的方法</a:t>
            </a:r>
            <a:r>
              <a:rPr kumimoji="1" lang="en-US" altLang="zh-CN" sz="2400" dirty="0">
                <a:latin typeface="Times New Roman"/>
              </a:rPr>
              <a:t>——</a:t>
            </a:r>
            <a:r>
              <a:rPr kumimoji="1" lang="zh-CN" altLang="en-US" sz="2400" dirty="0">
                <a:latin typeface="Arial Unicode MS" pitchFamily="34" charset="-122"/>
              </a:rPr>
              <a:t>发送与接收数据报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receive(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p) 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send(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p) </a:t>
            </a:r>
          </a:p>
          <a:p>
            <a:pPr lvl="1"/>
            <a:r>
              <a:rPr kumimoji="1" lang="zh-CN" altLang="en-US" sz="2000" dirty="0">
                <a:latin typeface="Arial Unicode MS" pitchFamily="34" charset="-122"/>
              </a:rPr>
              <a:t>这两个方法都将抛出例外</a:t>
            </a:r>
            <a:r>
              <a:rPr kumimoji="1" lang="en-US" altLang="zh-CN" sz="2000" dirty="0" err="1">
                <a:latin typeface="Arial Unicode MS" pitchFamily="34" charset="-122"/>
              </a:rPr>
              <a:t>IOException</a:t>
            </a:r>
            <a:r>
              <a:rPr kumimoji="1" lang="zh-CN" altLang="en-US" sz="2000" dirty="0">
                <a:latin typeface="Arial Unicode MS" pitchFamily="34" charset="-122"/>
              </a:rPr>
              <a:t>，程序中需要捕获处理。</a:t>
            </a:r>
          </a:p>
          <a:p>
            <a:r>
              <a:rPr kumimoji="1" lang="zh-CN" altLang="en-US" sz="2400" dirty="0">
                <a:latin typeface="Arial Unicode MS" pitchFamily="34" charset="-122"/>
              </a:rPr>
              <a:t>  其他方法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connect(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address,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port)</a:t>
            </a:r>
            <a:r>
              <a:rPr kumimoji="1" lang="zh-CN" altLang="en-US" dirty="0">
                <a:latin typeface="Arial Unicode MS" pitchFamily="34" charset="-122"/>
              </a:rPr>
              <a:t>：与指定的机器通信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disconnect()</a:t>
            </a:r>
            <a:r>
              <a:rPr kumimoji="1" lang="zh-CN" altLang="en-US" dirty="0">
                <a:latin typeface="Arial Unicode MS" pitchFamily="34" charset="-122"/>
              </a:rPr>
              <a:t>：关闭与指定机器的连接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close()</a:t>
            </a:r>
            <a:r>
              <a:rPr kumimoji="1" lang="zh-CN" altLang="en-US" dirty="0">
                <a:latin typeface="Arial Unicode MS" pitchFamily="34" charset="-122"/>
              </a:rPr>
              <a:t>：关闭</a:t>
            </a:r>
            <a:r>
              <a:rPr kumimoji="1" lang="en-US" altLang="zh-CN" dirty="0">
                <a:latin typeface="Arial Unicode MS" pitchFamily="34" charset="-122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38846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17714" y="33996"/>
            <a:ext cx="7010400" cy="5145597"/>
            <a:chOff x="0" y="57"/>
            <a:chExt cx="5424" cy="41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192"/>
              <a:ext cx="5424" cy="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1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29" y="2710"/>
              <a:ext cx="1536" cy="1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1" y="502"/>
              <a:ext cx="1346" cy="2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建立数据报</a:t>
              </a:r>
              <a:r>
                <a:rPr kumimoji="1" lang="en-US" altLang="zh-CN" sz="1400" b="1">
                  <a:latin typeface="Times New Roman" pitchFamily="18" charset="0"/>
                </a:rPr>
                <a:t>socket();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85" y="1078"/>
              <a:ext cx="1508" cy="2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建立一个数据报</a:t>
              </a:r>
              <a:r>
                <a:rPr kumimoji="1" lang="en-US" altLang="zh-CN" sz="1400" b="1">
                  <a:latin typeface="Times New Roman" pitchFamily="18" charset="0"/>
                </a:rPr>
                <a:t>packet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97" y="7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73" y="1702"/>
              <a:ext cx="976" cy="2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等待请求报文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49" y="136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83" y="480"/>
              <a:ext cx="1208" cy="246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建立数据报</a:t>
              </a:r>
              <a:r>
                <a:rPr kumimoji="1" lang="en-US" altLang="zh-CN" sz="1400" b="1">
                  <a:latin typeface="Times New Roman" pitchFamily="18" charset="0"/>
                </a:rPr>
                <a:t>socket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513" y="7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697" y="1078"/>
              <a:ext cx="1393" cy="24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建立一个请求数据报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513" y="13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081" y="1654"/>
              <a:ext cx="699" cy="24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发出请求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969" y="179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297" y="199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77" y="2278"/>
              <a:ext cx="976" cy="2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获得对方地址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297" y="261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721" y="2854"/>
              <a:ext cx="837" cy="2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构成信息包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249" y="31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817" y="3430"/>
              <a:ext cx="699" cy="2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发送出去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513" y="194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985" y="2182"/>
              <a:ext cx="837" cy="24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创建接收包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129" y="2758"/>
              <a:ext cx="699" cy="246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</a:rPr>
                <a:t>等待接收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513" y="24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cxnSp>
          <p:nvCxnSpPr>
            <p:cNvPr id="28" name="AutoShape 26"/>
            <p:cNvCxnSpPr>
              <a:cxnSpLocks noChangeShapeType="1"/>
              <a:stCxn id="23" idx="3"/>
              <a:endCxn id="26" idx="1"/>
            </p:cNvCxnSpPr>
            <p:nvPr/>
          </p:nvCxnSpPr>
          <p:spPr bwMode="auto">
            <a:xfrm flipV="1">
              <a:off x="1516" y="2881"/>
              <a:ext cx="2613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156" y="57"/>
              <a:ext cx="56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solidFill>
                    <a:schemeClr val="folHlink"/>
                  </a:solidFill>
                </a:rPr>
                <a:t>接收端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940" y="96"/>
              <a:ext cx="56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solidFill>
                    <a:schemeClr val="folHlink"/>
                  </a:solidFill>
                </a:rPr>
                <a:t>发送端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9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3286" y="23813"/>
            <a:ext cx="8153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b="1" dirty="0">
                <a:latin typeface="Times New Roman" pitchFamily="18" charset="0"/>
              </a:rPr>
              <a:t>发送端发出数据报的标准步骤：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1. </a:t>
            </a:r>
            <a:r>
              <a:rPr kumimoji="1" lang="zh-CN" altLang="en-US" sz="2000" dirty="0">
                <a:latin typeface="Times New Roman" pitchFamily="18" charset="0"/>
              </a:rPr>
              <a:t>定义数据成员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DatagramSocket</a:t>
            </a:r>
            <a:r>
              <a:rPr kumimoji="1" lang="en-US" altLang="zh-CN" sz="2000" dirty="0">
                <a:latin typeface="Times New Roman" pitchFamily="18" charset="0"/>
              </a:rPr>
              <a:t> socket;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r>
              <a:rPr kumimoji="1" lang="en-US" altLang="zh-CN" sz="2000" dirty="0">
                <a:latin typeface="Times New Roman" pitchFamily="18" charset="0"/>
              </a:rPr>
              <a:t> packet;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InetAddress</a:t>
            </a:r>
            <a:r>
              <a:rPr kumimoji="1" lang="en-US" altLang="zh-CN" sz="2000" dirty="0">
                <a:latin typeface="Times New Roman" pitchFamily="18" charset="0"/>
              </a:rPr>
              <a:t> address;(</a:t>
            </a:r>
            <a:r>
              <a:rPr kumimoji="1" lang="zh-CN" altLang="en-US" sz="2000" dirty="0">
                <a:latin typeface="Times New Roman" pitchFamily="18" charset="0"/>
              </a:rPr>
              <a:t>用来存放接收方的地址</a:t>
            </a:r>
            <a:r>
              <a:rPr kumimoji="1" lang="en-US" altLang="zh-CN" sz="2000" dirty="0">
                <a:latin typeface="Times New Roman" pitchFamily="18" charset="0"/>
              </a:rPr>
              <a:t>)</a:t>
            </a:r>
          </a:p>
          <a:p>
            <a:pPr>
              <a:spcBef>
                <a:spcPct val="1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</a:rPr>
              <a:t> port; (</a:t>
            </a:r>
            <a:r>
              <a:rPr kumimoji="1" lang="zh-CN" altLang="en-US" sz="2000" dirty="0">
                <a:latin typeface="Times New Roman" pitchFamily="18" charset="0"/>
              </a:rPr>
              <a:t>用来存放接收方的端口号</a:t>
            </a:r>
            <a:r>
              <a:rPr kumimoji="1" lang="en-US" altLang="zh-CN" sz="2000" dirty="0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2. </a:t>
            </a:r>
            <a:r>
              <a:rPr kumimoji="1" lang="zh-CN" altLang="en-US" sz="2000" dirty="0">
                <a:latin typeface="Times New Roman" pitchFamily="18" charset="0"/>
              </a:rPr>
              <a:t>创建数据报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对象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>
                <a:latin typeface="Times New Roman" pitchFamily="18" charset="0"/>
              </a:rPr>
              <a:t>try{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    socket = new </a:t>
            </a:r>
            <a:r>
              <a:rPr kumimoji="1" lang="en-US" altLang="zh-CN" sz="2000" dirty="0" err="1">
                <a:latin typeface="Times New Roman" pitchFamily="18" charset="0"/>
              </a:rPr>
              <a:t>DatagramSocket</a:t>
            </a:r>
            <a:r>
              <a:rPr kumimoji="1" lang="en-US" altLang="zh-CN" sz="2000" dirty="0">
                <a:latin typeface="Times New Roman" pitchFamily="18" charset="0"/>
              </a:rPr>
              <a:t>(4445);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}catch(</a:t>
            </a:r>
            <a:r>
              <a:rPr kumimoji="1" lang="en-US" altLang="zh-CN" sz="2000" dirty="0" err="1">
                <a:latin typeface="Times New Roman" pitchFamily="18" charset="0"/>
              </a:rPr>
              <a:t>java.net.SocketException</a:t>
            </a:r>
            <a:r>
              <a:rPr kumimoji="1" lang="en-US" altLang="zh-CN" sz="2000" dirty="0">
                <a:latin typeface="Times New Roman" pitchFamily="18" charset="0"/>
              </a:rPr>
              <a:t> e) {}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socket </a:t>
            </a:r>
            <a:r>
              <a:rPr kumimoji="1" lang="zh-CN" altLang="en-US" sz="2000" dirty="0">
                <a:latin typeface="Times New Roman" pitchFamily="18" charset="0"/>
              </a:rPr>
              <a:t>绑定到一个本地的可用端口，等待接收客户的请求。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0221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42459" y="458561"/>
            <a:ext cx="771207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3.</a:t>
            </a:r>
            <a:r>
              <a:rPr kumimoji="1" lang="zh-CN" altLang="en-US" sz="2000" dirty="0">
                <a:latin typeface="Times New Roman" pitchFamily="18" charset="0"/>
              </a:rPr>
              <a:t>分配并填写数据缓冲区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zh-CN" altLang="en-US" sz="2000" dirty="0">
                <a:latin typeface="Times New Roman" pitchFamily="18" charset="0"/>
              </a:rPr>
              <a:t>一个字节类型的数组</a:t>
            </a:r>
            <a:r>
              <a:rPr kumimoji="1" lang="en-US" altLang="zh-CN" sz="2000" dirty="0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byte[] </a:t>
            </a:r>
            <a:r>
              <a:rPr kumimoji="1" lang="en-US" altLang="zh-CN" sz="2000" dirty="0" err="1">
                <a:latin typeface="Times New Roman" pitchFamily="18" charset="0"/>
              </a:rPr>
              <a:t>buf</a:t>
            </a:r>
            <a:r>
              <a:rPr kumimoji="1" lang="en-US" altLang="zh-CN" sz="2000" dirty="0">
                <a:latin typeface="Times New Roman" pitchFamily="18" charset="0"/>
              </a:rPr>
              <a:t> = new byte[256];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zh-CN" altLang="en-US" sz="2000" dirty="0">
                <a:latin typeface="Times New Roman" pitchFamily="18" charset="0"/>
              </a:rPr>
              <a:t>存放从客户端接收的请求信息。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4.</a:t>
            </a:r>
            <a:r>
              <a:rPr kumimoji="1" lang="zh-CN" altLang="en-US" sz="2000" dirty="0">
                <a:latin typeface="Times New Roman" pitchFamily="18" charset="0"/>
              </a:rPr>
              <a:t>创建一个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endParaRPr kumimoji="1" lang="en-US" altLang="zh-CN" sz="20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packet = new 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buf</a:t>
            </a:r>
            <a:r>
              <a:rPr kumimoji="1" lang="en-US" altLang="zh-CN" sz="2000" dirty="0">
                <a:latin typeface="Times New Roman" pitchFamily="18" charset="0"/>
              </a:rPr>
              <a:t>, 256);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</a:t>
            </a:r>
            <a:r>
              <a:rPr kumimoji="1" lang="zh-CN" altLang="en-US" sz="2000" dirty="0">
                <a:latin typeface="Times New Roman" pitchFamily="18" charset="0"/>
              </a:rPr>
              <a:t>用来从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接收数据，它只需要两个参数。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Times New Roman" pitchFamily="18" charset="0"/>
              </a:rPr>
              <a:t>5. </a:t>
            </a:r>
            <a:r>
              <a:rPr kumimoji="1" lang="zh-CN" altLang="en-US" sz="2000" dirty="0">
                <a:latin typeface="Times New Roman" pitchFamily="18" charset="0"/>
              </a:rPr>
              <a:t>服务器阻塞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socket.receive</a:t>
            </a:r>
            <a:r>
              <a:rPr kumimoji="1" lang="en-US" altLang="zh-CN" sz="2000" dirty="0">
                <a:latin typeface="Times New Roman" pitchFamily="18" charset="0"/>
              </a:rPr>
              <a:t>(packet);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</a:t>
            </a:r>
            <a:r>
              <a:rPr kumimoji="1" lang="zh-CN" altLang="en-US" sz="2000" dirty="0">
                <a:latin typeface="Times New Roman" pitchFamily="18" charset="0"/>
              </a:rPr>
              <a:t>在客户的请求数据报到来之前一直等待。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011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7230" y="217942"/>
            <a:ext cx="8001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6. </a:t>
            </a:r>
            <a:r>
              <a:rPr kumimoji="1" lang="zh-CN" altLang="en-US" sz="2000" dirty="0">
                <a:latin typeface="Times New Roman" pitchFamily="18" charset="0"/>
              </a:rPr>
              <a:t>从到来的包中得到地址和端口号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InetAddress</a:t>
            </a:r>
            <a:r>
              <a:rPr kumimoji="1" lang="en-US" altLang="zh-CN" sz="2000" dirty="0">
                <a:latin typeface="Times New Roman" pitchFamily="18" charset="0"/>
              </a:rPr>
              <a:t> address = </a:t>
            </a:r>
            <a:r>
              <a:rPr kumimoji="1" lang="en-US" altLang="zh-CN" sz="2000" dirty="0" err="1">
                <a:latin typeface="Times New Roman" pitchFamily="18" charset="0"/>
              </a:rPr>
              <a:t>packet.getAddress</a:t>
            </a:r>
            <a:r>
              <a:rPr kumimoji="1" lang="en-US" altLang="zh-CN" sz="2000" dirty="0">
                <a:latin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</a:rPr>
              <a:t> port=</a:t>
            </a:r>
            <a:r>
              <a:rPr kumimoji="1" lang="en-US" altLang="zh-CN" sz="2000" dirty="0" err="1">
                <a:latin typeface="Times New Roman" pitchFamily="18" charset="0"/>
              </a:rPr>
              <a:t>packet.getPort</a:t>
            </a:r>
            <a:r>
              <a:rPr kumimoji="1" lang="en-US" altLang="zh-CN" sz="2000" dirty="0">
                <a:latin typeface="Times New Roman" pitchFamily="18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7. </a:t>
            </a:r>
            <a:r>
              <a:rPr kumimoji="1" lang="zh-CN" altLang="en-US" sz="2000" dirty="0">
                <a:latin typeface="Times New Roman" pitchFamily="18" charset="0"/>
              </a:rPr>
              <a:t>将数据送入缓冲区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或来自文件、或键盘输入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8. </a:t>
            </a:r>
            <a:r>
              <a:rPr kumimoji="1" lang="zh-CN" altLang="en-US" sz="2000" dirty="0">
                <a:latin typeface="Times New Roman" pitchFamily="18" charset="0"/>
              </a:rPr>
              <a:t>建立报文包</a:t>
            </a:r>
            <a:r>
              <a:rPr kumimoji="1" lang="en-US" altLang="zh-CN" sz="2000" dirty="0">
                <a:latin typeface="Times New Roman" pitchFamily="18" charset="0"/>
              </a:rPr>
              <a:t>,</a:t>
            </a:r>
            <a:r>
              <a:rPr kumimoji="1" lang="zh-CN" altLang="en-US" sz="2000" dirty="0">
                <a:latin typeface="Times New Roman" pitchFamily="18" charset="0"/>
              </a:rPr>
              <a:t>用来从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  <a:r>
              <a:rPr kumimoji="1" lang="zh-CN" altLang="en-US" sz="2000" dirty="0">
                <a:latin typeface="Times New Roman" pitchFamily="18" charset="0"/>
              </a:rPr>
              <a:t>上发送信息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 </a:t>
            </a:r>
            <a:r>
              <a:rPr kumimoji="1" lang="en-US" altLang="zh-CN" sz="2000" dirty="0">
                <a:latin typeface="Times New Roman" pitchFamily="18" charset="0"/>
              </a:rPr>
              <a:t>packet = new 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buf</a:t>
            </a:r>
            <a:r>
              <a:rPr kumimoji="1" lang="en-US" altLang="zh-CN" sz="2000" dirty="0">
                <a:latin typeface="Times New Roman" pitchFamily="18" charset="0"/>
              </a:rPr>
              <a:t>, </a:t>
            </a:r>
            <a:r>
              <a:rPr kumimoji="1" lang="en-US" altLang="zh-CN" sz="2000" dirty="0" err="1">
                <a:latin typeface="Times New Roman" pitchFamily="18" charset="0"/>
              </a:rPr>
              <a:t>buf.length</a:t>
            </a:r>
            <a:r>
              <a:rPr kumimoji="1" lang="en-US" altLang="zh-CN" sz="2000" dirty="0">
                <a:latin typeface="Times New Roman" pitchFamily="18" charset="0"/>
              </a:rPr>
              <a:t>, address, port);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9.  </a:t>
            </a:r>
            <a:r>
              <a:rPr kumimoji="1" lang="zh-CN" altLang="en-US" sz="2000" dirty="0">
                <a:latin typeface="Times New Roman" pitchFamily="18" charset="0"/>
              </a:rPr>
              <a:t>发送数据包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 </a:t>
            </a:r>
            <a:r>
              <a:rPr kumimoji="1" lang="en-US" altLang="zh-CN" sz="2000" dirty="0" err="1">
                <a:latin typeface="Times New Roman" pitchFamily="18" charset="0"/>
              </a:rPr>
              <a:t>socket.send</a:t>
            </a:r>
            <a:r>
              <a:rPr kumimoji="1" lang="en-US" altLang="zh-CN" sz="2000" dirty="0">
                <a:latin typeface="Times New Roman" pitchFamily="18" charset="0"/>
              </a:rPr>
              <a:t>(packet); 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10.</a:t>
            </a:r>
            <a:r>
              <a:rPr kumimoji="1" lang="zh-CN" altLang="en-US" sz="2000" dirty="0">
                <a:latin typeface="Times New Roman" pitchFamily="18" charset="0"/>
              </a:rPr>
              <a:t>关闭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 </a:t>
            </a:r>
            <a:r>
              <a:rPr kumimoji="1" lang="en-US" altLang="zh-CN" sz="2000" dirty="0" err="1">
                <a:latin typeface="Times New Roman" pitchFamily="18" charset="0"/>
              </a:rPr>
              <a:t>socket.close</a:t>
            </a:r>
            <a:r>
              <a:rPr kumimoji="1" lang="en-US" altLang="zh-CN" sz="2000" dirty="0">
                <a:latin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2540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9924" y="794657"/>
            <a:ext cx="748347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b="1" dirty="0">
                <a:latin typeface="Times New Roman" pitchFamily="18" charset="0"/>
              </a:rPr>
              <a:t>接收端接收数据报的标准步骤：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1. </a:t>
            </a:r>
            <a:r>
              <a:rPr kumimoji="1" lang="zh-CN" altLang="en-US" sz="2000" dirty="0">
                <a:latin typeface="Times New Roman" pitchFamily="18" charset="0"/>
              </a:rPr>
              <a:t>定义数据成员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int</a:t>
            </a:r>
            <a:r>
              <a:rPr kumimoji="1" lang="en-US" altLang="zh-CN" sz="2000" dirty="0">
                <a:latin typeface="Times New Roman" pitchFamily="18" charset="0"/>
              </a:rPr>
              <a:t> port;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InetAddress</a:t>
            </a:r>
            <a:r>
              <a:rPr kumimoji="1" lang="en-US" altLang="zh-CN" sz="2000" dirty="0">
                <a:latin typeface="Times New Roman" pitchFamily="18" charset="0"/>
              </a:rPr>
              <a:t> address;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DatagramSocket</a:t>
            </a:r>
            <a:r>
              <a:rPr kumimoji="1" lang="en-US" altLang="zh-CN" sz="2000" dirty="0">
                <a:latin typeface="Times New Roman" pitchFamily="18" charset="0"/>
              </a:rPr>
              <a:t> socket;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r>
              <a:rPr kumimoji="1" lang="en-US" altLang="zh-CN" sz="2000" dirty="0">
                <a:latin typeface="Times New Roman" pitchFamily="18" charset="0"/>
              </a:rPr>
              <a:t> packet;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byte[] </a:t>
            </a:r>
            <a:r>
              <a:rPr kumimoji="1" lang="en-US" altLang="zh-CN" sz="2000" dirty="0" err="1">
                <a:latin typeface="Times New Roman" pitchFamily="18" charset="0"/>
              </a:rPr>
              <a:t>sendBuf</a:t>
            </a:r>
            <a:r>
              <a:rPr kumimoji="1" lang="en-US" altLang="zh-CN" sz="2000" dirty="0">
                <a:latin typeface="Times New Roman" pitchFamily="18" charset="0"/>
              </a:rPr>
              <a:t> = new byte[256];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2. </a:t>
            </a:r>
            <a:r>
              <a:rPr kumimoji="1" lang="zh-CN" altLang="en-US" sz="2000" dirty="0">
                <a:latin typeface="Times New Roman" pitchFamily="18" charset="0"/>
              </a:rPr>
              <a:t>建立</a:t>
            </a:r>
            <a:r>
              <a:rPr kumimoji="1" lang="en-US" altLang="zh-CN" sz="2000" dirty="0">
                <a:latin typeface="Times New Roman" pitchFamily="18" charset="0"/>
              </a:rPr>
              <a:t>socket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socket = new </a:t>
            </a:r>
            <a:r>
              <a:rPr kumimoji="1" lang="en-US" altLang="zh-CN" sz="2000" dirty="0" err="1">
                <a:latin typeface="Times New Roman" pitchFamily="18" charset="0"/>
              </a:rPr>
              <a:t>DatagramSocket</a:t>
            </a:r>
            <a:r>
              <a:rPr kumimoji="1" lang="en-US" altLang="zh-CN" sz="2000" dirty="0">
                <a:latin typeface="Times New Roman" pitchFamily="18" charset="0"/>
              </a:rPr>
              <a:t>();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277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9811" y="569686"/>
            <a:ext cx="809307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3. </a:t>
            </a:r>
            <a:r>
              <a:rPr kumimoji="1" lang="zh-CN" altLang="en-US" sz="2000" dirty="0">
                <a:latin typeface="Times New Roman" pitchFamily="18" charset="0"/>
              </a:rPr>
              <a:t>向服务器发出请求报文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>
                <a:latin typeface="Times New Roman" pitchFamily="18" charset="0"/>
              </a:rPr>
              <a:t>address = </a:t>
            </a:r>
            <a:r>
              <a:rPr kumimoji="1" lang="en-US" altLang="zh-CN" sz="2000" dirty="0" err="1">
                <a:latin typeface="Times New Roman" pitchFamily="18" charset="0"/>
              </a:rPr>
              <a:t>InetAddress.getByName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args</a:t>
            </a:r>
            <a:r>
              <a:rPr kumimoji="1" lang="en-US" altLang="zh-CN" sz="2000" dirty="0">
                <a:latin typeface="Times New Roman" pitchFamily="18" charset="0"/>
              </a:rPr>
              <a:t>[0]);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port = </a:t>
            </a:r>
            <a:r>
              <a:rPr kumimoji="1" lang="en-US" altLang="zh-CN" sz="2000" dirty="0" err="1">
                <a:latin typeface="Times New Roman" pitchFamily="18" charset="0"/>
              </a:rPr>
              <a:t>parseInt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args</a:t>
            </a:r>
            <a:r>
              <a:rPr kumimoji="1" lang="en-US" altLang="zh-CN" sz="2000" dirty="0">
                <a:latin typeface="Times New Roman" pitchFamily="18" charset="0"/>
              </a:rPr>
              <a:t>[1]);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packet = new 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sendBuf</a:t>
            </a:r>
            <a:r>
              <a:rPr kumimoji="1" lang="en-US" altLang="zh-CN" sz="2000" dirty="0">
                <a:latin typeface="Times New Roman" pitchFamily="18" charset="0"/>
              </a:rPr>
              <a:t>, 256, address, port);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socket.send</a:t>
            </a:r>
            <a:r>
              <a:rPr kumimoji="1" lang="en-US" altLang="zh-CN" sz="2000" dirty="0">
                <a:latin typeface="Times New Roman" pitchFamily="18" charset="0"/>
              </a:rPr>
              <a:t>(packet);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zh-CN" altLang="en-US" sz="2000" dirty="0">
                <a:latin typeface="Times New Roman" pitchFamily="18" charset="0"/>
              </a:rPr>
              <a:t>这个数据报本身带有客户端的信息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4. </a:t>
            </a:r>
            <a:r>
              <a:rPr kumimoji="1" lang="zh-CN" altLang="en-US" sz="2000" dirty="0">
                <a:latin typeface="Times New Roman" pitchFamily="18" charset="0"/>
              </a:rPr>
              <a:t>客户机等待应答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>
                <a:latin typeface="Times New Roman" pitchFamily="18" charset="0"/>
              </a:rPr>
              <a:t>packet=new </a:t>
            </a:r>
            <a:r>
              <a:rPr kumimoji="1" lang="en-US" altLang="zh-CN" sz="2000" dirty="0" err="1">
                <a:latin typeface="Times New Roman" pitchFamily="18" charset="0"/>
              </a:rPr>
              <a:t>DatagramPacket</a:t>
            </a:r>
            <a:r>
              <a:rPr kumimoji="1" lang="en-US" altLang="zh-CN" sz="2000" dirty="0">
                <a:latin typeface="Times New Roman" pitchFamily="18" charset="0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</a:rPr>
              <a:t>sendBuf</a:t>
            </a:r>
            <a:r>
              <a:rPr kumimoji="1" lang="en-US" altLang="zh-CN" sz="2000" dirty="0">
                <a:latin typeface="Times New Roman" pitchFamily="18" charset="0"/>
              </a:rPr>
              <a:t>, 256);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socket.receive</a:t>
            </a:r>
            <a:r>
              <a:rPr kumimoji="1" lang="en-US" altLang="zh-CN" sz="2000" dirty="0">
                <a:latin typeface="Times New Roman" pitchFamily="18" charset="0"/>
              </a:rPr>
              <a:t>(packet);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zh-CN" altLang="en-US" sz="2000" dirty="0">
                <a:latin typeface="Times New Roman" pitchFamily="18" charset="0"/>
              </a:rPr>
              <a:t>如果没有到就一直等待，因此实用程序要设置时间限度 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5. </a:t>
            </a:r>
            <a:r>
              <a:rPr kumimoji="1" lang="zh-CN" altLang="en-US" sz="2000" dirty="0">
                <a:latin typeface="Times New Roman" pitchFamily="18" charset="0"/>
              </a:rPr>
              <a:t>处理接收到的数据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2000" dirty="0">
                <a:latin typeface="Times New Roman" pitchFamily="18" charset="0"/>
              </a:rPr>
              <a:t>    </a:t>
            </a:r>
            <a:r>
              <a:rPr kumimoji="1" lang="en-US" altLang="zh-CN" sz="2000" dirty="0">
                <a:latin typeface="Times New Roman" pitchFamily="18" charset="0"/>
              </a:rPr>
              <a:t>String received=new String(</a:t>
            </a:r>
            <a:r>
              <a:rPr kumimoji="1" lang="en-US" altLang="zh-CN" sz="2000" dirty="0" err="1">
                <a:latin typeface="Times New Roman" pitchFamily="18" charset="0"/>
              </a:rPr>
              <a:t>packet.getData</a:t>
            </a:r>
            <a:r>
              <a:rPr kumimoji="1" lang="en-US" altLang="zh-CN" sz="2000" dirty="0">
                <a:latin typeface="Times New Roman" pitchFamily="18" charset="0"/>
              </a:rPr>
              <a:t>());</a:t>
            </a:r>
          </a:p>
          <a:p>
            <a:pPr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altLang="zh-CN" sz="2000" dirty="0">
                <a:latin typeface="Times New Roman" pitchFamily="18" charset="0"/>
              </a:rPr>
              <a:t>    </a:t>
            </a:r>
            <a:r>
              <a:rPr kumimoji="1" lang="en-US" altLang="zh-CN" sz="2000" dirty="0" err="1">
                <a:latin typeface="Times New Roman" pitchFamily="18" charset="0"/>
              </a:rPr>
              <a:t>System.out.println</a:t>
            </a:r>
            <a:r>
              <a:rPr kumimoji="1" lang="en-US" altLang="zh-CN" sz="2000" dirty="0">
                <a:latin typeface="Times New Roman" pitchFamily="18" charset="0"/>
              </a:rPr>
              <a:t>(received);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7986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74914" y="1284515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/>
              <a:t>      </a:t>
            </a:r>
            <a:r>
              <a:rPr kumimoji="1" lang="en-US" altLang="zh-CN" sz="2000" dirty="0" err="1"/>
              <a:t>DatagramSocket</a:t>
            </a:r>
            <a:r>
              <a:rPr kumimoji="1" lang="zh-CN" altLang="en-US" sz="2000" dirty="0"/>
              <a:t>只允许数据报发往一个目的地址。</a:t>
            </a:r>
            <a:r>
              <a:rPr kumimoji="1" lang="en-US" altLang="zh-CN" sz="2000" dirty="0"/>
              <a:t>java.net</a:t>
            </a:r>
            <a:r>
              <a:rPr kumimoji="1" lang="zh-CN" altLang="en-US" sz="2000" dirty="0"/>
              <a:t>类包中提供了类</a:t>
            </a:r>
            <a:r>
              <a:rPr kumimoji="1" lang="en-US" altLang="zh-CN" sz="2000" dirty="0" err="1"/>
              <a:t>MulticastSocket</a:t>
            </a:r>
            <a:r>
              <a:rPr kumimoji="1" lang="zh-CN" altLang="en-US" sz="2000" dirty="0"/>
              <a:t>，允许将数据报以广播的方式发送到某个端口的所有客户。</a:t>
            </a:r>
          </a:p>
          <a:p>
            <a:endParaRPr kumimoji="1" lang="zh-CN" altLang="en-US" sz="2000" dirty="0"/>
          </a:p>
          <a:p>
            <a:r>
              <a:rPr kumimoji="1" lang="zh-CN" altLang="en-US" sz="2000" dirty="0"/>
              <a:t>      类</a:t>
            </a:r>
            <a:r>
              <a:rPr kumimoji="1" lang="en-US" altLang="zh-CN" sz="2000" dirty="0" err="1"/>
              <a:t>MulticastSocket</a:t>
            </a:r>
            <a:r>
              <a:rPr kumimoji="1" lang="zh-CN" altLang="en-US" sz="2000" dirty="0"/>
              <a:t>是在客户端使用，监听服务器广播来的数据；而服务器端仍然使用</a:t>
            </a:r>
            <a:r>
              <a:rPr kumimoji="1" lang="en-US" altLang="zh-CN" sz="2000" dirty="0" err="1"/>
              <a:t>DatagramSocket</a:t>
            </a:r>
            <a:r>
              <a:rPr kumimoji="1" lang="zh-CN" altLang="en-US" sz="2000" dirty="0"/>
              <a:t>来发送数据，只是发送的数据报的目的地址有所变化。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200" y="533400"/>
            <a:ext cx="6016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zh-CN" altLang="en-US" sz="3200" b="1" dirty="0" smtClean="0">
                <a:latin typeface="Times New Roman" pitchFamily="18" charset="0"/>
              </a:rPr>
              <a:t>数据报</a:t>
            </a:r>
            <a:r>
              <a:rPr kumimoji="1" lang="zh-CN" altLang="en-US" sz="3200" b="1" dirty="0">
                <a:latin typeface="Times New Roman" pitchFamily="18" charset="0"/>
              </a:rPr>
              <a:t>通信</a:t>
            </a:r>
            <a:r>
              <a:rPr kumimoji="1" lang="zh-CN" altLang="en-US" sz="2800" b="1" dirty="0">
                <a:latin typeface="Times New Roman" pitchFamily="18" charset="0"/>
              </a:rPr>
              <a:t>	</a:t>
            </a:r>
            <a:r>
              <a:rPr kumimoji="1" lang="en-US" altLang="zh-CN" sz="2800" b="1" dirty="0">
                <a:latin typeface="Times New Roman" pitchFamily="18" charset="0"/>
              </a:rPr>
              <a:t>——</a:t>
            </a:r>
            <a:r>
              <a:rPr kumimoji="1" lang="zh-CN" altLang="en-US" sz="2800" b="1" dirty="0">
                <a:latin typeface="Times New Roman" pitchFamily="18" charset="0"/>
              </a:rPr>
              <a:t>组播通信</a:t>
            </a:r>
          </a:p>
        </p:txBody>
      </p:sp>
    </p:spTree>
    <p:extLst>
      <p:ext uri="{BB962C8B-B14F-4D97-AF65-F5344CB8AC3E}">
        <p14:creationId xmlns:p14="http://schemas.microsoft.com/office/powerpoint/2010/main" val="348444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5135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Socket</a:t>
            </a:r>
            <a:r>
              <a:rPr lang="zh-CN" altLang="en-US" sz="3600" dirty="0" smtClean="0"/>
              <a:t>类的方法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457200" y="87369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java.net.Socket</a:t>
            </a:r>
            <a:r>
              <a:rPr lang="zh-CN" altLang="en-US" dirty="0"/>
              <a:t>类代表客户端和服务器都用来互相沟通的套接字。客户端要获取一个</a:t>
            </a:r>
            <a:r>
              <a:rPr lang="en-US" altLang="zh-CN" dirty="0"/>
              <a:t>Socket</a:t>
            </a:r>
            <a:r>
              <a:rPr lang="zh-CN" altLang="en-US" dirty="0"/>
              <a:t>对象通过实例化 ，而 服务器获得一个</a:t>
            </a:r>
            <a:r>
              <a:rPr lang="en-US" altLang="zh-CN" dirty="0"/>
              <a:t>Socket</a:t>
            </a:r>
            <a:r>
              <a:rPr lang="zh-CN" altLang="en-US" dirty="0"/>
              <a:t>对象则通过</a:t>
            </a:r>
            <a:r>
              <a:rPr lang="en-US" altLang="zh-CN" dirty="0"/>
              <a:t>accept()</a:t>
            </a:r>
            <a:r>
              <a:rPr lang="zh-CN" altLang="en-US" dirty="0"/>
              <a:t>方法的返回值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Socket</a:t>
            </a:r>
            <a:r>
              <a:rPr lang="zh-CN" altLang="en-US" dirty="0"/>
              <a:t>类有五个构造方法</a:t>
            </a:r>
            <a:r>
              <a:rPr lang="en-US" altLang="zh-CN" dirty="0"/>
              <a:t>.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0705"/>
              </p:ext>
            </p:extLst>
          </p:nvPr>
        </p:nvGraphicFramePr>
        <p:xfrm>
          <a:off x="609599" y="1825409"/>
          <a:ext cx="8414658" cy="2780106"/>
        </p:xfrm>
        <a:graphic>
          <a:graphicData uri="http://schemas.openxmlformats.org/drawingml/2006/table">
            <a:tbl>
              <a:tblPr/>
              <a:tblGrid>
                <a:gridCol w="729344"/>
                <a:gridCol w="7685314"/>
              </a:tblGrid>
              <a:tr h="17468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effectLst/>
                        </a:rPr>
                        <a:t>序号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>
                          <a:effectLst/>
                        </a:rPr>
                        <a:t>方法描述</a:t>
                      </a:r>
                      <a:endParaRPr lang="zh-CN" altLang="en-US" sz="1400">
                        <a:effectLst/>
                      </a:endParaRP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074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</a:rPr>
                        <a:t>1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Socket(String host, int port) throws UnknownHostException, IOException.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创建一个流套接字并将其连接到指定主机上的指定端口号。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9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Socket(</a:t>
                      </a:r>
                      <a:r>
                        <a:rPr lang="en-US" sz="1400" b="1" dirty="0" err="1">
                          <a:effectLst/>
                        </a:rPr>
                        <a:t>InetAddress</a:t>
                      </a:r>
                      <a:r>
                        <a:rPr lang="en-US" sz="1400" b="1" dirty="0">
                          <a:effectLst/>
                        </a:rPr>
                        <a:t> host, 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port) throws </a:t>
                      </a:r>
                      <a:r>
                        <a:rPr lang="en-US" sz="1400" b="1" dirty="0" err="1">
                          <a:effectLst/>
                        </a:rPr>
                        <a:t>IOException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创建一个流套接字并将其连接到指定 </a:t>
                      </a:r>
                      <a:r>
                        <a:rPr lang="en-US" sz="1400" dirty="0">
                          <a:effectLst/>
                        </a:rPr>
                        <a:t>IP </a:t>
                      </a:r>
                      <a:r>
                        <a:rPr lang="zh-CN" altLang="en-US" sz="1400" dirty="0">
                          <a:effectLst/>
                        </a:rPr>
                        <a:t>地址的指定端口号。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074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Socket(String host, 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port, </a:t>
                      </a:r>
                      <a:r>
                        <a:rPr lang="en-US" sz="1400" b="1" dirty="0" err="1">
                          <a:effectLst/>
                        </a:rPr>
                        <a:t>InetAddress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localAddress</a:t>
                      </a:r>
                      <a:r>
                        <a:rPr lang="en-US" sz="1400" b="1" dirty="0">
                          <a:effectLst/>
                        </a:rPr>
                        <a:t>, 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localPort</a:t>
                      </a:r>
                      <a:r>
                        <a:rPr lang="en-US" sz="1400" b="1" dirty="0">
                          <a:effectLst/>
                        </a:rPr>
                        <a:t>) throws </a:t>
                      </a:r>
                      <a:r>
                        <a:rPr lang="en-US" sz="1400" b="1" dirty="0" err="1">
                          <a:effectLst/>
                        </a:rPr>
                        <a:t>IOException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创建一个套接字并将其连接到指定远程主机上的指定远程端口。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74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Socket(</a:t>
                      </a:r>
                      <a:r>
                        <a:rPr lang="en-US" sz="1400" b="1" dirty="0" err="1">
                          <a:effectLst/>
                        </a:rPr>
                        <a:t>InetAddress</a:t>
                      </a:r>
                      <a:r>
                        <a:rPr lang="en-US" sz="1400" b="1" dirty="0">
                          <a:effectLst/>
                        </a:rPr>
                        <a:t> host, 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port, </a:t>
                      </a:r>
                      <a:r>
                        <a:rPr lang="en-US" sz="1400" b="1" dirty="0" err="1">
                          <a:effectLst/>
                        </a:rPr>
                        <a:t>InetAddress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localAddress</a:t>
                      </a:r>
                      <a:r>
                        <a:rPr lang="en-US" sz="1400" b="1" dirty="0">
                          <a:effectLst/>
                        </a:rPr>
                        <a:t>, 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localPort</a:t>
                      </a:r>
                      <a:r>
                        <a:rPr lang="en-US" sz="1400" b="1" dirty="0">
                          <a:effectLst/>
                        </a:rPr>
                        <a:t>) throws </a:t>
                      </a:r>
                      <a:r>
                        <a:rPr lang="en-US" sz="1400" b="1" dirty="0" err="1">
                          <a:effectLst/>
                        </a:rPr>
                        <a:t>IOException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创建一个套接字并将其连接到指定远程地址上的指定远程端口。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2245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5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Socket()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通过系统默认类型的 </a:t>
                      </a:r>
                      <a:r>
                        <a:rPr lang="en-US" sz="1400" dirty="0" err="1">
                          <a:effectLst/>
                        </a:rPr>
                        <a:t>SocketImpl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创建未连接套接字</a:t>
                      </a:r>
                    </a:p>
                  </a:txBody>
                  <a:tcPr marL="22736" marR="22736" marT="31831" marB="318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2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188" y="62139"/>
            <a:ext cx="8382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/>
              <a:t>      </a:t>
            </a:r>
            <a:r>
              <a:rPr kumimoji="1" lang="zh-CN" altLang="en-US" dirty="0"/>
              <a:t>类</a:t>
            </a:r>
            <a:r>
              <a:rPr kumimoji="1" lang="en-US" altLang="zh-CN" dirty="0" err="1"/>
              <a:t>MulticastSocket</a:t>
            </a:r>
            <a:r>
              <a:rPr kumimoji="1" lang="zh-CN" altLang="en-US" dirty="0"/>
              <a:t>：从</a:t>
            </a:r>
            <a:r>
              <a:rPr kumimoji="1" lang="en-US" altLang="zh-CN" dirty="0" err="1"/>
              <a:t>DatagramSocket</a:t>
            </a:r>
            <a:r>
              <a:rPr kumimoji="1" lang="zh-CN" altLang="en-US" dirty="0"/>
              <a:t>继承而来</a:t>
            </a:r>
          </a:p>
          <a:p>
            <a:r>
              <a:rPr kumimoji="1" lang="zh-CN" altLang="en-US" dirty="0"/>
              <a:t>  构造方法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MulticastSocket</a:t>
            </a:r>
            <a:r>
              <a:rPr kumimoji="1" lang="en-US" altLang="zh-CN" dirty="0">
                <a:latin typeface="Arial Unicode MS" pitchFamily="34" charset="-122"/>
              </a:rPr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</a:t>
            </a:r>
            <a:r>
              <a:rPr kumimoji="1" lang="en-US" altLang="zh-CN" dirty="0" err="1">
                <a:latin typeface="Arial Unicode MS" pitchFamily="34" charset="-122"/>
              </a:rPr>
              <a:t>MulticastSocket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port) </a:t>
            </a:r>
            <a:r>
              <a:rPr kumimoji="1" lang="zh-CN" altLang="en-US" dirty="0">
                <a:latin typeface="Arial Unicode MS" pitchFamily="34" charset="-122"/>
              </a:rPr>
              <a:t>：在指定的端口通信</a:t>
            </a:r>
          </a:p>
          <a:p>
            <a:pPr lvl="1"/>
            <a:r>
              <a:rPr kumimoji="1" lang="zh-CN" altLang="en-US" dirty="0">
                <a:latin typeface="Arial Unicode MS" pitchFamily="34" charset="-122"/>
              </a:rPr>
              <a:t>这两个方法都将抛出例外</a:t>
            </a:r>
            <a:r>
              <a:rPr kumimoji="1" lang="en-US" altLang="zh-CN" dirty="0" err="1">
                <a:latin typeface="Arial Unicode MS" pitchFamily="34" charset="-122"/>
              </a:rPr>
              <a:t>IOException</a:t>
            </a:r>
            <a:r>
              <a:rPr kumimoji="1" lang="zh-CN" altLang="en-US" dirty="0">
                <a:latin typeface="Arial Unicode MS" pitchFamily="34" charset="-122"/>
              </a:rPr>
              <a:t>，程序中需要捕获处理。</a:t>
            </a:r>
          </a:p>
          <a:p>
            <a:r>
              <a:rPr kumimoji="1" lang="zh-CN" altLang="en-US" dirty="0">
                <a:latin typeface="Arial Unicode MS" pitchFamily="34" charset="-122"/>
              </a:rPr>
              <a:t>  主要方法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</a:t>
            </a:r>
            <a:r>
              <a:rPr kumimoji="1" lang="en-US" altLang="zh-CN" dirty="0" err="1">
                <a:latin typeface="Arial Unicode MS" pitchFamily="34" charset="-122"/>
              </a:rPr>
              <a:t>joinGroup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mcastaddr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：加入一个广播组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</a:t>
            </a:r>
            <a:r>
              <a:rPr kumimoji="1" lang="en-US" altLang="zh-CN" dirty="0" err="1">
                <a:latin typeface="Arial Unicode MS" pitchFamily="34" charset="-122"/>
              </a:rPr>
              <a:t>leaveGroup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mcastaddr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：离开一个广播组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</a:t>
            </a:r>
            <a:r>
              <a:rPr kumimoji="1" lang="en-US" altLang="zh-CN" dirty="0" err="1">
                <a:latin typeface="Arial Unicode MS" pitchFamily="34" charset="-122"/>
              </a:rPr>
              <a:t>setTimeToLive</a:t>
            </a:r>
            <a:r>
              <a:rPr kumimoji="1" lang="en-US" altLang="zh-CN" dirty="0">
                <a:latin typeface="Arial Unicode MS" pitchFamily="34" charset="-122"/>
              </a:rPr>
              <a:t>(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ttl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：指定数据报离开时间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send(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p, byte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 err="1">
                <a:latin typeface="Arial Unicode MS" pitchFamily="34" charset="-122"/>
              </a:rPr>
              <a:t>ttl</a:t>
            </a:r>
            <a:r>
              <a:rPr kumimoji="1" lang="en-US" altLang="zh-CN" dirty="0">
                <a:latin typeface="Arial Unicode MS" pitchFamily="34" charset="-122"/>
              </a:rPr>
              <a:t>)</a:t>
            </a:r>
            <a:r>
              <a:rPr kumimoji="1" lang="zh-CN" altLang="en-US" dirty="0">
                <a:latin typeface="Arial Unicode MS" pitchFamily="34" charset="-122"/>
              </a:rPr>
              <a:t>：在指定的时间内将数据报发送出去</a:t>
            </a:r>
          </a:p>
          <a:p>
            <a:pPr lvl="1"/>
            <a:r>
              <a:rPr kumimoji="1" lang="zh-CN" altLang="en-US" dirty="0">
                <a:latin typeface="Arial Unicode MS" pitchFamily="34" charset="-122"/>
              </a:rPr>
              <a:t>这四个方法都将抛出例外</a:t>
            </a:r>
            <a:r>
              <a:rPr kumimoji="1" lang="en-US" altLang="zh-CN" dirty="0" err="1">
                <a:latin typeface="Arial Unicode MS" pitchFamily="34" charset="-122"/>
              </a:rPr>
              <a:t>IOException</a:t>
            </a:r>
            <a:r>
              <a:rPr kumimoji="1" lang="zh-CN" altLang="en-US" dirty="0">
                <a:latin typeface="Arial Unicode MS" pitchFamily="34" charset="-122"/>
              </a:rPr>
              <a:t>，程序中需要捕获处理。</a:t>
            </a:r>
          </a:p>
          <a:p>
            <a:r>
              <a:rPr kumimoji="1" lang="zh-CN" altLang="en-US" dirty="0"/>
              <a:t>  继承</a:t>
            </a:r>
            <a:r>
              <a:rPr kumimoji="1" lang="en-US" altLang="zh-CN" dirty="0" err="1"/>
              <a:t>DatagramSocket</a:t>
            </a:r>
            <a:r>
              <a:rPr kumimoji="1" lang="zh-CN" altLang="en-US" dirty="0">
                <a:latin typeface="Arial Unicode MS" pitchFamily="34" charset="-122"/>
              </a:rPr>
              <a:t>的方法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receive(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p)</a:t>
            </a:r>
            <a:r>
              <a:rPr kumimoji="1" lang="zh-CN" altLang="en-US" dirty="0">
                <a:latin typeface="Arial Unicode MS" pitchFamily="34" charset="-122"/>
              </a:rPr>
              <a:t>：接收数据 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send(</a:t>
            </a:r>
            <a:r>
              <a:rPr kumimoji="1" lang="en-US" altLang="zh-CN" dirty="0" err="1">
                <a:latin typeface="Arial Unicode MS" pitchFamily="34" charset="-122"/>
              </a:rPr>
              <a:t>DatagramPacket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p)</a:t>
            </a:r>
            <a:r>
              <a:rPr kumimoji="1" lang="zh-CN" altLang="en-US" dirty="0">
                <a:latin typeface="Arial Unicode MS" pitchFamily="34" charset="-122"/>
              </a:rPr>
              <a:t>：发送数据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connect(</a:t>
            </a:r>
            <a:r>
              <a:rPr kumimoji="1" lang="en-US" altLang="zh-CN" dirty="0" err="1">
                <a:latin typeface="Arial Unicode MS" pitchFamily="34" charset="-122"/>
              </a:rPr>
              <a:t>InetAddress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address, </a:t>
            </a:r>
            <a:r>
              <a:rPr kumimoji="1" lang="en-US" altLang="zh-CN" dirty="0" err="1">
                <a:latin typeface="Arial Unicode MS" pitchFamily="34" charset="-122"/>
              </a:rPr>
              <a:t>int</a:t>
            </a:r>
            <a:r>
              <a:rPr kumimoji="1" lang="en-US" altLang="zh-CN" dirty="0">
                <a:latin typeface="Times New Roman"/>
              </a:rPr>
              <a:t> </a:t>
            </a:r>
            <a:r>
              <a:rPr kumimoji="1" lang="en-US" altLang="zh-CN" dirty="0">
                <a:latin typeface="Arial Unicode MS" pitchFamily="34" charset="-122"/>
              </a:rPr>
              <a:t>port)</a:t>
            </a:r>
            <a:r>
              <a:rPr kumimoji="1" lang="zh-CN" altLang="en-US" dirty="0">
                <a:latin typeface="Arial Unicode MS" pitchFamily="34" charset="-122"/>
              </a:rPr>
              <a:t>：与指定的机器通信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disconnect()</a:t>
            </a:r>
            <a:r>
              <a:rPr kumimoji="1" lang="zh-CN" altLang="en-US" dirty="0">
                <a:latin typeface="Arial Unicode MS" pitchFamily="34" charset="-122"/>
              </a:rPr>
              <a:t>：关闭指定的连接</a:t>
            </a:r>
          </a:p>
          <a:p>
            <a:pPr lvl="1"/>
            <a:r>
              <a:rPr kumimoji="1" lang="en-US" altLang="zh-CN" dirty="0">
                <a:latin typeface="Arial Unicode MS" pitchFamily="34" charset="-122"/>
              </a:rPr>
              <a:t>public void close()</a:t>
            </a:r>
            <a:r>
              <a:rPr kumimoji="1" lang="zh-CN" altLang="en-US" dirty="0">
                <a:latin typeface="Arial Unicode MS" pitchFamily="34" charset="-122"/>
              </a:rPr>
              <a:t>：关闭</a:t>
            </a:r>
            <a:r>
              <a:rPr kumimoji="1" lang="en-US" altLang="zh-CN" dirty="0">
                <a:latin typeface="Arial Unicode MS" pitchFamily="34" charset="-122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845838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015519"/>
            <a:ext cx="8424862" cy="1739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 err="1"/>
              <a:t>MulticastSocket</a:t>
            </a:r>
            <a:r>
              <a:rPr kumimoji="1" lang="en-US" altLang="zh-CN" dirty="0"/>
              <a:t> socket = new </a:t>
            </a:r>
            <a:r>
              <a:rPr kumimoji="1" lang="en-US" altLang="zh-CN" dirty="0" err="1"/>
              <a:t>MulticastSocket</a:t>
            </a:r>
            <a:r>
              <a:rPr kumimoji="1" lang="en-US" altLang="zh-CN" dirty="0"/>
              <a:t>(4446); </a:t>
            </a:r>
          </a:p>
          <a:p>
            <a:r>
              <a:rPr kumimoji="1" lang="en-US" altLang="zh-CN" dirty="0" err="1"/>
              <a:t>InetAddress</a:t>
            </a:r>
            <a:r>
              <a:rPr kumimoji="1" lang="en-US" altLang="zh-CN" dirty="0"/>
              <a:t> address = </a:t>
            </a:r>
            <a:r>
              <a:rPr kumimoji="1" lang="en-US" altLang="zh-CN" dirty="0" err="1"/>
              <a:t>InetAddress.getByName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chemeClr val="folHlink"/>
                </a:solidFill>
              </a:rPr>
              <a:t>"230.0.0.1"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 err="1">
                <a:solidFill>
                  <a:schemeClr val="folHlink"/>
                </a:solidFill>
              </a:rPr>
              <a:t>socket.joinGroup</a:t>
            </a:r>
            <a:r>
              <a:rPr kumimoji="1" lang="en-US" altLang="zh-CN" dirty="0">
                <a:solidFill>
                  <a:schemeClr val="folHlink"/>
                </a:solidFill>
              </a:rPr>
              <a:t>(address);</a:t>
            </a:r>
          </a:p>
          <a:p>
            <a:r>
              <a:rPr kumimoji="1" lang="en-US" altLang="zh-CN" dirty="0">
                <a:latin typeface="Times New Roman"/>
              </a:rPr>
              <a:t>…</a:t>
            </a:r>
            <a:r>
              <a:rPr kumimoji="1" lang="en-US" altLang="zh-CN" dirty="0"/>
              <a:t>  //receive datagram</a:t>
            </a:r>
          </a:p>
          <a:p>
            <a:r>
              <a:rPr kumimoji="1" lang="en-US" altLang="zh-CN" dirty="0" err="1">
                <a:solidFill>
                  <a:schemeClr val="folHlink"/>
                </a:solidFill>
              </a:rPr>
              <a:t>socket.leaveGroup</a:t>
            </a:r>
            <a:r>
              <a:rPr kumimoji="1" lang="en-US" altLang="zh-CN" dirty="0">
                <a:solidFill>
                  <a:schemeClr val="folHlink"/>
                </a:solidFill>
              </a:rPr>
              <a:t>(address);</a:t>
            </a:r>
          </a:p>
          <a:p>
            <a:r>
              <a:rPr kumimoji="1" lang="en-US" altLang="zh-CN" dirty="0" err="1"/>
              <a:t>socket.close</a:t>
            </a:r>
            <a:r>
              <a:rPr kumimoji="1" lang="en-US" altLang="zh-CN" dirty="0"/>
              <a:t>();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3581370"/>
            <a:ext cx="6662208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InetAddress</a:t>
            </a:r>
            <a:r>
              <a:rPr kumimoji="1" lang="en-US" altLang="zh-CN" dirty="0"/>
              <a:t> group = </a:t>
            </a:r>
            <a:r>
              <a:rPr kumimoji="1" lang="en-US" altLang="zh-CN" dirty="0" err="1"/>
              <a:t>InetAddress.getByName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chemeClr val="folHlink"/>
                </a:solidFill>
              </a:rPr>
              <a:t>"230.0.0.1"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 err="1"/>
              <a:t>DatagramPacket</a:t>
            </a:r>
            <a:r>
              <a:rPr kumimoji="1" lang="en-US" altLang="zh-CN" dirty="0"/>
              <a:t> packet = </a:t>
            </a:r>
          </a:p>
          <a:p>
            <a:r>
              <a:rPr kumimoji="1" lang="en-US" altLang="zh-CN" dirty="0"/>
              <a:t>                                new </a:t>
            </a:r>
            <a:r>
              <a:rPr kumimoji="1" lang="en-US" altLang="zh-CN" dirty="0" err="1"/>
              <a:t>DatagramPacket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buf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buf.length</a:t>
            </a:r>
            <a:r>
              <a:rPr kumimoji="1" lang="en-US" altLang="zh-CN" dirty="0"/>
              <a:t>, group, 4446);</a:t>
            </a:r>
          </a:p>
          <a:p>
            <a:r>
              <a:rPr kumimoji="1" lang="en-US" altLang="zh-CN" dirty="0" err="1"/>
              <a:t>socket.send</a:t>
            </a:r>
            <a:r>
              <a:rPr kumimoji="1" lang="en-US" altLang="zh-CN" dirty="0"/>
              <a:t>(packet);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11213" y="301491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folHlink"/>
                </a:solidFill>
              </a:rPr>
              <a:t>客户端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1213" y="294456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folHlink"/>
                </a:solidFill>
              </a:rPr>
              <a:t>服务器端</a:t>
            </a:r>
          </a:p>
        </p:txBody>
      </p:sp>
    </p:spTree>
    <p:extLst>
      <p:ext uri="{BB962C8B-B14F-4D97-AF65-F5344CB8AC3E}">
        <p14:creationId xmlns:p14="http://schemas.microsoft.com/office/powerpoint/2010/main" val="142719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990599"/>
            <a:ext cx="797922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 smtClean="0"/>
              <a:t>广播</a:t>
            </a:r>
            <a:r>
              <a:rPr kumimoji="1" lang="zh-CN" altLang="en-US" sz="2000" dirty="0"/>
              <a:t>组的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地址是一类特殊的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地址，它们没有分配给网上的硬件资源使用，而是专门保留下来作为广播通信使用的（就像</a:t>
            </a:r>
            <a:r>
              <a:rPr kumimoji="1" lang="en-US" altLang="zh-CN" sz="2000" dirty="0"/>
              <a:t>127.0.0.1</a:t>
            </a:r>
            <a:r>
              <a:rPr kumimoji="1" lang="zh-CN" altLang="en-US" sz="2000" dirty="0"/>
              <a:t>是专门用来描述本机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一样）。这一类地址的范围是从</a:t>
            </a:r>
            <a:r>
              <a:rPr kumimoji="1" lang="en-US" altLang="zh-CN" sz="2000" dirty="0">
                <a:latin typeface="Arial Unicode MS" pitchFamily="34" charset="-122"/>
              </a:rPr>
              <a:t>224.0.0.0</a:t>
            </a:r>
            <a:r>
              <a:rPr kumimoji="1" lang="zh-CN" altLang="en-US" sz="2000" dirty="0"/>
              <a:t>到</a:t>
            </a:r>
            <a:r>
              <a:rPr kumimoji="1" lang="en-US" altLang="zh-CN" sz="2000" dirty="0">
                <a:latin typeface="Arial Unicode MS" pitchFamily="34" charset="-122"/>
              </a:rPr>
              <a:t>239.255.255.255</a:t>
            </a:r>
            <a:r>
              <a:rPr kumimoji="1" lang="zh-CN" altLang="en-US" sz="2000" dirty="0"/>
              <a:t>，其中地址 </a:t>
            </a:r>
            <a:r>
              <a:rPr kumimoji="1" lang="en-US" altLang="zh-CN" sz="2000" dirty="0"/>
              <a:t>224.0.0.0</a:t>
            </a:r>
            <a:r>
              <a:rPr kumimoji="1" lang="zh-CN" altLang="en-US" sz="2000" dirty="0"/>
              <a:t>又被保留不能被一般应用程序所使用</a:t>
            </a:r>
            <a:r>
              <a:rPr kumimoji="1" lang="zh-CN" altLang="en-US" sz="2000" dirty="0" smtClean="0"/>
              <a:t>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356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1371" y="1524000"/>
            <a:ext cx="777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dirty="0" smtClean="0">
                <a:latin typeface="Times New Roman" pitchFamily="18" charset="0"/>
              </a:rPr>
              <a:t>许多</a:t>
            </a:r>
            <a:r>
              <a:rPr kumimoji="1" lang="zh-CN" altLang="en-US" sz="2000" dirty="0">
                <a:latin typeface="Times New Roman" pitchFamily="18" charset="0"/>
              </a:rPr>
              <a:t>防火墙和路由器可以配置为不允许</a:t>
            </a:r>
            <a:r>
              <a:rPr kumimoji="1" lang="en-US" altLang="zh-CN" sz="2000" dirty="0">
                <a:latin typeface="Times New Roman" pitchFamily="18" charset="0"/>
              </a:rPr>
              <a:t>UDP</a:t>
            </a:r>
            <a:r>
              <a:rPr kumimoji="1" lang="zh-CN" altLang="en-US" sz="2000" dirty="0">
                <a:latin typeface="Times New Roman" pitchFamily="18" charset="0"/>
              </a:rPr>
              <a:t>数据报进入。因此，如果想在这种环境下提供</a:t>
            </a:r>
            <a:r>
              <a:rPr kumimoji="1" lang="en-US" altLang="zh-CN" sz="2000" dirty="0">
                <a:latin typeface="Times New Roman" pitchFamily="18" charset="0"/>
              </a:rPr>
              <a:t>UDP</a:t>
            </a:r>
            <a:r>
              <a:rPr kumimoji="1" lang="zh-CN" altLang="en-US" sz="2000" dirty="0">
                <a:latin typeface="Times New Roman" pitchFamily="18" charset="0"/>
              </a:rPr>
              <a:t>网络服务，就需要请求系统管理员重新配置防火墙和路由器，以允许</a:t>
            </a:r>
            <a:r>
              <a:rPr kumimoji="1" lang="en-US" altLang="zh-CN" sz="2000" dirty="0">
                <a:latin typeface="Times New Roman" pitchFamily="18" charset="0"/>
              </a:rPr>
              <a:t>UDP</a:t>
            </a:r>
            <a:r>
              <a:rPr kumimoji="1" lang="zh-CN" altLang="en-US" sz="2000" dirty="0">
                <a:latin typeface="Times New Roman" pitchFamily="18" charset="0"/>
              </a:rPr>
              <a:t>数据报进入。</a:t>
            </a:r>
          </a:p>
        </p:txBody>
      </p:sp>
    </p:spTree>
    <p:extLst>
      <p:ext uri="{BB962C8B-B14F-4D97-AF65-F5344CB8AC3E}">
        <p14:creationId xmlns:p14="http://schemas.microsoft.com/office/powerpoint/2010/main" val="2353185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713" y="1082379"/>
            <a:ext cx="7761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（</a:t>
            </a:r>
            <a:r>
              <a:rPr lang="en-US" altLang="zh-CN" dirty="0"/>
              <a:t>Uniform Resource Locator</a:t>
            </a:r>
            <a:r>
              <a:rPr lang="zh-CN" altLang="en-US" dirty="0"/>
              <a:t>）中文名为统一资源定位符，有时也被俗称为网页地址。表示为互联网上的资源，如网页或者</a:t>
            </a:r>
            <a:r>
              <a:rPr lang="en-US" altLang="zh-CN" dirty="0"/>
              <a:t>FTP</a:t>
            </a:r>
            <a:r>
              <a:rPr lang="zh-CN" altLang="en-US" dirty="0"/>
              <a:t>地址</a:t>
            </a:r>
            <a:r>
              <a:rPr lang="zh-CN" altLang="en-US" dirty="0" smtClean="0"/>
              <a:t>。</a:t>
            </a:r>
            <a:r>
              <a:rPr lang="en-US" altLang="zh-CN" dirty="0"/>
              <a:t>URL</a:t>
            </a:r>
            <a:r>
              <a:rPr lang="zh-CN" altLang="en-US" dirty="0"/>
              <a:t>可以分为如下几个部分。</a:t>
            </a:r>
          </a:p>
        </p:txBody>
      </p:sp>
      <p:sp>
        <p:nvSpPr>
          <p:cNvPr id="6" name="矩形 5"/>
          <p:cNvSpPr/>
          <p:nvPr/>
        </p:nvSpPr>
        <p:spPr>
          <a:xfrm>
            <a:off x="598713" y="2041104"/>
            <a:ext cx="767443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protocol://host:port/path?query#ref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8713" y="2616287"/>
            <a:ext cx="7761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protocols(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可以是 </a:t>
            </a:r>
            <a:r>
              <a:rPr lang="en-US" altLang="zh-CN" dirty="0"/>
              <a:t>HTTP, HTTPS, FTP, </a:t>
            </a:r>
            <a:r>
              <a:rPr lang="zh-CN" altLang="en-US" dirty="0"/>
              <a:t>和</a:t>
            </a:r>
            <a:r>
              <a:rPr lang="en-US" altLang="zh-CN" dirty="0"/>
              <a:t>File</a:t>
            </a:r>
            <a:r>
              <a:rPr lang="zh-CN" altLang="en-US" dirty="0"/>
              <a:t>。</a:t>
            </a:r>
            <a:r>
              <a:rPr lang="en-US" altLang="zh-CN" dirty="0"/>
              <a:t>port </a:t>
            </a:r>
            <a:r>
              <a:rPr lang="zh-CN" altLang="en-US" dirty="0"/>
              <a:t>为端口号。</a:t>
            </a:r>
            <a:r>
              <a:rPr lang="en-US" altLang="zh-CN" dirty="0"/>
              <a:t>path</a:t>
            </a:r>
            <a:r>
              <a:rPr lang="zh-CN" altLang="en-US" dirty="0"/>
              <a:t>为文件路径及文件名。</a:t>
            </a:r>
          </a:p>
        </p:txBody>
      </p:sp>
      <p:sp>
        <p:nvSpPr>
          <p:cNvPr id="8" name="矩形 7"/>
          <p:cNvSpPr/>
          <p:nvPr/>
        </p:nvSpPr>
        <p:spPr>
          <a:xfrm>
            <a:off x="598713" y="3282434"/>
            <a:ext cx="272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URL</a:t>
            </a:r>
            <a:r>
              <a:rPr lang="zh-CN" altLang="en-US" dirty="0"/>
              <a:t>实例如下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8712" y="3663727"/>
            <a:ext cx="776151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http://www.w3cschool.cc/index.html?language=cn#j2se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1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343" y="369264"/>
            <a:ext cx="8229600" cy="6539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314" y="1120479"/>
            <a:ext cx="7837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java.net</a:t>
            </a:r>
            <a:r>
              <a:rPr lang="zh-CN" altLang="en-US" dirty="0"/>
              <a:t>包中定义了</a:t>
            </a:r>
            <a:r>
              <a:rPr lang="en-US" altLang="zh-CN" dirty="0"/>
              <a:t>URL</a:t>
            </a:r>
            <a:r>
              <a:rPr lang="zh-CN" altLang="en-US" dirty="0"/>
              <a:t>类，该类用来处理有关</a:t>
            </a:r>
            <a:r>
              <a:rPr lang="en-US" altLang="zh-CN" dirty="0"/>
              <a:t>URL</a:t>
            </a:r>
            <a:r>
              <a:rPr lang="zh-CN" altLang="en-US" dirty="0"/>
              <a:t>的内容。对于</a:t>
            </a:r>
            <a:r>
              <a:rPr lang="en-US" altLang="zh-CN" dirty="0"/>
              <a:t>URL</a:t>
            </a:r>
            <a:r>
              <a:rPr lang="zh-CN" altLang="en-US" dirty="0"/>
              <a:t>类的创建和使用，下面分别进行介绍。</a:t>
            </a:r>
          </a:p>
          <a:p>
            <a:r>
              <a:rPr lang="en-US" altLang="zh-CN" dirty="0"/>
              <a:t>java.net.URL</a:t>
            </a:r>
            <a:r>
              <a:rPr lang="zh-CN" altLang="en-US" dirty="0"/>
              <a:t>提供了丰富的</a:t>
            </a:r>
            <a:r>
              <a:rPr lang="en-US" altLang="zh-CN" dirty="0"/>
              <a:t>URL</a:t>
            </a:r>
            <a:r>
              <a:rPr lang="zh-CN" altLang="en-US" dirty="0"/>
              <a:t>构建方式，并可以通过</a:t>
            </a:r>
            <a:r>
              <a:rPr lang="en-US" altLang="zh-CN" dirty="0"/>
              <a:t>java.net.URL</a:t>
            </a:r>
            <a:r>
              <a:rPr lang="zh-CN" altLang="en-US" dirty="0"/>
              <a:t>来获取资源。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08404"/>
              </p:ext>
            </p:extLst>
          </p:nvPr>
        </p:nvGraphicFramePr>
        <p:xfrm>
          <a:off x="533400" y="2176371"/>
          <a:ext cx="7543799" cy="2124885"/>
        </p:xfrm>
        <a:graphic>
          <a:graphicData uri="http://schemas.openxmlformats.org/drawingml/2006/table">
            <a:tbl>
              <a:tblPr/>
              <a:tblGrid>
                <a:gridCol w="1075070"/>
                <a:gridCol w="6468729"/>
              </a:tblGrid>
              <a:tr h="20350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7543" marR="17543" marT="17543" marB="175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方法描述</a:t>
                      </a:r>
                    </a:p>
                  </a:txBody>
                  <a:tcPr marL="17543" marR="17543" marT="17543" marB="1754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6868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public URL(String protocol, String host, int port, String file) throws MalformedURLException.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通过给定的参数</a:t>
                      </a:r>
                      <a:r>
                        <a:rPr lang="en-US" altLang="zh-CN" sz="1200">
                          <a:effectLst/>
                        </a:rPr>
                        <a:t>(</a:t>
                      </a:r>
                      <a:r>
                        <a:rPr lang="zh-CN" altLang="en-US" sz="1200">
                          <a:effectLst/>
                        </a:rPr>
                        <a:t>协议、主机名、端口号、文件名</a:t>
                      </a:r>
                      <a:r>
                        <a:rPr lang="en-US" altLang="zh-CN" sz="1200">
                          <a:effectLst/>
                        </a:rPr>
                        <a:t>)</a:t>
                      </a:r>
                      <a:r>
                        <a:rPr lang="zh-CN" altLang="en-US" sz="1200">
                          <a:effectLst/>
                        </a:rPr>
                        <a:t>创建</a:t>
                      </a:r>
                      <a:r>
                        <a:rPr lang="en-US" sz="1200">
                          <a:effectLst/>
                        </a:rPr>
                        <a:t>URL。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public URL(String protocol, String host, String file) throws MalformedURLException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使用指定的协议、主机名、文件名创建</a:t>
                      </a:r>
                      <a:r>
                        <a:rPr lang="en-US" sz="1200">
                          <a:effectLst/>
                        </a:rPr>
                        <a:t>URL，</a:t>
                      </a:r>
                      <a:r>
                        <a:rPr lang="zh-CN" altLang="en-US" sz="1200">
                          <a:effectLst/>
                        </a:rPr>
                        <a:t>端口使用协议的默认端口。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public URL(String url) throws MalformedURLException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通过给定的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  <a:r>
                        <a:rPr lang="zh-CN" altLang="en-US" sz="1200">
                          <a:effectLst/>
                        </a:rPr>
                        <a:t>字符串创建</a:t>
                      </a:r>
                      <a:r>
                        <a:rPr lang="en-US" sz="1200">
                          <a:effectLst/>
                        </a:rPr>
                        <a:t>URL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77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URL(URL context, String </a:t>
                      </a:r>
                      <a:r>
                        <a:rPr lang="en-US" sz="1200" b="1" dirty="0" err="1">
                          <a:effectLst/>
                        </a:rPr>
                        <a:t>url</a:t>
                      </a:r>
                      <a:r>
                        <a:rPr lang="en-US" sz="1200" b="1" dirty="0">
                          <a:effectLst/>
                        </a:rPr>
                        <a:t>) throws </a:t>
                      </a:r>
                      <a:r>
                        <a:rPr lang="en-US" sz="1200" b="1" dirty="0" err="1">
                          <a:effectLst/>
                        </a:rPr>
                        <a:t>MalformedURLException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使用基地址和相对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创建</a:t>
                      </a:r>
                    </a:p>
                  </a:txBody>
                  <a:tcPr marL="29239" marR="29239" marT="40935" marB="409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0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842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类方法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0485" y="872619"/>
            <a:ext cx="7663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类中包含了很多方法用于访问</a:t>
            </a:r>
            <a:r>
              <a:rPr lang="en-US" altLang="zh-CN" dirty="0"/>
              <a:t>URL</a:t>
            </a:r>
            <a:r>
              <a:rPr lang="zh-CN" altLang="en-US" dirty="0"/>
              <a:t>的各个部分，具体方法及描述如下：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09326"/>
              </p:ext>
            </p:extLst>
          </p:nvPr>
        </p:nvGraphicFramePr>
        <p:xfrm>
          <a:off x="772885" y="1369763"/>
          <a:ext cx="7195458" cy="3448287"/>
        </p:xfrm>
        <a:graphic>
          <a:graphicData uri="http://schemas.openxmlformats.org/drawingml/2006/table">
            <a:tbl>
              <a:tblPr/>
              <a:tblGrid>
                <a:gridCol w="805544"/>
                <a:gridCol w="6389914"/>
              </a:tblGrid>
              <a:tr h="1363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11758" marR="11758" marT="11758" marB="1175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方法描述</a:t>
                      </a:r>
                    </a:p>
                  </a:txBody>
                  <a:tcPr marL="11758" marR="11758" marT="11758" marB="1175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getPath</a:t>
                      </a:r>
                      <a:r>
                        <a:rPr lang="en-US" sz="1200" b="1" dirty="0" smtClean="0">
                          <a:effectLst/>
                        </a:rPr>
                        <a:t>() 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路径部分。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getQuery</a:t>
                      </a:r>
                      <a:r>
                        <a:rPr lang="en-US" sz="1200" b="1" dirty="0" smtClean="0">
                          <a:effectLst/>
                        </a:rPr>
                        <a:t>() 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查询部分。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getAuthority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获取</a:t>
                      </a:r>
                      <a:r>
                        <a:rPr lang="zh-CN" altLang="en-US" sz="1200" dirty="0">
                          <a:effectLst/>
                        </a:rPr>
                        <a:t>此 </a:t>
                      </a:r>
                      <a:r>
                        <a:rPr lang="en-US" sz="1200" dirty="0">
                          <a:effectLst/>
                        </a:rPr>
                        <a:t>URL </a:t>
                      </a:r>
                      <a:r>
                        <a:rPr lang="zh-CN" altLang="en-US" sz="1200" dirty="0">
                          <a:effectLst/>
                        </a:rPr>
                        <a:t>的授权部分。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</a:t>
                      </a:r>
                      <a:r>
                        <a:rPr lang="en-US" sz="1200" b="1" dirty="0" err="1">
                          <a:effectLst/>
                        </a:rPr>
                        <a:t>int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getPort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en-US" sz="1200" dirty="0" err="1" smtClean="0">
                          <a:effectLst/>
                        </a:rPr>
                        <a:t>返回</a:t>
                      </a:r>
                      <a:r>
                        <a:rPr lang="en-US" sz="1200" dirty="0" err="1">
                          <a:effectLst/>
                        </a:rPr>
                        <a:t>URL端口部分</a:t>
                      </a:r>
                      <a:endParaRPr lang="en-US" sz="1200" dirty="0">
                        <a:effectLst/>
                      </a:endParaRP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</a:t>
                      </a:r>
                      <a:r>
                        <a:rPr lang="en-US" sz="1200" b="1" dirty="0" err="1">
                          <a:effectLst/>
                        </a:rPr>
                        <a:t>int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getDefaultPort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zh-CN" altLang="en-US" sz="1200" dirty="0">
                          <a:effectLst/>
                        </a:rPr>
                        <a:t>协议的默认端口号。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82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6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getProtocol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返回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的协议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7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getHost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en-US" sz="1200" dirty="0" err="1" smtClean="0">
                          <a:effectLst/>
                        </a:rPr>
                        <a:t>返回</a:t>
                      </a:r>
                      <a:r>
                        <a:rPr lang="en-US" sz="1200" dirty="0" err="1">
                          <a:effectLst/>
                        </a:rPr>
                        <a:t>URL的主机</a:t>
                      </a:r>
                      <a:endParaRPr lang="en-US" sz="1200" dirty="0">
                        <a:effectLst/>
                      </a:endParaRP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61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8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getFile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en-US" sz="1200" dirty="0" err="1" smtClean="0">
                          <a:effectLst/>
                        </a:rPr>
                        <a:t>返回</a:t>
                      </a:r>
                      <a:r>
                        <a:rPr lang="en-US" sz="1200" dirty="0" err="1">
                          <a:effectLst/>
                        </a:rPr>
                        <a:t>URL文件名部分</a:t>
                      </a:r>
                      <a:endParaRPr lang="en-US" sz="1200" dirty="0">
                        <a:effectLst/>
                      </a:endParaRP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934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9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String </a:t>
                      </a:r>
                      <a:r>
                        <a:rPr lang="en-US" sz="1200" b="1" dirty="0" err="1">
                          <a:effectLst/>
                        </a:rPr>
                        <a:t>getRef</a:t>
                      </a:r>
                      <a:r>
                        <a:rPr lang="en-US" sz="1200" b="1" dirty="0" smtClean="0">
                          <a:effectLst/>
                        </a:rPr>
                        <a:t>()\\</a:t>
                      </a:r>
                      <a:r>
                        <a:rPr lang="zh-CN" altLang="en-US" sz="1200" dirty="0" smtClean="0">
                          <a:effectLst/>
                        </a:rPr>
                        <a:t>获取</a:t>
                      </a:r>
                      <a:r>
                        <a:rPr lang="zh-CN" altLang="en-US" sz="1200" dirty="0">
                          <a:effectLst/>
                        </a:rPr>
                        <a:t>此 </a:t>
                      </a:r>
                      <a:r>
                        <a:rPr lang="en-US" sz="1200" dirty="0">
                          <a:effectLst/>
                        </a:rPr>
                        <a:t>URL </a:t>
                      </a:r>
                      <a:r>
                        <a:rPr lang="zh-CN" altLang="en-US" sz="1200" dirty="0">
                          <a:effectLst/>
                        </a:rPr>
                        <a:t>的锚点（也称为</a:t>
                      </a:r>
                      <a:r>
                        <a:rPr lang="en-US" altLang="zh-CN" sz="1200" dirty="0">
                          <a:effectLst/>
                        </a:rPr>
                        <a:t>"</a:t>
                      </a:r>
                      <a:r>
                        <a:rPr lang="zh-CN" altLang="en-US" sz="1200" dirty="0">
                          <a:effectLst/>
                        </a:rPr>
                        <a:t>引用</a:t>
                      </a:r>
                      <a:r>
                        <a:rPr lang="en-US" altLang="zh-CN" sz="1200" dirty="0">
                          <a:effectLst/>
                        </a:rPr>
                        <a:t>"</a:t>
                      </a:r>
                      <a:r>
                        <a:rPr lang="zh-CN" altLang="en-US" sz="1200" dirty="0">
                          <a:effectLst/>
                        </a:rPr>
                        <a:t>）。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24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10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public </a:t>
                      </a:r>
                      <a:r>
                        <a:rPr lang="en-US" sz="1200" b="1" dirty="0" err="1">
                          <a:effectLst/>
                        </a:rPr>
                        <a:t>URLConnection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openConnection</a:t>
                      </a:r>
                      <a:r>
                        <a:rPr lang="en-US" sz="1200" b="1" dirty="0">
                          <a:effectLst/>
                        </a:rPr>
                        <a:t>() throws </a:t>
                      </a:r>
                      <a:r>
                        <a:rPr lang="en-US" sz="1200" b="1" dirty="0" err="1" smtClean="0">
                          <a:effectLst/>
                        </a:rPr>
                        <a:t>IOException</a:t>
                      </a:r>
                      <a:r>
                        <a:rPr lang="en-US" sz="1200" b="1" dirty="0" smtClean="0">
                          <a:effectLst/>
                        </a:rPr>
                        <a:t>\\</a:t>
                      </a:r>
                      <a:r>
                        <a:rPr lang="zh-CN" altLang="en-US" sz="1200" dirty="0" smtClean="0">
                          <a:effectLst/>
                        </a:rPr>
                        <a:t>打开</a:t>
                      </a:r>
                      <a:r>
                        <a:rPr lang="zh-CN" altLang="en-US" sz="1200" dirty="0">
                          <a:effectLst/>
                        </a:rPr>
                        <a:t>一个</a:t>
                      </a:r>
                      <a:r>
                        <a:rPr lang="en-US" sz="1200" dirty="0">
                          <a:effectLst/>
                        </a:rPr>
                        <a:t>URL</a:t>
                      </a:r>
                      <a:r>
                        <a:rPr lang="zh-CN" altLang="en-US" sz="1200" dirty="0">
                          <a:effectLst/>
                        </a:rPr>
                        <a:t>连接，并运行客户端访问资源。</a:t>
                      </a:r>
                    </a:p>
                  </a:txBody>
                  <a:tcPr marL="19596" marR="19596" marT="27435" marB="274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4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0485" y="1231358"/>
            <a:ext cx="7794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抽象类 </a:t>
            </a:r>
            <a:r>
              <a:rPr lang="en-US" altLang="zh-CN" dirty="0" err="1"/>
              <a:t>URLConnection</a:t>
            </a:r>
            <a:r>
              <a:rPr lang="en-US" altLang="zh-CN" dirty="0"/>
              <a:t> </a:t>
            </a:r>
            <a:r>
              <a:rPr lang="zh-CN" altLang="en-US" dirty="0"/>
              <a:t>是所有类的超类，它代表应用程序和 </a:t>
            </a:r>
            <a:r>
              <a:rPr lang="en-US" altLang="zh-CN" dirty="0"/>
              <a:t>URL </a:t>
            </a:r>
            <a:r>
              <a:rPr lang="zh-CN" altLang="en-US" dirty="0"/>
              <a:t>之间的通信链接。此类的实例可用于读取和写入此 </a:t>
            </a:r>
            <a:r>
              <a:rPr lang="en-US" altLang="zh-CN" dirty="0"/>
              <a:t>URL </a:t>
            </a:r>
            <a:r>
              <a:rPr lang="zh-CN" altLang="en-US" dirty="0"/>
              <a:t>引用的资源。通常，创建一个到 </a:t>
            </a:r>
            <a:r>
              <a:rPr lang="en-US" altLang="zh-CN" dirty="0"/>
              <a:t>URL </a:t>
            </a:r>
            <a:r>
              <a:rPr lang="zh-CN" altLang="en-US" dirty="0"/>
              <a:t>的连接需要几个步骤：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URLConnections</a:t>
            </a:r>
            <a:r>
              <a:rPr lang="en-US" altLang="zh-CN" dirty="0"/>
              <a:t> </a:t>
            </a:r>
            <a:r>
              <a:rPr lang="zh-CN" altLang="en-US" dirty="0"/>
              <a:t>类方法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7783"/>
              </p:ext>
            </p:extLst>
          </p:nvPr>
        </p:nvGraphicFramePr>
        <p:xfrm>
          <a:off x="718456" y="2193695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144"/>
                <a:gridCol w="3690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openConnection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Connect()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对影响到远程资源连接的参数进行操作。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与资源交互；查询头字段和内容。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7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URLConnections</a:t>
            </a:r>
            <a:r>
              <a:rPr lang="en-US" altLang="zh-CN" dirty="0"/>
              <a:t> </a:t>
            </a:r>
            <a:r>
              <a:rPr lang="zh-CN" altLang="en-US" dirty="0"/>
              <a:t>类方法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751114" y="1140589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openConnection</a:t>
            </a:r>
            <a:r>
              <a:rPr lang="en-US" altLang="zh-CN" dirty="0"/>
              <a:t>() </a:t>
            </a:r>
            <a:r>
              <a:rPr lang="zh-CN" altLang="en-US" dirty="0"/>
              <a:t>返回一个 </a:t>
            </a:r>
            <a:r>
              <a:rPr lang="en-US" altLang="zh-CN" dirty="0" err="1"/>
              <a:t>java.net.URLConnection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如果你连接</a:t>
            </a:r>
            <a:r>
              <a:rPr lang="en-US" altLang="zh-CN" dirty="0"/>
              <a:t>HTTP</a:t>
            </a:r>
            <a:r>
              <a:rPr lang="zh-CN" altLang="en-US" dirty="0"/>
              <a:t>协议的</a:t>
            </a:r>
            <a:r>
              <a:rPr lang="en-US" altLang="zh-CN" dirty="0"/>
              <a:t>URL, </a:t>
            </a:r>
            <a:r>
              <a:rPr lang="en-US" altLang="zh-CN" dirty="0" err="1"/>
              <a:t>openConnection</a:t>
            </a:r>
            <a:r>
              <a:rPr lang="en-US" altLang="zh-CN" dirty="0"/>
              <a:t>() </a:t>
            </a:r>
            <a:r>
              <a:rPr lang="zh-CN" altLang="en-US" dirty="0"/>
              <a:t>方法返回 </a:t>
            </a:r>
            <a:r>
              <a:rPr lang="en-US" altLang="zh-CN" dirty="0" err="1"/>
              <a:t>HttpURLConnection</a:t>
            </a:r>
            <a:r>
              <a:rPr lang="en-US" altLang="zh-CN" dirty="0"/>
              <a:t> </a:t>
            </a:r>
            <a:r>
              <a:rPr lang="zh-CN" altLang="en-US" dirty="0"/>
              <a:t>对象。</a:t>
            </a:r>
          </a:p>
          <a:p>
            <a:r>
              <a:rPr lang="zh-CN" altLang="en-US" dirty="0"/>
              <a:t>如果你连接的</a:t>
            </a:r>
            <a:r>
              <a:rPr lang="en-US" altLang="zh-CN" dirty="0"/>
              <a:t>URL</a:t>
            </a:r>
            <a:r>
              <a:rPr lang="zh-CN" altLang="en-US" dirty="0"/>
              <a:t>为一个 </a:t>
            </a:r>
            <a:r>
              <a:rPr lang="en-US" altLang="zh-CN" dirty="0"/>
              <a:t>JAR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en-US" altLang="zh-CN" dirty="0" err="1"/>
              <a:t>openConnection</a:t>
            </a:r>
            <a:r>
              <a:rPr lang="en-US" altLang="zh-CN" dirty="0"/>
              <a:t>() </a:t>
            </a:r>
            <a:r>
              <a:rPr lang="zh-CN" altLang="en-US" dirty="0"/>
              <a:t>方法将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JarURLConnection</a:t>
            </a:r>
            <a:r>
              <a:rPr lang="en-US" altLang="zh-CN" dirty="0" smtClean="0"/>
              <a:t>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694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5073"/>
              </p:ext>
            </p:extLst>
          </p:nvPr>
        </p:nvGraphicFramePr>
        <p:xfrm>
          <a:off x="914400" y="26741"/>
          <a:ext cx="6977743" cy="4927892"/>
        </p:xfrm>
        <a:graphic>
          <a:graphicData uri="http://schemas.openxmlformats.org/drawingml/2006/table">
            <a:tbl>
              <a:tblPr/>
              <a:tblGrid>
                <a:gridCol w="870857"/>
                <a:gridCol w="6106886"/>
              </a:tblGrid>
              <a:tr h="8280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序号</a:t>
                      </a:r>
                    </a:p>
                  </a:txBody>
                  <a:tcPr marL="7138" marR="7138" marT="7138" marB="71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</a:rPr>
                        <a:t>方法描述</a:t>
                      </a:r>
                    </a:p>
                  </a:txBody>
                  <a:tcPr marL="7138" marR="7138" marT="7138" marB="713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Object </a:t>
                      </a:r>
                      <a:r>
                        <a:rPr lang="en-US" sz="1400" b="1" dirty="0" err="1">
                          <a:effectLst/>
                        </a:rPr>
                        <a:t>getContent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检索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  <a:r>
                        <a:rPr lang="zh-CN" altLang="en-US" sz="1400" dirty="0">
                          <a:effectLst/>
                        </a:rPr>
                        <a:t>链接内容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Object </a:t>
                      </a:r>
                      <a:r>
                        <a:rPr lang="en-US" sz="1400" b="1" dirty="0" err="1">
                          <a:effectLst/>
                        </a:rPr>
                        <a:t>getContent</a:t>
                      </a:r>
                      <a:r>
                        <a:rPr lang="en-US" sz="1400" b="1" dirty="0">
                          <a:effectLst/>
                        </a:rPr>
                        <a:t>(Class[] classes)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检索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  <a:r>
                        <a:rPr lang="zh-CN" altLang="en-US" sz="1400" dirty="0">
                          <a:effectLst/>
                        </a:rPr>
                        <a:t>链接内容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String </a:t>
                      </a:r>
                      <a:r>
                        <a:rPr lang="en-US" sz="1400" b="1" dirty="0" err="1">
                          <a:effectLst/>
                        </a:rPr>
                        <a:t>getContentEncoding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content-encoding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getContentLength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content-length</a:t>
                      </a:r>
                      <a:r>
                        <a:rPr lang="zh-CN" altLang="en-US" sz="1400" dirty="0">
                          <a:effectLst/>
                        </a:rPr>
                        <a:t>字段值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5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String </a:t>
                      </a:r>
                      <a:r>
                        <a:rPr lang="en-US" sz="1400" b="1" dirty="0" err="1">
                          <a:effectLst/>
                        </a:rPr>
                        <a:t>getContentType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content-type </a:t>
                      </a:r>
                      <a:r>
                        <a:rPr lang="zh-CN" altLang="en-US" sz="1400" dirty="0">
                          <a:effectLst/>
                        </a:rPr>
                        <a:t>字段值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6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getLastModified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last-modified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7037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7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long </a:t>
                      </a:r>
                      <a:r>
                        <a:rPr lang="en-US" sz="1400" b="1" dirty="0" err="1">
                          <a:effectLst/>
                        </a:rPr>
                        <a:t>getExpiration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头部 </a:t>
                      </a:r>
                      <a:r>
                        <a:rPr lang="en-US" sz="1400" dirty="0">
                          <a:effectLst/>
                        </a:rPr>
                        <a:t>expires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89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long </a:t>
                      </a:r>
                      <a:r>
                        <a:rPr lang="en-US" sz="1400" b="1" dirty="0" err="1">
                          <a:effectLst/>
                        </a:rPr>
                        <a:t>getIfModifiedSince</a:t>
                      </a:r>
                      <a:r>
                        <a:rPr lang="en-US" sz="1400" b="1" dirty="0">
                          <a:effectLst/>
                        </a:rPr>
                        <a:t>() </a:t>
                      </a:r>
                      <a:r>
                        <a:rPr lang="en-US" sz="1400" b="1" dirty="0" smtClean="0">
                          <a:effectLst/>
                        </a:rPr>
                        <a:t>,\\</a:t>
                      </a:r>
                      <a:r>
                        <a:rPr lang="zh-CN" altLang="en-US" sz="1400" dirty="0" smtClean="0">
                          <a:effectLst/>
                        </a:rPr>
                        <a:t>返回</a:t>
                      </a:r>
                      <a:r>
                        <a:rPr lang="zh-CN" altLang="en-US" sz="1400" dirty="0">
                          <a:effectLst/>
                        </a:rPr>
                        <a:t>对象的 </a:t>
                      </a:r>
                      <a:r>
                        <a:rPr lang="en-US" sz="1400" dirty="0" err="1">
                          <a:effectLst/>
                        </a:rPr>
                        <a:t>ifModifiedSince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字段值。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1301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9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void setDoInput(boolean input)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连接可用于输入和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或输出。如果打算使用 </a:t>
                      </a: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连接进行输入，则将 </a:t>
                      </a:r>
                      <a:r>
                        <a:rPr lang="en-US" sz="1400">
                          <a:effectLst/>
                        </a:rPr>
                        <a:t>DoInput </a:t>
                      </a:r>
                      <a:r>
                        <a:rPr lang="zh-CN" altLang="en-US" sz="1400">
                          <a:effectLst/>
                        </a:rPr>
                        <a:t>标志设置为 </a:t>
                      </a:r>
                      <a:r>
                        <a:rPr lang="en-US" sz="1400">
                          <a:effectLst/>
                        </a:rPr>
                        <a:t>true；</a:t>
                      </a:r>
                      <a:r>
                        <a:rPr lang="zh-CN" altLang="en-US" sz="1400">
                          <a:effectLst/>
                        </a:rPr>
                        <a:t>如果不打算使用，则设置为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  <a:r>
                        <a:rPr lang="zh-CN" altLang="en-US" sz="1400">
                          <a:effectLst/>
                        </a:rPr>
                        <a:t>默认值为 </a:t>
                      </a:r>
                      <a:r>
                        <a:rPr lang="en-US" sz="1400">
                          <a:effectLst/>
                        </a:rPr>
                        <a:t>true。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01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10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void setDoOutput(boolean output)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连接可用于输入和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或输出。如果打算使用 </a:t>
                      </a: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zh-CN" altLang="en-US" sz="1400">
                          <a:effectLst/>
                        </a:rPr>
                        <a:t>连接进行输出，则将 </a:t>
                      </a:r>
                      <a:r>
                        <a:rPr lang="en-US" sz="1400">
                          <a:effectLst/>
                        </a:rPr>
                        <a:t>DoOutput </a:t>
                      </a:r>
                      <a:r>
                        <a:rPr lang="zh-CN" altLang="en-US" sz="1400">
                          <a:effectLst/>
                        </a:rPr>
                        <a:t>标志设置为 </a:t>
                      </a:r>
                      <a:r>
                        <a:rPr lang="en-US" sz="1400">
                          <a:effectLst/>
                        </a:rPr>
                        <a:t>true；</a:t>
                      </a:r>
                      <a:r>
                        <a:rPr lang="zh-CN" altLang="en-US" sz="1400">
                          <a:effectLst/>
                        </a:rPr>
                        <a:t>如果不打算使用，则设置为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  <a:r>
                        <a:rPr lang="zh-CN" altLang="en-US" sz="1400">
                          <a:effectLst/>
                        </a:rPr>
                        <a:t>默认值为 </a:t>
                      </a:r>
                      <a:r>
                        <a:rPr lang="en-US" sz="1400">
                          <a:effectLst/>
                        </a:rPr>
                        <a:t>false。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0742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11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InputStream getInputStream()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URL</a:t>
                      </a:r>
                      <a:r>
                        <a:rPr lang="zh-CN" altLang="en-US" sz="1400">
                          <a:effectLst/>
                        </a:rPr>
                        <a:t>的输入流，用于读取资源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42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12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OutputStream getOutputStream()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</a:t>
                      </a:r>
                      <a:r>
                        <a:rPr lang="en-US" sz="1400">
                          <a:effectLst/>
                        </a:rPr>
                        <a:t>URL</a:t>
                      </a:r>
                      <a:r>
                        <a:rPr lang="zh-CN" altLang="en-US" sz="1400">
                          <a:effectLst/>
                        </a:rPr>
                        <a:t>的输出流</a:t>
                      </a:r>
                      <a:r>
                        <a:rPr lang="en-US" altLang="zh-CN" sz="1400">
                          <a:effectLst/>
                        </a:rPr>
                        <a:t>, </a:t>
                      </a:r>
                      <a:r>
                        <a:rPr lang="zh-CN" altLang="en-US" sz="1400">
                          <a:effectLst/>
                        </a:rPr>
                        <a:t>用于写入资源。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3889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13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URL </a:t>
                      </a:r>
                      <a:r>
                        <a:rPr lang="en-US" sz="1400" b="1" dirty="0" err="1">
                          <a:effectLst/>
                        </a:rPr>
                        <a:t>getURL</a:t>
                      </a:r>
                      <a:r>
                        <a:rPr lang="en-US" sz="1400" b="1" dirty="0" smtClean="0">
                          <a:effectLst/>
                        </a:rPr>
                        <a:t>(),\\</a:t>
                      </a:r>
                      <a:r>
                        <a:rPr lang="zh-CN" altLang="en-US" sz="1400" dirty="0" smtClean="0">
                          <a:effectLst/>
                        </a:rPr>
                        <a:t>返回 </a:t>
                      </a:r>
                      <a:r>
                        <a:rPr lang="en-US" sz="1400" dirty="0" err="1">
                          <a:effectLst/>
                        </a:rPr>
                        <a:t>URLConnection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对象连接的</a:t>
                      </a:r>
                      <a:r>
                        <a:rPr lang="en-US" sz="1400" dirty="0">
                          <a:effectLst/>
                        </a:rPr>
                        <a:t>URL</a:t>
                      </a:r>
                    </a:p>
                  </a:txBody>
                  <a:tcPr marL="11897" marR="11897" marT="16656" marB="1665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4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66636"/>
              </p:ext>
            </p:extLst>
          </p:nvPr>
        </p:nvGraphicFramePr>
        <p:xfrm>
          <a:off x="555171" y="717138"/>
          <a:ext cx="7304315" cy="4183240"/>
        </p:xfrm>
        <a:graphic>
          <a:graphicData uri="http://schemas.openxmlformats.org/drawingml/2006/table">
            <a:tbl>
              <a:tblPr/>
              <a:tblGrid>
                <a:gridCol w="751115"/>
                <a:gridCol w="6553200"/>
              </a:tblGrid>
              <a:tr h="1557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effectLst/>
                        </a:rPr>
                        <a:t>序号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effectLst/>
                        </a:rPr>
                        <a:t>方法描述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7514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void connect(SocketAddress host, int timeout)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将此套接字连接到服务器，并指定一个超时值。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47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InetAddress getInetAddress()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zh-CN" altLang="en-US" sz="1400">
                          <a:effectLst/>
                        </a:rPr>
                        <a:t>返回套接字连接的地址。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606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int getPort()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返回此套接字连接到的远程端口。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63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int getLocalPort()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返回此套接字绑定到的本地端口。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03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5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SocketAddress getRemoteSocketAddress()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返回此套接字连接的端点的地址，如果未连接则返回 </a:t>
                      </a:r>
                      <a:r>
                        <a:rPr lang="en-US" sz="1400">
                          <a:effectLst/>
                        </a:rPr>
                        <a:t>null。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3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6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InputStream getInputStream()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返回此套接字的输入流。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030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7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OutputStream getOutputStream()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返回此套接字的输出流。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471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void close() throws </a:t>
                      </a:r>
                      <a:r>
                        <a:rPr lang="en-US" sz="1400" b="1" dirty="0" err="1">
                          <a:effectLst/>
                        </a:rPr>
                        <a:t>IOException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关闭此套接字。</a:t>
                      </a:r>
                    </a:p>
                  </a:txBody>
                  <a:tcPr marL="18201" marR="18201" marT="25481" marB="2548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03621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Socket</a:t>
            </a:r>
            <a:r>
              <a:rPr lang="zh-CN" altLang="en-US" sz="3600" dirty="0" smtClean="0"/>
              <a:t>类的方法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889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457"/>
            <a:ext cx="8229600" cy="34477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创建一个到 </a:t>
            </a:r>
            <a:r>
              <a:rPr lang="en-US" altLang="zh-CN" sz="3600" dirty="0"/>
              <a:t>URL </a:t>
            </a:r>
            <a:r>
              <a:rPr lang="zh-CN" altLang="en-US" sz="3600" dirty="0"/>
              <a:t>的连接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1556088"/>
            <a:ext cx="770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</a:t>
            </a:r>
            <a:r>
              <a:rPr lang="zh-CN" altLang="en-US" dirty="0"/>
              <a:t>在 </a:t>
            </a:r>
            <a:r>
              <a:rPr lang="en-US" altLang="zh-CN" dirty="0"/>
              <a:t>URL </a:t>
            </a:r>
            <a:r>
              <a:rPr lang="zh-CN" altLang="en-US" dirty="0"/>
              <a:t>上调用 </a:t>
            </a:r>
            <a:r>
              <a:rPr lang="en-US" altLang="zh-CN" dirty="0" err="1"/>
              <a:t>openConnection</a:t>
            </a:r>
            <a:r>
              <a:rPr lang="en-US" altLang="zh-CN" dirty="0"/>
              <a:t> </a:t>
            </a:r>
            <a:r>
              <a:rPr lang="zh-CN" altLang="en-US" dirty="0"/>
              <a:t>方法创建连接对象。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、处理</a:t>
            </a:r>
            <a:r>
              <a:rPr lang="zh-CN" altLang="en-US" dirty="0"/>
              <a:t>设置参数和一般请求属性。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 </a:t>
            </a:r>
            <a:r>
              <a:rPr lang="en-US" altLang="zh-CN" dirty="0"/>
              <a:t>connect </a:t>
            </a:r>
            <a:r>
              <a:rPr lang="zh-CN" altLang="en-US" dirty="0"/>
              <a:t>方法建立到远程对象的实际连接。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、远程</a:t>
            </a:r>
            <a:r>
              <a:rPr lang="zh-CN" altLang="en-US" dirty="0"/>
              <a:t>对象变为可用。远程对象的头字段和内容变为可访问。</a:t>
            </a:r>
          </a:p>
        </p:txBody>
      </p:sp>
    </p:spTree>
    <p:extLst>
      <p:ext uri="{BB962C8B-B14F-4D97-AF65-F5344CB8AC3E}">
        <p14:creationId xmlns:p14="http://schemas.microsoft.com/office/powerpoint/2010/main" val="3896611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96685" y="140914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使用以下方法修改设置参数：</a:t>
            </a:r>
          </a:p>
          <a:p>
            <a:r>
              <a:rPr lang="en-US" altLang="zh-CN" dirty="0" err="1"/>
              <a:t>setAllowUserInteraction</a:t>
            </a:r>
            <a:endParaRPr lang="en-US" altLang="zh-CN" dirty="0"/>
          </a:p>
          <a:p>
            <a:r>
              <a:rPr lang="en-US" altLang="zh-CN" dirty="0" err="1"/>
              <a:t>setDoInput</a:t>
            </a:r>
            <a:endParaRPr lang="en-US" altLang="zh-CN" dirty="0"/>
          </a:p>
          <a:p>
            <a:r>
              <a:rPr lang="en-US" altLang="zh-CN" dirty="0" err="1"/>
              <a:t>setDoOutput</a:t>
            </a:r>
            <a:endParaRPr lang="en-US" altLang="zh-CN" dirty="0"/>
          </a:p>
          <a:p>
            <a:r>
              <a:rPr lang="en-US" altLang="zh-CN" dirty="0" err="1"/>
              <a:t>setIfModifiedSince</a:t>
            </a:r>
            <a:endParaRPr lang="en-US" altLang="zh-CN" dirty="0"/>
          </a:p>
          <a:p>
            <a:r>
              <a:rPr lang="en-US" altLang="zh-CN" dirty="0" err="1"/>
              <a:t>setUseCaches</a:t>
            </a:r>
            <a:endParaRPr lang="en-US" altLang="zh-CN" dirty="0"/>
          </a:p>
          <a:p>
            <a:r>
              <a:rPr lang="zh-CN" altLang="en-US" dirty="0"/>
              <a:t>使用以下方法修改一般请求属性：</a:t>
            </a:r>
          </a:p>
          <a:p>
            <a:r>
              <a:rPr lang="en-US" altLang="zh-CN" dirty="0" err="1"/>
              <a:t>setRequestProperty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03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6428" y="1040777"/>
            <a:ext cx="6803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在建立到远程对象的连接后，以下方法用于访问头字段和内容：</a:t>
            </a:r>
          </a:p>
          <a:p>
            <a:r>
              <a:rPr lang="en-US" altLang="zh-CN" dirty="0" err="1"/>
              <a:t>getContent</a:t>
            </a:r>
            <a:endParaRPr lang="en-US" altLang="zh-CN" dirty="0"/>
          </a:p>
          <a:p>
            <a:r>
              <a:rPr lang="en-US" altLang="zh-CN" dirty="0" err="1"/>
              <a:t>getHeaderField</a:t>
            </a:r>
            <a:endParaRPr lang="en-US" altLang="zh-CN" dirty="0"/>
          </a:p>
          <a:p>
            <a:r>
              <a:rPr lang="en-US" altLang="zh-CN" dirty="0" err="1"/>
              <a:t>getInputStream</a:t>
            </a:r>
            <a:endParaRPr lang="en-US" altLang="zh-CN" dirty="0"/>
          </a:p>
          <a:p>
            <a:r>
              <a:rPr lang="en-US" altLang="zh-CN" dirty="0" err="1"/>
              <a:t>getOutputStream</a:t>
            </a:r>
            <a:endParaRPr lang="en-US" altLang="zh-CN" dirty="0"/>
          </a:p>
          <a:p>
            <a:r>
              <a:rPr lang="zh-CN" altLang="en-US" dirty="0"/>
              <a:t>某些头字段需要经常访问。以下方法：</a:t>
            </a:r>
          </a:p>
          <a:p>
            <a:r>
              <a:rPr lang="en-US" altLang="zh-CN" dirty="0" err="1"/>
              <a:t>getContentEncoding</a:t>
            </a:r>
            <a:endParaRPr lang="en-US" altLang="zh-CN" dirty="0"/>
          </a:p>
          <a:p>
            <a:r>
              <a:rPr lang="en-US" altLang="zh-CN" dirty="0" err="1"/>
              <a:t>getContentLength</a:t>
            </a:r>
            <a:endParaRPr lang="en-US" altLang="zh-CN" dirty="0"/>
          </a:p>
          <a:p>
            <a:r>
              <a:rPr lang="en-US" altLang="zh-CN" dirty="0" err="1"/>
              <a:t>getContentType</a:t>
            </a:r>
            <a:endParaRPr lang="en-US" altLang="zh-CN" dirty="0"/>
          </a:p>
          <a:p>
            <a:r>
              <a:rPr lang="en-US" altLang="zh-CN" dirty="0" err="1"/>
              <a:t>getDate</a:t>
            </a:r>
            <a:endParaRPr lang="en-US" altLang="zh-CN" dirty="0"/>
          </a:p>
          <a:p>
            <a:r>
              <a:rPr lang="en-US" altLang="zh-CN" dirty="0" err="1"/>
              <a:t>getExpiration</a:t>
            </a:r>
            <a:endParaRPr lang="en-US" altLang="zh-CN" dirty="0"/>
          </a:p>
          <a:p>
            <a:r>
              <a:rPr lang="en-US" altLang="zh-CN" dirty="0" err="1"/>
              <a:t>getLastModifed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973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86" y="873302"/>
            <a:ext cx="75220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URL</a:t>
            </a:r>
            <a:r>
              <a:rPr lang="zh-CN" altLang="en-US" sz="2000" b="1" dirty="0"/>
              <a:t>请求的类别</a:t>
            </a:r>
            <a:r>
              <a:rPr lang="en-US" altLang="zh-CN" sz="2000" b="1" dirty="0"/>
              <a:t>: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分为二类</a:t>
            </a:r>
            <a:r>
              <a:rPr lang="en-US" altLang="zh-CN" sz="2000" dirty="0"/>
              <a:t>,GET</a:t>
            </a:r>
            <a:r>
              <a:rPr lang="zh-CN" altLang="en-US" sz="2000" dirty="0"/>
              <a:t>与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请求。二者的区别在于：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     </a:t>
            </a:r>
            <a:r>
              <a:rPr lang="en-US" altLang="zh-CN" sz="2000" dirty="0" smtClean="0"/>
              <a:t>1) </a:t>
            </a:r>
            <a:r>
              <a:rPr lang="en-US" altLang="zh-CN" sz="2000" dirty="0"/>
              <a:t>get</a:t>
            </a:r>
            <a:r>
              <a:rPr lang="zh-CN" altLang="en-US" sz="2000" dirty="0"/>
              <a:t>请求可以获取静态页面，也可以把参数放在</a:t>
            </a:r>
            <a:r>
              <a:rPr lang="en-US" altLang="zh-CN" sz="2000" dirty="0"/>
              <a:t>URL</a:t>
            </a:r>
            <a:r>
              <a:rPr lang="zh-CN" altLang="en-US" sz="2000" dirty="0"/>
              <a:t>字串后面，传递给</a:t>
            </a:r>
            <a:r>
              <a:rPr lang="en-US" altLang="zh-CN" sz="2000" dirty="0" smtClean="0"/>
              <a:t>servlet</a:t>
            </a:r>
            <a:r>
              <a:rPr lang="zh-CN" altLang="en-US" sz="2000" dirty="0"/>
              <a:t>。</a:t>
            </a:r>
            <a:r>
              <a:rPr lang="zh-CN" altLang="en-US" sz="2000" dirty="0"/>
              <a:t> 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     </a:t>
            </a:r>
            <a:r>
              <a:rPr lang="en-US" altLang="zh-CN" sz="2000" dirty="0" smtClean="0"/>
              <a:t>2) </a:t>
            </a:r>
            <a:r>
              <a:rPr lang="en-US" altLang="zh-CN" sz="2000" dirty="0"/>
              <a:t>post</a:t>
            </a:r>
            <a:r>
              <a:rPr lang="zh-CN" altLang="en-US" sz="2000" dirty="0"/>
              <a:t>与</a:t>
            </a:r>
            <a:r>
              <a:rPr lang="en-US" altLang="zh-CN" sz="2000" dirty="0"/>
              <a:t>get</a:t>
            </a:r>
            <a:r>
              <a:rPr lang="zh-CN" altLang="en-US" sz="2000" dirty="0"/>
              <a:t>的不同之处在于</a:t>
            </a:r>
            <a:r>
              <a:rPr lang="en-US" altLang="zh-CN" sz="2000" dirty="0"/>
              <a:t>post</a:t>
            </a:r>
            <a:r>
              <a:rPr lang="zh-CN" altLang="en-US" sz="2000" dirty="0"/>
              <a:t>的参数不是放在</a:t>
            </a:r>
            <a:r>
              <a:rPr lang="en-US" altLang="zh-CN" sz="2000" dirty="0"/>
              <a:t>URL</a:t>
            </a:r>
            <a:r>
              <a:rPr lang="zh-CN" altLang="en-US" sz="2000" dirty="0"/>
              <a:t>字串里面，而是放在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请求的正文内。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5125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99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245764"/>
            <a:ext cx="7282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（超文本传输协议）是一个基于请求与响应模式的、无状态的、应用层的协议，常基于</a:t>
            </a:r>
            <a:r>
              <a:rPr lang="en-US" altLang="zh-CN" dirty="0"/>
              <a:t>TCP</a:t>
            </a:r>
            <a:r>
              <a:rPr lang="zh-CN" altLang="en-US" dirty="0"/>
              <a:t>的连接方式。</a:t>
            </a:r>
            <a:r>
              <a:rPr lang="en-US" altLang="zh-CN" dirty="0"/>
              <a:t>HTTP</a:t>
            </a:r>
            <a:r>
              <a:rPr lang="zh-CN" altLang="en-US" dirty="0"/>
              <a:t>协议的主要特点是：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1.</a:t>
            </a:r>
            <a:r>
              <a:rPr lang="zh-CN" altLang="en-US" dirty="0"/>
              <a:t>支持客户</a:t>
            </a:r>
            <a:r>
              <a:rPr lang="en-US" altLang="zh-CN" dirty="0"/>
              <a:t>/</a:t>
            </a:r>
            <a:r>
              <a:rPr lang="zh-CN" altLang="en-US" dirty="0"/>
              <a:t>服务器模式。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2.</a:t>
            </a:r>
            <a:r>
              <a:rPr lang="zh-CN" altLang="en-US" dirty="0"/>
              <a:t>简单快速：客户向服务器请求服务时，只需传送请求方法和路径。由于</a:t>
            </a:r>
            <a:r>
              <a:rPr lang="en-US" altLang="zh-CN" dirty="0"/>
              <a:t>HTTP</a:t>
            </a:r>
            <a:r>
              <a:rPr lang="zh-CN" altLang="en-US" dirty="0"/>
              <a:t>协议简单，通信速度很快。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3.</a:t>
            </a:r>
            <a:r>
              <a:rPr lang="zh-CN" altLang="en-US" dirty="0"/>
              <a:t>灵活：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允许传输任意类型的数据对象。类型由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4.</a:t>
            </a:r>
            <a:r>
              <a:rPr lang="zh-CN" altLang="en-US" dirty="0"/>
              <a:t>无连接：即每次连接只处理一个请求，处理完客户的请求，并收到客户的应答后，即断开连接。采用这种方式可以节省传输时间。</a:t>
            </a:r>
            <a:br>
              <a:rPr lang="zh-CN" altLang="en-US" dirty="0"/>
            </a:br>
            <a:r>
              <a:rPr lang="zh-CN" altLang="en-US" dirty="0"/>
              <a:t>     </a:t>
            </a:r>
            <a:r>
              <a:rPr lang="en-US" altLang="zh-CN" dirty="0"/>
              <a:t>5.</a:t>
            </a:r>
            <a:r>
              <a:rPr lang="zh-CN" altLang="en-US" dirty="0"/>
              <a:t>无状态：无状态是指协议对于事务处理没有记忆能力。</a:t>
            </a:r>
          </a:p>
        </p:txBody>
      </p:sp>
    </p:spTree>
    <p:extLst>
      <p:ext uri="{BB962C8B-B14F-4D97-AF65-F5344CB8AC3E}">
        <p14:creationId xmlns:p14="http://schemas.microsoft.com/office/powerpoint/2010/main" val="3242871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5" y="676968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请求由三部分组成，分别是：请求行、消息报头、请求</a:t>
            </a:r>
            <a:r>
              <a:rPr lang="zh-CN" altLang="en-US" dirty="0" smtClean="0"/>
              <a:t>正文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请求</a:t>
            </a:r>
            <a:r>
              <a:rPr lang="zh-CN" altLang="en-US" dirty="0"/>
              <a:t>行以一个方法符号开头，以空格分开，后面跟着请求的</a:t>
            </a:r>
            <a:r>
              <a:rPr lang="en-US" altLang="zh-CN" dirty="0"/>
              <a:t>URI</a:t>
            </a:r>
            <a:r>
              <a:rPr lang="zh-CN" altLang="en-US" dirty="0"/>
              <a:t>和协议的版本，格式如下：</a:t>
            </a:r>
            <a:r>
              <a:rPr lang="en-US" altLang="zh-CN" dirty="0"/>
              <a:t>Method Request-URI HTTP-Version CRLF 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其中 </a:t>
            </a:r>
            <a:r>
              <a:rPr lang="en-US" altLang="zh-CN" dirty="0"/>
              <a:t>Method</a:t>
            </a:r>
            <a:r>
              <a:rPr lang="zh-CN" altLang="en-US" dirty="0"/>
              <a:t>表示请求方法；</a:t>
            </a:r>
            <a:r>
              <a:rPr lang="en-US" altLang="zh-CN" dirty="0"/>
              <a:t>Request-URI</a:t>
            </a:r>
            <a:r>
              <a:rPr lang="zh-CN" altLang="en-US" dirty="0"/>
              <a:t>是一个统一资源标识符；</a:t>
            </a:r>
            <a:r>
              <a:rPr lang="en-US" altLang="zh-CN" dirty="0"/>
              <a:t>HTTP-Version</a:t>
            </a:r>
            <a:r>
              <a:rPr lang="zh-CN" altLang="en-US" dirty="0"/>
              <a:t>表示请求的</a:t>
            </a:r>
            <a:r>
              <a:rPr lang="en-US" altLang="zh-CN" dirty="0"/>
              <a:t>HTTP</a:t>
            </a:r>
            <a:r>
              <a:rPr lang="zh-CN" altLang="en-US" dirty="0"/>
              <a:t>协议版本；</a:t>
            </a:r>
            <a:r>
              <a:rPr lang="en-US" altLang="zh-CN" dirty="0"/>
              <a:t>CRLF</a:t>
            </a:r>
            <a:r>
              <a:rPr lang="zh-CN" altLang="en-US" dirty="0"/>
              <a:t>表示回车和换行（除了作为结尾的</a:t>
            </a:r>
            <a:r>
              <a:rPr lang="en-US" altLang="zh-CN" dirty="0"/>
              <a:t>CRLF</a:t>
            </a:r>
            <a:r>
              <a:rPr lang="zh-CN" altLang="en-US" dirty="0"/>
              <a:t>外，不允许出现单独的</a:t>
            </a:r>
            <a:r>
              <a:rPr lang="en-US" altLang="zh-CN" dirty="0"/>
              <a:t>CR</a:t>
            </a:r>
            <a:r>
              <a:rPr lang="zh-CN" altLang="en-US" dirty="0"/>
              <a:t>或</a:t>
            </a:r>
            <a:r>
              <a:rPr lang="en-US" altLang="zh-CN" dirty="0"/>
              <a:t>LF</a:t>
            </a:r>
            <a:r>
              <a:rPr lang="zh-CN" altLang="en-US" dirty="0"/>
              <a:t>字符）。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487" y="2441496"/>
            <a:ext cx="8131628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请求方法（所有方法全为大写）有多种，各个方法的解释如下：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GET     </a:t>
            </a:r>
            <a:r>
              <a:rPr lang="zh-CN" altLang="en-US" sz="1600" dirty="0"/>
              <a:t>请求获取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</a:t>
            </a:r>
            <a:br>
              <a:rPr lang="zh-CN" altLang="en-US" sz="1600" dirty="0"/>
            </a:br>
            <a:r>
              <a:rPr lang="en-US" altLang="zh-CN" sz="1600" dirty="0"/>
              <a:t>POST    </a:t>
            </a:r>
            <a:r>
              <a:rPr lang="zh-CN" altLang="en-US" sz="1600" dirty="0"/>
              <a:t>在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所标识的资源后附加新的数据</a:t>
            </a:r>
            <a:br>
              <a:rPr lang="zh-CN" altLang="en-US" sz="1600" dirty="0"/>
            </a:br>
            <a:r>
              <a:rPr lang="en-US" altLang="zh-CN" sz="1600" dirty="0"/>
              <a:t>HEAD    </a:t>
            </a:r>
            <a:r>
              <a:rPr lang="zh-CN" altLang="en-US" sz="1600" dirty="0"/>
              <a:t>请求获取由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所标识的资源的响应消息报头</a:t>
            </a:r>
            <a:br>
              <a:rPr lang="zh-CN" altLang="en-US" sz="1600" dirty="0"/>
            </a:br>
            <a:r>
              <a:rPr lang="en-US" altLang="zh-CN" sz="1600" dirty="0"/>
              <a:t>PUT     </a:t>
            </a:r>
            <a:r>
              <a:rPr lang="zh-CN" altLang="en-US" sz="1600" dirty="0"/>
              <a:t>请求服务器存储一个资源，并用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作为其标识</a:t>
            </a:r>
            <a:br>
              <a:rPr lang="zh-CN" altLang="en-US" sz="1600" dirty="0"/>
            </a:br>
            <a:r>
              <a:rPr lang="en-US" altLang="zh-CN" sz="1600" dirty="0"/>
              <a:t>DELETE  </a:t>
            </a:r>
            <a:r>
              <a:rPr lang="zh-CN" altLang="en-US" sz="1600" dirty="0"/>
              <a:t>请求服务器删除</a:t>
            </a:r>
            <a:r>
              <a:rPr lang="en-US" altLang="zh-CN" sz="1600" dirty="0"/>
              <a:t>Request-URI</a:t>
            </a:r>
            <a:r>
              <a:rPr lang="zh-CN" altLang="en-US" sz="1600" dirty="0"/>
              <a:t>所标识的资源</a:t>
            </a:r>
            <a:br>
              <a:rPr lang="zh-CN" altLang="en-US" sz="1600" dirty="0"/>
            </a:br>
            <a:r>
              <a:rPr lang="en-US" altLang="zh-CN" sz="1600" dirty="0"/>
              <a:t>TRACE   </a:t>
            </a:r>
            <a:r>
              <a:rPr lang="zh-CN" altLang="en-US" sz="1600" dirty="0"/>
              <a:t>请求服务器回送收到的请求信息，主要用于测试或诊断</a:t>
            </a:r>
            <a:br>
              <a:rPr lang="zh-CN" altLang="en-US" sz="1600" dirty="0"/>
            </a:br>
            <a:r>
              <a:rPr lang="en-US" altLang="zh-CN" sz="1600" dirty="0"/>
              <a:t>CONNECT </a:t>
            </a:r>
            <a:r>
              <a:rPr lang="zh-CN" altLang="en-US" sz="1600" dirty="0"/>
              <a:t>保留将来使用</a:t>
            </a:r>
            <a:br>
              <a:rPr lang="zh-CN" altLang="en-US" sz="1600" dirty="0"/>
            </a:br>
            <a:r>
              <a:rPr lang="en-US" altLang="zh-CN" sz="1600" dirty="0"/>
              <a:t>OPTIONS </a:t>
            </a:r>
            <a:r>
              <a:rPr lang="zh-CN" altLang="en-US" sz="1600" dirty="0"/>
              <a:t>请求查询服务器的性能，或者查询与资源相关的选项和需求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5779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028" y="43185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应用举例：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GET</a:t>
            </a:r>
            <a:r>
              <a:rPr lang="zh-CN" altLang="en-US" dirty="0"/>
              <a:t>方法：在浏览器的地址栏中输入网址的方式访问网页时，浏览器采用</a:t>
            </a:r>
            <a:r>
              <a:rPr lang="en-US" altLang="zh-CN" dirty="0"/>
              <a:t>GET</a:t>
            </a:r>
            <a:r>
              <a:rPr lang="zh-CN" altLang="en-US" dirty="0"/>
              <a:t>方法向服务器获取资源，</a:t>
            </a:r>
            <a:r>
              <a:rPr lang="en-US" altLang="zh-CN" dirty="0" err="1"/>
              <a:t>eg:GET</a:t>
            </a:r>
            <a:r>
              <a:rPr lang="en-US" altLang="zh-CN" dirty="0"/>
              <a:t> /form.html HTTP/1.1 (CRLF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POST</a:t>
            </a:r>
            <a:r>
              <a:rPr lang="zh-CN" altLang="en-US" dirty="0"/>
              <a:t>方法要求被请求服务器接受附在请求后面的数据，常用于提交表单。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POST /</a:t>
            </a:r>
            <a:r>
              <a:rPr lang="en-US" altLang="zh-CN" dirty="0" err="1"/>
              <a:t>reg.jsp</a:t>
            </a:r>
            <a:r>
              <a:rPr lang="en-US" altLang="zh-CN" dirty="0"/>
              <a:t> HTTP/ (CRLF)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Accept:image</a:t>
            </a:r>
            <a:r>
              <a:rPr lang="en-US" altLang="zh-CN" dirty="0"/>
              <a:t>/</a:t>
            </a:r>
            <a:r>
              <a:rPr lang="en-US" altLang="zh-CN" dirty="0" err="1"/>
              <a:t>gif,image</a:t>
            </a:r>
            <a:r>
              <a:rPr lang="en-US" altLang="zh-CN" dirty="0"/>
              <a:t>/x-</a:t>
            </a:r>
            <a:r>
              <a:rPr lang="en-US" altLang="zh-CN" dirty="0" err="1"/>
              <a:t>xbit</a:t>
            </a:r>
            <a:r>
              <a:rPr lang="en-US" altLang="zh-CN" dirty="0"/>
              <a:t>,... (CRLF)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...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HOST:www.guet.edu.cn</a:t>
            </a:r>
            <a:r>
              <a:rPr lang="en-US" altLang="zh-CN" dirty="0"/>
              <a:t> (CRLF)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Content-Length:22 (CRLF)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Connection:Keep-Alive</a:t>
            </a:r>
            <a:r>
              <a:rPr lang="en-US" altLang="zh-CN" dirty="0"/>
              <a:t> (CRLF)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Cache-Control:no-cache</a:t>
            </a:r>
            <a:r>
              <a:rPr lang="en-US" altLang="zh-CN" dirty="0"/>
              <a:t> (CRLF)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(CRLF)         //</a:t>
            </a:r>
            <a:r>
              <a:rPr lang="zh-CN" altLang="en-US" dirty="0"/>
              <a:t>该</a:t>
            </a:r>
            <a:r>
              <a:rPr lang="en-US" altLang="zh-CN" dirty="0"/>
              <a:t>CRLF</a:t>
            </a:r>
            <a:r>
              <a:rPr lang="zh-CN" altLang="en-US" dirty="0"/>
              <a:t>表示消息报头已经结束，在此之前为消息报头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user=</a:t>
            </a:r>
            <a:r>
              <a:rPr lang="en-US" altLang="zh-CN" dirty="0" err="1"/>
              <a:t>jeffrey&amp;pwd</a:t>
            </a:r>
            <a:r>
              <a:rPr lang="en-US" altLang="zh-CN" dirty="0"/>
              <a:t>=1234  //</a:t>
            </a:r>
            <a:r>
              <a:rPr lang="zh-CN" altLang="en-US" dirty="0"/>
              <a:t>此行以下为提交的数据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40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487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HttpURLConnection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5170" y="1560943"/>
            <a:ext cx="784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 </a:t>
            </a:r>
            <a:r>
              <a:rPr lang="zh-CN" altLang="en-US" dirty="0"/>
              <a:t>协议可能是现在 </a:t>
            </a:r>
            <a:r>
              <a:rPr lang="en-US" altLang="zh-CN" dirty="0"/>
              <a:t>Internet </a:t>
            </a:r>
            <a:r>
              <a:rPr lang="zh-CN" altLang="en-US" dirty="0"/>
              <a:t>上使用得最多、最重要的协议了，越来越多的 </a:t>
            </a:r>
            <a:r>
              <a:rPr lang="en-US" altLang="zh-CN" dirty="0"/>
              <a:t>Java </a:t>
            </a:r>
            <a:r>
              <a:rPr lang="zh-CN" altLang="en-US" dirty="0"/>
              <a:t>应用程序需要直接通过 </a:t>
            </a:r>
            <a:r>
              <a:rPr lang="en-US" altLang="zh-CN" dirty="0"/>
              <a:t>HTTP </a:t>
            </a:r>
            <a:r>
              <a:rPr lang="zh-CN" altLang="en-US" dirty="0"/>
              <a:t>协议来访问网络资源。在 </a:t>
            </a:r>
            <a:r>
              <a:rPr lang="en-US" altLang="zh-CN" dirty="0"/>
              <a:t>JDK </a:t>
            </a:r>
            <a:r>
              <a:rPr lang="zh-CN" altLang="en-US" dirty="0"/>
              <a:t>的 </a:t>
            </a:r>
            <a:r>
              <a:rPr lang="en-US" altLang="zh-CN" dirty="0"/>
              <a:t>java.net </a:t>
            </a:r>
            <a:r>
              <a:rPr lang="zh-CN" altLang="en-US" dirty="0"/>
              <a:t>包中已经提供了访问 </a:t>
            </a:r>
            <a:r>
              <a:rPr lang="en-US" altLang="zh-CN" dirty="0"/>
              <a:t>HTTP </a:t>
            </a:r>
            <a:r>
              <a:rPr lang="zh-CN" altLang="en-US" dirty="0"/>
              <a:t>协议的基本功能：</a:t>
            </a:r>
            <a:r>
              <a:rPr lang="en-US" altLang="zh-CN" dirty="0" err="1"/>
              <a:t>HttpURLConnection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1450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657" y="1205235"/>
            <a:ext cx="7946572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URL </a:t>
            </a:r>
            <a:r>
              <a:rPr lang="en-US" altLang="zh-CN" dirty="0" err="1"/>
              <a:t>url</a:t>
            </a:r>
            <a:r>
              <a:rPr lang="en-US" altLang="zh-CN" dirty="0"/>
              <a:t> = new URL("http://localhost:8080/</a:t>
            </a:r>
            <a:r>
              <a:rPr lang="en-US" altLang="zh-CN" dirty="0" err="1"/>
              <a:t>TestHttpURLConnectionPro</a:t>
            </a:r>
            <a:r>
              <a:rPr lang="en-US" altLang="zh-CN" dirty="0"/>
              <a:t>/</a:t>
            </a:r>
            <a:r>
              <a:rPr lang="en-US" altLang="zh-CN" dirty="0" err="1"/>
              <a:t>index.jsp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r>
              <a:rPr lang="en-US" altLang="zh-CN" dirty="0" err="1"/>
              <a:t>URLConnection</a:t>
            </a:r>
            <a:r>
              <a:rPr lang="en-US" altLang="zh-CN" dirty="0"/>
              <a:t> </a:t>
            </a:r>
            <a:r>
              <a:rPr lang="en-US" altLang="zh-CN" dirty="0" err="1"/>
              <a:t>rulConnection</a:t>
            </a:r>
            <a:r>
              <a:rPr lang="en-US" altLang="zh-CN" dirty="0"/>
              <a:t> = </a:t>
            </a:r>
            <a:r>
              <a:rPr lang="en-US" altLang="zh-CN" dirty="0" err="1"/>
              <a:t>url.openConnection</a:t>
            </a:r>
            <a:r>
              <a:rPr lang="en-US" altLang="zh-CN" dirty="0"/>
              <a:t>();// </a:t>
            </a:r>
            <a:r>
              <a:rPr lang="zh-CN" altLang="en-US" dirty="0"/>
              <a:t>此处的</a:t>
            </a:r>
            <a:r>
              <a:rPr lang="en-US" altLang="zh-CN" dirty="0" err="1"/>
              <a:t>urlConnection</a:t>
            </a:r>
            <a:r>
              <a:rPr lang="zh-CN" altLang="en-US" dirty="0"/>
              <a:t>对象实际上是根据</a:t>
            </a:r>
            <a:r>
              <a:rPr lang="en-US" altLang="zh-CN" dirty="0"/>
              <a:t>URL</a:t>
            </a:r>
            <a:r>
              <a:rPr lang="zh-CN" altLang="en-US" dirty="0"/>
              <a:t>的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zh-CN" altLang="en-US" dirty="0"/>
              <a:t>请求协议</a:t>
            </a:r>
            <a:r>
              <a:rPr lang="en-US" altLang="zh-CN" dirty="0"/>
              <a:t>(</a:t>
            </a:r>
            <a:r>
              <a:rPr lang="zh-CN" altLang="en-US" dirty="0"/>
              <a:t>此处是</a:t>
            </a:r>
            <a:r>
              <a:rPr lang="en-US" altLang="zh-CN" dirty="0"/>
              <a:t>http)</a:t>
            </a:r>
            <a:r>
              <a:rPr lang="zh-CN" altLang="en-US" dirty="0"/>
              <a:t>生成的</a:t>
            </a:r>
            <a:r>
              <a:rPr lang="en-US" altLang="zh-CN" dirty="0" err="1"/>
              <a:t>URLConnection</a:t>
            </a:r>
            <a:r>
              <a:rPr lang="zh-CN" altLang="en-US" dirty="0"/>
              <a:t>类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zh-CN" altLang="en-US" dirty="0"/>
              <a:t>的子类</a:t>
            </a:r>
            <a:r>
              <a:rPr lang="en-US" altLang="zh-CN" dirty="0" err="1"/>
              <a:t>HttpURLConnection</a:t>
            </a:r>
            <a:r>
              <a:rPr lang="en-US" altLang="zh-CN" dirty="0"/>
              <a:t>,</a:t>
            </a:r>
            <a:r>
              <a:rPr lang="zh-CN" altLang="en-US" dirty="0"/>
              <a:t>故此处最好将其转化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zh-CN" altLang="en-US" dirty="0"/>
              <a:t>为</a:t>
            </a:r>
            <a:r>
              <a:rPr lang="en-US" altLang="zh-CN" dirty="0" err="1"/>
              <a:t>HttpURLConnection</a:t>
            </a:r>
            <a:r>
              <a:rPr lang="zh-CN" altLang="en-US" dirty="0"/>
              <a:t>类型的对象</a:t>
            </a:r>
            <a:r>
              <a:rPr lang="en-US" altLang="zh-CN" dirty="0"/>
              <a:t>,</a:t>
            </a:r>
            <a:r>
              <a:rPr lang="zh-CN" altLang="en-US" dirty="0"/>
              <a:t>以便用到 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// </a:t>
            </a:r>
            <a:r>
              <a:rPr lang="en-US" altLang="zh-CN" dirty="0" err="1"/>
              <a:t>HttpURLConnection</a:t>
            </a:r>
            <a:r>
              <a:rPr lang="zh-CN" altLang="en-US" dirty="0"/>
              <a:t>更多的</a:t>
            </a:r>
            <a:r>
              <a:rPr lang="en-US" altLang="zh-CN" dirty="0"/>
              <a:t>API.</a:t>
            </a:r>
            <a:r>
              <a:rPr lang="zh-CN" altLang="en-US" dirty="0"/>
              <a:t>如下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HttpURLConnection</a:t>
            </a:r>
            <a:r>
              <a:rPr lang="en-US" altLang="zh-CN" dirty="0"/>
              <a:t> </a:t>
            </a:r>
            <a:r>
              <a:rPr lang="en-US" altLang="zh-CN" dirty="0" err="1"/>
              <a:t>httpUrlConnection</a:t>
            </a:r>
            <a:r>
              <a:rPr lang="en-US" altLang="zh-CN" dirty="0"/>
              <a:t> = (</a:t>
            </a:r>
            <a:r>
              <a:rPr lang="en-US" altLang="zh-CN" dirty="0" err="1"/>
              <a:t>HttpURLConnection</a:t>
            </a:r>
            <a:r>
              <a:rPr lang="en-US" altLang="zh-CN" dirty="0"/>
              <a:t>) </a:t>
            </a:r>
            <a:r>
              <a:rPr lang="en-US" altLang="zh-CN" dirty="0" err="1"/>
              <a:t>rulConnection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7517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742" y="772599"/>
            <a:ext cx="8327572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// </a:t>
            </a:r>
            <a:r>
              <a:rPr lang="zh-CN" altLang="en-US" sz="1600" dirty="0"/>
              <a:t>设置是否向</a:t>
            </a:r>
            <a:r>
              <a:rPr lang="en-US" altLang="zh-CN" sz="1600" dirty="0" err="1"/>
              <a:t>httpUrlConnection</a:t>
            </a:r>
            <a:r>
              <a:rPr lang="zh-CN" altLang="en-US" sz="1600" dirty="0"/>
              <a:t>输出，因为这个是</a:t>
            </a:r>
            <a:r>
              <a:rPr lang="en-US" altLang="zh-CN" sz="1600" dirty="0"/>
              <a:t>post</a:t>
            </a:r>
            <a:r>
              <a:rPr lang="zh-CN" altLang="en-US" sz="1600" dirty="0"/>
              <a:t>请求，参数要放在 </a:t>
            </a:r>
          </a:p>
          <a:p>
            <a:r>
              <a:rPr lang="en-US" altLang="zh-CN" sz="1600" dirty="0"/>
              <a:t>// http</a:t>
            </a:r>
            <a:r>
              <a:rPr lang="zh-CN" altLang="en-US" sz="1600" dirty="0"/>
              <a:t>正文内，因此需要设为</a:t>
            </a:r>
            <a:r>
              <a:rPr lang="en-US" altLang="zh-CN" sz="1600" dirty="0"/>
              <a:t>true, </a:t>
            </a:r>
            <a:r>
              <a:rPr lang="zh-CN" altLang="en-US" sz="1600" dirty="0"/>
              <a:t>默认情况下是</a:t>
            </a:r>
            <a:r>
              <a:rPr lang="en-US" altLang="zh-CN" sz="1600" dirty="0"/>
              <a:t>false; </a:t>
            </a:r>
          </a:p>
          <a:p>
            <a:r>
              <a:rPr lang="en-US" altLang="zh-CN" sz="1600" dirty="0" err="1"/>
              <a:t>httpUrlConnection.setDoOutput</a:t>
            </a:r>
            <a:r>
              <a:rPr lang="en-US" altLang="zh-CN" sz="1600" dirty="0"/>
              <a:t>(true); </a:t>
            </a:r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设置是否从</a:t>
            </a:r>
            <a:r>
              <a:rPr lang="en-US" altLang="zh-CN" sz="1600" dirty="0" err="1"/>
              <a:t>httpUrlConnection</a:t>
            </a:r>
            <a:r>
              <a:rPr lang="zh-CN" altLang="en-US" sz="1600" dirty="0"/>
              <a:t>读入，默认情况下是</a:t>
            </a:r>
            <a:r>
              <a:rPr lang="en-US" altLang="zh-CN" sz="1600" dirty="0"/>
              <a:t>true; </a:t>
            </a:r>
          </a:p>
          <a:p>
            <a:r>
              <a:rPr lang="en-US" altLang="zh-CN" sz="1600" dirty="0" err="1"/>
              <a:t>httpUrlConnection.setDoInput</a:t>
            </a:r>
            <a:r>
              <a:rPr lang="en-US" altLang="zh-CN" sz="1600" dirty="0"/>
              <a:t>(true); </a:t>
            </a:r>
          </a:p>
          <a:p>
            <a:r>
              <a:rPr lang="en-US" altLang="zh-CN" sz="1600" dirty="0"/>
              <a:t>// Post </a:t>
            </a:r>
            <a:r>
              <a:rPr lang="zh-CN" altLang="en-US" sz="1600" dirty="0"/>
              <a:t>请求不能使用缓存 </a:t>
            </a:r>
          </a:p>
          <a:p>
            <a:r>
              <a:rPr lang="en-US" altLang="zh-CN" sz="1600" dirty="0" err="1"/>
              <a:t>httpUrlConnection.setUseCaches</a:t>
            </a:r>
            <a:r>
              <a:rPr lang="en-US" altLang="zh-CN" sz="1600" dirty="0"/>
              <a:t>(false); </a:t>
            </a:r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设定传送的内容类型是可序列化的</a:t>
            </a:r>
            <a:r>
              <a:rPr lang="en-US" altLang="zh-CN" sz="1600" dirty="0"/>
              <a:t>java</a:t>
            </a:r>
            <a:r>
              <a:rPr lang="zh-CN" altLang="en-US" sz="1600" dirty="0"/>
              <a:t>对象 </a:t>
            </a:r>
          </a:p>
          <a:p>
            <a:r>
              <a:rPr lang="en-US" altLang="zh-CN" sz="1600" dirty="0"/>
              <a:t>// (</a:t>
            </a:r>
            <a:r>
              <a:rPr lang="zh-CN" altLang="en-US" sz="1600" dirty="0"/>
              <a:t>如果不设此项</a:t>
            </a:r>
            <a:r>
              <a:rPr lang="en-US" altLang="zh-CN" sz="1600" dirty="0"/>
              <a:t>,</a:t>
            </a:r>
            <a:r>
              <a:rPr lang="zh-CN" altLang="en-US" sz="1600" dirty="0"/>
              <a:t>在传送序列化对象时</a:t>
            </a:r>
            <a:r>
              <a:rPr lang="en-US" altLang="zh-CN" sz="1600" dirty="0"/>
              <a:t>,</a:t>
            </a:r>
            <a:r>
              <a:rPr lang="zh-CN" altLang="en-US" sz="1600" dirty="0"/>
              <a:t>当</a:t>
            </a:r>
            <a:r>
              <a:rPr lang="en-US" altLang="zh-CN" sz="1600" dirty="0"/>
              <a:t>WEB</a:t>
            </a:r>
            <a:r>
              <a:rPr lang="zh-CN" altLang="en-US" sz="1600" dirty="0"/>
              <a:t>服务默认的不是这种类型时可能抛</a:t>
            </a:r>
            <a:r>
              <a:rPr lang="en-US" altLang="zh-CN" sz="1600" dirty="0" err="1"/>
              <a:t>java.io.EOFException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 err="1"/>
              <a:t>httpUrlConnection.setRequestProperty</a:t>
            </a:r>
            <a:r>
              <a:rPr lang="en-US" altLang="zh-CN" sz="1600" dirty="0"/>
              <a:t>("Content-type", "application/x-java-serialized-object"); </a:t>
            </a:r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设定请求的方法为</a:t>
            </a:r>
            <a:r>
              <a:rPr lang="en-US" altLang="zh-CN" sz="1600" dirty="0"/>
              <a:t>"POST"</a:t>
            </a:r>
            <a:r>
              <a:rPr lang="zh-CN" altLang="en-US" sz="1600" dirty="0"/>
              <a:t>，默认是</a:t>
            </a:r>
            <a:r>
              <a:rPr lang="en-US" altLang="zh-CN" sz="1600" dirty="0"/>
              <a:t>GET </a:t>
            </a:r>
          </a:p>
          <a:p>
            <a:r>
              <a:rPr lang="en-US" altLang="zh-CN" sz="1600" dirty="0" err="1"/>
              <a:t>httpUrlConnection.setRequestMethod</a:t>
            </a:r>
            <a:r>
              <a:rPr lang="en-US" altLang="zh-CN" sz="1600" dirty="0"/>
              <a:t>("POST</a:t>
            </a:r>
            <a:r>
              <a:rPr lang="en-US" altLang="zh-CN" sz="1600" dirty="0" smtClean="0"/>
              <a:t>");</a:t>
            </a:r>
            <a:endParaRPr lang="en-US" altLang="zh-CN" sz="1600" dirty="0"/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连接，从上述第</a:t>
            </a:r>
            <a:r>
              <a:rPr lang="en-US" altLang="zh-CN" sz="1600" dirty="0"/>
              <a:t>2</a:t>
            </a:r>
            <a:r>
              <a:rPr lang="zh-CN" altLang="en-US" sz="1600" dirty="0"/>
              <a:t>条中</a:t>
            </a:r>
            <a:r>
              <a:rPr lang="en-US" altLang="zh-CN" sz="1600" dirty="0" err="1"/>
              <a:t>url.openConnection</a:t>
            </a:r>
            <a:r>
              <a:rPr lang="en-US" altLang="zh-CN" sz="1600" dirty="0"/>
              <a:t>()</a:t>
            </a:r>
            <a:r>
              <a:rPr lang="zh-CN" altLang="en-US" sz="1600" dirty="0"/>
              <a:t>至此的配置必须要在</a:t>
            </a:r>
            <a:r>
              <a:rPr lang="en-US" altLang="zh-CN" sz="1600" dirty="0"/>
              <a:t>connect</a:t>
            </a:r>
            <a:r>
              <a:rPr lang="zh-CN" altLang="en-US" sz="1600" dirty="0"/>
              <a:t>之前完成， </a:t>
            </a:r>
          </a:p>
          <a:p>
            <a:r>
              <a:rPr lang="en-US" altLang="zh-CN" sz="1600" dirty="0" err="1" smtClean="0"/>
              <a:t>httpUrlConnection.connect</a:t>
            </a:r>
            <a:r>
              <a:rPr lang="en-US" altLang="zh-CN" sz="1600" dirty="0"/>
              <a:t>(); </a:t>
            </a:r>
            <a:endParaRPr lang="en-US" altLang="zh-CN" sz="1600" dirty="0" smtClean="0"/>
          </a:p>
          <a:p>
            <a:r>
              <a:rPr lang="en-US" altLang="zh-CN" sz="1600" dirty="0" err="1"/>
              <a:t>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outStrm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httpUrlConnection.getOutputStream</a:t>
            </a:r>
            <a:r>
              <a:rPr lang="en-US" altLang="zh-CN" sz="1600" dirty="0" smtClean="0"/>
              <a:t>();//</a:t>
            </a:r>
            <a:r>
              <a:rPr lang="en-US" altLang="zh-CN" sz="1600" dirty="0" err="1" smtClean="0"/>
              <a:t>getOutputStream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connect,</a:t>
            </a:r>
            <a:r>
              <a:rPr lang="zh-CN" altLang="en-US" sz="1600" dirty="0" smtClean="0"/>
              <a:t>因此可以不用调用上面的方面。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377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4250"/>
          </a:xfrm>
        </p:spPr>
        <p:txBody>
          <a:bodyPr>
            <a:noAutofit/>
          </a:bodyPr>
          <a:lstStyle/>
          <a:p>
            <a:r>
              <a:rPr lang="en-US" altLang="zh-CN" sz="3600" dirty="0" err="1"/>
              <a:t>ServerSocket</a:t>
            </a:r>
            <a:r>
              <a:rPr lang="en-US" altLang="zh-CN" sz="3600" dirty="0"/>
              <a:t> </a:t>
            </a:r>
            <a:r>
              <a:rPr lang="zh-CN" altLang="en-US" sz="3600" dirty="0"/>
              <a:t>类的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457200" y="85922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服务器</a:t>
            </a:r>
            <a:r>
              <a:rPr lang="zh-CN" altLang="en-US" dirty="0"/>
              <a:t>应用程序通过使用</a:t>
            </a:r>
            <a:r>
              <a:rPr lang="en-US" altLang="zh-CN" dirty="0" err="1"/>
              <a:t>java.net.ServerSocket</a:t>
            </a:r>
            <a:r>
              <a:rPr lang="zh-CN" altLang="en-US" dirty="0"/>
              <a:t>类以获取一个端口</a:t>
            </a:r>
            <a:r>
              <a:rPr lang="en-US" altLang="zh-CN" dirty="0"/>
              <a:t>,</a:t>
            </a:r>
            <a:r>
              <a:rPr lang="zh-CN" altLang="en-US" dirty="0"/>
              <a:t>并且侦听客户端请求。</a:t>
            </a:r>
          </a:p>
          <a:p>
            <a:r>
              <a:rPr lang="en-US" altLang="zh-CN" dirty="0" err="1"/>
              <a:t>ServerSocket</a:t>
            </a:r>
            <a:r>
              <a:rPr lang="zh-CN" altLang="en-US" dirty="0"/>
              <a:t>类有四个构造方法：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70257"/>
              </p:ext>
            </p:extLst>
          </p:nvPr>
        </p:nvGraphicFramePr>
        <p:xfrm>
          <a:off x="563120" y="1861475"/>
          <a:ext cx="7982166" cy="2353587"/>
        </p:xfrm>
        <a:graphic>
          <a:graphicData uri="http://schemas.openxmlformats.org/drawingml/2006/table">
            <a:tbl>
              <a:tblPr/>
              <a:tblGrid>
                <a:gridCol w="1254794"/>
                <a:gridCol w="6727372"/>
              </a:tblGrid>
              <a:tr h="23536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序号</a:t>
                      </a:r>
                      <a:endParaRPr lang="zh-CN" altLang="en-US" sz="1400">
                        <a:effectLst/>
                      </a:endParaRP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>
                          <a:effectLst/>
                        </a:rPr>
                        <a:t>方法描述</a:t>
                      </a:r>
                      <a:endParaRPr lang="zh-CN" altLang="en-US" sz="1400">
                        <a:effectLst/>
                      </a:endParaRP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4974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ServerSocket(int port)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创建绑定到特定端口的服务器套接字。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49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ServerSocket(int port, int backlog)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利用指定的 </a:t>
                      </a:r>
                      <a:r>
                        <a:rPr lang="en-US" sz="1400">
                          <a:effectLst/>
                        </a:rPr>
                        <a:t>backlog </a:t>
                      </a:r>
                      <a:r>
                        <a:rPr lang="zh-CN" altLang="en-US" sz="1400">
                          <a:effectLst/>
                        </a:rPr>
                        <a:t>创建服务器套接字并将其绑定到指定的本地端口号。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ServerSocket(int port, int backlog, InetAddress address)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使用指定的端口、侦听 </a:t>
                      </a:r>
                      <a:r>
                        <a:rPr lang="en-US" sz="1400">
                          <a:effectLst/>
                        </a:rPr>
                        <a:t>backlog </a:t>
                      </a:r>
                      <a:r>
                        <a:rPr lang="zh-CN" altLang="en-US" sz="1400">
                          <a:effectLst/>
                        </a:rPr>
                        <a:t>和要绑定到的本地 </a:t>
                      </a:r>
                      <a:r>
                        <a:rPr lang="en-US" sz="1400">
                          <a:effectLst/>
                        </a:rPr>
                        <a:t>IP </a:t>
                      </a:r>
                      <a:r>
                        <a:rPr lang="zh-CN" altLang="en-US" sz="1400">
                          <a:effectLst/>
                        </a:rPr>
                        <a:t>地址创建服务器。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211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</a:t>
                      </a:r>
                      <a:r>
                        <a:rPr lang="en-US" sz="1400" b="1" dirty="0" err="1">
                          <a:effectLst/>
                        </a:rPr>
                        <a:t>ServerSocket</a:t>
                      </a:r>
                      <a:r>
                        <a:rPr lang="en-US" sz="1400" b="1" dirty="0">
                          <a:effectLst/>
                        </a:rPr>
                        <a:t>() throws </a:t>
                      </a:r>
                      <a:r>
                        <a:rPr lang="en-US" sz="1400" b="1" dirty="0" err="1">
                          <a:effectLst/>
                        </a:rPr>
                        <a:t>IOException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创建非绑定服务器套接字。</a:t>
                      </a:r>
                    </a:p>
                  </a:txBody>
                  <a:tcPr marL="27496" marR="27496" marT="38494" marB="384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34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075"/>
            <a:ext cx="8229600" cy="264012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HttpURLConnection</a:t>
            </a:r>
            <a:r>
              <a:rPr lang="zh-CN" altLang="en-US" sz="3200" dirty="0"/>
              <a:t>向服务器发送</a:t>
            </a:r>
            <a:r>
              <a:rPr lang="en-US" altLang="zh-CN" sz="3200" dirty="0"/>
              <a:t>get</a:t>
            </a:r>
            <a:r>
              <a:rPr lang="zh-CN" altLang="en-US" sz="3200" dirty="0"/>
              <a:t>请求</a:t>
            </a:r>
          </a:p>
        </p:txBody>
      </p:sp>
      <p:sp>
        <p:nvSpPr>
          <p:cNvPr id="4" name="矩形 3"/>
          <p:cNvSpPr/>
          <p:nvPr/>
        </p:nvSpPr>
        <p:spPr>
          <a:xfrm>
            <a:off x="544286" y="585923"/>
            <a:ext cx="8229600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向服务器端发送请求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publicvoid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sendSms</a:t>
            </a:r>
            <a:r>
              <a:rPr lang="en-US" altLang="zh-CN" sz="1600" dirty="0"/>
              <a:t>() throws Exception{</a:t>
            </a:r>
          </a:p>
          <a:p>
            <a:r>
              <a:rPr lang="en-US" altLang="zh-CN" sz="1600" dirty="0"/>
              <a:t>        String message="</a:t>
            </a:r>
            <a:r>
              <a:rPr lang="zh-CN" altLang="en-US" sz="1600" dirty="0"/>
              <a:t>货已发到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    message=</a:t>
            </a:r>
            <a:r>
              <a:rPr lang="en-US" altLang="zh-CN" sz="1600" dirty="0" err="1"/>
              <a:t>URLEncoder.encode</a:t>
            </a:r>
            <a:r>
              <a:rPr lang="en-US" altLang="zh-CN" sz="1600" dirty="0"/>
              <a:t>(message, "UTF-8");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(message);</a:t>
            </a:r>
          </a:p>
          <a:p>
            <a:r>
              <a:rPr lang="en-US" altLang="zh-CN" sz="1600" dirty="0"/>
              <a:t>        String path ="http://localhost:8083/</a:t>
            </a:r>
            <a:r>
              <a:rPr lang="en-US" altLang="zh-CN" sz="1600" dirty="0" err="1"/>
              <a:t>DS_Trade</a:t>
            </a:r>
            <a:r>
              <a:rPr lang="en-US" altLang="zh-CN" sz="1600" dirty="0"/>
              <a:t>/mobile/</a:t>
            </a:r>
            <a:r>
              <a:rPr lang="en-US" altLang="zh-CN" sz="1600" dirty="0" err="1"/>
              <a:t>sim!add.do?message</a:t>
            </a:r>
            <a:r>
              <a:rPr lang="en-US" altLang="zh-CN" sz="1600" dirty="0"/>
              <a:t>="+message;</a:t>
            </a:r>
          </a:p>
          <a:p>
            <a:r>
              <a:rPr lang="en-US" altLang="zh-CN" sz="1600" dirty="0"/>
              <a:t>        URL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=new URL(path);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HttpURLConnection</a:t>
            </a:r>
            <a:r>
              <a:rPr lang="en-US" altLang="zh-CN" sz="1600" dirty="0"/>
              <a:t> conn = (</a:t>
            </a:r>
            <a:r>
              <a:rPr lang="en-US" altLang="zh-CN" sz="1600" dirty="0" err="1"/>
              <a:t>HttpURLConnection</a:t>
            </a:r>
            <a:r>
              <a:rPr lang="en-US" altLang="zh-CN" sz="1600" dirty="0"/>
              <a:t>)</a:t>
            </a:r>
            <a:r>
              <a:rPr lang="en-US" altLang="zh-CN" sz="1600" dirty="0" err="1"/>
              <a:t>url.openConnection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conn.setConnectTimeout</a:t>
            </a:r>
            <a:r>
              <a:rPr lang="en-US" altLang="zh-CN" sz="1600" dirty="0"/>
              <a:t>(5*1000);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conn.setRequestMethod</a:t>
            </a:r>
            <a:r>
              <a:rPr lang="en-US" altLang="zh-CN" sz="1600" dirty="0"/>
              <a:t>("GET");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inStream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conn.getInputStream</a:t>
            </a:r>
            <a:r>
              <a:rPr lang="en-US" altLang="zh-CN" sz="1600" dirty="0"/>
              <a:t>();    </a:t>
            </a:r>
          </a:p>
          <a:p>
            <a:r>
              <a:rPr lang="en-US" altLang="zh-CN" sz="1600" dirty="0"/>
              <a:t>        byte[] data = </a:t>
            </a:r>
            <a:r>
              <a:rPr lang="en-US" altLang="zh-CN" sz="1600" dirty="0" err="1"/>
              <a:t>StreamTool.readInputStream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inStream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String result=new String(data, "UTF-8");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(result);</a:t>
            </a:r>
          </a:p>
          <a:p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44285" y="4497169"/>
            <a:ext cx="82296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String message=</a:t>
            </a:r>
            <a:r>
              <a:rPr lang="en-US" altLang="zh-CN" dirty="0" err="1"/>
              <a:t>request.getParameter</a:t>
            </a:r>
            <a:r>
              <a:rPr lang="en-US" altLang="zh-CN" dirty="0" smtClean="0"/>
              <a:t>(“message”);//</a:t>
            </a:r>
            <a:r>
              <a:rPr lang="zh-CN" altLang="en-US" dirty="0" smtClean="0"/>
              <a:t>在服务器端获取数据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4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27421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HttpURLConnection</a:t>
            </a:r>
            <a:r>
              <a:rPr lang="zh-CN" altLang="en-US" sz="2400" dirty="0"/>
              <a:t>向服务器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9743" y="563454"/>
            <a:ext cx="9024257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publicvoid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addByUrl</a:t>
            </a:r>
            <a:r>
              <a:rPr lang="en-US" altLang="zh-CN" sz="1200" dirty="0"/>
              <a:t>() throws Exception{</a:t>
            </a:r>
          </a:p>
          <a:p>
            <a:r>
              <a:rPr lang="en-US" altLang="zh-CN" sz="1200" dirty="0"/>
              <a:t>        String encoding="UTF-8";</a:t>
            </a:r>
          </a:p>
          <a:p>
            <a:r>
              <a:rPr lang="en-US" altLang="zh-CN" sz="1200" dirty="0"/>
              <a:t>        String 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="[{\"</a:t>
            </a:r>
            <a:r>
              <a:rPr lang="en-US" altLang="zh-CN" sz="1200" dirty="0" err="1"/>
              <a:t>addTime</a:t>
            </a:r>
            <a:r>
              <a:rPr lang="en-US" altLang="zh-CN" sz="1200" dirty="0"/>
              <a:t>\":\"2011-09-19 14:23:02\"[],\"</a:t>
            </a:r>
            <a:r>
              <a:rPr lang="en-US" altLang="zh-CN" sz="1200" dirty="0" err="1"/>
              <a:t>iccid</a:t>
            </a:r>
            <a:r>
              <a:rPr lang="en-US" altLang="zh-CN" sz="1200" dirty="0"/>
              <a:t>\":\"1111\",\"id\":0,\"</a:t>
            </a:r>
            <a:r>
              <a:rPr lang="en-US" altLang="zh-CN" sz="1200" dirty="0" err="1"/>
              <a:t>imei</a:t>
            </a:r>
            <a:r>
              <a:rPr lang="en-US" altLang="zh-CN" sz="1200" dirty="0"/>
              <a:t>\":\"2222\",\"</a:t>
            </a:r>
            <a:r>
              <a:rPr lang="en-US" altLang="zh-CN" sz="1200" dirty="0" err="1"/>
              <a:t>imsi</a:t>
            </a:r>
            <a:r>
              <a:rPr lang="en-US" altLang="zh-CN" sz="1200" dirty="0"/>
              <a:t>\":\"3333\",\"</a:t>
            </a:r>
            <a:r>
              <a:rPr lang="en-US" altLang="zh-CN" sz="1200" dirty="0" err="1"/>
              <a:t>phoneType</a:t>
            </a:r>
            <a:r>
              <a:rPr lang="en-US" altLang="zh-CN" sz="1200" dirty="0"/>
              <a:t>\":\"4444\",\"remark\":\"</a:t>
            </a:r>
            <a:r>
              <a:rPr lang="en-US" altLang="zh-CN" sz="1200" dirty="0" err="1"/>
              <a:t>aaaa</a:t>
            </a:r>
            <a:r>
              <a:rPr lang="en-US" altLang="zh-CN" sz="1200" dirty="0"/>
              <a:t>\",\"</a:t>
            </a:r>
            <a:r>
              <a:rPr lang="en-US" altLang="zh-CN" sz="1200" dirty="0" err="1"/>
              <a:t>tel</a:t>
            </a:r>
            <a:r>
              <a:rPr lang="en-US" altLang="zh-CN" sz="1200" dirty="0"/>
              <a:t>\":\"5555\"}]";</a:t>
            </a:r>
          </a:p>
          <a:p>
            <a:r>
              <a:rPr lang="en-US" altLang="zh-CN" sz="1200" dirty="0"/>
              <a:t>        String path ="http://localhost:8083/</a:t>
            </a:r>
            <a:r>
              <a:rPr lang="en-US" altLang="zh-CN" sz="1200" dirty="0" err="1"/>
              <a:t>xxxx</a:t>
            </a:r>
            <a:r>
              <a:rPr lang="en-US" altLang="zh-CN" sz="1200" dirty="0"/>
              <a:t>/xxx/sim!add.do";</a:t>
            </a:r>
          </a:p>
          <a:p>
            <a:r>
              <a:rPr lang="en-US" altLang="zh-CN" sz="1200" dirty="0"/>
              <a:t>        byte[] data = </a:t>
            </a:r>
            <a:r>
              <a:rPr lang="en-US" altLang="zh-CN" sz="1200" dirty="0" err="1"/>
              <a:t>params.getBytes</a:t>
            </a:r>
            <a:r>
              <a:rPr lang="en-US" altLang="zh-CN" sz="1200" dirty="0"/>
              <a:t>(encoding);</a:t>
            </a:r>
          </a:p>
          <a:p>
            <a:r>
              <a:rPr lang="en-US" altLang="zh-CN" sz="1200" dirty="0"/>
              <a:t>        URL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=new URL(path);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HttpURLConnection</a:t>
            </a:r>
            <a:r>
              <a:rPr lang="en-US" altLang="zh-CN" sz="1200" dirty="0"/>
              <a:t> conn = (</a:t>
            </a:r>
            <a:r>
              <a:rPr lang="en-US" altLang="zh-CN" sz="1200" dirty="0" err="1"/>
              <a:t>HttpURLConnection</a:t>
            </a:r>
            <a:r>
              <a:rPr lang="en-US" altLang="zh-CN" sz="1200" dirty="0"/>
              <a:t>)</a:t>
            </a:r>
            <a:r>
              <a:rPr lang="en-US" altLang="zh-CN" sz="1200" dirty="0" err="1"/>
              <a:t>url.openConnection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conn.setRequestMethod</a:t>
            </a:r>
            <a:r>
              <a:rPr lang="en-US" altLang="zh-CN" sz="1200" dirty="0"/>
              <a:t>("POST");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conn.setDoOutput</a:t>
            </a:r>
            <a:r>
              <a:rPr lang="en-US" altLang="zh-CN" sz="1200" dirty="0"/>
              <a:t>(true);</a:t>
            </a:r>
          </a:p>
          <a:p>
            <a:r>
              <a:rPr lang="en-US" altLang="zh-CN" sz="1200" dirty="0"/>
              <a:t>        //application/x-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 text/xml-&gt;xml</a:t>
            </a:r>
            <a:r>
              <a:rPr lang="zh-CN" altLang="en-US" sz="1200" dirty="0"/>
              <a:t>数据 </a:t>
            </a:r>
            <a:r>
              <a:rPr lang="en-US" altLang="zh-CN" sz="1200" dirty="0"/>
              <a:t>application/x-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json</a:t>
            </a:r>
            <a:r>
              <a:rPr lang="zh-CN" altLang="en-US" sz="1200" dirty="0"/>
              <a:t>对象 </a:t>
            </a:r>
            <a:r>
              <a:rPr lang="en-US" altLang="zh-CN" sz="1200" dirty="0"/>
              <a:t>application/x-www-form-</a:t>
            </a:r>
            <a:r>
              <a:rPr lang="en-US" altLang="zh-CN" sz="1200" dirty="0" err="1"/>
              <a:t>urlencoded</a:t>
            </a:r>
            <a:r>
              <a:rPr lang="en-US" altLang="zh-CN" sz="1200" dirty="0"/>
              <a:t>-&gt;</a:t>
            </a:r>
            <a:r>
              <a:rPr lang="zh-CN" altLang="en-US" sz="1200" dirty="0"/>
              <a:t>表单数据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conn.setRequestProperty</a:t>
            </a:r>
            <a:r>
              <a:rPr lang="en-US" altLang="zh-CN" sz="1200" dirty="0"/>
              <a:t>("Content-Type", "application/x-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; charset="+ encoding);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conn.setRequestProperty</a:t>
            </a:r>
            <a:r>
              <a:rPr lang="en-US" altLang="zh-CN" sz="1200" dirty="0"/>
              <a:t>("Content-Length", </a:t>
            </a:r>
            <a:r>
              <a:rPr lang="en-US" altLang="zh-CN" sz="1200" dirty="0" err="1"/>
              <a:t>String.valueOf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data.length</a:t>
            </a:r>
            <a:r>
              <a:rPr lang="en-US" altLang="zh-CN" sz="1200" dirty="0"/>
              <a:t>));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conn.setConnectTimeout</a:t>
            </a:r>
            <a:r>
              <a:rPr lang="en-US" altLang="zh-CN" sz="1200" dirty="0"/>
              <a:t>(5*1000);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outStream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conn.getOutputStream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outStream.write</a:t>
            </a:r>
            <a:r>
              <a:rPr lang="en-US" altLang="zh-CN" sz="1200" dirty="0"/>
              <a:t>(data);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outStream.flush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outStream.close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conn.getResponseCode</a:t>
            </a:r>
            <a:r>
              <a:rPr lang="en-US" altLang="zh-CN" sz="1200" dirty="0"/>
              <a:t>()); //</a:t>
            </a:r>
            <a:r>
              <a:rPr lang="zh-CN" altLang="en-US" sz="1200" dirty="0"/>
              <a:t>响应代码 </a:t>
            </a:r>
            <a:r>
              <a:rPr lang="en-US" altLang="zh-CN" sz="1200" dirty="0"/>
              <a:t>200</a:t>
            </a:r>
            <a:r>
              <a:rPr lang="zh-CN" altLang="en-US" sz="1200" dirty="0"/>
              <a:t>表示成功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if(</a:t>
            </a:r>
            <a:r>
              <a:rPr lang="en-US" altLang="zh-CN" sz="1200" dirty="0" err="1"/>
              <a:t>conn.getResponseCode</a:t>
            </a:r>
            <a:r>
              <a:rPr lang="en-US" altLang="zh-CN" sz="1200" dirty="0"/>
              <a:t>()==200){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InputStream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inStream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conn.getInputStream</a:t>
            </a:r>
            <a:r>
              <a:rPr lang="en-US" altLang="zh-CN" sz="1200" dirty="0"/>
              <a:t>();   </a:t>
            </a:r>
          </a:p>
          <a:p>
            <a:r>
              <a:rPr lang="en-US" altLang="zh-CN" sz="1200" dirty="0"/>
              <a:t>            String result=new String(</a:t>
            </a:r>
            <a:r>
              <a:rPr lang="en-US" altLang="zh-CN" sz="1200" dirty="0" err="1"/>
              <a:t>StreamTool.readInputStream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inStream</a:t>
            </a:r>
            <a:r>
              <a:rPr lang="en-US" altLang="zh-CN" sz="1200" dirty="0"/>
              <a:t>), "UTF-8");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90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27421"/>
          </a:xfrm>
        </p:spPr>
        <p:txBody>
          <a:bodyPr>
            <a:normAutofit fontScale="90000"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HttpURLConnection</a:t>
            </a:r>
            <a:r>
              <a:rPr lang="zh-CN" altLang="en-US" sz="2400" dirty="0"/>
              <a:t>向服务器</a:t>
            </a:r>
            <a:r>
              <a:rPr lang="zh-CN" altLang="en-US" sz="2400" dirty="0" smtClean="0"/>
              <a:t>发送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请求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4029" y="1279089"/>
            <a:ext cx="8022771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获取</a:t>
            </a:r>
            <a:r>
              <a:rPr lang="en-US" altLang="zh-CN" dirty="0"/>
              <a:t>post</a:t>
            </a:r>
            <a:r>
              <a:rPr lang="zh-CN" altLang="en-US" dirty="0"/>
              <a:t>请求过来的数据</a:t>
            </a:r>
          </a:p>
          <a:p>
            <a:r>
              <a:rPr lang="en-US" altLang="zh-CN" dirty="0"/>
              <a:t>byte[] data=</a:t>
            </a:r>
            <a:r>
              <a:rPr lang="en-US" altLang="zh-CN" dirty="0" err="1"/>
              <a:t>StreamTool.readInputStream</a:t>
            </a:r>
            <a:r>
              <a:rPr lang="en-US" altLang="zh-CN" dirty="0"/>
              <a:t>(</a:t>
            </a:r>
            <a:r>
              <a:rPr lang="en-US" altLang="zh-CN" dirty="0" err="1"/>
              <a:t>request.getInputStream</a:t>
            </a:r>
            <a:r>
              <a:rPr lang="en-US" altLang="zh-CN" dirty="0"/>
              <a:t>());</a:t>
            </a:r>
          </a:p>
          <a:p>
            <a:r>
              <a:rPr lang="en-US" altLang="zh-CN" dirty="0" smtClean="0"/>
              <a:t>//[{\"</a:t>
            </a:r>
            <a:r>
              <a:rPr lang="en-US" altLang="zh-CN" dirty="0" err="1"/>
              <a:t>addTime</a:t>
            </a:r>
            <a:r>
              <a:rPr lang="en-US" altLang="zh-CN" dirty="0"/>
              <a:t>\":\"2011-09-19 14:23:02</a:t>
            </a:r>
            <a:r>
              <a:rPr lang="en-US" altLang="zh-CN" dirty="0" smtClean="0"/>
              <a:t>\"[], \"</a:t>
            </a:r>
            <a:r>
              <a:rPr lang="en-US" altLang="zh-CN" dirty="0" err="1"/>
              <a:t>iccid</a:t>
            </a:r>
            <a:r>
              <a:rPr lang="en-US" altLang="zh-CN" dirty="0"/>
              <a:t>\":\"1111</a:t>
            </a:r>
            <a:r>
              <a:rPr lang="en-US" altLang="zh-CN" dirty="0" smtClean="0"/>
              <a:t>\", \"</a:t>
            </a:r>
            <a:r>
              <a:rPr lang="en-US" altLang="zh-CN" dirty="0"/>
              <a:t>id\":0</a:t>
            </a:r>
            <a:r>
              <a:rPr lang="en-US" altLang="zh-CN" dirty="0" smtClean="0"/>
              <a:t>, \"</a:t>
            </a:r>
            <a:r>
              <a:rPr lang="en-US" altLang="zh-CN" dirty="0" err="1"/>
              <a:t>imei</a:t>
            </a:r>
            <a:r>
              <a:rPr lang="en-US" altLang="zh-CN" dirty="0"/>
              <a:t>\":\"2222</a:t>
            </a:r>
            <a:r>
              <a:rPr lang="en-US" altLang="zh-CN" dirty="0" smtClean="0"/>
              <a:t>\",\"</a:t>
            </a:r>
            <a:r>
              <a:rPr lang="en-US" altLang="zh-CN" dirty="0" err="1"/>
              <a:t>imsi</a:t>
            </a:r>
            <a:r>
              <a:rPr lang="en-US" altLang="zh-CN" dirty="0"/>
              <a:t>\":\"3333</a:t>
            </a:r>
            <a:r>
              <a:rPr lang="en-US" altLang="zh-CN" dirty="0" smtClean="0"/>
              <a:t>\",\"</a:t>
            </a:r>
            <a:r>
              <a:rPr lang="en-US" altLang="zh-CN" dirty="0" err="1"/>
              <a:t>phoneType</a:t>
            </a:r>
            <a:r>
              <a:rPr lang="en-US" altLang="zh-CN" dirty="0"/>
              <a:t>\":\"4444\",\"remark\":\"</a:t>
            </a:r>
            <a:r>
              <a:rPr lang="en-US" altLang="zh-CN" dirty="0" err="1"/>
              <a:t>aaaa</a:t>
            </a:r>
            <a:r>
              <a:rPr lang="en-US" altLang="zh-CN" dirty="0"/>
              <a:t>\",\"</a:t>
            </a:r>
            <a:r>
              <a:rPr lang="en-US" altLang="zh-CN" dirty="0" err="1"/>
              <a:t>tel</a:t>
            </a:r>
            <a:r>
              <a:rPr lang="en-US" altLang="zh-CN" dirty="0"/>
              <a:t>\":\"5555\"}]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/>
              <a:t>json</a:t>
            </a:r>
            <a:r>
              <a:rPr lang="en-US" altLang="zh-CN" dirty="0"/>
              <a:t>=new String(data, "UTF-8");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24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256" y="1694587"/>
            <a:ext cx="7674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dirty="0" err="1" smtClean="0"/>
              <a:t>HttpURLConnection</a:t>
            </a:r>
            <a:r>
              <a:rPr lang="zh-CN" altLang="en-US" dirty="0"/>
              <a:t>的</a:t>
            </a:r>
            <a:r>
              <a:rPr lang="en-US" altLang="zh-CN" dirty="0"/>
              <a:t>connect()</a:t>
            </a:r>
            <a:r>
              <a:rPr lang="zh-CN" altLang="en-US" dirty="0"/>
              <a:t>函数，实际上只是建立了一个与服务器的</a:t>
            </a:r>
            <a:r>
              <a:rPr lang="en-US" altLang="zh-CN" dirty="0" err="1"/>
              <a:t>tcp</a:t>
            </a:r>
            <a:r>
              <a:rPr lang="zh-CN" altLang="en-US" dirty="0"/>
              <a:t>连接，并没有实际发送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。无论</a:t>
            </a:r>
            <a:r>
              <a:rPr lang="zh-CN" altLang="en-US" dirty="0"/>
              <a:t>是</a:t>
            </a:r>
            <a:r>
              <a:rPr lang="en-US" altLang="zh-CN" dirty="0"/>
              <a:t>post</a:t>
            </a:r>
            <a:r>
              <a:rPr lang="zh-CN" altLang="en-US" dirty="0"/>
              <a:t>还是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请求实际上直到</a:t>
            </a:r>
            <a:r>
              <a:rPr lang="en-US" altLang="zh-CN" dirty="0" err="1"/>
              <a:t>HttpURLConnection</a:t>
            </a:r>
            <a:r>
              <a:rPr lang="zh-CN" altLang="en-US" dirty="0"/>
              <a:t>的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这个函数里面才正式发送出去。 </a:t>
            </a:r>
          </a:p>
        </p:txBody>
      </p:sp>
    </p:spTree>
    <p:extLst>
      <p:ext uri="{BB962C8B-B14F-4D97-AF65-F5344CB8AC3E}">
        <p14:creationId xmlns:p14="http://schemas.microsoft.com/office/powerpoint/2010/main" val="2566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1742" y="1051663"/>
            <a:ext cx="7576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2.</a:t>
            </a:r>
            <a:r>
              <a:rPr lang="zh-CN" altLang="en-US" dirty="0" smtClean="0"/>
              <a:t>在</a:t>
            </a:r>
            <a:r>
              <a:rPr lang="zh-CN" altLang="en-US" dirty="0"/>
              <a:t>用</a:t>
            </a:r>
            <a:r>
              <a:rPr lang="en-US" altLang="zh-CN" dirty="0"/>
              <a:t>POST</a:t>
            </a:r>
            <a:r>
              <a:rPr lang="zh-CN" altLang="en-US" dirty="0"/>
              <a:t>方式发送</a:t>
            </a:r>
            <a:r>
              <a:rPr lang="en-US" altLang="zh-CN" dirty="0"/>
              <a:t>URL</a:t>
            </a:r>
            <a:r>
              <a:rPr lang="zh-CN" altLang="en-US" dirty="0"/>
              <a:t>请求时，</a:t>
            </a:r>
            <a:r>
              <a:rPr lang="en-US" altLang="zh-CN" dirty="0"/>
              <a:t>URL</a:t>
            </a:r>
            <a:r>
              <a:rPr lang="zh-CN" altLang="en-US" dirty="0"/>
              <a:t>请求参数的设定顺序是重中之重</a:t>
            </a:r>
            <a:r>
              <a:rPr lang="zh-CN" altLang="en-US" dirty="0" smtClean="0"/>
              <a:t>，对</a:t>
            </a:r>
            <a:r>
              <a:rPr lang="en-US" altLang="zh-CN" dirty="0"/>
              <a:t>connection</a:t>
            </a:r>
            <a:r>
              <a:rPr lang="zh-CN" altLang="en-US" dirty="0"/>
              <a:t>对象的一切配置（那一堆</a:t>
            </a:r>
            <a:r>
              <a:rPr lang="en-US" altLang="zh-CN" dirty="0"/>
              <a:t>set</a:t>
            </a:r>
            <a:r>
              <a:rPr lang="zh-CN" altLang="en-US" dirty="0"/>
              <a:t>函数</a:t>
            </a:r>
            <a:r>
              <a:rPr lang="zh-CN" altLang="en-US" dirty="0" smtClean="0"/>
              <a:t>）都</a:t>
            </a:r>
            <a:r>
              <a:rPr lang="zh-CN" altLang="en-US" dirty="0"/>
              <a:t>必须要在</a:t>
            </a:r>
            <a:r>
              <a:rPr lang="en-US" altLang="zh-CN" dirty="0"/>
              <a:t>connect()</a:t>
            </a:r>
            <a:r>
              <a:rPr lang="zh-CN" altLang="en-US" dirty="0"/>
              <a:t>函数执行之前完成。而对</a:t>
            </a:r>
            <a:r>
              <a:rPr lang="en-US" altLang="zh-CN" dirty="0" err="1"/>
              <a:t>outputStream</a:t>
            </a:r>
            <a:r>
              <a:rPr lang="zh-CN" altLang="en-US" dirty="0"/>
              <a:t>的写操作，又必须要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inputStream</a:t>
            </a:r>
            <a:r>
              <a:rPr lang="zh-CN" altLang="en-US" dirty="0"/>
              <a:t>的读操作之前</a:t>
            </a:r>
            <a:r>
              <a:rPr lang="zh-CN" altLang="en-US" dirty="0" smtClean="0"/>
              <a:t>。这些</a:t>
            </a:r>
            <a:r>
              <a:rPr lang="zh-CN" altLang="en-US" dirty="0"/>
              <a:t>顺序实际上是由</a:t>
            </a:r>
            <a:r>
              <a:rPr lang="en-US" altLang="zh-CN" dirty="0"/>
              <a:t>http</a:t>
            </a:r>
            <a:r>
              <a:rPr lang="zh-CN" altLang="en-US" dirty="0"/>
              <a:t>请求的格式决定的。 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inputStream</a:t>
            </a:r>
            <a:r>
              <a:rPr lang="zh-CN" altLang="en-US" dirty="0"/>
              <a:t>读操作在</a:t>
            </a:r>
            <a:r>
              <a:rPr lang="en-US" altLang="zh-CN" dirty="0" err="1"/>
              <a:t>outputStream</a:t>
            </a:r>
            <a:r>
              <a:rPr lang="zh-CN" altLang="en-US" dirty="0"/>
              <a:t>的写操作之前，会抛出例外： </a:t>
            </a:r>
          </a:p>
          <a:p>
            <a:r>
              <a:rPr lang="en-US" altLang="zh-CN" dirty="0" err="1" smtClean="0"/>
              <a:t>java.net.ProtocolException</a:t>
            </a:r>
            <a:r>
              <a:rPr lang="en-US" altLang="zh-CN" dirty="0"/>
              <a:t>: Cannot write output after reading input.......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9713" y="1417588"/>
            <a:ext cx="7456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3. </a:t>
            </a:r>
            <a:r>
              <a:rPr lang="en-US" altLang="zh-CN" dirty="0" smtClean="0"/>
              <a:t>http</a:t>
            </a:r>
            <a:r>
              <a:rPr lang="zh-CN" altLang="en-US" dirty="0"/>
              <a:t>请求实际上由两部分组成</a:t>
            </a:r>
            <a:r>
              <a:rPr lang="zh-CN" altLang="en-US" dirty="0" smtClean="0"/>
              <a:t>，一</a:t>
            </a:r>
            <a:r>
              <a:rPr lang="zh-CN" altLang="en-US" dirty="0"/>
              <a:t>个是</a:t>
            </a:r>
            <a:r>
              <a:rPr lang="en-US" altLang="zh-CN" dirty="0"/>
              <a:t>http</a:t>
            </a:r>
            <a:r>
              <a:rPr lang="zh-CN" altLang="en-US" dirty="0"/>
              <a:t>头，所有关于此次</a:t>
            </a:r>
            <a:r>
              <a:rPr lang="en-US" altLang="zh-CN" dirty="0"/>
              <a:t>http</a:t>
            </a:r>
            <a:r>
              <a:rPr lang="zh-CN" altLang="en-US" dirty="0"/>
              <a:t>请求的配置都在</a:t>
            </a:r>
            <a:r>
              <a:rPr lang="en-US" altLang="zh-CN" dirty="0"/>
              <a:t>http</a:t>
            </a:r>
            <a:r>
              <a:rPr lang="zh-CN" altLang="en-US" dirty="0"/>
              <a:t>头里面定义</a:t>
            </a:r>
            <a:r>
              <a:rPr lang="zh-CN" altLang="en-US" dirty="0" smtClean="0"/>
              <a:t>， </a:t>
            </a:r>
            <a:r>
              <a:rPr lang="zh-CN" altLang="en-US" dirty="0"/>
              <a:t>一个是正文</a:t>
            </a:r>
            <a:r>
              <a:rPr lang="en-US" altLang="zh-CN" dirty="0"/>
              <a:t>content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connect</a:t>
            </a:r>
            <a:r>
              <a:rPr lang="en-US" altLang="zh-CN" dirty="0"/>
              <a:t>()</a:t>
            </a:r>
            <a:r>
              <a:rPr lang="zh-CN" altLang="en-US" dirty="0"/>
              <a:t>函数会根据</a:t>
            </a:r>
            <a:r>
              <a:rPr lang="en-US" altLang="zh-CN" dirty="0" err="1"/>
              <a:t>HttpURLConnection</a:t>
            </a:r>
            <a:r>
              <a:rPr lang="zh-CN" altLang="en-US" dirty="0"/>
              <a:t>对象的配置值生成</a:t>
            </a:r>
            <a:r>
              <a:rPr lang="en-US" altLang="zh-CN" dirty="0"/>
              <a:t>http</a:t>
            </a:r>
            <a:r>
              <a:rPr lang="zh-CN" altLang="en-US" dirty="0"/>
              <a:t>头部信息，因此在调用</a:t>
            </a:r>
            <a:r>
              <a:rPr lang="en-US" altLang="zh-CN" dirty="0"/>
              <a:t>connect</a:t>
            </a:r>
            <a:r>
              <a:rPr lang="zh-CN" altLang="en-US" dirty="0"/>
              <a:t>函数之前</a:t>
            </a:r>
            <a:r>
              <a:rPr lang="zh-CN" altLang="en-US" dirty="0" smtClean="0"/>
              <a:t>， </a:t>
            </a:r>
            <a:r>
              <a:rPr lang="zh-CN" altLang="en-US" dirty="0"/>
              <a:t>就必须把所有的配置准备好。 </a:t>
            </a:r>
          </a:p>
        </p:txBody>
      </p:sp>
    </p:spTree>
    <p:extLst>
      <p:ext uri="{BB962C8B-B14F-4D97-AF65-F5344CB8AC3E}">
        <p14:creationId xmlns:p14="http://schemas.microsoft.com/office/powerpoint/2010/main" val="1867754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1370" y="1199874"/>
            <a:ext cx="74567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4.</a:t>
            </a:r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头后面紧跟着的是</a:t>
            </a:r>
            <a:r>
              <a:rPr lang="en-US" altLang="zh-CN" dirty="0"/>
              <a:t>http</a:t>
            </a:r>
            <a:r>
              <a:rPr lang="zh-CN" altLang="en-US" dirty="0"/>
              <a:t>请求的正文，正文的内容是通过</a:t>
            </a:r>
            <a:r>
              <a:rPr lang="en-US" altLang="zh-CN" dirty="0" err="1"/>
              <a:t>outputStream</a:t>
            </a:r>
            <a:r>
              <a:rPr lang="zh-CN" altLang="en-US" dirty="0"/>
              <a:t>流写入的</a:t>
            </a:r>
            <a:r>
              <a:rPr lang="zh-CN" altLang="en-US" dirty="0" smtClean="0"/>
              <a:t>，实际上</a:t>
            </a:r>
            <a:r>
              <a:rPr lang="en-US" altLang="zh-CN" dirty="0" err="1"/>
              <a:t>outputStream</a:t>
            </a:r>
            <a:r>
              <a:rPr lang="zh-CN" altLang="en-US" dirty="0"/>
              <a:t>不是一个网络流，充其量是个字符串流，往里面写入的东西不会立即发送到网络</a:t>
            </a:r>
            <a:r>
              <a:rPr lang="zh-CN" altLang="en-US" dirty="0" smtClean="0"/>
              <a:t>，而是</a:t>
            </a:r>
            <a:r>
              <a:rPr lang="zh-CN" altLang="en-US" dirty="0"/>
              <a:t>存在于内存缓冲区中，待</a:t>
            </a:r>
            <a:r>
              <a:rPr lang="en-US" altLang="zh-CN" dirty="0" err="1"/>
              <a:t>outputStream</a:t>
            </a:r>
            <a:r>
              <a:rPr lang="zh-CN" altLang="en-US" dirty="0"/>
              <a:t>流关闭时，根据输入的内容生成</a:t>
            </a:r>
            <a:r>
              <a:rPr lang="en-US" altLang="zh-CN" dirty="0"/>
              <a:t>http</a:t>
            </a:r>
            <a:r>
              <a:rPr lang="zh-CN" altLang="en-US" dirty="0"/>
              <a:t>正文</a:t>
            </a:r>
            <a:r>
              <a:rPr lang="zh-CN" altLang="en-US" dirty="0" smtClean="0"/>
              <a:t>。至此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请求的东西已经全部准备就绪。在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函数调用的时候，就会把准备好的</a:t>
            </a:r>
            <a:r>
              <a:rPr lang="en-US" altLang="zh-CN" dirty="0"/>
              <a:t>http</a:t>
            </a:r>
            <a:r>
              <a:rPr lang="zh-CN" altLang="en-US" dirty="0"/>
              <a:t>请求 </a:t>
            </a:r>
            <a:r>
              <a:rPr lang="zh-CN" altLang="en-US" dirty="0" smtClean="0"/>
              <a:t>正式</a:t>
            </a:r>
            <a:r>
              <a:rPr lang="zh-CN" altLang="en-US" dirty="0"/>
              <a:t>发送到服务器了，然后返回一个输入流，用于读取服务器对于此次</a:t>
            </a:r>
            <a:r>
              <a:rPr lang="en-US" altLang="zh-CN" dirty="0"/>
              <a:t>http</a:t>
            </a:r>
            <a:r>
              <a:rPr lang="zh-CN" altLang="en-US" dirty="0"/>
              <a:t>请求的返回信息。由于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zh-CN" altLang="en-US" dirty="0"/>
              <a:t>在</a:t>
            </a:r>
            <a:r>
              <a:rPr lang="en-US" altLang="zh-CN" dirty="0" err="1"/>
              <a:t>getInputStream</a:t>
            </a:r>
            <a:r>
              <a:rPr lang="zh-CN" altLang="en-US" dirty="0"/>
              <a:t>的时候已经发送出去了（包括</a:t>
            </a:r>
            <a:r>
              <a:rPr lang="en-US" altLang="zh-CN" dirty="0"/>
              <a:t>http</a:t>
            </a:r>
            <a:r>
              <a:rPr lang="zh-CN" altLang="en-US" dirty="0"/>
              <a:t>头和正文），因此在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 smtClean="0"/>
              <a:t>函数后</a:t>
            </a:r>
            <a:r>
              <a:rPr lang="zh-CN" altLang="en-US" dirty="0"/>
              <a:t>对</a:t>
            </a:r>
            <a:r>
              <a:rPr lang="en-US" altLang="zh-CN" dirty="0"/>
              <a:t>connection</a:t>
            </a:r>
            <a:r>
              <a:rPr lang="zh-CN" altLang="en-US" dirty="0"/>
              <a:t>对象进行设置（对</a:t>
            </a:r>
            <a:r>
              <a:rPr lang="en-US" altLang="zh-CN" dirty="0"/>
              <a:t>http</a:t>
            </a:r>
            <a:r>
              <a:rPr lang="zh-CN" altLang="en-US" dirty="0"/>
              <a:t>头的信息进行修改）或者写入</a:t>
            </a:r>
            <a:r>
              <a:rPr lang="en-US" altLang="zh-CN" dirty="0" err="1"/>
              <a:t>outputStream</a:t>
            </a:r>
            <a:r>
              <a:rPr lang="zh-CN" altLang="en-US" dirty="0"/>
              <a:t>（对正文进行修改</a:t>
            </a:r>
            <a:r>
              <a:rPr lang="zh-CN" altLang="en-US" dirty="0" smtClean="0"/>
              <a:t>）都是</a:t>
            </a:r>
            <a:r>
              <a:rPr lang="zh-CN" altLang="en-US" dirty="0"/>
              <a:t>没有意义的了，执行这些操作会导致异常的发生。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7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177434"/>
            <a:ext cx="81098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注意事项</a:t>
            </a:r>
            <a:r>
              <a:rPr lang="en-US" altLang="zh-CN" b="1" dirty="0" smtClean="0"/>
              <a:t>5. </a:t>
            </a:r>
            <a:r>
              <a:rPr lang="en-US" altLang="zh-CN" dirty="0" err="1" smtClean="0"/>
              <a:t>HttpURLConnection</a:t>
            </a:r>
            <a:r>
              <a:rPr lang="zh-CN" altLang="en-US" dirty="0"/>
              <a:t>是基于</a:t>
            </a:r>
            <a:r>
              <a:rPr lang="en-US" altLang="zh-CN" dirty="0"/>
              <a:t>HTTP</a:t>
            </a:r>
            <a:r>
              <a:rPr lang="zh-CN" altLang="en-US" dirty="0"/>
              <a:t>协议的，其底层通过</a:t>
            </a:r>
            <a:r>
              <a:rPr lang="en-US" altLang="zh-CN" dirty="0"/>
              <a:t>socket</a:t>
            </a:r>
            <a:r>
              <a:rPr lang="zh-CN" altLang="en-US" dirty="0"/>
              <a:t>通信实现。如果不设置超时（</a:t>
            </a:r>
            <a:r>
              <a:rPr lang="en-US" altLang="zh-CN" dirty="0"/>
              <a:t>timeout</a:t>
            </a:r>
            <a:r>
              <a:rPr lang="zh-CN" altLang="en-US" dirty="0"/>
              <a:t>），在网络异常的情况下，可能会导致程序僵死而不继续往下执行。可以通过以下两个语句来设置相应的超时：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sun.net.client.defaultConnectTimeout</a:t>
            </a:r>
            <a:r>
              <a:rPr lang="en-US" altLang="zh-CN" dirty="0"/>
              <a:t>", </a:t>
            </a:r>
            <a:r>
              <a:rPr lang="zh-CN" altLang="en-US" dirty="0"/>
              <a:t>超时毫秒数字符串</a:t>
            </a:r>
            <a:r>
              <a:rPr lang="en-US" altLang="zh-CN" dirty="0"/>
              <a:t>);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sun.net.client.defaultReadTimeout</a:t>
            </a:r>
            <a:r>
              <a:rPr lang="en-US" altLang="zh-CN" dirty="0"/>
              <a:t>", </a:t>
            </a:r>
            <a:r>
              <a:rPr lang="zh-CN" altLang="en-US" dirty="0"/>
              <a:t>超时毫秒数字符串</a:t>
            </a:r>
            <a:r>
              <a:rPr lang="en-US" altLang="zh-CN" dirty="0"/>
              <a:t>);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其中： </a:t>
            </a:r>
            <a:r>
              <a:rPr lang="en-US" altLang="zh-CN" dirty="0" err="1"/>
              <a:t>sun.net.client.defaultConnectTimeout</a:t>
            </a:r>
            <a:r>
              <a:rPr lang="zh-CN" altLang="en-US" dirty="0"/>
              <a:t>：连接主机的超时时间（单位：毫秒）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sun.net.client.defaultReadTimeout</a:t>
            </a:r>
            <a:r>
              <a:rPr lang="zh-CN" altLang="en-US" dirty="0"/>
              <a:t>：从主机读取数据的超时时间（单位：毫秒）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055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85688"/>
              </p:ext>
            </p:extLst>
          </p:nvPr>
        </p:nvGraphicFramePr>
        <p:xfrm>
          <a:off x="457200" y="1702277"/>
          <a:ext cx="7913914" cy="2597580"/>
        </p:xfrm>
        <a:graphic>
          <a:graphicData uri="http://schemas.openxmlformats.org/drawingml/2006/table">
            <a:tbl>
              <a:tblPr/>
              <a:tblGrid>
                <a:gridCol w="1045029"/>
                <a:gridCol w="6868885"/>
              </a:tblGrid>
              <a:tr h="30698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effectLst/>
                        </a:rPr>
                        <a:t>序号</a:t>
                      </a:r>
                      <a:endParaRPr lang="zh-CN" altLang="en-US" sz="1400">
                        <a:effectLst/>
                      </a:endParaRP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>
                          <a:effectLst/>
                        </a:rPr>
                        <a:t>方法描述</a:t>
                      </a:r>
                      <a:endParaRPr lang="zh-CN" altLang="en-US" sz="1400">
                        <a:effectLst/>
                      </a:endParaRP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1355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int getLocalPort()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  </a:t>
                      </a:r>
                      <a:r>
                        <a:rPr lang="zh-CN" altLang="en-US" sz="1400">
                          <a:effectLst/>
                        </a:rPr>
                        <a:t>返回此套接字在其上侦听的端口。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012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2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Socket accept() throws IOException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altLang="en-US" sz="1400">
                          <a:effectLst/>
                        </a:rPr>
                        <a:t>侦听并接受到此套接字的连接。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82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public void setSoTimeout(int timeout)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zh-CN" altLang="en-US" sz="1400">
                          <a:effectLst/>
                        </a:rPr>
                        <a:t>通过指定超时值启用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禁用 </a:t>
                      </a:r>
                      <a:r>
                        <a:rPr lang="en-US" sz="1400">
                          <a:effectLst/>
                        </a:rPr>
                        <a:t>SO_TIMEOUT，</a:t>
                      </a:r>
                      <a:r>
                        <a:rPr lang="zh-CN" altLang="en-US" sz="1400">
                          <a:effectLst/>
                        </a:rPr>
                        <a:t>以毫秒为单位。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871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</a:rPr>
                        <a:t>public void bind(</a:t>
                      </a:r>
                      <a:r>
                        <a:rPr lang="en-US" sz="1400" b="1" dirty="0" err="1">
                          <a:effectLst/>
                        </a:rPr>
                        <a:t>SocketAddress</a:t>
                      </a:r>
                      <a:r>
                        <a:rPr lang="en-US" sz="1400" b="1" dirty="0">
                          <a:effectLst/>
                        </a:rPr>
                        <a:t> host, </a:t>
                      </a:r>
                      <a:r>
                        <a:rPr lang="en-US" sz="1400" b="1" dirty="0" err="1">
                          <a:effectLst/>
                        </a:rPr>
                        <a:t>int</a:t>
                      </a:r>
                      <a:r>
                        <a:rPr lang="en-US" sz="1400" b="1" dirty="0">
                          <a:effectLst/>
                        </a:rPr>
                        <a:t> backlog)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zh-CN" altLang="en-US" sz="1400" dirty="0">
                          <a:effectLst/>
                        </a:rPr>
                        <a:t>将 </a:t>
                      </a:r>
                      <a:r>
                        <a:rPr lang="en-US" sz="1400" dirty="0" err="1">
                          <a:effectLst/>
                        </a:rPr>
                        <a:t>ServerSocket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zh-CN" altLang="en-US" sz="1400" dirty="0">
                          <a:effectLst/>
                        </a:rPr>
                        <a:t>绑定到特定地址（</a:t>
                      </a:r>
                      <a:r>
                        <a:rPr lang="en-US" sz="1400" dirty="0">
                          <a:effectLst/>
                        </a:rPr>
                        <a:t>IP </a:t>
                      </a:r>
                      <a:r>
                        <a:rPr lang="zh-CN" altLang="en-US" sz="1400" dirty="0">
                          <a:effectLst/>
                        </a:rPr>
                        <a:t>地址和端口号）。</a:t>
                      </a:r>
                    </a:p>
                  </a:txBody>
                  <a:tcPr marL="35863" marR="35863" marT="50208" marB="50208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720765"/>
            <a:ext cx="791391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ServerSocket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Microsoft Yahei"/>
                <a:cs typeface="宋体" pitchFamily="2" charset="-122"/>
              </a:rPr>
              <a:t>类的常用方法：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8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InetAddress</a:t>
            </a:r>
            <a:r>
              <a:rPr lang="en-US" altLang="zh-CN" sz="3200" dirty="0"/>
              <a:t> </a:t>
            </a:r>
            <a:r>
              <a:rPr lang="zh-CN" altLang="en-US" sz="3200" dirty="0"/>
              <a:t>类的</a:t>
            </a:r>
            <a:r>
              <a:rPr lang="zh-CN" altLang="en-US" sz="3200" dirty="0" smtClean="0"/>
              <a:t>方法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74913" y="934428"/>
            <a:ext cx="766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这个</a:t>
            </a:r>
            <a:r>
              <a:rPr lang="zh-CN" altLang="en-US" dirty="0"/>
              <a:t>类表示互联网协议</a:t>
            </a:r>
            <a:r>
              <a:rPr lang="en-US" altLang="zh-CN" dirty="0"/>
              <a:t>(IP)</a:t>
            </a:r>
            <a:r>
              <a:rPr lang="zh-CN" altLang="en-US" dirty="0"/>
              <a:t>地址。下面列出了</a:t>
            </a:r>
            <a:r>
              <a:rPr lang="en-US" altLang="zh-CN" dirty="0"/>
              <a:t>Socket</a:t>
            </a:r>
            <a:r>
              <a:rPr lang="zh-CN" altLang="en-US" dirty="0"/>
              <a:t>编程时比较有用的方法：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75701"/>
              </p:ext>
            </p:extLst>
          </p:nvPr>
        </p:nvGraphicFramePr>
        <p:xfrm>
          <a:off x="827313" y="1458685"/>
          <a:ext cx="6977744" cy="3386913"/>
        </p:xfrm>
        <a:graphic>
          <a:graphicData uri="http://schemas.openxmlformats.org/drawingml/2006/table">
            <a:tbl>
              <a:tblPr/>
              <a:tblGrid>
                <a:gridCol w="1045030"/>
                <a:gridCol w="5932714"/>
              </a:tblGrid>
              <a:tr h="10544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="1">
                          <a:effectLst/>
                        </a:rPr>
                        <a:t>序号</a:t>
                      </a:r>
                      <a:endParaRPr lang="zh-CN" altLang="en-US" sz="1200">
                        <a:effectLst/>
                      </a:endParaRP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>
                          <a:effectLst/>
                        </a:rPr>
                        <a:t>方法描述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9598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static InetAddress getByAddress(byte[] addr)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在给定原始 </a:t>
                      </a:r>
                      <a:r>
                        <a:rPr lang="en-US" sz="1200">
                          <a:effectLst/>
                        </a:rPr>
                        <a:t>IP </a:t>
                      </a:r>
                      <a:r>
                        <a:rPr lang="zh-CN" altLang="en-US" sz="1200">
                          <a:effectLst/>
                        </a:rPr>
                        <a:t>地址的情况下，返回 </a:t>
                      </a:r>
                      <a:r>
                        <a:rPr lang="en-US" sz="1200">
                          <a:effectLst/>
                        </a:rPr>
                        <a:t>InetAddress </a:t>
                      </a:r>
                      <a:r>
                        <a:rPr lang="zh-CN" altLang="en-US" sz="1200">
                          <a:effectLst/>
                        </a:rPr>
                        <a:t>对象。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static InetAddress getByAddress(String host, byte[] addr)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根据提供的主机名和 </a:t>
                      </a:r>
                      <a:r>
                        <a:rPr lang="en-US" sz="1200">
                          <a:effectLst/>
                        </a:rPr>
                        <a:t>IP </a:t>
                      </a:r>
                      <a:r>
                        <a:rPr lang="zh-CN" altLang="en-US" sz="1200">
                          <a:effectLst/>
                        </a:rPr>
                        <a:t>地址创建 </a:t>
                      </a:r>
                      <a:r>
                        <a:rPr lang="en-US" sz="1200">
                          <a:effectLst/>
                        </a:rPr>
                        <a:t>InetAddress。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static InetAddress getByName(String host)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在给定主机名的情况下确定主机的 </a:t>
                      </a:r>
                      <a:r>
                        <a:rPr lang="en-US" sz="1200">
                          <a:effectLst/>
                        </a:rPr>
                        <a:t>IP </a:t>
                      </a:r>
                      <a:r>
                        <a:rPr lang="zh-CN" altLang="en-US" sz="1200">
                          <a:effectLst/>
                        </a:rPr>
                        <a:t>地址。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03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4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String getHostAddress() 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返回 </a:t>
                      </a:r>
                      <a:r>
                        <a:rPr lang="en-US" sz="1200">
                          <a:effectLst/>
                        </a:rPr>
                        <a:t>IP </a:t>
                      </a:r>
                      <a:r>
                        <a:rPr lang="zh-CN" altLang="en-US" sz="1200">
                          <a:effectLst/>
                        </a:rPr>
                        <a:t>地址字符串（以文本表现形式）。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38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String getHostName() 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 </a:t>
                      </a:r>
                      <a:r>
                        <a:rPr lang="zh-CN" altLang="en-US" sz="1200">
                          <a:effectLst/>
                        </a:rPr>
                        <a:t>获取此 </a:t>
                      </a:r>
                      <a:r>
                        <a:rPr lang="en-US" sz="1200">
                          <a:effectLst/>
                        </a:rPr>
                        <a:t>IP </a:t>
                      </a:r>
                      <a:r>
                        <a:rPr lang="zh-CN" altLang="en-US" sz="1200">
                          <a:effectLst/>
                        </a:rPr>
                        <a:t>地址的主机名。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8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6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static InetAddress getLocalHost()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返回本地主机。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381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7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String </a:t>
                      </a:r>
                      <a:r>
                        <a:rPr lang="en-US" sz="1200" b="1" dirty="0" err="1">
                          <a:effectLst/>
                        </a:rPr>
                        <a:t>toString</a:t>
                      </a:r>
                      <a:r>
                        <a:rPr lang="en-US" sz="1200" b="1" dirty="0">
                          <a:effectLst/>
                        </a:rPr>
                        <a:t>()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将此 </a:t>
                      </a:r>
                      <a:r>
                        <a:rPr lang="en-US" sz="1200" dirty="0">
                          <a:effectLst/>
                        </a:rPr>
                        <a:t>IP </a:t>
                      </a:r>
                      <a:r>
                        <a:rPr lang="zh-CN" altLang="en-US" sz="1200" dirty="0">
                          <a:effectLst/>
                        </a:rPr>
                        <a:t>地址转换为 </a:t>
                      </a:r>
                      <a:r>
                        <a:rPr lang="en-US" sz="1200" dirty="0">
                          <a:effectLst/>
                        </a:rPr>
                        <a:t>String。</a:t>
                      </a:r>
                    </a:p>
                  </a:txBody>
                  <a:tcPr marL="21914" marR="21914" marT="30680" marB="3068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4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6380" y="632051"/>
            <a:ext cx="77120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/>
              <a:t>      </a:t>
            </a:r>
            <a:r>
              <a:rPr kumimoji="1" lang="zh-CN" altLang="en-US" sz="2000" dirty="0"/>
              <a:t>无论一个</a:t>
            </a:r>
            <a:r>
              <a:rPr kumimoji="1" lang="en-US" altLang="zh-CN" sz="2000" dirty="0"/>
              <a:t>Socket</a:t>
            </a:r>
            <a:r>
              <a:rPr kumimoji="1" lang="zh-CN" altLang="en-US" sz="2000" dirty="0"/>
              <a:t>通信程序的功能多么齐全、程序多么复杂，其基本结构都是一样的，都包括以下四个基本步骤：</a:t>
            </a:r>
          </a:p>
          <a:p>
            <a:pPr lvl="1"/>
            <a:r>
              <a:rPr kumimoji="1" lang="en-US" altLang="zh-CN" sz="2000" dirty="0">
                <a:solidFill>
                  <a:schemeClr val="folHlink"/>
                </a:solidFill>
              </a:rPr>
              <a:t>1</a:t>
            </a:r>
            <a:r>
              <a:rPr kumimoji="1" lang="zh-CN" altLang="en-US" sz="2000" dirty="0">
                <a:solidFill>
                  <a:schemeClr val="folHlink"/>
                </a:solidFill>
              </a:rPr>
              <a:t>、在客户方和服务器方创建</a:t>
            </a:r>
            <a:r>
              <a:rPr kumimoji="1" lang="en-US" altLang="zh-CN" sz="2000" dirty="0">
                <a:solidFill>
                  <a:schemeClr val="folHlink"/>
                </a:solidFill>
              </a:rPr>
              <a:t>Socket/</a:t>
            </a:r>
            <a:r>
              <a:rPr kumimoji="1" lang="en-US" altLang="zh-CN" sz="2000" dirty="0" err="1">
                <a:solidFill>
                  <a:schemeClr val="folHlink"/>
                </a:solidFill>
              </a:rPr>
              <a:t>ServerSocket</a:t>
            </a:r>
            <a:r>
              <a:rPr kumimoji="1" lang="zh-CN" altLang="en-US" sz="2000" dirty="0">
                <a:solidFill>
                  <a:schemeClr val="folHlink"/>
                </a:solidFill>
              </a:rPr>
              <a:t>。</a:t>
            </a:r>
          </a:p>
          <a:p>
            <a:pPr lvl="1"/>
            <a:r>
              <a:rPr kumimoji="1" lang="en-US" altLang="zh-CN" sz="2000" dirty="0">
                <a:solidFill>
                  <a:schemeClr val="folHlink"/>
                </a:solidFill>
              </a:rPr>
              <a:t>2</a:t>
            </a:r>
            <a:r>
              <a:rPr kumimoji="1" lang="zh-CN" altLang="en-US" sz="2000" dirty="0">
                <a:solidFill>
                  <a:schemeClr val="folHlink"/>
                </a:solidFill>
              </a:rPr>
              <a:t>、打开连接到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Socket</a:t>
            </a:r>
            <a:r>
              <a:rPr kumimoji="1" lang="zh-CN" altLang="en-US" sz="2000" dirty="0">
                <a:solidFill>
                  <a:schemeClr val="folHlink"/>
                </a:solidFill>
              </a:rPr>
              <a:t>的输入</a:t>
            </a:r>
            <a:r>
              <a:rPr kumimoji="1" lang="en-US" altLang="zh-CN" sz="2000" dirty="0">
                <a:solidFill>
                  <a:schemeClr val="folHlink"/>
                </a:solidFill>
              </a:rPr>
              <a:t>/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输出流。</a:t>
            </a:r>
          </a:p>
          <a:p>
            <a:pPr lvl="1"/>
            <a:r>
              <a:rPr kumimoji="1" lang="en-US" altLang="zh-CN" sz="2000" dirty="0">
                <a:solidFill>
                  <a:schemeClr val="folHlink"/>
                </a:solidFill>
              </a:rPr>
              <a:t>3</a:t>
            </a:r>
            <a:r>
              <a:rPr kumimoji="1" lang="zh-CN" altLang="en-US" sz="2000" dirty="0">
                <a:solidFill>
                  <a:schemeClr val="folHlink"/>
                </a:solidFill>
              </a:rPr>
              <a:t>、利用输入</a:t>
            </a:r>
            <a:r>
              <a:rPr kumimoji="1" lang="en-US" altLang="zh-CN" sz="2000" dirty="0">
                <a:solidFill>
                  <a:schemeClr val="folHlink"/>
                </a:solidFill>
              </a:rPr>
              <a:t>/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输出流，按照一定的协议对</a:t>
            </a:r>
            <a:r>
              <a:rPr kumimoji="1" lang="en-US" altLang="zh-CN" sz="2000" dirty="0">
                <a:solidFill>
                  <a:schemeClr val="folHlink"/>
                </a:solidFill>
              </a:rPr>
              <a:t>Socket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进行读</a:t>
            </a:r>
            <a:r>
              <a:rPr kumimoji="1" lang="en-US" altLang="zh-CN" sz="2000" dirty="0">
                <a:solidFill>
                  <a:schemeClr val="folHlink"/>
                </a:solidFill>
              </a:rPr>
              <a:t>/</a:t>
            </a:r>
            <a:r>
              <a:rPr kumimoji="1" lang="zh-CN" altLang="en-US" sz="2000" dirty="0">
                <a:solidFill>
                  <a:schemeClr val="folHlink"/>
                </a:solidFill>
              </a:rPr>
              <a:t>写操作。</a:t>
            </a:r>
          </a:p>
          <a:p>
            <a:pPr lvl="1"/>
            <a:r>
              <a:rPr kumimoji="1" lang="en-US" altLang="zh-CN" sz="2000" dirty="0">
                <a:solidFill>
                  <a:schemeClr val="folHlink"/>
                </a:solidFill>
              </a:rPr>
              <a:t>4</a:t>
            </a:r>
            <a:r>
              <a:rPr kumimoji="1" lang="zh-CN" altLang="en-US" sz="2000" dirty="0">
                <a:solidFill>
                  <a:schemeClr val="folHlink"/>
                </a:solidFill>
              </a:rPr>
              <a:t>、关闭输入</a:t>
            </a:r>
            <a:r>
              <a:rPr kumimoji="1" lang="en-US" altLang="zh-CN" sz="2000" dirty="0">
                <a:solidFill>
                  <a:schemeClr val="folHlink"/>
                </a:solidFill>
              </a:rPr>
              <a:t>/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输出流和</a:t>
            </a:r>
            <a:r>
              <a:rPr kumimoji="1" lang="en-US" altLang="zh-CN" sz="2000" dirty="0">
                <a:solidFill>
                  <a:schemeClr val="folHlink"/>
                </a:solidFill>
              </a:rPr>
              <a:t>Socket</a:t>
            </a:r>
            <a:r>
              <a:rPr kumimoji="1" lang="zh-CN" altLang="en-US" sz="2000" dirty="0">
                <a:solidFill>
                  <a:schemeClr val="folHlink"/>
                </a:solidFill>
              </a:rPr>
              <a:t>。</a:t>
            </a:r>
          </a:p>
          <a:p>
            <a:r>
              <a:rPr kumimoji="1" lang="zh-CN" altLang="en-US" sz="2000" dirty="0"/>
              <a:t>      通常，程序员的主要工作是针对所要完成的功能在第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步进行编程，第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步对所有的通信程序来说几乎都是一样的。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399535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1" y="505052"/>
            <a:ext cx="7935686" cy="4267200"/>
            <a:chOff x="384" y="1296"/>
            <a:chExt cx="5060" cy="26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4" y="2688"/>
              <a:ext cx="4512" cy="9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4" y="1296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60" y="1296"/>
              <a:ext cx="4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Server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84" y="16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25" y="1680"/>
              <a:ext cx="13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ServerSocket(port #)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28" y="1938"/>
              <a:ext cx="139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>
                  <a:latin typeface="Times New Roman" pitchFamily="18" charset="0"/>
                </a:rPr>
                <a:t>Socket socket =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zh-CN">
                  <a:latin typeface="Times New Roman" pitchFamily="18" charset="0"/>
                </a:rPr>
                <a:t>ServerSocket.accept()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40" y="2400"/>
              <a:ext cx="7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接收连接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84" y="268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62" y="2832"/>
              <a:ext cx="9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OutputStream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9" y="3194"/>
              <a:ext cx="8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InputStream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4" y="36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16" y="3696"/>
              <a:ext cx="9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Close Socket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968" y="302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112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360" y="1296"/>
              <a:ext cx="4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Client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2784" y="168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024" y="1776"/>
              <a:ext cx="1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Socket(host, port #)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04" y="2173"/>
              <a:ext cx="1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与服务器建立连接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784" y="268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062" y="2880"/>
              <a:ext cx="9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OutputStream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099" y="3216"/>
              <a:ext cx="8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InputStream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784" y="36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116" y="3696"/>
              <a:ext cx="9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itchFamily="18" charset="0"/>
                </a:rPr>
                <a:t>Close Socket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640" y="3408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688" y="3024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304" y="3024"/>
              <a:ext cx="336" cy="38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352" y="3024"/>
              <a:ext cx="336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872" y="3360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944" y="2976"/>
              <a:ext cx="5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hlink"/>
                  </a:solidFill>
                </a:rPr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71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err="1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3771</Words>
  <Application>Microsoft Office PowerPoint</Application>
  <PresentationFormat>全屏显示(16:9)</PresentationFormat>
  <Paragraphs>556</Paragraphs>
  <Slides>58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PowerPoint 演示文稿</vt:lpstr>
      <vt:lpstr>PowerPoint 演示文稿</vt:lpstr>
      <vt:lpstr>Socket类的方法</vt:lpstr>
      <vt:lpstr>Socket类的方法</vt:lpstr>
      <vt:lpstr>ServerSocket 类的方法</vt:lpstr>
      <vt:lpstr>PowerPoint 演示文稿</vt:lpstr>
      <vt:lpstr>InetAddress 类的方法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简单Server/Client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URL处理</vt:lpstr>
      <vt:lpstr>URL类方法</vt:lpstr>
      <vt:lpstr>URL类方法</vt:lpstr>
      <vt:lpstr>URLConnections 类方法</vt:lpstr>
      <vt:lpstr>URLConnections 类方法</vt:lpstr>
      <vt:lpstr>PowerPoint 演示文稿</vt:lpstr>
      <vt:lpstr>创建一个到 URL 的连接</vt:lpstr>
      <vt:lpstr>PowerPoint 演示文稿</vt:lpstr>
      <vt:lpstr>PowerPoint 演示文稿</vt:lpstr>
      <vt:lpstr>PowerPoint 演示文稿</vt:lpstr>
      <vt:lpstr>HTTP协议</vt:lpstr>
      <vt:lpstr>PowerPoint 演示文稿</vt:lpstr>
      <vt:lpstr>PowerPoint 演示文稿</vt:lpstr>
      <vt:lpstr>HttpURLConnection</vt:lpstr>
      <vt:lpstr>PowerPoint 演示文稿</vt:lpstr>
      <vt:lpstr>PowerPoint 演示文稿</vt:lpstr>
      <vt:lpstr>使用HttpURLConnection向服务器发送get请求</vt:lpstr>
      <vt:lpstr>使用HttpURLConnection向服务器发送post请求</vt:lpstr>
      <vt:lpstr>使用HttpURLConnection向服务器发送post请求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68</cp:revision>
  <dcterms:created xsi:type="dcterms:W3CDTF">2015-11-23T02:26:00Z</dcterms:created>
  <dcterms:modified xsi:type="dcterms:W3CDTF">2016-08-13T01:25:44Z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