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92" r:id="rId3"/>
    <p:sldId id="291" r:id="rId4"/>
    <p:sldId id="316" r:id="rId5"/>
    <p:sldId id="293" r:id="rId6"/>
    <p:sldId id="314" r:id="rId7"/>
    <p:sldId id="317" r:id="rId8"/>
    <p:sldId id="258" r:id="rId9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718" autoAdjust="0"/>
  </p:normalViewPr>
  <p:slideViewPr>
    <p:cSldViewPr snapToGrid="0" snapToObjects="1">
      <p:cViewPr varScale="1">
        <p:scale>
          <a:sx n="65" d="100"/>
          <a:sy n="65" d="100"/>
        </p:scale>
        <p:origin x="-1536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2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246AD-F4F6-4748-8818-61D3B4C3F977}" type="datetimeFigureOut">
              <a:rPr lang="zh-CN" altLang="en-US" smtClean="0"/>
              <a:pPr/>
              <a:t>2016/8/10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A2F33-282F-4BDB-8373-B4D1FA9A8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public class Test3 { </a:t>
            </a:r>
          </a:p>
          <a:p>
            <a:r>
              <a:rPr lang="en-US" altLang="zh-CN" dirty="0" smtClean="0"/>
              <a:t>        private final String S = "final</a:t>
            </a:r>
            <a:r>
              <a:rPr lang="zh-CN" altLang="en-US" dirty="0" smtClean="0"/>
              <a:t>实例变量</a:t>
            </a:r>
            <a:r>
              <a:rPr lang="en-US" altLang="zh-CN" dirty="0" smtClean="0"/>
              <a:t>S"; </a:t>
            </a:r>
          </a:p>
          <a:p>
            <a:r>
              <a:rPr lang="en-US" altLang="zh-CN" dirty="0" smtClean="0"/>
              <a:t>        private final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100; </a:t>
            </a:r>
          </a:p>
          <a:p>
            <a:r>
              <a:rPr lang="en-US" altLang="zh-CN" dirty="0" smtClean="0"/>
              <a:t>        public final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 = 90;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public static final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 = 80; </a:t>
            </a:r>
          </a:p>
          <a:p>
            <a:r>
              <a:rPr lang="en-US" altLang="zh-CN" dirty="0" smtClean="0"/>
              <a:t>        private static final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 = 70;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public final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E; //final</a:t>
            </a:r>
            <a:r>
              <a:rPr lang="zh-CN" altLang="en-US" dirty="0" smtClean="0"/>
              <a:t>空白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必须在初始化对象的时候赋初值 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public Test3(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 { </a:t>
            </a:r>
          </a:p>
          <a:p>
            <a:r>
              <a:rPr lang="en-US" altLang="zh-CN" dirty="0" smtClean="0"/>
              <a:t>                E = x; </a:t>
            </a:r>
          </a:p>
          <a:p>
            <a:r>
              <a:rPr lang="en-US" altLang="zh-CN" dirty="0" smtClean="0"/>
              <a:t>        }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/** </a:t>
            </a:r>
          </a:p>
          <a:p>
            <a:r>
              <a:rPr lang="en-US" altLang="zh-CN" dirty="0" smtClean="0"/>
              <a:t>         * @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        */ </a:t>
            </a:r>
          </a:p>
          <a:p>
            <a:r>
              <a:rPr lang="en-US" altLang="zh-CN" dirty="0" smtClean="0"/>
              <a:t>        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{ </a:t>
            </a:r>
          </a:p>
          <a:p>
            <a:r>
              <a:rPr lang="en-US" altLang="zh-CN" dirty="0" smtClean="0"/>
              <a:t>                Test3 t = new Test3(2); </a:t>
            </a:r>
          </a:p>
          <a:p>
            <a:r>
              <a:rPr lang="en-US" altLang="zh-CN" dirty="0" smtClean="0"/>
              <a:t>                //</a:t>
            </a:r>
            <a:r>
              <a:rPr lang="en-US" altLang="zh-CN" dirty="0" err="1" smtClean="0"/>
              <a:t>t.A</a:t>
            </a:r>
            <a:r>
              <a:rPr lang="en-US" altLang="zh-CN" dirty="0" smtClean="0"/>
              <a:t>=101;    //</a:t>
            </a:r>
            <a:r>
              <a:rPr lang="zh-CN" altLang="en-US" dirty="0" smtClean="0"/>
              <a:t>出错</a:t>
            </a:r>
            <a:r>
              <a:rPr lang="en-US" altLang="zh-CN" dirty="0" smtClean="0"/>
              <a:t>,final</a:t>
            </a:r>
            <a:r>
              <a:rPr lang="zh-CN" altLang="en-US" dirty="0" smtClean="0"/>
              <a:t>变量的值一旦给定就无法改变 </a:t>
            </a:r>
          </a:p>
          <a:p>
            <a:r>
              <a:rPr lang="zh-CN" altLang="en-US" dirty="0" smtClean="0"/>
              <a:t>                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t.B</a:t>
            </a:r>
            <a:r>
              <a:rPr lang="en-US" altLang="zh-CN" dirty="0" smtClean="0"/>
              <a:t>=91; //</a:t>
            </a:r>
            <a:r>
              <a:rPr lang="zh-CN" altLang="en-US" dirty="0" smtClean="0"/>
              <a:t>出错</a:t>
            </a:r>
            <a:r>
              <a:rPr lang="en-US" altLang="zh-CN" dirty="0" smtClean="0"/>
              <a:t>,final</a:t>
            </a:r>
            <a:r>
              <a:rPr lang="zh-CN" altLang="en-US" dirty="0" smtClean="0"/>
              <a:t>变量的值一旦给定就无法改变 </a:t>
            </a:r>
          </a:p>
          <a:p>
            <a:r>
              <a:rPr lang="zh-CN" altLang="en-US" dirty="0" smtClean="0"/>
              <a:t>                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t.C</a:t>
            </a:r>
            <a:r>
              <a:rPr lang="en-US" altLang="zh-CN" dirty="0" smtClean="0"/>
              <a:t>=81; //</a:t>
            </a:r>
            <a:r>
              <a:rPr lang="zh-CN" altLang="en-US" dirty="0" smtClean="0"/>
              <a:t>出错</a:t>
            </a:r>
            <a:r>
              <a:rPr lang="en-US" altLang="zh-CN" dirty="0" smtClean="0"/>
              <a:t>,final</a:t>
            </a:r>
            <a:r>
              <a:rPr lang="zh-CN" altLang="en-US" dirty="0" smtClean="0"/>
              <a:t>变量的值一旦给定就无法改变 </a:t>
            </a:r>
          </a:p>
          <a:p>
            <a:r>
              <a:rPr lang="zh-CN" altLang="en-US" dirty="0" smtClean="0"/>
              <a:t>                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t.D</a:t>
            </a:r>
            <a:r>
              <a:rPr lang="en-US" altLang="zh-CN" dirty="0" smtClean="0"/>
              <a:t>=71; //</a:t>
            </a:r>
            <a:r>
              <a:rPr lang="zh-CN" altLang="en-US" dirty="0" smtClean="0"/>
              <a:t>出错</a:t>
            </a:r>
            <a:r>
              <a:rPr lang="en-US" altLang="zh-CN" dirty="0" smtClean="0"/>
              <a:t>,final</a:t>
            </a:r>
            <a:r>
              <a:rPr lang="zh-CN" altLang="en-US" dirty="0" smtClean="0"/>
              <a:t>变量的值一旦给定就无法改变 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t.A</a:t>
            </a:r>
            <a:r>
              <a:rPr lang="en-US" altLang="zh-CN" dirty="0" smtClean="0"/>
              <a:t>);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t.B</a:t>
            </a:r>
            <a:r>
              <a:rPr lang="en-US" altLang="zh-CN" dirty="0" smtClean="0"/>
              <a:t>);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t.C</a:t>
            </a:r>
            <a:r>
              <a:rPr lang="en-US" altLang="zh-CN" dirty="0" smtClean="0"/>
              <a:t>); //</a:t>
            </a:r>
            <a:r>
              <a:rPr lang="zh-CN" altLang="en-US" dirty="0" smtClean="0"/>
              <a:t>不推荐用对象方式访问静态字段 </a:t>
            </a:r>
          </a:p>
          <a:p>
            <a:r>
              <a:rPr lang="zh-CN" altLang="en-US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t.D</a:t>
            </a:r>
            <a:r>
              <a:rPr lang="en-US" altLang="zh-CN" dirty="0" smtClean="0"/>
              <a:t>); //</a:t>
            </a:r>
            <a:r>
              <a:rPr lang="zh-CN" altLang="en-US" dirty="0" smtClean="0"/>
              <a:t>不推荐用对象方式访问静态字段 </a:t>
            </a:r>
          </a:p>
          <a:p>
            <a:r>
              <a:rPr lang="zh-CN" altLang="en-US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(Test3.C);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(Test3.D); </a:t>
            </a:r>
          </a:p>
          <a:p>
            <a:r>
              <a:rPr lang="en-US" altLang="zh-CN" dirty="0" smtClean="0"/>
              <a:t>                //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(Test3.E); //</a:t>
            </a:r>
            <a:r>
              <a:rPr lang="zh-CN" altLang="en-US" dirty="0" smtClean="0"/>
              <a:t>出错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空白</a:t>
            </a:r>
            <a:r>
              <a:rPr lang="en-US" altLang="zh-CN" dirty="0" smtClean="0"/>
              <a:t>,</a:t>
            </a:r>
            <a:r>
              <a:rPr lang="zh-CN" altLang="en-US" dirty="0" smtClean="0"/>
              <a:t>依据不同对象值有所不同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t.E</a:t>
            </a:r>
            <a:r>
              <a:rPr lang="en-US" altLang="zh-CN" dirty="0" smtClean="0"/>
              <a:t>);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    Test3 t1 = new Test3(3);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(t1.E); //final</a:t>
            </a:r>
            <a:r>
              <a:rPr lang="zh-CN" altLang="en-US" dirty="0" smtClean="0"/>
              <a:t>空白变量</a:t>
            </a:r>
            <a:r>
              <a:rPr lang="en-US" altLang="zh-CN" dirty="0" smtClean="0"/>
              <a:t>E</a:t>
            </a:r>
            <a:r>
              <a:rPr lang="zh-CN" altLang="en-US" dirty="0" smtClean="0"/>
              <a:t>依据对象的不同而不同 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}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private void test() {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(new Test3(1).A);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(Test3.C);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(Test3.D); </a:t>
            </a:r>
          </a:p>
          <a:p>
            <a:r>
              <a:rPr lang="en-US" altLang="zh-CN" dirty="0" smtClean="0"/>
              <a:t>        }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public void test2() { </a:t>
            </a:r>
          </a:p>
          <a:p>
            <a:r>
              <a:rPr lang="en-US" altLang="zh-CN" dirty="0" smtClean="0"/>
              <a:t>                final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a;     //final</a:t>
            </a:r>
            <a:r>
              <a:rPr lang="zh-CN" altLang="en-US" dirty="0" smtClean="0"/>
              <a:t>空白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在需要的时候才赋值 </a:t>
            </a:r>
          </a:p>
          <a:p>
            <a:r>
              <a:rPr lang="zh-CN" altLang="en-US" dirty="0" smtClean="0"/>
              <a:t>                </a:t>
            </a:r>
            <a:r>
              <a:rPr lang="en-US" altLang="zh-CN" dirty="0" smtClean="0"/>
              <a:t>final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 = 4;    //</a:t>
            </a:r>
            <a:r>
              <a:rPr lang="zh-CN" altLang="en-US" dirty="0" smtClean="0"/>
              <a:t>局部常量</a:t>
            </a:r>
            <a:r>
              <a:rPr lang="en-US" altLang="zh-CN" dirty="0" smtClean="0"/>
              <a:t>--final</a:t>
            </a:r>
            <a:r>
              <a:rPr lang="zh-CN" altLang="en-US" dirty="0" smtClean="0"/>
              <a:t>用于局部变量的情形 </a:t>
            </a:r>
          </a:p>
          <a:p>
            <a:r>
              <a:rPr lang="zh-CN" altLang="en-US" dirty="0" smtClean="0"/>
              <a:t>                </a:t>
            </a:r>
            <a:r>
              <a:rPr lang="en-US" altLang="zh-CN" dirty="0" smtClean="0"/>
              <a:t>final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c;    //final</a:t>
            </a:r>
            <a:r>
              <a:rPr lang="zh-CN" altLang="en-US" dirty="0" smtClean="0"/>
              <a:t>空白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一直没有给赋值</a:t>
            </a:r>
            <a:r>
              <a:rPr lang="en-US" altLang="zh-CN" dirty="0" smtClean="0"/>
              <a:t>.    </a:t>
            </a:r>
          </a:p>
          <a:p>
            <a:r>
              <a:rPr lang="en-US" altLang="zh-CN" dirty="0" smtClean="0"/>
              <a:t>                a = 3; </a:t>
            </a:r>
          </a:p>
          <a:p>
            <a:r>
              <a:rPr lang="en-US" altLang="zh-CN" dirty="0" smtClean="0"/>
              <a:t>                //a=4;    </a:t>
            </a:r>
            <a:r>
              <a:rPr lang="zh-CN" altLang="en-US" dirty="0" smtClean="0"/>
              <a:t>出错</a:t>
            </a:r>
            <a:r>
              <a:rPr lang="en-US" altLang="zh-CN" dirty="0" smtClean="0"/>
              <a:t>,</a:t>
            </a:r>
            <a:r>
              <a:rPr lang="zh-CN" altLang="en-US" dirty="0" smtClean="0"/>
              <a:t>已经给赋过值了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                //b=2; </a:t>
            </a:r>
            <a:r>
              <a:rPr lang="zh-CN" altLang="en-US" dirty="0" smtClean="0"/>
              <a:t>出错</a:t>
            </a:r>
            <a:r>
              <a:rPr lang="en-US" altLang="zh-CN" dirty="0" smtClean="0"/>
              <a:t>,</a:t>
            </a:r>
            <a:r>
              <a:rPr lang="zh-CN" altLang="en-US" dirty="0" smtClean="0"/>
              <a:t>已经给赋过值了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        } 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2F33-282F-4BDB-8373-B4D1FA9A802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92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107555" y="156210"/>
            <a:ext cx="1761490" cy="4756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0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64465" y="4537710"/>
            <a:ext cx="2011680" cy="3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8" name="图片 7" descr="D:\工作\中国电信-翼支付\2015年\12月\pp深色模板\pp模板底图-02.jpgpp模板底图-02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9" name="图片 8" descr="D:\工作\中国电信-翼支付\2015年\12月\pp深色模板\pp模板底图-09.pngpp模板底图-09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>
          <a:xfrm>
            <a:off x="7947978" y="301625"/>
            <a:ext cx="1020445" cy="275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1114" y="1354412"/>
            <a:ext cx="8011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Final</a:t>
            </a:r>
            <a:r>
              <a:rPr lang="zh-CN" altLang="en-US" sz="4000" dirty="0" smtClean="0"/>
              <a:t>关键字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7377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Final</a:t>
            </a:r>
            <a:r>
              <a:rPr lang="zh-CN" altLang="en-US" sz="3600" dirty="0" smtClean="0"/>
              <a:t>关键字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063229"/>
            <a:ext cx="8229600" cy="69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根据程序上下文环境，</a:t>
            </a:r>
            <a:r>
              <a:rPr lang="en-US" altLang="zh-CN" sz="2000" dirty="0"/>
              <a:t>Java</a:t>
            </a:r>
            <a:r>
              <a:rPr lang="zh-CN" altLang="en-US" sz="2000" dirty="0"/>
              <a:t>关键字</a:t>
            </a:r>
            <a:r>
              <a:rPr lang="en-US" altLang="zh-CN" sz="2000" dirty="0"/>
              <a:t>final</a:t>
            </a:r>
            <a:r>
              <a:rPr lang="zh-CN" altLang="en-US" sz="2000" dirty="0"/>
              <a:t>有“这是无法改变的”或者“终态的”含义，它可以修饰非抽象类、非抽象类成员方法和变量。你可能出于两种理解而需要阻止改变：设计或效率。</a:t>
            </a:r>
          </a:p>
          <a:p>
            <a:r>
              <a:rPr lang="zh-CN" altLang="en-US" sz="2000" dirty="0"/>
              <a:t>        </a:t>
            </a:r>
            <a:r>
              <a:rPr lang="en-US" altLang="zh-CN" sz="2000" dirty="0"/>
              <a:t>final</a:t>
            </a:r>
            <a:r>
              <a:rPr lang="zh-CN" altLang="en-US" sz="2000" dirty="0"/>
              <a:t>类不能被继承，没有子类，</a:t>
            </a:r>
            <a:r>
              <a:rPr lang="en-US" altLang="zh-CN" sz="2000" dirty="0"/>
              <a:t>final</a:t>
            </a:r>
            <a:r>
              <a:rPr lang="zh-CN" altLang="en-US" sz="2000" dirty="0"/>
              <a:t>类中的方法默认是</a:t>
            </a:r>
            <a:r>
              <a:rPr lang="en-US" altLang="zh-CN" sz="2000" dirty="0"/>
              <a:t>final</a:t>
            </a:r>
            <a:r>
              <a:rPr lang="zh-CN" altLang="en-US" sz="2000" dirty="0"/>
              <a:t>的。</a:t>
            </a:r>
          </a:p>
          <a:p>
            <a:r>
              <a:rPr lang="zh-CN" altLang="en-US" sz="2000" dirty="0"/>
              <a:t>        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方法不能被子类的方法覆盖，但可以被继承。</a:t>
            </a:r>
          </a:p>
          <a:p>
            <a:r>
              <a:rPr lang="zh-CN" altLang="en-US" sz="2000" dirty="0"/>
              <a:t>        </a:t>
            </a:r>
            <a:r>
              <a:rPr lang="en-US" altLang="zh-CN" sz="2000" dirty="0"/>
              <a:t>final</a:t>
            </a:r>
            <a:r>
              <a:rPr lang="zh-CN" altLang="en-US" sz="2000" dirty="0"/>
              <a:t>成员变量表示常量，只能被赋值一次，赋值后值不再改变。</a:t>
            </a:r>
          </a:p>
          <a:p>
            <a:r>
              <a:rPr lang="zh-CN" altLang="en-US" sz="2000" dirty="0"/>
              <a:t>        </a:t>
            </a:r>
            <a:r>
              <a:rPr lang="en-US" altLang="zh-CN" sz="2000" dirty="0"/>
              <a:t>final</a:t>
            </a:r>
            <a:r>
              <a:rPr lang="zh-CN" altLang="en-US" sz="2000" dirty="0"/>
              <a:t>不能用于修饰构造方法。</a:t>
            </a:r>
          </a:p>
          <a:p>
            <a:r>
              <a:rPr lang="zh-CN" altLang="en-US" sz="2000" dirty="0"/>
              <a:t>        注意：父类的</a:t>
            </a:r>
            <a:r>
              <a:rPr lang="en-US" altLang="zh-CN" sz="2000" dirty="0"/>
              <a:t>private</a:t>
            </a:r>
            <a:r>
              <a:rPr lang="zh-CN" altLang="en-US" sz="2000" dirty="0"/>
              <a:t>成员方法是不能被子类方法覆盖的，因此</a:t>
            </a:r>
            <a:r>
              <a:rPr lang="en-US" altLang="zh-CN" sz="2000" dirty="0"/>
              <a:t>private</a:t>
            </a:r>
            <a:r>
              <a:rPr lang="zh-CN" altLang="en-US" sz="2000" dirty="0"/>
              <a:t>类型的方法默认是</a:t>
            </a:r>
            <a:r>
              <a:rPr lang="en-US" altLang="zh-CN" sz="2000" dirty="0"/>
              <a:t>final</a:t>
            </a:r>
            <a:r>
              <a:rPr lang="zh-CN" altLang="en-US" sz="2000" dirty="0"/>
              <a:t>类型的。。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707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Final</a:t>
            </a:r>
            <a:r>
              <a:rPr lang="zh-CN" altLang="en-US" sz="3600" dirty="0" smtClean="0"/>
              <a:t>类</a:t>
            </a:r>
            <a:endParaRPr lang="zh-CN" altLang="en-US" sz="3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302182"/>
            <a:ext cx="7696200" cy="1441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/>
              <a:t> </a:t>
            </a:r>
            <a:r>
              <a:rPr lang="en-US" altLang="zh-CN" sz="2200" dirty="0"/>
              <a:t>final</a:t>
            </a:r>
            <a:r>
              <a:rPr lang="zh-CN" altLang="en-US" sz="2200" dirty="0"/>
              <a:t>类不能被继承，因此</a:t>
            </a:r>
            <a:r>
              <a:rPr lang="en-US" altLang="zh-CN" sz="2200" dirty="0"/>
              <a:t>final</a:t>
            </a:r>
            <a:r>
              <a:rPr lang="zh-CN" altLang="en-US" sz="2200" dirty="0"/>
              <a:t>类的成员方法没有机会被覆盖，默认都是</a:t>
            </a:r>
            <a:r>
              <a:rPr lang="en-US" altLang="zh-CN" sz="2200" dirty="0"/>
              <a:t>final</a:t>
            </a:r>
            <a:r>
              <a:rPr lang="zh-CN" altLang="en-US" sz="2200" dirty="0"/>
              <a:t>的。在设计类时候，如果这个类不需要有子类，类的实现细节不允许改变，并且确信这个类不会载被扩展，那么就设计为</a:t>
            </a:r>
            <a:r>
              <a:rPr lang="en-US" altLang="zh-CN" sz="2200" dirty="0"/>
              <a:t>final</a:t>
            </a:r>
            <a:r>
              <a:rPr lang="zh-CN" altLang="en-US" sz="2200" dirty="0"/>
              <a:t>类。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0221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Final</a:t>
            </a:r>
            <a:r>
              <a:rPr lang="zh-CN" altLang="en-US" sz="3600" dirty="0" smtClean="0"/>
              <a:t>方法</a:t>
            </a:r>
            <a:endParaRPr lang="zh-CN" altLang="en-US" sz="3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302182"/>
            <a:ext cx="7696200" cy="1441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/>
              <a:t>如果一个类不允许其子类覆盖某个方法，则可以把这个方法声明为</a:t>
            </a:r>
            <a:r>
              <a:rPr lang="en-US" altLang="zh-CN" sz="2200" dirty="0"/>
              <a:t>final</a:t>
            </a:r>
            <a:r>
              <a:rPr lang="zh-CN" altLang="en-US" sz="2200" dirty="0"/>
              <a:t>方法。</a:t>
            </a:r>
          </a:p>
          <a:p>
            <a:r>
              <a:rPr lang="zh-CN" altLang="en-US" sz="2200" dirty="0" smtClean="0"/>
              <a:t>使用</a:t>
            </a:r>
            <a:r>
              <a:rPr lang="en-US" altLang="zh-CN" sz="2200" dirty="0"/>
              <a:t>final</a:t>
            </a:r>
            <a:r>
              <a:rPr lang="zh-CN" altLang="en-US" sz="2200" dirty="0"/>
              <a:t>方法的原因有二：</a:t>
            </a:r>
          </a:p>
          <a:p>
            <a:r>
              <a:rPr lang="zh-CN" altLang="en-US" sz="2200" dirty="0" smtClean="0"/>
              <a:t>第一</a:t>
            </a:r>
            <a:r>
              <a:rPr lang="zh-CN" altLang="en-US" sz="2200" dirty="0"/>
              <a:t>、把方法锁定，防止任何继承类修改它的意义和实现。</a:t>
            </a:r>
          </a:p>
          <a:p>
            <a:r>
              <a:rPr lang="zh-CN" altLang="en-US" sz="2200" dirty="0" smtClean="0"/>
              <a:t>第二</a:t>
            </a:r>
            <a:r>
              <a:rPr lang="zh-CN" altLang="en-US" sz="2200" dirty="0"/>
              <a:t>、高效。编译器在遇到调用</a:t>
            </a:r>
            <a:r>
              <a:rPr lang="en-US" altLang="zh-CN" sz="2200" dirty="0"/>
              <a:t>final</a:t>
            </a:r>
            <a:r>
              <a:rPr lang="zh-CN" altLang="en-US" sz="2200" dirty="0"/>
              <a:t>方法时候会转入内嵌机制，大大提高执行效率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4889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4655" y="0"/>
            <a:ext cx="7554685" cy="526297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public class Test1 { </a:t>
            </a:r>
          </a:p>
          <a:p>
            <a:r>
              <a:rPr lang="en-US" altLang="zh-CN" sz="1400" dirty="0"/>
              <a:t>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 { </a:t>
            </a:r>
          </a:p>
          <a:p>
            <a:r>
              <a:rPr lang="en-US" altLang="zh-CN" sz="1400" dirty="0"/>
              <a:t>    // TODO </a:t>
            </a:r>
            <a:r>
              <a:rPr lang="zh-CN" altLang="en-US" sz="1400" dirty="0"/>
              <a:t>自动生成方法存根 </a:t>
            </a:r>
            <a:r>
              <a:rPr lang="en-US" altLang="zh-CN" sz="1400" dirty="0" smtClean="0"/>
              <a:t>} </a:t>
            </a:r>
            <a:endParaRPr lang="en-US" altLang="zh-CN" sz="1400" dirty="0"/>
          </a:p>
          <a:p>
            <a:r>
              <a:rPr lang="en-US" altLang="zh-CN" sz="1400" dirty="0"/>
              <a:t>public void f1() {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("f1"); </a:t>
            </a:r>
            <a:r>
              <a:rPr lang="en-US" altLang="zh-CN" sz="1400" dirty="0" smtClean="0"/>
              <a:t>} </a:t>
            </a:r>
            <a:endParaRPr lang="en-US" altLang="zh-CN" sz="1400" dirty="0"/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无法被子类覆盖的方法 </a:t>
            </a:r>
          </a:p>
          <a:p>
            <a:r>
              <a:rPr lang="en-US" altLang="zh-CN" sz="1400" dirty="0"/>
              <a:t>public final void f2() {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("f2"); </a:t>
            </a:r>
            <a:r>
              <a:rPr lang="en-US" altLang="zh-CN" sz="1400" dirty="0" smtClean="0"/>
              <a:t>} </a:t>
            </a:r>
            <a:endParaRPr lang="en-US" altLang="zh-CN" sz="1400" dirty="0"/>
          </a:p>
          <a:p>
            <a:r>
              <a:rPr lang="en-US" altLang="zh-CN" sz="1400" dirty="0"/>
              <a:t>public void f3() {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("f3"); </a:t>
            </a:r>
            <a:r>
              <a:rPr lang="en-US" altLang="zh-CN" sz="1400" dirty="0" smtClean="0"/>
              <a:t>} </a:t>
            </a:r>
            <a:endParaRPr lang="en-US" altLang="zh-CN" sz="1400" dirty="0"/>
          </a:p>
          <a:p>
            <a:r>
              <a:rPr lang="en-US" altLang="zh-CN" sz="1400" dirty="0"/>
              <a:t>private void f4() {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("f4"); </a:t>
            </a:r>
            <a:r>
              <a:rPr lang="en-US" altLang="zh-CN" sz="1400" dirty="0" smtClean="0"/>
              <a:t>} </a:t>
            </a:r>
            <a:endParaRPr lang="en-US" altLang="zh-CN" sz="1400" dirty="0"/>
          </a:p>
          <a:p>
            <a:r>
              <a:rPr lang="en-US" altLang="zh-CN" sz="1400" dirty="0"/>
              <a:t>} </a:t>
            </a:r>
          </a:p>
          <a:p>
            <a:r>
              <a:rPr lang="en-US" altLang="zh-CN" sz="1400" dirty="0"/>
              <a:t>public class Test2 extends Test1 { </a:t>
            </a:r>
            <a:r>
              <a:rPr lang="en-US" altLang="zh-CN" sz="1400" dirty="0" smtClean="0"/>
              <a:t>    </a:t>
            </a:r>
            <a:endParaRPr lang="en-US" altLang="zh-CN" sz="1400" dirty="0"/>
          </a:p>
          <a:p>
            <a:r>
              <a:rPr lang="en-US" altLang="zh-CN" sz="1400" dirty="0"/>
              <a:t>public void f1(){    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("Test1</a:t>
            </a:r>
            <a:r>
              <a:rPr lang="zh-CN" altLang="en-US" sz="1400" dirty="0"/>
              <a:t>父类方法</a:t>
            </a:r>
            <a:r>
              <a:rPr lang="en-US" altLang="zh-CN" sz="1400" dirty="0"/>
              <a:t>f1</a:t>
            </a:r>
            <a:r>
              <a:rPr lang="zh-CN" altLang="en-US" sz="1400" dirty="0"/>
              <a:t>被覆盖</a:t>
            </a:r>
            <a:r>
              <a:rPr lang="en-US" altLang="zh-CN" sz="1400" dirty="0"/>
              <a:t>!"); </a:t>
            </a:r>
          </a:p>
          <a:p>
            <a:r>
              <a:rPr lang="en-US" altLang="zh-CN" sz="1400" dirty="0"/>
              <a:t>} </a:t>
            </a:r>
          </a:p>
          <a:p>
            <a:r>
              <a:rPr lang="en-US" altLang="zh-CN" sz="1400" dirty="0"/>
              <a:t>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 { </a:t>
            </a:r>
          </a:p>
          <a:p>
            <a:r>
              <a:rPr lang="en-US" altLang="zh-CN" sz="1400" dirty="0"/>
              <a:t>    Test2 t=new Test2(); </a:t>
            </a:r>
          </a:p>
          <a:p>
            <a:r>
              <a:rPr lang="en-US" altLang="zh-CN" sz="1400" dirty="0"/>
              <a:t>    t.f1();    </a:t>
            </a:r>
          </a:p>
          <a:p>
            <a:r>
              <a:rPr lang="en-US" altLang="zh-CN" sz="1400" dirty="0"/>
              <a:t>    t.f2(); //</a:t>
            </a:r>
            <a:r>
              <a:rPr lang="zh-CN" altLang="en-US" sz="1400" dirty="0"/>
              <a:t>调用从父类继承过来的</a:t>
            </a:r>
            <a:r>
              <a:rPr lang="en-US" altLang="zh-CN" sz="1400" dirty="0"/>
              <a:t>final</a:t>
            </a:r>
            <a:r>
              <a:rPr lang="zh-CN" altLang="en-US" sz="1400" dirty="0"/>
              <a:t>方法 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t.f3(); //</a:t>
            </a:r>
            <a:r>
              <a:rPr lang="zh-CN" altLang="en-US" sz="1400" dirty="0"/>
              <a:t>调用从父类继承过来的方法 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//t.f4(); //</a:t>
            </a:r>
            <a:r>
              <a:rPr lang="zh-CN" altLang="en-US" sz="1400" dirty="0"/>
              <a:t>调用失败，无法从父类继承获得 </a:t>
            </a:r>
          </a:p>
          <a:p>
            <a:r>
              <a:rPr lang="en-US" altLang="zh-CN" sz="1400" dirty="0"/>
              <a:t>} </a:t>
            </a:r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01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567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Final</a:t>
            </a:r>
            <a:r>
              <a:rPr lang="zh-CN" altLang="en-US" sz="3600" dirty="0" smtClean="0"/>
              <a:t>变量（常量）</a:t>
            </a:r>
            <a:endParaRPr lang="zh-CN" alt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8457" y="1028342"/>
            <a:ext cx="7968343" cy="510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用</a:t>
            </a:r>
            <a:r>
              <a:rPr lang="en-US" altLang="zh-CN" sz="1600" dirty="0"/>
              <a:t>final</a:t>
            </a:r>
            <a:r>
              <a:rPr lang="zh-CN" altLang="en-US" sz="1600" dirty="0"/>
              <a:t>修饰的成员变量表示常量，值一旦给定就无法改变！</a:t>
            </a:r>
          </a:p>
          <a:p>
            <a:pPr marL="0" indent="0">
              <a:buNone/>
            </a:pPr>
            <a:r>
              <a:rPr lang="en-US" altLang="zh-CN" sz="1600" dirty="0" smtClean="0"/>
              <a:t>final</a:t>
            </a:r>
            <a:r>
              <a:rPr lang="zh-CN" altLang="en-US" sz="1600" dirty="0"/>
              <a:t>修饰的变量有三种：静态变量、实例变量和局部变量，分别表示三种类型的常量。</a:t>
            </a:r>
          </a:p>
          <a:p>
            <a:pPr marL="0" indent="0">
              <a:buNone/>
            </a:pPr>
            <a:r>
              <a:rPr lang="zh-CN" altLang="en-US" sz="1600" dirty="0" smtClean="0"/>
              <a:t>从</a:t>
            </a:r>
            <a:r>
              <a:rPr lang="zh-CN" altLang="en-US" sz="1600" dirty="0"/>
              <a:t>下面的例子中可以看出，一旦给</a:t>
            </a:r>
            <a:r>
              <a:rPr lang="en-US" altLang="zh-CN" sz="1600" dirty="0"/>
              <a:t>final</a:t>
            </a:r>
            <a:r>
              <a:rPr lang="zh-CN" altLang="en-US" sz="1600" dirty="0"/>
              <a:t>变量初值后，值就不能再改变了。</a:t>
            </a:r>
          </a:p>
          <a:p>
            <a:pPr marL="0" indent="0">
              <a:buNone/>
            </a:pPr>
            <a:r>
              <a:rPr lang="zh-CN" altLang="en-US" sz="1600" dirty="0" smtClean="0"/>
              <a:t>另外</a:t>
            </a:r>
            <a:r>
              <a:rPr lang="zh-CN" altLang="en-US" sz="1600" dirty="0"/>
              <a:t>，</a:t>
            </a:r>
            <a:r>
              <a:rPr lang="en-US" altLang="zh-CN" sz="1600" dirty="0"/>
              <a:t>final</a:t>
            </a:r>
            <a:r>
              <a:rPr lang="zh-CN" altLang="en-US" sz="1600" dirty="0"/>
              <a:t>变量定义的时候，可以先声明，而不给初值，这中变量也称为</a:t>
            </a:r>
            <a:r>
              <a:rPr lang="en-US" altLang="zh-CN" sz="1600" dirty="0"/>
              <a:t>final</a:t>
            </a:r>
            <a:r>
              <a:rPr lang="zh-CN" altLang="en-US" sz="1600" dirty="0"/>
              <a:t>空白，无论什么情况，编译器都确保空白</a:t>
            </a:r>
            <a:r>
              <a:rPr lang="en-US" altLang="zh-CN" sz="1600" dirty="0"/>
              <a:t>final</a:t>
            </a:r>
            <a:r>
              <a:rPr lang="zh-CN" altLang="en-US" sz="1600" dirty="0"/>
              <a:t>在使用之前必须被初始化。但是，</a:t>
            </a:r>
            <a:r>
              <a:rPr lang="en-US" altLang="zh-CN" sz="1600" dirty="0"/>
              <a:t>final</a:t>
            </a:r>
            <a:r>
              <a:rPr lang="zh-CN" altLang="en-US" sz="1600" dirty="0"/>
              <a:t>空白在</a:t>
            </a:r>
            <a:r>
              <a:rPr lang="en-US" altLang="zh-CN" sz="1600" dirty="0"/>
              <a:t>final</a:t>
            </a:r>
            <a:r>
              <a:rPr lang="zh-CN" altLang="en-US" sz="1600" dirty="0"/>
              <a:t>关键字</a:t>
            </a:r>
            <a:r>
              <a:rPr lang="en-US" altLang="zh-CN" sz="1600" dirty="0"/>
              <a:t>final</a:t>
            </a:r>
            <a:r>
              <a:rPr lang="zh-CN" altLang="en-US" sz="1600" dirty="0"/>
              <a:t>的使用上提供了更大的灵活性，为此，一个类中的</a:t>
            </a:r>
            <a:r>
              <a:rPr lang="en-US" altLang="zh-CN" sz="1600" dirty="0"/>
              <a:t>final</a:t>
            </a:r>
            <a:r>
              <a:rPr lang="zh-CN" altLang="en-US" sz="1600" dirty="0"/>
              <a:t>数据成员就可以实现依对象而有所不同，却有保持其恒定不变的特征。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61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567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Final</a:t>
            </a:r>
            <a:r>
              <a:rPr lang="zh-CN" altLang="en-US" sz="3600" dirty="0"/>
              <a:t>参数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4657" y="1118976"/>
            <a:ext cx="7968343" cy="69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当函数参数为</a:t>
            </a:r>
            <a:r>
              <a:rPr lang="en-US" altLang="zh-CN" sz="1800" dirty="0"/>
              <a:t>final</a:t>
            </a:r>
            <a:r>
              <a:rPr lang="zh-CN" altLang="en-US" sz="1800" dirty="0"/>
              <a:t>类型时，你可以读取使用该参数，但是无法改变该参数的值</a:t>
            </a:r>
            <a:endParaRPr lang="zh-CN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794657" y="1623237"/>
            <a:ext cx="7805057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public class Test4 { </a:t>
            </a:r>
          </a:p>
          <a:p>
            <a:r>
              <a:rPr lang="en-US" altLang="zh-CN" sz="1600" dirty="0"/>
              <a:t>        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 </a:t>
            </a:r>
          </a:p>
          <a:p>
            <a:r>
              <a:rPr lang="en-US" altLang="zh-CN" sz="1600" dirty="0"/>
              <a:t>                new Test4().f1(2); </a:t>
            </a:r>
          </a:p>
          <a:p>
            <a:r>
              <a:rPr lang="en-US" altLang="zh-CN" sz="1600" dirty="0"/>
              <a:t>        } 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    public void f1(final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 { </a:t>
            </a:r>
          </a:p>
          <a:p>
            <a:r>
              <a:rPr lang="en-US" altLang="zh-CN" sz="1600" dirty="0"/>
              <a:t>                //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++;    //</a:t>
            </a:r>
            <a:r>
              <a:rPr lang="en-US" altLang="zh-CN" sz="1600" dirty="0" err="1"/>
              <a:t>i</a:t>
            </a:r>
            <a:r>
              <a:rPr lang="zh-CN" altLang="en-US" sz="1600" dirty="0"/>
              <a:t>是</a:t>
            </a:r>
            <a:r>
              <a:rPr lang="en-US" altLang="zh-CN" sz="1600" dirty="0"/>
              <a:t>final</a:t>
            </a:r>
            <a:r>
              <a:rPr lang="zh-CN" altLang="en-US" sz="1600" dirty="0"/>
              <a:t>类型的</a:t>
            </a:r>
            <a:r>
              <a:rPr lang="en-US" altLang="zh-CN" sz="1600" dirty="0"/>
              <a:t>,</a:t>
            </a:r>
            <a:r>
              <a:rPr lang="zh-CN" altLang="en-US" sz="1600" dirty="0"/>
              <a:t>值不允许改变的</a:t>
            </a:r>
            <a:r>
              <a:rPr lang="en-US" altLang="zh-CN" sz="1600" dirty="0"/>
              <a:t>. </a:t>
            </a:r>
          </a:p>
          <a:p>
            <a:r>
              <a:rPr lang="en-US" altLang="zh-CN" sz="1600" dirty="0"/>
              <a:t>                </a:t>
            </a:r>
            <a:r>
              <a:rPr lang="en-US" altLang="zh-CN" sz="1600" dirty="0" err="1"/>
              <a:t>System.out.print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); </a:t>
            </a:r>
          </a:p>
          <a:p>
            <a:r>
              <a:rPr lang="en-US" altLang="zh-CN" sz="1600" dirty="0"/>
              <a:t>        } 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73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7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1017</Words>
  <Application>Microsoft Office PowerPoint</Application>
  <PresentationFormat>全屏显示(16:9)</PresentationFormat>
  <Paragraphs>109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Final关键字</vt:lpstr>
      <vt:lpstr>Final类</vt:lpstr>
      <vt:lpstr>Final方法</vt:lpstr>
      <vt:lpstr>PowerPoint 演示文稿</vt:lpstr>
      <vt:lpstr>Final变量（常量）</vt:lpstr>
      <vt:lpstr>Final参数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成东 鲁</dc:creator>
  <cp:lastModifiedBy>Lenovo</cp:lastModifiedBy>
  <cp:revision>46</cp:revision>
  <dcterms:created xsi:type="dcterms:W3CDTF">2015-11-23T02:26:00Z</dcterms:created>
  <dcterms:modified xsi:type="dcterms:W3CDTF">2016-08-10T07:47:38Z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