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6" r:id="rId4"/>
    <p:sldId id="270" r:id="rId5"/>
    <p:sldId id="267" r:id="rId6"/>
    <p:sldId id="268" r:id="rId7"/>
    <p:sldId id="260" r:id="rId8"/>
    <p:sldId id="276" r:id="rId9"/>
    <p:sldId id="265" r:id="rId10"/>
    <p:sldId id="264" r:id="rId11"/>
    <p:sldId id="277" r:id="rId12"/>
    <p:sldId id="26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8" autoAdjust="0"/>
    <p:restoredTop sz="82835" autoAdjust="0"/>
  </p:normalViewPr>
  <p:slideViewPr>
    <p:cSldViewPr snapToGrid="0">
      <p:cViewPr>
        <p:scale>
          <a:sx n="50" d="100"/>
          <a:sy n="50" d="100"/>
        </p:scale>
        <p:origin x="1186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8F78D-0528-4A13-9F3C-A0EA6B588EFA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A9330-C92D-4018-B68B-54157CB27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there</a:t>
            </a:r>
            <a:r>
              <a:rPr lang="en-US" baseline="0" dirty="0" smtClean="0"/>
              <a:t> is no heterogeneity within groups we can think of them as individuals. Cases like when 1- groups are founded by a single ancestor 2- there is enough time for drift + no strong selection  3- growing structured populations (like kefir/tumor)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A9330-C92D-4018-B68B-54157CB278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5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A9330-C92D-4018-B68B-54157CB278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A9330-C92D-4018-B68B-54157CB278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13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A9330-C92D-4018-B68B-54157CB278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2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A9330-C92D-4018-B68B-54157CB278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6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BD6-3EC9-4EE6-B46B-5A9662C577B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9523-3131-44A4-A09B-C25DB34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9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BD6-3EC9-4EE6-B46B-5A9662C577B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9523-3131-44A4-A09B-C25DB34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BD6-3EC9-4EE6-B46B-5A9662C577B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9523-3131-44A4-A09B-C25DB34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6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BD6-3EC9-4EE6-B46B-5A9662C577B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9523-3131-44A4-A09B-C25DB34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7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BD6-3EC9-4EE6-B46B-5A9662C577B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9523-3131-44A4-A09B-C25DB34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9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BD6-3EC9-4EE6-B46B-5A9662C577B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9523-3131-44A4-A09B-C25DB34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2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BD6-3EC9-4EE6-B46B-5A9662C577B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9523-3131-44A4-A09B-C25DB34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7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BD6-3EC9-4EE6-B46B-5A9662C577B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9523-3131-44A4-A09B-C25DB34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9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BD6-3EC9-4EE6-B46B-5A9662C577B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9523-3131-44A4-A09B-C25DB34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BD6-3EC9-4EE6-B46B-5A9662C577B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9523-3131-44A4-A09B-C25DB34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7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6BD6-3EC9-4EE6-B46B-5A9662C577B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39523-3131-44A4-A09B-C25DB34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6BD6-3EC9-4EE6-B46B-5A9662C577BF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9523-3131-44A4-A09B-C25DB349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2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or multicellular individuals?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is almost no heterogeneity within groups, it’s not unrealistic to think of a group as an individual. Like when:</a:t>
            </a:r>
          </a:p>
          <a:p>
            <a:pPr marL="514350" indent="-514350">
              <a:buAutoNum type="arabicParenR"/>
            </a:pPr>
            <a:r>
              <a:rPr lang="en-US" dirty="0" smtClean="0"/>
              <a:t>Group is founded by a single ancestor</a:t>
            </a:r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Drift makes groups homogeneous (needs enough time + not strong selection against cooperators)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 smtClean="0"/>
              <a:t>Population is structured (like a biofilm or kefir) specifically when it is growing!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interesting results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group size matters =&gt; cell size and diffusion rate matters (In producer – non-producer game. It might be a bit different in other scenarios)</a:t>
            </a:r>
          </a:p>
          <a:p>
            <a:endParaRPr lang="en-US" dirty="0"/>
          </a:p>
          <a:p>
            <a:r>
              <a:rPr lang="en-US" dirty="0" smtClean="0"/>
              <a:t>2- If a trait is good enough, the cost is not important</a:t>
            </a:r>
          </a:p>
          <a:p>
            <a:endParaRPr lang="en-US" dirty="0"/>
          </a:p>
          <a:p>
            <a:r>
              <a:rPr lang="en-US" dirty="0" smtClean="0"/>
              <a:t>3- Number of loci underlying the cooperation is very important, specifically when group size is large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solutions for persistence of cooperators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00" y="1825625"/>
            <a:ext cx="88778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What does the evolution of cooperation mean when it comes to the interaction of multiple species</a:t>
            </a:r>
          </a:p>
          <a:p>
            <a:endParaRPr lang="en-US" dirty="0"/>
          </a:p>
          <a:p>
            <a:r>
              <a:rPr lang="en-US" dirty="0" smtClean="0"/>
              <a:t>2- How does division of labor emerge?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120" y="365125"/>
            <a:ext cx="658368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frequency of cooperators is affected by different factors?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950" t="46926" r="58325" b="17173"/>
          <a:stretch/>
        </p:blipFill>
        <p:spPr>
          <a:xfrm>
            <a:off x="503497" y="635318"/>
            <a:ext cx="3420321" cy="211074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4"/>
          <a:srcRect l="8529" t="45693" r="51670" b="13210"/>
          <a:stretch/>
        </p:blipFill>
        <p:spPr>
          <a:xfrm>
            <a:off x="5781964" y="1921848"/>
            <a:ext cx="3796495" cy="2205108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5"/>
          <a:srcRect l="9276" t="43829" r="62169" b="26511"/>
          <a:stretch/>
        </p:blipFill>
        <p:spPr>
          <a:xfrm>
            <a:off x="327467" y="2572936"/>
            <a:ext cx="3173876" cy="185438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6"/>
          <a:srcRect l="7258" t="46491" r="63765" b="22254"/>
          <a:stretch/>
        </p:blipFill>
        <p:spPr>
          <a:xfrm>
            <a:off x="503497" y="4485189"/>
            <a:ext cx="3796498" cy="2303363"/>
          </a:xfrm>
          <a:prstGeom prst="rect">
            <a:avLst/>
          </a:prstGeom>
        </p:spPr>
      </p:pic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7182" t="51279" r="59451" b="13210"/>
          <a:stretch/>
        </p:blipFill>
        <p:spPr>
          <a:xfrm>
            <a:off x="5830201" y="4400096"/>
            <a:ext cx="3831220" cy="2293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78459" y="2853795"/>
            <a:ext cx="199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fast cheaters go to fixation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93798" y="5636871"/>
            <a:ext cx="234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good the fully</a:t>
            </a:r>
          </a:p>
          <a:p>
            <a:r>
              <a:rPr lang="en-US" dirty="0" smtClean="0"/>
              <a:t>cooperative groups are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98007" y="1977262"/>
            <a:ext cx="148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Mutation rate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7342" y="3900371"/>
            <a:ext cx="206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</a:t>
            </a:r>
          </a:p>
          <a:p>
            <a:r>
              <a:rPr lang="en-US" dirty="0" smtClean="0"/>
              <a:t>fixation of a cheater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99121" y="6070945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6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Formation of uniform patches in a growing structured population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0284"/>
            <a:ext cx="11165280" cy="2039621"/>
          </a:xfrm>
          <a:prstGeom prst="rect">
            <a:avLst/>
          </a:prstGeom>
        </p:spPr>
      </p:pic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4387" y="4427732"/>
            <a:ext cx="10515600" cy="16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+ Mutation = Cauliflower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432411" cy="2035275"/>
          </a:xfrm>
          <a:prstGeom prst="rect">
            <a:avLst/>
          </a:prstGeom>
        </p:spPr>
      </p:pic>
      <p:pic>
        <p:nvPicPr>
          <p:cNvPr id="1028" name="Picture 4" descr="Rice, gnocchi, steak, wings: how cauliflower took over your plate - V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" y="4392673"/>
            <a:ext cx="2568158" cy="200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uamous cell papilloma - Wikipedi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60" b="-1278"/>
          <a:stretch/>
        </p:blipFill>
        <p:spPr bwMode="auto">
          <a:xfrm>
            <a:off x="3609267" y="4388846"/>
            <a:ext cx="1458033" cy="203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snowflake yeast life cycle. Snowflake yeast clusters reproduce when...  | Download Scientific Diagr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92" y="4254767"/>
            <a:ext cx="2325407" cy="222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sh Milk Kefir Grains Bulgaros Probiotic Culture Heirloom imag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014" y="4254767"/>
            <a:ext cx="2252345" cy="20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11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9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wanted to make a model to explain the dynamics but how can I define a group when there is no actual group?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4500" y="2563019"/>
            <a:ext cx="8763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5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Kefir patch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792652" cy="43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Cooperators are lost in ‘almost all’ groups,</a:t>
            </a:r>
            <a:br>
              <a:rPr lang="en-US" dirty="0" smtClean="0"/>
            </a:br>
            <a:r>
              <a:rPr lang="en-US" dirty="0" smtClean="0"/>
              <a:t>but ‘not all’ groups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011" y="1827483"/>
            <a:ext cx="3708129" cy="2205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115" y="1795253"/>
            <a:ext cx="3753686" cy="2414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791" y="4314270"/>
            <a:ext cx="3563349" cy="21299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115" y="4257235"/>
            <a:ext cx="3753686" cy="24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the model into 3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33" y="1702217"/>
            <a:ext cx="9774534" cy="3386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7760" y="5309493"/>
            <a:ext cx="971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Caution: I haven’t checked yet that under what circumstances it’s a good approximation of the model,</a:t>
            </a:r>
          </a:p>
          <a:p>
            <a:r>
              <a:rPr lang="en-US" dirty="0" smtClean="0"/>
              <a:t> because I’m lazy! But I must do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beneficial a traits should be for the group so that cooperators can persist?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567" t="37303" r="51662" b="19760"/>
          <a:stretch/>
        </p:blipFill>
        <p:spPr>
          <a:xfrm>
            <a:off x="281404" y="2259965"/>
            <a:ext cx="3744543" cy="2273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8794" t="45395" r="51855" b="12835"/>
          <a:stretch/>
        </p:blipFill>
        <p:spPr>
          <a:xfrm>
            <a:off x="4025947" y="2452053"/>
            <a:ext cx="3537824" cy="2112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8770" t="45655" r="51155" b="12042"/>
          <a:stretch/>
        </p:blipFill>
        <p:spPr>
          <a:xfrm>
            <a:off x="7914877" y="2259965"/>
            <a:ext cx="3880883" cy="23044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" y="4968240"/>
            <a:ext cx="3291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fixation of cheaters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35390" y="4968240"/>
            <a:ext cx="153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Mutation rate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7360" y="4922073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size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811828"/>
            <a:ext cx="10738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Limitation: It’s assumed that probability of fixation of a cheater and also the time that it takes for a cheater to go</a:t>
            </a:r>
          </a:p>
          <a:p>
            <a:r>
              <a:rPr lang="en-US" dirty="0"/>
              <a:t>t</a:t>
            </a:r>
            <a:r>
              <a:rPr lang="en-US" dirty="0" smtClean="0"/>
              <a:t>o fixation is independent of group size, which is wrong. I could have corrected it but I was lazy. I’ll do it soon and</a:t>
            </a:r>
          </a:p>
          <a:p>
            <a:r>
              <a:rPr lang="en-US" dirty="0" smtClean="0"/>
              <a:t>let you know if the results are qualitatively 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would be the upper-limit of how cooperative individuals become?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410" y="2119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Possible reasons:</a:t>
            </a:r>
          </a:p>
          <a:p>
            <a:pPr marL="514350" indent="-514350">
              <a:buAutoNum type="arabicParenR"/>
            </a:pPr>
            <a:r>
              <a:rPr lang="en-US" dirty="0" smtClean="0"/>
              <a:t>Cost of cooperation becomes higher and higher as individuals become more cooperative (because of limited resources for growing)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arenR" startAt="2"/>
            </a:pPr>
            <a:r>
              <a:rPr lang="en-US" dirty="0" smtClean="0"/>
              <a:t>Increase in mutation rate when there are multiple loci involved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3)   Limited opportunities for cooperation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466</Words>
  <Application>Microsoft Office PowerPoint</Application>
  <PresentationFormat>Widescreen</PresentationFormat>
  <Paragraphs>54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Groups or multicellular individuals?</vt:lpstr>
      <vt:lpstr>Formation of uniform patches in a growing structured population </vt:lpstr>
      <vt:lpstr>Growth + Mutation = Cauliflower</vt:lpstr>
      <vt:lpstr>I wanted to make a model to explain the dynamics but how can I define a group when there is no actual group?</vt:lpstr>
      <vt:lpstr>Kefir patch model</vt:lpstr>
      <vt:lpstr>Cooperators are lost in ‘almost all’ groups, but ‘not all’ groups</vt:lpstr>
      <vt:lpstr>Simplifying the model into 3 states</vt:lpstr>
      <vt:lpstr>How beneficial a traits should be for the group so that cooperators can persist?</vt:lpstr>
      <vt:lpstr>What would be the upper-limit of how cooperative individuals become?</vt:lpstr>
      <vt:lpstr>summarizing interesting results of the model</vt:lpstr>
      <vt:lpstr>Two solutions for persistence of cooperators</vt:lpstr>
      <vt:lpstr>My questions</vt:lpstr>
      <vt:lpstr>How frequency of cooperators is affected by different factors?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javad</dc:creator>
  <cp:lastModifiedBy>javad</cp:lastModifiedBy>
  <cp:revision>33</cp:revision>
  <dcterms:created xsi:type="dcterms:W3CDTF">2022-04-10T22:18:54Z</dcterms:created>
  <dcterms:modified xsi:type="dcterms:W3CDTF">2022-04-11T22:32:19Z</dcterms:modified>
</cp:coreProperties>
</file>