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9" r:id="rId4"/>
    <p:sldId id="260" r:id="rId5"/>
    <p:sldId id="291" r:id="rId6"/>
    <p:sldId id="275" r:id="rId7"/>
    <p:sldId id="288" r:id="rId8"/>
    <p:sldId id="289" r:id="rId9"/>
    <p:sldId id="292" r:id="rId10"/>
    <p:sldId id="294" r:id="rId11"/>
    <p:sldId id="290" r:id="rId12"/>
    <p:sldId id="284" r:id="rId13"/>
    <p:sldId id="293" r:id="rId14"/>
    <p:sldId id="295" r:id="rId15"/>
    <p:sldId id="286" r:id="rId16"/>
    <p:sldId id="287" r:id="rId17"/>
    <p:sldId id="277" r:id="rId18"/>
    <p:sldId id="283" r:id="rId19"/>
    <p:sldId id="285" r:id="rId20"/>
    <p:sldId id="296" r:id="rId21"/>
    <p:sldId id="297" r:id="rId22"/>
    <p:sldId id="267"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4B665-2B6E-45F9-8129-688B801B7B3D}"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4F86-B104-4077-B5DF-1D540C56D825}" type="slidenum">
              <a:rPr lang="en-US" smtClean="0"/>
              <a:t>‹#›</a:t>
            </a:fld>
            <a:endParaRPr lang="en-US"/>
          </a:p>
        </p:txBody>
      </p:sp>
    </p:spTree>
    <p:extLst>
      <p:ext uri="{BB962C8B-B14F-4D97-AF65-F5344CB8AC3E}">
        <p14:creationId xmlns:p14="http://schemas.microsoft.com/office/powerpoint/2010/main" val="306807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Community composition is inheritable</a:t>
            </a:r>
            <a:endParaRPr lang="en-US" dirty="0"/>
          </a:p>
        </p:txBody>
      </p:sp>
      <p:sp>
        <p:nvSpPr>
          <p:cNvPr id="4" name="Slide Number Placeholder 3"/>
          <p:cNvSpPr>
            <a:spLocks noGrp="1"/>
          </p:cNvSpPr>
          <p:nvPr>
            <p:ph type="sldNum" sz="quarter" idx="10"/>
          </p:nvPr>
        </p:nvSpPr>
        <p:spPr/>
        <p:txBody>
          <a:bodyPr/>
          <a:lstStyle/>
          <a:p>
            <a:fld id="{A4244F86-B104-4077-B5DF-1D540C56D825}" type="slidenum">
              <a:rPr lang="en-US" smtClean="0"/>
              <a:t>9</a:t>
            </a:fld>
            <a:endParaRPr lang="en-US"/>
          </a:p>
        </p:txBody>
      </p:sp>
    </p:spTree>
    <p:extLst>
      <p:ext uri="{BB962C8B-B14F-4D97-AF65-F5344CB8AC3E}">
        <p14:creationId xmlns:p14="http://schemas.microsoft.com/office/powerpoint/2010/main" val="141340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54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350001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344362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D8147-C742-4974-9AB6-A1E0B5F7AFE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189577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2D8147-C742-4974-9AB6-A1E0B5F7AFE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BD91-5517-421B-8760-632BA6A292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90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D8147-C742-4974-9AB6-A1E0B5F7AFEA}"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318524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2D8147-C742-4974-9AB6-A1E0B5F7AFEA}"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296658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D8147-C742-4974-9AB6-A1E0B5F7AFEA}"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419058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2D8147-C742-4974-9AB6-A1E0B5F7AFEA}" type="datetimeFigureOut">
              <a:rPr lang="en-US" smtClean="0"/>
              <a:t>2/16/2022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164498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2D8147-C742-4974-9AB6-A1E0B5F7AFEA}" type="datetimeFigureOut">
              <a:rPr lang="en-US" smtClean="0"/>
              <a:t>2/16/2022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CBD91-5517-421B-8760-632BA6A292CF}" type="slidenum">
              <a:rPr lang="en-US" smtClean="0"/>
              <a:t>‹#›</a:t>
            </a:fld>
            <a:endParaRPr lang="en-US"/>
          </a:p>
        </p:txBody>
      </p:sp>
    </p:spTree>
    <p:extLst>
      <p:ext uri="{BB962C8B-B14F-4D97-AF65-F5344CB8AC3E}">
        <p14:creationId xmlns:p14="http://schemas.microsoft.com/office/powerpoint/2010/main" val="6708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2D8147-C742-4974-9AB6-A1E0B5F7AFEA}"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BD91-5517-421B-8760-632BA6A292CF}" type="slidenum">
              <a:rPr lang="en-US" smtClean="0"/>
              <a:t>‹#›</a:t>
            </a:fld>
            <a:endParaRPr lang="en-US"/>
          </a:p>
        </p:txBody>
      </p:sp>
    </p:spTree>
    <p:extLst>
      <p:ext uri="{BB962C8B-B14F-4D97-AF65-F5344CB8AC3E}">
        <p14:creationId xmlns:p14="http://schemas.microsoft.com/office/powerpoint/2010/main" val="51948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2D8147-C742-4974-9AB6-A1E0B5F7AFEA}" type="datetimeFigureOut">
              <a:rPr lang="en-US" smtClean="0"/>
              <a:t>2/16/2022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3CBD91-5517-421B-8760-632BA6A292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886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Why I think Kefir is interesting</a:t>
            </a:r>
            <a:endParaRPr lang="en-US" sz="5400" dirty="0"/>
          </a:p>
        </p:txBody>
      </p:sp>
      <p:sp>
        <p:nvSpPr>
          <p:cNvPr id="3" name="Subtitle 2"/>
          <p:cNvSpPr>
            <a:spLocks noGrp="1"/>
          </p:cNvSpPr>
          <p:nvPr>
            <p:ph type="subTitle" idx="1"/>
          </p:nvPr>
        </p:nvSpPr>
        <p:spPr/>
        <p:txBody>
          <a:bodyPr/>
          <a:lstStyle/>
          <a:p>
            <a:pPr algn="l"/>
            <a:r>
              <a:rPr lang="en-US" dirty="0" smtClean="0"/>
              <a:t>By: </a:t>
            </a:r>
            <a:r>
              <a:rPr lang="en-US" dirty="0" err="1" smtClean="0"/>
              <a:t>Mohammadjavad</a:t>
            </a:r>
            <a:r>
              <a:rPr lang="en-US" dirty="0" smtClean="0"/>
              <a:t> Meghrazi</a:t>
            </a:r>
            <a:endParaRPr lang="en-US" dirty="0"/>
          </a:p>
        </p:txBody>
      </p:sp>
    </p:spTree>
    <p:extLst>
      <p:ext uri="{BB962C8B-B14F-4D97-AF65-F5344CB8AC3E}">
        <p14:creationId xmlns:p14="http://schemas.microsoft.com/office/powerpoint/2010/main" val="945829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paradox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6100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drift play an important role in evolution of cooperation?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0286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 (Oct 14) – a new version of model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r>
                          <a:rPr lang="en-US" i="1">
                            <a:latin typeface="Cambria Math" panose="02040503050406030204" pitchFamily="18" charset="0"/>
                          </a:rPr>
                          <m:t>′</m:t>
                        </m:r>
                      </m:e>
                      <m:sub>
                        <m:r>
                          <a:rPr lang="en-US" i="1">
                            <a:latin typeface="Cambria Math" panose="02040503050406030204" pitchFamily="18" charset="0"/>
                          </a:rPr>
                          <m:t>𝐴</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𝐴</m:t>
                            </m:r>
                          </m:sub>
                        </m:sSub>
                      </m:num>
                      <m:den>
                        <m:acc>
                          <m:accPr>
                            <m:chr m:val="̅"/>
                            <m:ctrlPr>
                              <a:rPr lang="en-US" i="1">
                                <a:latin typeface="Cambria Math" panose="02040503050406030204" pitchFamily="18" charset="0"/>
                              </a:rPr>
                            </m:ctrlPr>
                          </m:accPr>
                          <m:e>
                            <m:r>
                              <a:rPr lang="en-US" i="1">
                                <a:latin typeface="Cambria Math" panose="02040503050406030204" pitchFamily="18" charset="0"/>
                              </a:rPr>
                              <m:t>𝑤</m:t>
                            </m:r>
                          </m:e>
                        </m:acc>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𝐴</m:t>
                        </m:r>
                      </m:sub>
                    </m:sSub>
                  </m:oMath>
                </a14:m>
                <a:r>
                  <a:rPr lang="en-US" dirty="0"/>
                  <a:t> </a:t>
                </a:r>
                <a:r>
                  <a:rPr lang="en-US" dirty="0" smtClean="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g</m:t>
                        </m:r>
                      </m:e>
                      <m:sub>
                        <m:r>
                          <a:rPr lang="en-US" b="0" i="1" smtClean="0">
                            <a:latin typeface="Cambria Math" panose="02040503050406030204" pitchFamily="18" charset="0"/>
                          </a:rPr>
                          <m:t>𝐴</m:t>
                        </m:r>
                      </m:sub>
                      <m:sup>
                        <m:r>
                          <a:rPr lang="en-US" b="0" i="0"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𝑤𝑡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r>
                      <a:rPr lang="en-US" b="0" i="1" smtClean="0">
                        <a:latin typeface="Cambria Math" panose="02040503050406030204" pitchFamily="18" charset="0"/>
                      </a:rPr>
                      <m:t>𝑧</m:t>
                    </m:r>
                  </m:oMath>
                </a14:m>
                <a:endParaRPr lang="en-US" dirty="0" smtClean="0"/>
              </a:p>
              <a:p>
                <a:r>
                  <a:rPr lang="en-US" dirty="0" smtClean="0"/>
                  <a:t>(I think it’s hard to write the math. At least I can’t. But’ it shouldn’t be super difficult to </a:t>
                </a:r>
                <a:r>
                  <a:rPr lang="en-US" dirty="0" err="1" smtClean="0"/>
                  <a:t>sumulate</a:t>
                </a:r>
                <a:r>
                  <a:rPr lang="en-US" dirty="0" smtClean="0"/>
                  <a:t> this)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606" r="-1455"/>
                </a:stretch>
              </a:blipFill>
            </p:spPr>
            <p:txBody>
              <a:bodyPr/>
              <a:lstStyle/>
              <a:p>
                <a:r>
                  <a:rPr lang="en-US">
                    <a:noFill/>
                  </a:rPr>
                  <a:t> </a:t>
                </a:r>
              </a:p>
            </p:txBody>
          </p:sp>
        </mc:Fallback>
      </mc:AlternateContent>
    </p:spTree>
    <p:extLst>
      <p:ext uri="{BB962C8B-B14F-4D97-AF65-F5344CB8AC3E}">
        <p14:creationId xmlns:p14="http://schemas.microsoft.com/office/powerpoint/2010/main" val="8832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Kefir Patch Model – Version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To investigate evolutionary community evolution</a:t>
                </a:r>
              </a:p>
              <a:p>
                <a:pPr marL="0" indent="0">
                  <a:buNone/>
                </a:pPr>
                <a:r>
                  <a:rPr lang="en-US" dirty="0"/>
                  <a:t> </a:t>
                </a:r>
                <a:r>
                  <a:rPr lang="en-US" dirty="0" smtClean="0"/>
                  <a:t> Limiting the </a:t>
                </a:r>
                <a:r>
                  <a:rPr lang="en-US" dirty="0" err="1" smtClean="0"/>
                  <a:t>df</a:t>
                </a:r>
                <a:r>
                  <a:rPr lang="en-US" dirty="0" smtClean="0"/>
                  <a:t> for frequency of mutation in the grain</a:t>
                </a:r>
                <a:endParaRPr lang="en-US" dirty="0"/>
              </a:p>
              <a:p>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𝑆𝐷𝑀𝐺</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85482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Kefir Patch Model – version 2</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Individual level resolution!</a:t>
            </a:r>
          </a:p>
          <a:p>
            <a:pPr marL="0" indent="0">
              <a:buNone/>
            </a:pPr>
            <a:endParaRPr lang="en-US" dirty="0"/>
          </a:p>
          <a:p>
            <a:pPr marL="0" indent="0">
              <a:buNone/>
            </a:pPr>
            <a:endParaRPr lang="en-US" dirty="0" smtClean="0"/>
          </a:p>
          <a:p>
            <a:pPr marL="0" indent="0">
              <a:buNone/>
            </a:pPr>
            <a:r>
              <a:rPr lang="en-US" dirty="0" smtClean="0"/>
              <a:t>Link is in the lab meeting channel!</a:t>
            </a:r>
            <a:endParaRPr lang="en-US" dirty="0"/>
          </a:p>
        </p:txBody>
      </p:sp>
    </p:spTree>
    <p:extLst>
      <p:ext uri="{BB962C8B-B14F-4D97-AF65-F5344CB8AC3E}">
        <p14:creationId xmlns:p14="http://schemas.microsoft.com/office/powerpoint/2010/main" val="44944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4 – Matrix of different grain types</a:t>
            </a:r>
            <a:endParaRPr lang="en-US" dirty="0"/>
          </a:p>
        </p:txBody>
      </p:sp>
      <p:sp>
        <p:nvSpPr>
          <p:cNvPr id="3" name="Content Placeholder 2"/>
          <p:cNvSpPr>
            <a:spLocks noGrp="1"/>
          </p:cNvSpPr>
          <p:nvPr>
            <p:ph idx="1"/>
          </p:nvPr>
        </p:nvSpPr>
        <p:spPr/>
        <p:txBody>
          <a:bodyPr/>
          <a:lstStyle/>
          <a:p>
            <a:r>
              <a:rPr lang="en-US" dirty="0" smtClean="0"/>
              <a:t>Assume there are n grain types, with different frequencies of mutations (n category of mutation frequency). If you have a vector containing weight of different grain types, you can model their growth by multiplying in a matrix accounting for selection, mutation, migration and drift?)</a:t>
            </a:r>
          </a:p>
          <a:p>
            <a:r>
              <a:rPr lang="en-US" dirty="0" smtClean="0"/>
              <a:t>- make it soon and run simulations and then ask what’s the next question. Don’t wait long here. Also check Sally’s comments and try to continue model 3 in the direction that Sally said and see what will come to your mind.  </a:t>
            </a:r>
          </a:p>
          <a:p>
            <a:r>
              <a:rPr lang="en-US" dirty="0" smtClean="0"/>
              <a:t>- try to make more reasonable assumptions about the relationship between cheater frequency and grain fitness.</a:t>
            </a:r>
          </a:p>
          <a:p>
            <a:r>
              <a:rPr lang="en-US" dirty="0" smtClean="0"/>
              <a:t>- are neighbors important?</a:t>
            </a:r>
          </a:p>
          <a:p>
            <a:r>
              <a:rPr lang="en-US" dirty="0" smtClean="0"/>
              <a:t>what is the consequence of </a:t>
            </a:r>
            <a:r>
              <a:rPr lang="en-US" smtClean="0"/>
              <a:t>the frequencies in milk?</a:t>
            </a:r>
          </a:p>
          <a:p>
            <a:r>
              <a:rPr lang="en-US" smtClean="0"/>
              <a:t> </a:t>
            </a:r>
            <a:endParaRPr lang="en-US" dirty="0"/>
          </a:p>
          <a:p>
            <a:endParaRPr lang="en-US" dirty="0"/>
          </a:p>
        </p:txBody>
      </p:sp>
    </p:spTree>
    <p:extLst>
      <p:ext uri="{BB962C8B-B14F-4D97-AF65-F5344CB8AC3E}">
        <p14:creationId xmlns:p14="http://schemas.microsoft.com/office/powerpoint/2010/main" val="362397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Anna, Amy, Penny, Ali (Oct 18)</a:t>
            </a:r>
            <a:endParaRPr lang="en-US" dirty="0"/>
          </a:p>
        </p:txBody>
      </p:sp>
      <p:sp>
        <p:nvSpPr>
          <p:cNvPr id="3" name="Content Placeholder 2"/>
          <p:cNvSpPr>
            <a:spLocks noGrp="1"/>
          </p:cNvSpPr>
          <p:nvPr>
            <p:ph idx="1"/>
          </p:nvPr>
        </p:nvSpPr>
        <p:spPr/>
        <p:txBody>
          <a:bodyPr/>
          <a:lstStyle/>
          <a:p>
            <a:r>
              <a:rPr lang="en-US" dirty="0" smtClean="0"/>
              <a:t>1- If we run a phylogenetic analysis (or maybe at functional-level) on Kefirs obtained from different origins can we observe meaningful patterns? (is the assumption of homology accurate?)</a:t>
            </a:r>
          </a:p>
          <a:p>
            <a:r>
              <a:rPr lang="en-US" dirty="0" smtClean="0"/>
              <a:t>2- Anna: Are taxonomic groups important? Or only functions are important? Read </a:t>
            </a:r>
            <a:r>
              <a:rPr lang="en-US" dirty="0" err="1"/>
              <a:t>S</a:t>
            </a:r>
            <a:r>
              <a:rPr lang="en-US" dirty="0" err="1" smtClean="0"/>
              <a:t>tillianous</a:t>
            </a:r>
            <a:r>
              <a:rPr lang="en-US" dirty="0" smtClean="0"/>
              <a:t> paper.</a:t>
            </a:r>
          </a:p>
          <a:p>
            <a:r>
              <a:rPr lang="en-US" dirty="0" smtClean="0"/>
              <a:t>3- An interesting experiment would be (</a:t>
            </a:r>
            <a:r>
              <a:rPr lang="en-US" dirty="0" err="1" smtClean="0"/>
              <a:t>leh</a:t>
            </a:r>
            <a:r>
              <a:rPr lang="en-US" dirty="0" smtClean="0"/>
              <a:t> </a:t>
            </a:r>
            <a:r>
              <a:rPr lang="en-US" dirty="0" err="1" smtClean="0"/>
              <a:t>kardaning</a:t>
            </a:r>
            <a:r>
              <a:rPr lang="en-US" dirty="0" smtClean="0"/>
              <a:t>) kefir and make replicates to see if the composition of different grains are similar or not? (what determines the composition of grains? How ecological and evolutionary constraints interact?)</a:t>
            </a:r>
          </a:p>
          <a:p>
            <a:r>
              <a:rPr lang="en-US" dirty="0" smtClean="0"/>
              <a:t>4- It’s counter-intuitive that u say both drift and selection are important (but I think at different levels). We should know how small the drift is?</a:t>
            </a:r>
          </a:p>
          <a:p>
            <a:pPr marL="0" indent="0">
              <a:buNone/>
            </a:pPr>
            <a:r>
              <a:rPr lang="en-US" dirty="0"/>
              <a:t> </a:t>
            </a:r>
            <a:r>
              <a:rPr lang="en-US" dirty="0" smtClean="0"/>
              <a:t> 5-  The unit size is very important. How to determine it? </a:t>
            </a:r>
          </a:p>
        </p:txBody>
      </p:sp>
    </p:spTree>
    <p:extLst>
      <p:ext uri="{BB962C8B-B14F-4D97-AF65-F5344CB8AC3E}">
        <p14:creationId xmlns:p14="http://schemas.microsoft.com/office/powerpoint/2010/main" val="276740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experiments</a:t>
            </a:r>
            <a:endParaRPr lang="en-US" dirty="0"/>
          </a:p>
        </p:txBody>
      </p:sp>
      <p:sp>
        <p:nvSpPr>
          <p:cNvPr id="3" name="Content Placeholder 2"/>
          <p:cNvSpPr>
            <a:spLocks noGrp="1"/>
          </p:cNvSpPr>
          <p:nvPr>
            <p:ph idx="1"/>
          </p:nvPr>
        </p:nvSpPr>
        <p:spPr/>
        <p:txBody>
          <a:bodyPr/>
          <a:lstStyle/>
          <a:p>
            <a:r>
              <a:rPr lang="en-US" dirty="0" smtClean="0"/>
              <a:t>1- dissolve Kefir and see if it’s formed again</a:t>
            </a:r>
          </a:p>
          <a:p>
            <a:r>
              <a:rPr lang="en-US" dirty="0" smtClean="0"/>
              <a:t>2- investigating formation of kefir in another side of the membrane which only allows individual microbes to cross. </a:t>
            </a:r>
          </a:p>
          <a:p>
            <a:r>
              <a:rPr lang="en-US" dirty="0" smtClean="0"/>
              <a:t>3- Somehow understand if bacteria in milk participate in grain formation</a:t>
            </a:r>
          </a:p>
          <a:p>
            <a:endParaRPr lang="en-US" dirty="0"/>
          </a:p>
          <a:p>
            <a:r>
              <a:rPr lang="en-US" dirty="0" smtClean="0"/>
              <a:t>I’m </a:t>
            </a:r>
            <a:r>
              <a:rPr lang="en-US" dirty="0" err="1" smtClean="0"/>
              <a:t>sooo</a:t>
            </a:r>
            <a:r>
              <a:rPr lang="en-US" dirty="0" smtClean="0"/>
              <a:t> afraid of starting experiments with Kefir!</a:t>
            </a:r>
            <a:endParaRPr lang="en-US" dirty="0"/>
          </a:p>
        </p:txBody>
      </p:sp>
    </p:spTree>
    <p:extLst>
      <p:ext uri="{BB962C8B-B14F-4D97-AF65-F5344CB8AC3E}">
        <p14:creationId xmlns:p14="http://schemas.microsoft.com/office/powerpoint/2010/main" val="413309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predictions about Ecological community evolution?</a:t>
            </a:r>
            <a:endParaRPr lang="en-US" dirty="0"/>
          </a:p>
        </p:txBody>
      </p:sp>
      <p:pic>
        <p:nvPicPr>
          <p:cNvPr id="4" name="Content Placeholder 3"/>
          <p:cNvPicPr>
            <a:picLocks noGrp="1" noChangeAspect="1"/>
          </p:cNvPicPr>
          <p:nvPr>
            <p:ph idx="1"/>
          </p:nvPr>
        </p:nvPicPr>
        <p:blipFill>
          <a:blip r:embed="rId2"/>
          <a:stretch>
            <a:fillRect/>
          </a:stretch>
        </p:blipFill>
        <p:spPr>
          <a:xfrm>
            <a:off x="2098683" y="1829118"/>
            <a:ext cx="8054959" cy="4022725"/>
          </a:xfrm>
          <a:prstGeom prst="rect">
            <a:avLst/>
          </a:prstGeom>
        </p:spPr>
      </p:pic>
    </p:spTree>
    <p:extLst>
      <p:ext uri="{BB962C8B-B14F-4D97-AF65-F5344CB8AC3E}">
        <p14:creationId xmlns:p14="http://schemas.microsoft.com/office/powerpoint/2010/main" val="154208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idea</a:t>
            </a:r>
            <a:endParaRPr lang="en-US" dirty="0"/>
          </a:p>
        </p:txBody>
      </p:sp>
      <p:sp>
        <p:nvSpPr>
          <p:cNvPr id="3" name="Content Placeholder 2"/>
          <p:cNvSpPr>
            <a:spLocks noGrp="1"/>
          </p:cNvSpPr>
          <p:nvPr>
            <p:ph idx="1"/>
          </p:nvPr>
        </p:nvSpPr>
        <p:spPr/>
        <p:txBody>
          <a:bodyPr/>
          <a:lstStyle/>
          <a:p>
            <a:r>
              <a:rPr lang="en-US" dirty="0" smtClean="0"/>
              <a:t>I shouldn’t look for traits that are deleterious to the organism but beneficial for the grain. It’s possible that grains that are better survive but organisms that are in grain do not do any cooperation. Maybe a gain, composed of competing species is the best and most robust group. (I should both consider rate of grain growth and grain stability?) (how should I combine milk and grain? It would be much more complex in milk) even in grain it would be very complex when conditions are changing. When the environment is changing something like kefir can grow without the condition of having a dominant eigenvalue</a:t>
            </a:r>
            <a:endParaRPr lang="en-US" dirty="0"/>
          </a:p>
        </p:txBody>
      </p:sp>
    </p:spTree>
    <p:extLst>
      <p:ext uri="{BB962C8B-B14F-4D97-AF65-F5344CB8AC3E}">
        <p14:creationId xmlns:p14="http://schemas.microsoft.com/office/powerpoint/2010/main" val="392299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en-US" dirty="0"/>
              <a:t> </a:t>
            </a:r>
            <a:r>
              <a:rPr lang="en-US" dirty="0" smtClean="0"/>
              <a:t>is Kefir?</a:t>
            </a:r>
            <a:endParaRPr lang="en-US" dirty="0"/>
          </a:p>
        </p:txBody>
      </p:sp>
      <p:pic>
        <p:nvPicPr>
          <p:cNvPr id="4" name="Content Placeholder 3"/>
          <p:cNvPicPr>
            <a:picLocks noGrp="1" noChangeAspect="1"/>
          </p:cNvPicPr>
          <p:nvPr>
            <p:ph idx="1"/>
          </p:nvPr>
        </p:nvPicPr>
        <p:blipFill rotWithShape="1">
          <a:blip r:embed="rId2"/>
          <a:srcRect l="27203" t="17206" r="39167" b="17206"/>
          <a:stretch/>
        </p:blipFill>
        <p:spPr>
          <a:xfrm>
            <a:off x="5981700" y="2001202"/>
            <a:ext cx="3367089" cy="3693796"/>
          </a:xfrm>
          <a:prstGeom prst="rect">
            <a:avLst/>
          </a:prstGeom>
        </p:spPr>
      </p:pic>
      <p:pic>
        <p:nvPicPr>
          <p:cNvPr id="1026" name="Picture 2" descr="What kefir actually is and why you are seeing it everyw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2" y="2619375"/>
            <a:ext cx="4381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58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questions at the moment</a:t>
            </a:r>
            <a:endParaRPr lang="en-US" dirty="0"/>
          </a:p>
        </p:txBody>
      </p:sp>
      <p:sp>
        <p:nvSpPr>
          <p:cNvPr id="3" name="Content Placeholder 2"/>
          <p:cNvSpPr>
            <a:spLocks noGrp="1"/>
          </p:cNvSpPr>
          <p:nvPr>
            <p:ph idx="1"/>
          </p:nvPr>
        </p:nvSpPr>
        <p:spPr/>
        <p:txBody>
          <a:bodyPr>
            <a:normAutofit lnSpcReduction="10000"/>
          </a:bodyPr>
          <a:lstStyle/>
          <a:p>
            <a:r>
              <a:rPr lang="en-US" dirty="0" smtClean="0"/>
              <a:t>1- How mutations that affect grain growth differently (different curves) affect the result of patch model. How they alter importance of drift?</a:t>
            </a:r>
          </a:p>
          <a:p>
            <a:r>
              <a:rPr lang="en-US" dirty="0" smtClean="0"/>
              <a:t>2- Is evolution affecting different members of the grain in a similar way? If it’s different how is it different?</a:t>
            </a:r>
            <a:endParaRPr lang="en-US" dirty="0"/>
          </a:p>
          <a:p>
            <a:r>
              <a:rPr lang="en-US" dirty="0"/>
              <a:t>3</a:t>
            </a:r>
            <a:r>
              <a:rPr lang="en-US" dirty="0" smtClean="0"/>
              <a:t>- “It’s not hard for cooperation to approach fixation. It’s hard to prevent cheating!” is it true?</a:t>
            </a:r>
          </a:p>
          <a:p>
            <a:r>
              <a:rPr lang="en-US" dirty="0"/>
              <a:t>4</a:t>
            </a:r>
            <a:r>
              <a:rPr lang="en-US" dirty="0" smtClean="0"/>
              <a:t>- Can I define growth of the grain as function of growth of individuals? (combine grain growth and birth-death process)</a:t>
            </a:r>
          </a:p>
          <a:p>
            <a:pPr marL="0" indent="0">
              <a:buNone/>
            </a:pPr>
            <a:r>
              <a:rPr lang="en-US" dirty="0"/>
              <a:t>  5</a:t>
            </a:r>
            <a:r>
              <a:rPr lang="en-US" dirty="0" smtClean="0"/>
              <a:t>- If we put Kefir in higher temperatures (or under any other stress), does group selection </a:t>
            </a:r>
            <a:r>
              <a:rPr lang="en-US" dirty="0"/>
              <a:t> </a:t>
            </a:r>
            <a:r>
              <a:rPr lang="en-US" dirty="0" smtClean="0"/>
              <a:t> improve the range of possible adaptations or it could limit ability of individual selection in achieving adaptation.</a:t>
            </a:r>
          </a:p>
          <a:p>
            <a:r>
              <a:rPr lang="en-US" dirty="0"/>
              <a:t>6</a:t>
            </a:r>
            <a:r>
              <a:rPr lang="en-US" dirty="0" smtClean="0"/>
              <a:t>- I’ve heard that </a:t>
            </a:r>
            <a:r>
              <a:rPr lang="en-US" dirty="0" err="1" smtClean="0"/>
              <a:t>diploidy</a:t>
            </a:r>
            <a:r>
              <a:rPr lang="en-US" dirty="0" smtClean="0"/>
              <a:t> has an important effect on evolution of multicellularity (because of masking mutations). Is ploidy-level also important in Kefir? </a:t>
            </a:r>
            <a:endParaRPr lang="en-US" dirty="0"/>
          </a:p>
        </p:txBody>
      </p:sp>
    </p:spTree>
    <p:extLst>
      <p:ext uri="{BB962C8B-B14F-4D97-AF65-F5344CB8AC3E}">
        <p14:creationId xmlns:p14="http://schemas.microsoft.com/office/powerpoint/2010/main" val="170954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2273300" y="1963103"/>
            <a:ext cx="7705725" cy="3800475"/>
          </a:xfrm>
          <a:prstGeom prst="rect">
            <a:avLst/>
          </a:prstGeom>
        </p:spPr>
      </p:pic>
    </p:spTree>
    <p:extLst>
      <p:ext uri="{BB962C8B-B14F-4D97-AF65-F5344CB8AC3E}">
        <p14:creationId xmlns:p14="http://schemas.microsoft.com/office/powerpoint/2010/main" val="222233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interesting about Kefir for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4643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rotWithShape="1">
          <a:blip r:embed="rId2"/>
          <a:srcRect l="27336" t="10577" r="5071" b="41712"/>
          <a:stretch/>
        </p:blipFill>
        <p:spPr>
          <a:xfrm>
            <a:off x="1181100" y="1976439"/>
            <a:ext cx="7377113" cy="2929040"/>
          </a:xfrm>
          <a:prstGeom prst="rect">
            <a:avLst/>
          </a:prstGeom>
        </p:spPr>
      </p:pic>
    </p:spTree>
    <p:extLst>
      <p:ext uri="{BB962C8B-B14F-4D97-AF65-F5344CB8AC3E}">
        <p14:creationId xmlns:p14="http://schemas.microsoft.com/office/powerpoint/2010/main" val="4214537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facts about Kefir</a:t>
            </a:r>
            <a:endParaRPr lang="en-US" dirty="0"/>
          </a:p>
        </p:txBody>
      </p:sp>
      <p:pic>
        <p:nvPicPr>
          <p:cNvPr id="4" name="Content Placeholder 3"/>
          <p:cNvPicPr>
            <a:picLocks noGrp="1" noChangeAspect="1"/>
          </p:cNvPicPr>
          <p:nvPr>
            <p:ph idx="1"/>
          </p:nvPr>
        </p:nvPicPr>
        <p:blipFill rotWithShape="1">
          <a:blip r:embed="rId2"/>
          <a:srcRect l="25139" t="26516" r="1607" b="10931"/>
          <a:stretch/>
        </p:blipFill>
        <p:spPr>
          <a:xfrm>
            <a:off x="2154555" y="2048716"/>
            <a:ext cx="7943850" cy="3815602"/>
          </a:xfrm>
          <a:prstGeom prst="rect">
            <a:avLst/>
          </a:prstGeom>
        </p:spPr>
      </p:pic>
      <p:pic>
        <p:nvPicPr>
          <p:cNvPr id="5" name="Content Placeholder 3"/>
          <p:cNvPicPr>
            <a:picLocks noChangeAspect="1"/>
          </p:cNvPicPr>
          <p:nvPr/>
        </p:nvPicPr>
        <p:blipFill rotWithShape="1">
          <a:blip r:embed="rId3"/>
          <a:srcRect l="27336" t="10577" r="5071" b="41712"/>
          <a:stretch/>
        </p:blipFill>
        <p:spPr>
          <a:xfrm>
            <a:off x="7815622" y="433389"/>
            <a:ext cx="3676291" cy="1459650"/>
          </a:xfrm>
          <a:prstGeom prst="rect">
            <a:avLst/>
          </a:prstGeom>
        </p:spPr>
      </p:pic>
    </p:spTree>
    <p:extLst>
      <p:ext uri="{BB962C8B-B14F-4D97-AF65-F5344CB8AC3E}">
        <p14:creationId xmlns:p14="http://schemas.microsoft.com/office/powerpoint/2010/main" val="1383918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questions: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https://</a:t>
            </a:r>
            <a:r>
              <a:rPr lang="en-US" dirty="0" smtClean="0"/>
              <a:t>lucid.app/lucidchart/46eeb6a7-3580-425e-9ef0-fe65723eceef/edit?page=0_0&amp;invitationId=inv_97a08e9c-5b56-4c61-bd55-fa2395b9fed5</a:t>
            </a:r>
            <a:r>
              <a:rPr lang="en-US" dirty="0"/>
              <a:t>#  </a:t>
            </a:r>
          </a:p>
          <a:p>
            <a:pPr marL="0" indent="0">
              <a:buNone/>
            </a:pPr>
            <a:r>
              <a:rPr lang="en-US" dirty="0" smtClean="0"/>
              <a:t>A</a:t>
            </a:r>
            <a:r>
              <a:rPr lang="en-US" dirty="0" smtClean="0"/>
              <a:t>) Game theory</a:t>
            </a:r>
          </a:p>
          <a:p>
            <a:pPr lvl="1"/>
            <a:r>
              <a:rPr lang="en-US" dirty="0" smtClean="0"/>
              <a:t>How/Why </a:t>
            </a:r>
            <a:r>
              <a:rPr lang="en-US" dirty="0"/>
              <a:t>is Kefir resistant to cheaters (if really is</a:t>
            </a:r>
            <a:r>
              <a:rPr lang="en-US" dirty="0" smtClean="0"/>
              <a:t>?)</a:t>
            </a:r>
          </a:p>
          <a:p>
            <a:pPr lvl="1"/>
            <a:r>
              <a:rPr lang="en-US" dirty="0" smtClean="0"/>
              <a:t>What is the role of fluctuating environment in eco-evolutionary dynamics? (if it plays an important role)</a:t>
            </a:r>
          </a:p>
          <a:p>
            <a:r>
              <a:rPr lang="en-US" dirty="0" smtClean="0"/>
              <a:t>B) Community dynamics</a:t>
            </a:r>
          </a:p>
          <a:p>
            <a:pPr lvl="1"/>
            <a:r>
              <a:rPr lang="en-US" dirty="0"/>
              <a:t>How kefir is resistant to </a:t>
            </a:r>
            <a:r>
              <a:rPr lang="en-US" dirty="0" smtClean="0"/>
              <a:t>invasion?</a:t>
            </a:r>
          </a:p>
          <a:p>
            <a:pPr lvl="1"/>
            <a:r>
              <a:rPr lang="en-US" dirty="0"/>
              <a:t>How composition of species in grains remain almost constant?</a:t>
            </a:r>
            <a:endParaRPr lang="en-US" b="1" dirty="0"/>
          </a:p>
          <a:p>
            <a:r>
              <a:rPr lang="en-US" dirty="0" smtClean="0"/>
              <a:t>C) Evolutionary engineering / de-novo synthesis</a:t>
            </a:r>
          </a:p>
          <a:p>
            <a:pPr lvl="1"/>
            <a:r>
              <a:rPr lang="en-US" dirty="0"/>
              <a:t>Can Kefir evolve to live in higher temperature (or on other carbon sources) and evolve community-level adaptations (not species-level)? </a:t>
            </a:r>
            <a:endParaRPr lang="en-US" dirty="0" smtClean="0"/>
          </a:p>
          <a:p>
            <a:r>
              <a:rPr lang="en-US" dirty="0"/>
              <a:t>D</a:t>
            </a:r>
            <a:r>
              <a:rPr lang="en-US" dirty="0" smtClean="0"/>
              <a:t>) How has Kefir evolved? </a:t>
            </a:r>
          </a:p>
          <a:p>
            <a:endParaRPr lang="en-US" dirty="0"/>
          </a:p>
        </p:txBody>
      </p:sp>
    </p:spTree>
    <p:extLst>
      <p:ext uri="{BB962C8B-B14F-4D97-AF65-F5344CB8AC3E}">
        <p14:creationId xmlns:p14="http://schemas.microsoft.com/office/powerpoint/2010/main" val="2450451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Kefir really a superorganism? Or it’s a multicellular LAB with a diffused gut!</a:t>
            </a:r>
            <a:endParaRPr lang="en-US" dirty="0"/>
          </a:p>
        </p:txBody>
      </p:sp>
      <p:sp>
        <p:nvSpPr>
          <p:cNvPr id="3" name="Content Placeholder 2"/>
          <p:cNvSpPr>
            <a:spLocks noGrp="1"/>
          </p:cNvSpPr>
          <p:nvPr>
            <p:ph idx="1"/>
          </p:nvPr>
        </p:nvSpPr>
        <p:spPr>
          <a:xfrm>
            <a:off x="1097280" y="1839947"/>
            <a:ext cx="10058400" cy="4023360"/>
          </a:xfrm>
        </p:spPr>
        <p:txBody>
          <a:bodyPr/>
          <a:lstStyle/>
          <a:p>
            <a:pPr marL="0" indent="0">
              <a:buNone/>
            </a:pPr>
            <a:r>
              <a:rPr lang="en-US" dirty="0" smtClean="0"/>
              <a:t>Do bacteria that go into milk participate in the formation of new grains? Otherwise they are like somatic cells!</a:t>
            </a:r>
            <a:endParaRPr lang="en-US" dirty="0"/>
          </a:p>
        </p:txBody>
      </p:sp>
      <p:pic>
        <p:nvPicPr>
          <p:cNvPr id="4" name="Picture 3"/>
          <p:cNvPicPr>
            <a:picLocks noChangeAspect="1"/>
          </p:cNvPicPr>
          <p:nvPr/>
        </p:nvPicPr>
        <p:blipFill>
          <a:blip r:embed="rId2"/>
          <a:stretch>
            <a:fillRect/>
          </a:stretch>
        </p:blipFill>
        <p:spPr>
          <a:xfrm>
            <a:off x="2287912" y="2495714"/>
            <a:ext cx="7677136" cy="3481754"/>
          </a:xfrm>
          <a:prstGeom prst="rect">
            <a:avLst/>
          </a:prstGeom>
        </p:spPr>
      </p:pic>
    </p:spTree>
    <p:extLst>
      <p:ext uri="{BB962C8B-B14F-4D97-AF65-F5344CB8AC3E}">
        <p14:creationId xmlns:p14="http://schemas.microsoft.com/office/powerpoint/2010/main" val="2251037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group selection played a role in evolution of kefir? </a:t>
            </a:r>
            <a:endParaRPr lang="en-US" dirty="0"/>
          </a:p>
        </p:txBody>
      </p:sp>
      <p:sp>
        <p:nvSpPr>
          <p:cNvPr id="3" name="Content Placeholder 2"/>
          <p:cNvSpPr>
            <a:spLocks noGrp="1"/>
          </p:cNvSpPr>
          <p:nvPr>
            <p:ph idx="1"/>
          </p:nvPr>
        </p:nvSpPr>
        <p:spPr/>
        <p:txBody>
          <a:bodyPr/>
          <a:lstStyle/>
          <a:p>
            <a:pPr marL="0" indent="0">
              <a:buNone/>
            </a:pPr>
            <a:r>
              <a:rPr lang="en-US" dirty="0" smtClean="0"/>
              <a:t>L. </a:t>
            </a:r>
            <a:r>
              <a:rPr lang="en-US" dirty="0" err="1" smtClean="0"/>
              <a:t>Kefirofaciens</a:t>
            </a:r>
            <a:r>
              <a:rPr lang="en-US" dirty="0" smtClean="0"/>
              <a:t> producing polysaccharide has a benefit. But how they overcome cheaters? </a:t>
            </a:r>
            <a:endParaRPr lang="en-US" dirty="0" smtClean="0"/>
          </a:p>
          <a:p>
            <a:pPr marL="0" indent="0">
              <a:buNone/>
            </a:pPr>
            <a:endParaRPr lang="en-US" dirty="0"/>
          </a:p>
          <a:p>
            <a:pPr marL="0" indent="0">
              <a:buNone/>
            </a:pPr>
            <a:r>
              <a:rPr lang="en-US" dirty="0" smtClean="0"/>
              <a:t>Selection for grain production is probable. Is selection for grain production equivalent of group selection? </a:t>
            </a:r>
            <a:endParaRPr lang="en-US" dirty="0" smtClean="0"/>
          </a:p>
          <a:p>
            <a:pPr marL="0" indent="0">
              <a:buNone/>
            </a:pPr>
            <a:endParaRPr lang="en-US" dirty="0" smtClean="0"/>
          </a:p>
          <a:p>
            <a:pPr marL="0" indent="0">
              <a:buNone/>
            </a:pPr>
            <a:r>
              <a:rPr lang="en-US" dirty="0"/>
              <a:t>Does aggregation provide a framework for group </a:t>
            </a:r>
            <a:r>
              <a:rPr lang="en-US" dirty="0" smtClean="0"/>
              <a:t>selection?</a:t>
            </a:r>
            <a:endParaRPr lang="en-US" dirty="0"/>
          </a:p>
          <a:p>
            <a:pPr marL="0" indent="0">
              <a:buNone/>
            </a:pPr>
            <a:r>
              <a:rPr lang="en-US" dirty="0" smtClean="0"/>
              <a:t> </a:t>
            </a:r>
          </a:p>
          <a:p>
            <a:pPr marL="0" indent="0">
              <a:buNone/>
            </a:pPr>
            <a:r>
              <a:rPr lang="en-US" dirty="0" smtClean="0"/>
              <a:t>Interesting fact: LABs </a:t>
            </a:r>
            <a:r>
              <a:rPr lang="en-US" dirty="0"/>
              <a:t>and yeasts form aggregation when there is no shaking</a:t>
            </a: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5090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explain evolution of Kefir without group selection?</a:t>
            </a:r>
            <a:endParaRPr lang="en-US" dirty="0"/>
          </a:p>
        </p:txBody>
      </p:sp>
      <p:sp>
        <p:nvSpPr>
          <p:cNvPr id="3" name="Content Placeholder 2"/>
          <p:cNvSpPr>
            <a:spLocks noGrp="1"/>
          </p:cNvSpPr>
          <p:nvPr>
            <p:ph idx="1"/>
          </p:nvPr>
        </p:nvSpPr>
        <p:spPr/>
        <p:txBody>
          <a:bodyPr/>
          <a:lstStyle/>
          <a:p>
            <a:pPr marL="0" indent="0">
              <a:buNone/>
            </a:pPr>
            <a:r>
              <a:rPr lang="en-US" dirty="0" smtClean="0"/>
              <a:t>LABs and yeasts form aggregation when there is no shaking! (reference)</a:t>
            </a:r>
          </a:p>
          <a:p>
            <a:pPr marL="0" indent="0">
              <a:buNone/>
            </a:pPr>
            <a:endParaRPr lang="en-US" dirty="0"/>
          </a:p>
          <a:p>
            <a:pPr marL="0" indent="0">
              <a:buNone/>
            </a:pPr>
            <a:r>
              <a:rPr lang="en-US" dirty="0" smtClean="0"/>
              <a:t>Does aggregation provide a framework for group selection</a:t>
            </a:r>
          </a:p>
          <a:p>
            <a:endParaRPr lang="en-US" dirty="0"/>
          </a:p>
        </p:txBody>
      </p:sp>
    </p:spTree>
    <p:extLst>
      <p:ext uri="{BB962C8B-B14F-4D97-AF65-F5344CB8AC3E}">
        <p14:creationId xmlns:p14="http://schemas.microsoft.com/office/powerpoint/2010/main" val="185576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vs Unitary group selection</a:t>
            </a:r>
            <a:endParaRPr lang="en-US" dirty="0"/>
          </a:p>
        </p:txBody>
      </p:sp>
      <p:sp>
        <p:nvSpPr>
          <p:cNvPr id="3" name="Content Placeholder 2"/>
          <p:cNvSpPr>
            <a:spLocks noGrp="1"/>
          </p:cNvSpPr>
          <p:nvPr>
            <p:ph idx="1"/>
          </p:nvPr>
        </p:nvSpPr>
        <p:spPr/>
        <p:txBody>
          <a:bodyPr/>
          <a:lstStyle/>
          <a:p>
            <a:r>
              <a:rPr lang="en-US" dirty="0" smtClean="0"/>
              <a:t>Are principles of evolution different in Modular vs Unitary Multicellular organisms? </a:t>
            </a:r>
          </a:p>
          <a:p>
            <a:r>
              <a:rPr lang="en-US" dirty="0" smtClean="0"/>
              <a:t>I “feel” that modular structure of kefir has a something to do with evolution of cooperation (in my defense, Lichen is modular)</a:t>
            </a:r>
          </a:p>
          <a:p>
            <a:endParaRPr lang="en-US" dirty="0" smtClean="0"/>
          </a:p>
        </p:txBody>
      </p:sp>
      <p:pic>
        <p:nvPicPr>
          <p:cNvPr id="4" name="Picture 3"/>
          <p:cNvPicPr>
            <a:picLocks noChangeAspect="1"/>
          </p:cNvPicPr>
          <p:nvPr/>
        </p:nvPicPr>
        <p:blipFill>
          <a:blip r:embed="rId2"/>
          <a:stretch>
            <a:fillRect/>
          </a:stretch>
        </p:blipFill>
        <p:spPr>
          <a:xfrm>
            <a:off x="6874364" y="3492541"/>
            <a:ext cx="4232811" cy="1611895"/>
          </a:xfrm>
          <a:prstGeom prst="rect">
            <a:avLst/>
          </a:prstGeom>
        </p:spPr>
      </p:pic>
      <p:pic>
        <p:nvPicPr>
          <p:cNvPr id="5" name="Picture 4"/>
          <p:cNvPicPr>
            <a:picLocks noChangeAspect="1"/>
          </p:cNvPicPr>
          <p:nvPr/>
        </p:nvPicPr>
        <p:blipFill>
          <a:blip r:embed="rId3"/>
          <a:stretch>
            <a:fillRect/>
          </a:stretch>
        </p:blipFill>
        <p:spPr>
          <a:xfrm>
            <a:off x="1562644" y="3136739"/>
            <a:ext cx="1135350" cy="2840729"/>
          </a:xfrm>
          <a:prstGeom prst="rect">
            <a:avLst/>
          </a:prstGeom>
        </p:spPr>
      </p:pic>
      <p:pic>
        <p:nvPicPr>
          <p:cNvPr id="1026" name="Picture 2" descr="It was complete pandemonium&amp;#39;: the towns grappling with bear attacks |  Wildlife | The Guardi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2432" y="3136739"/>
            <a:ext cx="2778920" cy="277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vs Evolutionary community evolution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44456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9365</TotalTime>
  <Words>1005</Words>
  <Application>Microsoft Office PowerPoint</Application>
  <PresentationFormat>Widescreen</PresentationFormat>
  <Paragraphs>81</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Cambria Math</vt:lpstr>
      <vt:lpstr>Retrospect</vt:lpstr>
      <vt:lpstr>Why I think Kefir is interesting</vt:lpstr>
      <vt:lpstr>What is Kefir?</vt:lpstr>
      <vt:lpstr>Interesting facts about Kefir</vt:lpstr>
      <vt:lpstr>My questions:</vt:lpstr>
      <vt:lpstr>Is Kefir really a superorganism? Or it’s a multicellular LAB with a diffused gut!</vt:lpstr>
      <vt:lpstr>Has group selection played a role in evolution of kefir? </vt:lpstr>
      <vt:lpstr>Can we explain evolution of Kefir without group selection?</vt:lpstr>
      <vt:lpstr>Modular vs Unitary group selection</vt:lpstr>
      <vt:lpstr>Ecological vs Evolutionary community evolution</vt:lpstr>
      <vt:lpstr>Simpson’s paradox</vt:lpstr>
      <vt:lpstr>Does drift play an important role in evolution of cooperation?</vt:lpstr>
      <vt:lpstr>Model 3 (Oct 14) – a new version of model 1</vt:lpstr>
      <vt:lpstr>Kefir Patch Model – Version 1</vt:lpstr>
      <vt:lpstr>Kefir Patch Model – version 2</vt:lpstr>
      <vt:lpstr>Model 4 – Matrix of different grain types</vt:lpstr>
      <vt:lpstr>Feedback from Anna, Amy, Penny, Ali (Oct 18)</vt:lpstr>
      <vt:lpstr>Interesting experiments</vt:lpstr>
      <vt:lpstr>How to make predictions about Ecological community evolution?</vt:lpstr>
      <vt:lpstr>An idea</vt:lpstr>
      <vt:lpstr>My questions at the moment</vt:lpstr>
      <vt:lpstr>PowerPoint Presentation</vt:lpstr>
      <vt:lpstr>What is interesting about Kefir for you?</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 think Kefir is interesting</dc:title>
  <dc:creator>javad</dc:creator>
  <cp:lastModifiedBy>javad</cp:lastModifiedBy>
  <cp:revision>76</cp:revision>
  <dcterms:created xsi:type="dcterms:W3CDTF">2021-09-28T20:26:22Z</dcterms:created>
  <dcterms:modified xsi:type="dcterms:W3CDTF">2022-02-16T20:55:34Z</dcterms:modified>
</cp:coreProperties>
</file>