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59" r:id="rId4"/>
    <p:sldId id="260" r:id="rId5"/>
    <p:sldId id="261" r:id="rId6"/>
    <p:sldId id="262" r:id="rId7"/>
    <p:sldId id="263" r:id="rId8"/>
    <p:sldId id="264" r:id="rId9"/>
    <p:sldId id="266" r:id="rId10"/>
    <p:sldId id="267" r:id="rId11"/>
    <p:sldId id="265" r:id="rId12"/>
    <p:sldId id="268" r:id="rId13"/>
    <p:sldId id="270" r:id="rId14"/>
    <p:sldId id="271" r:id="rId15"/>
    <p:sldId id="272" r:id="rId16"/>
    <p:sldId id="273" r:id="rId17"/>
    <p:sldId id="274" r:id="rId18"/>
    <p:sldId id="275" r:id="rId19"/>
    <p:sldId id="269" r:id="rId20"/>
    <p:sldId id="276" r:id="rId21"/>
    <p:sldId id="278" r:id="rId22"/>
    <p:sldId id="279" r:id="rId23"/>
    <p:sldId id="280" r:id="rId24"/>
    <p:sldId id="281" r:id="rId25"/>
    <p:sldId id="282" r:id="rId26"/>
    <p:sldId id="283" r:id="rId27"/>
    <p:sldId id="284" r:id="rId28"/>
    <p:sldId id="285" r:id="rId29"/>
    <p:sldId id="286" r:id="rId30"/>
    <p:sldId id="287" r:id="rId31"/>
    <p:sldId id="277"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4B665-2B6E-45F9-8129-688B801B7B3D}"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4F86-B104-4077-B5DF-1D540C56D825}" type="slidenum">
              <a:rPr lang="en-US" smtClean="0"/>
              <a:t>‹#›</a:t>
            </a:fld>
            <a:endParaRPr lang="en-US"/>
          </a:p>
        </p:txBody>
      </p:sp>
    </p:spTree>
    <p:extLst>
      <p:ext uri="{BB962C8B-B14F-4D97-AF65-F5344CB8AC3E}">
        <p14:creationId xmlns:p14="http://schemas.microsoft.com/office/powerpoint/2010/main" val="306807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44F86-B104-4077-B5DF-1D540C56D825}" type="slidenum">
              <a:rPr lang="en-US" smtClean="0"/>
              <a:t>8</a:t>
            </a:fld>
            <a:endParaRPr lang="en-US"/>
          </a:p>
        </p:txBody>
      </p:sp>
    </p:spTree>
    <p:extLst>
      <p:ext uri="{BB962C8B-B14F-4D97-AF65-F5344CB8AC3E}">
        <p14:creationId xmlns:p14="http://schemas.microsoft.com/office/powerpoint/2010/main" val="17833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54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350001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344362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189577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2D8147-C742-4974-9AB6-A1E0B5F7AFE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90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D8147-C742-4974-9AB6-A1E0B5F7AFEA}"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318524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2D8147-C742-4974-9AB6-A1E0B5F7AFEA}"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296658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D8147-C742-4974-9AB6-A1E0B5F7AFEA}"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419058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2D8147-C742-4974-9AB6-A1E0B5F7AFEA}" type="datetimeFigureOut">
              <a:rPr lang="en-US" smtClean="0"/>
              <a:t>10/19/2021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164498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2D8147-C742-4974-9AB6-A1E0B5F7AFEA}" type="datetimeFigureOut">
              <a:rPr lang="en-US" smtClean="0"/>
              <a:t>10/19/2021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CBD91-5517-421B-8760-632BA6A292CF}" type="slidenum">
              <a:rPr lang="en-US" smtClean="0"/>
              <a:t>‹#›</a:t>
            </a:fld>
            <a:endParaRPr lang="en-US"/>
          </a:p>
        </p:txBody>
      </p:sp>
    </p:spTree>
    <p:extLst>
      <p:ext uri="{BB962C8B-B14F-4D97-AF65-F5344CB8AC3E}">
        <p14:creationId xmlns:p14="http://schemas.microsoft.com/office/powerpoint/2010/main" val="6708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2D8147-C742-4974-9AB6-A1E0B5F7AFEA}"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51948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2D8147-C742-4974-9AB6-A1E0B5F7AFEA}" type="datetimeFigureOut">
              <a:rPr lang="en-US" smtClean="0"/>
              <a:t>10/19/2021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3CBD91-5517-421B-8760-632BA6A292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886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ature.com/articles/nature01906" TargetMode="External"/><Relationship Id="rId2" Type="http://schemas.openxmlformats.org/officeDocument/2006/relationships/hyperlink" Target="https://www.nature.com/articles/nature13884"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26906139_Modular_assembly_of_polysaccharide-degrading_microbial_communities_in_the_ocea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mbopress.org/doi/pdf/10.15252/msb.202010189" TargetMode="External"/><Relationship Id="rId2" Type="http://schemas.openxmlformats.org/officeDocument/2006/relationships/hyperlink" Target="https://www.biorxiv.org/content/10.1101/2021.06.03.446957v1.full.pdf" TargetMode="External"/><Relationship Id="rId1" Type="http://schemas.openxmlformats.org/officeDocument/2006/relationships/slideLayout" Target="../slideLayouts/slideLayout2.xml"/><Relationship Id="rId4" Type="http://schemas.openxmlformats.org/officeDocument/2006/relationships/hyperlink" Target="https://lucid.app/lucidchart/46eeb6a7-3580-425e-9ef0-fe65723eceef/edit?invitationId=inv_97a08e9c-5b56-4c61-bd55-fa2395b9fed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Why I think Kefir is interesting</a:t>
            </a:r>
            <a:endParaRPr lang="en-US" sz="5400" dirty="0"/>
          </a:p>
        </p:txBody>
      </p:sp>
      <p:sp>
        <p:nvSpPr>
          <p:cNvPr id="3" name="Subtitle 2"/>
          <p:cNvSpPr>
            <a:spLocks noGrp="1"/>
          </p:cNvSpPr>
          <p:nvPr>
            <p:ph type="subTitle" idx="1"/>
          </p:nvPr>
        </p:nvSpPr>
        <p:spPr/>
        <p:txBody>
          <a:bodyPr/>
          <a:lstStyle/>
          <a:p>
            <a:pPr algn="l"/>
            <a:r>
              <a:rPr lang="en-US" dirty="0" smtClean="0"/>
              <a:t>By: </a:t>
            </a:r>
            <a:r>
              <a:rPr lang="en-US" dirty="0" err="1" smtClean="0"/>
              <a:t>Mohammadjavad</a:t>
            </a:r>
            <a:r>
              <a:rPr lang="en-US" dirty="0" smtClean="0"/>
              <a:t> Meghrazi</a:t>
            </a:r>
            <a:endParaRPr lang="en-US" dirty="0"/>
          </a:p>
        </p:txBody>
      </p:sp>
    </p:spTree>
    <p:extLst>
      <p:ext uri="{BB962C8B-B14F-4D97-AF65-F5344CB8AC3E}">
        <p14:creationId xmlns:p14="http://schemas.microsoft.com/office/powerpoint/2010/main" val="945829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other questions can be interesting?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4643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that might be beneficial</a:t>
            </a:r>
            <a:endParaRPr lang="en-US" dirty="0"/>
          </a:p>
        </p:txBody>
      </p:sp>
      <p:sp>
        <p:nvSpPr>
          <p:cNvPr id="3" name="Content Placeholder 2"/>
          <p:cNvSpPr>
            <a:spLocks noGrp="1"/>
          </p:cNvSpPr>
          <p:nvPr>
            <p:ph idx="1"/>
          </p:nvPr>
        </p:nvSpPr>
        <p:spPr/>
        <p:txBody>
          <a:bodyPr/>
          <a:lstStyle/>
          <a:p>
            <a:endParaRPr lang="en-US" dirty="0" smtClean="0"/>
          </a:p>
          <a:p>
            <a:r>
              <a:rPr lang="en-US" dirty="0" smtClean="0"/>
              <a:t>1) Studying evolution of Lichen may provide insights on how kefir has evolved?</a:t>
            </a:r>
          </a:p>
          <a:p>
            <a:endParaRPr lang="en-US" dirty="0" smtClean="0"/>
          </a:p>
          <a:p>
            <a:endParaRPr lang="en-US" dirty="0"/>
          </a:p>
        </p:txBody>
      </p:sp>
    </p:spTree>
    <p:extLst>
      <p:ext uri="{BB962C8B-B14F-4D97-AF65-F5344CB8AC3E}">
        <p14:creationId xmlns:p14="http://schemas.microsoft.com/office/powerpoint/2010/main" val="1683308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Masato</a:t>
            </a:r>
            <a:endParaRPr lang="en-US" dirty="0"/>
          </a:p>
        </p:txBody>
      </p:sp>
      <p:sp>
        <p:nvSpPr>
          <p:cNvPr id="3" name="Content Placeholder 2"/>
          <p:cNvSpPr>
            <a:spLocks noGrp="1"/>
          </p:cNvSpPr>
          <p:nvPr>
            <p:ph idx="1"/>
          </p:nvPr>
        </p:nvSpPr>
        <p:spPr/>
        <p:txBody>
          <a:bodyPr/>
          <a:lstStyle/>
          <a:p>
            <a:r>
              <a:rPr lang="en-US" dirty="0" smtClean="0"/>
              <a:t>1- You can study interactions in the community based on time series:</a:t>
            </a:r>
          </a:p>
          <a:p>
            <a:r>
              <a:rPr lang="en-US" dirty="0"/>
              <a:t>https://www.nature.com/articles/nature25504</a:t>
            </a:r>
            <a:endParaRPr lang="en-US" dirty="0" smtClean="0"/>
          </a:p>
          <a:p>
            <a:pPr marL="0" indent="0">
              <a:buNone/>
            </a:pPr>
            <a:endParaRPr lang="en-US" dirty="0" smtClean="0"/>
          </a:p>
          <a:p>
            <a:r>
              <a:rPr lang="en-US" dirty="0" smtClean="0"/>
              <a:t>2- study evolution of multi-cellular organisms:</a:t>
            </a:r>
          </a:p>
          <a:p>
            <a:r>
              <a:rPr lang="en-US" dirty="0"/>
              <a:t>https://www.nature.com/articles/ncomms7102</a:t>
            </a:r>
          </a:p>
        </p:txBody>
      </p:sp>
    </p:spTree>
    <p:extLst>
      <p:ext uri="{BB962C8B-B14F-4D97-AF65-F5344CB8AC3E}">
        <p14:creationId xmlns:p14="http://schemas.microsoft.com/office/powerpoint/2010/main" val="2107091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Dan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Sequential chemostat</a:t>
            </a:r>
          </a:p>
          <a:p>
            <a:r>
              <a:rPr lang="en-US" dirty="0" smtClean="0"/>
              <a:t>2- papers:</a:t>
            </a:r>
          </a:p>
          <a:p>
            <a:r>
              <a:rPr lang="en-US" dirty="0">
                <a:hlinkClick r:id="rId2"/>
              </a:rPr>
              <a:t>https://</a:t>
            </a:r>
            <a:r>
              <a:rPr lang="en-US" dirty="0" smtClean="0">
                <a:hlinkClick r:id="rId2"/>
              </a:rPr>
              <a:t>www.nature.com/articles/nature13884</a:t>
            </a:r>
            <a:r>
              <a:rPr lang="en-US" dirty="0" smtClean="0"/>
              <a:t> (+Other papers from the authors)</a:t>
            </a:r>
          </a:p>
          <a:p>
            <a:r>
              <a:rPr lang="en-US" dirty="0" smtClean="0"/>
              <a:t>Biofilm formation from multiple species (cutting the biofilm into many sections? But cheaters keep appearing?)</a:t>
            </a:r>
          </a:p>
          <a:p>
            <a:r>
              <a:rPr lang="en-US" dirty="0">
                <a:hlinkClick r:id="rId3"/>
              </a:rPr>
              <a:t>https://</a:t>
            </a:r>
            <a:r>
              <a:rPr lang="en-US" dirty="0" smtClean="0">
                <a:hlinkClick r:id="rId3"/>
              </a:rPr>
              <a:t>www.nature.com/articles/nature01906</a:t>
            </a:r>
            <a:r>
              <a:rPr lang="en-US" dirty="0" smtClean="0"/>
              <a:t> </a:t>
            </a:r>
          </a:p>
          <a:p>
            <a:r>
              <a:rPr lang="en-US" dirty="0"/>
              <a:t>https://www.nature.com/articles/s41559-016-0015</a:t>
            </a:r>
          </a:p>
          <a:p>
            <a:r>
              <a:rPr lang="en-US" dirty="0" smtClean="0"/>
              <a:t>Succession</a:t>
            </a:r>
            <a:r>
              <a:rPr lang="en-US" dirty="0"/>
              <a:t>: Algae bead: </a:t>
            </a:r>
            <a:r>
              <a:rPr lang="en-US" dirty="0">
                <a:hlinkClick r:id="rId4"/>
              </a:rPr>
              <a:t>https://</a:t>
            </a:r>
            <a:r>
              <a:rPr lang="en-US" dirty="0" smtClean="0">
                <a:hlinkClick r:id="rId4"/>
              </a:rPr>
              <a:t>www.researchgate.net/publication/326906139_Modular_assembly_of_polysaccharide-degrading_microbial_communities_in_the_ocean</a:t>
            </a:r>
            <a:endParaRPr lang="en-US" dirty="0"/>
          </a:p>
          <a:p>
            <a:endParaRPr lang="en-US" dirty="0" smtClean="0"/>
          </a:p>
          <a:p>
            <a:r>
              <a:rPr lang="en-US" dirty="0" smtClean="0"/>
              <a:t>(For Sana: Finlay) </a:t>
            </a:r>
          </a:p>
          <a:p>
            <a:endParaRPr lang="en-US" dirty="0" smtClean="0"/>
          </a:p>
          <a:p>
            <a:endParaRPr lang="en-US" dirty="0"/>
          </a:p>
          <a:p>
            <a:endParaRPr lang="en-US" dirty="0"/>
          </a:p>
        </p:txBody>
      </p:sp>
    </p:spTree>
    <p:extLst>
      <p:ext uri="{BB962C8B-B14F-4D97-AF65-F5344CB8AC3E}">
        <p14:creationId xmlns:p14="http://schemas.microsoft.com/office/powerpoint/2010/main" val="1188427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with Sally (Oct 1)</a:t>
            </a:r>
            <a:endParaRPr lang="en-US" dirty="0"/>
          </a:p>
        </p:txBody>
      </p:sp>
      <p:sp>
        <p:nvSpPr>
          <p:cNvPr id="3" name="Content Placeholder 2"/>
          <p:cNvSpPr>
            <a:spLocks noGrp="1"/>
          </p:cNvSpPr>
          <p:nvPr>
            <p:ph idx="1"/>
          </p:nvPr>
        </p:nvSpPr>
        <p:spPr/>
        <p:txBody>
          <a:bodyPr/>
          <a:lstStyle/>
          <a:p>
            <a:r>
              <a:rPr lang="en-US" dirty="0" smtClean="0"/>
              <a:t>Read the following paper: </a:t>
            </a:r>
          </a:p>
          <a:p>
            <a:r>
              <a:rPr lang="en-US" dirty="0"/>
              <a:t>https://www.sciencedirect.com/science/article/pii/S0966842X12001746</a:t>
            </a:r>
          </a:p>
          <a:p>
            <a:endParaRPr lang="en-US" dirty="0" smtClean="0"/>
          </a:p>
          <a:p>
            <a:endParaRPr lang="en-US" dirty="0"/>
          </a:p>
          <a:p>
            <a:r>
              <a:rPr lang="en-US" dirty="0" smtClean="0"/>
              <a:t>Try to write down some math:</a:t>
            </a:r>
          </a:p>
          <a:p>
            <a:endParaRPr lang="en-US" dirty="0"/>
          </a:p>
        </p:txBody>
      </p:sp>
    </p:spTree>
    <p:extLst>
      <p:ext uri="{BB962C8B-B14F-4D97-AF65-F5344CB8AC3E}">
        <p14:creationId xmlns:p14="http://schemas.microsoft.com/office/powerpoint/2010/main" val="2859520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with Sally (Oct 7)</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I’m going to present this paper in LETS:</a:t>
            </a:r>
          </a:p>
          <a:p>
            <a:r>
              <a:rPr lang="en-US" dirty="0">
                <a:hlinkClick r:id="rId2"/>
              </a:rPr>
              <a:t>https://</a:t>
            </a:r>
            <a:r>
              <a:rPr lang="en-US" dirty="0" smtClean="0">
                <a:hlinkClick r:id="rId2"/>
              </a:rPr>
              <a:t>www.biorxiv.org/content/10.1101/2021.06.03.446957v1.full.pdf</a:t>
            </a:r>
            <a:endParaRPr lang="en-US" dirty="0" smtClean="0"/>
          </a:p>
          <a:p>
            <a:r>
              <a:rPr lang="en-US" dirty="0" smtClean="0"/>
              <a:t>I’m going to present this paper in EDG:</a:t>
            </a:r>
          </a:p>
          <a:p>
            <a:r>
              <a:rPr lang="en-US" dirty="0">
                <a:hlinkClick r:id="rId3"/>
              </a:rPr>
              <a:t>https://</a:t>
            </a:r>
            <a:r>
              <a:rPr lang="en-US" dirty="0" smtClean="0">
                <a:hlinkClick r:id="rId3"/>
              </a:rPr>
              <a:t>www.embopress.org/doi/pdf/10.15252/msb.202010189</a:t>
            </a:r>
            <a:endParaRPr lang="en-US" dirty="0" smtClean="0"/>
          </a:p>
          <a:p>
            <a:endParaRPr lang="en-US" dirty="0"/>
          </a:p>
          <a:p>
            <a:r>
              <a:rPr lang="en-US" dirty="0" smtClean="0"/>
              <a:t>Chart of my questions about Kefir:</a:t>
            </a:r>
          </a:p>
          <a:p>
            <a:pPr lvl="8"/>
            <a:r>
              <a:rPr lang="en-US" dirty="0" smtClean="0">
                <a:hlinkClick r:id="rId4"/>
              </a:rPr>
              <a:t>https</a:t>
            </a:r>
            <a:r>
              <a:rPr lang="en-US" dirty="0">
                <a:hlinkClick r:id="rId4"/>
              </a:rPr>
              <a:t>://</a:t>
            </a:r>
            <a:r>
              <a:rPr lang="en-US" dirty="0" smtClean="0">
                <a:hlinkClick r:id="rId4"/>
              </a:rPr>
              <a:t>lucid.app/lucidchart/46eeb6a7-3580-425e-9ef0-fe65723eceef/edit?invitationId=inv_97a08e9c-5b56-4c61-bd55-fa2395b9fed5</a:t>
            </a:r>
            <a:endParaRPr lang="en-US" dirty="0"/>
          </a:p>
          <a:p>
            <a:endParaRPr lang="en-US" dirty="0" smtClean="0"/>
          </a:p>
          <a:p>
            <a:endParaRPr lang="en-US" dirty="0"/>
          </a:p>
        </p:txBody>
      </p:sp>
    </p:spTree>
    <p:extLst>
      <p:ext uri="{BB962C8B-B14F-4D97-AF65-F5344CB8AC3E}">
        <p14:creationId xmlns:p14="http://schemas.microsoft.com/office/powerpoint/2010/main" val="2637188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Kefir really interesting?</a:t>
            </a:r>
          </a:p>
        </p:txBody>
      </p:sp>
      <p:sp>
        <p:nvSpPr>
          <p:cNvPr id="3" name="Content Placeholder 2"/>
          <p:cNvSpPr>
            <a:spLocks noGrp="1"/>
          </p:cNvSpPr>
          <p:nvPr>
            <p:ph idx="1"/>
          </p:nvPr>
        </p:nvSpPr>
        <p:spPr/>
        <p:txBody>
          <a:bodyPr/>
          <a:lstStyle/>
          <a:p>
            <a:r>
              <a:rPr lang="en-US" dirty="0" smtClean="0"/>
              <a:t>What </a:t>
            </a:r>
            <a:r>
              <a:rPr lang="en-US" dirty="0"/>
              <a:t>thins can make kefir interesting?</a:t>
            </a:r>
          </a:p>
          <a:p>
            <a:pPr lvl="1"/>
            <a:r>
              <a:rPr lang="en-US" dirty="0"/>
              <a:t>- acting as a superorganism</a:t>
            </a:r>
          </a:p>
          <a:p>
            <a:pPr lvl="2"/>
            <a:r>
              <a:rPr lang="en-US" dirty="0"/>
              <a:t>result of group selection</a:t>
            </a:r>
          </a:p>
          <a:p>
            <a:pPr lvl="2"/>
            <a:r>
              <a:rPr lang="en-US" dirty="0"/>
              <a:t>Result of evolution in fluctuating environment </a:t>
            </a:r>
          </a:p>
          <a:p>
            <a:pPr lvl="1"/>
            <a:r>
              <a:rPr lang="en-US" dirty="0"/>
              <a:t>- being resistant to </a:t>
            </a:r>
            <a:r>
              <a:rPr lang="en-US" dirty="0" smtClean="0"/>
              <a:t>invasion</a:t>
            </a:r>
          </a:p>
          <a:p>
            <a:pPr lvl="1"/>
            <a:r>
              <a:rPr lang="en-US" dirty="0" smtClean="0"/>
              <a:t>- Unable to form it de-novo</a:t>
            </a:r>
          </a:p>
          <a:p>
            <a:pPr lvl="1"/>
            <a:r>
              <a:rPr lang="en-US" dirty="0" smtClean="0"/>
              <a:t>- how cheaters cannot dominate (but probably there should be some cheaters. Who are cheaters?)</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3683670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expect if there is group selection</a:t>
            </a:r>
            <a:endParaRPr lang="en-US" dirty="0"/>
          </a:p>
        </p:txBody>
      </p:sp>
      <p:sp>
        <p:nvSpPr>
          <p:cNvPr id="3" name="Content Placeholder 2"/>
          <p:cNvSpPr>
            <a:spLocks noGrp="1"/>
          </p:cNvSpPr>
          <p:nvPr>
            <p:ph idx="1"/>
          </p:nvPr>
        </p:nvSpPr>
        <p:spPr/>
        <p:txBody>
          <a:bodyPr/>
          <a:lstStyle/>
          <a:p>
            <a:pPr>
              <a:buFontTx/>
              <a:buChar char="-"/>
            </a:pPr>
            <a:r>
              <a:rPr lang="en-US" dirty="0" smtClean="0"/>
              <a:t>Kefir disassembles in a chemostat? (If w stop group selection, it would disassemble)</a:t>
            </a:r>
          </a:p>
          <a:p>
            <a:pPr lvl="1">
              <a:buFontTx/>
              <a:buChar char="-"/>
            </a:pPr>
            <a:r>
              <a:rPr lang="en-US" dirty="0" smtClean="0"/>
              <a:t>- centrifugation?</a:t>
            </a:r>
          </a:p>
          <a:p>
            <a:pPr>
              <a:buFontTx/>
              <a:buChar char="-"/>
            </a:pPr>
            <a:r>
              <a:rPr lang="en-US" dirty="0" smtClean="0"/>
              <a:t>What traits are beneficial to grains but not for individual members? (specifically for </a:t>
            </a:r>
            <a:r>
              <a:rPr lang="en-US" dirty="0" err="1" smtClean="0"/>
              <a:t>L.kefirofaciens</a:t>
            </a:r>
            <a:r>
              <a:rPr lang="en-US" dirty="0" smtClean="0"/>
              <a:t>)</a:t>
            </a:r>
          </a:p>
          <a:p>
            <a:pPr>
              <a:buFontTx/>
              <a:buChar char="-"/>
            </a:pPr>
            <a:r>
              <a:rPr lang="en-US" dirty="0" smtClean="0"/>
              <a:t> </a:t>
            </a:r>
          </a:p>
          <a:p>
            <a:endParaRPr lang="en-US" dirty="0"/>
          </a:p>
        </p:txBody>
      </p:sp>
    </p:spTree>
    <p:extLst>
      <p:ext uri="{BB962C8B-B14F-4D97-AF65-F5344CB8AC3E}">
        <p14:creationId xmlns:p14="http://schemas.microsoft.com/office/powerpoint/2010/main" val="3176077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grains form (evolutionary)</a:t>
            </a:r>
            <a:endParaRPr lang="en-US" dirty="0"/>
          </a:p>
        </p:txBody>
      </p:sp>
      <p:sp>
        <p:nvSpPr>
          <p:cNvPr id="3" name="Content Placeholder 2"/>
          <p:cNvSpPr>
            <a:spLocks noGrp="1"/>
          </p:cNvSpPr>
          <p:nvPr>
            <p:ph idx="1"/>
          </p:nvPr>
        </p:nvSpPr>
        <p:spPr/>
        <p:txBody>
          <a:bodyPr/>
          <a:lstStyle/>
          <a:p>
            <a:r>
              <a:rPr lang="en-US" dirty="0" smtClean="0"/>
              <a:t>L. </a:t>
            </a:r>
            <a:r>
              <a:rPr lang="en-US" dirty="0" err="1" smtClean="0"/>
              <a:t>Kefirofaciens</a:t>
            </a:r>
            <a:r>
              <a:rPr lang="en-US" dirty="0" smtClean="0"/>
              <a:t> producing polysaccharide has a benefit. But how they overcome cheaters? </a:t>
            </a:r>
          </a:p>
          <a:p>
            <a:endParaRPr lang="en-US" dirty="0"/>
          </a:p>
          <a:p>
            <a:pPr>
              <a:buFontTx/>
              <a:buChar char="-"/>
            </a:pPr>
            <a:r>
              <a:rPr lang="en-US" dirty="0" smtClean="0"/>
              <a:t>Selection for grain production is probable? Is selection for grain production equivalent of group selection? </a:t>
            </a:r>
          </a:p>
          <a:p>
            <a:pPr>
              <a:buFontTx/>
              <a:buChar char="-"/>
            </a:pPr>
            <a:r>
              <a:rPr lang="en-US" dirty="0" smtClean="0"/>
              <a:t>(Group selection/becoming a superorganism) can decrease cheating. (eliminating cheaters: bad taste/larger grains)</a:t>
            </a:r>
          </a:p>
          <a:p>
            <a:pPr>
              <a:buFontTx/>
              <a:buChar char="-"/>
            </a:pPr>
            <a:endParaRPr lang="en-US" dirty="0"/>
          </a:p>
        </p:txBody>
      </p:sp>
    </p:spTree>
    <p:extLst>
      <p:ext uri="{BB962C8B-B14F-4D97-AF65-F5344CB8AC3E}">
        <p14:creationId xmlns:p14="http://schemas.microsoft.com/office/powerpoint/2010/main" val="1595090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idea</a:t>
            </a:r>
            <a:endParaRPr lang="en-US" dirty="0"/>
          </a:p>
        </p:txBody>
      </p:sp>
      <p:sp>
        <p:nvSpPr>
          <p:cNvPr id="3" name="Content Placeholder 2"/>
          <p:cNvSpPr>
            <a:spLocks noGrp="1"/>
          </p:cNvSpPr>
          <p:nvPr>
            <p:ph idx="1"/>
          </p:nvPr>
        </p:nvSpPr>
        <p:spPr/>
        <p:txBody>
          <a:bodyPr/>
          <a:lstStyle/>
          <a:p>
            <a:r>
              <a:rPr lang="en-US" dirty="0" smtClean="0"/>
              <a:t>I think more complex communities are observed among microbial ones. The reason could be more universal resources in microbial communities (number of resources is important) – many metabolites are involved! (actually microbes usually don’t eat each other, but do resource competition/cooperation)</a:t>
            </a:r>
          </a:p>
          <a:p>
            <a:r>
              <a:rPr lang="en-US" dirty="0" smtClean="0"/>
              <a:t> </a:t>
            </a:r>
            <a:endParaRPr lang="en-US" dirty="0"/>
          </a:p>
        </p:txBody>
      </p:sp>
    </p:spTree>
    <p:extLst>
      <p:ext uri="{BB962C8B-B14F-4D97-AF65-F5344CB8AC3E}">
        <p14:creationId xmlns:p14="http://schemas.microsoft.com/office/powerpoint/2010/main" val="1216586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en-US" dirty="0"/>
              <a:t> </a:t>
            </a:r>
            <a:r>
              <a:rPr lang="en-US" dirty="0" smtClean="0"/>
              <a:t>is Kefir?</a:t>
            </a:r>
            <a:endParaRPr lang="en-US" dirty="0"/>
          </a:p>
        </p:txBody>
      </p:sp>
      <p:pic>
        <p:nvPicPr>
          <p:cNvPr id="4" name="Content Placeholder 3"/>
          <p:cNvPicPr>
            <a:picLocks noGrp="1" noChangeAspect="1"/>
          </p:cNvPicPr>
          <p:nvPr>
            <p:ph idx="1"/>
          </p:nvPr>
        </p:nvPicPr>
        <p:blipFill rotWithShape="1">
          <a:blip r:embed="rId2"/>
          <a:srcRect l="27203" t="17206" r="39167" b="17206"/>
          <a:stretch/>
        </p:blipFill>
        <p:spPr>
          <a:xfrm>
            <a:off x="5981700" y="2001202"/>
            <a:ext cx="3367089" cy="3693796"/>
          </a:xfrm>
          <a:prstGeom prst="rect">
            <a:avLst/>
          </a:prstGeom>
        </p:spPr>
      </p:pic>
      <p:pic>
        <p:nvPicPr>
          <p:cNvPr id="1026" name="Picture 2" descr="What kefir actually is and why you are seeing it everyw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2" y="2619375"/>
            <a:ext cx="4381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58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a:t>
            </a:r>
            <a:r>
              <a:rPr lang="en-US" sz="4400" dirty="0" smtClean="0"/>
              <a:t>volutionary vs ecological community formation/group selection? (Oct 9)</a:t>
            </a:r>
            <a:endParaRPr lang="en-US" sz="4400" dirty="0"/>
          </a:p>
        </p:txBody>
      </p:sp>
      <p:sp>
        <p:nvSpPr>
          <p:cNvPr id="3" name="Content Placeholder 2"/>
          <p:cNvSpPr>
            <a:spLocks noGrp="1"/>
          </p:cNvSpPr>
          <p:nvPr>
            <p:ph idx="1"/>
          </p:nvPr>
        </p:nvSpPr>
        <p:spPr>
          <a:xfrm>
            <a:off x="1097280" y="1855894"/>
            <a:ext cx="10058400" cy="4023360"/>
          </a:xfrm>
        </p:spPr>
        <p:txBody>
          <a:bodyPr>
            <a:normAutofit fontScale="77500" lnSpcReduction="20000"/>
          </a:bodyPr>
          <a:lstStyle/>
          <a:p>
            <a:r>
              <a:rPr lang="en-US" dirty="0" smtClean="0"/>
              <a:t>Ecological: If ratio of different members is tightly kept constant (no place for one species to dominate others). like when they are specialists and highly depend on each other (all eigenvalues are smaller than 1 except one of them). If in such conditions, rate of growth vary among different groups based on any inheritable manner, (like genetic/starting ratios) then group selection can happen. The key is there should not be an opportunity for a single species to grow independently and change the ratio in propagule? (Or if there is a change, it should be inheritable, maybe have a genetic basis?)</a:t>
            </a:r>
          </a:p>
          <a:p>
            <a:r>
              <a:rPr lang="en-US" dirty="0" smtClean="0"/>
              <a:t>Metabolic modelling should be done. (Maybe taxonomic species vary in frequency but functional species don’t vary) </a:t>
            </a:r>
          </a:p>
          <a:p>
            <a:r>
              <a:rPr lang="en-US" dirty="0" smtClean="0"/>
              <a:t>Predictions:</a:t>
            </a:r>
          </a:p>
          <a:p>
            <a:r>
              <a:rPr lang="en-US" dirty="0" smtClean="0"/>
              <a:t>1) lower need for interspecies signaling?</a:t>
            </a:r>
          </a:p>
          <a:p>
            <a:r>
              <a:rPr lang="en-US" dirty="0" smtClean="0"/>
              <a:t>2) The integrity of community totally depends on the environmental conditions (like food source/ If by adding another source of food we make another eigenvalue positive, it can ruin it)</a:t>
            </a:r>
          </a:p>
          <a:p>
            <a:r>
              <a:rPr lang="en-US" dirty="0" smtClean="0"/>
              <a:t>3) how does evolution affect this? How can evolution result this? (separate communities needed/ while in kefir there might be a lot of migration?)</a:t>
            </a:r>
          </a:p>
          <a:p>
            <a:pPr lvl="1"/>
            <a:r>
              <a:rPr lang="en-US" dirty="0" smtClean="0"/>
              <a:t>A)Mutations that increase the frequency of a single species in the community</a:t>
            </a:r>
          </a:p>
          <a:p>
            <a:pPr lvl="1"/>
            <a:r>
              <a:rPr lang="en-US" dirty="0" smtClean="0"/>
              <a:t>B) Mutations that increase the growth of that community</a:t>
            </a:r>
          </a:p>
          <a:p>
            <a:pPr lvl="1"/>
            <a:r>
              <a:rPr lang="en-US" dirty="0" smtClean="0"/>
              <a:t>C) Mutations that increase or decrease alpha </a:t>
            </a:r>
          </a:p>
        </p:txBody>
      </p:sp>
    </p:spTree>
    <p:extLst>
      <p:ext uri="{BB962C8B-B14F-4D97-AF65-F5344CB8AC3E}">
        <p14:creationId xmlns:p14="http://schemas.microsoft.com/office/powerpoint/2010/main" val="3504226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need modelling </a:t>
            </a:r>
            <a:endParaRPr lang="en-US" dirty="0"/>
          </a:p>
        </p:txBody>
      </p:sp>
      <p:sp>
        <p:nvSpPr>
          <p:cNvPr id="3" name="Content Placeholder 2"/>
          <p:cNvSpPr>
            <a:spLocks noGrp="1"/>
          </p:cNvSpPr>
          <p:nvPr>
            <p:ph idx="1"/>
          </p:nvPr>
        </p:nvSpPr>
        <p:spPr/>
        <p:txBody>
          <a:bodyPr/>
          <a:lstStyle/>
          <a:p>
            <a:r>
              <a:rPr lang="en-US" dirty="0" smtClean="0"/>
              <a:t>1- a model to show how set of parameters for group and individual selections affect the probability of fixation of mutations of type A/B</a:t>
            </a:r>
          </a:p>
        </p:txBody>
      </p:sp>
    </p:spTree>
    <p:extLst>
      <p:ext uri="{BB962C8B-B14F-4D97-AF65-F5344CB8AC3E}">
        <p14:creationId xmlns:p14="http://schemas.microsoft.com/office/powerpoint/2010/main" val="262312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Assumptions: </a:t>
                </a:r>
              </a:p>
              <a:p>
                <a:pPr lvl="1"/>
                <a:r>
                  <a:rPr lang="en-US" dirty="0"/>
                  <a:t>1) a given food source and a given set of organisms with specific genetic background results in a single form of </a:t>
                </a:r>
                <a:r>
                  <a:rPr lang="en-US" dirty="0" smtClean="0"/>
                  <a:t>community (grains are the same)</a:t>
                </a:r>
                <a:endParaRPr lang="en-US" dirty="0"/>
              </a:p>
              <a:p>
                <a:pPr lvl="1"/>
                <a:r>
                  <a:rPr lang="en-US" dirty="0"/>
                  <a:t>2) there is no migration of individuals among grains (maybe later define the rate of migration) </a:t>
                </a:r>
              </a:p>
              <a:p>
                <a:pPr lvl="1"/>
                <a:r>
                  <a:rPr lang="en-US" dirty="0"/>
                  <a:t>3) Intensity of group selection is defined by Z (does it make any difference if I define two parameters? 1) how often it happens 2) how intense it happens?)</a:t>
                </a:r>
              </a:p>
              <a:p>
                <a:pPr lvl="1"/>
                <a:r>
                  <a:rPr lang="en-US" dirty="0"/>
                  <a:t>4) </a:t>
                </a:r>
                <a14:m>
                  <m:oMath xmlns:m="http://schemas.openxmlformats.org/officeDocument/2006/math">
                    <m:r>
                      <a:rPr lang="en-US" i="1">
                        <a:latin typeface="Cambria Math" panose="02040503050406030204" pitchFamily="18" charset="0"/>
                      </a:rPr>
                      <m:t>𝛼</m:t>
                    </m:r>
                  </m:oMath>
                </a14:m>
                <a:r>
                  <a:rPr lang="en-US" dirty="0"/>
                  <a:t> is the robustness of community which shows how species frequencies are dependent on each other and how easy it is for one species to rise in frequency (it should be calculated based on eigenvalues of S matrix in metabolic </a:t>
                </a:r>
                <a:r>
                  <a:rPr lang="en-US" dirty="0" smtClean="0"/>
                  <a:t>modeling?)</a:t>
                </a:r>
                <a:endParaRPr lang="en-US" dirty="0"/>
              </a:p>
              <a:p>
                <a:pPr lvl="1"/>
                <a:r>
                  <a:rPr lang="en-US" dirty="0" smtClean="0"/>
                  <a:t>* keep in mind that with increasing alpha, frequency and strength of type A mutations should decrease</a:t>
                </a:r>
              </a:p>
              <a:p>
                <a:pPr lvl="1"/>
                <a:r>
                  <a:rPr lang="en-US" dirty="0" smtClean="0"/>
                  <a:t>It’s assumed that type A mutations would usually decrease the growth rate of the grain. ()</a:t>
                </a:r>
              </a:p>
              <a:p>
                <a:pPr marL="201168" lvl="1" indent="0">
                  <a:buNone/>
                </a:pPr>
                <a:r>
                  <a:rPr lang="en-US" dirty="0" smtClean="0"/>
                  <a:t>?? Should I model discrete generations? Can I do relevant experiments to that? </a:t>
                </a:r>
              </a:p>
              <a:p>
                <a:pPr marL="201168" lvl="1" indent="0">
                  <a:buNone/>
                </a:pPr>
                <a:r>
                  <a:rPr lang="en-US" dirty="0" smtClean="0"/>
                  <a:t>* Keep in mind that closer grains are probably more similar (you should study their growth</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1667" r="-1576"/>
                </a:stretch>
              </a:blipFill>
            </p:spPr>
            <p:txBody>
              <a:bodyPr/>
              <a:lstStyle/>
              <a:p>
                <a:r>
                  <a:rPr lang="en-US">
                    <a:noFill/>
                  </a:rPr>
                  <a:t> </a:t>
                </a:r>
              </a:p>
            </p:txBody>
          </p:sp>
        </mc:Fallback>
      </mc:AlternateContent>
    </p:spTree>
    <p:extLst>
      <p:ext uri="{BB962C8B-B14F-4D97-AF65-F5344CB8AC3E}">
        <p14:creationId xmlns:p14="http://schemas.microsoft.com/office/powerpoint/2010/main" val="3533801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simplicity, we assume that there is a mutation that increase frequency of a certain species in a grain </a:t>
                </a:r>
                <a:r>
                  <a:rPr lang="en-US" dirty="0"/>
                  <a:t>(the decrease in fitness depends of  the </a:t>
                </a:r>
                <a:r>
                  <a:rPr lang="en-US" dirty="0" smtClean="0"/>
                  <a:t>ration of that mutants in the grain but we assume two extreme types for simplicity (might be problematic) but reduces the growth rate of grain.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r>
                          <a:rPr lang="en-US" b="0" i="1" smtClean="0">
                            <a:latin typeface="Cambria Math" panose="02040503050406030204" pitchFamily="18" charset="0"/>
                          </a:rPr>
                          <m:t>′</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𝐴</m:t>
                            </m:r>
                          </m:sub>
                        </m:sSub>
                      </m:num>
                      <m:den>
                        <m:acc>
                          <m:accPr>
                            <m:chr m:val="̅"/>
                            <m:ctrlPr>
                              <a:rPr lang="en-US" i="1">
                                <a:latin typeface="Cambria Math" panose="02040503050406030204" pitchFamily="18" charset="0"/>
                              </a:rPr>
                            </m:ctrlPr>
                          </m:accPr>
                          <m:e>
                            <m:r>
                              <a:rPr lang="en-US" i="1">
                                <a:latin typeface="Cambria Math" panose="02040503050406030204" pitchFamily="18" charset="0"/>
                              </a:rPr>
                              <m:t>𝑤</m:t>
                            </m:r>
                          </m:e>
                        </m:acc>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𝐴</m:t>
                                </m:r>
                              </m:sub>
                            </m:sSub>
                          </m:num>
                          <m:den>
                            <m:r>
                              <a:rPr lang="en-US" b="0" i="1" smtClean="0">
                                <a:latin typeface="Cambria Math" panose="02040503050406030204" pitchFamily="18" charset="0"/>
                              </a:rPr>
                              <m:t>𝛼</m:t>
                            </m:r>
                          </m:den>
                        </m:f>
                        <m:r>
                          <a:rPr lang="en-US" b="0" i="1" smtClean="0">
                            <a:latin typeface="Cambria Math" panose="02040503050406030204" pitchFamily="18" charset="0"/>
                          </a:rPr>
                          <m:t>𝑓</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e>
                    </m:d>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𝑤</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𝐴</m:t>
                            </m:r>
                          </m:sub>
                        </m:sSub>
                      </m:num>
                      <m:den>
                        <m:r>
                          <a:rPr lang="en-US" b="0" i="1" smtClean="0">
                            <a:latin typeface="Cambria Math" panose="02040503050406030204" pitchFamily="18" charset="0"/>
                          </a:rPr>
                          <m:t>𝛼</m:t>
                        </m:r>
                      </m:den>
                    </m:f>
                  </m:oMath>
                </a14:m>
                <a:endParaRPr lang="en-US" dirty="0" smtClean="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𝐵</m:t>
                        </m:r>
                      </m:sub>
                      <m:sup>
                        <m:r>
                          <a:rPr lang="en-US" b="0" i="1" smtClean="0">
                            <a:latin typeface="Cambria Math" panose="02040503050406030204" pitchFamily="18" charset="0"/>
                          </a:rPr>
                          <m:t>′</m:t>
                        </m:r>
                      </m:sup>
                    </m:sSub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𝐵</m:t>
                            </m:r>
                          </m:sub>
                        </m:sSub>
                      </m:num>
                      <m:den>
                        <m:acc>
                          <m:accPr>
                            <m:chr m:val="̅"/>
                            <m:ctrlPr>
                              <a:rPr lang="en-US" i="1">
                                <a:latin typeface="Cambria Math" panose="02040503050406030204" pitchFamily="18" charset="0"/>
                              </a:rPr>
                            </m:ctrlPr>
                          </m:accPr>
                          <m:e>
                            <m:r>
                              <a:rPr lang="en-US" i="1">
                                <a:latin typeface="Cambria Math" panose="02040503050406030204" pitchFamily="18" charset="0"/>
                              </a:rPr>
                              <m:t>𝑤</m:t>
                            </m:r>
                          </m:e>
                        </m:acc>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𝐵</m:t>
                        </m:r>
                      </m:sub>
                    </m:sSub>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𝐵</m:t>
                                </m:r>
                              </m:sub>
                            </m:sSub>
                          </m:num>
                          <m:den>
                            <m:r>
                              <a:rPr lang="en-US" i="1">
                                <a:latin typeface="Cambria Math" panose="02040503050406030204" pitchFamily="18" charset="0"/>
                              </a:rPr>
                              <m:t>𝛼</m:t>
                            </m:r>
                          </m:den>
                        </m:f>
                        <m:r>
                          <a:rPr lang="en-US" i="1">
                            <a:latin typeface="Cambria Math" panose="02040503050406030204" pitchFamily="18" charset="0"/>
                          </a:rPr>
                          <m:t>𝑓</m:t>
                        </m:r>
                      </m:e>
                      <m:sub>
                        <m:r>
                          <a:rPr lang="en-US" b="0" i="1" smtClean="0">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𝐵</m:t>
                            </m:r>
                          </m:sub>
                        </m:sSub>
                      </m:e>
                    </m:d>
                    <m:r>
                      <m:rPr>
                        <m:nor/>
                      </m:rPr>
                      <a:rPr lang="en-US" dirty="0"/>
                      <m:t>  ,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𝑤</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
                          <a:rPr lang="en-US" i="1">
                            <a:latin typeface="Cambria Math" panose="02040503050406030204" pitchFamily="18" charset="0"/>
                          </a:rPr>
                          <m:t>𝛼</m:t>
                        </m:r>
                      </m:den>
                    </m:f>
                  </m:oMath>
                </a14:m>
                <a:endParaRPr lang="en-US" dirty="0" smtClean="0"/>
              </a:p>
              <a:p>
                <a:r>
                  <a:rPr lang="en-US" dirty="0" smtClean="0"/>
                  <a:t>it suggest there might be co-selection for dispersal and selfish behaviors?</a:t>
                </a:r>
              </a:p>
              <a:p>
                <a:r>
                  <a:rPr lang="en-US" dirty="0" smtClean="0"/>
                  <a:t>Is it ok that the second term has frequency^2?</a:t>
                </a:r>
              </a:p>
              <a:p>
                <a:r>
                  <a:rPr lang="en-US" dirty="0" smtClean="0"/>
                  <a:t>In current form cannot account for separate effects of growth within the grain and among the grains? We can ignore the second equation and investigate the resistance to cheaters based on the first one. But another model should be developed when we keep introducing new mutations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2273" r="-1515"/>
                </a:stretch>
              </a:blipFill>
            </p:spPr>
            <p:txBody>
              <a:bodyPr/>
              <a:lstStyle/>
              <a:p>
                <a:r>
                  <a:rPr lang="en-US">
                    <a:noFill/>
                  </a:rPr>
                  <a:t> </a:t>
                </a:r>
              </a:p>
            </p:txBody>
          </p:sp>
        </mc:Fallback>
      </mc:AlternateContent>
    </p:spTree>
    <p:extLst>
      <p:ext uri="{BB962C8B-B14F-4D97-AF65-F5344CB8AC3E}">
        <p14:creationId xmlns:p14="http://schemas.microsoft.com/office/powerpoint/2010/main" val="2636436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Model-2 (selection for grain size)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Grain size: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endParaRPr lang="en-US" dirty="0" smtClean="0"/>
              </a:p>
              <a:p>
                <a:pPr marL="0" indent="0">
                  <a:buNone/>
                </a:pPr>
                <a:r>
                  <a:rPr lang="en-US" dirty="0" smtClean="0"/>
                  <a:t>Is there any community trait that affect grain size?</a:t>
                </a:r>
              </a:p>
              <a:p>
                <a:pPr marL="0" indent="0">
                  <a:buNone/>
                </a:pPr>
                <a:r>
                  <a:rPr lang="en-US" dirty="0" smtClean="0"/>
                  <a:t>Should I learn slim?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en-US">
                    <a:noFill/>
                  </a:rPr>
                  <a:t> </a:t>
                </a:r>
              </a:p>
            </p:txBody>
          </p:sp>
        </mc:Fallback>
      </mc:AlternateContent>
    </p:spTree>
    <p:extLst>
      <p:ext uri="{BB962C8B-B14F-4D97-AF65-F5344CB8AC3E}">
        <p14:creationId xmlns:p14="http://schemas.microsoft.com/office/powerpoint/2010/main" val="3524975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thoughts </a:t>
            </a:r>
            <a:endParaRPr lang="en-US" dirty="0"/>
          </a:p>
        </p:txBody>
      </p:sp>
      <p:sp>
        <p:nvSpPr>
          <p:cNvPr id="3" name="Content Placeholder 2"/>
          <p:cNvSpPr>
            <a:spLocks noGrp="1"/>
          </p:cNvSpPr>
          <p:nvPr>
            <p:ph idx="1"/>
          </p:nvPr>
        </p:nvSpPr>
        <p:spPr/>
        <p:txBody>
          <a:bodyPr/>
          <a:lstStyle/>
          <a:p>
            <a:r>
              <a:rPr lang="en-US" dirty="0" smtClean="0"/>
              <a:t>The challenge for models so far is that how the new mutant which is beneficial for the grain is trying to establish itself in it.</a:t>
            </a:r>
          </a:p>
          <a:p>
            <a:r>
              <a:rPr lang="en-US" dirty="0" smtClean="0"/>
              <a:t>There are two levels of selection. First of all, because of cheaters there would be no selection pressure for a mutation that increase frequency of one species in the grain. It might results in somehow a constant composition of species in grain over time (or at least there will be no evolutionary competition between species to increase in frequency), which is kind of determined by metabolic constraints. But there might be some selection for mutations that increase the growth of grain. But still there is no mechanism for such mutations to increase in frequency. </a:t>
            </a:r>
          </a:p>
          <a:p>
            <a:r>
              <a:rPr lang="en-US" dirty="0" smtClean="0"/>
              <a:t>But if the system is very local, the things might be different. The grains have a very modular structure and mutations can easily go to fixation in that small module and that module can grow faster than others. (small module size and large number of modules are important) </a:t>
            </a:r>
          </a:p>
          <a:p>
            <a:endParaRPr lang="en-US" dirty="0" smtClean="0"/>
          </a:p>
          <a:p>
            <a:endParaRPr lang="en-US" dirty="0" smtClean="0"/>
          </a:p>
        </p:txBody>
      </p:sp>
    </p:spTree>
    <p:extLst>
      <p:ext uri="{BB962C8B-B14F-4D97-AF65-F5344CB8AC3E}">
        <p14:creationId xmlns:p14="http://schemas.microsoft.com/office/powerpoint/2010/main" val="313154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predictions about group selection?</a:t>
            </a:r>
            <a:endParaRPr lang="en-US" dirty="0"/>
          </a:p>
        </p:txBody>
      </p:sp>
      <p:sp>
        <p:nvSpPr>
          <p:cNvPr id="3" name="Content Placeholder 2"/>
          <p:cNvSpPr>
            <a:spLocks noGrp="1"/>
          </p:cNvSpPr>
          <p:nvPr>
            <p:ph idx="1"/>
          </p:nvPr>
        </p:nvSpPr>
        <p:spPr/>
        <p:txBody>
          <a:bodyPr/>
          <a:lstStyle/>
          <a:p>
            <a:r>
              <a:rPr lang="en-US" dirty="0" smtClean="0"/>
              <a:t>You can do it on two different levels</a:t>
            </a:r>
          </a:p>
          <a:p>
            <a:r>
              <a:rPr lang="en-US" dirty="0" smtClean="0"/>
              <a:t>Construct the matrix for (species interactions/metabolic reactions). It should be in a way that only one of the eigenvalues are positive. Then you can see what sort of mutations in the matrix increase the eigenvalue and then see what happens. I mean what sort of mutations are going to fix. (it’s what we expect if only there is group selection) </a:t>
            </a:r>
          </a:p>
          <a:p>
            <a:r>
              <a:rPr lang="en-US" dirty="0" smtClean="0"/>
              <a:t>The final result of evolution is something in the middle. Depending on the strength of group selection (small group size / higher dependency) and individual selection (cheating?)</a:t>
            </a:r>
            <a:endParaRPr lang="en-US" dirty="0"/>
          </a:p>
        </p:txBody>
      </p:sp>
    </p:spTree>
    <p:extLst>
      <p:ext uri="{BB962C8B-B14F-4D97-AF65-F5344CB8AC3E}">
        <p14:creationId xmlns:p14="http://schemas.microsoft.com/office/powerpoint/2010/main" val="1542086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 (Oct 14) – a new version of model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r>
                          <a:rPr lang="en-US" i="1">
                            <a:latin typeface="Cambria Math" panose="02040503050406030204" pitchFamily="18" charset="0"/>
                          </a:rPr>
                          <m:t>′</m:t>
                        </m:r>
                      </m:e>
                      <m:sub>
                        <m:r>
                          <a:rPr lang="en-US" i="1">
                            <a:latin typeface="Cambria Math" panose="02040503050406030204" pitchFamily="18" charset="0"/>
                          </a:rPr>
                          <m:t>𝐴</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𝐴</m:t>
                            </m:r>
                          </m:sub>
                        </m:sSub>
                      </m:num>
                      <m:den>
                        <m:acc>
                          <m:accPr>
                            <m:chr m:val="̅"/>
                            <m:ctrlPr>
                              <a:rPr lang="en-US" i="1">
                                <a:latin typeface="Cambria Math" panose="02040503050406030204" pitchFamily="18" charset="0"/>
                              </a:rPr>
                            </m:ctrlPr>
                          </m:accPr>
                          <m:e>
                            <m:r>
                              <a:rPr lang="en-US" i="1">
                                <a:latin typeface="Cambria Math" panose="02040503050406030204" pitchFamily="18" charset="0"/>
                              </a:rPr>
                              <m:t>𝑤</m:t>
                            </m:r>
                          </m:e>
                        </m:acc>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𝐴</m:t>
                        </m:r>
                      </m:sub>
                    </m:sSub>
                  </m:oMath>
                </a14:m>
                <a:r>
                  <a:rPr lang="en-US" dirty="0"/>
                  <a:t> </a:t>
                </a:r>
                <a:r>
                  <a:rPr lang="en-US" dirty="0" smtClean="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g</m:t>
                        </m:r>
                      </m:e>
                      <m:sub>
                        <m:r>
                          <a:rPr lang="en-US" b="0" i="1" smtClean="0">
                            <a:latin typeface="Cambria Math" panose="02040503050406030204" pitchFamily="18" charset="0"/>
                          </a:rPr>
                          <m:t>𝐴</m:t>
                        </m:r>
                      </m:sub>
                      <m:sup>
                        <m:r>
                          <a:rPr lang="en-US" b="0" i="0"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𝑤𝑡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r>
                      <a:rPr lang="en-US" b="0" i="1" smtClean="0">
                        <a:latin typeface="Cambria Math" panose="02040503050406030204" pitchFamily="18" charset="0"/>
                      </a:rPr>
                      <m:t>𝑧</m:t>
                    </m:r>
                  </m:oMath>
                </a14:m>
                <a:endParaRPr lang="en-US" dirty="0" smtClean="0"/>
              </a:p>
              <a:p>
                <a:r>
                  <a:rPr lang="en-US" dirty="0" smtClean="0"/>
                  <a:t>(I think it’s hard to write the math. At least I can’t. But’ it shouldn’t be super difficult to </a:t>
                </a:r>
                <a:r>
                  <a:rPr lang="en-US" dirty="0" err="1" smtClean="0"/>
                  <a:t>sumulate</a:t>
                </a:r>
                <a:r>
                  <a:rPr lang="en-US" dirty="0" smtClean="0"/>
                  <a:t> this)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606" r="-1455"/>
                </a:stretch>
              </a:blipFill>
            </p:spPr>
            <p:txBody>
              <a:bodyPr/>
              <a:lstStyle/>
              <a:p>
                <a:r>
                  <a:rPr lang="en-US">
                    <a:noFill/>
                  </a:rPr>
                  <a:t> </a:t>
                </a:r>
              </a:p>
            </p:txBody>
          </p:sp>
        </mc:Fallback>
      </mc:AlternateContent>
    </p:spTree>
    <p:extLst>
      <p:ext uri="{BB962C8B-B14F-4D97-AF65-F5344CB8AC3E}">
        <p14:creationId xmlns:p14="http://schemas.microsoft.com/office/powerpoint/2010/main" val="88322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idea</a:t>
            </a:r>
            <a:endParaRPr lang="en-US" dirty="0"/>
          </a:p>
        </p:txBody>
      </p:sp>
      <p:sp>
        <p:nvSpPr>
          <p:cNvPr id="3" name="Content Placeholder 2"/>
          <p:cNvSpPr>
            <a:spLocks noGrp="1"/>
          </p:cNvSpPr>
          <p:nvPr>
            <p:ph idx="1"/>
          </p:nvPr>
        </p:nvSpPr>
        <p:spPr/>
        <p:txBody>
          <a:bodyPr/>
          <a:lstStyle/>
          <a:p>
            <a:r>
              <a:rPr lang="en-US" dirty="0" smtClean="0"/>
              <a:t>I shouldn’t look for traits that are deleterious to the organism but beneficial for the grain. It’s possible that grains that are better survive but organisms that are in grain do not do any cooperation. Maybe a gain, composed of competing species is the best and most robust group. (I should both consider rate of grain growth and grain disassembly?) (how should I combine milk and grain? It would be much more complex in milk) even in grain it would be very complex when conditions are changing. When the environment is changing something like kefir can grow without the condition of only one </a:t>
            </a:r>
            <a:r>
              <a:rPr lang="en-US" dirty="0" err="1" smtClean="0"/>
              <a:t>eigen</a:t>
            </a:r>
            <a:r>
              <a:rPr lang="en-US" dirty="0" smtClean="0"/>
              <a:t>-value being positive.</a:t>
            </a:r>
          </a:p>
          <a:p>
            <a:endParaRPr lang="en-US" dirty="0"/>
          </a:p>
        </p:txBody>
      </p:sp>
    </p:spTree>
    <p:extLst>
      <p:ext uri="{BB962C8B-B14F-4D97-AF65-F5344CB8AC3E}">
        <p14:creationId xmlns:p14="http://schemas.microsoft.com/office/powerpoint/2010/main" val="3922996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4 – Matrix of different grain types</a:t>
            </a:r>
            <a:endParaRPr lang="en-US" dirty="0"/>
          </a:p>
        </p:txBody>
      </p:sp>
      <p:sp>
        <p:nvSpPr>
          <p:cNvPr id="3" name="Content Placeholder 2"/>
          <p:cNvSpPr>
            <a:spLocks noGrp="1"/>
          </p:cNvSpPr>
          <p:nvPr>
            <p:ph idx="1"/>
          </p:nvPr>
        </p:nvSpPr>
        <p:spPr/>
        <p:txBody>
          <a:bodyPr/>
          <a:lstStyle/>
          <a:p>
            <a:r>
              <a:rPr lang="en-US" dirty="0" smtClean="0"/>
              <a:t>Assume there are n grain types, with different frequencies of mutations (n category of mutation frequency). If you have a vector containing weight of different grain types, you can model their growth by multiplying in a matrix accounting for selection, mutation, migration and drift?)</a:t>
            </a:r>
          </a:p>
          <a:p>
            <a:r>
              <a:rPr lang="en-US" dirty="0" smtClean="0"/>
              <a:t>- make it soon and run simulations and then ask what’s the next question. Don’t wait long here. Also check Sally’s comments and try to continue model 3 in the direction that Sally said and see what will come to your mind.  </a:t>
            </a:r>
          </a:p>
          <a:p>
            <a:r>
              <a:rPr lang="en-US" dirty="0" smtClean="0"/>
              <a:t>- try to make more reasonable assumptions about the relationship between cheater frequency and grain fitness.</a:t>
            </a:r>
          </a:p>
          <a:p>
            <a:r>
              <a:rPr lang="en-US" dirty="0" smtClean="0"/>
              <a:t>- are neighbors important?</a:t>
            </a:r>
          </a:p>
          <a:p>
            <a:r>
              <a:rPr lang="en-US" dirty="0" smtClean="0"/>
              <a:t>what is the consequence of </a:t>
            </a:r>
            <a:r>
              <a:rPr lang="en-US" smtClean="0"/>
              <a:t>the frequencies in milk?</a:t>
            </a:r>
          </a:p>
          <a:p>
            <a:r>
              <a:rPr lang="en-US" smtClean="0"/>
              <a:t> </a:t>
            </a:r>
            <a:endParaRPr lang="en-US" dirty="0"/>
          </a:p>
          <a:p>
            <a:endParaRPr lang="en-US" dirty="0"/>
          </a:p>
        </p:txBody>
      </p:sp>
    </p:spTree>
    <p:extLst>
      <p:ext uri="{BB962C8B-B14F-4D97-AF65-F5344CB8AC3E}">
        <p14:creationId xmlns:p14="http://schemas.microsoft.com/office/powerpoint/2010/main" val="362397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facts about Kefir</a:t>
            </a:r>
            <a:endParaRPr lang="en-US" dirty="0"/>
          </a:p>
        </p:txBody>
      </p:sp>
      <p:pic>
        <p:nvPicPr>
          <p:cNvPr id="4" name="Content Placeholder 3"/>
          <p:cNvPicPr>
            <a:picLocks noGrp="1" noChangeAspect="1"/>
          </p:cNvPicPr>
          <p:nvPr>
            <p:ph idx="1"/>
          </p:nvPr>
        </p:nvPicPr>
        <p:blipFill rotWithShape="1">
          <a:blip r:embed="rId2"/>
          <a:srcRect l="25139" t="26516" r="1607" b="10931"/>
          <a:stretch/>
        </p:blipFill>
        <p:spPr>
          <a:xfrm>
            <a:off x="2154555" y="2048716"/>
            <a:ext cx="7943850" cy="3815602"/>
          </a:xfrm>
          <a:prstGeom prst="rect">
            <a:avLst/>
          </a:prstGeom>
        </p:spPr>
      </p:pic>
    </p:spTree>
    <p:extLst>
      <p:ext uri="{BB962C8B-B14F-4D97-AF65-F5344CB8AC3E}">
        <p14:creationId xmlns:p14="http://schemas.microsoft.com/office/powerpoint/2010/main" val="1383918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Anna, Amy, Penny, Ali (Oct 18)</a:t>
            </a:r>
            <a:endParaRPr lang="en-US" dirty="0"/>
          </a:p>
        </p:txBody>
      </p:sp>
      <p:sp>
        <p:nvSpPr>
          <p:cNvPr id="3" name="Content Placeholder 2"/>
          <p:cNvSpPr>
            <a:spLocks noGrp="1"/>
          </p:cNvSpPr>
          <p:nvPr>
            <p:ph idx="1"/>
          </p:nvPr>
        </p:nvSpPr>
        <p:spPr/>
        <p:txBody>
          <a:bodyPr/>
          <a:lstStyle/>
          <a:p>
            <a:r>
              <a:rPr lang="en-US" dirty="0" smtClean="0"/>
              <a:t>1- If we run a phylogenetic analysis (or maybe at functional-level) on Kefirs obtained from different origins can we observe meaningful patterns? (is the assumption of homology accurate?)</a:t>
            </a:r>
          </a:p>
          <a:p>
            <a:r>
              <a:rPr lang="en-US" dirty="0" smtClean="0"/>
              <a:t>2- Anna: Are taxonomic groups important? Or only functions are important? Read </a:t>
            </a:r>
            <a:r>
              <a:rPr lang="en-US" dirty="0" err="1"/>
              <a:t>S</a:t>
            </a:r>
            <a:r>
              <a:rPr lang="en-US" dirty="0" err="1" smtClean="0"/>
              <a:t>tillianous</a:t>
            </a:r>
            <a:r>
              <a:rPr lang="en-US" dirty="0" smtClean="0"/>
              <a:t> paper.</a:t>
            </a:r>
          </a:p>
          <a:p>
            <a:r>
              <a:rPr lang="en-US" dirty="0" smtClean="0"/>
              <a:t>3- An interesting experiment would be (</a:t>
            </a:r>
            <a:r>
              <a:rPr lang="en-US" dirty="0" err="1" smtClean="0"/>
              <a:t>leh</a:t>
            </a:r>
            <a:r>
              <a:rPr lang="en-US" dirty="0" smtClean="0"/>
              <a:t> </a:t>
            </a:r>
            <a:r>
              <a:rPr lang="en-US" dirty="0" err="1" smtClean="0"/>
              <a:t>kardaning</a:t>
            </a:r>
            <a:r>
              <a:rPr lang="en-US" dirty="0" smtClean="0"/>
              <a:t>) kefir and make replicates to see if the composition of different grains are similar or not? (what determines the composition of grains? How ecological and evolutionary constraints interact?)</a:t>
            </a:r>
          </a:p>
          <a:p>
            <a:r>
              <a:rPr lang="en-US" dirty="0" smtClean="0"/>
              <a:t>4- It’s counter-intuitive that u say both drift and selection are important (but I think at different levels). We should know how small the drift is?</a:t>
            </a:r>
          </a:p>
          <a:p>
            <a:pPr marL="0" indent="0">
              <a:buNone/>
            </a:pPr>
            <a:r>
              <a:rPr lang="en-US" dirty="0"/>
              <a:t> </a:t>
            </a:r>
            <a:r>
              <a:rPr lang="en-US" dirty="0" smtClean="0"/>
              <a:t> 5-  The unit size is very important. How to determine it? </a:t>
            </a:r>
          </a:p>
        </p:txBody>
      </p:sp>
    </p:spTree>
    <p:extLst>
      <p:ext uri="{BB962C8B-B14F-4D97-AF65-F5344CB8AC3E}">
        <p14:creationId xmlns:p14="http://schemas.microsoft.com/office/powerpoint/2010/main" val="276740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experiments</a:t>
            </a:r>
            <a:endParaRPr lang="en-US" dirty="0"/>
          </a:p>
        </p:txBody>
      </p:sp>
      <p:sp>
        <p:nvSpPr>
          <p:cNvPr id="3" name="Content Placeholder 2"/>
          <p:cNvSpPr>
            <a:spLocks noGrp="1"/>
          </p:cNvSpPr>
          <p:nvPr>
            <p:ph idx="1"/>
          </p:nvPr>
        </p:nvSpPr>
        <p:spPr/>
        <p:txBody>
          <a:bodyPr/>
          <a:lstStyle/>
          <a:p>
            <a:r>
              <a:rPr lang="en-US" dirty="0" smtClean="0"/>
              <a:t>1- dissolve Kefir and see if it’s formed again</a:t>
            </a:r>
          </a:p>
          <a:p>
            <a:r>
              <a:rPr lang="en-US" dirty="0" smtClean="0"/>
              <a:t>2- investigating formation of kefir in another side of the membrane which only allows individual microbes to cross. </a:t>
            </a:r>
          </a:p>
          <a:p>
            <a:r>
              <a:rPr lang="en-US" dirty="0" smtClean="0"/>
              <a:t>3- </a:t>
            </a:r>
            <a:endParaRPr lang="en-US" dirty="0"/>
          </a:p>
        </p:txBody>
      </p:sp>
    </p:spTree>
    <p:extLst>
      <p:ext uri="{BB962C8B-B14F-4D97-AF65-F5344CB8AC3E}">
        <p14:creationId xmlns:p14="http://schemas.microsoft.com/office/powerpoint/2010/main" val="413309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rotWithShape="1">
          <a:blip r:embed="rId2"/>
          <a:srcRect l="27336" t="10577" r="5071" b="41712"/>
          <a:stretch/>
        </p:blipFill>
        <p:spPr>
          <a:xfrm>
            <a:off x="1181100" y="1976439"/>
            <a:ext cx="7377113" cy="2929040"/>
          </a:xfrm>
          <a:prstGeom prst="rect">
            <a:avLst/>
          </a:prstGeom>
        </p:spPr>
      </p:pic>
    </p:spTree>
    <p:extLst>
      <p:ext uri="{BB962C8B-B14F-4D97-AF65-F5344CB8AC3E}">
        <p14:creationId xmlns:p14="http://schemas.microsoft.com/office/powerpoint/2010/main" val="4214537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questions:</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A) Game theory</a:t>
            </a:r>
          </a:p>
          <a:p>
            <a:endParaRPr lang="en-US" dirty="0" smtClean="0"/>
          </a:p>
          <a:p>
            <a:r>
              <a:rPr lang="en-US" dirty="0" smtClean="0"/>
              <a:t>B) Community dynamics</a:t>
            </a:r>
          </a:p>
          <a:p>
            <a:endParaRPr lang="en-US" b="1" dirty="0"/>
          </a:p>
          <a:p>
            <a:r>
              <a:rPr lang="en-US" dirty="0" smtClean="0"/>
              <a:t>C) Evolutionary engineering / de-novo synthesis</a:t>
            </a:r>
          </a:p>
          <a:p>
            <a:endParaRPr lang="en-US" dirty="0"/>
          </a:p>
          <a:p>
            <a:r>
              <a:rPr lang="en-US" dirty="0" smtClean="0"/>
              <a:t>D) Possible applications</a:t>
            </a:r>
          </a:p>
          <a:p>
            <a:endParaRPr lang="en-US" dirty="0" smtClean="0"/>
          </a:p>
          <a:p>
            <a:r>
              <a:rPr lang="en-US" dirty="0" smtClean="0"/>
              <a:t>E) How has Kefir evolved? </a:t>
            </a:r>
            <a:endParaRPr lang="en-US" dirty="0"/>
          </a:p>
        </p:txBody>
      </p:sp>
    </p:spTree>
    <p:extLst>
      <p:ext uri="{BB962C8B-B14F-4D97-AF65-F5344CB8AC3E}">
        <p14:creationId xmlns:p14="http://schemas.microsoft.com/office/powerpoint/2010/main" val="2450451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Game </a:t>
            </a:r>
            <a:r>
              <a:rPr lang="en-US" dirty="0" smtClean="0"/>
              <a:t>theory</a:t>
            </a:r>
            <a:endParaRPr lang="en-US" dirty="0"/>
          </a:p>
        </p:txBody>
      </p:sp>
      <p:sp>
        <p:nvSpPr>
          <p:cNvPr id="3" name="Content Placeholder 2"/>
          <p:cNvSpPr>
            <a:spLocks noGrp="1"/>
          </p:cNvSpPr>
          <p:nvPr>
            <p:ph idx="1"/>
          </p:nvPr>
        </p:nvSpPr>
        <p:spPr/>
        <p:txBody>
          <a:bodyPr/>
          <a:lstStyle/>
          <a:p>
            <a:endParaRPr lang="en-US" dirty="0"/>
          </a:p>
          <a:p>
            <a:r>
              <a:rPr lang="en-US" dirty="0" smtClean="0"/>
              <a:t>1- How/Why is Kefir resistant to cheaters (if really is?)</a:t>
            </a:r>
          </a:p>
          <a:p>
            <a:endParaRPr lang="en-US" dirty="0"/>
          </a:p>
          <a:p>
            <a:r>
              <a:rPr lang="en-US" dirty="0" smtClean="0"/>
              <a:t>2- Role of spatial structure in altering evolutionary game</a:t>
            </a:r>
          </a:p>
          <a:p>
            <a:endParaRPr lang="en-US" dirty="0"/>
          </a:p>
          <a:p>
            <a:r>
              <a:rPr lang="en-US" dirty="0" smtClean="0"/>
              <a:t>3- Role of fluctuating environment</a:t>
            </a:r>
          </a:p>
          <a:p>
            <a:pPr lvl="1"/>
            <a:r>
              <a:rPr lang="en-US" dirty="0" smtClean="0"/>
              <a:t>- sequential </a:t>
            </a:r>
            <a:r>
              <a:rPr lang="en-US" dirty="0" err="1" smtClean="0"/>
              <a:t>chemostats</a:t>
            </a:r>
            <a:r>
              <a:rPr lang="en-US" dirty="0" smtClean="0"/>
              <a:t> (simultaneous packed beds?)(two-stage chemostat)</a:t>
            </a:r>
          </a:p>
          <a:p>
            <a:endParaRPr lang="en-US" dirty="0" smtClean="0"/>
          </a:p>
        </p:txBody>
      </p:sp>
    </p:spTree>
    <p:extLst>
      <p:ext uri="{BB962C8B-B14F-4D97-AF65-F5344CB8AC3E}">
        <p14:creationId xmlns:p14="http://schemas.microsoft.com/office/powerpoint/2010/main" val="2420315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Community dynamics</a:t>
            </a:r>
            <a:endParaRPr lang="en-US" dirty="0"/>
          </a:p>
        </p:txBody>
      </p:sp>
      <p:sp>
        <p:nvSpPr>
          <p:cNvPr id="3" name="Content Placeholder 2"/>
          <p:cNvSpPr>
            <a:spLocks noGrp="1"/>
          </p:cNvSpPr>
          <p:nvPr>
            <p:ph idx="1"/>
          </p:nvPr>
        </p:nvSpPr>
        <p:spPr/>
        <p:txBody>
          <a:bodyPr/>
          <a:lstStyle/>
          <a:p>
            <a:endParaRPr lang="en-US" dirty="0" smtClean="0"/>
          </a:p>
          <a:p>
            <a:r>
              <a:rPr lang="en-US" dirty="0" smtClean="0"/>
              <a:t>1- How kefir is resistant to invasive species (If it is?)</a:t>
            </a:r>
          </a:p>
          <a:p>
            <a:endParaRPr lang="en-US" dirty="0"/>
          </a:p>
          <a:p>
            <a:r>
              <a:rPr lang="en-US" dirty="0" smtClean="0"/>
              <a:t>2- How composition of species in grains remain almost constant?</a:t>
            </a:r>
          </a:p>
          <a:p>
            <a:endParaRPr lang="en-US" dirty="0"/>
          </a:p>
          <a:p>
            <a:r>
              <a:rPr lang="en-US" dirty="0" smtClean="0"/>
              <a:t>3- Does fluctuating environment plays a role in maintaining community?</a:t>
            </a:r>
          </a:p>
          <a:p>
            <a:r>
              <a:rPr lang="en-US" dirty="0" smtClean="0"/>
              <a:t> </a:t>
            </a:r>
            <a:endParaRPr lang="en-US" dirty="0"/>
          </a:p>
        </p:txBody>
      </p:sp>
    </p:spTree>
    <p:extLst>
      <p:ext uri="{BB962C8B-B14F-4D97-AF65-F5344CB8AC3E}">
        <p14:creationId xmlns:p14="http://schemas.microsoft.com/office/powerpoint/2010/main" val="3036404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Evolutionary engineering / de-novo </a:t>
            </a:r>
            <a:r>
              <a:rPr lang="en-US" dirty="0" smtClean="0"/>
              <a:t>synthesis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1- How is it possible to synthesize kefir de-novo? What if we use members of an existing kefir community; can they reassemble themselves? </a:t>
            </a:r>
          </a:p>
          <a:p>
            <a:pPr marL="0" indent="0">
              <a:buNone/>
            </a:pPr>
            <a:endParaRPr lang="en-US" dirty="0"/>
          </a:p>
          <a:p>
            <a:r>
              <a:rPr lang="en-US" dirty="0" smtClean="0"/>
              <a:t>2- Can Kefir evolve to live in higher temperature (or on other carbon sources) and evolve community-level adaptations (not species-level)? </a:t>
            </a:r>
            <a:endParaRPr lang="en-US" dirty="0"/>
          </a:p>
        </p:txBody>
      </p:sp>
    </p:spTree>
    <p:extLst>
      <p:ext uri="{BB962C8B-B14F-4D97-AF65-F5344CB8AC3E}">
        <p14:creationId xmlns:p14="http://schemas.microsoft.com/office/powerpoint/2010/main" val="2951598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Possible applications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 Effect of biodiversity hotspots on community dynamics of nearby ecosystems. </a:t>
            </a:r>
          </a:p>
          <a:p>
            <a:pPr marL="0" indent="0">
              <a:buNone/>
            </a:pPr>
            <a:endParaRPr lang="en-US" dirty="0" smtClean="0"/>
          </a:p>
          <a:p>
            <a:r>
              <a:rPr lang="en-US" dirty="0" smtClean="0"/>
              <a:t>B) A zoo in the middle of a jungle! Can artificial hotspots play a role in conservation in the future? </a:t>
            </a:r>
            <a:endParaRPr lang="en-US" dirty="0"/>
          </a:p>
          <a:p>
            <a:endParaRPr lang="en-US" dirty="0" smtClean="0"/>
          </a:p>
          <a:p>
            <a:endParaRPr lang="en-US" dirty="0"/>
          </a:p>
          <a:p>
            <a:endParaRPr lang="en-US" dirty="0"/>
          </a:p>
          <a:p>
            <a:r>
              <a:rPr lang="en-US" dirty="0" smtClean="0"/>
              <a:t>Don’t take it serious but: C) A model of how human may be enable to make other planets habitable?!!</a:t>
            </a:r>
          </a:p>
          <a:p>
            <a:endParaRPr lang="en-US" dirty="0" smtClean="0"/>
          </a:p>
          <a:p>
            <a:endParaRPr lang="en-US" dirty="0"/>
          </a:p>
        </p:txBody>
      </p:sp>
    </p:spTree>
    <p:extLst>
      <p:ext uri="{BB962C8B-B14F-4D97-AF65-F5344CB8AC3E}">
        <p14:creationId xmlns:p14="http://schemas.microsoft.com/office/powerpoint/2010/main" val="3459376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How has kefir evolved?</a:t>
            </a:r>
            <a:endParaRPr lang="en-US" dirty="0"/>
          </a:p>
        </p:txBody>
      </p:sp>
      <p:sp>
        <p:nvSpPr>
          <p:cNvPr id="3" name="Content Placeholder 2"/>
          <p:cNvSpPr>
            <a:spLocks noGrp="1"/>
          </p:cNvSpPr>
          <p:nvPr>
            <p:ph idx="1"/>
          </p:nvPr>
        </p:nvSpPr>
        <p:spPr/>
        <p:txBody>
          <a:bodyPr/>
          <a:lstStyle/>
          <a:p>
            <a:endParaRPr lang="en-US" dirty="0" smtClean="0"/>
          </a:p>
          <a:p>
            <a:r>
              <a:rPr lang="en-US" dirty="0" smtClean="0"/>
              <a:t>Has it evolved naturally or artificially? </a:t>
            </a:r>
          </a:p>
          <a:p>
            <a:endParaRPr lang="en-US" dirty="0" smtClean="0"/>
          </a:p>
          <a:p>
            <a:r>
              <a:rPr lang="en-US" dirty="0" smtClean="0"/>
              <a:t>Which parameters could play an important role? </a:t>
            </a:r>
            <a:endParaRPr lang="en-US" dirty="0"/>
          </a:p>
          <a:p>
            <a:pPr lvl="1"/>
            <a:r>
              <a:rPr lang="en-US" dirty="0" smtClean="0"/>
              <a:t>Fluctuating environment? </a:t>
            </a:r>
          </a:p>
          <a:p>
            <a:pPr lvl="1"/>
            <a:r>
              <a:rPr lang="en-US" dirty="0" smtClean="0"/>
              <a:t>Rapid evolution? </a:t>
            </a:r>
          </a:p>
          <a:p>
            <a:pPr lvl="1"/>
            <a:r>
              <a:rPr lang="en-US" dirty="0" err="1" smtClean="0"/>
              <a:t>Stochasticity</a:t>
            </a:r>
            <a:r>
              <a:rPr lang="en-US" dirty="0" smtClean="0"/>
              <a:t>? </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9105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2968</TotalTime>
  <Words>1966</Words>
  <Application>Microsoft Office PowerPoint</Application>
  <PresentationFormat>Widescreen</PresentationFormat>
  <Paragraphs>176</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Cambria Math</vt:lpstr>
      <vt:lpstr>Retrospect</vt:lpstr>
      <vt:lpstr>Why I think Kefir is interesting</vt:lpstr>
      <vt:lpstr>What is Kefir?</vt:lpstr>
      <vt:lpstr>Interesting facts about Kefir</vt:lpstr>
      <vt:lpstr>My questions:</vt:lpstr>
      <vt:lpstr>A) Game theory</vt:lpstr>
      <vt:lpstr>B) Community dynamics</vt:lpstr>
      <vt:lpstr>C) Evolutionary engineering / de-novo synthesis</vt:lpstr>
      <vt:lpstr>D) Possible applications</vt:lpstr>
      <vt:lpstr>E) How has kefir evolved?</vt:lpstr>
      <vt:lpstr>What other questions can be interesting?</vt:lpstr>
      <vt:lpstr>Steps that might be beneficial</vt:lpstr>
      <vt:lpstr>Feedback from Masato</vt:lpstr>
      <vt:lpstr>Feedback from Dan</vt:lpstr>
      <vt:lpstr>Meeting with Sally (Oct 1)</vt:lpstr>
      <vt:lpstr>Meeting with Sally (Oct 7) </vt:lpstr>
      <vt:lpstr>Is Kefir really interesting?</vt:lpstr>
      <vt:lpstr>What do we expect if there is group selection</vt:lpstr>
      <vt:lpstr>How can grains form (evolutionary)</vt:lpstr>
      <vt:lpstr>My idea</vt:lpstr>
      <vt:lpstr>Evolutionary vs ecological community formation/group selection? (Oct 9)</vt:lpstr>
      <vt:lpstr>Things that need modelling </vt:lpstr>
      <vt:lpstr>Model 1 - assumptions</vt:lpstr>
      <vt:lpstr>Model 1- equations</vt:lpstr>
      <vt:lpstr>Model-2 (selection for grain size)</vt:lpstr>
      <vt:lpstr>Some thoughts </vt:lpstr>
      <vt:lpstr>How to make predictions about group selection?</vt:lpstr>
      <vt:lpstr>Model 3 (Oct 14) – a new version of model 1</vt:lpstr>
      <vt:lpstr>An idea</vt:lpstr>
      <vt:lpstr>Model 4 – Matrix of different grain types</vt:lpstr>
      <vt:lpstr>Feedback from Anna, Amy, Penny, Ali (Oct 18)</vt:lpstr>
      <vt:lpstr>Interesting experiments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 think Kefir is interesting</dc:title>
  <dc:creator>javad</dc:creator>
  <cp:lastModifiedBy>javad</cp:lastModifiedBy>
  <cp:revision>53</cp:revision>
  <dcterms:created xsi:type="dcterms:W3CDTF">2021-09-28T20:26:22Z</dcterms:created>
  <dcterms:modified xsi:type="dcterms:W3CDTF">2021-10-19T23:51:04Z</dcterms:modified>
</cp:coreProperties>
</file>