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0"/>
  </p:notesMasterIdLst>
  <p:sldIdLst>
    <p:sldId id="369" r:id="rId2"/>
    <p:sldId id="491" r:id="rId3"/>
    <p:sldId id="587" r:id="rId4"/>
    <p:sldId id="492" r:id="rId5"/>
    <p:sldId id="493" r:id="rId6"/>
    <p:sldId id="501" r:id="rId7"/>
    <p:sldId id="494" r:id="rId8"/>
    <p:sldId id="502" r:id="rId9"/>
    <p:sldId id="503" r:id="rId10"/>
    <p:sldId id="504" r:id="rId11"/>
    <p:sldId id="517" r:id="rId12"/>
    <p:sldId id="511" r:id="rId13"/>
    <p:sldId id="518" r:id="rId14"/>
    <p:sldId id="512" r:id="rId15"/>
    <p:sldId id="505" r:id="rId16"/>
    <p:sldId id="507" r:id="rId17"/>
    <p:sldId id="508" r:id="rId18"/>
    <p:sldId id="509" r:id="rId19"/>
    <p:sldId id="513" r:id="rId20"/>
    <p:sldId id="588" r:id="rId21"/>
    <p:sldId id="497" r:id="rId22"/>
    <p:sldId id="498" r:id="rId23"/>
    <p:sldId id="590" r:id="rId24"/>
    <p:sldId id="591" r:id="rId25"/>
    <p:sldId id="499" r:id="rId26"/>
    <p:sldId id="592" r:id="rId27"/>
    <p:sldId id="500" r:id="rId28"/>
    <p:sldId id="519" r:id="rId29"/>
    <p:sldId id="520" r:id="rId30"/>
    <p:sldId id="521" r:id="rId31"/>
    <p:sldId id="522" r:id="rId32"/>
    <p:sldId id="593" r:id="rId33"/>
    <p:sldId id="524" r:id="rId34"/>
    <p:sldId id="525" r:id="rId35"/>
    <p:sldId id="526" r:id="rId36"/>
    <p:sldId id="529" r:id="rId37"/>
    <p:sldId id="534" r:id="rId38"/>
    <p:sldId id="535" r:id="rId39"/>
    <p:sldId id="536" r:id="rId40"/>
    <p:sldId id="537" r:id="rId41"/>
    <p:sldId id="538" r:id="rId42"/>
    <p:sldId id="539" r:id="rId43"/>
    <p:sldId id="540" r:id="rId44"/>
    <p:sldId id="541" r:id="rId45"/>
    <p:sldId id="543" r:id="rId46"/>
    <p:sldId id="542" r:id="rId47"/>
    <p:sldId id="544" r:id="rId48"/>
    <p:sldId id="545" r:id="rId49"/>
    <p:sldId id="546" r:id="rId50"/>
    <p:sldId id="547" r:id="rId51"/>
    <p:sldId id="548" r:id="rId52"/>
    <p:sldId id="549" r:id="rId53"/>
    <p:sldId id="550" r:id="rId54"/>
    <p:sldId id="551" r:id="rId55"/>
    <p:sldId id="552" r:id="rId56"/>
    <p:sldId id="553" r:id="rId57"/>
    <p:sldId id="554" r:id="rId58"/>
    <p:sldId id="555" r:id="rId59"/>
    <p:sldId id="556" r:id="rId60"/>
    <p:sldId id="557" r:id="rId61"/>
    <p:sldId id="558" r:id="rId62"/>
    <p:sldId id="559" r:id="rId63"/>
    <p:sldId id="560" r:id="rId64"/>
    <p:sldId id="561" r:id="rId65"/>
    <p:sldId id="562" r:id="rId66"/>
    <p:sldId id="563" r:id="rId67"/>
    <p:sldId id="594" r:id="rId68"/>
    <p:sldId id="573" r:id="rId69"/>
    <p:sldId id="574" r:id="rId70"/>
    <p:sldId id="576" r:id="rId71"/>
    <p:sldId id="575" r:id="rId72"/>
    <p:sldId id="595" r:id="rId73"/>
    <p:sldId id="596" r:id="rId74"/>
    <p:sldId id="577" r:id="rId75"/>
    <p:sldId id="578" r:id="rId76"/>
    <p:sldId id="579" r:id="rId77"/>
    <p:sldId id="580" r:id="rId78"/>
    <p:sldId id="581"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6" autoAdjust="0"/>
  </p:normalViewPr>
  <p:slideViewPr>
    <p:cSldViewPr>
      <p:cViewPr varScale="1">
        <p:scale>
          <a:sx n="90" d="100"/>
          <a:sy n="90" d="100"/>
        </p:scale>
        <p:origin x="1162"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EA21D-F609-4883-9BF2-C2257D2F3E11}" type="datetimeFigureOut">
              <a:rPr lang="en-US" smtClean="0"/>
              <a:t>3/21/2023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BF5E-119C-40D0-9F75-E2458688F62F}" type="slidenum">
              <a:rPr lang="en-US" smtClean="0"/>
              <a:t>‹#›</a:t>
            </a:fld>
            <a:endParaRPr lang="en-US"/>
          </a:p>
        </p:txBody>
      </p:sp>
    </p:spTree>
    <p:extLst>
      <p:ext uri="{BB962C8B-B14F-4D97-AF65-F5344CB8AC3E}">
        <p14:creationId xmlns:p14="http://schemas.microsoft.com/office/powerpoint/2010/main" val="144335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Rot="1" noChangeAspect="1" noChangeArrowheads="1"/>
          </p:cNvSpPr>
          <p:nvPr>
            <p:ph type="sldImg"/>
          </p:nvPr>
        </p:nvSpPr>
        <p:spPr bwMode="auto">
          <a:xfrm>
            <a:off x="1146175" y="685800"/>
            <a:ext cx="4568825" cy="3427413"/>
          </a:xfrm>
          <a:prstGeom prst="rect">
            <a:avLst/>
          </a:prstGeom>
          <a:solidFill>
            <a:srgbClr val="FFFFFF"/>
          </a:solidFill>
          <a:ln>
            <a:solidFill>
              <a:srgbClr val="000000"/>
            </a:solidFill>
            <a:miter lim="800000"/>
            <a:headEnd/>
            <a:tailEnd/>
          </a:ln>
        </p:spPr>
      </p:sp>
      <p:sp>
        <p:nvSpPr>
          <p:cNvPr id="650243"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lIns="89893" tIns="44945" rIns="89893" bIns="44945"/>
          <a:lstStyle/>
          <a:p>
            <a:endParaRPr lang="en-US"/>
          </a:p>
        </p:txBody>
      </p:sp>
    </p:spTree>
    <p:extLst>
      <p:ext uri="{BB962C8B-B14F-4D97-AF65-F5344CB8AC3E}">
        <p14:creationId xmlns:p14="http://schemas.microsoft.com/office/powerpoint/2010/main" val="1049720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Rot="1" noChangeAspect="1" noChangeArrowheads="1" noTextEdit="1"/>
          </p:cNvSpPr>
          <p:nvPr>
            <p:ph type="sldImg"/>
          </p:nvPr>
        </p:nvSpPr>
        <p:spPr>
          <a:xfrm>
            <a:off x="1146175" y="685800"/>
            <a:ext cx="4568825" cy="3427413"/>
          </a:xfrm>
          <a:ln/>
        </p:spPr>
      </p:sp>
      <p:sp>
        <p:nvSpPr>
          <p:cNvPr id="784387"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2420374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Rot="1" noChangeAspect="1" noChangeArrowheads="1" noTextEdit="1"/>
          </p:cNvSpPr>
          <p:nvPr>
            <p:ph type="sldImg"/>
          </p:nvPr>
        </p:nvSpPr>
        <p:spPr>
          <a:xfrm>
            <a:off x="1146175" y="685800"/>
            <a:ext cx="4568825" cy="3427413"/>
          </a:xfrm>
          <a:ln/>
        </p:spPr>
      </p:sp>
      <p:sp>
        <p:nvSpPr>
          <p:cNvPr id="784387"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2420374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everything</a:t>
            </a:r>
            <a:r>
              <a:rPr lang="en-US" baseline="0" dirty="0"/>
              <a:t> is too much. We need to narrow it down:</a:t>
            </a:r>
          </a:p>
          <a:p>
            <a:pPr marL="171450" indent="-171450">
              <a:buFontTx/>
              <a:buChar char="-"/>
            </a:pPr>
            <a:r>
              <a:rPr lang="en-US" baseline="0" dirty="0"/>
              <a:t>Filter by language, by location, by hashtags</a:t>
            </a:r>
          </a:p>
          <a:p>
            <a:pPr marL="171450" indent="-171450">
              <a:buFontTx/>
              <a:buChar char="-"/>
            </a:pPr>
            <a:r>
              <a:rPr lang="en-US" baseline="0" dirty="0"/>
              <a:t>Use API to get only part of the information that we care about.</a:t>
            </a:r>
          </a:p>
          <a:p>
            <a:pPr marL="171450" indent="-171450">
              <a:buFontTx/>
              <a:buChar char="-"/>
            </a:pPr>
            <a:r>
              <a:rPr lang="en-US" baseline="0" dirty="0"/>
              <a:t>Find the two candidates and their followers. Get the tweets of these users only. </a:t>
            </a:r>
          </a:p>
          <a:p>
            <a:pPr marL="171450" indent="-171450">
              <a:buFontTx/>
              <a:buChar char="-"/>
            </a:pPr>
            <a:r>
              <a:rPr lang="en-US" baseline="0" dirty="0"/>
              <a:t>Get the tweets of the candidates and see who retweets them.</a:t>
            </a:r>
            <a:endParaRPr lang="en-US" dirty="0"/>
          </a:p>
        </p:txBody>
      </p:sp>
      <p:sp>
        <p:nvSpPr>
          <p:cNvPr id="4" name="Slide Number Placeholder 3"/>
          <p:cNvSpPr>
            <a:spLocks noGrp="1"/>
          </p:cNvSpPr>
          <p:nvPr>
            <p:ph type="sldNum" sz="quarter" idx="10"/>
          </p:nvPr>
        </p:nvSpPr>
        <p:spPr/>
        <p:txBody>
          <a:bodyPr/>
          <a:lstStyle/>
          <a:p>
            <a:fld id="{CD2ABF5E-119C-40D0-9F75-E2458688F62F}" type="slidenum">
              <a:rPr lang="en-US" smtClean="0"/>
              <a:t>32</a:t>
            </a:fld>
            <a:endParaRPr lang="en-US"/>
          </a:p>
        </p:txBody>
      </p:sp>
    </p:spTree>
    <p:extLst>
      <p:ext uri="{BB962C8B-B14F-4D97-AF65-F5344CB8AC3E}">
        <p14:creationId xmlns:p14="http://schemas.microsoft.com/office/powerpoint/2010/main" val="378984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Rot="1" noChangeAspect="1" noChangeArrowheads="1" noTextEdit="1"/>
          </p:cNvSpPr>
          <p:nvPr>
            <p:ph type="sldImg"/>
          </p:nvPr>
        </p:nvSpPr>
        <p:spPr>
          <a:xfrm>
            <a:off x="1146175" y="685800"/>
            <a:ext cx="4568825" cy="3427413"/>
          </a:xfrm>
          <a:ln/>
        </p:spPr>
      </p:sp>
      <p:sp>
        <p:nvSpPr>
          <p:cNvPr id="793603" name="Rectangle 3"/>
          <p:cNvSpPr>
            <a:spLocks noGrp="1" noChangeArrowheads="1"/>
          </p:cNvSpPr>
          <p:nvPr>
            <p:ph type="body" idx="1"/>
          </p:nvPr>
        </p:nvSpPr>
        <p:spPr>
          <a:xfrm>
            <a:off x="913805" y="4342191"/>
            <a:ext cx="5030391" cy="4115405"/>
          </a:xfrm>
        </p:spPr>
        <p:txBody>
          <a:bodyPr lIns="89893" tIns="44945" rIns="89893" bIns="44945"/>
          <a:lstStyle/>
          <a:p>
            <a:endParaRPr lang="en-US" dirty="0"/>
          </a:p>
        </p:txBody>
      </p:sp>
    </p:spTree>
    <p:extLst>
      <p:ext uri="{BB962C8B-B14F-4D97-AF65-F5344CB8AC3E}">
        <p14:creationId xmlns:p14="http://schemas.microsoft.com/office/powerpoint/2010/main" val="1189107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Rot="1" noChangeAspect="1" noChangeArrowheads="1" noTextEdit="1"/>
          </p:cNvSpPr>
          <p:nvPr>
            <p:ph type="sldImg"/>
          </p:nvPr>
        </p:nvSpPr>
        <p:spPr>
          <a:xfrm>
            <a:off x="1146175" y="685800"/>
            <a:ext cx="4568825" cy="3427413"/>
          </a:xfrm>
          <a:ln/>
        </p:spPr>
      </p:sp>
      <p:sp>
        <p:nvSpPr>
          <p:cNvPr id="871427"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3221732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Rot="1" noChangeAspect="1" noChangeArrowheads="1" noTextEdit="1"/>
          </p:cNvSpPr>
          <p:nvPr>
            <p:ph type="sldImg"/>
          </p:nvPr>
        </p:nvSpPr>
        <p:spPr>
          <a:xfrm>
            <a:off x="1146175" y="685800"/>
            <a:ext cx="4568825" cy="3427413"/>
          </a:xfrm>
          <a:ln/>
        </p:spPr>
      </p:sp>
      <p:sp>
        <p:nvSpPr>
          <p:cNvPr id="806915"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727119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Rot="1" noChangeAspect="1" noChangeArrowheads="1" noTextEdit="1"/>
          </p:cNvSpPr>
          <p:nvPr>
            <p:ph type="sldImg"/>
          </p:nvPr>
        </p:nvSpPr>
        <p:spPr>
          <a:xfrm>
            <a:off x="1146175" y="685800"/>
            <a:ext cx="4568825" cy="3427413"/>
          </a:xfrm>
          <a:ln/>
        </p:spPr>
      </p:sp>
      <p:sp>
        <p:nvSpPr>
          <p:cNvPr id="811011"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2993410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05219"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908158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09315"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284914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11363"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292080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Rot="1" noChangeAspect="1" noChangeArrowheads="1"/>
          </p:cNvSpPr>
          <p:nvPr>
            <p:ph type="sldImg"/>
          </p:nvPr>
        </p:nvSpPr>
        <p:spPr bwMode="auto">
          <a:xfrm>
            <a:off x="1146175" y="685800"/>
            <a:ext cx="4568825" cy="3427413"/>
          </a:xfrm>
          <a:prstGeom prst="rect">
            <a:avLst/>
          </a:prstGeom>
          <a:solidFill>
            <a:srgbClr val="FFFFFF"/>
          </a:solidFill>
          <a:ln>
            <a:solidFill>
              <a:srgbClr val="000000"/>
            </a:solidFill>
            <a:miter lim="800000"/>
            <a:headEnd/>
            <a:tailEnd/>
          </a:ln>
        </p:spPr>
      </p:sp>
      <p:sp>
        <p:nvSpPr>
          <p:cNvPr id="652291"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lIns="89893" tIns="44945" rIns="89893" bIns="44945"/>
          <a:lstStyle/>
          <a:p>
            <a:endParaRPr lang="en-US"/>
          </a:p>
        </p:txBody>
      </p:sp>
    </p:spTree>
    <p:extLst>
      <p:ext uri="{BB962C8B-B14F-4D97-AF65-F5344CB8AC3E}">
        <p14:creationId xmlns:p14="http://schemas.microsoft.com/office/powerpoint/2010/main" val="1882623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13411"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675555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Rot="1" noChangeAspect="1" noChangeArrowheads="1" noTextEdit="1"/>
          </p:cNvSpPr>
          <p:nvPr>
            <p:ph type="sldImg"/>
          </p:nvPr>
        </p:nvSpPr>
        <p:spPr>
          <a:xfrm>
            <a:off x="1146175" y="685800"/>
            <a:ext cx="4568825" cy="3427413"/>
          </a:xfrm>
          <a:ln/>
        </p:spPr>
      </p:sp>
      <p:sp>
        <p:nvSpPr>
          <p:cNvPr id="770051"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226864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xfrm>
            <a:off x="1146175" y="685800"/>
            <a:ext cx="4568825" cy="3427413"/>
          </a:xfrm>
          <a:ln/>
        </p:spPr>
      </p:sp>
      <p:sp>
        <p:nvSpPr>
          <p:cNvPr id="772099"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2592720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xfrm>
            <a:off x="1146175" y="685800"/>
            <a:ext cx="4568825" cy="3427413"/>
          </a:xfrm>
          <a:ln/>
        </p:spPr>
      </p:sp>
      <p:sp>
        <p:nvSpPr>
          <p:cNvPr id="772099"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55226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xfrm>
            <a:off x="1146175" y="685800"/>
            <a:ext cx="4568825" cy="3427413"/>
          </a:xfrm>
          <a:ln/>
        </p:spPr>
      </p:sp>
      <p:sp>
        <p:nvSpPr>
          <p:cNvPr id="772099"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3532947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xfrm>
            <a:off x="1146175" y="685800"/>
            <a:ext cx="4568825" cy="3427413"/>
          </a:xfrm>
          <a:ln/>
        </p:spPr>
      </p:sp>
      <p:sp>
        <p:nvSpPr>
          <p:cNvPr id="772099" name="Rectangle 3"/>
          <p:cNvSpPr>
            <a:spLocks noGrp="1" noChangeArrowheads="1"/>
          </p:cNvSpPr>
          <p:nvPr>
            <p:ph type="body" idx="1"/>
          </p:nvPr>
        </p:nvSpPr>
        <p:spPr>
          <a:xfrm>
            <a:off x="913805" y="4342191"/>
            <a:ext cx="5030391" cy="4115405"/>
          </a:xfrm>
        </p:spPr>
        <p:txBody>
          <a:bodyPr lIns="89893" tIns="44945" rIns="89893" bIns="44945"/>
          <a:lstStyle/>
          <a:p>
            <a:endParaRPr lang="en-US" dirty="0"/>
          </a:p>
        </p:txBody>
      </p:sp>
    </p:spTree>
    <p:extLst>
      <p:ext uri="{BB962C8B-B14F-4D97-AF65-F5344CB8AC3E}">
        <p14:creationId xmlns:p14="http://schemas.microsoft.com/office/powerpoint/2010/main" val="347725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xfrm>
            <a:off x="1146175" y="685800"/>
            <a:ext cx="4568825" cy="3427413"/>
          </a:xfrm>
          <a:ln/>
        </p:spPr>
      </p:sp>
      <p:sp>
        <p:nvSpPr>
          <p:cNvPr id="772099" name="Rectangle 3"/>
          <p:cNvSpPr>
            <a:spLocks noGrp="1" noChangeArrowheads="1"/>
          </p:cNvSpPr>
          <p:nvPr>
            <p:ph type="body" idx="1"/>
          </p:nvPr>
        </p:nvSpPr>
        <p:spPr>
          <a:xfrm>
            <a:off x="913805" y="4342191"/>
            <a:ext cx="5030391" cy="4115405"/>
          </a:xfrm>
        </p:spPr>
        <p:txBody>
          <a:bodyPr lIns="89893" tIns="44945" rIns="89893" bIns="44945"/>
          <a:lstStyle/>
          <a:p>
            <a:endParaRPr lang="en-US" dirty="0"/>
          </a:p>
        </p:txBody>
      </p:sp>
    </p:spTree>
    <p:extLst>
      <p:ext uri="{BB962C8B-B14F-4D97-AF65-F5344CB8AC3E}">
        <p14:creationId xmlns:p14="http://schemas.microsoft.com/office/powerpoint/2010/main" val="347725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Rot="1" noChangeAspect="1" noChangeArrowheads="1" noTextEdit="1"/>
          </p:cNvSpPr>
          <p:nvPr>
            <p:ph type="sldImg"/>
          </p:nvPr>
        </p:nvSpPr>
        <p:spPr>
          <a:xfrm>
            <a:off x="1146175" y="685800"/>
            <a:ext cx="4568825" cy="3427413"/>
          </a:xfrm>
          <a:ln/>
        </p:spPr>
      </p:sp>
      <p:sp>
        <p:nvSpPr>
          <p:cNvPr id="791555"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736119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D7E345-9BD5-414F-9B98-BE3DCAA5A9BF}"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4142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Clr>
                <a:schemeClr val="accent1"/>
              </a:buClr>
              <a:defRPr/>
            </a:lvl2pPr>
            <a:lvl4pPr>
              <a:buClr>
                <a:schemeClr val="accent1"/>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l-GR" dirty="0"/>
              <a:t>Χειμώνας 2011</a:t>
            </a:r>
            <a:endParaRPr lang="en-US" dirty="0"/>
          </a:p>
        </p:txBody>
      </p:sp>
      <p:sp>
        <p:nvSpPr>
          <p:cNvPr id="5" name="Footer Placeholder 4"/>
          <p:cNvSpPr>
            <a:spLocks noGrp="1"/>
          </p:cNvSpPr>
          <p:nvPr>
            <p:ph type="ftr" sz="quarter" idx="11"/>
          </p:nvPr>
        </p:nvSpPr>
        <p:spPr/>
        <p:txBody>
          <a:bodyPr/>
          <a:lstStyle/>
          <a:p>
            <a:r>
              <a:rPr lang="en-US" dirty="0"/>
              <a:t>CS-409: </a:t>
            </a:r>
            <a:r>
              <a:rPr lang="el-GR" dirty="0" err="1"/>
              <a:t>Αντικειμενοστρεφής</a:t>
            </a:r>
            <a:r>
              <a:rPr lang="el-GR" dirty="0"/>
              <a:t> </a:t>
            </a:r>
            <a:r>
              <a:rPr lang="el-GR" dirty="0" err="1"/>
              <a:t>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D7E345-9BD5-414F-9B98-BE3DCAA5A9BF}"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D7E345-9BD5-414F-9B98-BE3DCAA5A9BF}" type="datetimeFigureOut">
              <a:rPr lang="en-US" smtClean="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D7E345-9BD5-414F-9B98-BE3DCAA5A9BF}" type="datetimeFigureOut">
              <a:rPr lang="en-US" smtClean="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7E345-9BD5-414F-9B98-BE3DCAA5A9BF}" type="datetimeFigureOut">
              <a:rPr lang="en-US" smtClean="0"/>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DD7E345-9BD5-414F-9B98-BE3DCAA5A9BF}" type="datetimeFigureOut">
              <a:rPr lang="en-US" smtClean="0"/>
              <a:t>3/21/2023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l-GR" dirty="0" err="1"/>
              <a:t>Αντικειμενοστρεφής</a:t>
            </a:r>
            <a:r>
              <a:rPr lang="el-GR" dirty="0"/>
              <a:t> Προγραμματισμός</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1A9E46F-7BA3-46CF-8DB8-B01995389C8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oogle.gr/url?sa=i&amp;rct=j&amp;q=&amp;esrc=s&amp;source=images&amp;cd=&amp;cad=rja&amp;uact=8&amp;ved=0ahUKEwiz-ZHboNTWAhXCLFAKHcxrCFoQjRwIBw&amp;url=https://www.r-bloggers.com/starting-analysis-and-visualisation-of-spatial-data-with-r/&amp;psig=AOvVaw1ItEDXqMhgJBqM6MR4-QUc&amp;ust=150711317979689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Microsoft_Word_97_-_2003_Document1.doc"/><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st.github.com/hrp/900964#file-twitter-json-L33"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hyperlink" Target="https://foursquare.com/v/ritual-coffee-roasters/42853f80f964a5200c231fe3" TargetMode="External"/><Relationship Id="rId2" Type="http://schemas.openxmlformats.org/officeDocument/2006/relationships/hyperlink" Target="http://www.yelp.com/biz/ritual-coffee-roasters-san-francisco" TargetMode="Externa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15.png"/></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en.wikipedia.org/wiki/File:Correlation_coefficient.png" TargetMode="Externa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DATA Science</a:t>
            </a:r>
            <a:br>
              <a:rPr lang="en-US" dirty="0"/>
            </a:br>
            <a:r>
              <a:rPr lang="en-US" dirty="0"/>
              <a:t>LECTURE 2</a:t>
            </a:r>
          </a:p>
        </p:txBody>
      </p:sp>
      <p:sp>
        <p:nvSpPr>
          <p:cNvPr id="5" name="Subtitle 4"/>
          <p:cNvSpPr>
            <a:spLocks noGrp="1"/>
          </p:cNvSpPr>
          <p:nvPr>
            <p:ph type="subTitle" idx="1"/>
          </p:nvPr>
        </p:nvSpPr>
        <p:spPr/>
        <p:txBody>
          <a:bodyPr>
            <a:normAutofit fontScale="92500" lnSpcReduction="20000"/>
          </a:bodyPr>
          <a:lstStyle/>
          <a:p>
            <a:r>
              <a:rPr lang="en-US" dirty="0"/>
              <a:t>What is data?</a:t>
            </a:r>
          </a:p>
          <a:p>
            <a:r>
              <a:rPr lang="en-US" dirty="0"/>
              <a:t>The data analysis pipeline</a:t>
            </a:r>
          </a:p>
          <a:p>
            <a:endParaRPr lang="en-US" dirty="0"/>
          </a:p>
          <a:p>
            <a:r>
              <a:rPr lang="en-US" dirty="0"/>
              <a:t>Instructor: Dr. Abdullah Yousafzai</a:t>
            </a:r>
          </a:p>
        </p:txBody>
      </p:sp>
    </p:spTree>
    <p:extLst>
      <p:ext uri="{BB962C8B-B14F-4D97-AF65-F5344CB8AC3E}">
        <p14:creationId xmlns:p14="http://schemas.microsoft.com/office/powerpoint/2010/main" val="3974019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8" name="Rectangle 6"/>
          <p:cNvSpPr>
            <a:spLocks noGrp="1" noChangeArrowheads="1"/>
          </p:cNvSpPr>
          <p:nvPr>
            <p:ph type="title"/>
          </p:nvPr>
        </p:nvSpPr>
        <p:spPr/>
        <p:txBody>
          <a:bodyPr/>
          <a:lstStyle/>
          <a:p>
            <a:r>
              <a:rPr lang="en-US" dirty="0"/>
              <a:t>Mixed Relational Data </a:t>
            </a:r>
          </a:p>
        </p:txBody>
      </p:sp>
      <p:sp>
        <p:nvSpPr>
          <p:cNvPr id="771079" name="Rectangle 7"/>
          <p:cNvSpPr>
            <a:spLocks noGrp="1" noChangeArrowheads="1"/>
          </p:cNvSpPr>
          <p:nvPr>
            <p:ph type="body" idx="1"/>
          </p:nvPr>
        </p:nvSpPr>
        <p:spPr/>
        <p:txBody>
          <a:bodyPr/>
          <a:lstStyle/>
          <a:p>
            <a:r>
              <a:rPr lang="en-US" dirty="0"/>
              <a:t>Data that consists of a collection of records, each of which consists of a </a:t>
            </a:r>
            <a:r>
              <a:rPr lang="en-US" dirty="0">
                <a:solidFill>
                  <a:srgbClr val="FF0000"/>
                </a:solidFill>
              </a:rPr>
              <a:t>fixed set </a:t>
            </a:r>
            <a:r>
              <a:rPr lang="en-US" dirty="0"/>
              <a:t>of both </a:t>
            </a:r>
            <a:r>
              <a:rPr lang="en-US" dirty="0">
                <a:solidFill>
                  <a:schemeClr val="accent6">
                    <a:lumMod val="75000"/>
                  </a:schemeClr>
                </a:solidFill>
              </a:rPr>
              <a:t>numeric</a:t>
            </a:r>
            <a:r>
              <a:rPr lang="en-US" dirty="0"/>
              <a:t> and </a:t>
            </a:r>
            <a:r>
              <a:rPr lang="en-US" dirty="0">
                <a:solidFill>
                  <a:srgbClr val="0070C0"/>
                </a:solidFill>
              </a:rPr>
              <a:t>categorical</a:t>
            </a:r>
            <a:r>
              <a:rPr lang="en-US" dirty="0">
                <a:solidFill>
                  <a:schemeClr val="accent6">
                    <a:lumMod val="75000"/>
                  </a:schemeClr>
                </a:solidFill>
              </a:rPr>
              <a:t> </a:t>
            </a:r>
            <a:r>
              <a:rPr lang="en-US" dirty="0"/>
              <a:t>attributes </a:t>
            </a:r>
          </a:p>
          <a:p>
            <a:pPr lvl="1"/>
            <a:endParaRPr lang="en-US" dirty="0"/>
          </a:p>
          <a:p>
            <a:pPr lvl="1"/>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805716192"/>
              </p:ext>
            </p:extLst>
          </p:nvPr>
        </p:nvGraphicFramePr>
        <p:xfrm>
          <a:off x="433754" y="3505200"/>
          <a:ext cx="8100645" cy="2123440"/>
        </p:xfrm>
        <a:graphic>
          <a:graphicData uri="http://schemas.openxmlformats.org/drawingml/2006/table">
            <a:tbl>
              <a:tblPr firstRow="1" bandRow="1">
                <a:tableStyleId>{073A0DAA-6AF3-43AB-8588-CEC1D06C72B9}</a:tableStyleId>
              </a:tblPr>
              <a:tblGrid>
                <a:gridCol w="1157235">
                  <a:extLst>
                    <a:ext uri="{9D8B030D-6E8A-4147-A177-3AD203B41FA5}">
                      <a16:colId xmlns:a16="http://schemas.microsoft.com/office/drawing/2014/main" val="20000"/>
                    </a:ext>
                  </a:extLst>
                </a:gridCol>
                <a:gridCol w="1157235">
                  <a:extLst>
                    <a:ext uri="{9D8B030D-6E8A-4147-A177-3AD203B41FA5}">
                      <a16:colId xmlns:a16="http://schemas.microsoft.com/office/drawing/2014/main" val="20001"/>
                    </a:ext>
                  </a:extLst>
                </a:gridCol>
                <a:gridCol w="1157235">
                  <a:extLst>
                    <a:ext uri="{9D8B030D-6E8A-4147-A177-3AD203B41FA5}">
                      <a16:colId xmlns:a16="http://schemas.microsoft.com/office/drawing/2014/main" val="20002"/>
                    </a:ext>
                  </a:extLst>
                </a:gridCol>
                <a:gridCol w="1157235">
                  <a:extLst>
                    <a:ext uri="{9D8B030D-6E8A-4147-A177-3AD203B41FA5}">
                      <a16:colId xmlns:a16="http://schemas.microsoft.com/office/drawing/2014/main" val="20003"/>
                    </a:ext>
                  </a:extLst>
                </a:gridCol>
                <a:gridCol w="1157235">
                  <a:extLst>
                    <a:ext uri="{9D8B030D-6E8A-4147-A177-3AD203B41FA5}">
                      <a16:colId xmlns:a16="http://schemas.microsoft.com/office/drawing/2014/main" val="20004"/>
                    </a:ext>
                  </a:extLst>
                </a:gridCol>
                <a:gridCol w="1157235">
                  <a:extLst>
                    <a:ext uri="{9D8B030D-6E8A-4147-A177-3AD203B41FA5}">
                      <a16:colId xmlns:a16="http://schemas.microsoft.com/office/drawing/2014/main" val="20005"/>
                    </a:ext>
                  </a:extLst>
                </a:gridCol>
                <a:gridCol w="1157235">
                  <a:extLst>
                    <a:ext uri="{9D8B030D-6E8A-4147-A177-3AD203B41FA5}">
                      <a16:colId xmlns:a16="http://schemas.microsoft.com/office/drawing/2014/main" val="20006"/>
                    </a:ext>
                  </a:extLst>
                </a:gridCol>
              </a:tblGrid>
              <a:tr h="370840">
                <a:tc>
                  <a:txBody>
                    <a:bodyPr/>
                    <a:lstStyle/>
                    <a:p>
                      <a:r>
                        <a:rPr lang="en-US" dirty="0"/>
                        <a:t>ID Number</a:t>
                      </a:r>
                    </a:p>
                  </a:txBody>
                  <a:tcPr/>
                </a:tc>
                <a:tc>
                  <a:txBody>
                    <a:bodyPr/>
                    <a:lstStyle/>
                    <a:p>
                      <a:r>
                        <a:rPr lang="en-US" dirty="0">
                          <a:solidFill>
                            <a:srgbClr val="0070C0"/>
                          </a:solidFill>
                        </a:rPr>
                        <a:t>Zip Code</a:t>
                      </a:r>
                    </a:p>
                  </a:txBody>
                  <a:tcPr/>
                </a:tc>
                <a:tc>
                  <a:txBody>
                    <a:bodyPr/>
                    <a:lstStyle/>
                    <a:p>
                      <a:r>
                        <a:rPr lang="en-US" dirty="0">
                          <a:solidFill>
                            <a:schemeClr val="accent6">
                              <a:lumMod val="75000"/>
                            </a:schemeClr>
                          </a:solidFill>
                        </a:rPr>
                        <a:t>Age</a:t>
                      </a:r>
                    </a:p>
                  </a:txBody>
                  <a:tcPr/>
                </a:tc>
                <a:tc>
                  <a:txBody>
                    <a:bodyPr/>
                    <a:lstStyle/>
                    <a:p>
                      <a:r>
                        <a:rPr lang="en-US" dirty="0">
                          <a:solidFill>
                            <a:srgbClr val="0070C0"/>
                          </a:solidFill>
                        </a:rPr>
                        <a:t>Marital Status</a:t>
                      </a:r>
                    </a:p>
                  </a:txBody>
                  <a:tcPr/>
                </a:tc>
                <a:tc>
                  <a:txBody>
                    <a:bodyPr/>
                    <a:lstStyle/>
                    <a:p>
                      <a:r>
                        <a:rPr lang="en-US" dirty="0">
                          <a:solidFill>
                            <a:schemeClr val="accent6">
                              <a:lumMod val="75000"/>
                            </a:schemeClr>
                          </a:solidFill>
                        </a:rPr>
                        <a:t>Income</a:t>
                      </a:r>
                    </a:p>
                  </a:txBody>
                  <a:tcPr/>
                </a:tc>
                <a:tc>
                  <a:txBody>
                    <a:bodyPr/>
                    <a:lstStyle/>
                    <a:p>
                      <a:r>
                        <a:rPr lang="en-US" dirty="0">
                          <a:solidFill>
                            <a:srgbClr val="0070C0"/>
                          </a:solidFill>
                        </a:rPr>
                        <a:t>Income Bracket</a:t>
                      </a:r>
                    </a:p>
                  </a:txBody>
                  <a:tcPr/>
                </a:tc>
                <a:tc>
                  <a:txBody>
                    <a:bodyPr/>
                    <a:lstStyle/>
                    <a:p>
                      <a:r>
                        <a:rPr lang="en-US" dirty="0">
                          <a:solidFill>
                            <a:schemeClr val="accent6">
                              <a:lumMod val="75000"/>
                            </a:schemeClr>
                          </a:solidFill>
                        </a:rPr>
                        <a:t>Refund</a:t>
                      </a:r>
                    </a:p>
                  </a:txBody>
                  <a:tcPr/>
                </a:tc>
                <a:extLst>
                  <a:ext uri="{0D108BD9-81ED-4DB2-BD59-A6C34878D82A}">
                    <a16:rowId xmlns:a16="http://schemas.microsoft.com/office/drawing/2014/main" val="10000"/>
                  </a:ext>
                </a:extLst>
              </a:tr>
              <a:tr h="370840">
                <a:tc>
                  <a:txBody>
                    <a:bodyPr/>
                    <a:lstStyle/>
                    <a:p>
                      <a:pPr algn="ctr"/>
                      <a:r>
                        <a:rPr lang="en-US" dirty="0"/>
                        <a:t>1129842</a:t>
                      </a:r>
                    </a:p>
                  </a:txBody>
                  <a:tcPr/>
                </a:tc>
                <a:tc>
                  <a:txBody>
                    <a:bodyPr/>
                    <a:lstStyle/>
                    <a:p>
                      <a:pPr algn="ctr"/>
                      <a:r>
                        <a:rPr lang="en-US" dirty="0"/>
                        <a:t>45221</a:t>
                      </a:r>
                    </a:p>
                  </a:txBody>
                  <a:tcPr/>
                </a:tc>
                <a:tc>
                  <a:txBody>
                    <a:bodyPr/>
                    <a:lstStyle/>
                    <a:p>
                      <a:pPr algn="ctr"/>
                      <a:r>
                        <a:rPr lang="en-US" dirty="0"/>
                        <a:t>55</a:t>
                      </a:r>
                    </a:p>
                  </a:txBody>
                  <a:tcPr/>
                </a:tc>
                <a:tc>
                  <a:txBody>
                    <a:bodyPr/>
                    <a:lstStyle/>
                    <a:p>
                      <a:pPr algn="ctr"/>
                      <a:r>
                        <a:rPr lang="en-US" dirty="0"/>
                        <a:t>Single </a:t>
                      </a:r>
                    </a:p>
                  </a:txBody>
                  <a:tcPr/>
                </a:tc>
                <a:tc>
                  <a:txBody>
                    <a:bodyPr/>
                    <a:lstStyle/>
                    <a:p>
                      <a:pPr algn="ctr"/>
                      <a:r>
                        <a:rPr lang="en-US" dirty="0"/>
                        <a:t>250000</a:t>
                      </a:r>
                    </a:p>
                  </a:txBody>
                  <a:tcPr/>
                </a:tc>
                <a:tc>
                  <a:txBody>
                    <a:bodyPr/>
                    <a:lstStyle/>
                    <a:p>
                      <a:pPr algn="ctr"/>
                      <a:r>
                        <a:rPr lang="en-US" dirty="0"/>
                        <a:t>High</a:t>
                      </a:r>
                    </a:p>
                  </a:txBody>
                  <a:tcPr/>
                </a:tc>
                <a:tc>
                  <a:txBody>
                    <a:bodyPr/>
                    <a:lstStyle/>
                    <a:p>
                      <a:pPr algn="ctr"/>
                      <a:r>
                        <a:rPr lang="en-US" dirty="0"/>
                        <a:t>0</a:t>
                      </a:r>
                    </a:p>
                  </a:txBody>
                  <a:tcPr/>
                </a:tc>
                <a:extLst>
                  <a:ext uri="{0D108BD9-81ED-4DB2-BD59-A6C34878D82A}">
                    <a16:rowId xmlns:a16="http://schemas.microsoft.com/office/drawing/2014/main" val="10001"/>
                  </a:ext>
                </a:extLst>
              </a:tr>
              <a:tr h="370840">
                <a:tc>
                  <a:txBody>
                    <a:bodyPr/>
                    <a:lstStyle/>
                    <a:p>
                      <a:pPr algn="ctr"/>
                      <a:r>
                        <a:rPr lang="en-US" dirty="0"/>
                        <a:t>2342345</a:t>
                      </a:r>
                    </a:p>
                  </a:txBody>
                  <a:tcPr/>
                </a:tc>
                <a:tc>
                  <a:txBody>
                    <a:bodyPr/>
                    <a:lstStyle/>
                    <a:p>
                      <a:pPr algn="ctr"/>
                      <a:r>
                        <a:rPr lang="en-US" dirty="0"/>
                        <a:t>45223</a:t>
                      </a:r>
                    </a:p>
                  </a:txBody>
                  <a:tcPr/>
                </a:tc>
                <a:tc>
                  <a:txBody>
                    <a:bodyPr/>
                    <a:lstStyle/>
                    <a:p>
                      <a:pPr algn="ctr"/>
                      <a:r>
                        <a:rPr lang="en-US" dirty="0"/>
                        <a:t>25</a:t>
                      </a:r>
                    </a:p>
                  </a:txBody>
                  <a:tcPr/>
                </a:tc>
                <a:tc>
                  <a:txBody>
                    <a:bodyPr/>
                    <a:lstStyle/>
                    <a:p>
                      <a:pPr algn="ctr"/>
                      <a:r>
                        <a:rPr lang="en-US" dirty="0"/>
                        <a:t>Married</a:t>
                      </a:r>
                    </a:p>
                  </a:txBody>
                  <a:tcPr/>
                </a:tc>
                <a:tc>
                  <a:txBody>
                    <a:bodyPr/>
                    <a:lstStyle/>
                    <a:p>
                      <a:pPr algn="ctr"/>
                      <a:r>
                        <a:rPr lang="en-US" dirty="0"/>
                        <a:t>30000</a:t>
                      </a:r>
                    </a:p>
                  </a:txBody>
                  <a:tcPr/>
                </a:tc>
                <a:tc>
                  <a:txBody>
                    <a:bodyPr/>
                    <a:lstStyle/>
                    <a:p>
                      <a:pPr algn="ctr"/>
                      <a:r>
                        <a:rPr lang="en-US" dirty="0"/>
                        <a:t>Low</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1234542</a:t>
                      </a:r>
                    </a:p>
                  </a:txBody>
                  <a:tcPr/>
                </a:tc>
                <a:tc>
                  <a:txBody>
                    <a:bodyPr/>
                    <a:lstStyle/>
                    <a:p>
                      <a:pPr algn="ctr"/>
                      <a:r>
                        <a:rPr lang="en-US" dirty="0"/>
                        <a:t>45221</a:t>
                      </a:r>
                    </a:p>
                  </a:txBody>
                  <a:tcPr/>
                </a:tc>
                <a:tc>
                  <a:txBody>
                    <a:bodyPr/>
                    <a:lstStyle/>
                    <a:p>
                      <a:pPr algn="ctr"/>
                      <a:r>
                        <a:rPr lang="en-US" dirty="0"/>
                        <a:t>45</a:t>
                      </a:r>
                    </a:p>
                  </a:txBody>
                  <a:tcPr/>
                </a:tc>
                <a:tc>
                  <a:txBody>
                    <a:bodyPr/>
                    <a:lstStyle/>
                    <a:p>
                      <a:pPr algn="ctr"/>
                      <a:r>
                        <a:rPr lang="en-US" dirty="0"/>
                        <a:t>Divorced</a:t>
                      </a:r>
                    </a:p>
                  </a:txBody>
                  <a:tcPr/>
                </a:tc>
                <a:tc>
                  <a:txBody>
                    <a:bodyPr/>
                    <a:lstStyle/>
                    <a:p>
                      <a:pPr algn="ctr"/>
                      <a:r>
                        <a:rPr lang="en-US" dirty="0"/>
                        <a:t>200000</a:t>
                      </a:r>
                    </a:p>
                  </a:txBody>
                  <a:tcPr/>
                </a:tc>
                <a:tc>
                  <a:txBody>
                    <a:bodyPr/>
                    <a:lstStyle/>
                    <a:p>
                      <a:pPr algn="ctr"/>
                      <a:r>
                        <a:rPr lang="en-US" dirty="0"/>
                        <a:t>High</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1243535</a:t>
                      </a:r>
                    </a:p>
                  </a:txBody>
                  <a:tcPr/>
                </a:tc>
                <a:tc>
                  <a:txBody>
                    <a:bodyPr/>
                    <a:lstStyle/>
                    <a:p>
                      <a:pPr algn="ctr"/>
                      <a:r>
                        <a:rPr lang="en-US" dirty="0"/>
                        <a:t>45224</a:t>
                      </a:r>
                    </a:p>
                  </a:txBody>
                  <a:tcPr/>
                </a:tc>
                <a:tc>
                  <a:txBody>
                    <a:bodyPr/>
                    <a:lstStyle/>
                    <a:p>
                      <a:pPr algn="ctr"/>
                      <a:r>
                        <a:rPr lang="en-US" dirty="0"/>
                        <a:t>43</a:t>
                      </a:r>
                    </a:p>
                  </a:txBody>
                  <a:tcPr/>
                </a:tc>
                <a:tc>
                  <a:txBody>
                    <a:bodyPr/>
                    <a:lstStyle/>
                    <a:p>
                      <a:pPr algn="ctr"/>
                      <a:r>
                        <a:rPr lang="en-US" dirty="0"/>
                        <a:t>Single</a:t>
                      </a:r>
                    </a:p>
                  </a:txBody>
                  <a:tcPr/>
                </a:tc>
                <a:tc>
                  <a:txBody>
                    <a:bodyPr/>
                    <a:lstStyle/>
                    <a:p>
                      <a:pPr algn="ctr"/>
                      <a:r>
                        <a:rPr lang="en-US" dirty="0"/>
                        <a:t>150000</a:t>
                      </a:r>
                    </a:p>
                  </a:txBody>
                  <a:tcPr/>
                </a:tc>
                <a:tc>
                  <a:txBody>
                    <a:bodyPr/>
                    <a:lstStyle/>
                    <a:p>
                      <a:pPr algn="ctr"/>
                      <a:r>
                        <a:rPr lang="en-US" dirty="0"/>
                        <a:t>Medium</a:t>
                      </a:r>
                    </a:p>
                  </a:txBody>
                  <a:tcPr/>
                </a:tc>
                <a:tc>
                  <a:txBody>
                    <a:bodyPr/>
                    <a:lstStyle/>
                    <a:p>
                      <a:pPr algn="ctr"/>
                      <a:r>
                        <a:rPr lang="en-US" dirty="0"/>
                        <a:t>0</a:t>
                      </a:r>
                    </a:p>
                  </a:txBody>
                  <a:tcPr/>
                </a:tc>
                <a:extLst>
                  <a:ext uri="{0D108BD9-81ED-4DB2-BD59-A6C34878D82A}">
                    <a16:rowId xmlns:a16="http://schemas.microsoft.com/office/drawing/2014/main" val="10004"/>
                  </a:ext>
                </a:extLst>
              </a:tr>
            </a:tbl>
          </a:graphicData>
        </a:graphic>
      </p:graphicFrame>
      <p:sp>
        <p:nvSpPr>
          <p:cNvPr id="3" name="TextBox 2"/>
          <p:cNvSpPr txBox="1"/>
          <p:nvPr/>
        </p:nvSpPr>
        <p:spPr>
          <a:xfrm>
            <a:off x="-13018" y="5931683"/>
            <a:ext cx="8751114" cy="923330"/>
          </a:xfrm>
          <a:prstGeom prst="rect">
            <a:avLst/>
          </a:prstGeom>
          <a:noFill/>
        </p:spPr>
        <p:txBody>
          <a:bodyPr wrap="none" rtlCol="0">
            <a:spAutoFit/>
          </a:bodyPr>
          <a:lstStyle/>
          <a:p>
            <a:r>
              <a:rPr lang="en-US" dirty="0">
                <a:solidFill>
                  <a:schemeClr val="accent6">
                    <a:lumMod val="75000"/>
                  </a:schemeClr>
                </a:solidFill>
              </a:rPr>
              <a:t>Boolean attributes </a:t>
            </a:r>
            <a:r>
              <a:rPr lang="en-US" dirty="0"/>
              <a:t>can be thought as both numeric and categorical</a:t>
            </a:r>
          </a:p>
          <a:p>
            <a:r>
              <a:rPr lang="en-US" dirty="0"/>
              <a:t>When appearing together with other attributes they make more sense as </a:t>
            </a:r>
            <a:r>
              <a:rPr lang="en-US" dirty="0">
                <a:solidFill>
                  <a:srgbClr val="0070C0"/>
                </a:solidFill>
              </a:rPr>
              <a:t>categorical</a:t>
            </a:r>
          </a:p>
          <a:p>
            <a:r>
              <a:rPr lang="en-US" dirty="0"/>
              <a:t>They are often represented as numeric though</a:t>
            </a:r>
          </a:p>
        </p:txBody>
      </p:sp>
    </p:spTree>
    <p:extLst>
      <p:ext uri="{BB962C8B-B14F-4D97-AF65-F5344CB8AC3E}">
        <p14:creationId xmlns:p14="http://schemas.microsoft.com/office/powerpoint/2010/main" val="150881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8" name="Rectangle 6"/>
          <p:cNvSpPr>
            <a:spLocks noGrp="1" noChangeArrowheads="1"/>
          </p:cNvSpPr>
          <p:nvPr>
            <p:ph type="title"/>
          </p:nvPr>
        </p:nvSpPr>
        <p:spPr/>
        <p:txBody>
          <a:bodyPr/>
          <a:lstStyle/>
          <a:p>
            <a:r>
              <a:rPr lang="en-US" dirty="0"/>
              <a:t>Mixed Relational Data </a:t>
            </a:r>
          </a:p>
        </p:txBody>
      </p:sp>
      <p:sp>
        <p:nvSpPr>
          <p:cNvPr id="771079" name="Rectangle 7"/>
          <p:cNvSpPr>
            <a:spLocks noGrp="1" noChangeArrowheads="1"/>
          </p:cNvSpPr>
          <p:nvPr>
            <p:ph type="body" idx="1"/>
          </p:nvPr>
        </p:nvSpPr>
        <p:spPr/>
        <p:txBody>
          <a:bodyPr/>
          <a:lstStyle/>
          <a:p>
            <a:r>
              <a:rPr lang="en-US" dirty="0"/>
              <a:t>Some times it is convenient to represent </a:t>
            </a:r>
            <a:r>
              <a:rPr lang="en-US" dirty="0">
                <a:solidFill>
                  <a:srgbClr val="0070C0"/>
                </a:solidFill>
              </a:rPr>
              <a:t>categorical</a:t>
            </a:r>
            <a:r>
              <a:rPr lang="en-US" dirty="0">
                <a:solidFill>
                  <a:schemeClr val="accent6">
                    <a:lumMod val="75000"/>
                  </a:schemeClr>
                </a:solidFill>
              </a:rPr>
              <a:t> </a:t>
            </a:r>
            <a:r>
              <a:rPr lang="en-US" dirty="0"/>
              <a:t>attributes as Boolean.</a:t>
            </a:r>
          </a:p>
          <a:p>
            <a:pPr lvl="1"/>
            <a:endParaRPr lang="en-US" dirty="0"/>
          </a:p>
          <a:p>
            <a:pPr lvl="1"/>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076857516"/>
              </p:ext>
            </p:extLst>
          </p:nvPr>
        </p:nvGraphicFramePr>
        <p:xfrm>
          <a:off x="228600" y="2819400"/>
          <a:ext cx="8610600" cy="2001520"/>
        </p:xfrm>
        <a:graphic>
          <a:graphicData uri="http://schemas.openxmlformats.org/drawingml/2006/table">
            <a:tbl>
              <a:tblPr firstRow="1" bandRow="1">
                <a:tableStyleId>{073A0DAA-6AF3-43AB-8588-CEC1D06C72B9}</a:tableStyleId>
              </a:tblPr>
              <a:tblGrid>
                <a:gridCol w="952723">
                  <a:extLst>
                    <a:ext uri="{9D8B030D-6E8A-4147-A177-3AD203B41FA5}">
                      <a16:colId xmlns:a16="http://schemas.microsoft.com/office/drawing/2014/main" val="20000"/>
                    </a:ext>
                  </a:extLst>
                </a:gridCol>
                <a:gridCol w="769397">
                  <a:extLst>
                    <a:ext uri="{9D8B030D-6E8A-4147-A177-3AD203B41FA5}">
                      <a16:colId xmlns:a16="http://schemas.microsoft.com/office/drawing/2014/main" val="20001"/>
                    </a:ext>
                  </a:extLst>
                </a:gridCol>
                <a:gridCol w="861060">
                  <a:extLst>
                    <a:ext uri="{9D8B030D-6E8A-4147-A177-3AD203B41FA5}">
                      <a16:colId xmlns:a16="http://schemas.microsoft.com/office/drawing/2014/main" val="20002"/>
                    </a:ext>
                  </a:extLst>
                </a:gridCol>
                <a:gridCol w="76962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990600">
                  <a:extLst>
                    <a:ext uri="{9D8B030D-6E8A-4147-A177-3AD203B41FA5}">
                      <a16:colId xmlns:a16="http://schemas.microsoft.com/office/drawing/2014/main" val="20007"/>
                    </a:ext>
                  </a:extLst>
                </a:gridCol>
                <a:gridCol w="967740">
                  <a:extLst>
                    <a:ext uri="{9D8B030D-6E8A-4147-A177-3AD203B41FA5}">
                      <a16:colId xmlns:a16="http://schemas.microsoft.com/office/drawing/2014/main" val="20008"/>
                    </a:ext>
                  </a:extLst>
                </a:gridCol>
                <a:gridCol w="861060">
                  <a:extLst>
                    <a:ext uri="{9D8B030D-6E8A-4147-A177-3AD203B41FA5}">
                      <a16:colId xmlns:a16="http://schemas.microsoft.com/office/drawing/2014/main" val="20009"/>
                    </a:ext>
                  </a:extLst>
                </a:gridCol>
              </a:tblGrid>
              <a:tr h="370840">
                <a:tc>
                  <a:txBody>
                    <a:bodyPr/>
                    <a:lstStyle/>
                    <a:p>
                      <a:r>
                        <a:rPr lang="en-US" sz="1400" dirty="0"/>
                        <a:t>ID</a:t>
                      </a:r>
                    </a:p>
                  </a:txBody>
                  <a:tcPr/>
                </a:tc>
                <a:tc>
                  <a:txBody>
                    <a:bodyPr/>
                    <a:lstStyle/>
                    <a:p>
                      <a:r>
                        <a:rPr lang="en-US" sz="1400" dirty="0">
                          <a:solidFill>
                            <a:srgbClr val="0070C0"/>
                          </a:solidFill>
                        </a:rPr>
                        <a:t>Zip</a:t>
                      </a:r>
                      <a:r>
                        <a:rPr lang="en-US" sz="1400" baseline="0" dirty="0">
                          <a:solidFill>
                            <a:srgbClr val="0070C0"/>
                          </a:solidFill>
                        </a:rPr>
                        <a:t> 45221</a:t>
                      </a:r>
                      <a:endParaRPr lang="en-US" sz="1400" dirty="0">
                        <a:solidFill>
                          <a:srgbClr val="0070C0"/>
                        </a:solidFill>
                      </a:endParaRPr>
                    </a:p>
                  </a:txBody>
                  <a:tcPr/>
                </a:tc>
                <a:tc>
                  <a:txBody>
                    <a:bodyPr/>
                    <a:lstStyle/>
                    <a:p>
                      <a:r>
                        <a:rPr lang="en-US" sz="1400" b="1" kern="1200" dirty="0">
                          <a:solidFill>
                            <a:srgbClr val="0070C0"/>
                          </a:solidFill>
                          <a:latin typeface="+mn-lt"/>
                          <a:ea typeface="+mn-ea"/>
                          <a:cs typeface="+mn-cs"/>
                        </a:rPr>
                        <a:t>Zip 45223</a:t>
                      </a:r>
                    </a:p>
                  </a:txBody>
                  <a:tcPr/>
                </a:tc>
                <a:tc>
                  <a:txBody>
                    <a:bodyPr/>
                    <a:lstStyle/>
                    <a:p>
                      <a:r>
                        <a:rPr lang="en-US" sz="1400" b="1" kern="1200" dirty="0">
                          <a:solidFill>
                            <a:srgbClr val="0070C0"/>
                          </a:solidFill>
                          <a:latin typeface="+mn-lt"/>
                          <a:ea typeface="+mn-ea"/>
                          <a:cs typeface="+mn-cs"/>
                        </a:rPr>
                        <a:t>Zip 45224</a:t>
                      </a:r>
                    </a:p>
                  </a:txBody>
                  <a:tcPr/>
                </a:tc>
                <a:tc>
                  <a:txBody>
                    <a:bodyPr/>
                    <a:lstStyle/>
                    <a:p>
                      <a:r>
                        <a:rPr lang="en-US" sz="1400" dirty="0">
                          <a:solidFill>
                            <a:schemeClr val="accent6">
                              <a:lumMod val="75000"/>
                            </a:schemeClr>
                          </a:solidFill>
                        </a:rPr>
                        <a:t>Age</a:t>
                      </a:r>
                    </a:p>
                  </a:txBody>
                  <a:tcPr/>
                </a:tc>
                <a:tc>
                  <a:txBody>
                    <a:bodyPr/>
                    <a:lstStyle/>
                    <a:p>
                      <a:r>
                        <a:rPr lang="en-US" sz="1400" dirty="0">
                          <a:solidFill>
                            <a:srgbClr val="0070C0"/>
                          </a:solidFill>
                        </a:rPr>
                        <a:t>Single</a:t>
                      </a:r>
                    </a:p>
                  </a:txBody>
                  <a:tcPr/>
                </a:tc>
                <a:tc>
                  <a:txBody>
                    <a:bodyPr/>
                    <a:lstStyle/>
                    <a:p>
                      <a:r>
                        <a:rPr lang="en-US" sz="1400" dirty="0">
                          <a:solidFill>
                            <a:srgbClr val="0070C0"/>
                          </a:solidFill>
                        </a:rPr>
                        <a:t>Married</a:t>
                      </a:r>
                    </a:p>
                  </a:txBody>
                  <a:tcPr/>
                </a:tc>
                <a:tc>
                  <a:txBody>
                    <a:bodyPr/>
                    <a:lstStyle/>
                    <a:p>
                      <a:r>
                        <a:rPr lang="en-US" sz="1400" dirty="0">
                          <a:solidFill>
                            <a:srgbClr val="0070C0"/>
                          </a:solidFill>
                        </a:rPr>
                        <a:t>Divorced</a:t>
                      </a:r>
                    </a:p>
                  </a:txBody>
                  <a:tcPr/>
                </a:tc>
                <a:tc>
                  <a:txBody>
                    <a:bodyPr/>
                    <a:lstStyle/>
                    <a:p>
                      <a:r>
                        <a:rPr lang="en-US" sz="1400" dirty="0">
                          <a:solidFill>
                            <a:schemeClr val="accent6">
                              <a:lumMod val="75000"/>
                            </a:schemeClr>
                          </a:solidFill>
                        </a:rPr>
                        <a:t>Income</a:t>
                      </a:r>
                    </a:p>
                  </a:txBody>
                  <a:tcPr/>
                </a:tc>
                <a:tc>
                  <a:txBody>
                    <a:bodyPr/>
                    <a:lstStyle/>
                    <a:p>
                      <a:r>
                        <a:rPr lang="en-US" sz="1400" dirty="0">
                          <a:solidFill>
                            <a:schemeClr val="accent6">
                              <a:lumMod val="75000"/>
                            </a:schemeClr>
                          </a:solidFill>
                        </a:rPr>
                        <a:t>Refund</a:t>
                      </a:r>
                    </a:p>
                  </a:txBody>
                  <a:tcPr/>
                </a:tc>
                <a:extLst>
                  <a:ext uri="{0D108BD9-81ED-4DB2-BD59-A6C34878D82A}">
                    <a16:rowId xmlns:a16="http://schemas.microsoft.com/office/drawing/2014/main" val="10000"/>
                  </a:ext>
                </a:extLst>
              </a:tr>
              <a:tr h="370840">
                <a:tc>
                  <a:txBody>
                    <a:bodyPr/>
                    <a:lstStyle/>
                    <a:p>
                      <a:pPr algn="ctr"/>
                      <a:r>
                        <a:rPr lang="en-US" sz="1400" dirty="0"/>
                        <a:t>1129842</a:t>
                      </a:r>
                    </a:p>
                  </a:txBody>
                  <a:tcPr/>
                </a:tc>
                <a:tc>
                  <a:txBody>
                    <a:bodyPr/>
                    <a:lstStyle/>
                    <a:p>
                      <a:pPr algn="ctr"/>
                      <a:r>
                        <a:rPr lang="en-US" sz="1400" dirty="0"/>
                        <a:t>1</a:t>
                      </a:r>
                    </a:p>
                  </a:txBody>
                  <a:tcPr/>
                </a:tc>
                <a:tc>
                  <a:txBody>
                    <a:bodyPr/>
                    <a:lstStyle/>
                    <a:p>
                      <a:pPr algn="ctr"/>
                      <a:r>
                        <a:rPr lang="en-US" sz="1400" dirty="0"/>
                        <a:t>0</a:t>
                      </a:r>
                    </a:p>
                  </a:txBody>
                  <a:tcPr/>
                </a:tc>
                <a:tc>
                  <a:txBody>
                    <a:bodyPr/>
                    <a:lstStyle/>
                    <a:p>
                      <a:pPr algn="ctr"/>
                      <a:r>
                        <a:rPr lang="en-US" sz="1400" dirty="0"/>
                        <a:t>0</a:t>
                      </a:r>
                    </a:p>
                  </a:txBody>
                  <a:tcPr/>
                </a:tc>
                <a:tc>
                  <a:txBody>
                    <a:bodyPr/>
                    <a:lstStyle/>
                    <a:p>
                      <a:pPr algn="ctr"/>
                      <a:r>
                        <a:rPr lang="en-US" sz="1400" dirty="0"/>
                        <a:t>55</a:t>
                      </a:r>
                    </a:p>
                  </a:txBody>
                  <a:tcPr/>
                </a:tc>
                <a:tc>
                  <a:txBody>
                    <a:bodyPr/>
                    <a:lstStyle/>
                    <a:p>
                      <a:pPr algn="ctr"/>
                      <a:r>
                        <a:rPr lang="en-US" sz="1400" dirty="0"/>
                        <a:t>0</a:t>
                      </a:r>
                    </a:p>
                  </a:txBody>
                  <a:tcPr/>
                </a:tc>
                <a:tc>
                  <a:txBody>
                    <a:bodyPr/>
                    <a:lstStyle/>
                    <a:p>
                      <a:pPr algn="ctr"/>
                      <a:r>
                        <a:rPr lang="en-US" sz="1400" dirty="0"/>
                        <a:t>0</a:t>
                      </a:r>
                    </a:p>
                  </a:txBody>
                  <a:tcPr/>
                </a:tc>
                <a:tc>
                  <a:txBody>
                    <a:bodyPr/>
                    <a:lstStyle/>
                    <a:p>
                      <a:pPr algn="ctr"/>
                      <a:r>
                        <a:rPr lang="en-US" sz="1400" dirty="0"/>
                        <a:t>0</a:t>
                      </a:r>
                    </a:p>
                  </a:txBody>
                  <a:tcPr/>
                </a:tc>
                <a:tc>
                  <a:txBody>
                    <a:bodyPr/>
                    <a:lstStyle/>
                    <a:p>
                      <a:pPr algn="ctr"/>
                      <a:r>
                        <a:rPr lang="en-US" sz="1400" dirty="0"/>
                        <a:t>250000</a:t>
                      </a:r>
                    </a:p>
                  </a:txBody>
                  <a:tcPr/>
                </a:tc>
                <a:tc>
                  <a:txBody>
                    <a:bodyPr/>
                    <a:lstStyle/>
                    <a:p>
                      <a:pPr algn="ctr"/>
                      <a:r>
                        <a:rPr lang="en-US" sz="1400" dirty="0"/>
                        <a:t>0</a:t>
                      </a:r>
                    </a:p>
                  </a:txBody>
                  <a:tcPr/>
                </a:tc>
                <a:extLst>
                  <a:ext uri="{0D108BD9-81ED-4DB2-BD59-A6C34878D82A}">
                    <a16:rowId xmlns:a16="http://schemas.microsoft.com/office/drawing/2014/main" val="10001"/>
                  </a:ext>
                </a:extLst>
              </a:tr>
              <a:tr h="370840">
                <a:tc>
                  <a:txBody>
                    <a:bodyPr/>
                    <a:lstStyle/>
                    <a:p>
                      <a:pPr algn="ctr"/>
                      <a:r>
                        <a:rPr lang="en-US" sz="1400" dirty="0"/>
                        <a:t>2342345</a:t>
                      </a:r>
                    </a:p>
                  </a:txBody>
                  <a:tcPr/>
                </a:tc>
                <a:tc>
                  <a:txBody>
                    <a:bodyPr/>
                    <a:lstStyle/>
                    <a:p>
                      <a:pPr algn="ctr"/>
                      <a:r>
                        <a:rPr lang="en-US" sz="1400" dirty="0"/>
                        <a:t>0</a:t>
                      </a:r>
                    </a:p>
                  </a:txBody>
                  <a:tcPr/>
                </a:tc>
                <a:tc>
                  <a:txBody>
                    <a:bodyPr/>
                    <a:lstStyle/>
                    <a:p>
                      <a:pPr algn="ctr"/>
                      <a:r>
                        <a:rPr lang="en-US" sz="1400" dirty="0"/>
                        <a:t>1</a:t>
                      </a:r>
                    </a:p>
                  </a:txBody>
                  <a:tcPr/>
                </a:tc>
                <a:tc>
                  <a:txBody>
                    <a:bodyPr/>
                    <a:lstStyle/>
                    <a:p>
                      <a:pPr algn="ctr"/>
                      <a:r>
                        <a:rPr lang="en-US" sz="1400" dirty="0"/>
                        <a:t>0</a:t>
                      </a:r>
                    </a:p>
                  </a:txBody>
                  <a:tcPr/>
                </a:tc>
                <a:tc>
                  <a:txBody>
                    <a:bodyPr/>
                    <a:lstStyle/>
                    <a:p>
                      <a:pPr algn="ctr"/>
                      <a:r>
                        <a:rPr lang="en-US" sz="1400" dirty="0"/>
                        <a:t>25</a:t>
                      </a:r>
                    </a:p>
                  </a:txBody>
                  <a:tcPr/>
                </a:tc>
                <a:tc>
                  <a:txBody>
                    <a:bodyPr/>
                    <a:lstStyle/>
                    <a:p>
                      <a:pPr algn="ctr"/>
                      <a:r>
                        <a:rPr lang="en-US" sz="1400" dirty="0"/>
                        <a:t>0</a:t>
                      </a:r>
                    </a:p>
                  </a:txBody>
                  <a:tcPr/>
                </a:tc>
                <a:tc>
                  <a:txBody>
                    <a:bodyPr/>
                    <a:lstStyle/>
                    <a:p>
                      <a:pPr algn="ctr"/>
                      <a:r>
                        <a:rPr lang="en-US" sz="1400" dirty="0"/>
                        <a:t>1</a:t>
                      </a:r>
                    </a:p>
                  </a:txBody>
                  <a:tcPr/>
                </a:tc>
                <a:tc>
                  <a:txBody>
                    <a:bodyPr/>
                    <a:lstStyle/>
                    <a:p>
                      <a:pPr algn="ctr"/>
                      <a:r>
                        <a:rPr lang="en-US" sz="1400" dirty="0"/>
                        <a:t>0</a:t>
                      </a:r>
                    </a:p>
                  </a:txBody>
                  <a:tcPr/>
                </a:tc>
                <a:tc>
                  <a:txBody>
                    <a:bodyPr/>
                    <a:lstStyle/>
                    <a:p>
                      <a:pPr algn="ctr"/>
                      <a:r>
                        <a:rPr lang="en-US" sz="1400" dirty="0"/>
                        <a:t>30000</a:t>
                      </a:r>
                    </a:p>
                  </a:txBody>
                  <a:tcPr/>
                </a:tc>
                <a:tc>
                  <a:txBody>
                    <a:bodyPr/>
                    <a:lstStyle/>
                    <a:p>
                      <a:pPr algn="ctr"/>
                      <a:r>
                        <a:rPr lang="en-US" sz="1400" dirty="0"/>
                        <a:t>1</a:t>
                      </a:r>
                    </a:p>
                  </a:txBody>
                  <a:tcPr/>
                </a:tc>
                <a:extLst>
                  <a:ext uri="{0D108BD9-81ED-4DB2-BD59-A6C34878D82A}">
                    <a16:rowId xmlns:a16="http://schemas.microsoft.com/office/drawing/2014/main" val="10002"/>
                  </a:ext>
                </a:extLst>
              </a:tr>
              <a:tr h="370840">
                <a:tc>
                  <a:txBody>
                    <a:bodyPr/>
                    <a:lstStyle/>
                    <a:p>
                      <a:pPr algn="ctr"/>
                      <a:r>
                        <a:rPr lang="en-US" sz="1400" dirty="0"/>
                        <a:t>1234542</a:t>
                      </a:r>
                    </a:p>
                  </a:txBody>
                  <a:tcPr/>
                </a:tc>
                <a:tc>
                  <a:txBody>
                    <a:bodyPr/>
                    <a:lstStyle/>
                    <a:p>
                      <a:pPr algn="ctr"/>
                      <a:r>
                        <a:rPr lang="en-US" sz="1400" dirty="0"/>
                        <a:t>1</a:t>
                      </a:r>
                    </a:p>
                  </a:txBody>
                  <a:tcPr/>
                </a:tc>
                <a:tc>
                  <a:txBody>
                    <a:bodyPr/>
                    <a:lstStyle/>
                    <a:p>
                      <a:pPr algn="ctr"/>
                      <a:r>
                        <a:rPr lang="en-US" sz="1400" dirty="0"/>
                        <a:t>0</a:t>
                      </a:r>
                    </a:p>
                  </a:txBody>
                  <a:tcPr/>
                </a:tc>
                <a:tc>
                  <a:txBody>
                    <a:bodyPr/>
                    <a:lstStyle/>
                    <a:p>
                      <a:pPr algn="ctr"/>
                      <a:r>
                        <a:rPr lang="en-US" sz="1400" dirty="0"/>
                        <a:t>0</a:t>
                      </a:r>
                    </a:p>
                  </a:txBody>
                  <a:tcPr/>
                </a:tc>
                <a:tc>
                  <a:txBody>
                    <a:bodyPr/>
                    <a:lstStyle/>
                    <a:p>
                      <a:pPr algn="ctr"/>
                      <a:r>
                        <a:rPr lang="en-US" sz="1400" dirty="0"/>
                        <a:t>45</a:t>
                      </a:r>
                    </a:p>
                  </a:txBody>
                  <a:tcPr/>
                </a:tc>
                <a:tc>
                  <a:txBody>
                    <a:bodyPr/>
                    <a:lstStyle/>
                    <a:p>
                      <a:pPr algn="ctr"/>
                      <a:r>
                        <a:rPr lang="en-US" sz="1400" dirty="0"/>
                        <a:t>0</a:t>
                      </a:r>
                    </a:p>
                  </a:txBody>
                  <a:tcPr/>
                </a:tc>
                <a:tc>
                  <a:txBody>
                    <a:bodyPr/>
                    <a:lstStyle/>
                    <a:p>
                      <a:pPr algn="ctr"/>
                      <a:r>
                        <a:rPr lang="en-US" sz="1400" dirty="0"/>
                        <a:t>0</a:t>
                      </a:r>
                    </a:p>
                  </a:txBody>
                  <a:tcPr/>
                </a:tc>
                <a:tc>
                  <a:txBody>
                    <a:bodyPr/>
                    <a:lstStyle/>
                    <a:p>
                      <a:pPr algn="ctr"/>
                      <a:r>
                        <a:rPr lang="en-US" sz="1400" dirty="0"/>
                        <a:t>1</a:t>
                      </a:r>
                    </a:p>
                  </a:txBody>
                  <a:tcPr/>
                </a:tc>
                <a:tc>
                  <a:txBody>
                    <a:bodyPr/>
                    <a:lstStyle/>
                    <a:p>
                      <a:pPr algn="ctr"/>
                      <a:r>
                        <a:rPr lang="en-US" sz="1400" dirty="0"/>
                        <a:t>200000</a:t>
                      </a:r>
                    </a:p>
                  </a:txBody>
                  <a:tcPr/>
                </a:tc>
                <a:tc>
                  <a:txBody>
                    <a:bodyPr/>
                    <a:lstStyle/>
                    <a:p>
                      <a:pPr algn="ctr"/>
                      <a:r>
                        <a:rPr lang="en-US" sz="1400" dirty="0"/>
                        <a:t>0</a:t>
                      </a:r>
                    </a:p>
                  </a:txBody>
                  <a:tcPr/>
                </a:tc>
                <a:extLst>
                  <a:ext uri="{0D108BD9-81ED-4DB2-BD59-A6C34878D82A}">
                    <a16:rowId xmlns:a16="http://schemas.microsoft.com/office/drawing/2014/main" val="10003"/>
                  </a:ext>
                </a:extLst>
              </a:tr>
              <a:tr h="370840">
                <a:tc>
                  <a:txBody>
                    <a:bodyPr/>
                    <a:lstStyle/>
                    <a:p>
                      <a:pPr algn="ctr"/>
                      <a:r>
                        <a:rPr lang="en-US" sz="1400" dirty="0"/>
                        <a:t>1243535</a:t>
                      </a:r>
                    </a:p>
                  </a:txBody>
                  <a:tcPr/>
                </a:tc>
                <a:tc>
                  <a:txBody>
                    <a:bodyPr/>
                    <a:lstStyle/>
                    <a:p>
                      <a:pPr algn="ctr"/>
                      <a:r>
                        <a:rPr lang="en-US" sz="1400" dirty="0"/>
                        <a:t>0</a:t>
                      </a:r>
                    </a:p>
                  </a:txBody>
                  <a:tcPr/>
                </a:tc>
                <a:tc>
                  <a:txBody>
                    <a:bodyPr/>
                    <a:lstStyle/>
                    <a:p>
                      <a:pPr algn="ctr"/>
                      <a:r>
                        <a:rPr lang="en-US" sz="1400" dirty="0"/>
                        <a:t>0</a:t>
                      </a:r>
                    </a:p>
                  </a:txBody>
                  <a:tcPr/>
                </a:tc>
                <a:tc>
                  <a:txBody>
                    <a:bodyPr/>
                    <a:lstStyle/>
                    <a:p>
                      <a:pPr algn="ctr"/>
                      <a:r>
                        <a:rPr lang="en-US" sz="1400" dirty="0"/>
                        <a:t>1</a:t>
                      </a:r>
                    </a:p>
                  </a:txBody>
                  <a:tcPr/>
                </a:tc>
                <a:tc>
                  <a:txBody>
                    <a:bodyPr/>
                    <a:lstStyle/>
                    <a:p>
                      <a:pPr algn="ctr"/>
                      <a:r>
                        <a:rPr lang="en-US" sz="1400" dirty="0"/>
                        <a:t>43</a:t>
                      </a:r>
                    </a:p>
                  </a:txBody>
                  <a:tcPr/>
                </a:tc>
                <a:tc>
                  <a:txBody>
                    <a:bodyPr/>
                    <a:lstStyle/>
                    <a:p>
                      <a:pPr algn="ctr"/>
                      <a:r>
                        <a:rPr lang="en-US" sz="1400" dirty="0"/>
                        <a:t>0</a:t>
                      </a:r>
                    </a:p>
                  </a:txBody>
                  <a:tcPr/>
                </a:tc>
                <a:tc>
                  <a:txBody>
                    <a:bodyPr/>
                    <a:lstStyle/>
                    <a:p>
                      <a:pPr algn="ctr"/>
                      <a:r>
                        <a:rPr lang="en-US" sz="1400" dirty="0"/>
                        <a:t>0</a:t>
                      </a:r>
                    </a:p>
                  </a:txBody>
                  <a:tcPr/>
                </a:tc>
                <a:tc>
                  <a:txBody>
                    <a:bodyPr/>
                    <a:lstStyle/>
                    <a:p>
                      <a:pPr algn="ctr"/>
                      <a:r>
                        <a:rPr lang="en-US" sz="1400" dirty="0"/>
                        <a:t>0</a:t>
                      </a:r>
                    </a:p>
                  </a:txBody>
                  <a:tcPr/>
                </a:tc>
                <a:tc>
                  <a:txBody>
                    <a:bodyPr/>
                    <a:lstStyle/>
                    <a:p>
                      <a:pPr algn="ctr"/>
                      <a:r>
                        <a:rPr lang="en-US" sz="1400" dirty="0"/>
                        <a:t>150000</a:t>
                      </a:r>
                    </a:p>
                  </a:txBody>
                  <a:tcPr/>
                </a:tc>
                <a:tc>
                  <a:txBody>
                    <a:bodyPr/>
                    <a:lstStyle/>
                    <a:p>
                      <a:pPr algn="ctr"/>
                      <a:r>
                        <a:rPr lang="en-US" sz="1400" dirty="0"/>
                        <a:t>0</a:t>
                      </a:r>
                    </a:p>
                  </a:txBody>
                  <a:tcPr/>
                </a:tc>
                <a:extLst>
                  <a:ext uri="{0D108BD9-81ED-4DB2-BD59-A6C34878D82A}">
                    <a16:rowId xmlns:a16="http://schemas.microsoft.com/office/drawing/2014/main" val="10004"/>
                  </a:ext>
                </a:extLst>
              </a:tr>
            </a:tbl>
          </a:graphicData>
        </a:graphic>
      </p:graphicFrame>
      <p:sp>
        <p:nvSpPr>
          <p:cNvPr id="3" name="TextBox 2"/>
          <p:cNvSpPr txBox="1"/>
          <p:nvPr/>
        </p:nvSpPr>
        <p:spPr>
          <a:xfrm>
            <a:off x="304800" y="5181600"/>
            <a:ext cx="7553606" cy="523220"/>
          </a:xfrm>
          <a:prstGeom prst="rect">
            <a:avLst/>
          </a:prstGeom>
          <a:noFill/>
        </p:spPr>
        <p:txBody>
          <a:bodyPr wrap="none" rtlCol="0">
            <a:spAutoFit/>
          </a:bodyPr>
          <a:lstStyle/>
          <a:p>
            <a:r>
              <a:rPr lang="en-US" sz="2800" dirty="0"/>
              <a:t>We can now view the whole vector as </a:t>
            </a:r>
            <a:r>
              <a:rPr lang="en-US" sz="2800" dirty="0">
                <a:solidFill>
                  <a:schemeClr val="accent6">
                    <a:lumMod val="75000"/>
                  </a:schemeClr>
                </a:solidFill>
              </a:rPr>
              <a:t>numeric</a:t>
            </a:r>
          </a:p>
        </p:txBody>
      </p:sp>
    </p:spTree>
    <p:extLst>
      <p:ext uri="{BB962C8B-B14F-4D97-AF65-F5344CB8AC3E}">
        <p14:creationId xmlns:p14="http://schemas.microsoft.com/office/powerpoint/2010/main" val="257579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data storage</a:t>
            </a:r>
          </a:p>
        </p:txBody>
      </p:sp>
      <p:sp>
        <p:nvSpPr>
          <p:cNvPr id="3" name="Content Placeholder 2"/>
          <p:cNvSpPr>
            <a:spLocks noGrp="1"/>
          </p:cNvSpPr>
          <p:nvPr>
            <p:ph idx="1"/>
          </p:nvPr>
        </p:nvSpPr>
        <p:spPr/>
        <p:txBody>
          <a:bodyPr>
            <a:normAutofit fontScale="85000" lnSpcReduction="10000"/>
          </a:bodyPr>
          <a:lstStyle/>
          <a:p>
            <a:r>
              <a:rPr lang="en-US" dirty="0"/>
              <a:t>Stored in a </a:t>
            </a:r>
            <a:r>
              <a:rPr lang="en-US" dirty="0">
                <a:solidFill>
                  <a:srgbClr val="0070C0"/>
                </a:solidFill>
              </a:rPr>
              <a:t>Relational Database</a:t>
            </a:r>
          </a:p>
          <a:p>
            <a:pPr lvl="1"/>
            <a:r>
              <a:rPr lang="en-US" dirty="0"/>
              <a:t>Assumes a strict </a:t>
            </a:r>
            <a:r>
              <a:rPr lang="en-US" dirty="0">
                <a:solidFill>
                  <a:schemeClr val="accent6">
                    <a:lumMod val="75000"/>
                  </a:schemeClr>
                </a:solidFill>
              </a:rPr>
              <a:t>schema</a:t>
            </a:r>
            <a:r>
              <a:rPr lang="en-US" dirty="0"/>
              <a:t> and relatively </a:t>
            </a:r>
            <a:r>
              <a:rPr lang="en-US" dirty="0">
                <a:solidFill>
                  <a:schemeClr val="accent6">
                    <a:lumMod val="75000"/>
                  </a:schemeClr>
                </a:solidFill>
              </a:rPr>
              <a:t>dense</a:t>
            </a:r>
            <a:r>
              <a:rPr lang="en-US" dirty="0"/>
              <a:t> data (few missing/Null values)</a:t>
            </a:r>
            <a:endParaRPr lang="en-US" dirty="0">
              <a:solidFill>
                <a:srgbClr val="0070C0"/>
              </a:solidFill>
            </a:endParaRPr>
          </a:p>
          <a:p>
            <a:r>
              <a:rPr lang="en-US" dirty="0">
                <a:solidFill>
                  <a:srgbClr val="0070C0"/>
                </a:solidFill>
              </a:rPr>
              <a:t>Tab or Comma separated</a:t>
            </a:r>
            <a:r>
              <a:rPr lang="en-US" dirty="0"/>
              <a:t> files (TSV/CSV), </a:t>
            </a:r>
            <a:r>
              <a:rPr lang="en-US" dirty="0">
                <a:solidFill>
                  <a:schemeClr val="accent6">
                    <a:lumMod val="75000"/>
                  </a:schemeClr>
                </a:solidFill>
              </a:rPr>
              <a:t>Excel </a:t>
            </a:r>
            <a:r>
              <a:rPr lang="en-US" dirty="0"/>
              <a:t>sheets, </a:t>
            </a:r>
            <a:r>
              <a:rPr lang="en-US" dirty="0">
                <a:solidFill>
                  <a:srgbClr val="0070C0"/>
                </a:solidFill>
              </a:rPr>
              <a:t>relational tables</a:t>
            </a:r>
          </a:p>
          <a:p>
            <a:pPr lvl="1"/>
            <a:r>
              <a:rPr lang="en-US" dirty="0"/>
              <a:t>Assumes a strict </a:t>
            </a:r>
            <a:r>
              <a:rPr lang="en-US" dirty="0">
                <a:solidFill>
                  <a:schemeClr val="accent6">
                    <a:lumMod val="75000"/>
                  </a:schemeClr>
                </a:solidFill>
              </a:rPr>
              <a:t>schema</a:t>
            </a:r>
            <a:r>
              <a:rPr lang="en-US" dirty="0"/>
              <a:t> and relatively </a:t>
            </a:r>
            <a:r>
              <a:rPr lang="en-US" dirty="0">
                <a:solidFill>
                  <a:schemeClr val="accent6">
                    <a:lumMod val="75000"/>
                  </a:schemeClr>
                </a:solidFill>
              </a:rPr>
              <a:t>dense</a:t>
            </a:r>
            <a:r>
              <a:rPr lang="en-US" dirty="0"/>
              <a:t> data (few missing/Null values)</a:t>
            </a:r>
          </a:p>
          <a:p>
            <a:r>
              <a:rPr lang="en-US" dirty="0"/>
              <a:t>Flat file with </a:t>
            </a:r>
            <a:r>
              <a:rPr lang="en-US" dirty="0">
                <a:solidFill>
                  <a:srgbClr val="0070C0"/>
                </a:solidFill>
              </a:rPr>
              <a:t>triplets</a:t>
            </a:r>
            <a:r>
              <a:rPr lang="en-US" dirty="0"/>
              <a:t> (record id, attribute, attribute value)</a:t>
            </a:r>
          </a:p>
          <a:p>
            <a:pPr lvl="1"/>
            <a:r>
              <a:rPr lang="en-US" dirty="0"/>
              <a:t>A very flexible data format, allows multiple values for the same attribute (e.g., phone number)</a:t>
            </a:r>
          </a:p>
          <a:p>
            <a:r>
              <a:rPr lang="en-US" dirty="0">
                <a:solidFill>
                  <a:schemeClr val="accent6">
                    <a:lumMod val="75000"/>
                  </a:schemeClr>
                </a:solidFill>
              </a:rPr>
              <a:t>JSON, XML format</a:t>
            </a:r>
          </a:p>
          <a:p>
            <a:pPr lvl="1"/>
            <a:r>
              <a:rPr lang="en-US" dirty="0"/>
              <a:t>Standards for data description that are more flexible than relational tables</a:t>
            </a:r>
          </a:p>
          <a:p>
            <a:pPr lvl="1"/>
            <a:r>
              <a:rPr lang="en-US" dirty="0"/>
              <a:t>There exist parsers for reading such data.</a:t>
            </a:r>
          </a:p>
          <a:p>
            <a:pPr lvl="1"/>
            <a:endParaRPr lang="en-US" dirty="0"/>
          </a:p>
        </p:txBody>
      </p:sp>
    </p:spTree>
    <p:extLst>
      <p:ext uri="{BB962C8B-B14F-4D97-AF65-F5344CB8AC3E}">
        <p14:creationId xmlns:p14="http://schemas.microsoft.com/office/powerpoint/2010/main" val="67673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7" name="Text Placeholder 6"/>
          <p:cNvSpPr>
            <a:spLocks noGrp="1"/>
          </p:cNvSpPr>
          <p:nvPr>
            <p:ph type="body" idx="1"/>
          </p:nvPr>
        </p:nvSpPr>
        <p:spPr/>
        <p:txBody>
          <a:bodyPr/>
          <a:lstStyle/>
          <a:p>
            <a:r>
              <a:rPr lang="en-US" dirty="0"/>
              <a:t>Comma Separated File</a:t>
            </a:r>
          </a:p>
        </p:txBody>
      </p:sp>
      <p:sp>
        <p:nvSpPr>
          <p:cNvPr id="8" name="Content Placeholder 7"/>
          <p:cNvSpPr>
            <a:spLocks noGrp="1"/>
          </p:cNvSpPr>
          <p:nvPr>
            <p:ph sz="half" idx="2"/>
          </p:nvPr>
        </p:nvSpPr>
        <p:spPr/>
        <p:txBody>
          <a:bodyPr/>
          <a:lstStyle/>
          <a:p>
            <a:endParaRPr lang="en-US" dirty="0"/>
          </a:p>
          <a:p>
            <a:endParaRPr lang="en-US" dirty="0"/>
          </a:p>
          <a:p>
            <a:endParaRPr lang="en-US" dirty="0"/>
          </a:p>
          <a:p>
            <a:endParaRPr lang="en-US" dirty="0"/>
          </a:p>
          <a:p>
            <a:endParaRPr lang="en-US" dirty="0"/>
          </a:p>
          <a:p>
            <a:r>
              <a:rPr lang="en-US" dirty="0"/>
              <a:t>Can be processed with simple parsers, or loaded to excel or a database</a:t>
            </a:r>
          </a:p>
        </p:txBody>
      </p:sp>
      <p:sp>
        <p:nvSpPr>
          <p:cNvPr id="9" name="Text Placeholder 8"/>
          <p:cNvSpPr>
            <a:spLocks noGrp="1"/>
          </p:cNvSpPr>
          <p:nvPr>
            <p:ph type="body" sz="quarter" idx="3"/>
          </p:nvPr>
        </p:nvSpPr>
        <p:spPr/>
        <p:txBody>
          <a:bodyPr/>
          <a:lstStyle/>
          <a:p>
            <a:r>
              <a:rPr lang="en-US" dirty="0"/>
              <a:t>Triplet-store</a:t>
            </a:r>
          </a:p>
        </p:txBody>
      </p:sp>
      <p:sp>
        <p:nvSpPr>
          <p:cNvPr id="10" name="Content Placeholder 9"/>
          <p:cNvSpPr>
            <a:spLocks noGrp="1"/>
          </p:cNvSpPr>
          <p:nvPr>
            <p:ph sz="quarter" idx="4"/>
          </p:nvPr>
        </p:nvSpPr>
        <p:spPr>
          <a:xfrm>
            <a:off x="4754880" y="2438400"/>
            <a:ext cx="3931920" cy="4343400"/>
          </a:xfrm>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Easy to deal with missing values</a:t>
            </a:r>
          </a:p>
        </p:txBody>
      </p:sp>
      <p:grpSp>
        <p:nvGrpSpPr>
          <p:cNvPr id="11" name="Group 10"/>
          <p:cNvGrpSpPr/>
          <p:nvPr/>
        </p:nvGrpSpPr>
        <p:grpSpPr>
          <a:xfrm>
            <a:off x="533400" y="2511039"/>
            <a:ext cx="3503926" cy="2057400"/>
            <a:chOff x="389788" y="2209800"/>
            <a:chExt cx="3503926" cy="2057400"/>
          </a:xfrm>
        </p:grpSpPr>
        <p:sp>
          <p:nvSpPr>
            <p:cNvPr id="5" name="Flowchart: Document 4"/>
            <p:cNvSpPr/>
            <p:nvPr/>
          </p:nvSpPr>
          <p:spPr>
            <a:xfrm>
              <a:off x="389788" y="2209800"/>
              <a:ext cx="3503926" cy="20574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64048" y="2286000"/>
              <a:ext cx="3355406" cy="1477328"/>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id,Name,Surname,Age,Zip</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1,John,Smith,25,10021</a:t>
              </a:r>
            </a:p>
            <a:p>
              <a:r>
                <a:rPr lang="en-US" b="1" dirty="0">
                  <a:latin typeface="Courier New" panose="02070309020205020404" pitchFamily="49" charset="0"/>
                  <a:cs typeface="Courier New" panose="02070309020205020404" pitchFamily="49" charset="0"/>
                </a:rPr>
                <a:t>2,Mary,Jones,50,96107</a:t>
              </a:r>
            </a:p>
            <a:p>
              <a:r>
                <a:rPr lang="en-US" b="1" dirty="0">
                  <a:latin typeface="Courier New" panose="02070309020205020404" pitchFamily="49" charset="0"/>
                  <a:cs typeface="Courier New" panose="02070309020205020404" pitchFamily="49" charset="0"/>
                </a:rPr>
                <a:t>3,Joe ,Doe,80,80235</a:t>
              </a:r>
            </a:p>
            <a:p>
              <a:endParaRPr lang="en-US" b="1" dirty="0">
                <a:latin typeface="Courier New" panose="02070309020205020404" pitchFamily="49" charset="0"/>
                <a:cs typeface="Courier New" panose="02070309020205020404" pitchFamily="49" charset="0"/>
              </a:endParaRPr>
            </a:p>
          </p:txBody>
        </p:sp>
      </p:grpSp>
      <p:grpSp>
        <p:nvGrpSpPr>
          <p:cNvPr id="12" name="Group 11"/>
          <p:cNvGrpSpPr/>
          <p:nvPr/>
        </p:nvGrpSpPr>
        <p:grpSpPr>
          <a:xfrm>
            <a:off x="4876800" y="2514600"/>
            <a:ext cx="3503926" cy="3733800"/>
            <a:chOff x="389788" y="2209800"/>
            <a:chExt cx="3503926" cy="4038600"/>
          </a:xfrm>
        </p:grpSpPr>
        <p:sp>
          <p:nvSpPr>
            <p:cNvPr id="13" name="Flowchart: Document 12"/>
            <p:cNvSpPr/>
            <p:nvPr/>
          </p:nvSpPr>
          <p:spPr>
            <a:xfrm>
              <a:off x="389788" y="2209800"/>
              <a:ext cx="3503926" cy="40386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64048" y="2286000"/>
              <a:ext cx="2528256" cy="3416320"/>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1, Name, John</a:t>
              </a:r>
            </a:p>
            <a:p>
              <a:r>
                <a:rPr lang="en-US" b="1" dirty="0">
                  <a:latin typeface="Courier New" panose="02070309020205020404" pitchFamily="49" charset="0"/>
                  <a:cs typeface="Courier New" panose="02070309020205020404" pitchFamily="49" charset="0"/>
                </a:rPr>
                <a:t>1, Surname, Smith</a:t>
              </a:r>
            </a:p>
            <a:p>
              <a:r>
                <a:rPr lang="en-US" b="1" dirty="0">
                  <a:latin typeface="Courier New" panose="02070309020205020404" pitchFamily="49" charset="0"/>
                  <a:cs typeface="Courier New" panose="02070309020205020404" pitchFamily="49" charset="0"/>
                </a:rPr>
                <a:t>1, Age, 25</a:t>
              </a:r>
            </a:p>
            <a:p>
              <a:r>
                <a:rPr lang="en-US" b="1" dirty="0">
                  <a:latin typeface="Courier New" panose="02070309020205020404" pitchFamily="49" charset="0"/>
                  <a:cs typeface="Courier New" panose="02070309020205020404" pitchFamily="49" charset="0"/>
                </a:rPr>
                <a:t>1, Zip, 10021</a:t>
              </a:r>
            </a:p>
            <a:p>
              <a:r>
                <a:rPr lang="en-US" b="1" dirty="0">
                  <a:latin typeface="Courier New" panose="02070309020205020404" pitchFamily="49" charset="0"/>
                  <a:cs typeface="Courier New" panose="02070309020205020404" pitchFamily="49" charset="0"/>
                </a:rPr>
                <a:t>2, Name, Mary</a:t>
              </a:r>
            </a:p>
            <a:p>
              <a:r>
                <a:rPr lang="en-US" b="1" dirty="0">
                  <a:latin typeface="Courier New" panose="02070309020205020404" pitchFamily="49" charset="0"/>
                  <a:cs typeface="Courier New" panose="02070309020205020404" pitchFamily="49" charset="0"/>
                </a:rPr>
                <a:t>2, Surname, Jones</a:t>
              </a:r>
            </a:p>
            <a:p>
              <a:r>
                <a:rPr lang="en-US" b="1" dirty="0">
                  <a:latin typeface="Courier New" panose="02070309020205020404" pitchFamily="49" charset="0"/>
                  <a:cs typeface="Courier New" panose="02070309020205020404" pitchFamily="49" charset="0"/>
                </a:rPr>
                <a:t>2, Age, 50</a:t>
              </a:r>
            </a:p>
            <a:p>
              <a:r>
                <a:rPr lang="en-US" b="1" dirty="0">
                  <a:latin typeface="Courier New" panose="02070309020205020404" pitchFamily="49" charset="0"/>
                  <a:cs typeface="Courier New" panose="02070309020205020404" pitchFamily="49" charset="0"/>
                </a:rPr>
                <a:t>2, Zip, 96107</a:t>
              </a:r>
            </a:p>
            <a:p>
              <a:r>
                <a:rPr lang="en-US" b="1" dirty="0">
                  <a:latin typeface="Courier New" panose="02070309020205020404" pitchFamily="49" charset="0"/>
                  <a:cs typeface="Courier New" panose="02070309020205020404" pitchFamily="49" charset="0"/>
                </a:rPr>
                <a:t>3, Name, Joe</a:t>
              </a:r>
            </a:p>
            <a:p>
              <a:r>
                <a:rPr lang="en-US" b="1" dirty="0">
                  <a:latin typeface="Courier New" panose="02070309020205020404" pitchFamily="49" charset="0"/>
                  <a:cs typeface="Courier New" panose="02070309020205020404" pitchFamily="49" charset="0"/>
                </a:rPr>
                <a:t>3, Surname, Doe</a:t>
              </a:r>
            </a:p>
            <a:p>
              <a:r>
                <a:rPr lang="en-US" b="1" dirty="0">
                  <a:latin typeface="Courier New" panose="02070309020205020404" pitchFamily="49" charset="0"/>
                  <a:cs typeface="Courier New" panose="02070309020205020404" pitchFamily="49" charset="0"/>
                </a:rPr>
                <a:t>3, Age, 80</a:t>
              </a:r>
            </a:p>
            <a:p>
              <a:r>
                <a:rPr lang="en-US" b="1" dirty="0">
                  <a:latin typeface="Courier New" panose="02070309020205020404" pitchFamily="49" charset="0"/>
                  <a:cs typeface="Courier New" panose="02070309020205020404" pitchFamily="49" charset="0"/>
                </a:rPr>
                <a:t>3, Zip, 80235</a:t>
              </a:r>
            </a:p>
          </p:txBody>
        </p:sp>
      </p:grpSp>
    </p:spTree>
    <p:extLst>
      <p:ext uri="{BB962C8B-B14F-4D97-AF65-F5344CB8AC3E}">
        <p14:creationId xmlns:p14="http://schemas.microsoft.com/office/powerpoint/2010/main" val="2691158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990600"/>
          </a:xfrm>
        </p:spPr>
        <p:txBody>
          <a:bodyPr/>
          <a:lstStyle/>
          <a:p>
            <a:r>
              <a:rPr lang="en-US" dirty="0"/>
              <a:t>Examples</a:t>
            </a:r>
          </a:p>
        </p:txBody>
      </p:sp>
      <p:sp>
        <p:nvSpPr>
          <p:cNvPr id="8" name="Content Placeholder 7"/>
          <p:cNvSpPr>
            <a:spLocks noGrp="1"/>
          </p:cNvSpPr>
          <p:nvPr>
            <p:ph sz="half" idx="1"/>
          </p:nvPr>
        </p:nvSpPr>
        <p:spPr>
          <a:xfrm>
            <a:off x="152400" y="1175120"/>
            <a:ext cx="4191000" cy="5530479"/>
          </a:xfrm>
          <a:solidFill>
            <a:schemeClr val="accent6">
              <a:lumMod val="40000"/>
              <a:lumOff val="60000"/>
            </a:schemeClr>
          </a:solidFill>
        </p:spPr>
        <p:txBody>
          <a:bodyPr>
            <a:normAutofit fontScale="25000" lnSpcReduction="20000"/>
          </a:bodyPr>
          <a:lstStyle/>
          <a:p>
            <a:pPr marL="0" indent="0">
              <a:buNone/>
            </a:pPr>
            <a:r>
              <a:rPr lang="en-US" sz="6400" b="1" dirty="0">
                <a:latin typeface="+mj-lt"/>
                <a:cs typeface="Courier New" panose="02070309020205020404" pitchFamily="49" charset="0"/>
              </a:rPr>
              <a:t>JSON EXAMPLE – Record of a person</a:t>
            </a:r>
          </a:p>
          <a:p>
            <a:pPr marL="0" indent="0">
              <a:buNone/>
            </a:pPr>
            <a:endParaRPr lang="en-US" sz="3200" dirty="0">
              <a:latin typeface="Courier New" panose="02070309020205020404" pitchFamily="49" charset="0"/>
              <a:cs typeface="Courier New" panose="02070309020205020404" pitchFamily="49" charset="0"/>
            </a:endParaRPr>
          </a:p>
          <a:p>
            <a:pPr marL="0" indent="0">
              <a:buNone/>
            </a:pPr>
            <a:r>
              <a:rPr lang="en-US" sz="5600" b="1" dirty="0">
                <a:latin typeface="Courier New" panose="02070309020205020404" pitchFamily="49" charset="0"/>
                <a:cs typeface="Courier New" panose="02070309020205020404" pitchFamily="49" charset="0"/>
              </a:rPr>
              <a:t>{</a:t>
            </a:r>
          </a:p>
          <a:p>
            <a:pPr marL="0" indent="0">
              <a:buNone/>
            </a:pPr>
            <a:r>
              <a:rPr lang="en-US" sz="5600" b="1" dirty="0">
                <a:latin typeface="Courier New" panose="02070309020205020404" pitchFamily="49" charset="0"/>
                <a:cs typeface="Courier New" panose="02070309020205020404" pitchFamily="49" charset="0"/>
              </a:rPr>
              <a:t>  "</a:t>
            </a:r>
            <a:r>
              <a:rPr lang="en-US" sz="5600" b="1" dirty="0" err="1">
                <a:latin typeface="Courier New" panose="02070309020205020404" pitchFamily="49" charset="0"/>
                <a:cs typeface="Courier New" panose="02070309020205020404" pitchFamily="49" charset="0"/>
              </a:rPr>
              <a:t>firstName</a:t>
            </a:r>
            <a:r>
              <a:rPr lang="en-US" sz="5600" b="1" dirty="0">
                <a:latin typeface="Courier New" panose="02070309020205020404" pitchFamily="49" charset="0"/>
                <a:cs typeface="Courier New" panose="02070309020205020404" pitchFamily="49" charset="0"/>
              </a:rPr>
              <a:t>": "John",</a:t>
            </a:r>
          </a:p>
          <a:p>
            <a:pPr marL="0" indent="0">
              <a:buNone/>
            </a:pPr>
            <a:r>
              <a:rPr lang="en-US" sz="5600" b="1" dirty="0">
                <a:latin typeface="Courier New" panose="02070309020205020404" pitchFamily="49" charset="0"/>
                <a:cs typeface="Courier New" panose="02070309020205020404" pitchFamily="49" charset="0"/>
              </a:rPr>
              <a:t>  "</a:t>
            </a:r>
            <a:r>
              <a:rPr lang="en-US" sz="5600" b="1" dirty="0" err="1">
                <a:latin typeface="Courier New" panose="02070309020205020404" pitchFamily="49" charset="0"/>
                <a:cs typeface="Courier New" panose="02070309020205020404" pitchFamily="49" charset="0"/>
              </a:rPr>
              <a:t>lastName</a:t>
            </a:r>
            <a:r>
              <a:rPr lang="en-US" sz="5600" b="1" dirty="0">
                <a:latin typeface="Courier New" panose="02070309020205020404" pitchFamily="49" charset="0"/>
                <a:cs typeface="Courier New" panose="02070309020205020404" pitchFamily="49" charset="0"/>
              </a:rPr>
              <a:t>": "Smith",</a:t>
            </a:r>
          </a:p>
          <a:p>
            <a:pPr marL="0" indent="0">
              <a:buNone/>
            </a:pPr>
            <a:r>
              <a:rPr lang="en-US" sz="5600" b="1" dirty="0">
                <a:latin typeface="Courier New" panose="02070309020205020404" pitchFamily="49" charset="0"/>
                <a:cs typeface="Courier New" panose="02070309020205020404" pitchFamily="49" charset="0"/>
              </a:rPr>
              <a:t>  "</a:t>
            </a:r>
            <a:r>
              <a:rPr lang="en-US" sz="5600" b="1" dirty="0" err="1">
                <a:latin typeface="Courier New" panose="02070309020205020404" pitchFamily="49" charset="0"/>
                <a:cs typeface="Courier New" panose="02070309020205020404" pitchFamily="49" charset="0"/>
              </a:rPr>
              <a:t>isAlive</a:t>
            </a:r>
            <a:r>
              <a:rPr lang="en-US" sz="5600" b="1" dirty="0">
                <a:latin typeface="Courier New" panose="02070309020205020404" pitchFamily="49" charset="0"/>
                <a:cs typeface="Courier New" panose="02070309020205020404" pitchFamily="49" charset="0"/>
              </a:rPr>
              <a:t>": true,</a:t>
            </a:r>
          </a:p>
          <a:p>
            <a:pPr marL="0" indent="0">
              <a:buNone/>
            </a:pPr>
            <a:r>
              <a:rPr lang="en-US" sz="5600" b="1" dirty="0">
                <a:latin typeface="Courier New" panose="02070309020205020404" pitchFamily="49" charset="0"/>
                <a:cs typeface="Courier New" panose="02070309020205020404" pitchFamily="49" charset="0"/>
              </a:rPr>
              <a:t>  "age": 25,</a:t>
            </a:r>
          </a:p>
          <a:p>
            <a:pPr marL="0" indent="0">
              <a:buNone/>
            </a:pPr>
            <a:r>
              <a:rPr lang="en-US" sz="5600" b="1" dirty="0">
                <a:latin typeface="Courier New" panose="02070309020205020404" pitchFamily="49" charset="0"/>
                <a:cs typeface="Courier New" panose="02070309020205020404" pitchFamily="49" charset="0"/>
              </a:rPr>
              <a:t>  "address": {</a:t>
            </a:r>
          </a:p>
          <a:p>
            <a:pPr marL="0" indent="0">
              <a:buNone/>
            </a:pPr>
            <a:r>
              <a:rPr lang="en-US" sz="5600" b="1" dirty="0">
                <a:latin typeface="Courier New" panose="02070309020205020404" pitchFamily="49" charset="0"/>
                <a:cs typeface="Courier New" panose="02070309020205020404" pitchFamily="49" charset="0"/>
              </a:rPr>
              <a:t>    "</a:t>
            </a:r>
            <a:r>
              <a:rPr lang="en-US" sz="5600" b="1" dirty="0" err="1">
                <a:latin typeface="Courier New" panose="02070309020205020404" pitchFamily="49" charset="0"/>
                <a:cs typeface="Courier New" panose="02070309020205020404" pitchFamily="49" charset="0"/>
              </a:rPr>
              <a:t>streetAddress</a:t>
            </a:r>
            <a:r>
              <a:rPr lang="en-US" sz="5600" b="1" dirty="0">
                <a:latin typeface="Courier New" panose="02070309020205020404" pitchFamily="49" charset="0"/>
                <a:cs typeface="Courier New" panose="02070309020205020404" pitchFamily="49" charset="0"/>
              </a:rPr>
              <a:t>": "21 2nd Street",</a:t>
            </a:r>
          </a:p>
          <a:p>
            <a:pPr marL="0" indent="0">
              <a:buNone/>
            </a:pPr>
            <a:r>
              <a:rPr lang="en-US" sz="5600" b="1" dirty="0">
                <a:latin typeface="Courier New" panose="02070309020205020404" pitchFamily="49" charset="0"/>
                <a:cs typeface="Courier New" panose="02070309020205020404" pitchFamily="49" charset="0"/>
              </a:rPr>
              <a:t>    "city": "New York",</a:t>
            </a:r>
          </a:p>
          <a:p>
            <a:pPr marL="0" indent="0">
              <a:buNone/>
            </a:pPr>
            <a:r>
              <a:rPr lang="en-US" sz="5600" b="1" dirty="0">
                <a:latin typeface="Courier New" panose="02070309020205020404" pitchFamily="49" charset="0"/>
                <a:cs typeface="Courier New" panose="02070309020205020404" pitchFamily="49" charset="0"/>
              </a:rPr>
              <a:t>    "state": "NY",</a:t>
            </a:r>
          </a:p>
          <a:p>
            <a:pPr marL="0" indent="0">
              <a:buNone/>
            </a:pPr>
            <a:r>
              <a:rPr lang="en-US" sz="5600" b="1" dirty="0">
                <a:latin typeface="Courier New" panose="02070309020205020404" pitchFamily="49" charset="0"/>
                <a:cs typeface="Courier New" panose="02070309020205020404" pitchFamily="49" charset="0"/>
              </a:rPr>
              <a:t>    "</a:t>
            </a:r>
            <a:r>
              <a:rPr lang="en-US" sz="5600" b="1" dirty="0" err="1">
                <a:latin typeface="Courier New" panose="02070309020205020404" pitchFamily="49" charset="0"/>
                <a:cs typeface="Courier New" panose="02070309020205020404" pitchFamily="49" charset="0"/>
              </a:rPr>
              <a:t>postalCode</a:t>
            </a:r>
            <a:r>
              <a:rPr lang="en-US" sz="5600" b="1" dirty="0">
                <a:latin typeface="Courier New" panose="02070309020205020404" pitchFamily="49" charset="0"/>
                <a:cs typeface="Courier New" panose="02070309020205020404" pitchFamily="49" charset="0"/>
              </a:rPr>
              <a:t>": "10021-3100"</a:t>
            </a:r>
          </a:p>
          <a:p>
            <a:pPr marL="0" indent="0">
              <a:buNone/>
            </a:pPr>
            <a:r>
              <a:rPr lang="en-US" sz="5600" b="1" dirty="0">
                <a:latin typeface="Courier New" panose="02070309020205020404" pitchFamily="49" charset="0"/>
                <a:cs typeface="Courier New" panose="02070309020205020404" pitchFamily="49" charset="0"/>
              </a:rPr>
              <a:t>  },</a:t>
            </a:r>
          </a:p>
          <a:p>
            <a:pPr marL="0" indent="0">
              <a:buNone/>
            </a:pPr>
            <a:r>
              <a:rPr lang="en-US" sz="5600" b="1" dirty="0">
                <a:latin typeface="Courier New" panose="02070309020205020404" pitchFamily="49" charset="0"/>
                <a:cs typeface="Courier New" panose="02070309020205020404" pitchFamily="49" charset="0"/>
              </a:rPr>
              <a:t>  "</a:t>
            </a:r>
            <a:r>
              <a:rPr lang="en-US" sz="5600" b="1" dirty="0" err="1">
                <a:latin typeface="Courier New" panose="02070309020205020404" pitchFamily="49" charset="0"/>
                <a:cs typeface="Courier New" panose="02070309020205020404" pitchFamily="49" charset="0"/>
              </a:rPr>
              <a:t>phoneNumbers</a:t>
            </a:r>
            <a:r>
              <a:rPr lang="en-US" sz="5600" b="1" dirty="0">
                <a:latin typeface="Courier New" panose="02070309020205020404" pitchFamily="49" charset="0"/>
                <a:cs typeface="Courier New" panose="02070309020205020404" pitchFamily="49" charset="0"/>
              </a:rPr>
              <a:t>": [</a:t>
            </a:r>
          </a:p>
          <a:p>
            <a:pPr marL="0" indent="0">
              <a:buNone/>
            </a:pPr>
            <a:r>
              <a:rPr lang="en-US" sz="5600" b="1" dirty="0">
                <a:latin typeface="Courier New" panose="02070309020205020404" pitchFamily="49" charset="0"/>
                <a:cs typeface="Courier New" panose="02070309020205020404" pitchFamily="49" charset="0"/>
              </a:rPr>
              <a:t>    {</a:t>
            </a:r>
          </a:p>
          <a:p>
            <a:pPr marL="0" indent="0">
              <a:buNone/>
            </a:pPr>
            <a:r>
              <a:rPr lang="en-US" sz="5600" b="1" dirty="0">
                <a:latin typeface="Courier New" panose="02070309020205020404" pitchFamily="49" charset="0"/>
                <a:cs typeface="Courier New" panose="02070309020205020404" pitchFamily="49" charset="0"/>
              </a:rPr>
              <a:t>      "type": "home",</a:t>
            </a:r>
          </a:p>
          <a:p>
            <a:pPr marL="0" indent="0">
              <a:buNone/>
            </a:pPr>
            <a:r>
              <a:rPr lang="en-US" sz="5600" b="1" dirty="0">
                <a:latin typeface="Courier New" panose="02070309020205020404" pitchFamily="49" charset="0"/>
                <a:cs typeface="Courier New" panose="02070309020205020404" pitchFamily="49" charset="0"/>
              </a:rPr>
              <a:t>      "number": "212 555-1234"</a:t>
            </a:r>
          </a:p>
          <a:p>
            <a:pPr marL="0" indent="0">
              <a:buNone/>
            </a:pPr>
            <a:r>
              <a:rPr lang="en-US" sz="5600" b="1" dirty="0">
                <a:latin typeface="Courier New" panose="02070309020205020404" pitchFamily="49" charset="0"/>
                <a:cs typeface="Courier New" panose="02070309020205020404" pitchFamily="49" charset="0"/>
              </a:rPr>
              <a:t>    },</a:t>
            </a:r>
          </a:p>
          <a:p>
            <a:pPr marL="0" indent="0">
              <a:buNone/>
            </a:pPr>
            <a:r>
              <a:rPr lang="en-US" sz="5600" b="1" dirty="0">
                <a:latin typeface="Courier New" panose="02070309020205020404" pitchFamily="49" charset="0"/>
                <a:cs typeface="Courier New" panose="02070309020205020404" pitchFamily="49" charset="0"/>
              </a:rPr>
              <a:t>    {</a:t>
            </a:r>
          </a:p>
          <a:p>
            <a:pPr marL="0" indent="0">
              <a:buNone/>
            </a:pPr>
            <a:r>
              <a:rPr lang="en-US" sz="5600" b="1" dirty="0">
                <a:latin typeface="Courier New" panose="02070309020205020404" pitchFamily="49" charset="0"/>
                <a:cs typeface="Courier New" panose="02070309020205020404" pitchFamily="49" charset="0"/>
              </a:rPr>
              <a:t>      "type": "office",</a:t>
            </a:r>
          </a:p>
          <a:p>
            <a:pPr marL="0" indent="0">
              <a:buNone/>
            </a:pPr>
            <a:r>
              <a:rPr lang="en-US" sz="5600" b="1" dirty="0">
                <a:latin typeface="Courier New" panose="02070309020205020404" pitchFamily="49" charset="0"/>
                <a:cs typeface="Courier New" panose="02070309020205020404" pitchFamily="49" charset="0"/>
              </a:rPr>
              <a:t>      "number": "646 555-4567"</a:t>
            </a:r>
          </a:p>
          <a:p>
            <a:pPr marL="0" indent="0">
              <a:buNone/>
            </a:pPr>
            <a:r>
              <a:rPr lang="en-US" sz="5600" b="1" dirty="0">
                <a:latin typeface="Courier New" panose="02070309020205020404" pitchFamily="49" charset="0"/>
                <a:cs typeface="Courier New" panose="02070309020205020404" pitchFamily="49" charset="0"/>
              </a:rPr>
              <a:t>    }</a:t>
            </a:r>
          </a:p>
          <a:p>
            <a:pPr marL="0" indent="0">
              <a:buNone/>
            </a:pPr>
            <a:r>
              <a:rPr lang="en-US" sz="5600" b="1" dirty="0">
                <a:latin typeface="Courier New" panose="02070309020205020404" pitchFamily="49" charset="0"/>
                <a:cs typeface="Courier New" panose="02070309020205020404" pitchFamily="49" charset="0"/>
              </a:rPr>
              <a:t>  ],</a:t>
            </a:r>
          </a:p>
          <a:p>
            <a:pPr marL="0" indent="0">
              <a:buNone/>
            </a:pPr>
            <a:r>
              <a:rPr lang="en-US" sz="5600" b="1" dirty="0">
                <a:latin typeface="Courier New" panose="02070309020205020404" pitchFamily="49" charset="0"/>
                <a:cs typeface="Courier New" panose="02070309020205020404" pitchFamily="49" charset="0"/>
              </a:rPr>
              <a:t>  "children": [],</a:t>
            </a:r>
          </a:p>
          <a:p>
            <a:pPr marL="0" indent="0">
              <a:buNone/>
            </a:pPr>
            <a:r>
              <a:rPr lang="en-US" sz="5600" b="1" dirty="0">
                <a:latin typeface="Courier New" panose="02070309020205020404" pitchFamily="49" charset="0"/>
                <a:cs typeface="Courier New" panose="02070309020205020404" pitchFamily="49" charset="0"/>
              </a:rPr>
              <a:t>  "spouse": null</a:t>
            </a:r>
          </a:p>
          <a:p>
            <a:pPr marL="0" indent="0">
              <a:buNone/>
            </a:pPr>
            <a:r>
              <a:rPr lang="en-US" sz="5600" b="1" dirty="0">
                <a:latin typeface="Courier New" panose="02070309020205020404" pitchFamily="49" charset="0"/>
                <a:cs typeface="Courier New" panose="02070309020205020404" pitchFamily="49" charset="0"/>
              </a:rPr>
              <a:t>}</a:t>
            </a:r>
          </a:p>
        </p:txBody>
      </p:sp>
      <p:sp>
        <p:nvSpPr>
          <p:cNvPr id="9" name="Content Placeholder 8"/>
          <p:cNvSpPr>
            <a:spLocks noGrp="1"/>
          </p:cNvSpPr>
          <p:nvPr>
            <p:ph sz="half" idx="2"/>
          </p:nvPr>
        </p:nvSpPr>
        <p:spPr>
          <a:xfrm>
            <a:off x="4343400" y="838200"/>
            <a:ext cx="4724400" cy="5867400"/>
          </a:xfrm>
          <a:solidFill>
            <a:schemeClr val="accent3">
              <a:lumMod val="40000"/>
              <a:lumOff val="60000"/>
            </a:schemeClr>
          </a:solidFill>
        </p:spPr>
        <p:txBody>
          <a:bodyPr>
            <a:normAutofit fontScale="25000" lnSpcReduction="20000"/>
          </a:bodyPr>
          <a:lstStyle/>
          <a:p>
            <a:pPr marL="0" lvl="0" indent="0">
              <a:buClr>
                <a:srgbClr val="F79646"/>
              </a:buClr>
              <a:buNone/>
            </a:pPr>
            <a:r>
              <a:rPr lang="en-US" sz="6400" b="1" dirty="0">
                <a:solidFill>
                  <a:prstClr val="black"/>
                </a:solidFill>
                <a:cs typeface="Courier New" panose="02070309020205020404" pitchFamily="49" charset="0"/>
              </a:rPr>
              <a:t>XML EXAMPLE – Record of a person</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sz="5600" b="1" dirty="0">
                <a:latin typeface="Courier New" panose="02070309020205020404" pitchFamily="49" charset="0"/>
                <a:cs typeface="Courier New" panose="02070309020205020404" pitchFamily="49" charset="0"/>
              </a:rPr>
              <a:t>&lt;person&gt;</a:t>
            </a:r>
          </a:p>
          <a:p>
            <a:pPr marL="0" indent="0">
              <a:buNone/>
            </a:pPr>
            <a:r>
              <a:rPr lang="en-US" sz="5600" b="1" dirty="0">
                <a:latin typeface="Courier New" panose="02070309020205020404" pitchFamily="49" charset="0"/>
                <a:cs typeface="Courier New" panose="02070309020205020404" pitchFamily="49" charset="0"/>
              </a:rPr>
              <a:t>  &lt;</a:t>
            </a:r>
            <a:r>
              <a:rPr lang="en-US" sz="5600" b="1" dirty="0" err="1">
                <a:latin typeface="Courier New" panose="02070309020205020404" pitchFamily="49" charset="0"/>
                <a:cs typeface="Courier New" panose="02070309020205020404" pitchFamily="49" charset="0"/>
              </a:rPr>
              <a:t>firstName</a:t>
            </a:r>
            <a:r>
              <a:rPr lang="en-US" sz="5600" b="1" dirty="0">
                <a:latin typeface="Courier New" panose="02070309020205020404" pitchFamily="49" charset="0"/>
                <a:cs typeface="Courier New" panose="02070309020205020404" pitchFamily="49" charset="0"/>
              </a:rPr>
              <a:t>&gt;John&lt;/</a:t>
            </a:r>
            <a:r>
              <a:rPr lang="en-US" sz="5600" b="1" dirty="0" err="1">
                <a:latin typeface="Courier New" panose="02070309020205020404" pitchFamily="49" charset="0"/>
                <a:cs typeface="Courier New" panose="02070309020205020404" pitchFamily="49" charset="0"/>
              </a:rPr>
              <a:t>firstName</a:t>
            </a:r>
            <a:r>
              <a:rPr lang="en-US" sz="5600" b="1" dirty="0">
                <a:latin typeface="Courier New" panose="02070309020205020404" pitchFamily="49" charset="0"/>
                <a:cs typeface="Courier New" panose="02070309020205020404" pitchFamily="49" charset="0"/>
              </a:rPr>
              <a:t>&gt;</a:t>
            </a:r>
          </a:p>
          <a:p>
            <a:pPr marL="0" indent="0">
              <a:buNone/>
            </a:pPr>
            <a:r>
              <a:rPr lang="en-US" sz="5600" b="1" dirty="0">
                <a:latin typeface="Courier New" panose="02070309020205020404" pitchFamily="49" charset="0"/>
                <a:cs typeface="Courier New" panose="02070309020205020404" pitchFamily="49" charset="0"/>
              </a:rPr>
              <a:t>  &lt;</a:t>
            </a:r>
            <a:r>
              <a:rPr lang="en-US" sz="5600" b="1" dirty="0" err="1">
                <a:latin typeface="Courier New" panose="02070309020205020404" pitchFamily="49" charset="0"/>
                <a:cs typeface="Courier New" panose="02070309020205020404" pitchFamily="49" charset="0"/>
              </a:rPr>
              <a:t>lastName</a:t>
            </a:r>
            <a:r>
              <a:rPr lang="en-US" sz="5600" b="1" dirty="0">
                <a:latin typeface="Courier New" panose="02070309020205020404" pitchFamily="49" charset="0"/>
                <a:cs typeface="Courier New" panose="02070309020205020404" pitchFamily="49" charset="0"/>
              </a:rPr>
              <a:t>&gt;Smith&lt;/</a:t>
            </a:r>
            <a:r>
              <a:rPr lang="en-US" sz="5600" b="1" dirty="0" err="1">
                <a:latin typeface="Courier New" panose="02070309020205020404" pitchFamily="49" charset="0"/>
                <a:cs typeface="Courier New" panose="02070309020205020404" pitchFamily="49" charset="0"/>
              </a:rPr>
              <a:t>lastName</a:t>
            </a:r>
            <a:r>
              <a:rPr lang="en-US" sz="5600" b="1" dirty="0">
                <a:latin typeface="Courier New" panose="02070309020205020404" pitchFamily="49" charset="0"/>
                <a:cs typeface="Courier New" panose="02070309020205020404" pitchFamily="49" charset="0"/>
              </a:rPr>
              <a:t>&gt;</a:t>
            </a:r>
          </a:p>
          <a:p>
            <a:pPr marL="0" indent="0">
              <a:buNone/>
            </a:pPr>
            <a:r>
              <a:rPr lang="en-US" sz="5600" b="1" dirty="0">
                <a:latin typeface="Courier New" panose="02070309020205020404" pitchFamily="49" charset="0"/>
                <a:cs typeface="Courier New" panose="02070309020205020404" pitchFamily="49" charset="0"/>
              </a:rPr>
              <a:t>  &lt;age&gt;25&lt;/age&gt;</a:t>
            </a:r>
          </a:p>
          <a:p>
            <a:pPr marL="0" indent="0">
              <a:buNone/>
            </a:pPr>
            <a:r>
              <a:rPr lang="en-US" sz="5600" b="1" dirty="0">
                <a:latin typeface="Courier New" panose="02070309020205020404" pitchFamily="49" charset="0"/>
                <a:cs typeface="Courier New" panose="02070309020205020404" pitchFamily="49" charset="0"/>
              </a:rPr>
              <a:t>  &lt;address&gt;</a:t>
            </a:r>
          </a:p>
          <a:p>
            <a:pPr marL="0" indent="0">
              <a:buNone/>
            </a:pPr>
            <a:r>
              <a:rPr lang="en-US" sz="5600" b="1" dirty="0">
                <a:latin typeface="Courier New" panose="02070309020205020404" pitchFamily="49" charset="0"/>
                <a:cs typeface="Courier New" panose="02070309020205020404" pitchFamily="49" charset="0"/>
              </a:rPr>
              <a:t>    &lt;</a:t>
            </a:r>
            <a:r>
              <a:rPr lang="en-US" sz="5600" b="1" dirty="0" err="1">
                <a:latin typeface="Courier New" panose="02070309020205020404" pitchFamily="49" charset="0"/>
                <a:cs typeface="Courier New" panose="02070309020205020404" pitchFamily="49" charset="0"/>
              </a:rPr>
              <a:t>streetAddress</a:t>
            </a:r>
            <a:r>
              <a:rPr lang="en-US" sz="5600" b="1" dirty="0">
                <a:latin typeface="Courier New" panose="02070309020205020404" pitchFamily="49" charset="0"/>
                <a:cs typeface="Courier New" panose="02070309020205020404" pitchFamily="49" charset="0"/>
              </a:rPr>
              <a:t>&gt;21 2nd Street&lt;/</a:t>
            </a:r>
            <a:r>
              <a:rPr lang="en-US" sz="5600" b="1" dirty="0" err="1">
                <a:latin typeface="Courier New" panose="02070309020205020404" pitchFamily="49" charset="0"/>
                <a:cs typeface="Courier New" panose="02070309020205020404" pitchFamily="49" charset="0"/>
              </a:rPr>
              <a:t>streetAddress</a:t>
            </a:r>
            <a:r>
              <a:rPr lang="en-US" sz="5600" b="1" dirty="0">
                <a:latin typeface="Courier New" panose="02070309020205020404" pitchFamily="49" charset="0"/>
                <a:cs typeface="Courier New" panose="02070309020205020404" pitchFamily="49" charset="0"/>
              </a:rPr>
              <a:t>&gt;</a:t>
            </a:r>
          </a:p>
          <a:p>
            <a:pPr marL="0" indent="0">
              <a:buNone/>
            </a:pPr>
            <a:r>
              <a:rPr lang="en-US" sz="5600" b="1" dirty="0">
                <a:latin typeface="Courier New" panose="02070309020205020404" pitchFamily="49" charset="0"/>
                <a:cs typeface="Courier New" panose="02070309020205020404" pitchFamily="49" charset="0"/>
              </a:rPr>
              <a:t>    &lt;city&gt;New York&lt;/city&gt;</a:t>
            </a:r>
          </a:p>
          <a:p>
            <a:pPr marL="0" indent="0">
              <a:buNone/>
            </a:pPr>
            <a:r>
              <a:rPr lang="en-US" sz="5600" b="1" dirty="0">
                <a:latin typeface="Courier New" panose="02070309020205020404" pitchFamily="49" charset="0"/>
                <a:cs typeface="Courier New" panose="02070309020205020404" pitchFamily="49" charset="0"/>
              </a:rPr>
              <a:t>    &lt;state&gt;NY&lt;/state&gt;</a:t>
            </a:r>
          </a:p>
          <a:p>
            <a:pPr marL="0" indent="0">
              <a:buNone/>
            </a:pPr>
            <a:r>
              <a:rPr lang="en-US" sz="5600" b="1" dirty="0">
                <a:latin typeface="Courier New" panose="02070309020205020404" pitchFamily="49" charset="0"/>
                <a:cs typeface="Courier New" panose="02070309020205020404" pitchFamily="49" charset="0"/>
              </a:rPr>
              <a:t>    &lt;</a:t>
            </a:r>
            <a:r>
              <a:rPr lang="en-US" sz="5600" b="1" dirty="0" err="1">
                <a:latin typeface="Courier New" panose="02070309020205020404" pitchFamily="49" charset="0"/>
                <a:cs typeface="Courier New" panose="02070309020205020404" pitchFamily="49" charset="0"/>
              </a:rPr>
              <a:t>postalCode</a:t>
            </a:r>
            <a:r>
              <a:rPr lang="en-US" sz="5600" b="1" dirty="0">
                <a:latin typeface="Courier New" panose="02070309020205020404" pitchFamily="49" charset="0"/>
                <a:cs typeface="Courier New" panose="02070309020205020404" pitchFamily="49" charset="0"/>
              </a:rPr>
              <a:t>&gt;10021&lt;/</a:t>
            </a:r>
            <a:r>
              <a:rPr lang="en-US" sz="5600" b="1" dirty="0" err="1">
                <a:latin typeface="Courier New" panose="02070309020205020404" pitchFamily="49" charset="0"/>
                <a:cs typeface="Courier New" panose="02070309020205020404" pitchFamily="49" charset="0"/>
              </a:rPr>
              <a:t>postalCode</a:t>
            </a:r>
            <a:r>
              <a:rPr lang="en-US" sz="5600" b="1" dirty="0">
                <a:latin typeface="Courier New" panose="02070309020205020404" pitchFamily="49" charset="0"/>
                <a:cs typeface="Courier New" panose="02070309020205020404" pitchFamily="49" charset="0"/>
              </a:rPr>
              <a:t>&gt;</a:t>
            </a:r>
          </a:p>
          <a:p>
            <a:pPr marL="0" indent="0">
              <a:buNone/>
            </a:pPr>
            <a:r>
              <a:rPr lang="en-US" sz="5600" b="1" dirty="0">
                <a:latin typeface="Courier New" panose="02070309020205020404" pitchFamily="49" charset="0"/>
                <a:cs typeface="Courier New" panose="02070309020205020404" pitchFamily="49" charset="0"/>
              </a:rPr>
              <a:t>  &lt;/address&gt;</a:t>
            </a:r>
          </a:p>
          <a:p>
            <a:pPr marL="0" indent="0">
              <a:buNone/>
            </a:pPr>
            <a:r>
              <a:rPr lang="en-US" sz="5600" b="1" dirty="0">
                <a:latin typeface="Courier New" panose="02070309020205020404" pitchFamily="49" charset="0"/>
                <a:cs typeface="Courier New" panose="02070309020205020404" pitchFamily="49" charset="0"/>
              </a:rPr>
              <a:t>  &lt;</a:t>
            </a:r>
            <a:r>
              <a:rPr lang="en-US" sz="5600" b="1" dirty="0" err="1">
                <a:latin typeface="Courier New" panose="02070309020205020404" pitchFamily="49" charset="0"/>
                <a:cs typeface="Courier New" panose="02070309020205020404" pitchFamily="49" charset="0"/>
              </a:rPr>
              <a:t>phoneNumbers</a:t>
            </a:r>
            <a:r>
              <a:rPr lang="en-US" sz="5600" b="1" dirty="0">
                <a:latin typeface="Courier New" panose="02070309020205020404" pitchFamily="49" charset="0"/>
                <a:cs typeface="Courier New" panose="02070309020205020404" pitchFamily="49" charset="0"/>
              </a:rPr>
              <a:t>&gt;</a:t>
            </a:r>
          </a:p>
          <a:p>
            <a:pPr marL="0" indent="0">
              <a:buNone/>
            </a:pPr>
            <a:r>
              <a:rPr lang="en-US" sz="5600" b="1" dirty="0">
                <a:latin typeface="Courier New" panose="02070309020205020404" pitchFamily="49" charset="0"/>
                <a:cs typeface="Courier New" panose="02070309020205020404" pitchFamily="49" charset="0"/>
              </a:rPr>
              <a:t>    &lt;</a:t>
            </a:r>
            <a:r>
              <a:rPr lang="en-US" sz="5600" b="1" dirty="0" err="1">
                <a:latin typeface="Courier New" panose="02070309020205020404" pitchFamily="49" charset="0"/>
                <a:cs typeface="Courier New" panose="02070309020205020404" pitchFamily="49" charset="0"/>
              </a:rPr>
              <a:t>phoneNumber</a:t>
            </a:r>
            <a:r>
              <a:rPr lang="en-US" sz="5600" b="1" dirty="0">
                <a:latin typeface="Courier New" panose="02070309020205020404" pitchFamily="49" charset="0"/>
                <a:cs typeface="Courier New" panose="02070309020205020404" pitchFamily="49" charset="0"/>
              </a:rPr>
              <a:t>&gt;</a:t>
            </a:r>
          </a:p>
          <a:p>
            <a:pPr marL="0" indent="0">
              <a:buNone/>
            </a:pPr>
            <a:r>
              <a:rPr lang="en-US" sz="5600" b="1" dirty="0">
                <a:latin typeface="Courier New" panose="02070309020205020404" pitchFamily="49" charset="0"/>
                <a:cs typeface="Courier New" panose="02070309020205020404" pitchFamily="49" charset="0"/>
              </a:rPr>
              <a:t>      &lt;type&gt;home&lt;/type&gt;</a:t>
            </a:r>
          </a:p>
          <a:p>
            <a:pPr marL="0" indent="0">
              <a:buNone/>
            </a:pPr>
            <a:r>
              <a:rPr lang="en-US" sz="5600" b="1" dirty="0">
                <a:latin typeface="Courier New" panose="02070309020205020404" pitchFamily="49" charset="0"/>
                <a:cs typeface="Courier New" panose="02070309020205020404" pitchFamily="49" charset="0"/>
              </a:rPr>
              <a:t>      &lt;number&gt;212 555-1234&lt;/number&gt;</a:t>
            </a:r>
          </a:p>
          <a:p>
            <a:pPr marL="0" indent="0">
              <a:buNone/>
            </a:pPr>
            <a:r>
              <a:rPr lang="en-US" sz="5600" b="1" dirty="0">
                <a:latin typeface="Courier New" panose="02070309020205020404" pitchFamily="49" charset="0"/>
                <a:cs typeface="Courier New" panose="02070309020205020404" pitchFamily="49" charset="0"/>
              </a:rPr>
              <a:t>    &lt;/</a:t>
            </a:r>
            <a:r>
              <a:rPr lang="en-US" sz="5600" b="1" dirty="0" err="1">
                <a:latin typeface="Courier New" panose="02070309020205020404" pitchFamily="49" charset="0"/>
                <a:cs typeface="Courier New" panose="02070309020205020404" pitchFamily="49" charset="0"/>
              </a:rPr>
              <a:t>phoneNumber</a:t>
            </a:r>
            <a:r>
              <a:rPr lang="en-US" sz="5600" b="1" dirty="0">
                <a:latin typeface="Courier New" panose="02070309020205020404" pitchFamily="49" charset="0"/>
                <a:cs typeface="Courier New" panose="02070309020205020404" pitchFamily="49" charset="0"/>
              </a:rPr>
              <a:t>&gt;</a:t>
            </a:r>
          </a:p>
          <a:p>
            <a:pPr marL="0" indent="0">
              <a:buNone/>
            </a:pPr>
            <a:r>
              <a:rPr lang="en-US" sz="5600" b="1" dirty="0">
                <a:latin typeface="Courier New" panose="02070309020205020404" pitchFamily="49" charset="0"/>
                <a:cs typeface="Courier New" panose="02070309020205020404" pitchFamily="49" charset="0"/>
              </a:rPr>
              <a:t>    &lt;</a:t>
            </a:r>
            <a:r>
              <a:rPr lang="en-US" sz="5600" b="1" dirty="0" err="1">
                <a:latin typeface="Courier New" panose="02070309020205020404" pitchFamily="49" charset="0"/>
                <a:cs typeface="Courier New" panose="02070309020205020404" pitchFamily="49" charset="0"/>
              </a:rPr>
              <a:t>phoneNumber</a:t>
            </a:r>
            <a:r>
              <a:rPr lang="en-US" sz="5600" b="1" dirty="0">
                <a:latin typeface="Courier New" panose="02070309020205020404" pitchFamily="49" charset="0"/>
                <a:cs typeface="Courier New" panose="02070309020205020404" pitchFamily="49" charset="0"/>
              </a:rPr>
              <a:t>&gt;</a:t>
            </a:r>
          </a:p>
          <a:p>
            <a:pPr marL="0" indent="0">
              <a:buNone/>
            </a:pPr>
            <a:r>
              <a:rPr lang="en-US" sz="5600" b="1" dirty="0">
                <a:latin typeface="Courier New" panose="02070309020205020404" pitchFamily="49" charset="0"/>
                <a:cs typeface="Courier New" panose="02070309020205020404" pitchFamily="49" charset="0"/>
              </a:rPr>
              <a:t>      &lt;type&gt;fax&lt;/type&gt;</a:t>
            </a:r>
          </a:p>
          <a:p>
            <a:pPr marL="0" indent="0">
              <a:buNone/>
            </a:pPr>
            <a:r>
              <a:rPr lang="en-US" sz="5600" b="1" dirty="0">
                <a:latin typeface="Courier New" panose="02070309020205020404" pitchFamily="49" charset="0"/>
                <a:cs typeface="Courier New" panose="02070309020205020404" pitchFamily="49" charset="0"/>
              </a:rPr>
              <a:t>      &lt;number&gt;646 555-4567&lt;/number&gt;</a:t>
            </a:r>
          </a:p>
          <a:p>
            <a:pPr marL="0" indent="0">
              <a:buNone/>
            </a:pPr>
            <a:r>
              <a:rPr lang="en-US" sz="5600" b="1" dirty="0">
                <a:latin typeface="Courier New" panose="02070309020205020404" pitchFamily="49" charset="0"/>
                <a:cs typeface="Courier New" panose="02070309020205020404" pitchFamily="49" charset="0"/>
              </a:rPr>
              <a:t>    &lt;/</a:t>
            </a:r>
            <a:r>
              <a:rPr lang="en-US" sz="5600" b="1" dirty="0" err="1">
                <a:latin typeface="Courier New" panose="02070309020205020404" pitchFamily="49" charset="0"/>
                <a:cs typeface="Courier New" panose="02070309020205020404" pitchFamily="49" charset="0"/>
              </a:rPr>
              <a:t>phoneNumber</a:t>
            </a:r>
            <a:r>
              <a:rPr lang="en-US" sz="5600" b="1" dirty="0">
                <a:latin typeface="Courier New" panose="02070309020205020404" pitchFamily="49" charset="0"/>
                <a:cs typeface="Courier New" panose="02070309020205020404" pitchFamily="49" charset="0"/>
              </a:rPr>
              <a:t>&gt;</a:t>
            </a:r>
          </a:p>
          <a:p>
            <a:pPr marL="0" indent="0">
              <a:buNone/>
            </a:pPr>
            <a:r>
              <a:rPr lang="en-US" sz="5600" b="1" dirty="0">
                <a:latin typeface="Courier New" panose="02070309020205020404" pitchFamily="49" charset="0"/>
                <a:cs typeface="Courier New" panose="02070309020205020404" pitchFamily="49" charset="0"/>
              </a:rPr>
              <a:t>  &lt;/</a:t>
            </a:r>
            <a:r>
              <a:rPr lang="en-US" sz="5600" b="1" dirty="0" err="1">
                <a:latin typeface="Courier New" panose="02070309020205020404" pitchFamily="49" charset="0"/>
                <a:cs typeface="Courier New" panose="02070309020205020404" pitchFamily="49" charset="0"/>
              </a:rPr>
              <a:t>phoneNumbers</a:t>
            </a:r>
            <a:r>
              <a:rPr lang="en-US" sz="5600" b="1" dirty="0">
                <a:latin typeface="Courier New" panose="02070309020205020404" pitchFamily="49" charset="0"/>
                <a:cs typeface="Courier New" panose="02070309020205020404" pitchFamily="49" charset="0"/>
              </a:rPr>
              <a:t>&gt;</a:t>
            </a:r>
          </a:p>
          <a:p>
            <a:pPr marL="0" indent="0">
              <a:buNone/>
            </a:pPr>
            <a:r>
              <a:rPr lang="en-US" sz="5600" b="1" dirty="0">
                <a:latin typeface="Courier New" panose="02070309020205020404" pitchFamily="49" charset="0"/>
                <a:cs typeface="Courier New" panose="02070309020205020404" pitchFamily="49" charset="0"/>
              </a:rPr>
              <a:t>  &lt;gender&gt;</a:t>
            </a:r>
          </a:p>
          <a:p>
            <a:pPr marL="0" indent="0">
              <a:buNone/>
            </a:pPr>
            <a:r>
              <a:rPr lang="en-US" sz="5600" b="1" dirty="0">
                <a:latin typeface="Courier New" panose="02070309020205020404" pitchFamily="49" charset="0"/>
                <a:cs typeface="Courier New" panose="02070309020205020404" pitchFamily="49" charset="0"/>
              </a:rPr>
              <a:t>    &lt;type&gt;male&lt;/type&gt;</a:t>
            </a:r>
          </a:p>
          <a:p>
            <a:pPr marL="0" indent="0">
              <a:buNone/>
            </a:pPr>
            <a:r>
              <a:rPr lang="en-US" sz="5600" b="1" dirty="0">
                <a:latin typeface="Courier New" panose="02070309020205020404" pitchFamily="49" charset="0"/>
                <a:cs typeface="Courier New" panose="02070309020205020404" pitchFamily="49" charset="0"/>
              </a:rPr>
              <a:t>  &lt;/gender&gt;</a:t>
            </a:r>
          </a:p>
          <a:p>
            <a:pPr marL="0" indent="0">
              <a:buNone/>
            </a:pPr>
            <a:r>
              <a:rPr lang="en-US" sz="5600" b="1" dirty="0">
                <a:latin typeface="Courier New" panose="02070309020205020404" pitchFamily="49" charset="0"/>
                <a:cs typeface="Courier New" panose="02070309020205020404" pitchFamily="49" charset="0"/>
              </a:rPr>
              <a:t>&lt;/person&gt;</a:t>
            </a:r>
          </a:p>
        </p:txBody>
      </p:sp>
    </p:spTree>
    <p:extLst>
      <p:ext uri="{BB962C8B-B14F-4D97-AF65-F5344CB8AC3E}">
        <p14:creationId xmlns:p14="http://schemas.microsoft.com/office/powerpoint/2010/main" val="2392329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relational data: Set data</a:t>
            </a:r>
          </a:p>
        </p:txBody>
      </p:sp>
      <p:sp>
        <p:nvSpPr>
          <p:cNvPr id="3" name="Content Placeholder 2"/>
          <p:cNvSpPr>
            <a:spLocks noGrp="1"/>
          </p:cNvSpPr>
          <p:nvPr>
            <p:ph idx="1"/>
          </p:nvPr>
        </p:nvSpPr>
        <p:spPr/>
        <p:txBody>
          <a:bodyPr/>
          <a:lstStyle/>
          <a:p>
            <a:r>
              <a:rPr lang="en-US" dirty="0"/>
              <a:t>Each record is a </a:t>
            </a:r>
            <a:r>
              <a:rPr lang="en-US" dirty="0">
                <a:solidFill>
                  <a:srgbClr val="0070C0"/>
                </a:solidFill>
              </a:rPr>
              <a:t>set of items</a:t>
            </a:r>
            <a:r>
              <a:rPr lang="en-US" dirty="0"/>
              <a:t> from a space of possible items</a:t>
            </a:r>
          </a:p>
          <a:p>
            <a:r>
              <a:rPr lang="en-US" dirty="0"/>
              <a:t>Example: Transaction data</a:t>
            </a:r>
          </a:p>
          <a:p>
            <a:pPr lvl="1"/>
            <a:r>
              <a:rPr lang="en-US" dirty="0"/>
              <a:t>Also called </a:t>
            </a:r>
            <a:r>
              <a:rPr lang="en-US" dirty="0">
                <a:solidFill>
                  <a:schemeClr val="accent6">
                    <a:lumMod val="75000"/>
                  </a:schemeClr>
                </a:solidFill>
              </a:rPr>
              <a:t>market-basket data</a:t>
            </a: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13621023"/>
              </p:ext>
            </p:extLst>
          </p:nvPr>
        </p:nvGraphicFramePr>
        <p:xfrm>
          <a:off x="2362200" y="3886200"/>
          <a:ext cx="4419600" cy="2225040"/>
        </p:xfrm>
        <a:graphic>
          <a:graphicData uri="http://schemas.openxmlformats.org/drawingml/2006/table">
            <a:tbl>
              <a:tblPr firstRow="1" firstCol="1" bandRow="1">
                <a:tableStyleId>{5C22544A-7EE6-4342-B048-85BDC9FD1C3A}</a:tableStyleId>
              </a:tblPr>
              <a:tblGrid>
                <a:gridCol w="607696">
                  <a:extLst>
                    <a:ext uri="{9D8B030D-6E8A-4147-A177-3AD203B41FA5}">
                      <a16:colId xmlns:a16="http://schemas.microsoft.com/office/drawing/2014/main" val="20000"/>
                    </a:ext>
                  </a:extLst>
                </a:gridCol>
                <a:gridCol w="3811904">
                  <a:extLst>
                    <a:ext uri="{9D8B030D-6E8A-4147-A177-3AD203B41FA5}">
                      <a16:colId xmlns:a16="http://schemas.microsoft.com/office/drawing/2014/main" val="20001"/>
                    </a:ext>
                  </a:extLst>
                </a:gridCol>
              </a:tblGrid>
              <a:tr h="370840">
                <a:tc>
                  <a:txBody>
                    <a:bodyPr/>
                    <a:lstStyle/>
                    <a:p>
                      <a:r>
                        <a:rPr lang="en-US" dirty="0"/>
                        <a:t>TID</a:t>
                      </a:r>
                    </a:p>
                  </a:txBody>
                  <a:tcPr/>
                </a:tc>
                <a:tc>
                  <a:txBody>
                    <a:bodyPr/>
                    <a:lstStyle/>
                    <a:p>
                      <a:r>
                        <a:rPr lang="en-US" dirty="0"/>
                        <a:t>Items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Bread, Coke, Milk</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Juice, Bread</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Juice, Coke, Diaper, Milk</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Juice,</a:t>
                      </a:r>
                      <a:r>
                        <a:rPr lang="en-US" baseline="0" dirty="0"/>
                        <a:t> Bread, Diaper, Milk</a:t>
                      </a:r>
                      <a:endParaRPr lang="en-US" dirty="0"/>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Coke,</a:t>
                      </a:r>
                      <a:r>
                        <a:rPr lang="en-US" baseline="0" dirty="0"/>
                        <a:t> Diaper, Milk</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5551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data</a:t>
            </a:r>
          </a:p>
        </p:txBody>
      </p:sp>
      <p:sp>
        <p:nvSpPr>
          <p:cNvPr id="3" name="Content Placeholder 2"/>
          <p:cNvSpPr>
            <a:spLocks noGrp="1"/>
          </p:cNvSpPr>
          <p:nvPr>
            <p:ph idx="1"/>
          </p:nvPr>
        </p:nvSpPr>
        <p:spPr/>
        <p:txBody>
          <a:bodyPr/>
          <a:lstStyle/>
          <a:p>
            <a:r>
              <a:rPr lang="en-US" dirty="0"/>
              <a:t>Each record is a </a:t>
            </a:r>
            <a:r>
              <a:rPr lang="en-US" dirty="0">
                <a:solidFill>
                  <a:srgbClr val="0070C0"/>
                </a:solidFill>
              </a:rPr>
              <a:t>set of items</a:t>
            </a:r>
            <a:r>
              <a:rPr lang="en-US" dirty="0"/>
              <a:t> from a space of possible items</a:t>
            </a:r>
          </a:p>
          <a:p>
            <a:r>
              <a:rPr lang="en-US" dirty="0"/>
              <a:t>Example: Document data</a:t>
            </a:r>
          </a:p>
          <a:p>
            <a:pPr lvl="1"/>
            <a:r>
              <a:rPr lang="en-US" dirty="0"/>
              <a:t>Also called </a:t>
            </a:r>
            <a:r>
              <a:rPr lang="en-US" dirty="0">
                <a:solidFill>
                  <a:schemeClr val="accent6">
                    <a:lumMod val="75000"/>
                  </a:schemeClr>
                </a:solidFill>
              </a:rPr>
              <a:t>bag-of-words </a:t>
            </a:r>
            <a:r>
              <a:rPr lang="en-US" dirty="0"/>
              <a:t>representation</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97479796"/>
              </p:ext>
            </p:extLst>
          </p:nvPr>
        </p:nvGraphicFramePr>
        <p:xfrm>
          <a:off x="2362200" y="3886200"/>
          <a:ext cx="4419600" cy="1483360"/>
        </p:xfrm>
        <a:graphic>
          <a:graphicData uri="http://schemas.openxmlformats.org/drawingml/2006/table">
            <a:tbl>
              <a:tblPr firstRow="1" firstCol="1" bandRow="1">
                <a:tableStyleId>{00A15C55-8517-42AA-B614-E9B94910E393}</a:tableStyleId>
              </a:tblPr>
              <a:tblGrid>
                <a:gridCol w="9144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70840">
                <a:tc>
                  <a:txBody>
                    <a:bodyPr/>
                    <a:lstStyle/>
                    <a:p>
                      <a:r>
                        <a:rPr lang="en-US" dirty="0"/>
                        <a:t>Doc Id</a:t>
                      </a:r>
                    </a:p>
                  </a:txBody>
                  <a:tcPr/>
                </a:tc>
                <a:tc>
                  <a:txBody>
                    <a:bodyPr/>
                    <a:lstStyle/>
                    <a:p>
                      <a:r>
                        <a:rPr lang="en-US" dirty="0"/>
                        <a:t>Words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the, dog, followed</a:t>
                      </a:r>
                      <a:r>
                        <a:rPr lang="en-US" baseline="0" dirty="0"/>
                        <a:t>, the, cat</a:t>
                      </a:r>
                      <a:endParaRPr lang="en-US" dirty="0"/>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the, cat,</a:t>
                      </a:r>
                      <a:r>
                        <a:rPr lang="en-US" baseline="0" dirty="0"/>
                        <a:t> chased, the, cat</a:t>
                      </a:r>
                      <a:endParaRPr lang="en-US"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the, man, walked, the,</a:t>
                      </a:r>
                      <a:r>
                        <a:rPr lang="en-US" baseline="0" dirty="0"/>
                        <a:t> dog</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5703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534400" cy="990600"/>
          </a:xfrm>
        </p:spPr>
        <p:txBody>
          <a:bodyPr>
            <a:normAutofit fontScale="90000"/>
          </a:bodyPr>
          <a:lstStyle/>
          <a:p>
            <a:r>
              <a:rPr lang="en-US" dirty="0"/>
              <a:t>Vector representation of market-basket data</a:t>
            </a:r>
          </a:p>
        </p:txBody>
      </p:sp>
      <p:sp>
        <p:nvSpPr>
          <p:cNvPr id="3" name="Content Placeholder 2"/>
          <p:cNvSpPr>
            <a:spLocks noGrp="1"/>
          </p:cNvSpPr>
          <p:nvPr>
            <p:ph idx="1"/>
          </p:nvPr>
        </p:nvSpPr>
        <p:spPr>
          <a:xfrm>
            <a:off x="152400" y="1600200"/>
            <a:ext cx="8534400" cy="4876800"/>
          </a:xfrm>
        </p:spPr>
        <p:txBody>
          <a:bodyPr/>
          <a:lstStyle/>
          <a:p>
            <a:r>
              <a:rPr lang="en-US" dirty="0"/>
              <a:t>Market-basket data can be </a:t>
            </a:r>
            <a:r>
              <a:rPr lang="en-US" dirty="0">
                <a:solidFill>
                  <a:schemeClr val="accent6">
                    <a:lumMod val="75000"/>
                  </a:schemeClr>
                </a:solidFill>
              </a:rPr>
              <a:t>represented</a:t>
            </a:r>
            <a:r>
              <a:rPr lang="en-US" dirty="0"/>
              <a:t>, or </a:t>
            </a:r>
            <a:r>
              <a:rPr lang="en-US" dirty="0">
                <a:solidFill>
                  <a:srgbClr val="C00000"/>
                </a:solidFill>
              </a:rPr>
              <a:t>thought of</a:t>
            </a:r>
            <a:r>
              <a:rPr lang="en-US" dirty="0"/>
              <a:t>, as </a:t>
            </a:r>
            <a:r>
              <a:rPr lang="en-US" dirty="0">
                <a:solidFill>
                  <a:srgbClr val="0070C0"/>
                </a:solidFill>
              </a:rPr>
              <a:t>numeric vector data</a:t>
            </a:r>
          </a:p>
          <a:p>
            <a:pPr lvl="1"/>
            <a:r>
              <a:rPr lang="en-US" dirty="0"/>
              <a:t>The vector is defined over the set of </a:t>
            </a:r>
            <a:r>
              <a:rPr lang="en-US" dirty="0">
                <a:solidFill>
                  <a:schemeClr val="accent6">
                    <a:lumMod val="75000"/>
                  </a:schemeClr>
                </a:solidFill>
              </a:rPr>
              <a:t>all possible items</a:t>
            </a:r>
          </a:p>
          <a:p>
            <a:pPr lvl="1"/>
            <a:r>
              <a:rPr lang="en-US" dirty="0"/>
              <a:t>The values are </a:t>
            </a:r>
            <a:r>
              <a:rPr lang="en-US" dirty="0">
                <a:solidFill>
                  <a:schemeClr val="accent6">
                    <a:lumMod val="75000"/>
                  </a:schemeClr>
                </a:solidFill>
              </a:rPr>
              <a:t>binary</a:t>
            </a:r>
            <a:r>
              <a:rPr lang="en-US" dirty="0"/>
              <a:t> (the item appears or not in the set)</a:t>
            </a:r>
          </a:p>
        </p:txBody>
      </p:sp>
      <p:graphicFrame>
        <p:nvGraphicFramePr>
          <p:cNvPr id="4" name="Table 3"/>
          <p:cNvGraphicFramePr>
            <a:graphicFrameLocks noGrp="1"/>
          </p:cNvGraphicFramePr>
          <p:nvPr>
            <p:extLst>
              <p:ext uri="{D42A27DB-BD31-4B8C-83A1-F6EECF244321}">
                <p14:modId xmlns:p14="http://schemas.microsoft.com/office/powerpoint/2010/main" val="1536978606"/>
              </p:ext>
            </p:extLst>
          </p:nvPr>
        </p:nvGraphicFramePr>
        <p:xfrm>
          <a:off x="228600" y="4038600"/>
          <a:ext cx="4419600" cy="2225040"/>
        </p:xfrm>
        <a:graphic>
          <a:graphicData uri="http://schemas.openxmlformats.org/drawingml/2006/table">
            <a:tbl>
              <a:tblPr firstRow="1" firstCol="1" bandRow="1">
                <a:tableStyleId>{5C22544A-7EE6-4342-B048-85BDC9FD1C3A}</a:tableStyleId>
              </a:tblPr>
              <a:tblGrid>
                <a:gridCol w="607696">
                  <a:extLst>
                    <a:ext uri="{9D8B030D-6E8A-4147-A177-3AD203B41FA5}">
                      <a16:colId xmlns:a16="http://schemas.microsoft.com/office/drawing/2014/main" val="20000"/>
                    </a:ext>
                  </a:extLst>
                </a:gridCol>
                <a:gridCol w="3811904">
                  <a:extLst>
                    <a:ext uri="{9D8B030D-6E8A-4147-A177-3AD203B41FA5}">
                      <a16:colId xmlns:a16="http://schemas.microsoft.com/office/drawing/2014/main" val="20001"/>
                    </a:ext>
                  </a:extLst>
                </a:gridCol>
              </a:tblGrid>
              <a:tr h="370840">
                <a:tc>
                  <a:txBody>
                    <a:bodyPr/>
                    <a:lstStyle/>
                    <a:p>
                      <a:r>
                        <a:rPr lang="en-US" dirty="0"/>
                        <a:t>TID</a:t>
                      </a:r>
                    </a:p>
                  </a:txBody>
                  <a:tcPr/>
                </a:tc>
                <a:tc>
                  <a:txBody>
                    <a:bodyPr/>
                    <a:lstStyle/>
                    <a:p>
                      <a:r>
                        <a:rPr lang="en-US" dirty="0"/>
                        <a:t>Items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Bread, Coke, Milk</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Juice, Bread</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Juice, Coke, Diaper, Milk</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Juice,</a:t>
                      </a:r>
                      <a:r>
                        <a:rPr lang="en-US" baseline="0" dirty="0"/>
                        <a:t> Bread, Diaper, Milk</a:t>
                      </a:r>
                      <a:endParaRPr lang="en-US" dirty="0"/>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Coke,</a:t>
                      </a:r>
                      <a:r>
                        <a:rPr lang="en-US" baseline="0" dirty="0"/>
                        <a:t> Diaper, Milk</a:t>
                      </a:r>
                      <a:endParaRPr lang="en-US" dirty="0"/>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51666306"/>
              </p:ext>
            </p:extLst>
          </p:nvPr>
        </p:nvGraphicFramePr>
        <p:xfrm>
          <a:off x="5181600" y="3581399"/>
          <a:ext cx="3247291" cy="2682241"/>
        </p:xfrm>
        <a:graphic>
          <a:graphicData uri="http://schemas.openxmlformats.org/drawingml/2006/table">
            <a:tbl>
              <a:tblPr firstRow="1" firstCol="1" bandRow="1">
                <a:tableStyleId>{5C22544A-7EE6-4342-B048-85BDC9FD1C3A}</a:tableStyleId>
              </a:tblPr>
              <a:tblGrid>
                <a:gridCol w="555972">
                  <a:extLst>
                    <a:ext uri="{9D8B030D-6E8A-4147-A177-3AD203B41FA5}">
                      <a16:colId xmlns:a16="http://schemas.microsoft.com/office/drawing/2014/main" val="20000"/>
                    </a:ext>
                  </a:extLst>
                </a:gridCol>
                <a:gridCol w="510828">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80291">
                  <a:extLst>
                    <a:ext uri="{9D8B030D-6E8A-4147-A177-3AD203B41FA5}">
                      <a16:colId xmlns:a16="http://schemas.microsoft.com/office/drawing/2014/main" val="20005"/>
                    </a:ext>
                  </a:extLst>
                </a:gridCol>
              </a:tblGrid>
              <a:tr h="828041">
                <a:tc>
                  <a:txBody>
                    <a:bodyPr/>
                    <a:lstStyle/>
                    <a:p>
                      <a:r>
                        <a:rPr lang="en-US" dirty="0"/>
                        <a:t>TID</a:t>
                      </a:r>
                    </a:p>
                  </a:txBody>
                  <a:tcPr anchor="b"/>
                </a:tc>
                <a:tc>
                  <a:txBody>
                    <a:bodyPr/>
                    <a:lstStyle/>
                    <a:p>
                      <a:r>
                        <a:rPr lang="en-US" dirty="0"/>
                        <a:t>Bread</a:t>
                      </a:r>
                    </a:p>
                  </a:txBody>
                  <a:tcPr vert="vert270"/>
                </a:tc>
                <a:tc>
                  <a:txBody>
                    <a:bodyPr/>
                    <a:lstStyle/>
                    <a:p>
                      <a:r>
                        <a:rPr lang="en-US" dirty="0"/>
                        <a:t>Coke</a:t>
                      </a:r>
                    </a:p>
                  </a:txBody>
                  <a:tcPr vert="vert270"/>
                </a:tc>
                <a:tc>
                  <a:txBody>
                    <a:bodyPr/>
                    <a:lstStyle/>
                    <a:p>
                      <a:r>
                        <a:rPr lang="en-US" dirty="0"/>
                        <a:t>Milk</a:t>
                      </a:r>
                    </a:p>
                  </a:txBody>
                  <a:tcPr vert="vert270"/>
                </a:tc>
                <a:tc>
                  <a:txBody>
                    <a:bodyPr/>
                    <a:lstStyle/>
                    <a:p>
                      <a:r>
                        <a:rPr lang="en-US" dirty="0"/>
                        <a:t>Juice</a:t>
                      </a:r>
                    </a:p>
                  </a:txBody>
                  <a:tcPr vert="vert270"/>
                </a:tc>
                <a:tc>
                  <a:txBody>
                    <a:bodyPr/>
                    <a:lstStyle/>
                    <a:p>
                      <a:r>
                        <a:rPr lang="en-US" dirty="0"/>
                        <a:t>Diaper</a:t>
                      </a:r>
                    </a:p>
                  </a:txBody>
                  <a:tcPr vert="vert270"/>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228600" y="6399014"/>
            <a:ext cx="6647974" cy="369332"/>
          </a:xfrm>
          <a:prstGeom prst="rect">
            <a:avLst/>
          </a:prstGeom>
          <a:solidFill>
            <a:srgbClr val="92D050"/>
          </a:solidFill>
        </p:spPr>
        <p:txBody>
          <a:bodyPr wrap="none" rtlCol="0">
            <a:spAutoFit/>
          </a:bodyPr>
          <a:lstStyle/>
          <a:p>
            <a:r>
              <a:rPr lang="en-US" dirty="0">
                <a:solidFill>
                  <a:srgbClr val="FF0000"/>
                </a:solidFill>
              </a:rPr>
              <a:t>Sparsity</a:t>
            </a:r>
            <a:r>
              <a:rPr lang="en-US" dirty="0"/>
              <a:t>: Most entries are zero. Most baskets contain few items</a:t>
            </a:r>
          </a:p>
        </p:txBody>
      </p:sp>
    </p:spTree>
    <p:extLst>
      <p:ext uri="{BB962C8B-B14F-4D97-AF65-F5344CB8AC3E}">
        <p14:creationId xmlns:p14="http://schemas.microsoft.com/office/powerpoint/2010/main" val="115677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Vector representation of document data</a:t>
            </a:r>
          </a:p>
        </p:txBody>
      </p:sp>
      <p:sp>
        <p:nvSpPr>
          <p:cNvPr id="3" name="Content Placeholder 2"/>
          <p:cNvSpPr>
            <a:spLocks noGrp="1"/>
          </p:cNvSpPr>
          <p:nvPr>
            <p:ph idx="1"/>
          </p:nvPr>
        </p:nvSpPr>
        <p:spPr>
          <a:xfrm>
            <a:off x="152400" y="1600200"/>
            <a:ext cx="8534400" cy="4876800"/>
          </a:xfrm>
        </p:spPr>
        <p:txBody>
          <a:bodyPr/>
          <a:lstStyle/>
          <a:p>
            <a:r>
              <a:rPr lang="en-US" dirty="0"/>
              <a:t>Document data can be </a:t>
            </a:r>
            <a:r>
              <a:rPr lang="en-US" dirty="0">
                <a:solidFill>
                  <a:schemeClr val="accent6">
                    <a:lumMod val="75000"/>
                  </a:schemeClr>
                </a:solidFill>
              </a:rPr>
              <a:t>represented</a:t>
            </a:r>
            <a:r>
              <a:rPr lang="en-US" dirty="0"/>
              <a:t>, or </a:t>
            </a:r>
            <a:r>
              <a:rPr lang="en-US" dirty="0">
                <a:solidFill>
                  <a:srgbClr val="C00000"/>
                </a:solidFill>
              </a:rPr>
              <a:t>thought of</a:t>
            </a:r>
            <a:r>
              <a:rPr lang="en-US" dirty="0"/>
              <a:t>, as </a:t>
            </a:r>
            <a:r>
              <a:rPr lang="en-US" dirty="0">
                <a:solidFill>
                  <a:srgbClr val="0070C0"/>
                </a:solidFill>
              </a:rPr>
              <a:t>numeric vector data</a:t>
            </a:r>
          </a:p>
          <a:p>
            <a:pPr lvl="1"/>
            <a:r>
              <a:rPr lang="en-US" dirty="0"/>
              <a:t>The vector is defined over the set of </a:t>
            </a:r>
            <a:r>
              <a:rPr lang="en-US" dirty="0">
                <a:solidFill>
                  <a:schemeClr val="accent6">
                    <a:lumMod val="75000"/>
                  </a:schemeClr>
                </a:solidFill>
              </a:rPr>
              <a:t>all possible words</a:t>
            </a:r>
          </a:p>
          <a:p>
            <a:pPr lvl="1"/>
            <a:r>
              <a:rPr lang="en-US" dirty="0"/>
              <a:t>The values are the </a:t>
            </a:r>
            <a:r>
              <a:rPr lang="en-US" dirty="0">
                <a:solidFill>
                  <a:schemeClr val="accent6">
                    <a:lumMod val="75000"/>
                  </a:schemeClr>
                </a:solidFill>
              </a:rPr>
              <a:t>counts</a:t>
            </a:r>
            <a:r>
              <a:rPr lang="en-US" dirty="0"/>
              <a:t> (number of times a word appears in the document)</a:t>
            </a:r>
          </a:p>
        </p:txBody>
      </p:sp>
      <p:graphicFrame>
        <p:nvGraphicFramePr>
          <p:cNvPr id="5" name="Table 4"/>
          <p:cNvGraphicFramePr>
            <a:graphicFrameLocks noGrp="1"/>
          </p:cNvGraphicFramePr>
          <p:nvPr>
            <p:extLst>
              <p:ext uri="{D42A27DB-BD31-4B8C-83A1-F6EECF244321}">
                <p14:modId xmlns:p14="http://schemas.microsoft.com/office/powerpoint/2010/main" val="3181570905"/>
              </p:ext>
            </p:extLst>
          </p:nvPr>
        </p:nvGraphicFramePr>
        <p:xfrm>
          <a:off x="5029200" y="3886200"/>
          <a:ext cx="3886201" cy="2016760"/>
        </p:xfrm>
        <a:graphic>
          <a:graphicData uri="http://schemas.openxmlformats.org/drawingml/2006/table">
            <a:tbl>
              <a:tblPr firstRow="1" firstCol="1" bandRow="1">
                <a:tableStyleId>{00A15C55-8517-42AA-B614-E9B94910E393}</a:tableStyleId>
              </a:tblPr>
              <a:tblGrid>
                <a:gridCol w="664636">
                  <a:extLst>
                    <a:ext uri="{9D8B030D-6E8A-4147-A177-3AD203B41FA5}">
                      <a16:colId xmlns:a16="http://schemas.microsoft.com/office/drawing/2014/main" val="20000"/>
                    </a:ext>
                  </a:extLst>
                </a:gridCol>
                <a:gridCol w="478364">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1">
                  <a:extLst>
                    <a:ext uri="{9D8B030D-6E8A-4147-A177-3AD203B41FA5}">
                      <a16:colId xmlns:a16="http://schemas.microsoft.com/office/drawing/2014/main" val="20007"/>
                    </a:ext>
                  </a:extLst>
                </a:gridCol>
              </a:tblGrid>
              <a:tr h="904240">
                <a:tc>
                  <a:txBody>
                    <a:bodyPr/>
                    <a:lstStyle/>
                    <a:p>
                      <a:r>
                        <a:rPr lang="en-US" dirty="0"/>
                        <a:t>Doc Id</a:t>
                      </a:r>
                    </a:p>
                  </a:txBody>
                  <a:tcPr anchor="b"/>
                </a:tc>
                <a:tc>
                  <a:txBody>
                    <a:bodyPr/>
                    <a:lstStyle/>
                    <a:p>
                      <a:r>
                        <a:rPr lang="en-US" dirty="0"/>
                        <a:t>the</a:t>
                      </a:r>
                    </a:p>
                  </a:txBody>
                  <a:tcPr vert="vert270"/>
                </a:tc>
                <a:tc>
                  <a:txBody>
                    <a:bodyPr/>
                    <a:lstStyle/>
                    <a:p>
                      <a:r>
                        <a:rPr lang="en-US" dirty="0"/>
                        <a:t>dog</a:t>
                      </a:r>
                    </a:p>
                  </a:txBody>
                  <a:tcPr vert="vert270"/>
                </a:tc>
                <a:tc>
                  <a:txBody>
                    <a:bodyPr/>
                    <a:lstStyle/>
                    <a:p>
                      <a:r>
                        <a:rPr lang="en-US" dirty="0"/>
                        <a:t>follows</a:t>
                      </a:r>
                    </a:p>
                  </a:txBody>
                  <a:tcPr vert="vert270"/>
                </a:tc>
                <a:tc>
                  <a:txBody>
                    <a:bodyPr/>
                    <a:lstStyle/>
                    <a:p>
                      <a:r>
                        <a:rPr lang="en-US" dirty="0"/>
                        <a:t>cat</a:t>
                      </a:r>
                    </a:p>
                  </a:txBody>
                  <a:tcPr vert="vert270"/>
                </a:tc>
                <a:tc>
                  <a:txBody>
                    <a:bodyPr/>
                    <a:lstStyle/>
                    <a:p>
                      <a:r>
                        <a:rPr lang="en-US" dirty="0"/>
                        <a:t>chases</a:t>
                      </a:r>
                    </a:p>
                  </a:txBody>
                  <a:tcPr vert="vert270"/>
                </a:tc>
                <a:tc>
                  <a:txBody>
                    <a:bodyPr/>
                    <a:lstStyle/>
                    <a:p>
                      <a:r>
                        <a:rPr lang="en-US" dirty="0"/>
                        <a:t>man</a:t>
                      </a:r>
                    </a:p>
                  </a:txBody>
                  <a:tcPr vert="vert270"/>
                </a:tc>
                <a:tc>
                  <a:txBody>
                    <a:bodyPr/>
                    <a:lstStyle/>
                    <a:p>
                      <a:r>
                        <a:rPr lang="en-US" dirty="0"/>
                        <a:t>walks</a:t>
                      </a:r>
                    </a:p>
                  </a:txBody>
                  <a:tcPr vert="vert270"/>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29371037"/>
              </p:ext>
            </p:extLst>
          </p:nvPr>
        </p:nvGraphicFramePr>
        <p:xfrm>
          <a:off x="164123" y="4419600"/>
          <a:ext cx="4419600" cy="1483360"/>
        </p:xfrm>
        <a:graphic>
          <a:graphicData uri="http://schemas.openxmlformats.org/drawingml/2006/table">
            <a:tbl>
              <a:tblPr firstRow="1" firstCol="1" bandRow="1">
                <a:tableStyleId>{00A15C55-8517-42AA-B614-E9B94910E393}</a:tableStyleId>
              </a:tblPr>
              <a:tblGrid>
                <a:gridCol w="9144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70840">
                <a:tc>
                  <a:txBody>
                    <a:bodyPr/>
                    <a:lstStyle/>
                    <a:p>
                      <a:r>
                        <a:rPr lang="en-US" dirty="0"/>
                        <a:t>Doc Id</a:t>
                      </a:r>
                    </a:p>
                  </a:txBody>
                  <a:tcPr/>
                </a:tc>
                <a:tc>
                  <a:txBody>
                    <a:bodyPr/>
                    <a:lstStyle/>
                    <a:p>
                      <a:r>
                        <a:rPr lang="en-US" dirty="0"/>
                        <a:t>Words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the, dog, follows</a:t>
                      </a:r>
                      <a:r>
                        <a:rPr lang="en-US" baseline="0" dirty="0"/>
                        <a:t>, the, cat</a:t>
                      </a:r>
                      <a:endParaRPr lang="en-US" dirty="0"/>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the, cat,</a:t>
                      </a:r>
                      <a:r>
                        <a:rPr lang="en-US" baseline="0" dirty="0"/>
                        <a:t> chases, the, cat</a:t>
                      </a:r>
                      <a:endParaRPr lang="en-US"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the, man, walks, the,</a:t>
                      </a:r>
                      <a:r>
                        <a:rPr lang="en-US" baseline="0" dirty="0"/>
                        <a:t> dog</a:t>
                      </a:r>
                      <a:endParaRPr lang="en-US"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228600" y="6399014"/>
            <a:ext cx="7802136" cy="369332"/>
          </a:xfrm>
          <a:prstGeom prst="rect">
            <a:avLst/>
          </a:prstGeom>
          <a:solidFill>
            <a:srgbClr val="92D050"/>
          </a:solidFill>
        </p:spPr>
        <p:txBody>
          <a:bodyPr wrap="none" rtlCol="0">
            <a:spAutoFit/>
          </a:bodyPr>
          <a:lstStyle/>
          <a:p>
            <a:r>
              <a:rPr lang="en-US" dirty="0">
                <a:solidFill>
                  <a:srgbClr val="FF0000"/>
                </a:solidFill>
              </a:rPr>
              <a:t>Sparsity</a:t>
            </a:r>
            <a:r>
              <a:rPr lang="en-US" dirty="0"/>
              <a:t>: Most entries are zero. Most documents contain few of the words</a:t>
            </a:r>
          </a:p>
        </p:txBody>
      </p:sp>
    </p:spTree>
    <p:extLst>
      <p:ext uri="{BB962C8B-B14F-4D97-AF65-F5344CB8AC3E}">
        <p14:creationId xmlns:p14="http://schemas.microsoft.com/office/powerpoint/2010/main" val="2570683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data storage</a:t>
            </a:r>
          </a:p>
        </p:txBody>
      </p:sp>
      <p:sp>
        <p:nvSpPr>
          <p:cNvPr id="3" name="Content Placeholder 2"/>
          <p:cNvSpPr>
            <a:spLocks noGrp="1"/>
          </p:cNvSpPr>
          <p:nvPr>
            <p:ph idx="1"/>
          </p:nvPr>
        </p:nvSpPr>
        <p:spPr>
          <a:xfrm>
            <a:off x="457200" y="1600200"/>
            <a:ext cx="8229600" cy="4906108"/>
          </a:xfrm>
        </p:spPr>
        <p:txBody>
          <a:bodyPr/>
          <a:lstStyle/>
          <a:p>
            <a:r>
              <a:rPr lang="en-US" dirty="0"/>
              <a:t>Set data can be stored in flat files or relational DB</a:t>
            </a:r>
          </a:p>
          <a:p>
            <a:pPr lvl="1"/>
            <a:r>
              <a:rPr lang="en-US" dirty="0"/>
              <a:t>One line per set or one record per set.</a:t>
            </a:r>
          </a:p>
        </p:txBody>
      </p:sp>
      <p:sp>
        <p:nvSpPr>
          <p:cNvPr id="4" name="Content Placeholder 3"/>
          <p:cNvSpPr txBox="1">
            <a:spLocks/>
          </p:cNvSpPr>
          <p:nvPr/>
        </p:nvSpPr>
        <p:spPr>
          <a:xfrm>
            <a:off x="492369" y="4899714"/>
            <a:ext cx="8229600" cy="1606594"/>
          </a:xfrm>
          <a:prstGeom prst="rect">
            <a:avLst/>
          </a:prstGeom>
          <a:solidFill>
            <a:schemeClr val="accent6">
              <a:lumMod val="60000"/>
              <a:lumOff val="40000"/>
            </a:schemeClr>
          </a:solidFill>
        </p:spPr>
        <p:txBody>
          <a:bodyPr vert="horz" wrap="square" lIns="91440" tIns="45720" rIns="91440" bIns="45720" rtlCol="0">
            <a:spAutoFit/>
          </a:bodyPr>
          <a:lst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Clr>
                <a:schemeClr val="tx1"/>
              </a:buClr>
            </a:pPr>
            <a:r>
              <a:rPr lang="en-US" sz="1200" dirty="0">
                <a:latin typeface="Courier New" pitchFamily="49" charset="0"/>
                <a:cs typeface="Courier New" pitchFamily="49" charset="0"/>
              </a:rPr>
              <a:t>I heard so many good things about this place so I was pretty juiced to try it.  I'm from Cali and I heard Shake Shack is comparable to IN-N-OUT and I </a:t>
            </a:r>
            <a:r>
              <a:rPr lang="en-US" sz="1200" dirty="0" err="1">
                <a:latin typeface="Courier New" pitchFamily="49" charset="0"/>
                <a:cs typeface="Courier New" pitchFamily="49" charset="0"/>
              </a:rPr>
              <a:t>gotta</a:t>
            </a:r>
            <a:r>
              <a:rPr lang="en-US" sz="1200" dirty="0">
                <a:latin typeface="Courier New" pitchFamily="49" charset="0"/>
                <a:cs typeface="Courier New" pitchFamily="49" charset="0"/>
              </a:rPr>
              <a:t> say,  Shake </a:t>
            </a:r>
            <a:r>
              <a:rPr lang="en-US" sz="1200" dirty="0" err="1">
                <a:latin typeface="Courier New" pitchFamily="49" charset="0"/>
                <a:cs typeface="Courier New" pitchFamily="49" charset="0"/>
              </a:rPr>
              <a:t>Shake</a:t>
            </a:r>
            <a:r>
              <a:rPr lang="en-US" sz="1200" dirty="0">
                <a:latin typeface="Courier New" pitchFamily="49" charset="0"/>
                <a:cs typeface="Courier New" pitchFamily="49" charset="0"/>
              </a:rPr>
              <a:t> wins hands down.    Surprisingly, the line was short and we waited about 10 MIN. to order.  I ordered a regular cheeseburger, fries and a black/white shake.  So </a:t>
            </a:r>
            <a:r>
              <a:rPr lang="en-US" sz="1200" dirty="0" err="1">
                <a:latin typeface="Courier New" pitchFamily="49" charset="0"/>
                <a:cs typeface="Courier New" pitchFamily="49" charset="0"/>
              </a:rPr>
              <a:t>yummerz</a:t>
            </a:r>
            <a:r>
              <a:rPr lang="en-US" sz="1200" dirty="0">
                <a:latin typeface="Courier New" pitchFamily="49" charset="0"/>
                <a:cs typeface="Courier New" pitchFamily="49" charset="0"/>
              </a:rPr>
              <a:t>.   I love the location too!  It's in the middle of the city and the view is breathtaking.   Definitely one of my favorite places to eat in NYC.</a:t>
            </a:r>
          </a:p>
          <a:p>
            <a:pPr>
              <a:buClr>
                <a:schemeClr val="tx1"/>
              </a:buClr>
            </a:pPr>
            <a:r>
              <a:rPr lang="en-US" sz="1200" dirty="0">
                <a:latin typeface="Courier New" pitchFamily="49" charset="0"/>
                <a:cs typeface="Courier New" pitchFamily="49" charset="0"/>
              </a:rPr>
              <a:t>I'm from California and I must say, Shake Shack is better than IN-N-OUT, all day, </a:t>
            </a:r>
            <a:r>
              <a:rPr lang="en-US" sz="1200" dirty="0" err="1">
                <a:latin typeface="Courier New" pitchFamily="49" charset="0"/>
                <a:cs typeface="Courier New" pitchFamily="49" charset="0"/>
              </a:rPr>
              <a:t>err'day</a:t>
            </a:r>
            <a:r>
              <a:rPr lang="en-US" sz="1200" dirty="0">
                <a:latin typeface="Courier New" pitchFamily="49" charset="0"/>
                <a:cs typeface="Courier New" pitchFamily="49" charset="0"/>
              </a:rPr>
              <a:t>. </a:t>
            </a:r>
          </a:p>
        </p:txBody>
      </p:sp>
      <p:sp>
        <p:nvSpPr>
          <p:cNvPr id="5" name="Content Placeholder 2"/>
          <p:cNvSpPr>
            <a:spLocks noGrp="1"/>
          </p:cNvSpPr>
          <p:nvPr/>
        </p:nvSpPr>
        <p:spPr>
          <a:xfrm>
            <a:off x="568569" y="2819400"/>
            <a:ext cx="8153400" cy="1905000"/>
          </a:xfrm>
          <a:prstGeom prst="rect">
            <a:avLst/>
          </a:prstGeom>
          <a:solidFill>
            <a:schemeClr val="accent3">
              <a:lumMod val="40000"/>
              <a:lumOff val="60000"/>
            </a:schemeClr>
          </a:solidFill>
        </p:spPr>
        <p:txBody>
          <a:bodyPr vert="horz" lIns="91440" tIns="45720" rIns="91440" bIns="45720" rtlCol="0">
            <a:noAutofit/>
          </a:bodyPr>
          <a:lst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050" dirty="0">
                <a:latin typeface="Courier New" pitchFamily="49" charset="0"/>
                <a:cs typeface="Courier New" pitchFamily="49" charset="0"/>
              </a:rPr>
              <a:t>0 1 2 3 4 5 6 7 8 9 10 11 12 13 14 15 16 17 18 19 20 21 22 23 24 25 26 27 28 29 </a:t>
            </a:r>
          </a:p>
          <a:p>
            <a:pPr marL="0" indent="0">
              <a:buNone/>
            </a:pPr>
            <a:r>
              <a:rPr lang="en-US" sz="1050" dirty="0">
                <a:latin typeface="Courier New" pitchFamily="49" charset="0"/>
                <a:cs typeface="Courier New" pitchFamily="49" charset="0"/>
              </a:rPr>
              <a:t>30 31 32 </a:t>
            </a:r>
          </a:p>
          <a:p>
            <a:pPr marL="0" indent="0">
              <a:buNone/>
            </a:pPr>
            <a:r>
              <a:rPr lang="en-US" sz="1050" dirty="0">
                <a:latin typeface="Courier New" pitchFamily="49" charset="0"/>
                <a:cs typeface="Courier New" pitchFamily="49" charset="0"/>
              </a:rPr>
              <a:t>33 34 35 </a:t>
            </a:r>
          </a:p>
          <a:p>
            <a:pPr marL="0" indent="0">
              <a:buNone/>
            </a:pPr>
            <a:r>
              <a:rPr lang="en-US" sz="1050" dirty="0">
                <a:latin typeface="Courier New" pitchFamily="49" charset="0"/>
                <a:cs typeface="Courier New" pitchFamily="49" charset="0"/>
              </a:rPr>
              <a:t>36 37 38 39 40 41 42 43 44 45 46 </a:t>
            </a:r>
          </a:p>
          <a:p>
            <a:pPr marL="0" indent="0">
              <a:buNone/>
            </a:pPr>
            <a:r>
              <a:rPr lang="en-US" sz="1050" dirty="0">
                <a:latin typeface="Courier New" pitchFamily="49" charset="0"/>
                <a:cs typeface="Courier New" pitchFamily="49" charset="0"/>
              </a:rPr>
              <a:t>38 39 47 48 </a:t>
            </a:r>
          </a:p>
          <a:p>
            <a:pPr marL="0" indent="0">
              <a:buNone/>
            </a:pPr>
            <a:r>
              <a:rPr lang="en-US" sz="1050" dirty="0">
                <a:latin typeface="Courier New" pitchFamily="49" charset="0"/>
                <a:cs typeface="Courier New" pitchFamily="49" charset="0"/>
              </a:rPr>
              <a:t>38 39 48 49 50 51 52 53 54 55 56 57 58 </a:t>
            </a:r>
          </a:p>
          <a:p>
            <a:pPr marL="0" indent="0">
              <a:buNone/>
            </a:pPr>
            <a:r>
              <a:rPr lang="en-US" sz="1050" dirty="0">
                <a:latin typeface="Courier New" pitchFamily="49" charset="0"/>
                <a:cs typeface="Courier New" pitchFamily="49" charset="0"/>
              </a:rPr>
              <a:t>32 41 59 60 61 62 </a:t>
            </a:r>
          </a:p>
          <a:p>
            <a:pPr marL="0" indent="0">
              <a:buNone/>
            </a:pPr>
            <a:r>
              <a:rPr lang="en-US" sz="1050" dirty="0">
                <a:latin typeface="Courier New" pitchFamily="49" charset="0"/>
                <a:cs typeface="Courier New" pitchFamily="49" charset="0"/>
              </a:rPr>
              <a:t>3 39 48 </a:t>
            </a:r>
          </a:p>
        </p:txBody>
      </p:sp>
    </p:spTree>
    <p:extLst>
      <p:ext uri="{BB962C8B-B14F-4D97-AF65-F5344CB8AC3E}">
        <p14:creationId xmlns:p14="http://schemas.microsoft.com/office/powerpoint/2010/main" val="1267084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4" name="Rectangle 8"/>
          <p:cNvSpPr>
            <a:spLocks noGrp="1" noChangeArrowheads="1"/>
          </p:cNvSpPr>
          <p:nvPr>
            <p:ph type="title"/>
          </p:nvPr>
        </p:nvSpPr>
        <p:spPr>
          <a:xfrm>
            <a:off x="381000" y="358775"/>
            <a:ext cx="8280400" cy="1066800"/>
          </a:xfrm>
        </p:spPr>
        <p:txBody>
          <a:bodyPr>
            <a:normAutofit/>
          </a:bodyPr>
          <a:lstStyle/>
          <a:p>
            <a:r>
              <a:rPr lang="en-US" dirty="0"/>
              <a:t>What is Data?</a:t>
            </a:r>
          </a:p>
        </p:txBody>
      </p:sp>
      <p:sp>
        <p:nvSpPr>
          <p:cNvPr id="649225" name="Rectangle 9"/>
          <p:cNvSpPr>
            <a:spLocks noGrp="1" noChangeArrowheads="1"/>
          </p:cNvSpPr>
          <p:nvPr>
            <p:ph type="body" sz="half" idx="1"/>
          </p:nvPr>
        </p:nvSpPr>
        <p:spPr>
          <a:xfrm>
            <a:off x="0" y="1371600"/>
            <a:ext cx="4343400" cy="5334000"/>
          </a:xfrm>
        </p:spPr>
        <p:txBody>
          <a:bodyPr>
            <a:normAutofit lnSpcReduction="10000"/>
          </a:bodyPr>
          <a:lstStyle/>
          <a:p>
            <a:r>
              <a:rPr lang="en-US" sz="2000" dirty="0"/>
              <a:t>Collection of data </a:t>
            </a:r>
            <a:r>
              <a:rPr lang="en-US" sz="2000" dirty="0">
                <a:solidFill>
                  <a:srgbClr val="0070C0"/>
                </a:solidFill>
              </a:rPr>
              <a:t>objects</a:t>
            </a:r>
            <a:r>
              <a:rPr lang="en-US" sz="2000" dirty="0"/>
              <a:t> and their </a:t>
            </a:r>
            <a:r>
              <a:rPr lang="en-US" sz="2000" dirty="0">
                <a:solidFill>
                  <a:schemeClr val="accent6">
                    <a:lumMod val="75000"/>
                  </a:schemeClr>
                </a:solidFill>
              </a:rPr>
              <a:t>attributes</a:t>
            </a:r>
          </a:p>
          <a:p>
            <a:pPr lvl="4"/>
            <a:endParaRPr lang="en-US" sz="1600" dirty="0"/>
          </a:p>
          <a:p>
            <a:r>
              <a:rPr lang="en-US" sz="2000" dirty="0"/>
              <a:t>An attribute is a property or characteristic of an object</a:t>
            </a:r>
          </a:p>
          <a:p>
            <a:pPr lvl="1"/>
            <a:r>
              <a:rPr lang="en-US" sz="1800" dirty="0"/>
              <a:t>Examples: name, date of birth, height, occupation.</a:t>
            </a:r>
          </a:p>
          <a:p>
            <a:pPr lvl="1"/>
            <a:r>
              <a:rPr lang="en-US" sz="1800" dirty="0"/>
              <a:t>Attribute is also known as </a:t>
            </a:r>
            <a:r>
              <a:rPr lang="en-US" sz="1800" dirty="0">
                <a:solidFill>
                  <a:schemeClr val="accent6">
                    <a:lumMod val="75000"/>
                  </a:schemeClr>
                </a:solidFill>
              </a:rPr>
              <a:t>variable</a:t>
            </a:r>
            <a:r>
              <a:rPr lang="en-US" sz="1800" dirty="0"/>
              <a:t>, </a:t>
            </a:r>
            <a:r>
              <a:rPr lang="en-US" sz="1800" dirty="0">
                <a:solidFill>
                  <a:schemeClr val="accent6">
                    <a:lumMod val="75000"/>
                  </a:schemeClr>
                </a:solidFill>
              </a:rPr>
              <a:t>field</a:t>
            </a:r>
            <a:r>
              <a:rPr lang="en-US" sz="1800" dirty="0"/>
              <a:t>, </a:t>
            </a:r>
            <a:r>
              <a:rPr lang="en-US" sz="1800" dirty="0">
                <a:solidFill>
                  <a:schemeClr val="accent6">
                    <a:lumMod val="75000"/>
                  </a:schemeClr>
                </a:solidFill>
              </a:rPr>
              <a:t>characteristic</a:t>
            </a:r>
            <a:r>
              <a:rPr lang="en-US" sz="1800" dirty="0"/>
              <a:t>, or </a:t>
            </a:r>
            <a:r>
              <a:rPr lang="en-US" sz="1800" dirty="0">
                <a:solidFill>
                  <a:schemeClr val="accent6">
                    <a:lumMod val="75000"/>
                  </a:schemeClr>
                </a:solidFill>
              </a:rPr>
              <a:t>feature</a:t>
            </a:r>
          </a:p>
          <a:p>
            <a:endParaRPr lang="en-US" sz="2000" dirty="0"/>
          </a:p>
          <a:p>
            <a:r>
              <a:rPr lang="en-US" sz="2000" dirty="0"/>
              <a:t>For each object the attributes take some </a:t>
            </a:r>
            <a:r>
              <a:rPr lang="en-US" sz="2000" dirty="0">
                <a:solidFill>
                  <a:srgbClr val="0070C0"/>
                </a:solidFill>
              </a:rPr>
              <a:t>values</a:t>
            </a:r>
            <a:r>
              <a:rPr lang="en-US" sz="2000" dirty="0"/>
              <a:t>.</a:t>
            </a:r>
          </a:p>
          <a:p>
            <a:endParaRPr lang="en-US" sz="2000" dirty="0"/>
          </a:p>
          <a:p>
            <a:r>
              <a:rPr lang="en-US" sz="2000" dirty="0"/>
              <a:t>The collection of </a:t>
            </a:r>
            <a:r>
              <a:rPr lang="en-US" sz="2000" dirty="0">
                <a:solidFill>
                  <a:schemeClr val="accent6">
                    <a:lumMod val="75000"/>
                  </a:schemeClr>
                </a:solidFill>
              </a:rPr>
              <a:t>attribute-value pairs</a:t>
            </a:r>
            <a:r>
              <a:rPr lang="en-US" sz="2000" dirty="0"/>
              <a:t> describes a specific object</a:t>
            </a:r>
          </a:p>
          <a:p>
            <a:pPr lvl="1"/>
            <a:r>
              <a:rPr lang="en-US" sz="1800" dirty="0"/>
              <a:t>Object is also known as </a:t>
            </a:r>
            <a:r>
              <a:rPr lang="en-US" sz="1800" dirty="0">
                <a:solidFill>
                  <a:srgbClr val="0070C0"/>
                </a:solidFill>
              </a:rPr>
              <a:t>record</a:t>
            </a:r>
            <a:r>
              <a:rPr lang="en-US" sz="1800" dirty="0"/>
              <a:t>, </a:t>
            </a:r>
            <a:r>
              <a:rPr lang="en-US" sz="1800" dirty="0">
                <a:solidFill>
                  <a:srgbClr val="0070C0"/>
                </a:solidFill>
              </a:rPr>
              <a:t>point</a:t>
            </a:r>
            <a:r>
              <a:rPr lang="en-US" sz="1800" dirty="0"/>
              <a:t>, </a:t>
            </a:r>
            <a:r>
              <a:rPr lang="en-US" sz="1800" dirty="0">
                <a:solidFill>
                  <a:srgbClr val="0070C0"/>
                </a:solidFill>
              </a:rPr>
              <a:t>case</a:t>
            </a:r>
            <a:r>
              <a:rPr lang="en-US" sz="1800" dirty="0"/>
              <a:t>, </a:t>
            </a:r>
            <a:r>
              <a:rPr lang="en-US" sz="1800" dirty="0">
                <a:solidFill>
                  <a:srgbClr val="0070C0"/>
                </a:solidFill>
              </a:rPr>
              <a:t>sample</a:t>
            </a:r>
            <a:r>
              <a:rPr lang="en-US" sz="1800" dirty="0"/>
              <a:t>, </a:t>
            </a:r>
            <a:r>
              <a:rPr lang="en-US" sz="1800" dirty="0">
                <a:solidFill>
                  <a:srgbClr val="0070C0"/>
                </a:solidFill>
              </a:rPr>
              <a:t>entity</a:t>
            </a:r>
            <a:r>
              <a:rPr lang="en-US" sz="1800" dirty="0"/>
              <a:t>, or </a:t>
            </a:r>
            <a:r>
              <a:rPr lang="en-US" sz="1800" dirty="0">
                <a:solidFill>
                  <a:srgbClr val="0070C0"/>
                </a:solidFill>
              </a:rPr>
              <a:t>instance</a:t>
            </a:r>
          </a:p>
          <a:p>
            <a:pPr lvl="4"/>
            <a:endParaRPr lang="en-US" sz="1600" dirty="0"/>
          </a:p>
        </p:txBody>
      </p:sp>
      <p:grpSp>
        <p:nvGrpSpPr>
          <p:cNvPr id="649232" name="Group 16"/>
          <p:cNvGrpSpPr>
            <a:grpSpLocks/>
          </p:cNvGrpSpPr>
          <p:nvPr/>
        </p:nvGrpSpPr>
        <p:grpSpPr bwMode="auto">
          <a:xfrm>
            <a:off x="5635625" y="990600"/>
            <a:ext cx="3465513" cy="4133850"/>
            <a:chOff x="3401" y="1104"/>
            <a:chExt cx="2183" cy="2604"/>
          </a:xfrm>
        </p:grpSpPr>
        <p:graphicFrame>
          <p:nvGraphicFramePr>
            <p:cNvPr id="649226" name="Object 10"/>
            <p:cNvGraphicFramePr>
              <a:graphicFrameLocks noChangeAspect="1"/>
            </p:cNvGraphicFramePr>
            <p:nvPr>
              <p:extLst>
                <p:ext uri="{D42A27DB-BD31-4B8C-83A1-F6EECF244321}">
                  <p14:modId xmlns:p14="http://schemas.microsoft.com/office/powerpoint/2010/main" val="3478846763"/>
                </p:ext>
              </p:extLst>
            </p:nvPr>
          </p:nvGraphicFramePr>
          <p:xfrm>
            <a:off x="3401" y="1377"/>
            <a:ext cx="2183" cy="2331"/>
          </p:xfrm>
          <a:graphic>
            <a:graphicData uri="http://schemas.openxmlformats.org/presentationml/2006/ole">
              <mc:AlternateContent xmlns:mc="http://schemas.openxmlformats.org/markup-compatibility/2006">
                <mc:Choice xmlns:v="urn:schemas-microsoft-com:vml" Requires="v">
                  <p:oleObj name="Document" r:id="rId3" imgW="5408419" imgH="5776939" progId="Word.Document.8">
                    <p:embed/>
                  </p:oleObj>
                </mc:Choice>
                <mc:Fallback>
                  <p:oleObj name="Document" r:id="rId3" imgW="5408419" imgH="5776939" progId="Word.Document.8">
                    <p:embed/>
                    <p:pic>
                      <p:nvPicPr>
                        <p:cNvPr id="0" name=""/>
                        <p:cNvPicPr>
                          <a:picLocks noChangeAspect="1" noChangeArrowheads="1"/>
                        </p:cNvPicPr>
                        <p:nvPr/>
                      </p:nvPicPr>
                      <p:blipFill>
                        <a:blip r:embed="rId4"/>
                        <a:srcRect/>
                        <a:stretch>
                          <a:fillRect/>
                        </a:stretch>
                      </p:blipFill>
                      <p:spPr bwMode="auto">
                        <a:xfrm>
                          <a:off x="3401" y="1377"/>
                          <a:ext cx="2183" cy="2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9228" name="AutoShape 12"/>
            <p:cNvSpPr>
              <a:spLocks/>
            </p:cNvSpPr>
            <p:nvPr/>
          </p:nvSpPr>
          <p:spPr bwMode="auto">
            <a:xfrm rot="5400000">
              <a:off x="4340" y="240"/>
              <a:ext cx="240" cy="1968"/>
            </a:xfrm>
            <a:prstGeom prst="leftBrace">
              <a:avLst>
                <a:gd name="adj1" fmla="val 6833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49230" name="Text Box 14"/>
          <p:cNvSpPr txBox="1">
            <a:spLocks noChangeArrowheads="1"/>
          </p:cNvSpPr>
          <p:nvPr/>
        </p:nvSpPr>
        <p:spPr bwMode="auto">
          <a:xfrm>
            <a:off x="6477000" y="4572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00"/>
                </a:solidFill>
              </a:rPr>
              <a:t>Attributes</a:t>
            </a:r>
          </a:p>
        </p:txBody>
      </p:sp>
      <p:sp>
        <p:nvSpPr>
          <p:cNvPr id="649231" name="AutoShape 15"/>
          <p:cNvSpPr>
            <a:spLocks/>
          </p:cNvSpPr>
          <p:nvPr/>
        </p:nvSpPr>
        <p:spPr bwMode="auto">
          <a:xfrm>
            <a:off x="5257800" y="1905000"/>
            <a:ext cx="381000" cy="3124200"/>
          </a:xfrm>
          <a:prstGeom prst="leftBrace">
            <a:avLst>
              <a:gd name="adj1" fmla="val 6833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9233" name="Text Box 17"/>
          <p:cNvSpPr txBox="1">
            <a:spLocks noChangeArrowheads="1"/>
          </p:cNvSpPr>
          <p:nvPr/>
        </p:nvSpPr>
        <p:spPr bwMode="auto">
          <a:xfrm>
            <a:off x="4288631" y="3021012"/>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solidFill>
                  <a:srgbClr val="FF0000"/>
                </a:solidFill>
              </a:rPr>
              <a:t>Objects</a:t>
            </a:r>
          </a:p>
        </p:txBody>
      </p:sp>
      <p:sp>
        <p:nvSpPr>
          <p:cNvPr id="10" name="TextBox 9"/>
          <p:cNvSpPr txBox="1"/>
          <p:nvPr/>
        </p:nvSpPr>
        <p:spPr>
          <a:xfrm>
            <a:off x="4819100" y="5387092"/>
            <a:ext cx="4249881" cy="1200329"/>
          </a:xfrm>
          <a:prstGeom prst="rect">
            <a:avLst/>
          </a:prstGeom>
          <a:noFill/>
        </p:spPr>
        <p:txBody>
          <a:bodyPr wrap="none" rtlCol="0">
            <a:spAutoFit/>
          </a:bodyPr>
          <a:lstStyle/>
          <a:p>
            <a:r>
              <a:rPr lang="en-US" dirty="0">
                <a:solidFill>
                  <a:srgbClr val="FF0000"/>
                </a:solidFill>
              </a:rPr>
              <a:t>Size (</a:t>
            </a:r>
            <a:r>
              <a:rPr lang="en-US" dirty="0">
                <a:solidFill>
                  <a:srgbClr val="0070C0"/>
                </a:solidFill>
              </a:rPr>
              <a:t>n</a:t>
            </a:r>
            <a:r>
              <a:rPr lang="en-US" dirty="0">
                <a:solidFill>
                  <a:srgbClr val="FF0000"/>
                </a:solidFill>
              </a:rPr>
              <a:t>): </a:t>
            </a:r>
            <a:r>
              <a:rPr lang="en-US" dirty="0"/>
              <a:t>Number of objects</a:t>
            </a:r>
          </a:p>
          <a:p>
            <a:r>
              <a:rPr lang="en-US" dirty="0">
                <a:solidFill>
                  <a:srgbClr val="FF0000"/>
                </a:solidFill>
              </a:rPr>
              <a:t>Dimensionality (</a:t>
            </a:r>
            <a:r>
              <a:rPr lang="en-US" dirty="0">
                <a:solidFill>
                  <a:srgbClr val="0070C0"/>
                </a:solidFill>
              </a:rPr>
              <a:t>d</a:t>
            </a:r>
            <a:r>
              <a:rPr lang="en-US" dirty="0">
                <a:solidFill>
                  <a:srgbClr val="FF0000"/>
                </a:solidFill>
              </a:rPr>
              <a:t>)</a:t>
            </a:r>
            <a:r>
              <a:rPr lang="en-US" dirty="0"/>
              <a:t>: Number of attributes</a:t>
            </a:r>
          </a:p>
          <a:p>
            <a:r>
              <a:rPr lang="en-US" dirty="0" err="1">
                <a:solidFill>
                  <a:srgbClr val="FF0000"/>
                </a:solidFill>
              </a:rPr>
              <a:t>Sparsity</a:t>
            </a:r>
            <a:r>
              <a:rPr lang="en-US" dirty="0"/>
              <a:t>: Number of populated </a:t>
            </a:r>
          </a:p>
          <a:p>
            <a:r>
              <a:rPr lang="en-US" dirty="0"/>
              <a:t>	object-attribute pairs</a:t>
            </a:r>
          </a:p>
        </p:txBody>
      </p:sp>
    </p:spTree>
    <p:extLst>
      <p:ext uri="{BB962C8B-B14F-4D97-AF65-F5344CB8AC3E}">
        <p14:creationId xmlns:p14="http://schemas.microsoft.com/office/powerpoint/2010/main" val="2562877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Dependent data</a:t>
            </a:r>
          </a:p>
        </p:txBody>
      </p:sp>
      <p:sp>
        <p:nvSpPr>
          <p:cNvPr id="3" name="Content Placeholder 2"/>
          <p:cNvSpPr>
            <a:spLocks noGrp="1"/>
          </p:cNvSpPr>
          <p:nvPr>
            <p:ph idx="1"/>
          </p:nvPr>
        </p:nvSpPr>
        <p:spPr/>
        <p:txBody>
          <a:bodyPr/>
          <a:lstStyle/>
          <a:p>
            <a:r>
              <a:rPr lang="en-US" dirty="0"/>
              <a:t>In tables we usually consider each object independent of each other.</a:t>
            </a:r>
          </a:p>
          <a:p>
            <a:r>
              <a:rPr lang="en-US" dirty="0"/>
              <a:t>In some cases, there are explicit </a:t>
            </a:r>
            <a:r>
              <a:rPr lang="en-US" dirty="0">
                <a:solidFill>
                  <a:srgbClr val="0070C0"/>
                </a:solidFill>
              </a:rPr>
              <a:t>dependencies</a:t>
            </a:r>
            <a:r>
              <a:rPr lang="en-US" dirty="0"/>
              <a:t> between the data</a:t>
            </a:r>
          </a:p>
          <a:p>
            <a:pPr lvl="1"/>
            <a:r>
              <a:rPr lang="en-US" dirty="0">
                <a:solidFill>
                  <a:srgbClr val="FF3300"/>
                </a:solidFill>
              </a:rPr>
              <a:t>Ordered/Temporal</a:t>
            </a:r>
            <a:r>
              <a:rPr lang="en-US" dirty="0">
                <a:solidFill>
                  <a:srgbClr val="FF0000"/>
                </a:solidFill>
              </a:rPr>
              <a:t> </a:t>
            </a:r>
            <a:r>
              <a:rPr lang="en-US" dirty="0">
                <a:solidFill>
                  <a:srgbClr val="FF3300"/>
                </a:solidFill>
              </a:rPr>
              <a:t>data</a:t>
            </a:r>
            <a:r>
              <a:rPr lang="en-US" dirty="0"/>
              <a:t>: We know the time order of the data</a:t>
            </a:r>
          </a:p>
          <a:p>
            <a:pPr lvl="1"/>
            <a:r>
              <a:rPr lang="en-US" dirty="0">
                <a:solidFill>
                  <a:srgbClr val="FF3300"/>
                </a:solidFill>
              </a:rPr>
              <a:t>Spatial data</a:t>
            </a:r>
            <a:r>
              <a:rPr lang="en-US" dirty="0"/>
              <a:t>: Data that is placed on specific locations</a:t>
            </a:r>
          </a:p>
          <a:p>
            <a:pPr lvl="1"/>
            <a:r>
              <a:rPr lang="en-US" dirty="0">
                <a:solidFill>
                  <a:srgbClr val="FF3300"/>
                </a:solidFill>
              </a:rPr>
              <a:t>Spatiotemporal data</a:t>
            </a:r>
            <a:r>
              <a:rPr lang="en-US" dirty="0"/>
              <a:t>: data with location and time</a:t>
            </a:r>
          </a:p>
          <a:p>
            <a:pPr lvl="1"/>
            <a:r>
              <a:rPr lang="en-US" dirty="0">
                <a:solidFill>
                  <a:srgbClr val="FF3300"/>
                </a:solidFill>
              </a:rPr>
              <a:t>Networked/Graph data</a:t>
            </a:r>
            <a:r>
              <a:rPr lang="en-US" dirty="0"/>
              <a:t>: data with pairwise relationships between entities</a:t>
            </a:r>
          </a:p>
        </p:txBody>
      </p:sp>
    </p:spTree>
    <p:extLst>
      <p:ext uri="{BB962C8B-B14F-4D97-AF65-F5344CB8AC3E}">
        <p14:creationId xmlns:p14="http://schemas.microsoft.com/office/powerpoint/2010/main" val="1152558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3" name="Rectangle 5"/>
          <p:cNvSpPr>
            <a:spLocks noGrp="1" noChangeArrowheads="1"/>
          </p:cNvSpPr>
          <p:nvPr>
            <p:ph type="title"/>
          </p:nvPr>
        </p:nvSpPr>
        <p:spPr/>
        <p:txBody>
          <a:bodyPr/>
          <a:lstStyle/>
          <a:p>
            <a:r>
              <a:rPr lang="en-US" dirty="0"/>
              <a:t>Ordered Data </a:t>
            </a:r>
          </a:p>
        </p:txBody>
      </p:sp>
      <p:sp>
        <p:nvSpPr>
          <p:cNvPr id="790534" name="Rectangle 6"/>
          <p:cNvSpPr>
            <a:spLocks noGrp="1" noChangeArrowheads="1"/>
          </p:cNvSpPr>
          <p:nvPr>
            <p:ph type="body" idx="1"/>
          </p:nvPr>
        </p:nvSpPr>
        <p:spPr/>
        <p:txBody>
          <a:bodyPr/>
          <a:lstStyle/>
          <a:p>
            <a:r>
              <a:rPr lang="en-US" dirty="0"/>
              <a:t> Genomic </a:t>
            </a:r>
            <a:r>
              <a:rPr lang="en-US" dirty="0">
                <a:solidFill>
                  <a:schemeClr val="accent6">
                    <a:lumMod val="75000"/>
                  </a:schemeClr>
                </a:solidFill>
              </a:rPr>
              <a:t>sequence</a:t>
            </a:r>
            <a:r>
              <a:rPr lang="en-US" dirty="0"/>
              <a:t> data</a:t>
            </a:r>
          </a:p>
          <a:p>
            <a:endParaRPr lang="en-US" dirty="0"/>
          </a:p>
          <a:p>
            <a:endParaRPr lang="en-US" dirty="0"/>
          </a:p>
          <a:p>
            <a:endParaRPr lang="en-US" dirty="0"/>
          </a:p>
          <a:p>
            <a:endParaRPr lang="en-US" dirty="0"/>
          </a:p>
          <a:p>
            <a:endParaRPr lang="en-US" dirty="0"/>
          </a:p>
          <a:p>
            <a:endParaRPr lang="en-US" dirty="0"/>
          </a:p>
          <a:p>
            <a:endParaRPr lang="en-US" dirty="0"/>
          </a:p>
          <a:p>
            <a:r>
              <a:rPr lang="en-US" dirty="0"/>
              <a:t>Data is a long </a:t>
            </a:r>
            <a:r>
              <a:rPr lang="en-US" dirty="0">
                <a:solidFill>
                  <a:schemeClr val="accent6">
                    <a:lumMod val="75000"/>
                  </a:schemeClr>
                </a:solidFill>
              </a:rPr>
              <a:t>ordered</a:t>
            </a:r>
            <a:r>
              <a:rPr lang="en-US" dirty="0"/>
              <a:t> string</a:t>
            </a:r>
          </a:p>
        </p:txBody>
      </p:sp>
      <p:graphicFrame>
        <p:nvGraphicFramePr>
          <p:cNvPr id="790532" name="Object 4"/>
          <p:cNvGraphicFramePr>
            <a:graphicFrameLocks noChangeAspect="1"/>
          </p:cNvGraphicFramePr>
          <p:nvPr/>
        </p:nvGraphicFramePr>
        <p:xfrm>
          <a:off x="2209800" y="2133600"/>
          <a:ext cx="4278313" cy="3651250"/>
        </p:xfrm>
        <a:graphic>
          <a:graphicData uri="http://schemas.openxmlformats.org/presentationml/2006/ole">
            <mc:AlternateContent xmlns:mc="http://schemas.openxmlformats.org/markup-compatibility/2006">
              <mc:Choice xmlns:v="urn:schemas-microsoft-com:vml" Requires="v">
                <p:oleObj name="VISIO" r:id="rId3" imgW="2330196" imgH="1991868" progId="">
                  <p:embed/>
                </p:oleObj>
              </mc:Choice>
              <mc:Fallback>
                <p:oleObj name="VISIO" r:id="rId3" imgW="2330196" imgH="199186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133600"/>
                        <a:ext cx="4278313"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96971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Data</a:t>
            </a:r>
          </a:p>
        </p:txBody>
      </p:sp>
      <p:sp>
        <p:nvSpPr>
          <p:cNvPr id="3" name="Content Placeholder 2"/>
          <p:cNvSpPr>
            <a:spLocks noGrp="1"/>
          </p:cNvSpPr>
          <p:nvPr>
            <p:ph idx="1"/>
          </p:nvPr>
        </p:nvSpPr>
        <p:spPr>
          <a:xfrm>
            <a:off x="457200" y="1600200"/>
            <a:ext cx="8686800" cy="4876800"/>
          </a:xfrm>
        </p:spPr>
        <p:txBody>
          <a:bodyPr/>
          <a:lstStyle/>
          <a:p>
            <a:r>
              <a:rPr lang="en-US" dirty="0"/>
              <a:t>Time series</a:t>
            </a:r>
          </a:p>
          <a:p>
            <a:pPr lvl="1"/>
            <a:r>
              <a:rPr lang="en-US" dirty="0"/>
              <a:t>Sequence of ordered (over “time”) numeric values.</a:t>
            </a:r>
          </a:p>
          <a:p>
            <a:pPr lv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2667000"/>
            <a:ext cx="5438078" cy="4039114"/>
          </a:xfrm>
          <a:prstGeom prst="rect">
            <a:avLst/>
          </a:prstGeom>
        </p:spPr>
      </p:pic>
    </p:spTree>
    <p:extLst>
      <p:ext uri="{BB962C8B-B14F-4D97-AF65-F5344CB8AC3E}">
        <p14:creationId xmlns:p14="http://schemas.microsoft.com/office/powerpoint/2010/main" val="133725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 data</a:t>
            </a:r>
          </a:p>
        </p:txBody>
      </p:sp>
      <p:sp>
        <p:nvSpPr>
          <p:cNvPr id="3" name="Content Placeholder 2"/>
          <p:cNvSpPr>
            <a:spLocks noGrp="1"/>
          </p:cNvSpPr>
          <p:nvPr>
            <p:ph idx="1"/>
          </p:nvPr>
        </p:nvSpPr>
        <p:spPr>
          <a:xfrm>
            <a:off x="457200" y="1600200"/>
            <a:ext cx="8229600" cy="2514600"/>
          </a:xfrm>
        </p:spPr>
        <p:txBody>
          <a:bodyPr>
            <a:normAutofit fontScale="92500" lnSpcReduction="10000"/>
          </a:bodyPr>
          <a:lstStyle/>
          <a:p>
            <a:r>
              <a:rPr lang="en-US" dirty="0"/>
              <a:t>Attribute values that can be arranged with </a:t>
            </a:r>
            <a:r>
              <a:rPr lang="en-US" dirty="0">
                <a:solidFill>
                  <a:srgbClr val="FF3300"/>
                </a:solidFill>
              </a:rPr>
              <a:t>geographic co-ordinates</a:t>
            </a:r>
          </a:p>
          <a:p>
            <a:pPr lvl="1"/>
            <a:r>
              <a:rPr lang="en-US" dirty="0"/>
              <a:t>Measurements of temperature/pressure in different locations.</a:t>
            </a:r>
          </a:p>
          <a:p>
            <a:pPr lvl="1"/>
            <a:r>
              <a:rPr lang="en-US" dirty="0"/>
              <a:t>Sales numbers in different stores</a:t>
            </a:r>
          </a:p>
          <a:p>
            <a:pPr lvl="1"/>
            <a:r>
              <a:rPr lang="en-US" dirty="0"/>
              <a:t>The majority party in the country states (categorical)</a:t>
            </a:r>
          </a:p>
          <a:p>
            <a:r>
              <a:rPr lang="en-US" dirty="0"/>
              <a:t>Such data can be nicely </a:t>
            </a:r>
            <a:r>
              <a:rPr lang="en-US" dirty="0">
                <a:solidFill>
                  <a:srgbClr val="0070C0"/>
                </a:solidFill>
              </a:rPr>
              <a:t>visualized</a:t>
            </a:r>
            <a:r>
              <a:rPr lang="en-US" dirty="0"/>
              <a:t>.</a:t>
            </a:r>
          </a:p>
        </p:txBody>
      </p:sp>
      <p:pic>
        <p:nvPicPr>
          <p:cNvPr id="4" name="Picture 2" descr="Related imag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962400"/>
            <a:ext cx="2743200" cy="2725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41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Spatiotemporal data	</a:t>
            </a:r>
          </a:p>
        </p:txBody>
      </p:sp>
      <p:sp>
        <p:nvSpPr>
          <p:cNvPr id="3" name="Content Placeholder 2"/>
          <p:cNvSpPr>
            <a:spLocks noGrp="1"/>
          </p:cNvSpPr>
          <p:nvPr>
            <p:ph idx="1"/>
          </p:nvPr>
        </p:nvSpPr>
        <p:spPr/>
        <p:txBody>
          <a:bodyPr/>
          <a:lstStyle/>
          <a:p>
            <a:r>
              <a:rPr lang="en-US" dirty="0"/>
              <a:t>Data that have both spatial and temporal aspects</a:t>
            </a:r>
          </a:p>
          <a:p>
            <a:pPr lvl="1"/>
            <a:r>
              <a:rPr lang="en-US" dirty="0"/>
              <a:t>Measurements in </a:t>
            </a:r>
            <a:r>
              <a:rPr lang="en-US" dirty="0">
                <a:solidFill>
                  <a:srgbClr val="0070C0"/>
                </a:solidFill>
              </a:rPr>
              <a:t>different locations over time </a:t>
            </a:r>
          </a:p>
          <a:p>
            <a:pPr lvl="2"/>
            <a:r>
              <a:rPr lang="en-US" dirty="0"/>
              <a:t>Pressure, Temperature, Humidity</a:t>
            </a:r>
          </a:p>
          <a:p>
            <a:pPr lvl="1"/>
            <a:r>
              <a:rPr lang="en-US" dirty="0"/>
              <a:t>Measurements that </a:t>
            </a:r>
            <a:r>
              <a:rPr lang="en-US" dirty="0">
                <a:solidFill>
                  <a:srgbClr val="0070C0"/>
                </a:solidFill>
              </a:rPr>
              <a:t>move in space over time</a:t>
            </a:r>
          </a:p>
          <a:p>
            <a:pPr lvl="2"/>
            <a:r>
              <a:rPr lang="en-US" dirty="0"/>
              <a:t>Traffic, </a:t>
            </a:r>
            <a:r>
              <a:rPr lang="en-US" dirty="0">
                <a:solidFill>
                  <a:srgbClr val="FF3300"/>
                </a:solidFill>
              </a:rPr>
              <a:t>Trajectories</a:t>
            </a:r>
            <a:r>
              <a:rPr lang="en-US" dirty="0"/>
              <a:t> of moving objects</a:t>
            </a:r>
          </a:p>
        </p:txBody>
      </p:sp>
    </p:spTree>
    <p:extLst>
      <p:ext uri="{BB962C8B-B14F-4D97-AF65-F5344CB8AC3E}">
        <p14:creationId xmlns:p14="http://schemas.microsoft.com/office/powerpoint/2010/main" val="3228294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7" name="Rectangle 7"/>
          <p:cNvSpPr>
            <a:spLocks noGrp="1" noChangeArrowheads="1"/>
          </p:cNvSpPr>
          <p:nvPr>
            <p:ph type="title"/>
          </p:nvPr>
        </p:nvSpPr>
        <p:spPr/>
        <p:txBody>
          <a:bodyPr/>
          <a:lstStyle/>
          <a:p>
            <a:r>
              <a:rPr lang="en-US"/>
              <a:t>Graph Data </a:t>
            </a:r>
          </a:p>
        </p:txBody>
      </p:sp>
      <p:sp>
        <p:nvSpPr>
          <p:cNvPr id="783368" name="Rectangle 8"/>
          <p:cNvSpPr>
            <a:spLocks noGrp="1" noChangeArrowheads="1"/>
          </p:cNvSpPr>
          <p:nvPr>
            <p:ph type="body" idx="1"/>
          </p:nvPr>
        </p:nvSpPr>
        <p:spPr>
          <a:xfrm>
            <a:off x="152766" y="1565518"/>
            <a:ext cx="8229600" cy="2599288"/>
          </a:xfrm>
        </p:spPr>
        <p:txBody>
          <a:bodyPr>
            <a:normAutofit lnSpcReduction="10000"/>
          </a:bodyPr>
          <a:lstStyle/>
          <a:p>
            <a:r>
              <a:rPr lang="en-US" dirty="0"/>
              <a:t>Graph data: a collection of </a:t>
            </a:r>
            <a:r>
              <a:rPr lang="en-US" dirty="0">
                <a:solidFill>
                  <a:srgbClr val="FF9900"/>
                </a:solidFill>
              </a:rPr>
              <a:t>entities</a:t>
            </a:r>
            <a:r>
              <a:rPr lang="en-US" dirty="0"/>
              <a:t> and their </a:t>
            </a:r>
            <a:r>
              <a:rPr lang="en-US" dirty="0">
                <a:solidFill>
                  <a:srgbClr val="0070C0"/>
                </a:solidFill>
              </a:rPr>
              <a:t>pairwise relationships</a:t>
            </a:r>
            <a:r>
              <a:rPr lang="en-US" dirty="0"/>
              <a:t>. Examples:</a:t>
            </a:r>
          </a:p>
          <a:p>
            <a:pPr lvl="1"/>
            <a:r>
              <a:rPr lang="en-US" dirty="0"/>
              <a:t>Web pages and hyperlinks</a:t>
            </a:r>
          </a:p>
          <a:p>
            <a:pPr lvl="1"/>
            <a:r>
              <a:rPr lang="en-US" dirty="0"/>
              <a:t>Facebook users and friendships</a:t>
            </a:r>
          </a:p>
          <a:p>
            <a:pPr lvl="1"/>
            <a:r>
              <a:rPr lang="en-US" dirty="0"/>
              <a:t>The connections between brain neurons</a:t>
            </a:r>
          </a:p>
          <a:p>
            <a:pPr lvl="1"/>
            <a:r>
              <a:rPr lang="en-US" dirty="0"/>
              <a:t>Genes that regulate each </a:t>
            </a:r>
            <a:r>
              <a:rPr lang="en-US" dirty="0" err="1"/>
              <a:t>oterh</a:t>
            </a:r>
            <a:endParaRPr lang="en-US" dirty="0"/>
          </a:p>
        </p:txBody>
      </p:sp>
      <p:sp>
        <p:nvSpPr>
          <p:cNvPr id="2" name="TextBox 1"/>
          <p:cNvSpPr txBox="1"/>
          <p:nvPr/>
        </p:nvSpPr>
        <p:spPr>
          <a:xfrm>
            <a:off x="633290" y="4334063"/>
            <a:ext cx="3810000" cy="1569660"/>
          </a:xfrm>
          <a:prstGeom prst="rect">
            <a:avLst/>
          </a:prstGeom>
          <a:noFill/>
        </p:spPr>
        <p:txBody>
          <a:bodyPr wrap="square" rtlCol="0">
            <a:spAutoFit/>
          </a:bodyPr>
          <a:lstStyle/>
          <a:p>
            <a:r>
              <a:rPr lang="en-US" sz="2400" dirty="0"/>
              <a:t>In this case the data consists of </a:t>
            </a:r>
            <a:r>
              <a:rPr lang="en-US" sz="2400" dirty="0">
                <a:solidFill>
                  <a:schemeClr val="accent6">
                    <a:lumMod val="75000"/>
                  </a:schemeClr>
                </a:solidFill>
              </a:rPr>
              <a:t>pairs</a:t>
            </a:r>
            <a:r>
              <a:rPr lang="en-US" sz="2400" dirty="0"/>
              <a:t>:</a:t>
            </a:r>
          </a:p>
          <a:p>
            <a:endParaRPr lang="en-US" sz="2400" dirty="0"/>
          </a:p>
          <a:p>
            <a:r>
              <a:rPr lang="en-US" sz="2400" dirty="0"/>
              <a:t>Who links to whom</a:t>
            </a:r>
          </a:p>
        </p:txBody>
      </p:sp>
      <p:grpSp>
        <p:nvGrpSpPr>
          <p:cNvPr id="6" name="Group 5"/>
          <p:cNvGrpSpPr/>
          <p:nvPr/>
        </p:nvGrpSpPr>
        <p:grpSpPr>
          <a:xfrm>
            <a:off x="5562600" y="3121025"/>
            <a:ext cx="3314700" cy="3694112"/>
            <a:chOff x="5434013" y="2687638"/>
            <a:chExt cx="3314700" cy="3694112"/>
          </a:xfrm>
        </p:grpSpPr>
        <p:sp>
          <p:nvSpPr>
            <p:cNvPr id="7" name="Oval 4"/>
            <p:cNvSpPr>
              <a:spLocks noChangeArrowheads="1"/>
            </p:cNvSpPr>
            <p:nvPr/>
          </p:nvSpPr>
          <p:spPr bwMode="auto">
            <a:xfrm>
              <a:off x="5578475" y="4056063"/>
              <a:ext cx="287338" cy="287337"/>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5"/>
            <p:cNvSpPr>
              <a:spLocks noChangeArrowheads="1"/>
            </p:cNvSpPr>
            <p:nvPr/>
          </p:nvSpPr>
          <p:spPr bwMode="auto">
            <a:xfrm>
              <a:off x="7089775" y="3119438"/>
              <a:ext cx="287338" cy="287337"/>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6"/>
            <p:cNvSpPr>
              <a:spLocks noChangeArrowheads="1"/>
            </p:cNvSpPr>
            <p:nvPr/>
          </p:nvSpPr>
          <p:spPr bwMode="auto">
            <a:xfrm>
              <a:off x="8386763" y="4271963"/>
              <a:ext cx="287337" cy="287337"/>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7"/>
            <p:cNvSpPr>
              <a:spLocks noChangeArrowheads="1"/>
            </p:cNvSpPr>
            <p:nvPr/>
          </p:nvSpPr>
          <p:spPr bwMode="auto">
            <a:xfrm>
              <a:off x="6154738" y="5567363"/>
              <a:ext cx="287337" cy="287337"/>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8"/>
            <p:cNvSpPr>
              <a:spLocks noChangeArrowheads="1"/>
            </p:cNvSpPr>
            <p:nvPr/>
          </p:nvSpPr>
          <p:spPr bwMode="auto">
            <a:xfrm>
              <a:off x="7810500" y="5711825"/>
              <a:ext cx="287338" cy="287338"/>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9"/>
            <p:cNvSpPr txBox="1">
              <a:spLocks noChangeArrowheads="1"/>
            </p:cNvSpPr>
            <p:nvPr/>
          </p:nvSpPr>
          <p:spPr bwMode="auto">
            <a:xfrm>
              <a:off x="5434013" y="4271963"/>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itchFamily="34" charset="0"/>
                </a:rPr>
                <a:t>1</a:t>
              </a:r>
            </a:p>
          </p:txBody>
        </p:sp>
        <p:sp>
          <p:nvSpPr>
            <p:cNvPr id="14" name="Text Box 10"/>
            <p:cNvSpPr txBox="1">
              <a:spLocks noChangeArrowheads="1"/>
            </p:cNvSpPr>
            <p:nvPr/>
          </p:nvSpPr>
          <p:spPr bwMode="auto">
            <a:xfrm>
              <a:off x="7089775" y="268763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itchFamily="34" charset="0"/>
                </a:rPr>
                <a:t>2</a:t>
              </a:r>
            </a:p>
          </p:txBody>
        </p:sp>
        <p:sp>
          <p:nvSpPr>
            <p:cNvPr id="15" name="Text Box 11"/>
            <p:cNvSpPr txBox="1">
              <a:spLocks noChangeArrowheads="1"/>
            </p:cNvSpPr>
            <p:nvPr/>
          </p:nvSpPr>
          <p:spPr bwMode="auto">
            <a:xfrm>
              <a:off x="8439150" y="45751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itchFamily="34" charset="0"/>
                </a:rPr>
                <a:t>3</a:t>
              </a:r>
            </a:p>
          </p:txBody>
        </p:sp>
        <p:sp>
          <p:nvSpPr>
            <p:cNvPr id="16" name="Text Box 12"/>
            <p:cNvSpPr txBox="1">
              <a:spLocks noChangeArrowheads="1"/>
            </p:cNvSpPr>
            <p:nvPr/>
          </p:nvSpPr>
          <p:spPr bwMode="auto">
            <a:xfrm>
              <a:off x="7862888" y="601503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itchFamily="34" charset="0"/>
                </a:rPr>
                <a:t>4</a:t>
              </a:r>
            </a:p>
          </p:txBody>
        </p:sp>
        <p:sp>
          <p:nvSpPr>
            <p:cNvPr id="17" name="Text Box 13"/>
            <p:cNvSpPr txBox="1">
              <a:spLocks noChangeArrowheads="1"/>
            </p:cNvSpPr>
            <p:nvPr/>
          </p:nvSpPr>
          <p:spPr bwMode="auto">
            <a:xfrm>
              <a:off x="6134100" y="5942013"/>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itchFamily="34" charset="0"/>
                </a:rPr>
                <a:t>5</a:t>
              </a:r>
            </a:p>
          </p:txBody>
        </p:sp>
        <p:sp>
          <p:nvSpPr>
            <p:cNvPr id="18" name="Line 14"/>
            <p:cNvSpPr>
              <a:spLocks noChangeShapeType="1"/>
            </p:cNvSpPr>
            <p:nvPr/>
          </p:nvSpPr>
          <p:spPr bwMode="auto">
            <a:xfrm flipV="1">
              <a:off x="5865813" y="3335338"/>
              <a:ext cx="1223962" cy="792162"/>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5"/>
            <p:cNvSpPr>
              <a:spLocks noChangeShapeType="1"/>
            </p:cNvSpPr>
            <p:nvPr/>
          </p:nvSpPr>
          <p:spPr bwMode="auto">
            <a:xfrm>
              <a:off x="7378700" y="3335338"/>
              <a:ext cx="1008063" cy="1008062"/>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6"/>
            <p:cNvSpPr>
              <a:spLocks noChangeShapeType="1"/>
            </p:cNvSpPr>
            <p:nvPr/>
          </p:nvSpPr>
          <p:spPr bwMode="auto">
            <a:xfrm>
              <a:off x="5865813" y="4198938"/>
              <a:ext cx="2449512" cy="215900"/>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7"/>
            <p:cNvSpPr>
              <a:spLocks noChangeShapeType="1"/>
            </p:cNvSpPr>
            <p:nvPr/>
          </p:nvSpPr>
          <p:spPr bwMode="auto">
            <a:xfrm flipV="1">
              <a:off x="8026400" y="4559300"/>
              <a:ext cx="431800" cy="1152525"/>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8"/>
            <p:cNvSpPr>
              <a:spLocks noChangeShapeType="1"/>
            </p:cNvSpPr>
            <p:nvPr/>
          </p:nvSpPr>
          <p:spPr bwMode="auto">
            <a:xfrm>
              <a:off x="6442075" y="5711825"/>
              <a:ext cx="1368425" cy="144463"/>
            </a:xfrm>
            <a:prstGeom prst="line">
              <a:avLst/>
            </a:prstGeom>
            <a:noFill/>
            <a:ln w="1905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 name="TextBox 2"/>
          <p:cNvSpPr txBox="1"/>
          <p:nvPr/>
        </p:nvSpPr>
        <p:spPr>
          <a:xfrm>
            <a:off x="633290" y="6145212"/>
            <a:ext cx="3944541" cy="461665"/>
          </a:xfrm>
          <a:prstGeom prst="rect">
            <a:avLst/>
          </a:prstGeom>
          <a:noFill/>
        </p:spPr>
        <p:txBody>
          <a:bodyPr wrap="none" rtlCol="0">
            <a:spAutoFit/>
          </a:bodyPr>
          <a:lstStyle/>
          <a:p>
            <a:r>
              <a:rPr lang="en-US" sz="2400" dirty="0"/>
              <a:t>We may have </a:t>
            </a:r>
            <a:r>
              <a:rPr lang="en-US" sz="2400" dirty="0">
                <a:solidFill>
                  <a:srgbClr val="FF0000"/>
                </a:solidFill>
              </a:rPr>
              <a:t>directed</a:t>
            </a:r>
            <a:r>
              <a:rPr lang="en-US" sz="2400" dirty="0"/>
              <a:t> links</a:t>
            </a:r>
          </a:p>
        </p:txBody>
      </p:sp>
    </p:spTree>
    <p:extLst>
      <p:ext uri="{BB962C8B-B14F-4D97-AF65-F5344CB8AC3E}">
        <p14:creationId xmlns:p14="http://schemas.microsoft.com/office/powerpoint/2010/main" val="2562428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7" name="Rectangle 7"/>
          <p:cNvSpPr>
            <a:spLocks noGrp="1" noChangeArrowheads="1"/>
          </p:cNvSpPr>
          <p:nvPr>
            <p:ph type="title"/>
          </p:nvPr>
        </p:nvSpPr>
        <p:spPr/>
        <p:txBody>
          <a:bodyPr/>
          <a:lstStyle/>
          <a:p>
            <a:r>
              <a:rPr lang="en-US"/>
              <a:t>Graph Data </a:t>
            </a:r>
          </a:p>
        </p:txBody>
      </p:sp>
      <p:sp>
        <p:nvSpPr>
          <p:cNvPr id="783368" name="Rectangle 8"/>
          <p:cNvSpPr>
            <a:spLocks noGrp="1" noChangeArrowheads="1"/>
          </p:cNvSpPr>
          <p:nvPr>
            <p:ph type="body" idx="1"/>
          </p:nvPr>
        </p:nvSpPr>
        <p:spPr>
          <a:xfrm>
            <a:off x="152766" y="1565518"/>
            <a:ext cx="8229600" cy="2599288"/>
          </a:xfrm>
        </p:spPr>
        <p:txBody>
          <a:bodyPr>
            <a:normAutofit/>
          </a:bodyPr>
          <a:lstStyle/>
          <a:p>
            <a:r>
              <a:rPr lang="en-US" sz="2000" dirty="0"/>
              <a:t>Graph data: a collection of </a:t>
            </a:r>
            <a:r>
              <a:rPr lang="en-US" sz="2000" dirty="0">
                <a:solidFill>
                  <a:srgbClr val="FF9900"/>
                </a:solidFill>
              </a:rPr>
              <a:t>entities</a:t>
            </a:r>
            <a:r>
              <a:rPr lang="en-US" sz="2000" dirty="0"/>
              <a:t> and their </a:t>
            </a:r>
            <a:r>
              <a:rPr lang="en-US" sz="2000" dirty="0">
                <a:solidFill>
                  <a:srgbClr val="0070C0"/>
                </a:solidFill>
              </a:rPr>
              <a:t>pairwise relationships</a:t>
            </a:r>
            <a:r>
              <a:rPr lang="en-US" sz="2000" dirty="0"/>
              <a:t>. Examples:</a:t>
            </a:r>
          </a:p>
          <a:p>
            <a:pPr lvl="1"/>
            <a:r>
              <a:rPr lang="en-US" sz="1800" dirty="0"/>
              <a:t>Web pages and hyperlinks</a:t>
            </a:r>
          </a:p>
          <a:p>
            <a:pPr lvl="1"/>
            <a:r>
              <a:rPr lang="en-US" sz="1800" dirty="0"/>
              <a:t>Facebook users and friendships</a:t>
            </a:r>
          </a:p>
          <a:p>
            <a:pPr lvl="1"/>
            <a:r>
              <a:rPr lang="en-US" sz="1800" dirty="0"/>
              <a:t>The connections between brain neurons</a:t>
            </a:r>
          </a:p>
        </p:txBody>
      </p:sp>
      <p:sp>
        <p:nvSpPr>
          <p:cNvPr id="2" name="TextBox 1"/>
          <p:cNvSpPr txBox="1"/>
          <p:nvPr/>
        </p:nvSpPr>
        <p:spPr>
          <a:xfrm>
            <a:off x="457200" y="3304381"/>
            <a:ext cx="3810000" cy="923330"/>
          </a:xfrm>
          <a:prstGeom prst="rect">
            <a:avLst/>
          </a:prstGeom>
          <a:noFill/>
        </p:spPr>
        <p:txBody>
          <a:bodyPr wrap="square" rtlCol="0">
            <a:spAutoFit/>
          </a:bodyPr>
          <a:lstStyle/>
          <a:p>
            <a:r>
              <a:rPr lang="en-US" dirty="0"/>
              <a:t>In this case the data consists of </a:t>
            </a:r>
            <a:r>
              <a:rPr lang="en-US" dirty="0">
                <a:solidFill>
                  <a:schemeClr val="accent6">
                    <a:lumMod val="75000"/>
                  </a:schemeClr>
                </a:solidFill>
              </a:rPr>
              <a:t>pairs</a:t>
            </a:r>
            <a:r>
              <a:rPr lang="en-US" dirty="0"/>
              <a:t>:</a:t>
            </a:r>
          </a:p>
          <a:p>
            <a:r>
              <a:rPr lang="en-US" dirty="0"/>
              <a:t>Who links to whom</a:t>
            </a:r>
          </a:p>
        </p:txBody>
      </p:sp>
      <p:grpSp>
        <p:nvGrpSpPr>
          <p:cNvPr id="6" name="Group 5"/>
          <p:cNvGrpSpPr/>
          <p:nvPr/>
        </p:nvGrpSpPr>
        <p:grpSpPr>
          <a:xfrm>
            <a:off x="5502735" y="1828800"/>
            <a:ext cx="3314700" cy="3694112"/>
            <a:chOff x="5434013" y="2687638"/>
            <a:chExt cx="3314700" cy="3694112"/>
          </a:xfrm>
        </p:grpSpPr>
        <p:sp>
          <p:nvSpPr>
            <p:cNvPr id="7" name="Oval 4"/>
            <p:cNvSpPr>
              <a:spLocks noChangeArrowheads="1"/>
            </p:cNvSpPr>
            <p:nvPr/>
          </p:nvSpPr>
          <p:spPr bwMode="auto">
            <a:xfrm>
              <a:off x="5578475" y="4056063"/>
              <a:ext cx="287338" cy="287337"/>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5"/>
            <p:cNvSpPr>
              <a:spLocks noChangeArrowheads="1"/>
            </p:cNvSpPr>
            <p:nvPr/>
          </p:nvSpPr>
          <p:spPr bwMode="auto">
            <a:xfrm>
              <a:off x="7089775" y="3119438"/>
              <a:ext cx="287338" cy="287337"/>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6"/>
            <p:cNvSpPr>
              <a:spLocks noChangeArrowheads="1"/>
            </p:cNvSpPr>
            <p:nvPr/>
          </p:nvSpPr>
          <p:spPr bwMode="auto">
            <a:xfrm>
              <a:off x="8386763" y="4271963"/>
              <a:ext cx="287337" cy="287337"/>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7"/>
            <p:cNvSpPr>
              <a:spLocks noChangeArrowheads="1"/>
            </p:cNvSpPr>
            <p:nvPr/>
          </p:nvSpPr>
          <p:spPr bwMode="auto">
            <a:xfrm>
              <a:off x="6154738" y="5567363"/>
              <a:ext cx="287337" cy="287337"/>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8"/>
            <p:cNvSpPr>
              <a:spLocks noChangeArrowheads="1"/>
            </p:cNvSpPr>
            <p:nvPr/>
          </p:nvSpPr>
          <p:spPr bwMode="auto">
            <a:xfrm>
              <a:off x="7810500" y="5711825"/>
              <a:ext cx="287338" cy="287338"/>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9"/>
            <p:cNvSpPr txBox="1">
              <a:spLocks noChangeArrowheads="1"/>
            </p:cNvSpPr>
            <p:nvPr/>
          </p:nvSpPr>
          <p:spPr bwMode="auto">
            <a:xfrm>
              <a:off x="5434013" y="4271963"/>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itchFamily="34" charset="0"/>
                </a:rPr>
                <a:t>1</a:t>
              </a:r>
            </a:p>
          </p:txBody>
        </p:sp>
        <p:sp>
          <p:nvSpPr>
            <p:cNvPr id="14" name="Text Box 10"/>
            <p:cNvSpPr txBox="1">
              <a:spLocks noChangeArrowheads="1"/>
            </p:cNvSpPr>
            <p:nvPr/>
          </p:nvSpPr>
          <p:spPr bwMode="auto">
            <a:xfrm>
              <a:off x="7089775" y="268763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itchFamily="34" charset="0"/>
                </a:rPr>
                <a:t>2</a:t>
              </a:r>
            </a:p>
          </p:txBody>
        </p:sp>
        <p:sp>
          <p:nvSpPr>
            <p:cNvPr id="15" name="Text Box 11"/>
            <p:cNvSpPr txBox="1">
              <a:spLocks noChangeArrowheads="1"/>
            </p:cNvSpPr>
            <p:nvPr/>
          </p:nvSpPr>
          <p:spPr bwMode="auto">
            <a:xfrm>
              <a:off x="8439150" y="45751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itchFamily="34" charset="0"/>
                </a:rPr>
                <a:t>3</a:t>
              </a:r>
            </a:p>
          </p:txBody>
        </p:sp>
        <p:sp>
          <p:nvSpPr>
            <p:cNvPr id="16" name="Text Box 12"/>
            <p:cNvSpPr txBox="1">
              <a:spLocks noChangeArrowheads="1"/>
            </p:cNvSpPr>
            <p:nvPr/>
          </p:nvSpPr>
          <p:spPr bwMode="auto">
            <a:xfrm>
              <a:off x="7862888" y="601503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itchFamily="34" charset="0"/>
                </a:rPr>
                <a:t>4</a:t>
              </a:r>
            </a:p>
          </p:txBody>
        </p:sp>
        <p:sp>
          <p:nvSpPr>
            <p:cNvPr id="17" name="Text Box 13"/>
            <p:cNvSpPr txBox="1">
              <a:spLocks noChangeArrowheads="1"/>
            </p:cNvSpPr>
            <p:nvPr/>
          </p:nvSpPr>
          <p:spPr bwMode="auto">
            <a:xfrm>
              <a:off x="6134100" y="5942013"/>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itchFamily="34" charset="0"/>
                </a:rPr>
                <a:t>5</a:t>
              </a:r>
            </a:p>
          </p:txBody>
        </p:sp>
        <p:sp>
          <p:nvSpPr>
            <p:cNvPr id="18" name="Line 14"/>
            <p:cNvSpPr>
              <a:spLocks noChangeShapeType="1"/>
            </p:cNvSpPr>
            <p:nvPr/>
          </p:nvSpPr>
          <p:spPr bwMode="auto">
            <a:xfrm flipV="1">
              <a:off x="5865813" y="3335338"/>
              <a:ext cx="1223962"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5"/>
            <p:cNvSpPr>
              <a:spLocks noChangeShapeType="1"/>
            </p:cNvSpPr>
            <p:nvPr/>
          </p:nvSpPr>
          <p:spPr bwMode="auto">
            <a:xfrm>
              <a:off x="7378700" y="3335338"/>
              <a:ext cx="1008063" cy="10080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6"/>
            <p:cNvSpPr>
              <a:spLocks noChangeShapeType="1"/>
            </p:cNvSpPr>
            <p:nvPr/>
          </p:nvSpPr>
          <p:spPr bwMode="auto">
            <a:xfrm>
              <a:off x="5865813" y="4198938"/>
              <a:ext cx="2449512" cy="215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7"/>
            <p:cNvSpPr>
              <a:spLocks noChangeShapeType="1"/>
            </p:cNvSpPr>
            <p:nvPr/>
          </p:nvSpPr>
          <p:spPr bwMode="auto">
            <a:xfrm flipV="1">
              <a:off x="8026400" y="4559300"/>
              <a:ext cx="431800" cy="11525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8"/>
            <p:cNvSpPr>
              <a:spLocks noChangeShapeType="1"/>
            </p:cNvSpPr>
            <p:nvPr/>
          </p:nvSpPr>
          <p:spPr bwMode="auto">
            <a:xfrm>
              <a:off x="6442075" y="5711825"/>
              <a:ext cx="1368425" cy="1444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 name="TextBox 2"/>
          <p:cNvSpPr txBox="1"/>
          <p:nvPr/>
        </p:nvSpPr>
        <p:spPr>
          <a:xfrm>
            <a:off x="457200" y="4114800"/>
            <a:ext cx="2108269" cy="369332"/>
          </a:xfrm>
          <a:prstGeom prst="rect">
            <a:avLst/>
          </a:prstGeom>
          <a:noFill/>
        </p:spPr>
        <p:txBody>
          <a:bodyPr wrap="none" rtlCol="0">
            <a:spAutoFit/>
          </a:bodyPr>
          <a:lstStyle/>
          <a:p>
            <a:r>
              <a:rPr lang="en-US" dirty="0"/>
              <a:t>Or </a:t>
            </a:r>
            <a:r>
              <a:rPr lang="en-US" dirty="0">
                <a:solidFill>
                  <a:srgbClr val="FF0000"/>
                </a:solidFill>
              </a:rPr>
              <a:t>undirected </a:t>
            </a:r>
            <a:r>
              <a:rPr lang="en-US" dirty="0"/>
              <a:t>links</a:t>
            </a:r>
          </a:p>
        </p:txBody>
      </p:sp>
      <p:sp>
        <p:nvSpPr>
          <p:cNvPr id="5" name="TextBox 4">
            <a:extLst>
              <a:ext uri="{FF2B5EF4-FFF2-40B4-BE49-F238E27FC236}">
                <a16:creationId xmlns:a16="http://schemas.microsoft.com/office/drawing/2014/main" id="{B7167704-8433-F540-F743-4B8C942CBD58}"/>
              </a:ext>
            </a:extLst>
          </p:cNvPr>
          <p:cNvSpPr txBox="1"/>
          <p:nvPr/>
        </p:nvSpPr>
        <p:spPr>
          <a:xfrm>
            <a:off x="341313" y="4457557"/>
            <a:ext cx="4572000" cy="2585323"/>
          </a:xfrm>
          <a:prstGeom prst="rect">
            <a:avLst/>
          </a:prstGeom>
          <a:noFill/>
        </p:spPr>
        <p:txBody>
          <a:bodyPr wrap="square">
            <a:spAutoFit/>
          </a:bodyPr>
          <a:lstStyle/>
          <a:p>
            <a:r>
              <a:rPr lang="en-US" sz="1600" b="1" dirty="0"/>
              <a:t>Representation:</a:t>
            </a:r>
          </a:p>
          <a:p>
            <a:r>
              <a:rPr lang="en-US" sz="1600" dirty="0"/>
              <a:t>Adjacency matrix</a:t>
            </a:r>
          </a:p>
          <a:p>
            <a:pPr lvl="1"/>
            <a:r>
              <a:rPr lang="en-US" sz="1600" dirty="0"/>
              <a:t>Very sparse, very wasteful, but useful conceptually</a:t>
            </a:r>
            <a:endParaRPr lang="en-US" sz="1600" b="1" dirty="0"/>
          </a:p>
          <a:p>
            <a:r>
              <a:rPr lang="en-US" sz="1600" dirty="0"/>
              <a:t>Adjacency list</a:t>
            </a:r>
          </a:p>
          <a:p>
            <a:pPr lvl="1"/>
            <a:r>
              <a:rPr lang="en-US" sz="1600" dirty="0"/>
              <a:t>Not so easy to maintain</a:t>
            </a:r>
          </a:p>
          <a:p>
            <a:r>
              <a:rPr lang="en-US" sz="1600" dirty="0"/>
              <a:t>List of pairs</a:t>
            </a:r>
          </a:p>
          <a:p>
            <a:pPr lvl="1"/>
            <a:r>
              <a:rPr lang="en-US" sz="1600" dirty="0"/>
              <a:t>The simplest and most efficient representation</a:t>
            </a:r>
          </a:p>
          <a:p>
            <a:pPr lvl="1"/>
            <a:endParaRPr lang="en-US" sz="1600" dirty="0"/>
          </a:p>
        </p:txBody>
      </p:sp>
    </p:spTree>
    <p:extLst>
      <p:ext uri="{BB962C8B-B14F-4D97-AF65-F5344CB8AC3E}">
        <p14:creationId xmlns:p14="http://schemas.microsoft.com/office/powerpoint/2010/main" val="3155914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 summary</a:t>
            </a:r>
          </a:p>
        </p:txBody>
      </p:sp>
      <p:sp>
        <p:nvSpPr>
          <p:cNvPr id="3" name="Content Placeholder 2"/>
          <p:cNvSpPr>
            <a:spLocks noGrp="1"/>
          </p:cNvSpPr>
          <p:nvPr>
            <p:ph idx="1"/>
          </p:nvPr>
        </p:nvSpPr>
        <p:spPr/>
        <p:txBody>
          <a:bodyPr>
            <a:normAutofit fontScale="92500" lnSpcReduction="20000"/>
          </a:bodyPr>
          <a:lstStyle/>
          <a:p>
            <a:r>
              <a:rPr lang="en-US" dirty="0">
                <a:solidFill>
                  <a:schemeClr val="accent6">
                    <a:lumMod val="75000"/>
                  </a:schemeClr>
                </a:solidFill>
              </a:rPr>
              <a:t>Numeric data</a:t>
            </a:r>
            <a:r>
              <a:rPr lang="en-US" dirty="0"/>
              <a:t>: Each object is a point in a multidimensional space</a:t>
            </a:r>
          </a:p>
          <a:p>
            <a:r>
              <a:rPr lang="en-US" dirty="0">
                <a:solidFill>
                  <a:schemeClr val="accent6">
                    <a:lumMod val="75000"/>
                  </a:schemeClr>
                </a:solidFill>
              </a:rPr>
              <a:t>Categorical data</a:t>
            </a:r>
            <a:r>
              <a:rPr lang="en-US" dirty="0"/>
              <a:t>: Each object is a vector of categorical values</a:t>
            </a:r>
          </a:p>
          <a:p>
            <a:r>
              <a:rPr lang="en-US" dirty="0">
                <a:solidFill>
                  <a:schemeClr val="accent6">
                    <a:lumMod val="75000"/>
                  </a:schemeClr>
                </a:solidFill>
              </a:rPr>
              <a:t>Set data</a:t>
            </a:r>
            <a:r>
              <a:rPr lang="en-US" dirty="0"/>
              <a:t>: Each object is a set of values (with or without counts)</a:t>
            </a:r>
          </a:p>
          <a:p>
            <a:pPr lvl="1"/>
            <a:r>
              <a:rPr lang="en-US" dirty="0"/>
              <a:t>Sets can also be represented as binary vectors, or vectors of counts</a:t>
            </a:r>
          </a:p>
          <a:p>
            <a:r>
              <a:rPr lang="en-US" dirty="0">
                <a:solidFill>
                  <a:schemeClr val="accent6">
                    <a:lumMod val="75000"/>
                  </a:schemeClr>
                </a:solidFill>
              </a:rPr>
              <a:t>Dependent data:</a:t>
            </a:r>
          </a:p>
          <a:p>
            <a:pPr lvl="1"/>
            <a:r>
              <a:rPr lang="en-US" dirty="0">
                <a:solidFill>
                  <a:schemeClr val="accent6">
                    <a:lumMod val="75000"/>
                  </a:schemeClr>
                </a:solidFill>
              </a:rPr>
              <a:t>Ordered sequences</a:t>
            </a:r>
            <a:r>
              <a:rPr lang="en-US" dirty="0"/>
              <a:t>: Each object is an ordered sequence of values.</a:t>
            </a:r>
          </a:p>
          <a:p>
            <a:pPr lvl="1"/>
            <a:r>
              <a:rPr lang="en-US" dirty="0">
                <a:solidFill>
                  <a:schemeClr val="accent6">
                    <a:lumMod val="75000"/>
                  </a:schemeClr>
                </a:solidFill>
              </a:rPr>
              <a:t>Spatial data</a:t>
            </a:r>
            <a:r>
              <a:rPr lang="en-US" dirty="0"/>
              <a:t>: objects are fixed on specific geographic locations</a:t>
            </a:r>
          </a:p>
          <a:p>
            <a:pPr lvl="1"/>
            <a:r>
              <a:rPr lang="en-US" dirty="0">
                <a:solidFill>
                  <a:schemeClr val="accent6">
                    <a:lumMod val="75000"/>
                  </a:schemeClr>
                </a:solidFill>
              </a:rPr>
              <a:t>Graph data: </a:t>
            </a:r>
            <a:r>
              <a:rPr lang="en-US" dirty="0"/>
              <a:t>A collection of pairwise relationships</a:t>
            </a:r>
          </a:p>
        </p:txBody>
      </p:sp>
    </p:spTree>
    <p:extLst>
      <p:ext uri="{BB962C8B-B14F-4D97-AF65-F5344CB8AC3E}">
        <p14:creationId xmlns:p14="http://schemas.microsoft.com/office/powerpoint/2010/main" val="2091723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analysis pipeline</a:t>
            </a:r>
          </a:p>
        </p:txBody>
      </p:sp>
      <p:sp>
        <p:nvSpPr>
          <p:cNvPr id="4" name="Rectangle 3"/>
          <p:cNvSpPr/>
          <p:nvPr/>
        </p:nvSpPr>
        <p:spPr>
          <a:xfrm>
            <a:off x="1295400" y="4229100"/>
            <a:ext cx="1676400"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5" name="Rectangle 4"/>
          <p:cNvSpPr/>
          <p:nvPr/>
        </p:nvSpPr>
        <p:spPr>
          <a:xfrm>
            <a:off x="3810000" y="4191000"/>
            <a:ext cx="17526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Mining</a:t>
            </a:r>
          </a:p>
        </p:txBody>
      </p:sp>
      <p:sp>
        <p:nvSpPr>
          <p:cNvPr id="6" name="Rectangle 5"/>
          <p:cNvSpPr/>
          <p:nvPr/>
        </p:nvSpPr>
        <p:spPr>
          <a:xfrm>
            <a:off x="6400800" y="41910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a:t>
            </a:r>
          </a:p>
          <a:p>
            <a:pPr algn="ctr"/>
            <a:r>
              <a:rPr lang="en-US" dirty="0"/>
              <a:t>Post-processing</a:t>
            </a:r>
          </a:p>
        </p:txBody>
      </p:sp>
      <p:cxnSp>
        <p:nvCxnSpPr>
          <p:cNvPr id="7" name="Straight Arrow Connector 6"/>
          <p:cNvCxnSpPr/>
          <p:nvPr/>
        </p:nvCxnSpPr>
        <p:spPr>
          <a:xfrm>
            <a:off x="2971800" y="47244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5562600" y="46482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10000" y="2733989"/>
            <a:ext cx="1676400"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a:t>
            </a:r>
          </a:p>
        </p:txBody>
      </p:sp>
      <p:cxnSp>
        <p:nvCxnSpPr>
          <p:cNvPr id="11" name="Elbow Connector 10"/>
          <p:cNvCxnSpPr>
            <a:stCxn id="9" idx="1"/>
            <a:endCxn id="4" idx="1"/>
          </p:cNvCxnSpPr>
          <p:nvPr/>
        </p:nvCxnSpPr>
        <p:spPr>
          <a:xfrm rot="10800000" flipV="1">
            <a:off x="1295400" y="3158531"/>
            <a:ext cx="2514600" cy="1495111"/>
          </a:xfrm>
          <a:prstGeom prst="bentConnector3">
            <a:avLst>
              <a:gd name="adj1" fmla="val 10909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973014" y="1701105"/>
            <a:ext cx="7256585" cy="830997"/>
          </a:xfrm>
          <a:prstGeom prst="rect">
            <a:avLst/>
          </a:prstGeom>
        </p:spPr>
        <p:txBody>
          <a:bodyPr wrap="square">
            <a:spAutoFit/>
          </a:bodyPr>
          <a:lstStyle/>
          <a:p>
            <a:r>
              <a:rPr lang="en-US" sz="2400" dirty="0"/>
              <a:t>Mining is not the only step in the analysis process</a:t>
            </a:r>
          </a:p>
          <a:p>
            <a:endParaRPr lang="en-US" sz="2400" dirty="0"/>
          </a:p>
        </p:txBody>
      </p:sp>
      <p:sp>
        <p:nvSpPr>
          <p:cNvPr id="3" name="TextBox 2"/>
          <p:cNvSpPr txBox="1"/>
          <p:nvPr/>
        </p:nvSpPr>
        <p:spPr>
          <a:xfrm>
            <a:off x="533401" y="5638800"/>
            <a:ext cx="8382000" cy="646331"/>
          </a:xfrm>
          <a:prstGeom prst="rect">
            <a:avLst/>
          </a:prstGeom>
          <a:noFill/>
        </p:spPr>
        <p:txBody>
          <a:bodyPr wrap="square" rtlCol="0">
            <a:spAutoFit/>
          </a:bodyPr>
          <a:lstStyle/>
          <a:p>
            <a:r>
              <a:rPr lang="en-US" dirty="0"/>
              <a:t>The data mining part is about the analytical methods and algorithms for extracting useful knowledge from the data.</a:t>
            </a:r>
          </a:p>
        </p:txBody>
      </p:sp>
    </p:spTree>
    <p:extLst>
      <p:ext uri="{BB962C8B-B14F-4D97-AF65-F5344CB8AC3E}">
        <p14:creationId xmlns:p14="http://schemas.microsoft.com/office/powerpoint/2010/main" val="869068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analysis pipeline</a:t>
            </a:r>
          </a:p>
        </p:txBody>
      </p:sp>
      <p:sp>
        <p:nvSpPr>
          <p:cNvPr id="3" name="Content Placeholder 2"/>
          <p:cNvSpPr>
            <a:spLocks noGrp="1"/>
          </p:cNvSpPr>
          <p:nvPr>
            <p:ph idx="1"/>
          </p:nvPr>
        </p:nvSpPr>
        <p:spPr>
          <a:xfrm>
            <a:off x="228600" y="3962400"/>
            <a:ext cx="8839200" cy="2819400"/>
          </a:xfrm>
        </p:spPr>
        <p:txBody>
          <a:bodyPr>
            <a:normAutofit fontScale="62500" lnSpcReduction="20000"/>
          </a:bodyPr>
          <a:lstStyle/>
          <a:p>
            <a:r>
              <a:rPr lang="en-US" dirty="0"/>
              <a:t>Today there is an abundance of data online</a:t>
            </a:r>
          </a:p>
          <a:p>
            <a:pPr lvl="1"/>
            <a:r>
              <a:rPr lang="en-US" dirty="0"/>
              <a:t>Facebook, Twitter, Wikipedia, Web, City data, Open data initiatives, </a:t>
            </a:r>
            <a:r>
              <a:rPr lang="en-US" dirty="0" err="1"/>
              <a:t>etc</a:t>
            </a:r>
            <a:endParaRPr lang="en-US" dirty="0"/>
          </a:p>
          <a:p>
            <a:r>
              <a:rPr lang="en-US" dirty="0">
                <a:solidFill>
                  <a:schemeClr val="accent6">
                    <a:lumMod val="75000"/>
                  </a:schemeClr>
                </a:solidFill>
              </a:rPr>
              <a:t>Collecting</a:t>
            </a:r>
            <a:r>
              <a:rPr lang="en-US" dirty="0"/>
              <a:t> the data is a separate task</a:t>
            </a:r>
          </a:p>
          <a:p>
            <a:pPr lvl="1"/>
            <a:r>
              <a:rPr lang="en-US" dirty="0"/>
              <a:t>Customized crawlers, use of public APIs</a:t>
            </a:r>
          </a:p>
          <a:p>
            <a:pPr lvl="1"/>
            <a:r>
              <a:rPr lang="en-US" dirty="0"/>
              <a:t>Respect of crawling etiquette</a:t>
            </a:r>
          </a:p>
          <a:p>
            <a:r>
              <a:rPr lang="en-US" dirty="0"/>
              <a:t>Which data should we collect?</a:t>
            </a:r>
          </a:p>
          <a:p>
            <a:pPr lvl="1"/>
            <a:r>
              <a:rPr lang="en-US" dirty="0"/>
              <a:t>We cannot necessarily collect everything so we need to make some choices before starting.</a:t>
            </a:r>
          </a:p>
          <a:p>
            <a:r>
              <a:rPr lang="en-US" dirty="0"/>
              <a:t>How should we </a:t>
            </a:r>
            <a:r>
              <a:rPr lang="en-US" dirty="0">
                <a:solidFill>
                  <a:srgbClr val="0070C0"/>
                </a:solidFill>
              </a:rPr>
              <a:t>store</a:t>
            </a:r>
            <a:r>
              <a:rPr lang="en-US" dirty="0"/>
              <a:t> them?</a:t>
            </a:r>
          </a:p>
          <a:p>
            <a:r>
              <a:rPr lang="en-US" dirty="0"/>
              <a:t>In many cases when collecting data we also need to </a:t>
            </a:r>
            <a:r>
              <a:rPr lang="en-US" dirty="0">
                <a:solidFill>
                  <a:schemeClr val="accent6">
                    <a:lumMod val="75000"/>
                  </a:schemeClr>
                </a:solidFill>
              </a:rPr>
              <a:t>label</a:t>
            </a:r>
            <a:r>
              <a:rPr lang="en-US" dirty="0"/>
              <a:t> them</a:t>
            </a:r>
          </a:p>
          <a:p>
            <a:pPr lvl="1"/>
            <a:r>
              <a:rPr lang="en-US" dirty="0"/>
              <a:t>E.g., how do we identify fraudulent transactions?</a:t>
            </a:r>
          </a:p>
          <a:p>
            <a:pPr lvl="1"/>
            <a:r>
              <a:rPr lang="en-US" dirty="0"/>
              <a:t>E.g., how do we elicit user preferences?</a:t>
            </a:r>
          </a:p>
        </p:txBody>
      </p:sp>
      <p:sp>
        <p:nvSpPr>
          <p:cNvPr id="4" name="Rectangle 3"/>
          <p:cNvSpPr/>
          <p:nvPr/>
        </p:nvSpPr>
        <p:spPr>
          <a:xfrm>
            <a:off x="1143000" y="2857500"/>
            <a:ext cx="1676400"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5" name="Rectangle 4"/>
          <p:cNvSpPr/>
          <p:nvPr/>
        </p:nvSpPr>
        <p:spPr>
          <a:xfrm>
            <a:off x="3657600" y="2819400"/>
            <a:ext cx="17526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Mining</a:t>
            </a:r>
          </a:p>
        </p:txBody>
      </p:sp>
      <p:sp>
        <p:nvSpPr>
          <p:cNvPr id="6" name="Rectangle 5"/>
          <p:cNvSpPr/>
          <p:nvPr/>
        </p:nvSpPr>
        <p:spPr>
          <a:xfrm>
            <a:off x="6248400" y="28194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a:t>
            </a:r>
          </a:p>
          <a:p>
            <a:pPr algn="ctr"/>
            <a:r>
              <a:rPr lang="en-US" dirty="0"/>
              <a:t>Post-processing</a:t>
            </a:r>
          </a:p>
        </p:txBody>
      </p:sp>
      <p:cxnSp>
        <p:nvCxnSpPr>
          <p:cNvPr id="7" name="Straight Arrow Connector 6"/>
          <p:cNvCxnSpPr/>
          <p:nvPr/>
        </p:nvCxnSpPr>
        <p:spPr>
          <a:xfrm>
            <a:off x="2819400" y="33528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5410200" y="32766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695700" y="1660071"/>
            <a:ext cx="1676400" cy="8490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Data Collection</a:t>
            </a:r>
          </a:p>
        </p:txBody>
      </p:sp>
      <p:cxnSp>
        <p:nvCxnSpPr>
          <p:cNvPr id="11" name="Elbow Connector 10"/>
          <p:cNvCxnSpPr>
            <a:stCxn id="9" idx="1"/>
            <a:endCxn id="4" idx="1"/>
          </p:cNvCxnSpPr>
          <p:nvPr/>
        </p:nvCxnSpPr>
        <p:spPr>
          <a:xfrm rot="10800000" flipV="1">
            <a:off x="1143000" y="2084613"/>
            <a:ext cx="2552700" cy="1197429"/>
          </a:xfrm>
          <a:prstGeom prst="bentConnector3">
            <a:avLst>
              <a:gd name="adj1" fmla="val 108955"/>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20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Relational data</a:t>
            </a:r>
          </a:p>
        </p:txBody>
      </p:sp>
      <p:sp>
        <p:nvSpPr>
          <p:cNvPr id="6" name="Content Placeholder 5"/>
          <p:cNvSpPr>
            <a:spLocks noGrp="1"/>
          </p:cNvSpPr>
          <p:nvPr>
            <p:ph idx="1"/>
          </p:nvPr>
        </p:nvSpPr>
        <p:spPr>
          <a:xfrm>
            <a:off x="152400" y="1600200"/>
            <a:ext cx="4038600" cy="5105400"/>
          </a:xfrm>
        </p:spPr>
        <p:txBody>
          <a:bodyPr>
            <a:normAutofit fontScale="70000" lnSpcReduction="20000"/>
          </a:bodyPr>
          <a:lstStyle/>
          <a:p>
            <a:r>
              <a:rPr lang="en-US" dirty="0"/>
              <a:t>The term comes from </a:t>
            </a:r>
            <a:r>
              <a:rPr lang="en-US" dirty="0" err="1">
                <a:solidFill>
                  <a:srgbClr val="FF0000"/>
                </a:solidFill>
              </a:rPr>
              <a:t>DataBases</a:t>
            </a:r>
            <a:r>
              <a:rPr lang="en-US" dirty="0"/>
              <a:t>, where we assume data is stored in a </a:t>
            </a:r>
            <a:r>
              <a:rPr lang="en-US" dirty="0">
                <a:solidFill>
                  <a:srgbClr val="FF0000"/>
                </a:solidFill>
              </a:rPr>
              <a:t>relational table</a:t>
            </a:r>
            <a:r>
              <a:rPr lang="en-US" dirty="0"/>
              <a:t> with a fixed schema (fixed set of attributes)</a:t>
            </a:r>
          </a:p>
          <a:p>
            <a:pPr lvl="1"/>
            <a:r>
              <a:rPr lang="en-US" dirty="0"/>
              <a:t>In Databases, it is usually assumed that the table is </a:t>
            </a:r>
            <a:r>
              <a:rPr lang="en-US" dirty="0">
                <a:solidFill>
                  <a:srgbClr val="0070C0"/>
                </a:solidFill>
              </a:rPr>
              <a:t>dense</a:t>
            </a:r>
            <a:r>
              <a:rPr lang="en-US" dirty="0"/>
              <a:t> (few null values)</a:t>
            </a:r>
          </a:p>
          <a:p>
            <a:endParaRPr lang="en-US" dirty="0"/>
          </a:p>
          <a:p>
            <a:r>
              <a:rPr lang="en-US" dirty="0"/>
              <a:t>There are a lot of data in this form</a:t>
            </a:r>
          </a:p>
          <a:p>
            <a:pPr lvl="1"/>
            <a:r>
              <a:rPr lang="en-US" dirty="0"/>
              <a:t>E.g., census data</a:t>
            </a:r>
          </a:p>
          <a:p>
            <a:endParaRPr lang="en-US" dirty="0"/>
          </a:p>
          <a:p>
            <a:r>
              <a:rPr lang="en-US" dirty="0"/>
              <a:t>There are also a lot of data which do not fit well in this form</a:t>
            </a:r>
          </a:p>
          <a:p>
            <a:pPr lvl="1"/>
            <a:r>
              <a:rPr lang="en-US" dirty="0">
                <a:solidFill>
                  <a:srgbClr val="0070C0"/>
                </a:solidFill>
              </a:rPr>
              <a:t>Sparse</a:t>
            </a:r>
            <a:r>
              <a:rPr lang="en-US" dirty="0"/>
              <a:t> data: Many missing values</a:t>
            </a:r>
          </a:p>
          <a:p>
            <a:pPr lvl="1"/>
            <a:r>
              <a:rPr lang="en-US" dirty="0"/>
              <a:t>Not easy to define a fixed schema</a:t>
            </a:r>
          </a:p>
        </p:txBody>
      </p:sp>
      <p:grpSp>
        <p:nvGrpSpPr>
          <p:cNvPr id="13" name="Group 16"/>
          <p:cNvGrpSpPr>
            <a:grpSpLocks/>
          </p:cNvGrpSpPr>
          <p:nvPr/>
        </p:nvGrpSpPr>
        <p:grpSpPr bwMode="auto">
          <a:xfrm>
            <a:off x="5658309" y="2057400"/>
            <a:ext cx="3440113" cy="4108450"/>
            <a:chOff x="3401" y="1104"/>
            <a:chExt cx="2167" cy="2588"/>
          </a:xfrm>
        </p:grpSpPr>
        <p:graphicFrame>
          <p:nvGraphicFramePr>
            <p:cNvPr id="14" name="Object 10"/>
            <p:cNvGraphicFramePr>
              <a:graphicFrameLocks noChangeAspect="1"/>
            </p:cNvGraphicFramePr>
            <p:nvPr>
              <p:extLst>
                <p:ext uri="{D42A27DB-BD31-4B8C-83A1-F6EECF244321}">
                  <p14:modId xmlns:p14="http://schemas.microsoft.com/office/powerpoint/2010/main" val="4117940390"/>
                </p:ext>
              </p:extLst>
            </p:nvPr>
          </p:nvGraphicFramePr>
          <p:xfrm>
            <a:off x="3401" y="1376"/>
            <a:ext cx="2167" cy="2316"/>
          </p:xfrm>
          <a:graphic>
            <a:graphicData uri="http://schemas.openxmlformats.org/presentationml/2006/ole">
              <mc:AlternateContent xmlns:mc="http://schemas.openxmlformats.org/markup-compatibility/2006">
                <mc:Choice xmlns:v="urn:schemas-microsoft-com:vml" Requires="v">
                  <p:oleObj name="Document" r:id="rId2" imgW="5408419" imgH="5776939" progId="Word.Document.8">
                    <p:embed/>
                  </p:oleObj>
                </mc:Choice>
                <mc:Fallback>
                  <p:oleObj name="Document" r:id="rId2" imgW="5408419" imgH="5776939" progId="Word.Document.8">
                    <p:embed/>
                    <p:pic>
                      <p:nvPicPr>
                        <p:cNvPr id="0" name=""/>
                        <p:cNvPicPr>
                          <a:picLocks noChangeAspect="1" noChangeArrowheads="1"/>
                        </p:cNvPicPr>
                        <p:nvPr/>
                      </p:nvPicPr>
                      <p:blipFill>
                        <a:blip r:embed="rId3"/>
                        <a:srcRect/>
                        <a:stretch>
                          <a:fillRect/>
                        </a:stretch>
                      </p:blipFill>
                      <p:spPr bwMode="auto">
                        <a:xfrm>
                          <a:off x="3401" y="1376"/>
                          <a:ext cx="2167" cy="2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AutoShape 12"/>
            <p:cNvSpPr>
              <a:spLocks/>
            </p:cNvSpPr>
            <p:nvPr/>
          </p:nvSpPr>
          <p:spPr bwMode="auto">
            <a:xfrm rot="5400000">
              <a:off x="4340" y="240"/>
              <a:ext cx="240" cy="1968"/>
            </a:xfrm>
            <a:prstGeom prst="leftBrace">
              <a:avLst>
                <a:gd name="adj1" fmla="val 6833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Text Box 14"/>
          <p:cNvSpPr txBox="1">
            <a:spLocks noChangeArrowheads="1"/>
          </p:cNvSpPr>
          <p:nvPr/>
        </p:nvSpPr>
        <p:spPr bwMode="auto">
          <a:xfrm>
            <a:off x="5852778" y="1684234"/>
            <a:ext cx="29733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solidFill>
                  <a:srgbClr val="FF0000"/>
                </a:solidFill>
              </a:rPr>
              <a:t>Attributes = Table columns</a:t>
            </a:r>
          </a:p>
        </p:txBody>
      </p:sp>
      <p:sp>
        <p:nvSpPr>
          <p:cNvPr id="17" name="AutoShape 15"/>
          <p:cNvSpPr>
            <a:spLocks/>
          </p:cNvSpPr>
          <p:nvPr/>
        </p:nvSpPr>
        <p:spPr bwMode="auto">
          <a:xfrm>
            <a:off x="5280484" y="2971800"/>
            <a:ext cx="381000" cy="3124200"/>
          </a:xfrm>
          <a:prstGeom prst="leftBrace">
            <a:avLst>
              <a:gd name="adj1" fmla="val 6833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17"/>
          <p:cNvSpPr txBox="1">
            <a:spLocks noChangeArrowheads="1"/>
          </p:cNvSpPr>
          <p:nvPr/>
        </p:nvSpPr>
        <p:spPr bwMode="auto">
          <a:xfrm>
            <a:off x="4023184" y="4087812"/>
            <a:ext cx="1371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solidFill>
                  <a:srgbClr val="FF0000"/>
                </a:solidFill>
              </a:rPr>
              <a:t>Objects = Table rows</a:t>
            </a:r>
          </a:p>
        </p:txBody>
      </p:sp>
      <p:sp>
        <p:nvSpPr>
          <p:cNvPr id="19" name="TextBox 18"/>
          <p:cNvSpPr txBox="1"/>
          <p:nvPr/>
        </p:nvSpPr>
        <p:spPr>
          <a:xfrm>
            <a:off x="5629709" y="1168911"/>
            <a:ext cx="3419526" cy="400110"/>
          </a:xfrm>
          <a:prstGeom prst="rect">
            <a:avLst/>
          </a:prstGeom>
          <a:noFill/>
        </p:spPr>
        <p:txBody>
          <a:bodyPr wrap="none" rtlCol="0">
            <a:spAutoFit/>
          </a:bodyPr>
          <a:lstStyle/>
          <a:p>
            <a:r>
              <a:rPr lang="en-US" sz="2000" dirty="0">
                <a:solidFill>
                  <a:srgbClr val="0070C0"/>
                </a:solidFill>
              </a:rPr>
              <a:t>Example of a relational table</a:t>
            </a:r>
          </a:p>
        </p:txBody>
      </p:sp>
    </p:spTree>
    <p:extLst>
      <p:ext uri="{BB962C8B-B14F-4D97-AF65-F5344CB8AC3E}">
        <p14:creationId xmlns:p14="http://schemas.microsoft.com/office/powerpoint/2010/main" val="3532716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analysis pipeline</a:t>
            </a:r>
          </a:p>
        </p:txBody>
      </p:sp>
      <p:sp>
        <p:nvSpPr>
          <p:cNvPr id="4" name="Rectangle 3"/>
          <p:cNvSpPr/>
          <p:nvPr/>
        </p:nvSpPr>
        <p:spPr>
          <a:xfrm>
            <a:off x="1143000" y="2857500"/>
            <a:ext cx="1676400" cy="8490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Data Preprocessing</a:t>
            </a:r>
          </a:p>
        </p:txBody>
      </p:sp>
      <p:sp>
        <p:nvSpPr>
          <p:cNvPr id="5" name="Rectangle 4"/>
          <p:cNvSpPr/>
          <p:nvPr/>
        </p:nvSpPr>
        <p:spPr>
          <a:xfrm>
            <a:off x="3657600" y="2819400"/>
            <a:ext cx="17526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Mining</a:t>
            </a:r>
          </a:p>
        </p:txBody>
      </p:sp>
      <p:sp>
        <p:nvSpPr>
          <p:cNvPr id="6" name="Rectangle 5"/>
          <p:cNvSpPr/>
          <p:nvPr/>
        </p:nvSpPr>
        <p:spPr>
          <a:xfrm>
            <a:off x="6248400" y="28194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a:t>
            </a:r>
          </a:p>
          <a:p>
            <a:pPr algn="ctr"/>
            <a:r>
              <a:rPr lang="en-US" dirty="0"/>
              <a:t>Post-processing</a:t>
            </a:r>
          </a:p>
        </p:txBody>
      </p:sp>
      <p:cxnSp>
        <p:nvCxnSpPr>
          <p:cNvPr id="7" name="Straight Arrow Connector 6"/>
          <p:cNvCxnSpPr/>
          <p:nvPr/>
        </p:nvCxnSpPr>
        <p:spPr>
          <a:xfrm>
            <a:off x="2819400" y="33528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5410200" y="32766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695700" y="1660071"/>
            <a:ext cx="1676400"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a:t>
            </a:r>
          </a:p>
        </p:txBody>
      </p:sp>
      <p:cxnSp>
        <p:nvCxnSpPr>
          <p:cNvPr id="11" name="Elbow Connector 10"/>
          <p:cNvCxnSpPr>
            <a:stCxn id="9" idx="1"/>
            <a:endCxn id="4" idx="1"/>
          </p:cNvCxnSpPr>
          <p:nvPr/>
        </p:nvCxnSpPr>
        <p:spPr>
          <a:xfrm rot="10800000" flipV="1">
            <a:off x="1143000" y="2084613"/>
            <a:ext cx="2552700" cy="1197429"/>
          </a:xfrm>
          <a:prstGeom prst="bentConnector3">
            <a:avLst>
              <a:gd name="adj1" fmla="val 108955"/>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a:xfrm>
            <a:off x="457200" y="3962401"/>
            <a:ext cx="8229600" cy="2820654"/>
          </a:xfrm>
        </p:spPr>
        <p:txBody>
          <a:bodyPr>
            <a:normAutofit fontScale="70000" lnSpcReduction="20000"/>
          </a:bodyPr>
          <a:lstStyle/>
          <a:p>
            <a:r>
              <a:rPr lang="en-US" dirty="0">
                <a:solidFill>
                  <a:schemeClr val="accent6">
                    <a:lumMod val="75000"/>
                  </a:schemeClr>
                </a:solidFill>
              </a:rPr>
              <a:t>Preprocessing</a:t>
            </a:r>
            <a:r>
              <a:rPr lang="en-US" dirty="0"/>
              <a:t>: Real data is large, noisy, incomplete and inconsistent. </a:t>
            </a:r>
          </a:p>
          <a:p>
            <a:pPr lvl="1"/>
            <a:r>
              <a:rPr lang="en-US" dirty="0">
                <a:solidFill>
                  <a:schemeClr val="accent5">
                    <a:lumMod val="75000"/>
                  </a:schemeClr>
                </a:solidFill>
              </a:rPr>
              <a:t>Reducing the data: </a:t>
            </a:r>
            <a:r>
              <a:rPr lang="en-US" dirty="0"/>
              <a:t>Sampling, Dimensionality Reduction</a:t>
            </a:r>
            <a:endParaRPr lang="en-US" dirty="0">
              <a:solidFill>
                <a:schemeClr val="accent5">
                  <a:lumMod val="75000"/>
                </a:schemeClr>
              </a:solidFill>
            </a:endParaRPr>
          </a:p>
          <a:p>
            <a:pPr lvl="1"/>
            <a:r>
              <a:rPr lang="en-US" dirty="0">
                <a:solidFill>
                  <a:schemeClr val="accent5">
                    <a:lumMod val="75000"/>
                  </a:schemeClr>
                </a:solidFill>
              </a:rPr>
              <a:t>Data cleaning: </a:t>
            </a:r>
            <a:r>
              <a:rPr lang="en-US" dirty="0"/>
              <a:t>deal with missing or inconsistent information</a:t>
            </a:r>
          </a:p>
          <a:p>
            <a:pPr lvl="1"/>
            <a:r>
              <a:rPr lang="en-US" dirty="0">
                <a:solidFill>
                  <a:schemeClr val="accent5">
                    <a:lumMod val="75000"/>
                  </a:schemeClr>
                </a:solidFill>
              </a:rPr>
              <a:t>Feature extraction and selection</a:t>
            </a:r>
            <a:r>
              <a:rPr lang="en-US" dirty="0"/>
              <a:t>: create a useful representation of the data by extracting useful features</a:t>
            </a:r>
          </a:p>
          <a:p>
            <a:r>
              <a:rPr lang="en-US" dirty="0"/>
              <a:t>The preprocessing step determines the </a:t>
            </a:r>
            <a:r>
              <a:rPr lang="en-US" dirty="0">
                <a:solidFill>
                  <a:schemeClr val="accent6">
                    <a:lumMod val="75000"/>
                  </a:schemeClr>
                </a:solidFill>
              </a:rPr>
              <a:t>input</a:t>
            </a:r>
            <a:r>
              <a:rPr lang="en-US" dirty="0"/>
              <a:t> to the data mining algorithm</a:t>
            </a:r>
          </a:p>
          <a:p>
            <a:pPr marL="457200" lvl="2"/>
            <a:r>
              <a:rPr lang="en-US" sz="2400" dirty="0"/>
              <a:t>A dirty work, but someone has to do it. </a:t>
            </a:r>
          </a:p>
          <a:p>
            <a:pPr marL="457200" lvl="2"/>
            <a:r>
              <a:rPr lang="en-US" sz="2400" dirty="0"/>
              <a:t>It is often the most important step for the analysis</a:t>
            </a:r>
          </a:p>
          <a:p>
            <a:endParaRPr lang="en-US" sz="2400" dirty="0"/>
          </a:p>
          <a:p>
            <a:endParaRPr lang="en-US" dirty="0"/>
          </a:p>
          <a:p>
            <a:pPr lvl="1"/>
            <a:endParaRPr lang="en-US" dirty="0"/>
          </a:p>
        </p:txBody>
      </p:sp>
    </p:spTree>
    <p:extLst>
      <p:ext uri="{BB962C8B-B14F-4D97-AF65-F5344CB8AC3E}">
        <p14:creationId xmlns:p14="http://schemas.microsoft.com/office/powerpoint/2010/main" val="4242095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analysis pipeline</a:t>
            </a:r>
          </a:p>
        </p:txBody>
      </p:sp>
      <p:sp>
        <p:nvSpPr>
          <p:cNvPr id="4" name="Rectangle 3"/>
          <p:cNvSpPr/>
          <p:nvPr/>
        </p:nvSpPr>
        <p:spPr>
          <a:xfrm>
            <a:off x="1143000" y="2857500"/>
            <a:ext cx="1676400"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5" name="Rectangle 4"/>
          <p:cNvSpPr/>
          <p:nvPr/>
        </p:nvSpPr>
        <p:spPr>
          <a:xfrm>
            <a:off x="3657600" y="2819400"/>
            <a:ext cx="17526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Mining</a:t>
            </a:r>
          </a:p>
        </p:txBody>
      </p:sp>
      <p:sp>
        <p:nvSpPr>
          <p:cNvPr id="6" name="Rectangle 5"/>
          <p:cNvSpPr/>
          <p:nvPr/>
        </p:nvSpPr>
        <p:spPr>
          <a:xfrm>
            <a:off x="6248400" y="2819400"/>
            <a:ext cx="1905000" cy="914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Result </a:t>
            </a:r>
          </a:p>
          <a:p>
            <a:pPr algn="ctr"/>
            <a:r>
              <a:rPr lang="en-US" dirty="0">
                <a:solidFill>
                  <a:srgbClr val="0070C0"/>
                </a:solidFill>
              </a:rPr>
              <a:t>Post-processing</a:t>
            </a:r>
          </a:p>
        </p:txBody>
      </p:sp>
      <p:cxnSp>
        <p:nvCxnSpPr>
          <p:cNvPr id="7" name="Straight Arrow Connector 6"/>
          <p:cNvCxnSpPr/>
          <p:nvPr/>
        </p:nvCxnSpPr>
        <p:spPr>
          <a:xfrm>
            <a:off x="2819400" y="33528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5410200" y="32766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695700" y="1660071"/>
            <a:ext cx="1676400"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a:t>
            </a:r>
          </a:p>
        </p:txBody>
      </p:sp>
      <p:cxnSp>
        <p:nvCxnSpPr>
          <p:cNvPr id="11" name="Elbow Connector 10"/>
          <p:cNvCxnSpPr>
            <a:stCxn id="9" idx="1"/>
            <a:endCxn id="4" idx="1"/>
          </p:cNvCxnSpPr>
          <p:nvPr/>
        </p:nvCxnSpPr>
        <p:spPr>
          <a:xfrm rot="10800000" flipV="1">
            <a:off x="1143000" y="2084613"/>
            <a:ext cx="2552700" cy="1197429"/>
          </a:xfrm>
          <a:prstGeom prst="bentConnector3">
            <a:avLst>
              <a:gd name="adj1" fmla="val 108955"/>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a:xfrm>
            <a:off x="457200" y="4343399"/>
            <a:ext cx="8229600" cy="2439655"/>
          </a:xfrm>
        </p:spPr>
        <p:txBody>
          <a:bodyPr>
            <a:normAutofit fontScale="85000" lnSpcReduction="20000"/>
          </a:bodyPr>
          <a:lstStyle/>
          <a:p>
            <a:r>
              <a:rPr lang="en-US" dirty="0">
                <a:solidFill>
                  <a:schemeClr val="accent6">
                    <a:lumMod val="75000"/>
                  </a:schemeClr>
                </a:solidFill>
              </a:rPr>
              <a:t>Post-Processing</a:t>
            </a:r>
            <a:r>
              <a:rPr lang="en-US" dirty="0"/>
              <a:t>: Make the data actionable and useful to the user</a:t>
            </a:r>
          </a:p>
          <a:p>
            <a:pPr lvl="1"/>
            <a:r>
              <a:rPr lang="en-US" dirty="0"/>
              <a:t>Statistical analysis of importance of results</a:t>
            </a:r>
          </a:p>
          <a:p>
            <a:pPr lvl="1"/>
            <a:r>
              <a:rPr lang="en-US" dirty="0"/>
              <a:t>Visualization </a:t>
            </a:r>
          </a:p>
          <a:p>
            <a:r>
              <a:rPr lang="en-US" sz="2800" dirty="0"/>
              <a:t>Mining is not the only step in the analysis process</a:t>
            </a:r>
          </a:p>
          <a:p>
            <a:r>
              <a:rPr lang="en-US" sz="2800" dirty="0"/>
              <a:t>Pre- and Post-processing are often data mining tasks as well</a:t>
            </a:r>
          </a:p>
          <a:p>
            <a:endParaRPr lang="en-US" dirty="0"/>
          </a:p>
          <a:p>
            <a:pPr lvl="1"/>
            <a:endParaRPr lang="en-US" dirty="0"/>
          </a:p>
        </p:txBody>
      </p:sp>
    </p:spTree>
    <p:extLst>
      <p:ext uri="{BB962C8B-B14F-4D97-AF65-F5344CB8AC3E}">
        <p14:creationId xmlns:p14="http://schemas.microsoft.com/office/powerpoint/2010/main" val="936259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a:t>
            </a:r>
          </a:p>
        </p:txBody>
      </p:sp>
      <p:sp>
        <p:nvSpPr>
          <p:cNvPr id="3" name="Content Placeholder 2"/>
          <p:cNvSpPr>
            <a:spLocks noGrp="1"/>
          </p:cNvSpPr>
          <p:nvPr>
            <p:ph idx="1"/>
          </p:nvPr>
        </p:nvSpPr>
        <p:spPr/>
        <p:txBody>
          <a:bodyPr>
            <a:normAutofit lnSpcReduction="10000"/>
          </a:bodyPr>
          <a:lstStyle/>
          <a:p>
            <a:r>
              <a:rPr lang="en-US" dirty="0"/>
              <a:t>Suppose that you want to collect data from </a:t>
            </a:r>
            <a:r>
              <a:rPr lang="en-US" dirty="0">
                <a:solidFill>
                  <a:srgbClr val="FF3300"/>
                </a:solidFill>
              </a:rPr>
              <a:t>Twitter</a:t>
            </a:r>
            <a:r>
              <a:rPr lang="en-US" dirty="0"/>
              <a:t> about the elections in USA</a:t>
            </a:r>
          </a:p>
          <a:p>
            <a:pPr lvl="1"/>
            <a:r>
              <a:rPr lang="en-US" dirty="0"/>
              <a:t>How do you go about it?</a:t>
            </a:r>
          </a:p>
          <a:p>
            <a:r>
              <a:rPr lang="en-US" dirty="0"/>
              <a:t>Twitter Streaming/Search API:</a:t>
            </a:r>
          </a:p>
          <a:p>
            <a:pPr lvl="1"/>
            <a:r>
              <a:rPr lang="en-US" dirty="0"/>
              <a:t>Get a sample of all tweets that are posted on Twitter</a:t>
            </a:r>
          </a:p>
          <a:p>
            <a:pPr lvl="1"/>
            <a:r>
              <a:rPr lang="en-US" dirty="0">
                <a:hlinkClick r:id="rId3"/>
              </a:rPr>
              <a:t>Example </a:t>
            </a:r>
            <a:r>
              <a:rPr lang="en-US" dirty="0"/>
              <a:t>of JSON object</a:t>
            </a:r>
          </a:p>
          <a:p>
            <a:r>
              <a:rPr lang="en-US" dirty="0"/>
              <a:t>REST API:</a:t>
            </a:r>
          </a:p>
          <a:p>
            <a:pPr lvl="1"/>
            <a:r>
              <a:rPr lang="en-US" dirty="0"/>
              <a:t>Get information about specific users.</a:t>
            </a:r>
          </a:p>
          <a:p>
            <a:r>
              <a:rPr lang="en-US" dirty="0"/>
              <a:t>There are several decisions that we need to make before we start collecting the data.</a:t>
            </a:r>
          </a:p>
          <a:p>
            <a:pPr lvl="1"/>
            <a:r>
              <a:rPr lang="en-US" dirty="0"/>
              <a:t>Time and Storage resources</a:t>
            </a:r>
          </a:p>
        </p:txBody>
      </p:sp>
    </p:spTree>
    <p:extLst>
      <p:ext uri="{BB962C8B-B14F-4D97-AF65-F5344CB8AC3E}">
        <p14:creationId xmlns:p14="http://schemas.microsoft.com/office/powerpoint/2010/main" val="3887805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1" name="Rectangle 5"/>
          <p:cNvSpPr>
            <a:spLocks noGrp="1" noChangeArrowheads="1"/>
          </p:cNvSpPr>
          <p:nvPr>
            <p:ph type="title"/>
          </p:nvPr>
        </p:nvSpPr>
        <p:spPr/>
        <p:txBody>
          <a:bodyPr/>
          <a:lstStyle/>
          <a:p>
            <a:r>
              <a:rPr lang="en-US"/>
              <a:t>Data Quality </a:t>
            </a:r>
          </a:p>
        </p:txBody>
      </p:sp>
      <p:sp>
        <p:nvSpPr>
          <p:cNvPr id="792582" name="Rectangle 6"/>
          <p:cNvSpPr>
            <a:spLocks noGrp="1" noChangeArrowheads="1"/>
          </p:cNvSpPr>
          <p:nvPr>
            <p:ph type="body" idx="1"/>
          </p:nvPr>
        </p:nvSpPr>
        <p:spPr/>
        <p:txBody>
          <a:bodyPr/>
          <a:lstStyle/>
          <a:p>
            <a:r>
              <a:rPr lang="en-US" dirty="0"/>
              <a:t>Examples of data quality problems: </a:t>
            </a:r>
          </a:p>
          <a:p>
            <a:pPr lvl="1"/>
            <a:r>
              <a:rPr lang="en-US" dirty="0"/>
              <a:t>Noise and outliers </a:t>
            </a:r>
          </a:p>
          <a:p>
            <a:pPr lvl="1"/>
            <a:r>
              <a:rPr lang="en-US" dirty="0"/>
              <a:t>Missing values </a:t>
            </a:r>
          </a:p>
          <a:p>
            <a:pPr lvl="1"/>
            <a:r>
              <a:rPr lang="en-US" dirty="0"/>
              <a:t>Duplicate data </a:t>
            </a:r>
          </a:p>
        </p:txBody>
      </p:sp>
      <p:graphicFrame>
        <p:nvGraphicFramePr>
          <p:cNvPr id="5" name="Object 10"/>
          <p:cNvGraphicFramePr>
            <a:graphicFrameLocks noChangeAspect="1"/>
          </p:cNvGraphicFramePr>
          <p:nvPr>
            <p:extLst>
              <p:ext uri="{D42A27DB-BD31-4B8C-83A1-F6EECF244321}">
                <p14:modId xmlns:p14="http://schemas.microsoft.com/office/powerpoint/2010/main" val="2618544125"/>
              </p:ext>
            </p:extLst>
          </p:nvPr>
        </p:nvGraphicFramePr>
        <p:xfrm>
          <a:off x="5111749" y="2497137"/>
          <a:ext cx="3457575" cy="3692525"/>
        </p:xfrm>
        <a:graphic>
          <a:graphicData uri="http://schemas.openxmlformats.org/presentationml/2006/ole">
            <mc:AlternateContent xmlns:mc="http://schemas.openxmlformats.org/markup-compatibility/2006">
              <mc:Choice xmlns:v="urn:schemas-microsoft-com:vml" Requires="v">
                <p:oleObj name="Document" r:id="rId3" imgW="5416355" imgH="5776939" progId="Word.Document.8">
                  <p:embed/>
                </p:oleObj>
              </mc:Choice>
              <mc:Fallback>
                <p:oleObj name="Document" r:id="rId3" imgW="5416355" imgH="5776939" progId="Word.Document.8">
                  <p:embed/>
                  <p:pic>
                    <p:nvPicPr>
                      <p:cNvPr id="0" name=""/>
                      <p:cNvPicPr>
                        <a:picLocks noChangeAspect="1" noChangeArrowheads="1"/>
                      </p:cNvPicPr>
                      <p:nvPr/>
                    </p:nvPicPr>
                    <p:blipFill>
                      <a:blip r:embed="rId4"/>
                      <a:srcRect/>
                      <a:stretch>
                        <a:fillRect/>
                      </a:stretch>
                    </p:blipFill>
                    <p:spPr bwMode="auto">
                      <a:xfrm>
                        <a:off x="5111749" y="2497137"/>
                        <a:ext cx="345757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533399" y="4202668"/>
            <a:ext cx="2877775" cy="369332"/>
          </a:xfrm>
          <a:prstGeom prst="rect">
            <a:avLst/>
          </a:prstGeom>
          <a:solidFill>
            <a:srgbClr val="FFFF00"/>
          </a:solidFill>
        </p:spPr>
        <p:txBody>
          <a:bodyPr wrap="none" rtlCol="0">
            <a:spAutoFit/>
          </a:bodyPr>
          <a:lstStyle/>
          <a:p>
            <a:r>
              <a:rPr lang="en-US" dirty="0"/>
              <a:t>A mistake or a millionaire?</a:t>
            </a:r>
          </a:p>
        </p:txBody>
      </p:sp>
      <p:sp>
        <p:nvSpPr>
          <p:cNvPr id="7" name="TextBox 6"/>
          <p:cNvSpPr txBox="1"/>
          <p:nvPr/>
        </p:nvSpPr>
        <p:spPr>
          <a:xfrm>
            <a:off x="838200" y="4800600"/>
            <a:ext cx="1697901" cy="369332"/>
          </a:xfrm>
          <a:prstGeom prst="rect">
            <a:avLst/>
          </a:prstGeom>
          <a:solidFill>
            <a:srgbClr val="0070C0"/>
          </a:solidFill>
        </p:spPr>
        <p:txBody>
          <a:bodyPr wrap="none" rtlCol="0">
            <a:spAutoFit/>
          </a:bodyPr>
          <a:lstStyle/>
          <a:p>
            <a:r>
              <a:rPr lang="en-US" dirty="0"/>
              <a:t>Missing values</a:t>
            </a:r>
          </a:p>
        </p:txBody>
      </p:sp>
      <p:sp>
        <p:nvSpPr>
          <p:cNvPr id="8" name="Rectangle 7"/>
          <p:cNvSpPr/>
          <p:nvPr/>
        </p:nvSpPr>
        <p:spPr>
          <a:xfrm>
            <a:off x="4876800" y="4202668"/>
            <a:ext cx="3581400" cy="29313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7457" y="5594866"/>
            <a:ext cx="3276600" cy="369332"/>
          </a:xfrm>
          <a:prstGeom prst="rect">
            <a:avLst/>
          </a:prstGeom>
          <a:solidFill>
            <a:srgbClr val="92D050"/>
          </a:solidFill>
        </p:spPr>
        <p:txBody>
          <a:bodyPr wrap="square" rtlCol="0">
            <a:spAutoFit/>
          </a:bodyPr>
          <a:lstStyle/>
          <a:p>
            <a:r>
              <a:rPr lang="en-US" dirty="0"/>
              <a:t>Inconsistent duplicate entries</a:t>
            </a:r>
          </a:p>
        </p:txBody>
      </p:sp>
      <p:sp>
        <p:nvSpPr>
          <p:cNvPr id="10" name="Rectangle 9"/>
          <p:cNvSpPr/>
          <p:nvPr/>
        </p:nvSpPr>
        <p:spPr>
          <a:xfrm>
            <a:off x="4876800" y="5410200"/>
            <a:ext cx="3657600" cy="685800"/>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76800" y="4572000"/>
            <a:ext cx="3657600" cy="59793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08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304800" y="533400"/>
            <a:ext cx="8585200" cy="685800"/>
          </a:xfrm>
        </p:spPr>
        <p:txBody>
          <a:bodyPr>
            <a:normAutofit fontScale="90000"/>
          </a:bodyPr>
          <a:lstStyle/>
          <a:p>
            <a:r>
              <a:rPr lang="en-US" dirty="0"/>
              <a:t>Sampling </a:t>
            </a:r>
          </a:p>
        </p:txBody>
      </p:sp>
      <p:sp>
        <p:nvSpPr>
          <p:cNvPr id="870403" name="Rectangle 3"/>
          <p:cNvSpPr>
            <a:spLocks noGrp="1" noChangeArrowheads="1"/>
          </p:cNvSpPr>
          <p:nvPr>
            <p:ph type="body" idx="1"/>
          </p:nvPr>
        </p:nvSpPr>
        <p:spPr>
          <a:xfrm>
            <a:off x="228600" y="1600200"/>
            <a:ext cx="8394700" cy="5029200"/>
          </a:xfrm>
          <a:noFill/>
          <a:ln/>
        </p:spPr>
        <p:txBody>
          <a:bodyPr>
            <a:normAutofit fontScale="92500" lnSpcReduction="10000"/>
          </a:bodyPr>
          <a:lstStyle/>
          <a:p>
            <a:pPr marL="285750" indent="-285750">
              <a:lnSpc>
                <a:spcPct val="95000"/>
              </a:lnSpc>
              <a:spcBef>
                <a:spcPct val="20000"/>
              </a:spcBef>
            </a:pPr>
            <a:r>
              <a:rPr lang="en-US" sz="2400" dirty="0">
                <a:solidFill>
                  <a:schemeClr val="accent6">
                    <a:lumMod val="75000"/>
                  </a:schemeClr>
                </a:solidFill>
                <a:ea typeface="Tahoma" pitchFamily="34" charset="0"/>
                <a:cs typeface="Tahoma" pitchFamily="34" charset="0"/>
              </a:rPr>
              <a:t>Sampling</a:t>
            </a:r>
            <a:r>
              <a:rPr lang="en-US" sz="2400" dirty="0">
                <a:ea typeface="Tahoma" pitchFamily="34" charset="0"/>
                <a:cs typeface="Tahoma" pitchFamily="34" charset="0"/>
              </a:rPr>
              <a:t> is the main technique employed for data selection.</a:t>
            </a:r>
          </a:p>
          <a:p>
            <a:pPr lvl="1">
              <a:lnSpc>
                <a:spcPct val="95000"/>
              </a:lnSpc>
              <a:spcBef>
                <a:spcPct val="20000"/>
              </a:spcBef>
            </a:pPr>
            <a:r>
              <a:rPr lang="en-US" sz="2000" dirty="0">
                <a:ea typeface="Tahoma" pitchFamily="34" charset="0"/>
                <a:cs typeface="Tahoma" pitchFamily="34" charset="0"/>
              </a:rPr>
              <a:t>It is often used for both the preliminary investigation of the data and the final data analysis.</a:t>
            </a:r>
          </a:p>
          <a:p>
            <a:pPr lvl="1">
              <a:lnSpc>
                <a:spcPct val="95000"/>
              </a:lnSpc>
              <a:spcBef>
                <a:spcPct val="20000"/>
              </a:spcBef>
              <a:buFont typeface="Arial" pitchFamily="34" charset="0"/>
              <a:buNone/>
            </a:pPr>
            <a:r>
              <a:rPr lang="en-US" sz="2000" dirty="0">
                <a:ea typeface="Tahoma" pitchFamily="34" charset="0"/>
                <a:cs typeface="Tahoma" pitchFamily="34" charset="0"/>
              </a:rPr>
              <a:t> </a:t>
            </a:r>
          </a:p>
          <a:p>
            <a:pPr marL="285750" indent="-285750">
              <a:lnSpc>
                <a:spcPct val="95000"/>
              </a:lnSpc>
              <a:spcBef>
                <a:spcPct val="20000"/>
              </a:spcBef>
            </a:pPr>
            <a:r>
              <a:rPr lang="en-US" sz="2400" dirty="0">
                <a:ea typeface="Tahoma" pitchFamily="34" charset="0"/>
                <a:cs typeface="Tahoma" pitchFamily="34" charset="0"/>
              </a:rPr>
              <a:t>Statisticians sample because </a:t>
            </a:r>
            <a:r>
              <a:rPr lang="en-US" sz="2400" dirty="0">
                <a:solidFill>
                  <a:srgbClr val="CC3300"/>
                </a:solidFill>
                <a:ea typeface="Tahoma" pitchFamily="34" charset="0"/>
                <a:cs typeface="Tahoma" pitchFamily="34" charset="0"/>
              </a:rPr>
              <a:t>obtaining</a:t>
            </a:r>
            <a:r>
              <a:rPr lang="en-US" sz="2400" dirty="0">
                <a:ea typeface="Tahoma" pitchFamily="34" charset="0"/>
                <a:cs typeface="Tahoma" pitchFamily="34" charset="0"/>
              </a:rPr>
              <a:t> the entire set of data of interest is too expensive or time consuming.</a:t>
            </a:r>
          </a:p>
          <a:p>
            <a:pPr marL="560070" lvl="1" indent="-285750">
              <a:lnSpc>
                <a:spcPct val="95000"/>
              </a:lnSpc>
            </a:pPr>
            <a:r>
              <a:rPr lang="en-US" sz="2000" dirty="0">
                <a:ea typeface="Tahoma" pitchFamily="34" charset="0"/>
                <a:cs typeface="Tahoma" pitchFamily="34" charset="0"/>
              </a:rPr>
              <a:t>Example: What is the average height of a person in Greece?</a:t>
            </a:r>
          </a:p>
          <a:p>
            <a:pPr marL="834390" lvl="2" indent="-285750">
              <a:lnSpc>
                <a:spcPct val="95000"/>
              </a:lnSpc>
            </a:pPr>
            <a:r>
              <a:rPr lang="en-US" sz="1600" dirty="0">
                <a:ea typeface="Tahoma" pitchFamily="34" charset="0"/>
                <a:cs typeface="Tahoma" pitchFamily="34" charset="0"/>
              </a:rPr>
              <a:t>We cannot measure the height of everybody</a:t>
            </a:r>
          </a:p>
          <a:p>
            <a:pPr marL="285750" indent="-285750">
              <a:lnSpc>
                <a:spcPct val="95000"/>
              </a:lnSpc>
              <a:spcBef>
                <a:spcPct val="20000"/>
              </a:spcBef>
              <a:buFont typeface="Monotype Sorts" charset="2"/>
              <a:buNone/>
            </a:pPr>
            <a:r>
              <a:rPr lang="en-US" sz="2400" dirty="0">
                <a:ea typeface="Tahoma" pitchFamily="34" charset="0"/>
                <a:cs typeface="Tahoma" pitchFamily="34" charset="0"/>
              </a:rPr>
              <a:t> </a:t>
            </a:r>
          </a:p>
          <a:p>
            <a:pPr marL="285750" indent="-285750">
              <a:lnSpc>
                <a:spcPct val="95000"/>
              </a:lnSpc>
              <a:spcBef>
                <a:spcPct val="20000"/>
              </a:spcBef>
            </a:pPr>
            <a:r>
              <a:rPr lang="en-US" sz="2400" dirty="0">
                <a:ea typeface="Tahoma" pitchFamily="34" charset="0"/>
                <a:cs typeface="Tahoma" pitchFamily="34" charset="0"/>
              </a:rPr>
              <a:t>Sampling is used in data mining because </a:t>
            </a:r>
            <a:r>
              <a:rPr lang="en-US" sz="2400" dirty="0">
                <a:solidFill>
                  <a:srgbClr val="CC3300"/>
                </a:solidFill>
                <a:ea typeface="Tahoma" pitchFamily="34" charset="0"/>
                <a:cs typeface="Tahoma" pitchFamily="34" charset="0"/>
              </a:rPr>
              <a:t>processing</a:t>
            </a:r>
            <a:r>
              <a:rPr lang="en-US" sz="2400" dirty="0">
                <a:ea typeface="Tahoma" pitchFamily="34" charset="0"/>
                <a:cs typeface="Tahoma" pitchFamily="34" charset="0"/>
              </a:rPr>
              <a:t> the entire set of data of interest is too expensive or time consuming.</a:t>
            </a:r>
          </a:p>
          <a:p>
            <a:pPr marL="560070" lvl="1" indent="-285750">
              <a:lnSpc>
                <a:spcPct val="95000"/>
              </a:lnSpc>
            </a:pPr>
            <a:r>
              <a:rPr lang="en-US" sz="2000" dirty="0">
                <a:ea typeface="Tahoma" pitchFamily="34" charset="0"/>
                <a:cs typeface="Tahoma" pitchFamily="34" charset="0"/>
              </a:rPr>
              <a:t>Example: We have </a:t>
            </a:r>
            <a:r>
              <a:rPr lang="en-US" sz="2000" dirty="0">
                <a:solidFill>
                  <a:srgbClr val="00B0F0"/>
                </a:solidFill>
                <a:ea typeface="Tahoma" pitchFamily="34" charset="0"/>
                <a:cs typeface="Tahoma" pitchFamily="34" charset="0"/>
              </a:rPr>
              <a:t>1M</a:t>
            </a:r>
            <a:r>
              <a:rPr lang="en-US" sz="2000" dirty="0">
                <a:ea typeface="Tahoma" pitchFamily="34" charset="0"/>
                <a:cs typeface="Tahoma" pitchFamily="34" charset="0"/>
              </a:rPr>
              <a:t> documents. What fraction of pairs has at least 100 words in common?</a:t>
            </a:r>
          </a:p>
          <a:p>
            <a:pPr marL="834390" lvl="2" indent="-285750">
              <a:lnSpc>
                <a:spcPct val="95000"/>
              </a:lnSpc>
            </a:pPr>
            <a:r>
              <a:rPr lang="en-US" sz="1600" dirty="0">
                <a:ea typeface="Tahoma" pitchFamily="34" charset="0"/>
                <a:cs typeface="Tahoma" pitchFamily="34" charset="0"/>
              </a:rPr>
              <a:t>Computing number of common words for all pairs requires </a:t>
            </a:r>
            <a:r>
              <a:rPr lang="en-US" sz="1600" dirty="0">
                <a:solidFill>
                  <a:srgbClr val="00B0F0"/>
                </a:solidFill>
                <a:ea typeface="Tahoma" pitchFamily="34" charset="0"/>
                <a:cs typeface="Tahoma" pitchFamily="34" charset="0"/>
              </a:rPr>
              <a:t>10</a:t>
            </a:r>
            <a:r>
              <a:rPr lang="en-US" sz="1600" baseline="30000" dirty="0">
                <a:solidFill>
                  <a:srgbClr val="00B0F0"/>
                </a:solidFill>
                <a:ea typeface="Tahoma" pitchFamily="34" charset="0"/>
                <a:cs typeface="Tahoma" pitchFamily="34" charset="0"/>
              </a:rPr>
              <a:t>12</a:t>
            </a:r>
            <a:r>
              <a:rPr lang="en-US" sz="1600" dirty="0">
                <a:ea typeface="Tahoma" pitchFamily="34" charset="0"/>
                <a:cs typeface="Tahoma" pitchFamily="34" charset="0"/>
              </a:rPr>
              <a:t> comparisons</a:t>
            </a:r>
          </a:p>
          <a:p>
            <a:pPr marL="560070" lvl="1" indent="-285750">
              <a:lnSpc>
                <a:spcPct val="95000"/>
              </a:lnSpc>
            </a:pPr>
            <a:r>
              <a:rPr lang="en-US" sz="2000" dirty="0">
                <a:ea typeface="Tahoma" pitchFamily="34" charset="0"/>
                <a:cs typeface="Tahoma" pitchFamily="34" charset="0"/>
              </a:rPr>
              <a:t>Example: What fraction of tweets in a year contain the word “Greece”?</a:t>
            </a:r>
          </a:p>
          <a:p>
            <a:pPr marL="834390" lvl="2" indent="-285750">
              <a:lnSpc>
                <a:spcPct val="95000"/>
              </a:lnSpc>
            </a:pPr>
            <a:r>
              <a:rPr lang="en-US" sz="1600" dirty="0">
                <a:solidFill>
                  <a:srgbClr val="00B0F0"/>
                </a:solidFill>
                <a:ea typeface="Tahoma" pitchFamily="34" charset="0"/>
                <a:cs typeface="Tahoma" pitchFamily="34" charset="0"/>
              </a:rPr>
              <a:t>500M</a:t>
            </a:r>
            <a:r>
              <a:rPr lang="en-US" sz="1600" dirty="0">
                <a:ea typeface="Tahoma" pitchFamily="34" charset="0"/>
                <a:cs typeface="Tahoma" pitchFamily="34" charset="0"/>
              </a:rPr>
              <a:t> tweets per day, if </a:t>
            </a:r>
            <a:r>
              <a:rPr lang="en-US" sz="1600" dirty="0">
                <a:solidFill>
                  <a:srgbClr val="00B0F0"/>
                </a:solidFill>
                <a:ea typeface="Tahoma" pitchFamily="34" charset="0"/>
                <a:cs typeface="Tahoma" pitchFamily="34" charset="0"/>
              </a:rPr>
              <a:t>100</a:t>
            </a:r>
            <a:r>
              <a:rPr lang="en-US" sz="1600" dirty="0">
                <a:ea typeface="Tahoma" pitchFamily="34" charset="0"/>
                <a:cs typeface="Tahoma" pitchFamily="34" charset="0"/>
              </a:rPr>
              <a:t> characters on average, </a:t>
            </a:r>
            <a:r>
              <a:rPr lang="en-US" sz="1600" dirty="0">
                <a:solidFill>
                  <a:srgbClr val="00B0F0"/>
                </a:solidFill>
                <a:ea typeface="Tahoma" pitchFamily="34" charset="0"/>
                <a:cs typeface="Tahoma" pitchFamily="34" charset="0"/>
              </a:rPr>
              <a:t>86.5TB</a:t>
            </a:r>
            <a:r>
              <a:rPr lang="en-US" sz="1600" dirty="0">
                <a:ea typeface="Tahoma" pitchFamily="34" charset="0"/>
                <a:cs typeface="Tahoma" pitchFamily="34" charset="0"/>
              </a:rPr>
              <a:t> to store all tweets</a:t>
            </a:r>
          </a:p>
          <a:p>
            <a:pPr marL="274320" lvl="1" indent="0">
              <a:lnSpc>
                <a:spcPct val="95000"/>
              </a:lnSpc>
              <a:buNone/>
            </a:pPr>
            <a:endParaRPr lang="en-US" dirty="0">
              <a:ea typeface="Tahoma" pitchFamily="34" charset="0"/>
              <a:cs typeface="Tahoma" pitchFamily="34" charset="0"/>
            </a:endParaRPr>
          </a:p>
        </p:txBody>
      </p:sp>
    </p:spTree>
    <p:extLst>
      <p:ext uri="{BB962C8B-B14F-4D97-AF65-F5344CB8AC3E}">
        <p14:creationId xmlns:p14="http://schemas.microsoft.com/office/powerpoint/2010/main" val="1911359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2" name="Rectangle 4"/>
          <p:cNvSpPr>
            <a:spLocks noGrp="1" noChangeArrowheads="1"/>
          </p:cNvSpPr>
          <p:nvPr>
            <p:ph type="title"/>
          </p:nvPr>
        </p:nvSpPr>
        <p:spPr/>
        <p:txBody>
          <a:bodyPr/>
          <a:lstStyle/>
          <a:p>
            <a:r>
              <a:rPr lang="en-US"/>
              <a:t>Sampling … </a:t>
            </a:r>
          </a:p>
        </p:txBody>
      </p:sp>
      <p:sp>
        <p:nvSpPr>
          <p:cNvPr id="805893" name="Rectangle 5"/>
          <p:cNvSpPr>
            <a:spLocks noGrp="1" noChangeArrowheads="1"/>
          </p:cNvSpPr>
          <p:nvPr>
            <p:ph type="body" idx="1"/>
          </p:nvPr>
        </p:nvSpPr>
        <p:spPr/>
        <p:txBody>
          <a:bodyPr>
            <a:normAutofit fontScale="92500" lnSpcReduction="10000"/>
          </a:bodyPr>
          <a:lstStyle/>
          <a:p>
            <a:r>
              <a:rPr lang="en-US" dirty="0"/>
              <a:t>The key principle for effective sampling is the following: </a:t>
            </a:r>
          </a:p>
          <a:p>
            <a:pPr lvl="1"/>
            <a:r>
              <a:rPr lang="en-US" dirty="0"/>
              <a:t>using a sample will work almost as well as using the entire data sets, if the sample is </a:t>
            </a:r>
            <a:r>
              <a:rPr lang="en-US" dirty="0">
                <a:solidFill>
                  <a:schemeClr val="accent6">
                    <a:lumMod val="75000"/>
                  </a:schemeClr>
                </a:solidFill>
              </a:rPr>
              <a:t>representative</a:t>
            </a:r>
            <a:br>
              <a:rPr lang="en-US" dirty="0"/>
            </a:br>
            <a:endParaRPr lang="en-US" dirty="0"/>
          </a:p>
          <a:p>
            <a:pPr lvl="1"/>
            <a:r>
              <a:rPr lang="en-US" dirty="0"/>
              <a:t>A sample is representative if it has approximately the same property (of interest) as the original set of data </a:t>
            </a:r>
          </a:p>
          <a:p>
            <a:pPr lvl="1"/>
            <a:endParaRPr lang="en-US" dirty="0"/>
          </a:p>
          <a:p>
            <a:pPr lvl="1"/>
            <a:r>
              <a:rPr lang="en-US" dirty="0"/>
              <a:t>Otherwise we say that the sample introduces some </a:t>
            </a:r>
            <a:r>
              <a:rPr lang="en-US" dirty="0">
                <a:solidFill>
                  <a:srgbClr val="FF0000"/>
                </a:solidFill>
              </a:rPr>
              <a:t>bias </a:t>
            </a:r>
          </a:p>
          <a:p>
            <a:pPr lvl="1"/>
            <a:endParaRPr lang="en-US" dirty="0">
              <a:solidFill>
                <a:srgbClr val="FF0000"/>
              </a:solidFill>
            </a:endParaRPr>
          </a:p>
          <a:p>
            <a:pPr lvl="1"/>
            <a:r>
              <a:rPr lang="en-US" dirty="0"/>
              <a:t>What happens if we take a sample from the university campus to compute the average height of a person in Lahore?</a:t>
            </a:r>
          </a:p>
        </p:txBody>
      </p:sp>
    </p:spTree>
    <p:extLst>
      <p:ext uri="{BB962C8B-B14F-4D97-AF65-F5344CB8AC3E}">
        <p14:creationId xmlns:p14="http://schemas.microsoft.com/office/powerpoint/2010/main" val="3392421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1026"/>
          <p:cNvSpPr>
            <a:spLocks noGrp="1" noChangeArrowheads="1"/>
          </p:cNvSpPr>
          <p:nvPr>
            <p:ph type="title"/>
          </p:nvPr>
        </p:nvSpPr>
        <p:spPr>
          <a:xfrm>
            <a:off x="254000" y="685800"/>
            <a:ext cx="8585200" cy="685800"/>
          </a:xfrm>
        </p:spPr>
        <p:txBody>
          <a:bodyPr>
            <a:normAutofit fontScale="90000"/>
          </a:bodyPr>
          <a:lstStyle/>
          <a:p>
            <a:r>
              <a:rPr lang="en-US" dirty="0"/>
              <a:t>Sample Size</a:t>
            </a:r>
          </a:p>
        </p:txBody>
      </p:sp>
      <p:sp>
        <p:nvSpPr>
          <p:cNvPr id="809987" name="Rectangle 1027"/>
          <p:cNvSpPr>
            <a:spLocks noGrp="1" noChangeArrowheads="1"/>
          </p:cNvSpPr>
          <p:nvPr>
            <p:ph type="body" idx="1"/>
          </p:nvPr>
        </p:nvSpPr>
        <p:spPr>
          <a:xfrm>
            <a:off x="146050" y="990600"/>
            <a:ext cx="8394700" cy="5029200"/>
          </a:xfrm>
          <a:noFill/>
          <a:ln/>
        </p:spPr>
        <p:txBody>
          <a:bodyPr/>
          <a:lstStyle/>
          <a:p>
            <a:pPr marL="285750" indent="-285750" algn="just">
              <a:lnSpc>
                <a:spcPct val="95000"/>
              </a:lnSpc>
              <a:spcBef>
                <a:spcPct val="20000"/>
              </a:spcBef>
            </a:pPr>
            <a:endParaRPr lang="en-US" b="1">
              <a:latin typeface="Times New Roman" pitchFamily="18" charset="0"/>
              <a:cs typeface="Times New Roman" pitchFamily="18" charset="0"/>
            </a:endParaRPr>
          </a:p>
          <a:p>
            <a:pPr marL="285750" indent="-285750" algn="just">
              <a:lnSpc>
                <a:spcPct val="95000"/>
              </a:lnSpc>
              <a:spcBef>
                <a:spcPct val="20000"/>
              </a:spcBef>
              <a:buFont typeface="Monotype Sorts" charset="2"/>
              <a:buNone/>
            </a:pPr>
            <a:r>
              <a:rPr lang="en-US" b="1">
                <a:latin typeface="Times New Roman" pitchFamily="18" charset="0"/>
                <a:cs typeface="Times New Roman" pitchFamily="18" charset="0"/>
              </a:rPr>
              <a:t> </a:t>
            </a:r>
          </a:p>
        </p:txBody>
      </p:sp>
      <p:pic>
        <p:nvPicPr>
          <p:cNvPr id="809988" name="Picture 1028"/>
          <p:cNvPicPr>
            <a:picLocks noChangeAspect="1" noChangeArrowheads="1"/>
          </p:cNvPicPr>
          <p:nvPr/>
        </p:nvPicPr>
        <p:blipFill>
          <a:blip r:embed="rId3">
            <a:extLst>
              <a:ext uri="{28A0092B-C50C-407E-A947-70E740481C1C}">
                <a14:useLocalDpi xmlns:a14="http://schemas.microsoft.com/office/drawing/2010/main" val="0"/>
              </a:ext>
            </a:extLst>
          </a:blip>
          <a:srcRect l="10422" r="12462"/>
          <a:stretch>
            <a:fillRect/>
          </a:stretch>
        </p:blipFill>
        <p:spPr bwMode="auto">
          <a:xfrm>
            <a:off x="457200" y="1752600"/>
            <a:ext cx="281940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989" name="Picture 1029"/>
          <p:cNvPicPr>
            <a:picLocks noChangeAspect="1" noChangeArrowheads="1"/>
          </p:cNvPicPr>
          <p:nvPr/>
        </p:nvPicPr>
        <p:blipFill>
          <a:blip r:embed="rId4">
            <a:extLst>
              <a:ext uri="{28A0092B-C50C-407E-A947-70E740481C1C}">
                <a14:useLocalDpi xmlns:a14="http://schemas.microsoft.com/office/drawing/2010/main" val="0"/>
              </a:ext>
            </a:extLst>
          </a:blip>
          <a:srcRect l="10422" t="13898" r="14546" b="11060"/>
          <a:stretch>
            <a:fillRect/>
          </a:stretch>
        </p:blipFill>
        <p:spPr bwMode="auto">
          <a:xfrm>
            <a:off x="3276600" y="2209800"/>
            <a:ext cx="2743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990" name="Picture 1030"/>
          <p:cNvPicPr>
            <a:picLocks noChangeAspect="1" noChangeArrowheads="1"/>
          </p:cNvPicPr>
          <p:nvPr/>
        </p:nvPicPr>
        <p:blipFill>
          <a:blip r:embed="rId5">
            <a:extLst>
              <a:ext uri="{28A0092B-C50C-407E-A947-70E740481C1C}">
                <a14:useLocalDpi xmlns:a14="http://schemas.microsoft.com/office/drawing/2010/main" val="0"/>
              </a:ext>
            </a:extLst>
          </a:blip>
          <a:srcRect l="11681" r="13287"/>
          <a:stretch>
            <a:fillRect/>
          </a:stretch>
        </p:blipFill>
        <p:spPr bwMode="auto">
          <a:xfrm>
            <a:off x="6096000" y="1828800"/>
            <a:ext cx="274320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991" name="Text Box 1031"/>
          <p:cNvSpPr txBox="1">
            <a:spLocks noChangeArrowheads="1"/>
          </p:cNvSpPr>
          <p:nvPr/>
        </p:nvSpPr>
        <p:spPr bwMode="auto">
          <a:xfrm>
            <a:off x="914400" y="4495800"/>
            <a:ext cx="807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8000 points		         2000 Points			500 Points</a:t>
            </a:r>
          </a:p>
        </p:txBody>
      </p:sp>
    </p:spTree>
    <p:extLst>
      <p:ext uri="{BB962C8B-B14F-4D97-AF65-F5344CB8AC3E}">
        <p14:creationId xmlns:p14="http://schemas.microsoft.com/office/powerpoint/2010/main" val="3262569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data preprocessing example</a:t>
            </a:r>
          </a:p>
        </p:txBody>
      </p:sp>
      <p:sp>
        <p:nvSpPr>
          <p:cNvPr id="3" name="Content Placeholder 2"/>
          <p:cNvSpPr>
            <a:spLocks noGrp="1"/>
          </p:cNvSpPr>
          <p:nvPr>
            <p:ph idx="1"/>
          </p:nvPr>
        </p:nvSpPr>
        <p:spPr/>
        <p:txBody>
          <a:bodyPr/>
          <a:lstStyle/>
          <a:p>
            <a:r>
              <a:rPr lang="en-US" dirty="0"/>
              <a:t>Suppose we want to mine the comments/reviews of people on </a:t>
            </a:r>
            <a:r>
              <a:rPr lang="en-US" dirty="0">
                <a:hlinkClick r:id="rId2"/>
              </a:rPr>
              <a:t>Yelp </a:t>
            </a:r>
            <a:r>
              <a:rPr lang="en-US" dirty="0"/>
              <a:t>or </a:t>
            </a:r>
            <a:r>
              <a:rPr lang="en-US" dirty="0">
                <a:hlinkClick r:id="rId3"/>
              </a:rPr>
              <a:t>Foursquare</a:t>
            </a:r>
            <a:r>
              <a:rPr lang="en-US" dirty="0"/>
              <a:t>.</a:t>
            </a:r>
          </a:p>
        </p:txBody>
      </p:sp>
      <p:pic>
        <p:nvPicPr>
          <p:cNvPr id="4" name="Picture 2" descr="C:\Users\tsap\Documents\My Presentations\Trento\Yelp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3258115"/>
            <a:ext cx="2975756" cy="29957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tsap\Documents\My Presentations\Trento\thumbnailCAYALAY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4290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937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Task</a:t>
            </a: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a:t>Collect all reviews for the top-10 most reviewed restaurants in NY in Yelp</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0070C0"/>
                </a:solidFill>
              </a:rPr>
              <a:t>Feature extraction:</a:t>
            </a:r>
            <a:r>
              <a:rPr lang="en-US" dirty="0"/>
              <a:t> Find few terms that best describe the restaurants.</a:t>
            </a:r>
          </a:p>
        </p:txBody>
      </p:sp>
      <p:sp>
        <p:nvSpPr>
          <p:cNvPr id="4" name="TextBox 3"/>
          <p:cNvSpPr txBox="1"/>
          <p:nvPr/>
        </p:nvSpPr>
        <p:spPr>
          <a:xfrm>
            <a:off x="162370" y="2438400"/>
            <a:ext cx="8915400" cy="2893100"/>
          </a:xfrm>
          <a:prstGeom prst="rect">
            <a:avLst/>
          </a:prstGeom>
          <a:noFill/>
          <a:ln>
            <a:solidFill>
              <a:srgbClr val="FF0000"/>
            </a:solidFill>
          </a:ln>
        </p:spPr>
        <p:txBody>
          <a:bodyPr wrap="square" rtlCol="0">
            <a:spAutoFit/>
          </a:bodyPr>
          <a:lstStyle/>
          <a:p>
            <a:r>
              <a:rPr lang="en-US" sz="1400" dirty="0">
                <a:latin typeface="Courier New" panose="02070309020205020404" pitchFamily="49" charset="0"/>
                <a:cs typeface="Courier New" panose="02070309020205020404" pitchFamily="49" charset="0"/>
              </a:rPr>
              <a:t>{"votes": {"funny": 0, "useful": 2, "cool": 1},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user_id</a:t>
            </a:r>
            <a:r>
              <a:rPr lang="en-US" sz="1400" dirty="0">
                <a:latin typeface="Courier New" panose="02070309020205020404" pitchFamily="49" charset="0"/>
                <a:cs typeface="Courier New" panose="02070309020205020404" pitchFamily="49" charset="0"/>
              </a:rPr>
              <a:t>": "Xqd0DzHaiyRqVH3WRG7hzg",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review_id</a:t>
            </a:r>
            <a:r>
              <a:rPr lang="en-US" sz="1400" dirty="0">
                <a:latin typeface="Courier New" panose="02070309020205020404" pitchFamily="49" charset="0"/>
                <a:cs typeface="Courier New" panose="02070309020205020404" pitchFamily="49" charset="0"/>
              </a:rPr>
              <a:t>": "15SdjuK7DmYqUAj6rjGowg", </a:t>
            </a:r>
          </a:p>
          <a:p>
            <a:r>
              <a:rPr lang="en-US" sz="1400" dirty="0">
                <a:latin typeface="Courier New" panose="02070309020205020404" pitchFamily="49" charset="0"/>
                <a:cs typeface="Courier New" panose="02070309020205020404" pitchFamily="49" charset="0"/>
              </a:rPr>
              <a:t> "stars": 5, "date": "2007-05-17", </a:t>
            </a:r>
          </a:p>
          <a:p>
            <a:r>
              <a:rPr lang="en-US" sz="1400" dirty="0">
                <a:latin typeface="Courier New" panose="02070309020205020404" pitchFamily="49" charset="0"/>
                <a:cs typeface="Courier New" panose="02070309020205020404" pitchFamily="49" charset="0"/>
              </a:rPr>
              <a:t> "text": "I heard so many good things about this place so I was pretty juiced to try it.  I'm from Cali and I heard Shake Shack is comparable to IN-N-OUT and I </a:t>
            </a:r>
            <a:r>
              <a:rPr lang="en-US" sz="1400" dirty="0" err="1">
                <a:latin typeface="Courier New" pitchFamily="49" charset="0"/>
                <a:cs typeface="Courier New" pitchFamily="49" charset="0"/>
              </a:rPr>
              <a:t>gotta</a:t>
            </a:r>
            <a:r>
              <a:rPr lang="en-US" sz="1400" dirty="0">
                <a:latin typeface="Courier New" pitchFamily="49" charset="0"/>
                <a:cs typeface="Courier New" pitchFamily="49" charset="0"/>
              </a:rPr>
              <a:t> say,  Shake </a:t>
            </a:r>
            <a:r>
              <a:rPr lang="en-US" sz="1400" dirty="0" err="1">
                <a:latin typeface="Courier New" pitchFamily="49" charset="0"/>
                <a:cs typeface="Courier New" pitchFamily="49" charset="0"/>
              </a:rPr>
              <a:t>Shake</a:t>
            </a:r>
            <a:r>
              <a:rPr lang="en-US" sz="1400" dirty="0">
                <a:latin typeface="Courier New" pitchFamily="49" charset="0"/>
                <a:cs typeface="Courier New" pitchFamily="49" charset="0"/>
              </a:rPr>
              <a:t> wins hands down.    Surprisingly, the line was short and we waited about 10 MIN. to order.  I ordered a regular cheeseburger, fries and a black/white shake.  So </a:t>
            </a:r>
            <a:r>
              <a:rPr lang="en-US" sz="1400" dirty="0" err="1">
                <a:latin typeface="Courier New" pitchFamily="49" charset="0"/>
                <a:cs typeface="Courier New" pitchFamily="49" charset="0"/>
              </a:rPr>
              <a:t>yummerz</a:t>
            </a:r>
            <a:r>
              <a:rPr lang="en-US" sz="1400" dirty="0">
                <a:latin typeface="Courier New" pitchFamily="49" charset="0"/>
                <a:cs typeface="Courier New" pitchFamily="49" charset="0"/>
              </a:rPr>
              <a:t>.   I love the location too!  It's in the middle of the city and the view is breathtaking.   Definitely one of my favorite places to eat in NYC.", </a:t>
            </a:r>
          </a:p>
          <a:p>
            <a:r>
              <a:rPr lang="en-US" sz="1400" dirty="0">
                <a:latin typeface="Courier New" pitchFamily="49" charset="0"/>
                <a:cs typeface="Courier New" pitchFamily="49" charset="0"/>
              </a:rPr>
              <a:t> "type": "review", </a:t>
            </a:r>
          </a:p>
          <a:p>
            <a:r>
              <a:rPr lang="en-US" sz="1400" dirty="0">
                <a:latin typeface="Courier New" pitchFamily="49" charset="0"/>
                <a:cs typeface="Courier New" pitchFamily="49" charset="0"/>
              </a:rPr>
              <a:t> "</a:t>
            </a:r>
            <a:r>
              <a:rPr lang="en-US" sz="1400" dirty="0" err="1">
                <a:latin typeface="Courier New" panose="02070309020205020404" pitchFamily="49" charset="0"/>
                <a:cs typeface="Courier New" panose="02070309020205020404" pitchFamily="49" charset="0"/>
              </a:rPr>
              <a:t>business_id</a:t>
            </a:r>
            <a:r>
              <a:rPr lang="en-US" sz="1400" dirty="0">
                <a:latin typeface="Courier New" panose="02070309020205020404" pitchFamily="49" charset="0"/>
                <a:cs typeface="Courier New" panose="02070309020205020404" pitchFamily="49" charset="0"/>
              </a:rPr>
              <a:t>": "vcNAWiLM4dR7D2nwwJ7nCA"}</a:t>
            </a:r>
          </a:p>
        </p:txBody>
      </p:sp>
    </p:spTree>
    <p:extLst>
      <p:ext uri="{BB962C8B-B14F-4D97-AF65-F5344CB8AC3E}">
        <p14:creationId xmlns:p14="http://schemas.microsoft.com/office/powerpoint/2010/main" val="3430040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a:t>
            </a:r>
          </a:p>
        </p:txBody>
      </p:sp>
      <p:sp>
        <p:nvSpPr>
          <p:cNvPr id="4" name="Content Placeholder 3"/>
          <p:cNvSpPr txBox="1">
            <a:spLocks noGrp="1"/>
          </p:cNvSpPr>
          <p:nvPr>
            <p:ph idx="1"/>
          </p:nvPr>
        </p:nvSpPr>
        <p:spPr>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I heard so many good things about this place so I was pretty juiced to try it.  I'm from Cali and I heard Shake Shack is comparable to IN-N-OUT and I </a:t>
            </a:r>
            <a:r>
              <a:rPr lang="en-US" sz="1200" dirty="0" err="1">
                <a:latin typeface="Courier New" pitchFamily="49" charset="0"/>
                <a:cs typeface="Courier New" pitchFamily="49" charset="0"/>
              </a:rPr>
              <a:t>gotta</a:t>
            </a:r>
            <a:r>
              <a:rPr lang="en-US" sz="1200" dirty="0">
                <a:latin typeface="Courier New" pitchFamily="49" charset="0"/>
                <a:cs typeface="Courier New" pitchFamily="49" charset="0"/>
              </a:rPr>
              <a:t> say,  Shake </a:t>
            </a:r>
            <a:r>
              <a:rPr lang="en-US" sz="1200" dirty="0" err="1">
                <a:latin typeface="Courier New" pitchFamily="49" charset="0"/>
                <a:cs typeface="Courier New" pitchFamily="49" charset="0"/>
              </a:rPr>
              <a:t>Shake</a:t>
            </a:r>
            <a:r>
              <a:rPr lang="en-US" sz="1200" dirty="0">
                <a:latin typeface="Courier New" pitchFamily="49" charset="0"/>
                <a:cs typeface="Courier New" pitchFamily="49" charset="0"/>
              </a:rPr>
              <a:t> wins hands down.    Surprisingly, the line was short and we waited about 10 MIN. to order.  I ordered a regular cheeseburger, fries and a black/white shake.  So </a:t>
            </a:r>
            <a:r>
              <a:rPr lang="en-US" sz="1200" dirty="0" err="1">
                <a:latin typeface="Courier New" pitchFamily="49" charset="0"/>
                <a:cs typeface="Courier New" pitchFamily="49" charset="0"/>
              </a:rPr>
              <a:t>yummerz</a:t>
            </a:r>
            <a:r>
              <a:rPr lang="en-US" sz="1200" dirty="0">
                <a:latin typeface="Courier New" pitchFamily="49" charset="0"/>
                <a:cs typeface="Courier New" pitchFamily="49" charset="0"/>
              </a:rPr>
              <a:t>.   I love the location too!  It's in the middle of the city and the view is breathtaking.   Definitely one of my favorite places to eat in NYC.</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 from California and I must say, Shake Shack is better than IN-N-OUT, all day, </a:t>
            </a:r>
            <a:r>
              <a:rPr lang="en-US" sz="1200" dirty="0" err="1">
                <a:latin typeface="Courier New" pitchFamily="49" charset="0"/>
                <a:cs typeface="Courier New" pitchFamily="49" charset="0"/>
              </a:rPr>
              <a:t>err'day</a:t>
            </a:r>
            <a:r>
              <a:rPr lang="en-US" sz="1200" dirty="0">
                <a:latin typeface="Courier New" pitchFamily="49" charset="0"/>
                <a:cs typeface="Courier New" pitchFamily="49" charset="0"/>
              </a:rPr>
              <a:t>. </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Would I pay $15+ for a burger here? No. But for the price point they are asking for, this is a definite bang for your buck (though for some, the opportunity cost of waiting in line might outweigh the cost savings)  Thankfully, I came in before the lunch swarm descended and I ordered a shake shack (the special burger with the patty + fried cheese &amp;amp; portabella topping) and a coffee milk shake. The beef patty was very juicy and snugly packed within a soft potato roll. On the downside, I could do without the fried portabella-thingy, as the crispy taste conflicted with the juicy, tender burger. How does shake shack compare with in-and-out or 5-guys? I say a very close tie, and I think it comes down to personal </a:t>
            </a:r>
            <a:r>
              <a:rPr lang="en-US" sz="1200" dirty="0" err="1">
                <a:latin typeface="Courier New" pitchFamily="49" charset="0"/>
                <a:cs typeface="Courier New" pitchFamily="49" charset="0"/>
              </a:rPr>
              <a:t>affliations</a:t>
            </a:r>
            <a:r>
              <a:rPr lang="en-US" sz="1200" dirty="0">
                <a:latin typeface="Courier New" pitchFamily="49" charset="0"/>
                <a:cs typeface="Courier New" pitchFamily="49" charset="0"/>
              </a:rPr>
              <a:t>. On the shake side, true to its name, the shake was well churned and very thick and luscious. The coffee flavor added a tangy taste and complemented the vanilla shake well.  Situated in an open space in NYC, the open air sitting allows you to munch on your burger while watching people zoom by around the city. It's an oddly calming experience, or perhaps it was the food coma I was slowly falling into. Great place with food at a great price.</a:t>
            </a:r>
          </a:p>
        </p:txBody>
      </p:sp>
    </p:spTree>
    <p:extLst>
      <p:ext uri="{BB962C8B-B14F-4D97-AF65-F5344CB8AC3E}">
        <p14:creationId xmlns:p14="http://schemas.microsoft.com/office/powerpoint/2010/main" val="74574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73" name="Rectangle 9"/>
          <p:cNvSpPr>
            <a:spLocks noGrp="1" noChangeArrowheads="1"/>
          </p:cNvSpPr>
          <p:nvPr>
            <p:ph type="title"/>
          </p:nvPr>
        </p:nvSpPr>
        <p:spPr/>
        <p:txBody>
          <a:bodyPr/>
          <a:lstStyle/>
          <a:p>
            <a:r>
              <a:rPr lang="en-US"/>
              <a:t>Types of Attributes </a:t>
            </a:r>
          </a:p>
        </p:txBody>
      </p:sp>
      <p:sp>
        <p:nvSpPr>
          <p:cNvPr id="651274" name="Rectangle 10"/>
          <p:cNvSpPr>
            <a:spLocks noGrp="1" noChangeArrowheads="1"/>
          </p:cNvSpPr>
          <p:nvPr>
            <p:ph type="body" idx="1"/>
          </p:nvPr>
        </p:nvSpPr>
        <p:spPr/>
        <p:txBody>
          <a:bodyPr>
            <a:normAutofit/>
          </a:bodyPr>
          <a:lstStyle/>
          <a:p>
            <a:r>
              <a:rPr lang="en-US" dirty="0"/>
              <a:t> There are different types of attributes</a:t>
            </a:r>
          </a:p>
          <a:p>
            <a:pPr marL="749300" lvl="1"/>
            <a:r>
              <a:rPr lang="en-US" dirty="0">
                <a:solidFill>
                  <a:srgbClr val="FF0000"/>
                </a:solidFill>
              </a:rPr>
              <a:t>Numeric</a:t>
            </a:r>
            <a:endParaRPr lang="en-US" dirty="0"/>
          </a:p>
          <a:p>
            <a:pPr marL="1257300" lvl="2" indent="-393700"/>
            <a:r>
              <a:rPr lang="en-US" dirty="0"/>
              <a:t>Examples: dates, temperature, time, length, value, count.</a:t>
            </a:r>
          </a:p>
          <a:p>
            <a:pPr marL="1257300" lvl="2" indent="-393700"/>
            <a:r>
              <a:rPr lang="en-US" dirty="0">
                <a:solidFill>
                  <a:srgbClr val="0070C0"/>
                </a:solidFill>
              </a:rPr>
              <a:t>Discrete</a:t>
            </a:r>
            <a:r>
              <a:rPr lang="en-US" dirty="0"/>
              <a:t> (counts) vs </a:t>
            </a:r>
            <a:r>
              <a:rPr lang="en-US" dirty="0">
                <a:solidFill>
                  <a:srgbClr val="0070C0"/>
                </a:solidFill>
              </a:rPr>
              <a:t>Continuous</a:t>
            </a:r>
            <a:r>
              <a:rPr lang="en-US" dirty="0"/>
              <a:t> (temperature)</a:t>
            </a:r>
          </a:p>
          <a:p>
            <a:pPr marL="1257300" lvl="2" indent="-393700"/>
            <a:r>
              <a:rPr lang="en-US" dirty="0"/>
              <a:t>Special case: </a:t>
            </a:r>
            <a:r>
              <a:rPr lang="en-US" dirty="0">
                <a:solidFill>
                  <a:srgbClr val="0070C0"/>
                </a:solidFill>
              </a:rPr>
              <a:t>Binary/Boolean</a:t>
            </a:r>
            <a:r>
              <a:rPr lang="en-US" dirty="0"/>
              <a:t> attributes (yes/no, exists/not exists)</a:t>
            </a:r>
          </a:p>
          <a:p>
            <a:pPr marL="749300" lvl="1"/>
            <a:r>
              <a:rPr lang="en-US" dirty="0">
                <a:solidFill>
                  <a:srgbClr val="FF0000"/>
                </a:solidFill>
              </a:rPr>
              <a:t>Categorical </a:t>
            </a:r>
            <a:endParaRPr lang="en-US" dirty="0"/>
          </a:p>
          <a:p>
            <a:pPr marL="1257300" lvl="2" indent="-393700"/>
            <a:r>
              <a:rPr lang="en-US" dirty="0"/>
              <a:t>Examples: eye color, zip codes, strings, rankings (</a:t>
            </a:r>
            <a:r>
              <a:rPr lang="en-US" dirty="0" err="1"/>
              <a:t>e.g</a:t>
            </a:r>
            <a:r>
              <a:rPr lang="en-US" dirty="0"/>
              <a:t>, good, fair, bad), height in {tall, medium, short}</a:t>
            </a:r>
          </a:p>
          <a:p>
            <a:pPr marL="1257300" lvl="2" indent="-393700"/>
            <a:r>
              <a:rPr lang="en-US" dirty="0">
                <a:solidFill>
                  <a:srgbClr val="0070C0"/>
                </a:solidFill>
              </a:rPr>
              <a:t>Nominal</a:t>
            </a:r>
            <a:r>
              <a:rPr lang="en-US" dirty="0"/>
              <a:t> (no order or comparison) </a:t>
            </a:r>
            <a:r>
              <a:rPr lang="en-US" dirty="0" err="1"/>
              <a:t>vs</a:t>
            </a:r>
            <a:r>
              <a:rPr lang="en-US" dirty="0"/>
              <a:t> </a:t>
            </a:r>
            <a:r>
              <a:rPr lang="en-US" dirty="0">
                <a:solidFill>
                  <a:srgbClr val="0070C0"/>
                </a:solidFill>
              </a:rPr>
              <a:t>Ordinal</a:t>
            </a:r>
            <a:r>
              <a:rPr lang="en-US" dirty="0"/>
              <a:t> (order but not comparable)</a:t>
            </a:r>
          </a:p>
          <a:p>
            <a:pPr marL="749300" lvl="1"/>
            <a:endParaRPr lang="en-US" dirty="0"/>
          </a:p>
        </p:txBody>
      </p:sp>
    </p:spTree>
    <p:extLst>
      <p:ext uri="{BB962C8B-B14F-4D97-AF65-F5344CB8AC3E}">
        <p14:creationId xmlns:p14="http://schemas.microsoft.com/office/powerpoint/2010/main" val="4013174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cut</a:t>
            </a:r>
          </a:p>
        </p:txBody>
      </p:sp>
      <p:sp>
        <p:nvSpPr>
          <p:cNvPr id="3" name="Content Placeholder 2"/>
          <p:cNvSpPr>
            <a:spLocks noGrp="1"/>
          </p:cNvSpPr>
          <p:nvPr>
            <p:ph idx="1"/>
          </p:nvPr>
        </p:nvSpPr>
        <p:spPr>
          <a:xfrm>
            <a:off x="457200" y="1447800"/>
            <a:ext cx="8229600" cy="990600"/>
          </a:xfrm>
        </p:spPr>
        <p:txBody>
          <a:bodyPr>
            <a:normAutofit fontScale="77500" lnSpcReduction="20000"/>
          </a:bodyPr>
          <a:lstStyle/>
          <a:p>
            <a:r>
              <a:rPr lang="en-US" dirty="0"/>
              <a:t>Do simple processing to “normalize” the data (remove punctuation, make into lower case, clear white spaces, other?) </a:t>
            </a:r>
          </a:p>
          <a:p>
            <a:r>
              <a:rPr lang="en-US" dirty="0"/>
              <a:t>Break into words, keep the most popular words</a:t>
            </a:r>
          </a:p>
        </p:txBody>
      </p:sp>
      <p:sp>
        <p:nvSpPr>
          <p:cNvPr id="4" name="TextBox 3"/>
          <p:cNvSpPr txBox="1"/>
          <p:nvPr/>
        </p:nvSpPr>
        <p:spPr>
          <a:xfrm>
            <a:off x="816429" y="2438400"/>
            <a:ext cx="1926771" cy="4524315"/>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the 27514</a:t>
            </a:r>
          </a:p>
          <a:p>
            <a:r>
              <a:rPr lang="en-US" sz="1200" dirty="0">
                <a:latin typeface="Courier New" pitchFamily="49" charset="0"/>
                <a:cs typeface="Courier New" pitchFamily="49" charset="0"/>
              </a:rPr>
              <a:t>and 14508</a:t>
            </a:r>
          </a:p>
          <a:p>
            <a:r>
              <a:rPr lang="en-US" sz="1200" dirty="0">
                <a:latin typeface="Courier New" pitchFamily="49" charset="0"/>
                <a:cs typeface="Courier New" pitchFamily="49" charset="0"/>
              </a:rPr>
              <a:t>i 13088</a:t>
            </a:r>
          </a:p>
          <a:p>
            <a:r>
              <a:rPr lang="en-US" sz="1200" dirty="0">
                <a:latin typeface="Courier New" pitchFamily="49" charset="0"/>
                <a:cs typeface="Courier New" pitchFamily="49" charset="0"/>
              </a:rPr>
              <a:t>a 12152</a:t>
            </a:r>
          </a:p>
          <a:p>
            <a:r>
              <a:rPr lang="en-US" sz="1200" dirty="0">
                <a:latin typeface="Courier New" pitchFamily="49" charset="0"/>
                <a:cs typeface="Courier New" pitchFamily="49" charset="0"/>
              </a:rPr>
              <a:t>to 10672</a:t>
            </a:r>
          </a:p>
          <a:p>
            <a:r>
              <a:rPr lang="en-US" sz="1200" dirty="0">
                <a:latin typeface="Courier New" pitchFamily="49" charset="0"/>
                <a:cs typeface="Courier New" pitchFamily="49" charset="0"/>
              </a:rPr>
              <a:t>of 8702</a:t>
            </a:r>
          </a:p>
          <a:p>
            <a:r>
              <a:rPr lang="en-US" sz="1200" dirty="0">
                <a:latin typeface="Courier New" pitchFamily="49" charset="0"/>
                <a:cs typeface="Courier New" pitchFamily="49" charset="0"/>
              </a:rPr>
              <a:t>ramen 8518</a:t>
            </a:r>
          </a:p>
          <a:p>
            <a:r>
              <a:rPr lang="en-US" sz="1200" dirty="0">
                <a:latin typeface="Courier New" pitchFamily="49" charset="0"/>
                <a:cs typeface="Courier New" pitchFamily="49" charset="0"/>
              </a:rPr>
              <a:t>was 8274</a:t>
            </a:r>
          </a:p>
          <a:p>
            <a:r>
              <a:rPr lang="en-US" sz="1200" dirty="0">
                <a:latin typeface="Courier New" pitchFamily="49" charset="0"/>
                <a:cs typeface="Courier New" pitchFamily="49" charset="0"/>
              </a:rPr>
              <a:t>is 6835</a:t>
            </a:r>
          </a:p>
          <a:p>
            <a:r>
              <a:rPr lang="en-US" sz="1200" dirty="0">
                <a:latin typeface="Courier New" pitchFamily="49" charset="0"/>
                <a:cs typeface="Courier New" pitchFamily="49" charset="0"/>
              </a:rPr>
              <a:t>it 6802</a:t>
            </a:r>
          </a:p>
          <a:p>
            <a:r>
              <a:rPr lang="en-US" sz="1200" dirty="0">
                <a:latin typeface="Courier New" pitchFamily="49" charset="0"/>
                <a:cs typeface="Courier New" pitchFamily="49" charset="0"/>
              </a:rPr>
              <a:t>in 6402</a:t>
            </a:r>
          </a:p>
          <a:p>
            <a:r>
              <a:rPr lang="en-US" sz="1200" dirty="0">
                <a:latin typeface="Courier New" pitchFamily="49" charset="0"/>
                <a:cs typeface="Courier New" pitchFamily="49" charset="0"/>
              </a:rPr>
              <a:t>for 6145</a:t>
            </a:r>
          </a:p>
          <a:p>
            <a:r>
              <a:rPr lang="en-US" sz="1200" dirty="0">
                <a:latin typeface="Courier New" pitchFamily="49" charset="0"/>
                <a:cs typeface="Courier New" pitchFamily="49" charset="0"/>
              </a:rPr>
              <a:t>but 5254</a:t>
            </a:r>
          </a:p>
          <a:p>
            <a:r>
              <a:rPr lang="en-US" sz="1200" dirty="0">
                <a:latin typeface="Courier New" pitchFamily="49" charset="0"/>
                <a:cs typeface="Courier New" pitchFamily="49" charset="0"/>
              </a:rPr>
              <a:t>that 4540</a:t>
            </a:r>
          </a:p>
          <a:p>
            <a:r>
              <a:rPr lang="en-US" sz="1200" dirty="0">
                <a:latin typeface="Courier New" pitchFamily="49" charset="0"/>
                <a:cs typeface="Courier New" pitchFamily="49" charset="0"/>
              </a:rPr>
              <a:t>you 4366</a:t>
            </a:r>
          </a:p>
          <a:p>
            <a:r>
              <a:rPr lang="en-US" sz="1200" dirty="0">
                <a:latin typeface="Courier New" pitchFamily="49" charset="0"/>
                <a:cs typeface="Courier New" pitchFamily="49" charset="0"/>
              </a:rPr>
              <a:t>with 4181</a:t>
            </a:r>
          </a:p>
          <a:p>
            <a:r>
              <a:rPr lang="en-US" sz="1200" dirty="0">
                <a:latin typeface="Courier New" pitchFamily="49" charset="0"/>
                <a:cs typeface="Courier New" pitchFamily="49" charset="0"/>
              </a:rPr>
              <a:t>pork 4115</a:t>
            </a:r>
          </a:p>
          <a:p>
            <a:r>
              <a:rPr lang="en-US" sz="1200" dirty="0">
                <a:latin typeface="Courier New" pitchFamily="49" charset="0"/>
                <a:cs typeface="Courier New" pitchFamily="49" charset="0"/>
              </a:rPr>
              <a:t>my 3841</a:t>
            </a:r>
          </a:p>
          <a:p>
            <a:r>
              <a:rPr lang="en-US" sz="1200" dirty="0">
                <a:latin typeface="Courier New" pitchFamily="49" charset="0"/>
                <a:cs typeface="Courier New" pitchFamily="49" charset="0"/>
              </a:rPr>
              <a:t>this 3487</a:t>
            </a:r>
          </a:p>
          <a:p>
            <a:r>
              <a:rPr lang="en-US" sz="1200" dirty="0">
                <a:latin typeface="Courier New" pitchFamily="49" charset="0"/>
                <a:cs typeface="Courier New" pitchFamily="49" charset="0"/>
              </a:rPr>
              <a:t>wait 3184</a:t>
            </a:r>
          </a:p>
          <a:p>
            <a:r>
              <a:rPr lang="en-US" sz="1200" dirty="0">
                <a:latin typeface="Courier New" pitchFamily="49" charset="0"/>
                <a:cs typeface="Courier New" pitchFamily="49" charset="0"/>
              </a:rPr>
              <a:t>not 3016</a:t>
            </a:r>
          </a:p>
          <a:p>
            <a:r>
              <a:rPr lang="en-US" sz="1200" dirty="0">
                <a:latin typeface="Courier New" pitchFamily="49" charset="0"/>
                <a:cs typeface="Courier New" pitchFamily="49" charset="0"/>
              </a:rPr>
              <a:t>we 2984</a:t>
            </a:r>
          </a:p>
          <a:p>
            <a:r>
              <a:rPr lang="en-US" sz="1200" dirty="0">
                <a:latin typeface="Courier New" pitchFamily="49" charset="0"/>
                <a:cs typeface="Courier New" pitchFamily="49" charset="0"/>
              </a:rPr>
              <a:t>at 2980</a:t>
            </a:r>
          </a:p>
          <a:p>
            <a:r>
              <a:rPr lang="en-US" sz="1200" dirty="0">
                <a:latin typeface="Courier New" pitchFamily="49" charset="0"/>
                <a:cs typeface="Courier New" pitchFamily="49" charset="0"/>
              </a:rPr>
              <a:t>on 2922</a:t>
            </a:r>
          </a:p>
        </p:txBody>
      </p:sp>
      <p:sp>
        <p:nvSpPr>
          <p:cNvPr id="5" name="TextBox 4"/>
          <p:cNvSpPr txBox="1"/>
          <p:nvPr/>
        </p:nvSpPr>
        <p:spPr>
          <a:xfrm>
            <a:off x="2743200" y="2460171"/>
            <a:ext cx="1828800" cy="4524315"/>
          </a:xfrm>
          <a:prstGeom prst="rect">
            <a:avLst/>
          </a:prstGeom>
          <a:solidFill>
            <a:schemeClr val="accent5">
              <a:lumMod val="40000"/>
              <a:lumOff val="60000"/>
            </a:schemeClr>
          </a:solidFill>
        </p:spPr>
        <p:txBody>
          <a:bodyPr wrap="square" rtlCol="0">
            <a:spAutoFit/>
          </a:bodyPr>
          <a:lstStyle/>
          <a:p>
            <a:r>
              <a:rPr lang="en-US" sz="1200" dirty="0">
                <a:latin typeface="Courier New" pitchFamily="49" charset="0"/>
                <a:cs typeface="Courier New" pitchFamily="49" charset="0"/>
              </a:rPr>
              <a:t>the 16710</a:t>
            </a:r>
          </a:p>
          <a:p>
            <a:r>
              <a:rPr lang="en-US" sz="1200" dirty="0">
                <a:latin typeface="Courier New" pitchFamily="49" charset="0"/>
                <a:cs typeface="Courier New" pitchFamily="49" charset="0"/>
              </a:rPr>
              <a:t>and 9139</a:t>
            </a:r>
          </a:p>
          <a:p>
            <a:r>
              <a:rPr lang="en-US" sz="1200" dirty="0">
                <a:latin typeface="Courier New" pitchFamily="49" charset="0"/>
                <a:cs typeface="Courier New" pitchFamily="49" charset="0"/>
              </a:rPr>
              <a:t>a 8583</a:t>
            </a:r>
          </a:p>
          <a:p>
            <a:r>
              <a:rPr lang="en-US" sz="1200" dirty="0">
                <a:latin typeface="Courier New" pitchFamily="49" charset="0"/>
                <a:cs typeface="Courier New" pitchFamily="49" charset="0"/>
              </a:rPr>
              <a:t>i 8415</a:t>
            </a:r>
          </a:p>
          <a:p>
            <a:r>
              <a:rPr lang="en-US" sz="1200" dirty="0">
                <a:latin typeface="Courier New" pitchFamily="49" charset="0"/>
                <a:cs typeface="Courier New" pitchFamily="49" charset="0"/>
              </a:rPr>
              <a:t>to 7003</a:t>
            </a:r>
          </a:p>
          <a:p>
            <a:r>
              <a:rPr lang="en-US" sz="1200" dirty="0">
                <a:latin typeface="Courier New" pitchFamily="49" charset="0"/>
                <a:cs typeface="Courier New" pitchFamily="49" charset="0"/>
              </a:rPr>
              <a:t>in 5363</a:t>
            </a:r>
          </a:p>
          <a:p>
            <a:r>
              <a:rPr lang="en-US" sz="1200" dirty="0">
                <a:latin typeface="Courier New" pitchFamily="49" charset="0"/>
                <a:cs typeface="Courier New" pitchFamily="49" charset="0"/>
              </a:rPr>
              <a:t>it 4606</a:t>
            </a:r>
          </a:p>
          <a:p>
            <a:r>
              <a:rPr lang="en-US" sz="1200" dirty="0">
                <a:latin typeface="Courier New" pitchFamily="49" charset="0"/>
                <a:cs typeface="Courier New" pitchFamily="49" charset="0"/>
              </a:rPr>
              <a:t>of 4365</a:t>
            </a:r>
          </a:p>
          <a:p>
            <a:r>
              <a:rPr lang="en-US" sz="1200" dirty="0">
                <a:latin typeface="Courier New" pitchFamily="49" charset="0"/>
                <a:cs typeface="Courier New" pitchFamily="49" charset="0"/>
              </a:rPr>
              <a:t>is 4340</a:t>
            </a:r>
          </a:p>
          <a:p>
            <a:r>
              <a:rPr lang="en-US" sz="1200" dirty="0">
                <a:latin typeface="Courier New" pitchFamily="49" charset="0"/>
                <a:cs typeface="Courier New" pitchFamily="49" charset="0"/>
              </a:rPr>
              <a:t>burger 432</a:t>
            </a:r>
          </a:p>
          <a:p>
            <a:r>
              <a:rPr lang="en-US" sz="1200" dirty="0">
                <a:latin typeface="Courier New" pitchFamily="49" charset="0"/>
                <a:cs typeface="Courier New" pitchFamily="49" charset="0"/>
              </a:rPr>
              <a:t>was 4070</a:t>
            </a:r>
          </a:p>
          <a:p>
            <a:r>
              <a:rPr lang="en-US" sz="1200" dirty="0">
                <a:latin typeface="Courier New" pitchFamily="49" charset="0"/>
                <a:cs typeface="Courier New" pitchFamily="49" charset="0"/>
              </a:rPr>
              <a:t>for 3441</a:t>
            </a:r>
          </a:p>
          <a:p>
            <a:r>
              <a:rPr lang="en-US" sz="1200" dirty="0">
                <a:latin typeface="Courier New" pitchFamily="49" charset="0"/>
                <a:cs typeface="Courier New" pitchFamily="49" charset="0"/>
              </a:rPr>
              <a:t>but 3284</a:t>
            </a:r>
          </a:p>
          <a:p>
            <a:r>
              <a:rPr lang="en-US" sz="1200" dirty="0">
                <a:latin typeface="Courier New" pitchFamily="49" charset="0"/>
                <a:cs typeface="Courier New" pitchFamily="49" charset="0"/>
              </a:rPr>
              <a:t>shack 3278</a:t>
            </a:r>
          </a:p>
          <a:p>
            <a:r>
              <a:rPr lang="en-US" sz="1200" dirty="0">
                <a:latin typeface="Courier New" pitchFamily="49" charset="0"/>
                <a:cs typeface="Courier New" pitchFamily="49" charset="0"/>
              </a:rPr>
              <a:t>shake 3172</a:t>
            </a:r>
          </a:p>
          <a:p>
            <a:r>
              <a:rPr lang="en-US" sz="1200" dirty="0">
                <a:latin typeface="Courier New" pitchFamily="49" charset="0"/>
                <a:cs typeface="Courier New" pitchFamily="49" charset="0"/>
              </a:rPr>
              <a:t>that 3005</a:t>
            </a:r>
          </a:p>
          <a:p>
            <a:r>
              <a:rPr lang="en-US" sz="1200" dirty="0">
                <a:latin typeface="Courier New" pitchFamily="49" charset="0"/>
                <a:cs typeface="Courier New" pitchFamily="49" charset="0"/>
              </a:rPr>
              <a:t>you 2985</a:t>
            </a:r>
          </a:p>
          <a:p>
            <a:r>
              <a:rPr lang="en-US" sz="1200" dirty="0">
                <a:latin typeface="Courier New" pitchFamily="49" charset="0"/>
                <a:cs typeface="Courier New" pitchFamily="49" charset="0"/>
              </a:rPr>
              <a:t>my 2514</a:t>
            </a:r>
          </a:p>
          <a:p>
            <a:r>
              <a:rPr lang="en-US" sz="1200" dirty="0">
                <a:latin typeface="Courier New" pitchFamily="49" charset="0"/>
                <a:cs typeface="Courier New" pitchFamily="49" charset="0"/>
              </a:rPr>
              <a:t>line 2389</a:t>
            </a:r>
          </a:p>
          <a:p>
            <a:r>
              <a:rPr lang="en-US" sz="1200" dirty="0">
                <a:latin typeface="Courier New" pitchFamily="49" charset="0"/>
                <a:cs typeface="Courier New" pitchFamily="49" charset="0"/>
              </a:rPr>
              <a:t>this 2242</a:t>
            </a:r>
          </a:p>
          <a:p>
            <a:r>
              <a:rPr lang="en-US" sz="1200" dirty="0">
                <a:latin typeface="Courier New" pitchFamily="49" charset="0"/>
                <a:cs typeface="Courier New" pitchFamily="49" charset="0"/>
              </a:rPr>
              <a:t>fries 2240</a:t>
            </a:r>
          </a:p>
          <a:p>
            <a:r>
              <a:rPr lang="en-US" sz="1200" dirty="0">
                <a:latin typeface="Courier New" pitchFamily="49" charset="0"/>
                <a:cs typeface="Courier New" pitchFamily="49" charset="0"/>
              </a:rPr>
              <a:t>on 2204</a:t>
            </a:r>
          </a:p>
          <a:p>
            <a:r>
              <a:rPr lang="en-US" sz="1200" dirty="0">
                <a:latin typeface="Courier New" pitchFamily="49" charset="0"/>
                <a:cs typeface="Courier New" pitchFamily="49" charset="0"/>
              </a:rPr>
              <a:t>are 2142</a:t>
            </a:r>
          </a:p>
          <a:p>
            <a:r>
              <a:rPr lang="en-US" sz="1200" dirty="0">
                <a:latin typeface="Courier New" pitchFamily="49" charset="0"/>
                <a:cs typeface="Courier New" pitchFamily="49" charset="0"/>
              </a:rPr>
              <a:t>with 2095</a:t>
            </a:r>
          </a:p>
        </p:txBody>
      </p:sp>
      <p:sp>
        <p:nvSpPr>
          <p:cNvPr id="6" name="TextBox 5"/>
          <p:cNvSpPr txBox="1"/>
          <p:nvPr/>
        </p:nvSpPr>
        <p:spPr>
          <a:xfrm>
            <a:off x="4419600" y="2460171"/>
            <a:ext cx="1752600" cy="4524315"/>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the 16010</a:t>
            </a:r>
          </a:p>
          <a:p>
            <a:r>
              <a:rPr lang="en-US" sz="1200" dirty="0">
                <a:latin typeface="Courier New" pitchFamily="49" charset="0"/>
                <a:cs typeface="Courier New" pitchFamily="49" charset="0"/>
              </a:rPr>
              <a:t>and 9504</a:t>
            </a:r>
          </a:p>
          <a:p>
            <a:r>
              <a:rPr lang="en-US" sz="1200" dirty="0">
                <a:latin typeface="Courier New" pitchFamily="49" charset="0"/>
                <a:cs typeface="Courier New" pitchFamily="49" charset="0"/>
              </a:rPr>
              <a:t>i 7966</a:t>
            </a:r>
          </a:p>
          <a:p>
            <a:r>
              <a:rPr lang="en-US" sz="1200" dirty="0">
                <a:latin typeface="Courier New" pitchFamily="49" charset="0"/>
                <a:cs typeface="Courier New" pitchFamily="49" charset="0"/>
              </a:rPr>
              <a:t>to 6524</a:t>
            </a:r>
          </a:p>
          <a:p>
            <a:r>
              <a:rPr lang="en-US" sz="1200" dirty="0">
                <a:latin typeface="Courier New" pitchFamily="49" charset="0"/>
                <a:cs typeface="Courier New" pitchFamily="49" charset="0"/>
              </a:rPr>
              <a:t>a 6370</a:t>
            </a:r>
          </a:p>
          <a:p>
            <a:r>
              <a:rPr lang="en-US" sz="1200" dirty="0">
                <a:latin typeface="Courier New" pitchFamily="49" charset="0"/>
                <a:cs typeface="Courier New" pitchFamily="49" charset="0"/>
              </a:rPr>
              <a:t>it 5169</a:t>
            </a:r>
          </a:p>
          <a:p>
            <a:r>
              <a:rPr lang="en-US" sz="1200" dirty="0">
                <a:latin typeface="Courier New" pitchFamily="49" charset="0"/>
                <a:cs typeface="Courier New" pitchFamily="49" charset="0"/>
              </a:rPr>
              <a:t>of 5159</a:t>
            </a:r>
          </a:p>
          <a:p>
            <a:r>
              <a:rPr lang="en-US" sz="1200" dirty="0">
                <a:latin typeface="Courier New" pitchFamily="49" charset="0"/>
                <a:cs typeface="Courier New" pitchFamily="49" charset="0"/>
              </a:rPr>
              <a:t>is 4519</a:t>
            </a:r>
          </a:p>
          <a:p>
            <a:r>
              <a:rPr lang="en-US" sz="1200" dirty="0">
                <a:latin typeface="Courier New" pitchFamily="49" charset="0"/>
                <a:cs typeface="Courier New" pitchFamily="49" charset="0"/>
              </a:rPr>
              <a:t>sauce 4020</a:t>
            </a:r>
          </a:p>
          <a:p>
            <a:r>
              <a:rPr lang="en-US" sz="1200" dirty="0">
                <a:latin typeface="Courier New" pitchFamily="49" charset="0"/>
                <a:cs typeface="Courier New" pitchFamily="49" charset="0"/>
              </a:rPr>
              <a:t>in 3951</a:t>
            </a:r>
          </a:p>
          <a:p>
            <a:r>
              <a:rPr lang="en-US" sz="1200" dirty="0">
                <a:latin typeface="Courier New" pitchFamily="49" charset="0"/>
                <a:cs typeface="Courier New" pitchFamily="49" charset="0"/>
              </a:rPr>
              <a:t>this 3519</a:t>
            </a:r>
          </a:p>
          <a:p>
            <a:r>
              <a:rPr lang="en-US" sz="1200" dirty="0">
                <a:latin typeface="Courier New" pitchFamily="49" charset="0"/>
                <a:cs typeface="Courier New" pitchFamily="49" charset="0"/>
              </a:rPr>
              <a:t>was 3453</a:t>
            </a:r>
          </a:p>
          <a:p>
            <a:r>
              <a:rPr lang="en-US" sz="1200" dirty="0">
                <a:latin typeface="Courier New" pitchFamily="49" charset="0"/>
                <a:cs typeface="Courier New" pitchFamily="49" charset="0"/>
              </a:rPr>
              <a:t>for 3327</a:t>
            </a:r>
          </a:p>
          <a:p>
            <a:r>
              <a:rPr lang="en-US" sz="1200" dirty="0">
                <a:latin typeface="Courier New" pitchFamily="49" charset="0"/>
                <a:cs typeface="Courier New" pitchFamily="49" charset="0"/>
              </a:rPr>
              <a:t>you 3220</a:t>
            </a:r>
          </a:p>
          <a:p>
            <a:r>
              <a:rPr lang="en-US" sz="1200" dirty="0">
                <a:latin typeface="Courier New" pitchFamily="49" charset="0"/>
                <a:cs typeface="Courier New" pitchFamily="49" charset="0"/>
              </a:rPr>
              <a:t>that 2769</a:t>
            </a:r>
          </a:p>
          <a:p>
            <a:r>
              <a:rPr lang="en-US" sz="1200" dirty="0">
                <a:latin typeface="Courier New" pitchFamily="49" charset="0"/>
                <a:cs typeface="Courier New" pitchFamily="49" charset="0"/>
              </a:rPr>
              <a:t>but 2590</a:t>
            </a:r>
          </a:p>
          <a:p>
            <a:r>
              <a:rPr lang="en-US" sz="1200" dirty="0">
                <a:latin typeface="Courier New" pitchFamily="49" charset="0"/>
                <a:cs typeface="Courier New" pitchFamily="49" charset="0"/>
              </a:rPr>
              <a:t>food 2497</a:t>
            </a:r>
          </a:p>
          <a:p>
            <a:r>
              <a:rPr lang="en-US" sz="1200" dirty="0">
                <a:latin typeface="Courier New" pitchFamily="49" charset="0"/>
                <a:cs typeface="Courier New" pitchFamily="49" charset="0"/>
              </a:rPr>
              <a:t>on 2350</a:t>
            </a:r>
          </a:p>
          <a:p>
            <a:r>
              <a:rPr lang="en-US" sz="1200" dirty="0">
                <a:latin typeface="Courier New" pitchFamily="49" charset="0"/>
                <a:cs typeface="Courier New" pitchFamily="49" charset="0"/>
              </a:rPr>
              <a:t>my 2311</a:t>
            </a:r>
          </a:p>
          <a:p>
            <a:r>
              <a:rPr lang="en-US" sz="1200" dirty="0">
                <a:latin typeface="Courier New" pitchFamily="49" charset="0"/>
                <a:cs typeface="Courier New" pitchFamily="49" charset="0"/>
              </a:rPr>
              <a:t>cart 2236</a:t>
            </a:r>
          </a:p>
          <a:p>
            <a:r>
              <a:rPr lang="en-US" sz="1200" dirty="0">
                <a:latin typeface="Courier New" pitchFamily="49" charset="0"/>
                <a:cs typeface="Courier New" pitchFamily="49" charset="0"/>
              </a:rPr>
              <a:t>chicken 2220</a:t>
            </a:r>
          </a:p>
          <a:p>
            <a:r>
              <a:rPr lang="en-US" sz="1200" dirty="0">
                <a:latin typeface="Courier New" pitchFamily="49" charset="0"/>
                <a:cs typeface="Courier New" pitchFamily="49" charset="0"/>
              </a:rPr>
              <a:t>with 2195</a:t>
            </a:r>
          </a:p>
          <a:p>
            <a:r>
              <a:rPr lang="en-US" sz="1200" dirty="0">
                <a:latin typeface="Courier New" pitchFamily="49" charset="0"/>
                <a:cs typeface="Courier New" pitchFamily="49" charset="0"/>
              </a:rPr>
              <a:t>rice 2049</a:t>
            </a:r>
          </a:p>
          <a:p>
            <a:r>
              <a:rPr lang="en-US" sz="1200" dirty="0">
                <a:latin typeface="Courier New" pitchFamily="49" charset="0"/>
                <a:cs typeface="Courier New" pitchFamily="49" charset="0"/>
              </a:rPr>
              <a:t>so 1825</a:t>
            </a:r>
          </a:p>
        </p:txBody>
      </p:sp>
      <p:sp>
        <p:nvSpPr>
          <p:cNvPr id="7" name="TextBox 6"/>
          <p:cNvSpPr txBox="1"/>
          <p:nvPr/>
        </p:nvSpPr>
        <p:spPr>
          <a:xfrm>
            <a:off x="6096000" y="2460171"/>
            <a:ext cx="1600200" cy="4524315"/>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the 14241</a:t>
            </a:r>
          </a:p>
          <a:p>
            <a:r>
              <a:rPr lang="en-US" sz="1200" dirty="0">
                <a:latin typeface="Courier New" pitchFamily="49" charset="0"/>
                <a:cs typeface="Courier New" pitchFamily="49" charset="0"/>
              </a:rPr>
              <a:t>and 8237</a:t>
            </a:r>
          </a:p>
          <a:p>
            <a:r>
              <a:rPr lang="en-US" sz="1200" dirty="0">
                <a:latin typeface="Courier New" pitchFamily="49" charset="0"/>
                <a:cs typeface="Courier New" pitchFamily="49" charset="0"/>
              </a:rPr>
              <a:t>a 8182</a:t>
            </a:r>
          </a:p>
          <a:p>
            <a:r>
              <a:rPr lang="en-US" sz="1200" dirty="0">
                <a:latin typeface="Courier New" pitchFamily="49" charset="0"/>
                <a:cs typeface="Courier New" pitchFamily="49" charset="0"/>
              </a:rPr>
              <a:t>i 7001</a:t>
            </a:r>
          </a:p>
          <a:p>
            <a:r>
              <a:rPr lang="en-US" sz="1200" dirty="0">
                <a:latin typeface="Courier New" pitchFamily="49" charset="0"/>
                <a:cs typeface="Courier New" pitchFamily="49" charset="0"/>
              </a:rPr>
              <a:t>to 6727</a:t>
            </a:r>
          </a:p>
          <a:p>
            <a:r>
              <a:rPr lang="en-US" sz="1200" dirty="0">
                <a:latin typeface="Courier New" pitchFamily="49" charset="0"/>
                <a:cs typeface="Courier New" pitchFamily="49" charset="0"/>
              </a:rPr>
              <a:t>of 4874</a:t>
            </a:r>
          </a:p>
          <a:p>
            <a:r>
              <a:rPr lang="en-US" sz="1200" dirty="0">
                <a:latin typeface="Courier New" pitchFamily="49" charset="0"/>
                <a:cs typeface="Courier New" pitchFamily="49" charset="0"/>
              </a:rPr>
              <a:t>you 4515</a:t>
            </a:r>
          </a:p>
          <a:p>
            <a:r>
              <a:rPr lang="en-US" sz="1200" dirty="0">
                <a:latin typeface="Courier New" pitchFamily="49" charset="0"/>
                <a:cs typeface="Courier New" pitchFamily="49" charset="0"/>
              </a:rPr>
              <a:t>it 4308</a:t>
            </a:r>
          </a:p>
          <a:p>
            <a:r>
              <a:rPr lang="en-US" sz="1200" dirty="0">
                <a:latin typeface="Courier New" pitchFamily="49" charset="0"/>
                <a:cs typeface="Courier New" pitchFamily="49" charset="0"/>
              </a:rPr>
              <a:t>is 4016</a:t>
            </a:r>
          </a:p>
          <a:p>
            <a:r>
              <a:rPr lang="en-US" sz="1200" dirty="0">
                <a:latin typeface="Courier New" pitchFamily="49" charset="0"/>
                <a:cs typeface="Courier New" pitchFamily="49" charset="0"/>
              </a:rPr>
              <a:t>was 3791</a:t>
            </a:r>
          </a:p>
          <a:p>
            <a:r>
              <a:rPr lang="en-US" sz="1200" dirty="0">
                <a:latin typeface="Courier New" pitchFamily="49" charset="0"/>
                <a:cs typeface="Courier New" pitchFamily="49" charset="0"/>
              </a:rPr>
              <a:t>pastrami 3748</a:t>
            </a:r>
          </a:p>
          <a:p>
            <a:r>
              <a:rPr lang="en-US" sz="1200" dirty="0">
                <a:latin typeface="Courier New" pitchFamily="49" charset="0"/>
                <a:cs typeface="Courier New" pitchFamily="49" charset="0"/>
              </a:rPr>
              <a:t>in 3508</a:t>
            </a:r>
          </a:p>
          <a:p>
            <a:r>
              <a:rPr lang="en-US" sz="1200" dirty="0">
                <a:latin typeface="Courier New" pitchFamily="49" charset="0"/>
                <a:cs typeface="Courier New" pitchFamily="49" charset="0"/>
              </a:rPr>
              <a:t>for 3424</a:t>
            </a:r>
          </a:p>
          <a:p>
            <a:r>
              <a:rPr lang="en-US" sz="1200" dirty="0">
                <a:latin typeface="Courier New" pitchFamily="49" charset="0"/>
                <a:cs typeface="Courier New" pitchFamily="49" charset="0"/>
              </a:rPr>
              <a:t>sandwich 2928</a:t>
            </a:r>
          </a:p>
          <a:p>
            <a:r>
              <a:rPr lang="en-US" sz="1200" dirty="0">
                <a:latin typeface="Courier New" pitchFamily="49" charset="0"/>
                <a:cs typeface="Courier New" pitchFamily="49" charset="0"/>
              </a:rPr>
              <a:t>that 2728</a:t>
            </a:r>
          </a:p>
          <a:p>
            <a:r>
              <a:rPr lang="en-US" sz="1200" dirty="0">
                <a:latin typeface="Courier New" pitchFamily="49" charset="0"/>
                <a:cs typeface="Courier New" pitchFamily="49" charset="0"/>
              </a:rPr>
              <a:t>but 2715</a:t>
            </a:r>
          </a:p>
          <a:p>
            <a:r>
              <a:rPr lang="en-US" sz="1200" dirty="0">
                <a:latin typeface="Courier New" pitchFamily="49" charset="0"/>
                <a:cs typeface="Courier New" pitchFamily="49" charset="0"/>
              </a:rPr>
              <a:t>on 2247</a:t>
            </a:r>
          </a:p>
          <a:p>
            <a:r>
              <a:rPr lang="en-US" sz="1200" dirty="0">
                <a:latin typeface="Courier New" pitchFamily="49" charset="0"/>
                <a:cs typeface="Courier New" pitchFamily="49" charset="0"/>
              </a:rPr>
              <a:t>this 2099</a:t>
            </a:r>
          </a:p>
          <a:p>
            <a:r>
              <a:rPr lang="en-US" sz="1200" dirty="0">
                <a:latin typeface="Courier New" pitchFamily="49" charset="0"/>
                <a:cs typeface="Courier New" pitchFamily="49" charset="0"/>
              </a:rPr>
              <a:t>my 2064</a:t>
            </a:r>
          </a:p>
          <a:p>
            <a:r>
              <a:rPr lang="en-US" sz="1200" dirty="0">
                <a:latin typeface="Courier New" pitchFamily="49" charset="0"/>
                <a:cs typeface="Courier New" pitchFamily="49" charset="0"/>
              </a:rPr>
              <a:t>with 2040</a:t>
            </a:r>
          </a:p>
          <a:p>
            <a:r>
              <a:rPr lang="en-US" sz="1200" dirty="0">
                <a:latin typeface="Courier New" pitchFamily="49" charset="0"/>
                <a:cs typeface="Courier New" pitchFamily="49" charset="0"/>
              </a:rPr>
              <a:t>not 1655</a:t>
            </a:r>
          </a:p>
          <a:p>
            <a:r>
              <a:rPr lang="en-US" sz="1200" dirty="0">
                <a:latin typeface="Courier New" pitchFamily="49" charset="0"/>
                <a:cs typeface="Courier New" pitchFamily="49" charset="0"/>
              </a:rPr>
              <a:t>your 1622</a:t>
            </a:r>
          </a:p>
          <a:p>
            <a:r>
              <a:rPr lang="en-US" sz="1200" dirty="0">
                <a:latin typeface="Courier New" pitchFamily="49" charset="0"/>
                <a:cs typeface="Courier New" pitchFamily="49" charset="0"/>
              </a:rPr>
              <a:t>so 1610</a:t>
            </a:r>
          </a:p>
          <a:p>
            <a:r>
              <a:rPr lang="en-US" sz="1200" dirty="0">
                <a:latin typeface="Courier New" pitchFamily="49" charset="0"/>
                <a:cs typeface="Courier New" pitchFamily="49" charset="0"/>
              </a:rPr>
              <a:t>have 1585</a:t>
            </a:r>
          </a:p>
        </p:txBody>
      </p:sp>
    </p:spTree>
    <p:extLst>
      <p:ext uri="{BB962C8B-B14F-4D97-AF65-F5344CB8AC3E}">
        <p14:creationId xmlns:p14="http://schemas.microsoft.com/office/powerpoint/2010/main" val="20130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cut</a:t>
            </a:r>
          </a:p>
        </p:txBody>
      </p:sp>
      <p:sp>
        <p:nvSpPr>
          <p:cNvPr id="3" name="Content Placeholder 2"/>
          <p:cNvSpPr>
            <a:spLocks noGrp="1"/>
          </p:cNvSpPr>
          <p:nvPr>
            <p:ph idx="1"/>
          </p:nvPr>
        </p:nvSpPr>
        <p:spPr>
          <a:xfrm>
            <a:off x="457200" y="1447800"/>
            <a:ext cx="8229600" cy="990600"/>
          </a:xfrm>
        </p:spPr>
        <p:txBody>
          <a:bodyPr>
            <a:normAutofit fontScale="77500" lnSpcReduction="20000"/>
          </a:bodyPr>
          <a:lstStyle/>
          <a:p>
            <a:r>
              <a:rPr lang="en-US" dirty="0"/>
              <a:t>Do simple processing to “normalize” the data (remove punctuation, make into lower case, clear white spaces, other?) </a:t>
            </a:r>
          </a:p>
          <a:p>
            <a:r>
              <a:rPr lang="en-US" dirty="0"/>
              <a:t>Break into words, keep the most popular words</a:t>
            </a:r>
          </a:p>
        </p:txBody>
      </p:sp>
      <p:sp>
        <p:nvSpPr>
          <p:cNvPr id="4" name="TextBox 3"/>
          <p:cNvSpPr txBox="1"/>
          <p:nvPr/>
        </p:nvSpPr>
        <p:spPr>
          <a:xfrm>
            <a:off x="816429" y="2438400"/>
            <a:ext cx="1926771" cy="4524315"/>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the 27514</a:t>
            </a:r>
          </a:p>
          <a:p>
            <a:r>
              <a:rPr lang="en-US" sz="1200" dirty="0">
                <a:latin typeface="Courier New" pitchFamily="49" charset="0"/>
                <a:cs typeface="Courier New" pitchFamily="49" charset="0"/>
              </a:rPr>
              <a:t>and 14508</a:t>
            </a:r>
          </a:p>
          <a:p>
            <a:r>
              <a:rPr lang="en-US" sz="1200" dirty="0">
                <a:latin typeface="Courier New" pitchFamily="49" charset="0"/>
                <a:cs typeface="Courier New" pitchFamily="49" charset="0"/>
              </a:rPr>
              <a:t>i 13088</a:t>
            </a:r>
          </a:p>
          <a:p>
            <a:r>
              <a:rPr lang="en-US" sz="1200" dirty="0">
                <a:latin typeface="Courier New" pitchFamily="49" charset="0"/>
                <a:cs typeface="Courier New" pitchFamily="49" charset="0"/>
              </a:rPr>
              <a:t>a 12152</a:t>
            </a:r>
          </a:p>
          <a:p>
            <a:r>
              <a:rPr lang="en-US" sz="1200" dirty="0">
                <a:latin typeface="Courier New" pitchFamily="49" charset="0"/>
                <a:cs typeface="Courier New" pitchFamily="49" charset="0"/>
              </a:rPr>
              <a:t>to 10672</a:t>
            </a:r>
          </a:p>
          <a:p>
            <a:r>
              <a:rPr lang="en-US" sz="1200" dirty="0">
                <a:latin typeface="Courier New" pitchFamily="49" charset="0"/>
                <a:cs typeface="Courier New" pitchFamily="49" charset="0"/>
              </a:rPr>
              <a:t>of 8702</a:t>
            </a:r>
          </a:p>
          <a:p>
            <a:r>
              <a:rPr lang="en-US" sz="1200" b="1" dirty="0">
                <a:solidFill>
                  <a:srgbClr val="FF0000"/>
                </a:solidFill>
                <a:latin typeface="Courier New" pitchFamily="49" charset="0"/>
                <a:cs typeface="Courier New" pitchFamily="49" charset="0"/>
              </a:rPr>
              <a:t>ramen 8518</a:t>
            </a:r>
          </a:p>
          <a:p>
            <a:r>
              <a:rPr lang="en-US" sz="1200" dirty="0">
                <a:latin typeface="Courier New" pitchFamily="49" charset="0"/>
                <a:cs typeface="Courier New" pitchFamily="49" charset="0"/>
              </a:rPr>
              <a:t>was 8274</a:t>
            </a:r>
          </a:p>
          <a:p>
            <a:r>
              <a:rPr lang="en-US" sz="1200" dirty="0">
                <a:latin typeface="Courier New" pitchFamily="49" charset="0"/>
                <a:cs typeface="Courier New" pitchFamily="49" charset="0"/>
              </a:rPr>
              <a:t>is 6835</a:t>
            </a:r>
          </a:p>
          <a:p>
            <a:r>
              <a:rPr lang="en-US" sz="1200" dirty="0">
                <a:latin typeface="Courier New" pitchFamily="49" charset="0"/>
                <a:cs typeface="Courier New" pitchFamily="49" charset="0"/>
              </a:rPr>
              <a:t>it 6802</a:t>
            </a:r>
          </a:p>
          <a:p>
            <a:r>
              <a:rPr lang="en-US" sz="1200" dirty="0">
                <a:latin typeface="Courier New" pitchFamily="49" charset="0"/>
                <a:cs typeface="Courier New" pitchFamily="49" charset="0"/>
              </a:rPr>
              <a:t>in 6402</a:t>
            </a:r>
          </a:p>
          <a:p>
            <a:r>
              <a:rPr lang="en-US" sz="1200" dirty="0">
                <a:latin typeface="Courier New" pitchFamily="49" charset="0"/>
                <a:cs typeface="Courier New" pitchFamily="49" charset="0"/>
              </a:rPr>
              <a:t>for 6145</a:t>
            </a:r>
          </a:p>
          <a:p>
            <a:r>
              <a:rPr lang="en-US" sz="1200" dirty="0">
                <a:latin typeface="Courier New" pitchFamily="49" charset="0"/>
                <a:cs typeface="Courier New" pitchFamily="49" charset="0"/>
              </a:rPr>
              <a:t>but 5254</a:t>
            </a:r>
          </a:p>
          <a:p>
            <a:r>
              <a:rPr lang="en-US" sz="1200" dirty="0">
                <a:latin typeface="Courier New" pitchFamily="49" charset="0"/>
                <a:cs typeface="Courier New" pitchFamily="49" charset="0"/>
              </a:rPr>
              <a:t>that 4540</a:t>
            </a:r>
          </a:p>
          <a:p>
            <a:r>
              <a:rPr lang="en-US" sz="1200" dirty="0">
                <a:latin typeface="Courier New" pitchFamily="49" charset="0"/>
                <a:cs typeface="Courier New" pitchFamily="49" charset="0"/>
              </a:rPr>
              <a:t>you 4366</a:t>
            </a:r>
          </a:p>
          <a:p>
            <a:r>
              <a:rPr lang="en-US" sz="1200" dirty="0">
                <a:latin typeface="Courier New" pitchFamily="49" charset="0"/>
                <a:cs typeface="Courier New" pitchFamily="49" charset="0"/>
              </a:rPr>
              <a:t>with 4181</a:t>
            </a:r>
          </a:p>
          <a:p>
            <a:r>
              <a:rPr lang="en-US" sz="1200" b="1" dirty="0">
                <a:solidFill>
                  <a:srgbClr val="FF0000"/>
                </a:solidFill>
                <a:latin typeface="Courier New" pitchFamily="49" charset="0"/>
                <a:cs typeface="Courier New" pitchFamily="49" charset="0"/>
              </a:rPr>
              <a:t>pork 4115</a:t>
            </a:r>
          </a:p>
          <a:p>
            <a:r>
              <a:rPr lang="en-US" sz="1200" dirty="0">
                <a:latin typeface="Courier New" pitchFamily="49" charset="0"/>
                <a:cs typeface="Courier New" pitchFamily="49" charset="0"/>
              </a:rPr>
              <a:t>my 3841</a:t>
            </a:r>
          </a:p>
          <a:p>
            <a:r>
              <a:rPr lang="en-US" sz="1200" dirty="0">
                <a:latin typeface="Courier New" pitchFamily="49" charset="0"/>
                <a:cs typeface="Courier New" pitchFamily="49" charset="0"/>
              </a:rPr>
              <a:t>this 3487</a:t>
            </a:r>
          </a:p>
          <a:p>
            <a:r>
              <a:rPr lang="en-US" sz="1200" dirty="0">
                <a:latin typeface="Courier New" pitchFamily="49" charset="0"/>
                <a:cs typeface="Courier New" pitchFamily="49" charset="0"/>
              </a:rPr>
              <a:t>wait 3184</a:t>
            </a:r>
          </a:p>
          <a:p>
            <a:r>
              <a:rPr lang="en-US" sz="1200" dirty="0">
                <a:latin typeface="Courier New" pitchFamily="49" charset="0"/>
                <a:cs typeface="Courier New" pitchFamily="49" charset="0"/>
              </a:rPr>
              <a:t>not 3016</a:t>
            </a:r>
          </a:p>
          <a:p>
            <a:r>
              <a:rPr lang="en-US" sz="1200" dirty="0">
                <a:latin typeface="Courier New" pitchFamily="49" charset="0"/>
                <a:cs typeface="Courier New" pitchFamily="49" charset="0"/>
              </a:rPr>
              <a:t>we 2984</a:t>
            </a:r>
          </a:p>
          <a:p>
            <a:r>
              <a:rPr lang="en-US" sz="1200" dirty="0">
                <a:latin typeface="Courier New" pitchFamily="49" charset="0"/>
                <a:cs typeface="Courier New" pitchFamily="49" charset="0"/>
              </a:rPr>
              <a:t>at 2980</a:t>
            </a:r>
          </a:p>
          <a:p>
            <a:r>
              <a:rPr lang="en-US" sz="1200" dirty="0">
                <a:latin typeface="Courier New" pitchFamily="49" charset="0"/>
                <a:cs typeface="Courier New" pitchFamily="49" charset="0"/>
              </a:rPr>
              <a:t>on 2922</a:t>
            </a:r>
          </a:p>
        </p:txBody>
      </p:sp>
      <p:sp>
        <p:nvSpPr>
          <p:cNvPr id="5" name="TextBox 4"/>
          <p:cNvSpPr txBox="1"/>
          <p:nvPr/>
        </p:nvSpPr>
        <p:spPr>
          <a:xfrm>
            <a:off x="2601685" y="2394857"/>
            <a:ext cx="1828800" cy="4524315"/>
          </a:xfrm>
          <a:prstGeom prst="rect">
            <a:avLst/>
          </a:prstGeom>
          <a:solidFill>
            <a:schemeClr val="accent5">
              <a:lumMod val="40000"/>
              <a:lumOff val="60000"/>
            </a:schemeClr>
          </a:solidFill>
        </p:spPr>
        <p:txBody>
          <a:bodyPr wrap="square" rtlCol="0">
            <a:spAutoFit/>
          </a:bodyPr>
          <a:lstStyle/>
          <a:p>
            <a:r>
              <a:rPr lang="en-US" sz="1200" dirty="0">
                <a:latin typeface="Courier New" pitchFamily="49" charset="0"/>
                <a:cs typeface="Courier New" pitchFamily="49" charset="0"/>
              </a:rPr>
              <a:t>the 16710</a:t>
            </a:r>
          </a:p>
          <a:p>
            <a:r>
              <a:rPr lang="en-US" sz="1200" dirty="0">
                <a:latin typeface="Courier New" pitchFamily="49" charset="0"/>
                <a:cs typeface="Courier New" pitchFamily="49" charset="0"/>
              </a:rPr>
              <a:t>and 9139</a:t>
            </a:r>
          </a:p>
          <a:p>
            <a:r>
              <a:rPr lang="en-US" sz="1200" dirty="0">
                <a:latin typeface="Courier New" pitchFamily="49" charset="0"/>
                <a:cs typeface="Courier New" pitchFamily="49" charset="0"/>
              </a:rPr>
              <a:t>a 8583</a:t>
            </a:r>
          </a:p>
          <a:p>
            <a:r>
              <a:rPr lang="en-US" sz="1200" dirty="0">
                <a:latin typeface="Courier New" pitchFamily="49" charset="0"/>
                <a:cs typeface="Courier New" pitchFamily="49" charset="0"/>
              </a:rPr>
              <a:t>i 8415</a:t>
            </a:r>
          </a:p>
          <a:p>
            <a:r>
              <a:rPr lang="en-US" sz="1200" dirty="0">
                <a:latin typeface="Courier New" pitchFamily="49" charset="0"/>
                <a:cs typeface="Courier New" pitchFamily="49" charset="0"/>
              </a:rPr>
              <a:t>to 7003</a:t>
            </a:r>
          </a:p>
          <a:p>
            <a:r>
              <a:rPr lang="en-US" sz="1200" dirty="0">
                <a:latin typeface="Courier New" pitchFamily="49" charset="0"/>
                <a:cs typeface="Courier New" pitchFamily="49" charset="0"/>
              </a:rPr>
              <a:t>in 5363</a:t>
            </a:r>
          </a:p>
          <a:p>
            <a:r>
              <a:rPr lang="en-US" sz="1200" dirty="0">
                <a:latin typeface="Courier New" pitchFamily="49" charset="0"/>
                <a:cs typeface="Courier New" pitchFamily="49" charset="0"/>
              </a:rPr>
              <a:t>it 4606</a:t>
            </a:r>
          </a:p>
          <a:p>
            <a:r>
              <a:rPr lang="en-US" sz="1200" dirty="0">
                <a:latin typeface="Courier New" pitchFamily="49" charset="0"/>
                <a:cs typeface="Courier New" pitchFamily="49" charset="0"/>
              </a:rPr>
              <a:t>of 4365</a:t>
            </a:r>
          </a:p>
          <a:p>
            <a:r>
              <a:rPr lang="en-US" sz="1200" dirty="0">
                <a:latin typeface="Courier New" pitchFamily="49" charset="0"/>
                <a:cs typeface="Courier New" pitchFamily="49" charset="0"/>
              </a:rPr>
              <a:t>is 4340</a:t>
            </a:r>
          </a:p>
          <a:p>
            <a:r>
              <a:rPr lang="en-US" sz="1200" b="1" dirty="0">
                <a:solidFill>
                  <a:srgbClr val="FF0000"/>
                </a:solidFill>
                <a:latin typeface="Courier New" pitchFamily="49" charset="0"/>
                <a:cs typeface="Courier New" pitchFamily="49" charset="0"/>
              </a:rPr>
              <a:t>burger 432</a:t>
            </a:r>
          </a:p>
          <a:p>
            <a:r>
              <a:rPr lang="en-US" sz="1200" dirty="0">
                <a:latin typeface="Courier New" pitchFamily="49" charset="0"/>
                <a:cs typeface="Courier New" pitchFamily="49" charset="0"/>
              </a:rPr>
              <a:t>was 4070</a:t>
            </a:r>
          </a:p>
          <a:p>
            <a:r>
              <a:rPr lang="en-US" sz="1200" dirty="0">
                <a:latin typeface="Courier New" pitchFamily="49" charset="0"/>
                <a:cs typeface="Courier New" pitchFamily="49" charset="0"/>
              </a:rPr>
              <a:t>for 3441</a:t>
            </a:r>
          </a:p>
          <a:p>
            <a:r>
              <a:rPr lang="en-US" sz="1200" dirty="0">
                <a:latin typeface="Courier New" pitchFamily="49" charset="0"/>
                <a:cs typeface="Courier New" pitchFamily="49" charset="0"/>
              </a:rPr>
              <a:t>but 3284</a:t>
            </a:r>
          </a:p>
          <a:p>
            <a:r>
              <a:rPr lang="en-US" sz="1200" b="1" dirty="0">
                <a:solidFill>
                  <a:srgbClr val="FF0000"/>
                </a:solidFill>
                <a:latin typeface="Courier New" pitchFamily="49" charset="0"/>
                <a:cs typeface="Courier New" pitchFamily="49" charset="0"/>
              </a:rPr>
              <a:t>shack 3278</a:t>
            </a:r>
          </a:p>
          <a:p>
            <a:r>
              <a:rPr lang="en-US" sz="1200" b="1" dirty="0">
                <a:solidFill>
                  <a:srgbClr val="FF0000"/>
                </a:solidFill>
                <a:latin typeface="Courier New" pitchFamily="49" charset="0"/>
                <a:cs typeface="Courier New" pitchFamily="49" charset="0"/>
              </a:rPr>
              <a:t>shake 3172</a:t>
            </a:r>
          </a:p>
          <a:p>
            <a:r>
              <a:rPr lang="en-US" sz="1200" dirty="0">
                <a:latin typeface="Courier New" pitchFamily="49" charset="0"/>
                <a:cs typeface="Courier New" pitchFamily="49" charset="0"/>
              </a:rPr>
              <a:t>that 3005</a:t>
            </a:r>
          </a:p>
          <a:p>
            <a:r>
              <a:rPr lang="en-US" sz="1200" dirty="0">
                <a:latin typeface="Courier New" pitchFamily="49" charset="0"/>
                <a:cs typeface="Courier New" pitchFamily="49" charset="0"/>
              </a:rPr>
              <a:t>you 2985</a:t>
            </a:r>
          </a:p>
          <a:p>
            <a:r>
              <a:rPr lang="en-US" sz="1200" dirty="0">
                <a:latin typeface="Courier New" pitchFamily="49" charset="0"/>
                <a:cs typeface="Courier New" pitchFamily="49" charset="0"/>
              </a:rPr>
              <a:t>my 2514</a:t>
            </a:r>
          </a:p>
          <a:p>
            <a:r>
              <a:rPr lang="en-US" sz="1200" dirty="0">
                <a:latin typeface="Courier New" pitchFamily="49" charset="0"/>
                <a:cs typeface="Courier New" pitchFamily="49" charset="0"/>
              </a:rPr>
              <a:t>line 2389</a:t>
            </a:r>
          </a:p>
          <a:p>
            <a:r>
              <a:rPr lang="en-US" sz="1200" dirty="0">
                <a:latin typeface="Courier New" pitchFamily="49" charset="0"/>
                <a:cs typeface="Courier New" pitchFamily="49" charset="0"/>
              </a:rPr>
              <a:t>this 2242</a:t>
            </a:r>
          </a:p>
          <a:p>
            <a:r>
              <a:rPr lang="en-US" sz="1200" b="1" dirty="0">
                <a:solidFill>
                  <a:srgbClr val="FF0000"/>
                </a:solidFill>
                <a:latin typeface="Courier New" pitchFamily="49" charset="0"/>
                <a:cs typeface="Courier New" pitchFamily="49" charset="0"/>
              </a:rPr>
              <a:t>fries 2240</a:t>
            </a:r>
          </a:p>
          <a:p>
            <a:r>
              <a:rPr lang="en-US" sz="1200" dirty="0">
                <a:latin typeface="Courier New" pitchFamily="49" charset="0"/>
                <a:cs typeface="Courier New" pitchFamily="49" charset="0"/>
              </a:rPr>
              <a:t>on 2204</a:t>
            </a:r>
          </a:p>
          <a:p>
            <a:r>
              <a:rPr lang="en-US" sz="1200" dirty="0">
                <a:latin typeface="Courier New" pitchFamily="49" charset="0"/>
                <a:cs typeface="Courier New" pitchFamily="49" charset="0"/>
              </a:rPr>
              <a:t>are 2142</a:t>
            </a:r>
          </a:p>
          <a:p>
            <a:r>
              <a:rPr lang="en-US" sz="1200" dirty="0">
                <a:latin typeface="Courier New" pitchFamily="49" charset="0"/>
                <a:cs typeface="Courier New" pitchFamily="49" charset="0"/>
              </a:rPr>
              <a:t>with 2095</a:t>
            </a:r>
          </a:p>
        </p:txBody>
      </p:sp>
      <p:sp>
        <p:nvSpPr>
          <p:cNvPr id="6" name="TextBox 5"/>
          <p:cNvSpPr txBox="1"/>
          <p:nvPr/>
        </p:nvSpPr>
        <p:spPr>
          <a:xfrm>
            <a:off x="4408714" y="2460170"/>
            <a:ext cx="1752600" cy="4524315"/>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the 16010</a:t>
            </a:r>
          </a:p>
          <a:p>
            <a:r>
              <a:rPr lang="en-US" sz="1200" dirty="0">
                <a:latin typeface="Courier New" pitchFamily="49" charset="0"/>
                <a:cs typeface="Courier New" pitchFamily="49" charset="0"/>
              </a:rPr>
              <a:t>and 9504</a:t>
            </a:r>
          </a:p>
          <a:p>
            <a:r>
              <a:rPr lang="en-US" sz="1200" dirty="0">
                <a:latin typeface="Courier New" pitchFamily="49" charset="0"/>
                <a:cs typeface="Courier New" pitchFamily="49" charset="0"/>
              </a:rPr>
              <a:t>i 7966</a:t>
            </a:r>
          </a:p>
          <a:p>
            <a:r>
              <a:rPr lang="en-US" sz="1200" dirty="0">
                <a:latin typeface="Courier New" pitchFamily="49" charset="0"/>
                <a:cs typeface="Courier New" pitchFamily="49" charset="0"/>
              </a:rPr>
              <a:t>to 6524</a:t>
            </a:r>
          </a:p>
          <a:p>
            <a:r>
              <a:rPr lang="en-US" sz="1200" dirty="0">
                <a:latin typeface="Courier New" pitchFamily="49" charset="0"/>
                <a:cs typeface="Courier New" pitchFamily="49" charset="0"/>
              </a:rPr>
              <a:t>a 6370</a:t>
            </a:r>
          </a:p>
          <a:p>
            <a:r>
              <a:rPr lang="en-US" sz="1200" dirty="0">
                <a:latin typeface="Courier New" pitchFamily="49" charset="0"/>
                <a:cs typeface="Courier New" pitchFamily="49" charset="0"/>
              </a:rPr>
              <a:t>it 5169</a:t>
            </a:r>
          </a:p>
          <a:p>
            <a:r>
              <a:rPr lang="en-US" sz="1200" dirty="0">
                <a:latin typeface="Courier New" pitchFamily="49" charset="0"/>
                <a:cs typeface="Courier New" pitchFamily="49" charset="0"/>
              </a:rPr>
              <a:t>of 5159</a:t>
            </a:r>
          </a:p>
          <a:p>
            <a:r>
              <a:rPr lang="en-US" sz="1200" dirty="0">
                <a:latin typeface="Courier New" pitchFamily="49" charset="0"/>
                <a:cs typeface="Courier New" pitchFamily="49" charset="0"/>
              </a:rPr>
              <a:t>is 4519</a:t>
            </a:r>
          </a:p>
          <a:p>
            <a:r>
              <a:rPr lang="en-US" sz="1200" b="1" dirty="0">
                <a:solidFill>
                  <a:srgbClr val="FF0000"/>
                </a:solidFill>
                <a:latin typeface="Courier New" pitchFamily="49" charset="0"/>
                <a:cs typeface="Courier New" pitchFamily="49" charset="0"/>
              </a:rPr>
              <a:t>sauce 4020</a:t>
            </a:r>
          </a:p>
          <a:p>
            <a:r>
              <a:rPr lang="en-US" sz="1200" dirty="0">
                <a:latin typeface="Courier New" pitchFamily="49" charset="0"/>
                <a:cs typeface="Courier New" pitchFamily="49" charset="0"/>
              </a:rPr>
              <a:t>in 3951</a:t>
            </a:r>
          </a:p>
          <a:p>
            <a:r>
              <a:rPr lang="en-US" sz="1200" dirty="0">
                <a:latin typeface="Courier New" pitchFamily="49" charset="0"/>
                <a:cs typeface="Courier New" pitchFamily="49" charset="0"/>
              </a:rPr>
              <a:t>this 3519</a:t>
            </a:r>
          </a:p>
          <a:p>
            <a:r>
              <a:rPr lang="en-US" sz="1200" dirty="0">
                <a:latin typeface="Courier New" pitchFamily="49" charset="0"/>
                <a:cs typeface="Courier New" pitchFamily="49" charset="0"/>
              </a:rPr>
              <a:t>was 3453</a:t>
            </a:r>
          </a:p>
          <a:p>
            <a:r>
              <a:rPr lang="en-US" sz="1200" dirty="0">
                <a:latin typeface="Courier New" pitchFamily="49" charset="0"/>
                <a:cs typeface="Courier New" pitchFamily="49" charset="0"/>
              </a:rPr>
              <a:t>for 3327</a:t>
            </a:r>
          </a:p>
          <a:p>
            <a:r>
              <a:rPr lang="en-US" sz="1200" dirty="0">
                <a:latin typeface="Courier New" pitchFamily="49" charset="0"/>
                <a:cs typeface="Courier New" pitchFamily="49" charset="0"/>
              </a:rPr>
              <a:t>you 3220</a:t>
            </a:r>
          </a:p>
          <a:p>
            <a:r>
              <a:rPr lang="en-US" sz="1200" dirty="0">
                <a:latin typeface="Courier New" pitchFamily="49" charset="0"/>
                <a:cs typeface="Courier New" pitchFamily="49" charset="0"/>
              </a:rPr>
              <a:t>that 2769</a:t>
            </a:r>
          </a:p>
          <a:p>
            <a:r>
              <a:rPr lang="en-US" sz="1200" dirty="0">
                <a:latin typeface="Courier New" pitchFamily="49" charset="0"/>
                <a:cs typeface="Courier New" pitchFamily="49" charset="0"/>
              </a:rPr>
              <a:t>but 2590</a:t>
            </a:r>
          </a:p>
          <a:p>
            <a:r>
              <a:rPr lang="en-US" sz="1200" dirty="0">
                <a:latin typeface="Courier New" pitchFamily="49" charset="0"/>
                <a:cs typeface="Courier New" pitchFamily="49" charset="0"/>
              </a:rPr>
              <a:t>food 2497</a:t>
            </a:r>
          </a:p>
          <a:p>
            <a:r>
              <a:rPr lang="en-US" sz="1200" dirty="0">
                <a:latin typeface="Courier New" pitchFamily="49" charset="0"/>
                <a:cs typeface="Courier New" pitchFamily="49" charset="0"/>
              </a:rPr>
              <a:t>on 2350</a:t>
            </a:r>
          </a:p>
          <a:p>
            <a:r>
              <a:rPr lang="en-US" sz="1200" dirty="0">
                <a:latin typeface="Courier New" pitchFamily="49" charset="0"/>
                <a:cs typeface="Courier New" pitchFamily="49" charset="0"/>
              </a:rPr>
              <a:t>my 2311</a:t>
            </a:r>
          </a:p>
          <a:p>
            <a:r>
              <a:rPr lang="en-US" sz="1200" b="1" dirty="0">
                <a:solidFill>
                  <a:srgbClr val="FF0000"/>
                </a:solidFill>
                <a:latin typeface="Courier New" pitchFamily="49" charset="0"/>
                <a:cs typeface="Courier New" pitchFamily="49" charset="0"/>
              </a:rPr>
              <a:t>cart 2236</a:t>
            </a:r>
          </a:p>
          <a:p>
            <a:r>
              <a:rPr lang="en-US" sz="1200" b="1" dirty="0">
                <a:solidFill>
                  <a:srgbClr val="FF0000"/>
                </a:solidFill>
                <a:latin typeface="Courier New" pitchFamily="49" charset="0"/>
                <a:cs typeface="Courier New" pitchFamily="49" charset="0"/>
              </a:rPr>
              <a:t>chicken 2220</a:t>
            </a:r>
          </a:p>
          <a:p>
            <a:r>
              <a:rPr lang="en-US" sz="1200" dirty="0">
                <a:latin typeface="Courier New" pitchFamily="49" charset="0"/>
                <a:cs typeface="Courier New" pitchFamily="49" charset="0"/>
              </a:rPr>
              <a:t>with 2195</a:t>
            </a:r>
          </a:p>
          <a:p>
            <a:r>
              <a:rPr lang="en-US" sz="1200" dirty="0">
                <a:latin typeface="Courier New" pitchFamily="49" charset="0"/>
                <a:cs typeface="Courier New" pitchFamily="49" charset="0"/>
              </a:rPr>
              <a:t>rice 2049</a:t>
            </a:r>
          </a:p>
          <a:p>
            <a:r>
              <a:rPr lang="en-US" sz="1200" dirty="0">
                <a:latin typeface="Courier New" pitchFamily="49" charset="0"/>
                <a:cs typeface="Courier New" pitchFamily="49" charset="0"/>
              </a:rPr>
              <a:t>so 1825</a:t>
            </a:r>
          </a:p>
        </p:txBody>
      </p:sp>
      <p:sp>
        <p:nvSpPr>
          <p:cNvPr id="7" name="TextBox 6"/>
          <p:cNvSpPr txBox="1"/>
          <p:nvPr/>
        </p:nvSpPr>
        <p:spPr>
          <a:xfrm>
            <a:off x="6161314" y="2362200"/>
            <a:ext cx="1600200" cy="4524315"/>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the 14241</a:t>
            </a:r>
          </a:p>
          <a:p>
            <a:r>
              <a:rPr lang="en-US" sz="1200" dirty="0">
                <a:latin typeface="Courier New" pitchFamily="49" charset="0"/>
                <a:cs typeface="Courier New" pitchFamily="49" charset="0"/>
              </a:rPr>
              <a:t>and 8237</a:t>
            </a:r>
          </a:p>
          <a:p>
            <a:r>
              <a:rPr lang="en-US" sz="1200" dirty="0">
                <a:latin typeface="Courier New" pitchFamily="49" charset="0"/>
                <a:cs typeface="Courier New" pitchFamily="49" charset="0"/>
              </a:rPr>
              <a:t>a 8182</a:t>
            </a:r>
          </a:p>
          <a:p>
            <a:r>
              <a:rPr lang="en-US" sz="1200" dirty="0">
                <a:latin typeface="Courier New" pitchFamily="49" charset="0"/>
                <a:cs typeface="Courier New" pitchFamily="49" charset="0"/>
              </a:rPr>
              <a:t>i 7001</a:t>
            </a:r>
          </a:p>
          <a:p>
            <a:r>
              <a:rPr lang="en-US" sz="1200" dirty="0">
                <a:latin typeface="Courier New" pitchFamily="49" charset="0"/>
                <a:cs typeface="Courier New" pitchFamily="49" charset="0"/>
              </a:rPr>
              <a:t>to 6727</a:t>
            </a:r>
          </a:p>
          <a:p>
            <a:r>
              <a:rPr lang="en-US" sz="1200" dirty="0">
                <a:latin typeface="Courier New" pitchFamily="49" charset="0"/>
                <a:cs typeface="Courier New" pitchFamily="49" charset="0"/>
              </a:rPr>
              <a:t>of 4874</a:t>
            </a:r>
          </a:p>
          <a:p>
            <a:r>
              <a:rPr lang="en-US" sz="1200" dirty="0">
                <a:latin typeface="Courier New" pitchFamily="49" charset="0"/>
                <a:cs typeface="Courier New" pitchFamily="49" charset="0"/>
              </a:rPr>
              <a:t>you 4515</a:t>
            </a:r>
          </a:p>
          <a:p>
            <a:r>
              <a:rPr lang="en-US" sz="1200" dirty="0">
                <a:latin typeface="Courier New" pitchFamily="49" charset="0"/>
                <a:cs typeface="Courier New" pitchFamily="49" charset="0"/>
              </a:rPr>
              <a:t>it 4308</a:t>
            </a:r>
          </a:p>
          <a:p>
            <a:r>
              <a:rPr lang="en-US" sz="1200" dirty="0">
                <a:latin typeface="Courier New" pitchFamily="49" charset="0"/>
                <a:cs typeface="Courier New" pitchFamily="49" charset="0"/>
              </a:rPr>
              <a:t>is 4016</a:t>
            </a:r>
          </a:p>
          <a:p>
            <a:r>
              <a:rPr lang="en-US" sz="1200" dirty="0">
                <a:latin typeface="Courier New" pitchFamily="49" charset="0"/>
                <a:cs typeface="Courier New" pitchFamily="49" charset="0"/>
              </a:rPr>
              <a:t>was 3791</a:t>
            </a:r>
          </a:p>
          <a:p>
            <a:r>
              <a:rPr lang="en-US" sz="1200" b="1" dirty="0">
                <a:solidFill>
                  <a:srgbClr val="FF0000"/>
                </a:solidFill>
                <a:latin typeface="Courier New" pitchFamily="49" charset="0"/>
                <a:cs typeface="Courier New" pitchFamily="49" charset="0"/>
              </a:rPr>
              <a:t>pastrami 3748</a:t>
            </a:r>
          </a:p>
          <a:p>
            <a:r>
              <a:rPr lang="en-US" sz="1200" dirty="0">
                <a:latin typeface="Courier New" pitchFamily="49" charset="0"/>
                <a:cs typeface="Courier New" pitchFamily="49" charset="0"/>
              </a:rPr>
              <a:t>in 3508</a:t>
            </a:r>
          </a:p>
          <a:p>
            <a:r>
              <a:rPr lang="en-US" sz="1200" dirty="0">
                <a:latin typeface="Courier New" pitchFamily="49" charset="0"/>
                <a:cs typeface="Courier New" pitchFamily="49" charset="0"/>
              </a:rPr>
              <a:t>for 3424</a:t>
            </a:r>
          </a:p>
          <a:p>
            <a:r>
              <a:rPr lang="en-US" sz="1200" b="1" dirty="0">
                <a:solidFill>
                  <a:srgbClr val="FF0000"/>
                </a:solidFill>
                <a:latin typeface="Courier New" pitchFamily="49" charset="0"/>
                <a:cs typeface="Courier New" pitchFamily="49" charset="0"/>
              </a:rPr>
              <a:t>sandwich 2928</a:t>
            </a:r>
          </a:p>
          <a:p>
            <a:r>
              <a:rPr lang="en-US" sz="1200" dirty="0">
                <a:latin typeface="Courier New" pitchFamily="49" charset="0"/>
                <a:cs typeface="Courier New" pitchFamily="49" charset="0"/>
              </a:rPr>
              <a:t>that 2728</a:t>
            </a:r>
          </a:p>
          <a:p>
            <a:r>
              <a:rPr lang="en-US" sz="1200" dirty="0">
                <a:latin typeface="Courier New" pitchFamily="49" charset="0"/>
                <a:cs typeface="Courier New" pitchFamily="49" charset="0"/>
              </a:rPr>
              <a:t>but 2715</a:t>
            </a:r>
          </a:p>
          <a:p>
            <a:r>
              <a:rPr lang="en-US" sz="1200" dirty="0">
                <a:latin typeface="Courier New" pitchFamily="49" charset="0"/>
                <a:cs typeface="Courier New" pitchFamily="49" charset="0"/>
              </a:rPr>
              <a:t>on 2247</a:t>
            </a:r>
          </a:p>
          <a:p>
            <a:r>
              <a:rPr lang="en-US" sz="1200" dirty="0">
                <a:latin typeface="Courier New" pitchFamily="49" charset="0"/>
                <a:cs typeface="Courier New" pitchFamily="49" charset="0"/>
              </a:rPr>
              <a:t>this 2099</a:t>
            </a:r>
          </a:p>
          <a:p>
            <a:r>
              <a:rPr lang="en-US" sz="1200" dirty="0">
                <a:latin typeface="Courier New" pitchFamily="49" charset="0"/>
                <a:cs typeface="Courier New" pitchFamily="49" charset="0"/>
              </a:rPr>
              <a:t>my 2064</a:t>
            </a:r>
          </a:p>
          <a:p>
            <a:r>
              <a:rPr lang="en-US" sz="1200" dirty="0">
                <a:latin typeface="Courier New" pitchFamily="49" charset="0"/>
                <a:cs typeface="Courier New" pitchFamily="49" charset="0"/>
              </a:rPr>
              <a:t>with 2040</a:t>
            </a:r>
          </a:p>
          <a:p>
            <a:r>
              <a:rPr lang="en-US" sz="1200" dirty="0">
                <a:latin typeface="Courier New" pitchFamily="49" charset="0"/>
                <a:cs typeface="Courier New" pitchFamily="49" charset="0"/>
              </a:rPr>
              <a:t>not 1655</a:t>
            </a:r>
          </a:p>
          <a:p>
            <a:r>
              <a:rPr lang="en-US" sz="1200" dirty="0">
                <a:latin typeface="Courier New" pitchFamily="49" charset="0"/>
                <a:cs typeface="Courier New" pitchFamily="49" charset="0"/>
              </a:rPr>
              <a:t>your 1622</a:t>
            </a:r>
          </a:p>
          <a:p>
            <a:r>
              <a:rPr lang="en-US" sz="1200" dirty="0">
                <a:latin typeface="Courier New" pitchFamily="49" charset="0"/>
                <a:cs typeface="Courier New" pitchFamily="49" charset="0"/>
              </a:rPr>
              <a:t>so 1610</a:t>
            </a:r>
          </a:p>
          <a:p>
            <a:r>
              <a:rPr lang="en-US" sz="1200" dirty="0">
                <a:latin typeface="Courier New" pitchFamily="49" charset="0"/>
                <a:cs typeface="Courier New" pitchFamily="49" charset="0"/>
              </a:rPr>
              <a:t>have 1585</a:t>
            </a:r>
          </a:p>
        </p:txBody>
      </p:sp>
      <p:sp>
        <p:nvSpPr>
          <p:cNvPr id="8" name="TextBox 7"/>
          <p:cNvSpPr txBox="1"/>
          <p:nvPr/>
        </p:nvSpPr>
        <p:spPr>
          <a:xfrm>
            <a:off x="4082093" y="5560367"/>
            <a:ext cx="5078634" cy="461665"/>
          </a:xfrm>
          <a:prstGeom prst="rect">
            <a:avLst/>
          </a:prstGeom>
          <a:solidFill>
            <a:srgbClr val="FFFF00"/>
          </a:solidFill>
        </p:spPr>
        <p:txBody>
          <a:bodyPr wrap="none" rtlCol="0">
            <a:spAutoFit/>
          </a:bodyPr>
          <a:lstStyle/>
          <a:p>
            <a:r>
              <a:rPr lang="en-US" sz="2400" dirty="0"/>
              <a:t>Most frequent words are </a:t>
            </a:r>
            <a:r>
              <a:rPr lang="en-US" sz="2400" dirty="0">
                <a:solidFill>
                  <a:srgbClr val="FF0000"/>
                </a:solidFill>
              </a:rPr>
              <a:t>stop words</a:t>
            </a:r>
          </a:p>
        </p:txBody>
      </p:sp>
    </p:spTree>
    <p:extLst>
      <p:ext uri="{BB962C8B-B14F-4D97-AF65-F5344CB8AC3E}">
        <p14:creationId xmlns:p14="http://schemas.microsoft.com/office/powerpoint/2010/main" val="201616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cut</a:t>
            </a:r>
          </a:p>
        </p:txBody>
      </p:sp>
      <p:sp>
        <p:nvSpPr>
          <p:cNvPr id="3" name="Content Placeholder 2"/>
          <p:cNvSpPr>
            <a:spLocks noGrp="1"/>
          </p:cNvSpPr>
          <p:nvPr>
            <p:ph idx="1"/>
          </p:nvPr>
        </p:nvSpPr>
        <p:spPr/>
        <p:txBody>
          <a:bodyPr/>
          <a:lstStyle/>
          <a:p>
            <a:r>
              <a:rPr lang="en-US" dirty="0"/>
              <a:t>Remove stop words</a:t>
            </a:r>
          </a:p>
          <a:p>
            <a:pPr lvl="1"/>
            <a:r>
              <a:rPr lang="en-US" dirty="0"/>
              <a:t>Stop-word lists can be found online.</a:t>
            </a:r>
          </a:p>
        </p:txBody>
      </p:sp>
      <p:sp>
        <p:nvSpPr>
          <p:cNvPr id="9" name="TextBox 8"/>
          <p:cNvSpPr txBox="1"/>
          <p:nvPr/>
        </p:nvSpPr>
        <p:spPr>
          <a:xfrm>
            <a:off x="533400" y="2971800"/>
            <a:ext cx="8077200" cy="2893100"/>
          </a:xfrm>
          <a:prstGeom prst="rect">
            <a:avLst/>
          </a:prstGeom>
          <a:noFill/>
        </p:spPr>
        <p:txBody>
          <a:bodyPr wrap="square" rtlCol="0">
            <a:spAutoFit/>
          </a:bodyPr>
          <a:lstStyle/>
          <a:p>
            <a:r>
              <a:rPr lang="en-US" sz="1400" dirty="0">
                <a:latin typeface="Courier New" pitchFamily="49" charset="0"/>
                <a:cs typeface="Courier New" pitchFamily="49" charset="0"/>
              </a:rPr>
              <a:t>a,about,above,after,again,against,all,am,an,and,any,are,aren't,as,at,be,because,been,before,being,below,between,both,but,by,can't,cannot,could,couldn't,did,didn't,do,does,doesn't,doing,don't,down,during,each,few,for,from,further,had,hadn't,has,hasn't,have,haven't,having,he,he'd,he'll,he's,her,here,here's,hers,herself,him,himself,his,how,how's,i,i'd,i'll,i'm,i've,if,in,into,is,isn't,it,it's,its,itself,let's,me,more,most,mustn't,my,myself,no,nor,not,of,off,on,once,only,or,other,ought,our,ours,ourselves,out,over,own,same,shan't,she,she'd,she'll,she's,should,shouldn't,so,some,such,than,that,that's,the,their,theirs,them,themselves,then,there,there's,these,they,they'd,they'll,they're,they've,this,those,through,to,too,under,until,up,very,was,wasn't,we,we'd,we'll,we're,we've,were,weren't,what,what's,when,when's,where,where's,which,while,who,who's,whom,why,why's,with,won't,would,wouldn't,you,you'd,you'll,you're,you've,your,yours,yourself,yourselves,</a:t>
            </a:r>
          </a:p>
        </p:txBody>
      </p:sp>
    </p:spTree>
    <p:extLst>
      <p:ext uri="{BB962C8B-B14F-4D97-AF65-F5344CB8AC3E}">
        <p14:creationId xmlns:p14="http://schemas.microsoft.com/office/powerpoint/2010/main" val="1296775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cut</a:t>
            </a:r>
          </a:p>
        </p:txBody>
      </p:sp>
      <p:sp>
        <p:nvSpPr>
          <p:cNvPr id="3" name="Content Placeholder 2"/>
          <p:cNvSpPr>
            <a:spLocks noGrp="1"/>
          </p:cNvSpPr>
          <p:nvPr>
            <p:ph idx="1"/>
          </p:nvPr>
        </p:nvSpPr>
        <p:spPr/>
        <p:txBody>
          <a:bodyPr/>
          <a:lstStyle/>
          <a:p>
            <a:r>
              <a:rPr lang="en-US" dirty="0"/>
              <a:t>Remove stop words</a:t>
            </a:r>
          </a:p>
          <a:p>
            <a:pPr lvl="1"/>
            <a:r>
              <a:rPr lang="en-US" dirty="0"/>
              <a:t>Stop-word lists can be found online.</a:t>
            </a:r>
          </a:p>
        </p:txBody>
      </p:sp>
      <p:sp>
        <p:nvSpPr>
          <p:cNvPr id="4" name="TextBox 3"/>
          <p:cNvSpPr txBox="1"/>
          <p:nvPr/>
        </p:nvSpPr>
        <p:spPr>
          <a:xfrm>
            <a:off x="533400" y="2590800"/>
            <a:ext cx="2057400" cy="3970318"/>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ramen 8572</a:t>
            </a:r>
          </a:p>
          <a:p>
            <a:r>
              <a:rPr lang="en-US" sz="1200" dirty="0">
                <a:latin typeface="Courier New" pitchFamily="49" charset="0"/>
                <a:cs typeface="Courier New" pitchFamily="49" charset="0"/>
              </a:rPr>
              <a:t>pork 4152</a:t>
            </a:r>
          </a:p>
          <a:p>
            <a:r>
              <a:rPr lang="en-US" sz="1200" dirty="0">
                <a:latin typeface="Courier New" pitchFamily="49" charset="0"/>
                <a:cs typeface="Courier New" pitchFamily="49" charset="0"/>
              </a:rPr>
              <a:t>wait 3195</a:t>
            </a:r>
          </a:p>
          <a:p>
            <a:r>
              <a:rPr lang="en-US" sz="1200" dirty="0">
                <a:latin typeface="Courier New" pitchFamily="49" charset="0"/>
                <a:cs typeface="Courier New" pitchFamily="49" charset="0"/>
              </a:rPr>
              <a:t>good 2867</a:t>
            </a:r>
          </a:p>
          <a:p>
            <a:r>
              <a:rPr lang="en-US" sz="1200" dirty="0">
                <a:latin typeface="Courier New" pitchFamily="49" charset="0"/>
                <a:cs typeface="Courier New" pitchFamily="49" charset="0"/>
              </a:rPr>
              <a:t>place 2361</a:t>
            </a:r>
          </a:p>
          <a:p>
            <a:r>
              <a:rPr lang="en-US" sz="1200" dirty="0">
                <a:latin typeface="Courier New" pitchFamily="49" charset="0"/>
                <a:cs typeface="Courier New" pitchFamily="49" charset="0"/>
              </a:rPr>
              <a:t>noodles 2279</a:t>
            </a:r>
          </a:p>
          <a:p>
            <a:r>
              <a:rPr lang="en-US" sz="1200" dirty="0" err="1">
                <a:latin typeface="Courier New" pitchFamily="49" charset="0"/>
                <a:cs typeface="Courier New" pitchFamily="49" charset="0"/>
              </a:rPr>
              <a:t>ippudo</a:t>
            </a:r>
            <a:r>
              <a:rPr lang="en-US" sz="1200" dirty="0">
                <a:latin typeface="Courier New" pitchFamily="49" charset="0"/>
                <a:cs typeface="Courier New" pitchFamily="49" charset="0"/>
              </a:rPr>
              <a:t> 2261</a:t>
            </a:r>
          </a:p>
          <a:p>
            <a:r>
              <a:rPr lang="en-US" sz="1200" dirty="0">
                <a:latin typeface="Courier New" pitchFamily="49" charset="0"/>
                <a:cs typeface="Courier New" pitchFamily="49" charset="0"/>
              </a:rPr>
              <a:t>buns 2251</a:t>
            </a:r>
          </a:p>
          <a:p>
            <a:r>
              <a:rPr lang="en-US" sz="1200" dirty="0">
                <a:latin typeface="Courier New" pitchFamily="49" charset="0"/>
                <a:cs typeface="Courier New" pitchFamily="49" charset="0"/>
              </a:rPr>
              <a:t>broth 2041</a:t>
            </a:r>
          </a:p>
          <a:p>
            <a:r>
              <a:rPr lang="en-US" sz="1200" dirty="0">
                <a:latin typeface="Courier New" pitchFamily="49" charset="0"/>
                <a:cs typeface="Courier New" pitchFamily="49" charset="0"/>
              </a:rPr>
              <a:t>like 1902</a:t>
            </a:r>
          </a:p>
          <a:p>
            <a:r>
              <a:rPr lang="en-US" sz="1200" dirty="0">
                <a:latin typeface="Courier New" pitchFamily="49" charset="0"/>
                <a:cs typeface="Courier New" pitchFamily="49" charset="0"/>
              </a:rPr>
              <a:t>just 1896</a:t>
            </a:r>
          </a:p>
          <a:p>
            <a:r>
              <a:rPr lang="en-US" sz="1200" dirty="0">
                <a:latin typeface="Courier New" pitchFamily="49" charset="0"/>
                <a:cs typeface="Courier New" pitchFamily="49" charset="0"/>
              </a:rPr>
              <a:t>get 1641</a:t>
            </a:r>
          </a:p>
          <a:p>
            <a:r>
              <a:rPr lang="en-US" sz="1200" dirty="0">
                <a:latin typeface="Courier New" pitchFamily="49" charset="0"/>
                <a:cs typeface="Courier New" pitchFamily="49" charset="0"/>
              </a:rPr>
              <a:t>time 1613</a:t>
            </a:r>
          </a:p>
          <a:p>
            <a:r>
              <a:rPr lang="en-US" sz="1200" dirty="0">
                <a:latin typeface="Courier New" pitchFamily="49" charset="0"/>
                <a:cs typeface="Courier New" pitchFamily="49" charset="0"/>
              </a:rPr>
              <a:t>one 1460</a:t>
            </a:r>
          </a:p>
          <a:p>
            <a:r>
              <a:rPr lang="en-US" sz="1200" dirty="0">
                <a:latin typeface="Courier New" pitchFamily="49" charset="0"/>
                <a:cs typeface="Courier New" pitchFamily="49" charset="0"/>
              </a:rPr>
              <a:t>really 1437</a:t>
            </a:r>
          </a:p>
          <a:p>
            <a:r>
              <a:rPr lang="en-US" sz="1200" dirty="0">
                <a:latin typeface="Courier New" pitchFamily="49" charset="0"/>
                <a:cs typeface="Courier New" pitchFamily="49" charset="0"/>
              </a:rPr>
              <a:t>go 1366</a:t>
            </a:r>
          </a:p>
          <a:p>
            <a:r>
              <a:rPr lang="en-US" sz="1200" dirty="0">
                <a:latin typeface="Courier New" pitchFamily="49" charset="0"/>
                <a:cs typeface="Courier New" pitchFamily="49" charset="0"/>
              </a:rPr>
              <a:t>food 1296</a:t>
            </a:r>
          </a:p>
          <a:p>
            <a:r>
              <a:rPr lang="en-US" sz="1200" dirty="0">
                <a:latin typeface="Courier New" pitchFamily="49" charset="0"/>
                <a:cs typeface="Courier New" pitchFamily="49" charset="0"/>
              </a:rPr>
              <a:t>bowl 1272</a:t>
            </a:r>
          </a:p>
          <a:p>
            <a:r>
              <a:rPr lang="en-US" sz="1200" dirty="0">
                <a:latin typeface="Courier New" pitchFamily="49" charset="0"/>
                <a:cs typeface="Courier New" pitchFamily="49" charset="0"/>
              </a:rPr>
              <a:t>can 1256</a:t>
            </a:r>
          </a:p>
          <a:p>
            <a:r>
              <a:rPr lang="en-US" sz="1200" dirty="0">
                <a:latin typeface="Courier New" pitchFamily="49" charset="0"/>
                <a:cs typeface="Courier New" pitchFamily="49" charset="0"/>
              </a:rPr>
              <a:t>great 1172</a:t>
            </a:r>
          </a:p>
          <a:p>
            <a:r>
              <a:rPr lang="en-US" sz="1200" dirty="0">
                <a:latin typeface="Courier New" pitchFamily="49" charset="0"/>
                <a:cs typeface="Courier New" pitchFamily="49" charset="0"/>
              </a:rPr>
              <a:t>best 1167</a:t>
            </a:r>
          </a:p>
        </p:txBody>
      </p:sp>
      <p:sp>
        <p:nvSpPr>
          <p:cNvPr id="5" name="TextBox 4"/>
          <p:cNvSpPr txBox="1"/>
          <p:nvPr/>
        </p:nvSpPr>
        <p:spPr>
          <a:xfrm>
            <a:off x="2590800" y="2612571"/>
            <a:ext cx="1828800" cy="3970318"/>
          </a:xfrm>
          <a:prstGeom prst="rect">
            <a:avLst/>
          </a:prstGeom>
          <a:solidFill>
            <a:schemeClr val="accent5">
              <a:lumMod val="60000"/>
              <a:lumOff val="40000"/>
            </a:schemeClr>
          </a:solidFill>
        </p:spPr>
        <p:txBody>
          <a:bodyPr wrap="square" rtlCol="0">
            <a:spAutoFit/>
          </a:bodyPr>
          <a:lstStyle/>
          <a:p>
            <a:r>
              <a:rPr lang="en-US" sz="1200" dirty="0">
                <a:latin typeface="Courier New" pitchFamily="49" charset="0"/>
                <a:cs typeface="Courier New" pitchFamily="49" charset="0"/>
              </a:rPr>
              <a:t>burger 4340</a:t>
            </a:r>
          </a:p>
          <a:p>
            <a:r>
              <a:rPr lang="en-US" sz="1200" dirty="0">
                <a:latin typeface="Courier New" pitchFamily="49" charset="0"/>
                <a:cs typeface="Courier New" pitchFamily="49" charset="0"/>
              </a:rPr>
              <a:t>shack 3291</a:t>
            </a:r>
          </a:p>
          <a:p>
            <a:r>
              <a:rPr lang="en-US" sz="1200" dirty="0">
                <a:latin typeface="Courier New" pitchFamily="49" charset="0"/>
                <a:cs typeface="Courier New" pitchFamily="49" charset="0"/>
              </a:rPr>
              <a:t>shake 3221</a:t>
            </a:r>
          </a:p>
          <a:p>
            <a:r>
              <a:rPr lang="en-US" sz="1200" dirty="0">
                <a:latin typeface="Courier New" pitchFamily="49" charset="0"/>
                <a:cs typeface="Courier New" pitchFamily="49" charset="0"/>
              </a:rPr>
              <a:t>line 2397</a:t>
            </a:r>
          </a:p>
          <a:p>
            <a:r>
              <a:rPr lang="en-US" sz="1200" dirty="0">
                <a:latin typeface="Courier New" pitchFamily="49" charset="0"/>
                <a:cs typeface="Courier New" pitchFamily="49" charset="0"/>
              </a:rPr>
              <a:t>fries 2260</a:t>
            </a:r>
          </a:p>
          <a:p>
            <a:r>
              <a:rPr lang="en-US" sz="1200" dirty="0">
                <a:latin typeface="Courier New" pitchFamily="49" charset="0"/>
                <a:cs typeface="Courier New" pitchFamily="49" charset="0"/>
              </a:rPr>
              <a:t>good 1920</a:t>
            </a:r>
          </a:p>
          <a:p>
            <a:r>
              <a:rPr lang="en-US" sz="1200" dirty="0">
                <a:latin typeface="Courier New" pitchFamily="49" charset="0"/>
                <a:cs typeface="Courier New" pitchFamily="49" charset="0"/>
              </a:rPr>
              <a:t>burgers 1643</a:t>
            </a:r>
          </a:p>
          <a:p>
            <a:r>
              <a:rPr lang="en-US" sz="1200" dirty="0">
                <a:latin typeface="Courier New" pitchFamily="49" charset="0"/>
                <a:cs typeface="Courier New" pitchFamily="49" charset="0"/>
              </a:rPr>
              <a:t>wait 1508</a:t>
            </a:r>
          </a:p>
          <a:p>
            <a:r>
              <a:rPr lang="en-US" sz="1200" dirty="0">
                <a:latin typeface="Courier New" pitchFamily="49" charset="0"/>
                <a:cs typeface="Courier New" pitchFamily="49" charset="0"/>
              </a:rPr>
              <a:t>just 1412</a:t>
            </a:r>
          </a:p>
          <a:p>
            <a:r>
              <a:rPr lang="en-US" sz="1200" dirty="0">
                <a:latin typeface="Courier New" pitchFamily="49" charset="0"/>
                <a:cs typeface="Courier New" pitchFamily="49" charset="0"/>
              </a:rPr>
              <a:t>cheese 1307</a:t>
            </a:r>
          </a:p>
          <a:p>
            <a:r>
              <a:rPr lang="en-US" sz="1200" dirty="0">
                <a:latin typeface="Courier New" pitchFamily="49" charset="0"/>
                <a:cs typeface="Courier New" pitchFamily="49" charset="0"/>
              </a:rPr>
              <a:t>like 1204</a:t>
            </a:r>
          </a:p>
          <a:p>
            <a:r>
              <a:rPr lang="en-US" sz="1200" dirty="0">
                <a:latin typeface="Courier New" pitchFamily="49" charset="0"/>
                <a:cs typeface="Courier New" pitchFamily="49" charset="0"/>
              </a:rPr>
              <a:t>food 1175</a:t>
            </a:r>
          </a:p>
          <a:p>
            <a:r>
              <a:rPr lang="en-US" sz="1200" dirty="0">
                <a:latin typeface="Courier New" pitchFamily="49" charset="0"/>
                <a:cs typeface="Courier New" pitchFamily="49" charset="0"/>
              </a:rPr>
              <a:t>get 1162</a:t>
            </a:r>
          </a:p>
          <a:p>
            <a:r>
              <a:rPr lang="en-US" sz="1200" dirty="0">
                <a:latin typeface="Courier New" pitchFamily="49" charset="0"/>
                <a:cs typeface="Courier New" pitchFamily="49" charset="0"/>
              </a:rPr>
              <a:t>place 1159</a:t>
            </a:r>
          </a:p>
          <a:p>
            <a:r>
              <a:rPr lang="en-US" sz="1200" dirty="0">
                <a:latin typeface="Courier New" pitchFamily="49" charset="0"/>
                <a:cs typeface="Courier New" pitchFamily="49" charset="0"/>
              </a:rPr>
              <a:t>one 1118</a:t>
            </a:r>
          </a:p>
          <a:p>
            <a:r>
              <a:rPr lang="en-US" sz="1200" dirty="0">
                <a:latin typeface="Courier New" pitchFamily="49" charset="0"/>
                <a:cs typeface="Courier New" pitchFamily="49" charset="0"/>
              </a:rPr>
              <a:t>long 1013</a:t>
            </a:r>
          </a:p>
          <a:p>
            <a:r>
              <a:rPr lang="en-US" sz="1200" dirty="0">
                <a:latin typeface="Courier New" pitchFamily="49" charset="0"/>
                <a:cs typeface="Courier New" pitchFamily="49" charset="0"/>
              </a:rPr>
              <a:t>go 995</a:t>
            </a:r>
          </a:p>
          <a:p>
            <a:r>
              <a:rPr lang="en-US" sz="1200" dirty="0">
                <a:latin typeface="Courier New" pitchFamily="49" charset="0"/>
                <a:cs typeface="Courier New" pitchFamily="49" charset="0"/>
              </a:rPr>
              <a:t>time 951</a:t>
            </a:r>
          </a:p>
          <a:p>
            <a:r>
              <a:rPr lang="en-US" sz="1200" dirty="0">
                <a:latin typeface="Courier New" pitchFamily="49" charset="0"/>
                <a:cs typeface="Courier New" pitchFamily="49" charset="0"/>
              </a:rPr>
              <a:t>park 887</a:t>
            </a:r>
          </a:p>
          <a:p>
            <a:r>
              <a:rPr lang="en-US" sz="1200" dirty="0">
                <a:latin typeface="Courier New" pitchFamily="49" charset="0"/>
                <a:cs typeface="Courier New" pitchFamily="49" charset="0"/>
              </a:rPr>
              <a:t>can 860</a:t>
            </a:r>
          </a:p>
          <a:p>
            <a:r>
              <a:rPr lang="en-US" sz="1200" dirty="0">
                <a:latin typeface="Courier New" pitchFamily="49" charset="0"/>
                <a:cs typeface="Courier New" pitchFamily="49" charset="0"/>
              </a:rPr>
              <a:t>best 849</a:t>
            </a:r>
          </a:p>
        </p:txBody>
      </p:sp>
      <p:sp>
        <p:nvSpPr>
          <p:cNvPr id="6" name="TextBox 5"/>
          <p:cNvSpPr txBox="1"/>
          <p:nvPr/>
        </p:nvSpPr>
        <p:spPr>
          <a:xfrm>
            <a:off x="4419600" y="2623457"/>
            <a:ext cx="1828800" cy="4154984"/>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sauce 4023</a:t>
            </a:r>
          </a:p>
          <a:p>
            <a:r>
              <a:rPr lang="en-US" sz="1200" dirty="0">
                <a:latin typeface="Courier New" pitchFamily="49" charset="0"/>
                <a:cs typeface="Courier New" pitchFamily="49" charset="0"/>
              </a:rPr>
              <a:t>food 2507</a:t>
            </a:r>
          </a:p>
          <a:p>
            <a:r>
              <a:rPr lang="en-US" sz="1200" dirty="0">
                <a:latin typeface="Courier New" pitchFamily="49" charset="0"/>
                <a:cs typeface="Courier New" pitchFamily="49" charset="0"/>
              </a:rPr>
              <a:t>cart 2239</a:t>
            </a:r>
          </a:p>
          <a:p>
            <a:r>
              <a:rPr lang="en-US" sz="1200" dirty="0">
                <a:latin typeface="Courier New" pitchFamily="49" charset="0"/>
                <a:cs typeface="Courier New" pitchFamily="49" charset="0"/>
              </a:rPr>
              <a:t>chicken 2238</a:t>
            </a:r>
          </a:p>
          <a:p>
            <a:r>
              <a:rPr lang="en-US" sz="1200" dirty="0">
                <a:latin typeface="Courier New" pitchFamily="49" charset="0"/>
                <a:cs typeface="Courier New" pitchFamily="49" charset="0"/>
              </a:rPr>
              <a:t>rice 2052</a:t>
            </a:r>
          </a:p>
          <a:p>
            <a:r>
              <a:rPr lang="en-US" sz="1200" dirty="0">
                <a:latin typeface="Courier New" pitchFamily="49" charset="0"/>
                <a:cs typeface="Courier New" pitchFamily="49" charset="0"/>
              </a:rPr>
              <a:t>hot 1835</a:t>
            </a:r>
          </a:p>
          <a:p>
            <a:r>
              <a:rPr lang="en-US" sz="1200" dirty="0">
                <a:latin typeface="Courier New" pitchFamily="49" charset="0"/>
                <a:cs typeface="Courier New" pitchFamily="49" charset="0"/>
              </a:rPr>
              <a:t>white 1782</a:t>
            </a:r>
          </a:p>
          <a:p>
            <a:r>
              <a:rPr lang="en-US" sz="1200" dirty="0">
                <a:latin typeface="Courier New" pitchFamily="49" charset="0"/>
                <a:cs typeface="Courier New" pitchFamily="49" charset="0"/>
              </a:rPr>
              <a:t>line 1755</a:t>
            </a:r>
          </a:p>
          <a:p>
            <a:r>
              <a:rPr lang="en-US" sz="1200" dirty="0">
                <a:latin typeface="Courier New" pitchFamily="49" charset="0"/>
                <a:cs typeface="Courier New" pitchFamily="49" charset="0"/>
              </a:rPr>
              <a:t>good 1629</a:t>
            </a:r>
          </a:p>
          <a:p>
            <a:r>
              <a:rPr lang="en-US" sz="1200" dirty="0">
                <a:latin typeface="Courier New" pitchFamily="49" charset="0"/>
                <a:cs typeface="Courier New" pitchFamily="49" charset="0"/>
              </a:rPr>
              <a:t>lamb 1422</a:t>
            </a:r>
          </a:p>
          <a:p>
            <a:r>
              <a:rPr lang="en-US" sz="1200" dirty="0">
                <a:latin typeface="Courier New" pitchFamily="49" charset="0"/>
                <a:cs typeface="Courier New" pitchFamily="49" charset="0"/>
              </a:rPr>
              <a:t>halal 1343</a:t>
            </a:r>
          </a:p>
          <a:p>
            <a:r>
              <a:rPr lang="en-US" sz="1200" dirty="0">
                <a:latin typeface="Courier New" pitchFamily="49" charset="0"/>
                <a:cs typeface="Courier New" pitchFamily="49" charset="0"/>
              </a:rPr>
              <a:t>just 1338</a:t>
            </a:r>
          </a:p>
          <a:p>
            <a:r>
              <a:rPr lang="en-US" sz="1200" dirty="0">
                <a:latin typeface="Courier New" pitchFamily="49" charset="0"/>
                <a:cs typeface="Courier New" pitchFamily="49" charset="0"/>
              </a:rPr>
              <a:t>get 1332</a:t>
            </a:r>
          </a:p>
          <a:p>
            <a:r>
              <a:rPr lang="en-US" sz="1200" dirty="0">
                <a:latin typeface="Courier New" pitchFamily="49" charset="0"/>
                <a:cs typeface="Courier New" pitchFamily="49" charset="0"/>
              </a:rPr>
              <a:t>one 1222</a:t>
            </a:r>
          </a:p>
          <a:p>
            <a:r>
              <a:rPr lang="en-US" sz="1200" dirty="0">
                <a:latin typeface="Courier New" pitchFamily="49" charset="0"/>
                <a:cs typeface="Courier New" pitchFamily="49" charset="0"/>
              </a:rPr>
              <a:t>like 1096</a:t>
            </a:r>
          </a:p>
          <a:p>
            <a:r>
              <a:rPr lang="en-US" sz="1200" dirty="0">
                <a:latin typeface="Courier New" pitchFamily="49" charset="0"/>
                <a:cs typeface="Courier New" pitchFamily="49" charset="0"/>
              </a:rPr>
              <a:t>place 1052</a:t>
            </a:r>
          </a:p>
          <a:p>
            <a:r>
              <a:rPr lang="en-US" sz="1200" dirty="0">
                <a:latin typeface="Courier New" pitchFamily="49" charset="0"/>
                <a:cs typeface="Courier New" pitchFamily="49" charset="0"/>
              </a:rPr>
              <a:t>go 965</a:t>
            </a:r>
          </a:p>
          <a:p>
            <a:r>
              <a:rPr lang="en-US" sz="1200" dirty="0">
                <a:latin typeface="Courier New" pitchFamily="49" charset="0"/>
                <a:cs typeface="Courier New" pitchFamily="49" charset="0"/>
              </a:rPr>
              <a:t>can 878</a:t>
            </a:r>
          </a:p>
          <a:p>
            <a:r>
              <a:rPr lang="en-US" sz="1200" dirty="0">
                <a:latin typeface="Courier New" pitchFamily="49" charset="0"/>
                <a:cs typeface="Courier New" pitchFamily="49" charset="0"/>
              </a:rPr>
              <a:t>night 832</a:t>
            </a:r>
          </a:p>
          <a:p>
            <a:r>
              <a:rPr lang="en-US" sz="1200" dirty="0">
                <a:latin typeface="Courier New" pitchFamily="49" charset="0"/>
                <a:cs typeface="Courier New" pitchFamily="49" charset="0"/>
              </a:rPr>
              <a:t>time 794</a:t>
            </a:r>
          </a:p>
          <a:p>
            <a:r>
              <a:rPr lang="en-US" sz="1200" dirty="0">
                <a:latin typeface="Courier New" pitchFamily="49" charset="0"/>
                <a:cs typeface="Courier New" pitchFamily="49" charset="0"/>
              </a:rPr>
              <a:t>long 792</a:t>
            </a:r>
          </a:p>
          <a:p>
            <a:r>
              <a:rPr lang="en-US" sz="1200" dirty="0">
                <a:latin typeface="Courier New" pitchFamily="49" charset="0"/>
                <a:cs typeface="Courier New" pitchFamily="49" charset="0"/>
              </a:rPr>
              <a:t>people 790</a:t>
            </a:r>
          </a:p>
        </p:txBody>
      </p:sp>
      <p:sp>
        <p:nvSpPr>
          <p:cNvPr id="7" name="TextBox 6"/>
          <p:cNvSpPr txBox="1"/>
          <p:nvPr/>
        </p:nvSpPr>
        <p:spPr>
          <a:xfrm>
            <a:off x="6248400" y="2645228"/>
            <a:ext cx="1817914" cy="3970318"/>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pastrami 3782</a:t>
            </a:r>
          </a:p>
          <a:p>
            <a:r>
              <a:rPr lang="en-US" sz="1200" dirty="0">
                <a:latin typeface="Courier New" pitchFamily="49" charset="0"/>
                <a:cs typeface="Courier New" pitchFamily="49" charset="0"/>
              </a:rPr>
              <a:t>sandwich 2934</a:t>
            </a:r>
          </a:p>
          <a:p>
            <a:r>
              <a:rPr lang="en-US" sz="1200" dirty="0">
                <a:latin typeface="Courier New" pitchFamily="49" charset="0"/>
                <a:cs typeface="Courier New" pitchFamily="49" charset="0"/>
              </a:rPr>
              <a:t>place 1480</a:t>
            </a:r>
          </a:p>
          <a:p>
            <a:r>
              <a:rPr lang="en-US" sz="1200" dirty="0">
                <a:latin typeface="Courier New" pitchFamily="49" charset="0"/>
                <a:cs typeface="Courier New" pitchFamily="49" charset="0"/>
              </a:rPr>
              <a:t>good 1341</a:t>
            </a:r>
          </a:p>
          <a:p>
            <a:r>
              <a:rPr lang="en-US" sz="1200" dirty="0">
                <a:latin typeface="Courier New" pitchFamily="49" charset="0"/>
                <a:cs typeface="Courier New" pitchFamily="49" charset="0"/>
              </a:rPr>
              <a:t>get 1251</a:t>
            </a:r>
          </a:p>
          <a:p>
            <a:r>
              <a:rPr lang="en-US" sz="1200" dirty="0" err="1">
                <a:latin typeface="Courier New" pitchFamily="49" charset="0"/>
                <a:cs typeface="Courier New" pitchFamily="49" charset="0"/>
              </a:rPr>
              <a:t>katz's</a:t>
            </a:r>
            <a:r>
              <a:rPr lang="en-US" sz="1200" dirty="0">
                <a:latin typeface="Courier New" pitchFamily="49" charset="0"/>
                <a:cs typeface="Courier New" pitchFamily="49" charset="0"/>
              </a:rPr>
              <a:t> 1223</a:t>
            </a:r>
          </a:p>
          <a:p>
            <a:r>
              <a:rPr lang="en-US" sz="1200" dirty="0">
                <a:latin typeface="Courier New" pitchFamily="49" charset="0"/>
                <a:cs typeface="Courier New" pitchFamily="49" charset="0"/>
              </a:rPr>
              <a:t>just 1214</a:t>
            </a:r>
          </a:p>
          <a:p>
            <a:r>
              <a:rPr lang="en-US" sz="1200" dirty="0">
                <a:latin typeface="Courier New" pitchFamily="49" charset="0"/>
                <a:cs typeface="Courier New" pitchFamily="49" charset="0"/>
              </a:rPr>
              <a:t>like 1207</a:t>
            </a:r>
          </a:p>
          <a:p>
            <a:r>
              <a:rPr lang="en-US" sz="1200" dirty="0">
                <a:latin typeface="Courier New" pitchFamily="49" charset="0"/>
                <a:cs typeface="Courier New" pitchFamily="49" charset="0"/>
              </a:rPr>
              <a:t>meat 1168</a:t>
            </a:r>
          </a:p>
          <a:p>
            <a:r>
              <a:rPr lang="en-US" sz="1200" dirty="0">
                <a:latin typeface="Courier New" pitchFamily="49" charset="0"/>
                <a:cs typeface="Courier New" pitchFamily="49" charset="0"/>
              </a:rPr>
              <a:t>one 1071</a:t>
            </a:r>
          </a:p>
          <a:p>
            <a:r>
              <a:rPr lang="en-US" sz="1200" dirty="0">
                <a:latin typeface="Courier New" pitchFamily="49" charset="0"/>
                <a:cs typeface="Courier New" pitchFamily="49" charset="0"/>
              </a:rPr>
              <a:t>deli 984</a:t>
            </a:r>
          </a:p>
          <a:p>
            <a:r>
              <a:rPr lang="en-US" sz="1200" dirty="0">
                <a:latin typeface="Courier New" pitchFamily="49" charset="0"/>
                <a:cs typeface="Courier New" pitchFamily="49" charset="0"/>
              </a:rPr>
              <a:t>best 965</a:t>
            </a:r>
          </a:p>
          <a:p>
            <a:r>
              <a:rPr lang="en-US" sz="1200" dirty="0">
                <a:latin typeface="Courier New" pitchFamily="49" charset="0"/>
                <a:cs typeface="Courier New" pitchFamily="49" charset="0"/>
              </a:rPr>
              <a:t>go 961</a:t>
            </a:r>
          </a:p>
          <a:p>
            <a:r>
              <a:rPr lang="en-US" sz="1200" dirty="0">
                <a:latin typeface="Courier New" pitchFamily="49" charset="0"/>
                <a:cs typeface="Courier New" pitchFamily="49" charset="0"/>
              </a:rPr>
              <a:t>ticket 955</a:t>
            </a:r>
          </a:p>
          <a:p>
            <a:r>
              <a:rPr lang="en-US" sz="1200" dirty="0">
                <a:latin typeface="Courier New" pitchFamily="49" charset="0"/>
                <a:cs typeface="Courier New" pitchFamily="49" charset="0"/>
              </a:rPr>
              <a:t>food 896</a:t>
            </a:r>
          </a:p>
          <a:p>
            <a:r>
              <a:rPr lang="en-US" sz="1200" dirty="0">
                <a:latin typeface="Courier New" pitchFamily="49" charset="0"/>
                <a:cs typeface="Courier New" pitchFamily="49" charset="0"/>
              </a:rPr>
              <a:t>sandwiches 813</a:t>
            </a:r>
          </a:p>
          <a:p>
            <a:r>
              <a:rPr lang="en-US" sz="1200" dirty="0">
                <a:latin typeface="Courier New" pitchFamily="49" charset="0"/>
                <a:cs typeface="Courier New" pitchFamily="49" charset="0"/>
              </a:rPr>
              <a:t>can 812</a:t>
            </a:r>
          </a:p>
          <a:p>
            <a:r>
              <a:rPr lang="en-US" sz="1200" dirty="0">
                <a:latin typeface="Courier New" pitchFamily="49" charset="0"/>
                <a:cs typeface="Courier New" pitchFamily="49" charset="0"/>
              </a:rPr>
              <a:t>beef 768</a:t>
            </a:r>
          </a:p>
          <a:p>
            <a:r>
              <a:rPr lang="en-US" sz="1200" dirty="0">
                <a:latin typeface="Courier New" pitchFamily="49" charset="0"/>
                <a:cs typeface="Courier New" pitchFamily="49" charset="0"/>
              </a:rPr>
              <a:t>order 720</a:t>
            </a:r>
          </a:p>
          <a:p>
            <a:r>
              <a:rPr lang="en-US" sz="1200" dirty="0">
                <a:latin typeface="Courier New" pitchFamily="49" charset="0"/>
                <a:cs typeface="Courier New" pitchFamily="49" charset="0"/>
              </a:rPr>
              <a:t>pickles 699</a:t>
            </a:r>
          </a:p>
          <a:p>
            <a:r>
              <a:rPr lang="en-US" sz="1200" dirty="0">
                <a:latin typeface="Courier New" pitchFamily="49" charset="0"/>
                <a:cs typeface="Courier New" pitchFamily="49" charset="0"/>
              </a:rPr>
              <a:t>time 662</a:t>
            </a:r>
          </a:p>
        </p:txBody>
      </p:sp>
    </p:spTree>
    <p:extLst>
      <p:ext uri="{BB962C8B-B14F-4D97-AF65-F5344CB8AC3E}">
        <p14:creationId xmlns:p14="http://schemas.microsoft.com/office/powerpoint/2010/main" val="2597357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cut</a:t>
            </a:r>
          </a:p>
        </p:txBody>
      </p:sp>
      <p:sp>
        <p:nvSpPr>
          <p:cNvPr id="3" name="Content Placeholder 2"/>
          <p:cNvSpPr>
            <a:spLocks noGrp="1"/>
          </p:cNvSpPr>
          <p:nvPr>
            <p:ph idx="1"/>
          </p:nvPr>
        </p:nvSpPr>
        <p:spPr/>
        <p:txBody>
          <a:bodyPr/>
          <a:lstStyle/>
          <a:p>
            <a:r>
              <a:rPr lang="en-US" dirty="0"/>
              <a:t>Remove stop words</a:t>
            </a:r>
          </a:p>
          <a:p>
            <a:pPr lvl="1"/>
            <a:r>
              <a:rPr lang="en-US" dirty="0"/>
              <a:t>Stop-word lists can be found online.</a:t>
            </a:r>
          </a:p>
        </p:txBody>
      </p:sp>
      <p:sp>
        <p:nvSpPr>
          <p:cNvPr id="4" name="TextBox 3"/>
          <p:cNvSpPr txBox="1"/>
          <p:nvPr/>
        </p:nvSpPr>
        <p:spPr>
          <a:xfrm>
            <a:off x="533400" y="2590800"/>
            <a:ext cx="2057400" cy="3970318"/>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ramen 8572</a:t>
            </a:r>
          </a:p>
          <a:p>
            <a:r>
              <a:rPr lang="en-US" sz="1200" dirty="0">
                <a:latin typeface="Courier New" pitchFamily="49" charset="0"/>
                <a:cs typeface="Courier New" pitchFamily="49" charset="0"/>
              </a:rPr>
              <a:t>pork 4152</a:t>
            </a:r>
          </a:p>
          <a:p>
            <a:r>
              <a:rPr lang="en-US" sz="1200" dirty="0">
                <a:latin typeface="Courier New" pitchFamily="49" charset="0"/>
                <a:cs typeface="Courier New" pitchFamily="49" charset="0"/>
              </a:rPr>
              <a:t>wait 3195</a:t>
            </a:r>
          </a:p>
          <a:p>
            <a:r>
              <a:rPr lang="en-US" sz="1200" dirty="0">
                <a:latin typeface="Courier New" pitchFamily="49" charset="0"/>
                <a:cs typeface="Courier New" pitchFamily="49" charset="0"/>
              </a:rPr>
              <a:t>good 2867</a:t>
            </a:r>
          </a:p>
          <a:p>
            <a:r>
              <a:rPr lang="en-US" sz="1200" dirty="0">
                <a:latin typeface="Courier New" pitchFamily="49" charset="0"/>
                <a:cs typeface="Courier New" pitchFamily="49" charset="0"/>
              </a:rPr>
              <a:t>place 2361</a:t>
            </a:r>
          </a:p>
          <a:p>
            <a:r>
              <a:rPr lang="en-US" sz="1200" dirty="0">
                <a:latin typeface="Courier New" pitchFamily="49" charset="0"/>
                <a:cs typeface="Courier New" pitchFamily="49" charset="0"/>
              </a:rPr>
              <a:t>noodles 2279</a:t>
            </a:r>
          </a:p>
          <a:p>
            <a:r>
              <a:rPr lang="en-US" sz="1200" dirty="0" err="1">
                <a:latin typeface="Courier New" pitchFamily="49" charset="0"/>
                <a:cs typeface="Courier New" pitchFamily="49" charset="0"/>
              </a:rPr>
              <a:t>ippudo</a:t>
            </a:r>
            <a:r>
              <a:rPr lang="en-US" sz="1200" dirty="0">
                <a:latin typeface="Courier New" pitchFamily="49" charset="0"/>
                <a:cs typeface="Courier New" pitchFamily="49" charset="0"/>
              </a:rPr>
              <a:t> 2261</a:t>
            </a:r>
          </a:p>
          <a:p>
            <a:r>
              <a:rPr lang="en-US" sz="1200" dirty="0">
                <a:latin typeface="Courier New" pitchFamily="49" charset="0"/>
                <a:cs typeface="Courier New" pitchFamily="49" charset="0"/>
              </a:rPr>
              <a:t>buns 2251</a:t>
            </a:r>
          </a:p>
          <a:p>
            <a:r>
              <a:rPr lang="en-US" sz="1200" dirty="0">
                <a:latin typeface="Courier New" pitchFamily="49" charset="0"/>
                <a:cs typeface="Courier New" pitchFamily="49" charset="0"/>
              </a:rPr>
              <a:t>broth 2041</a:t>
            </a:r>
          </a:p>
          <a:p>
            <a:r>
              <a:rPr lang="en-US" sz="1200" b="1"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1902</a:t>
            </a:r>
          </a:p>
          <a:p>
            <a:r>
              <a:rPr lang="en-US" sz="1200" dirty="0">
                <a:latin typeface="Courier New" pitchFamily="49" charset="0"/>
                <a:cs typeface="Courier New" pitchFamily="49" charset="0"/>
              </a:rPr>
              <a:t>just 1896</a:t>
            </a:r>
          </a:p>
          <a:p>
            <a:r>
              <a:rPr lang="en-US" sz="1200" b="1"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1641</a:t>
            </a:r>
          </a:p>
          <a:p>
            <a:r>
              <a:rPr lang="en-US" sz="1200" dirty="0">
                <a:latin typeface="Courier New" pitchFamily="49" charset="0"/>
                <a:cs typeface="Courier New" pitchFamily="49" charset="0"/>
              </a:rPr>
              <a:t>time 1613</a:t>
            </a:r>
          </a:p>
          <a:p>
            <a:r>
              <a:rPr lang="en-US" sz="1200" dirty="0">
                <a:latin typeface="Courier New" pitchFamily="49" charset="0"/>
                <a:cs typeface="Courier New" pitchFamily="49" charset="0"/>
              </a:rPr>
              <a:t>one 1460</a:t>
            </a:r>
          </a:p>
          <a:p>
            <a:r>
              <a:rPr lang="en-US" sz="1200" dirty="0">
                <a:latin typeface="Courier New" pitchFamily="49" charset="0"/>
                <a:cs typeface="Courier New" pitchFamily="49" charset="0"/>
              </a:rPr>
              <a:t>really 1437</a:t>
            </a:r>
          </a:p>
          <a:p>
            <a:r>
              <a:rPr lang="en-US" sz="1200" dirty="0">
                <a:latin typeface="Courier New" pitchFamily="49" charset="0"/>
                <a:cs typeface="Courier New" pitchFamily="49" charset="0"/>
              </a:rPr>
              <a:t>go 1366</a:t>
            </a:r>
          </a:p>
          <a:p>
            <a:r>
              <a:rPr lang="en-US" sz="1200" dirty="0">
                <a:latin typeface="Courier New" pitchFamily="49" charset="0"/>
                <a:cs typeface="Courier New" pitchFamily="49" charset="0"/>
              </a:rPr>
              <a:t>food 1296</a:t>
            </a:r>
          </a:p>
          <a:p>
            <a:r>
              <a:rPr lang="en-US" sz="1200" dirty="0">
                <a:latin typeface="Courier New" pitchFamily="49" charset="0"/>
                <a:cs typeface="Courier New" pitchFamily="49" charset="0"/>
              </a:rPr>
              <a:t>bowl 1272</a:t>
            </a:r>
          </a:p>
          <a:p>
            <a:r>
              <a:rPr lang="en-US" sz="1200" dirty="0">
                <a:latin typeface="Courier New" pitchFamily="49" charset="0"/>
                <a:cs typeface="Courier New" pitchFamily="49" charset="0"/>
              </a:rPr>
              <a:t>can 1256</a:t>
            </a:r>
          </a:p>
          <a:p>
            <a:r>
              <a:rPr lang="en-US" sz="1200" dirty="0">
                <a:latin typeface="Courier New" pitchFamily="49" charset="0"/>
                <a:cs typeface="Courier New" pitchFamily="49" charset="0"/>
              </a:rPr>
              <a:t>great 1172</a:t>
            </a:r>
          </a:p>
          <a:p>
            <a:r>
              <a:rPr lang="en-US" sz="1200" dirty="0">
                <a:latin typeface="Courier New" pitchFamily="49" charset="0"/>
                <a:cs typeface="Courier New" pitchFamily="49" charset="0"/>
              </a:rPr>
              <a:t>best 1167</a:t>
            </a:r>
          </a:p>
        </p:txBody>
      </p:sp>
      <p:sp>
        <p:nvSpPr>
          <p:cNvPr id="5" name="TextBox 4"/>
          <p:cNvSpPr txBox="1"/>
          <p:nvPr/>
        </p:nvSpPr>
        <p:spPr>
          <a:xfrm>
            <a:off x="2590800" y="2612571"/>
            <a:ext cx="1828800" cy="3970318"/>
          </a:xfrm>
          <a:prstGeom prst="rect">
            <a:avLst/>
          </a:prstGeom>
          <a:solidFill>
            <a:schemeClr val="accent5">
              <a:lumMod val="60000"/>
              <a:lumOff val="40000"/>
            </a:schemeClr>
          </a:solidFill>
        </p:spPr>
        <p:txBody>
          <a:bodyPr wrap="square" rtlCol="0">
            <a:spAutoFit/>
          </a:bodyPr>
          <a:lstStyle/>
          <a:p>
            <a:r>
              <a:rPr lang="en-US" sz="1200" dirty="0">
                <a:latin typeface="Courier New" pitchFamily="49" charset="0"/>
                <a:cs typeface="Courier New" pitchFamily="49" charset="0"/>
              </a:rPr>
              <a:t>burger 4340</a:t>
            </a:r>
          </a:p>
          <a:p>
            <a:r>
              <a:rPr lang="en-US" sz="1200" dirty="0">
                <a:latin typeface="Courier New" pitchFamily="49" charset="0"/>
                <a:cs typeface="Courier New" pitchFamily="49" charset="0"/>
              </a:rPr>
              <a:t>shack 3291</a:t>
            </a:r>
          </a:p>
          <a:p>
            <a:r>
              <a:rPr lang="en-US" sz="1200" dirty="0">
                <a:latin typeface="Courier New" pitchFamily="49" charset="0"/>
                <a:cs typeface="Courier New" pitchFamily="49" charset="0"/>
              </a:rPr>
              <a:t>shake 3221</a:t>
            </a:r>
          </a:p>
          <a:p>
            <a:r>
              <a:rPr lang="en-US" sz="1200" dirty="0">
                <a:latin typeface="Courier New" pitchFamily="49" charset="0"/>
                <a:cs typeface="Courier New" pitchFamily="49" charset="0"/>
              </a:rPr>
              <a:t>line 2397</a:t>
            </a:r>
          </a:p>
          <a:p>
            <a:r>
              <a:rPr lang="en-US" sz="1200" dirty="0">
                <a:latin typeface="Courier New" pitchFamily="49" charset="0"/>
                <a:cs typeface="Courier New" pitchFamily="49" charset="0"/>
              </a:rPr>
              <a:t>fries 2260</a:t>
            </a:r>
          </a:p>
          <a:p>
            <a:r>
              <a:rPr lang="en-US" sz="1200" dirty="0">
                <a:latin typeface="Courier New" pitchFamily="49" charset="0"/>
                <a:cs typeface="Courier New" pitchFamily="49" charset="0"/>
              </a:rPr>
              <a:t>good 1920</a:t>
            </a:r>
          </a:p>
          <a:p>
            <a:r>
              <a:rPr lang="en-US" sz="1200" dirty="0">
                <a:latin typeface="Courier New" pitchFamily="49" charset="0"/>
                <a:cs typeface="Courier New" pitchFamily="49" charset="0"/>
              </a:rPr>
              <a:t>burgers 1643</a:t>
            </a:r>
          </a:p>
          <a:p>
            <a:r>
              <a:rPr lang="en-US" sz="1200" dirty="0">
                <a:latin typeface="Courier New" pitchFamily="49" charset="0"/>
                <a:cs typeface="Courier New" pitchFamily="49" charset="0"/>
              </a:rPr>
              <a:t>wait 1508</a:t>
            </a:r>
          </a:p>
          <a:p>
            <a:r>
              <a:rPr lang="en-US" sz="1200" dirty="0">
                <a:latin typeface="Courier New" pitchFamily="49" charset="0"/>
                <a:cs typeface="Courier New" pitchFamily="49" charset="0"/>
              </a:rPr>
              <a:t>just 1412</a:t>
            </a:r>
          </a:p>
          <a:p>
            <a:r>
              <a:rPr lang="en-US" sz="1200" dirty="0">
                <a:latin typeface="Courier New" pitchFamily="49" charset="0"/>
                <a:cs typeface="Courier New" pitchFamily="49" charset="0"/>
              </a:rPr>
              <a:t>cheese 1307</a:t>
            </a:r>
          </a:p>
          <a:p>
            <a:r>
              <a:rPr lang="en-US" sz="1200" b="1"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1204</a:t>
            </a:r>
          </a:p>
          <a:p>
            <a:r>
              <a:rPr lang="en-US" sz="1200" dirty="0">
                <a:latin typeface="Courier New" pitchFamily="49" charset="0"/>
                <a:cs typeface="Courier New" pitchFamily="49" charset="0"/>
              </a:rPr>
              <a:t>food 1175</a:t>
            </a:r>
          </a:p>
          <a:p>
            <a:r>
              <a:rPr lang="en-US" sz="1200" b="1"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1162</a:t>
            </a:r>
          </a:p>
          <a:p>
            <a:r>
              <a:rPr lang="en-US" sz="1200" dirty="0">
                <a:latin typeface="Courier New" pitchFamily="49" charset="0"/>
                <a:cs typeface="Courier New" pitchFamily="49" charset="0"/>
              </a:rPr>
              <a:t>place 1159</a:t>
            </a:r>
          </a:p>
          <a:p>
            <a:r>
              <a:rPr lang="en-US" sz="1200" dirty="0">
                <a:latin typeface="Courier New" pitchFamily="49" charset="0"/>
                <a:cs typeface="Courier New" pitchFamily="49" charset="0"/>
              </a:rPr>
              <a:t>one 1118</a:t>
            </a:r>
          </a:p>
          <a:p>
            <a:r>
              <a:rPr lang="en-US" sz="1200" dirty="0">
                <a:latin typeface="Courier New" pitchFamily="49" charset="0"/>
                <a:cs typeface="Courier New" pitchFamily="49" charset="0"/>
              </a:rPr>
              <a:t>long 1013</a:t>
            </a:r>
          </a:p>
          <a:p>
            <a:r>
              <a:rPr lang="en-US" sz="1200" dirty="0">
                <a:latin typeface="Courier New" pitchFamily="49" charset="0"/>
                <a:cs typeface="Courier New" pitchFamily="49" charset="0"/>
              </a:rPr>
              <a:t>go 995</a:t>
            </a:r>
          </a:p>
          <a:p>
            <a:r>
              <a:rPr lang="en-US" sz="1200" dirty="0">
                <a:latin typeface="Courier New" pitchFamily="49" charset="0"/>
                <a:cs typeface="Courier New" pitchFamily="49" charset="0"/>
              </a:rPr>
              <a:t>time 951</a:t>
            </a:r>
          </a:p>
          <a:p>
            <a:r>
              <a:rPr lang="en-US" sz="1200" dirty="0">
                <a:latin typeface="Courier New" pitchFamily="49" charset="0"/>
                <a:cs typeface="Courier New" pitchFamily="49" charset="0"/>
              </a:rPr>
              <a:t>park 887</a:t>
            </a:r>
          </a:p>
          <a:p>
            <a:r>
              <a:rPr lang="en-US" sz="1200" dirty="0">
                <a:latin typeface="Courier New" pitchFamily="49" charset="0"/>
                <a:cs typeface="Courier New" pitchFamily="49" charset="0"/>
              </a:rPr>
              <a:t>can 860</a:t>
            </a:r>
          </a:p>
          <a:p>
            <a:r>
              <a:rPr lang="en-US" sz="1200" dirty="0">
                <a:latin typeface="Courier New" pitchFamily="49" charset="0"/>
                <a:cs typeface="Courier New" pitchFamily="49" charset="0"/>
              </a:rPr>
              <a:t>best 849</a:t>
            </a:r>
          </a:p>
        </p:txBody>
      </p:sp>
      <p:sp>
        <p:nvSpPr>
          <p:cNvPr id="6" name="TextBox 5"/>
          <p:cNvSpPr txBox="1"/>
          <p:nvPr/>
        </p:nvSpPr>
        <p:spPr>
          <a:xfrm>
            <a:off x="4419600" y="2623457"/>
            <a:ext cx="1828800" cy="4154984"/>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sauce 4023</a:t>
            </a:r>
          </a:p>
          <a:p>
            <a:r>
              <a:rPr lang="en-US" sz="1200" dirty="0">
                <a:latin typeface="Courier New" pitchFamily="49" charset="0"/>
                <a:cs typeface="Courier New" pitchFamily="49" charset="0"/>
              </a:rPr>
              <a:t>food 2507</a:t>
            </a:r>
          </a:p>
          <a:p>
            <a:r>
              <a:rPr lang="en-US" sz="1200" dirty="0">
                <a:latin typeface="Courier New" pitchFamily="49" charset="0"/>
                <a:cs typeface="Courier New" pitchFamily="49" charset="0"/>
              </a:rPr>
              <a:t>cart 2239</a:t>
            </a:r>
          </a:p>
          <a:p>
            <a:r>
              <a:rPr lang="en-US" sz="1200" dirty="0">
                <a:latin typeface="Courier New" pitchFamily="49" charset="0"/>
                <a:cs typeface="Courier New" pitchFamily="49" charset="0"/>
              </a:rPr>
              <a:t>chicken 2238</a:t>
            </a:r>
          </a:p>
          <a:p>
            <a:r>
              <a:rPr lang="en-US" sz="1200" dirty="0">
                <a:latin typeface="Courier New" pitchFamily="49" charset="0"/>
                <a:cs typeface="Courier New" pitchFamily="49" charset="0"/>
              </a:rPr>
              <a:t>rice 2052</a:t>
            </a:r>
          </a:p>
          <a:p>
            <a:r>
              <a:rPr lang="en-US" sz="1200" dirty="0">
                <a:latin typeface="Courier New" pitchFamily="49" charset="0"/>
                <a:cs typeface="Courier New" pitchFamily="49" charset="0"/>
              </a:rPr>
              <a:t>hot 1835</a:t>
            </a:r>
          </a:p>
          <a:p>
            <a:r>
              <a:rPr lang="en-US" sz="1200" dirty="0">
                <a:latin typeface="Courier New" pitchFamily="49" charset="0"/>
                <a:cs typeface="Courier New" pitchFamily="49" charset="0"/>
              </a:rPr>
              <a:t>white 1782</a:t>
            </a:r>
          </a:p>
          <a:p>
            <a:r>
              <a:rPr lang="en-US" sz="1200" dirty="0">
                <a:latin typeface="Courier New" pitchFamily="49" charset="0"/>
                <a:cs typeface="Courier New" pitchFamily="49" charset="0"/>
              </a:rPr>
              <a:t>line 1755</a:t>
            </a:r>
          </a:p>
          <a:p>
            <a:r>
              <a:rPr lang="en-US" sz="1200" dirty="0">
                <a:latin typeface="Courier New" pitchFamily="49" charset="0"/>
                <a:cs typeface="Courier New" pitchFamily="49" charset="0"/>
              </a:rPr>
              <a:t>good 1629</a:t>
            </a:r>
          </a:p>
          <a:p>
            <a:r>
              <a:rPr lang="en-US" sz="1200" dirty="0">
                <a:latin typeface="Courier New" pitchFamily="49" charset="0"/>
                <a:cs typeface="Courier New" pitchFamily="49" charset="0"/>
              </a:rPr>
              <a:t>lamb 1422</a:t>
            </a:r>
          </a:p>
          <a:p>
            <a:r>
              <a:rPr lang="en-US" sz="1200" dirty="0">
                <a:latin typeface="Courier New" pitchFamily="49" charset="0"/>
                <a:cs typeface="Courier New" pitchFamily="49" charset="0"/>
              </a:rPr>
              <a:t>halal 1343</a:t>
            </a:r>
          </a:p>
          <a:p>
            <a:r>
              <a:rPr lang="en-US" sz="1200" dirty="0">
                <a:latin typeface="Courier New" pitchFamily="49" charset="0"/>
                <a:cs typeface="Courier New" pitchFamily="49" charset="0"/>
              </a:rPr>
              <a:t>just 1338</a:t>
            </a:r>
          </a:p>
          <a:p>
            <a:r>
              <a:rPr lang="en-US" sz="1200" b="1"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1332</a:t>
            </a:r>
          </a:p>
          <a:p>
            <a:r>
              <a:rPr lang="en-US" sz="1200" dirty="0">
                <a:latin typeface="Courier New" pitchFamily="49" charset="0"/>
                <a:cs typeface="Courier New" pitchFamily="49" charset="0"/>
              </a:rPr>
              <a:t>one 1222</a:t>
            </a:r>
          </a:p>
          <a:p>
            <a:r>
              <a:rPr lang="en-US" sz="1200" b="1"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1096</a:t>
            </a:r>
          </a:p>
          <a:p>
            <a:r>
              <a:rPr lang="en-US" sz="1200" dirty="0">
                <a:latin typeface="Courier New" pitchFamily="49" charset="0"/>
                <a:cs typeface="Courier New" pitchFamily="49" charset="0"/>
              </a:rPr>
              <a:t>place 1052</a:t>
            </a:r>
          </a:p>
          <a:p>
            <a:r>
              <a:rPr lang="en-US" sz="1200" dirty="0">
                <a:latin typeface="Courier New" pitchFamily="49" charset="0"/>
                <a:cs typeface="Courier New" pitchFamily="49" charset="0"/>
              </a:rPr>
              <a:t>go 965</a:t>
            </a:r>
          </a:p>
          <a:p>
            <a:r>
              <a:rPr lang="en-US" sz="1200" dirty="0">
                <a:latin typeface="Courier New" pitchFamily="49" charset="0"/>
                <a:cs typeface="Courier New" pitchFamily="49" charset="0"/>
              </a:rPr>
              <a:t>can 878</a:t>
            </a:r>
          </a:p>
          <a:p>
            <a:r>
              <a:rPr lang="en-US" sz="1200" dirty="0">
                <a:latin typeface="Courier New" pitchFamily="49" charset="0"/>
                <a:cs typeface="Courier New" pitchFamily="49" charset="0"/>
              </a:rPr>
              <a:t>night 832</a:t>
            </a:r>
          </a:p>
          <a:p>
            <a:r>
              <a:rPr lang="en-US" sz="1200" dirty="0">
                <a:latin typeface="Courier New" pitchFamily="49" charset="0"/>
                <a:cs typeface="Courier New" pitchFamily="49" charset="0"/>
              </a:rPr>
              <a:t>time 794</a:t>
            </a:r>
          </a:p>
          <a:p>
            <a:r>
              <a:rPr lang="en-US" sz="1200" dirty="0">
                <a:latin typeface="Courier New" pitchFamily="49" charset="0"/>
                <a:cs typeface="Courier New" pitchFamily="49" charset="0"/>
              </a:rPr>
              <a:t>long 792</a:t>
            </a:r>
          </a:p>
          <a:p>
            <a:r>
              <a:rPr lang="en-US" sz="1200" dirty="0">
                <a:latin typeface="Courier New" pitchFamily="49" charset="0"/>
                <a:cs typeface="Courier New" pitchFamily="49" charset="0"/>
              </a:rPr>
              <a:t>people 790</a:t>
            </a:r>
          </a:p>
        </p:txBody>
      </p:sp>
      <p:sp>
        <p:nvSpPr>
          <p:cNvPr id="7" name="TextBox 6"/>
          <p:cNvSpPr txBox="1"/>
          <p:nvPr/>
        </p:nvSpPr>
        <p:spPr>
          <a:xfrm>
            <a:off x="6248400" y="2645228"/>
            <a:ext cx="1817914" cy="3970318"/>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pastrami 3782</a:t>
            </a:r>
          </a:p>
          <a:p>
            <a:r>
              <a:rPr lang="en-US" sz="1200" dirty="0">
                <a:latin typeface="Courier New" pitchFamily="49" charset="0"/>
                <a:cs typeface="Courier New" pitchFamily="49" charset="0"/>
              </a:rPr>
              <a:t>sandwich 2934</a:t>
            </a:r>
          </a:p>
          <a:p>
            <a:r>
              <a:rPr lang="en-US" sz="1200" dirty="0">
                <a:latin typeface="Courier New" pitchFamily="49" charset="0"/>
                <a:cs typeface="Courier New" pitchFamily="49" charset="0"/>
              </a:rPr>
              <a:t>place 1480</a:t>
            </a:r>
          </a:p>
          <a:p>
            <a:r>
              <a:rPr lang="en-US" sz="1200" dirty="0">
                <a:latin typeface="Courier New" pitchFamily="49" charset="0"/>
                <a:cs typeface="Courier New" pitchFamily="49" charset="0"/>
              </a:rPr>
              <a:t>good 1341</a:t>
            </a:r>
          </a:p>
          <a:p>
            <a:r>
              <a:rPr lang="en-US" sz="1200" b="1"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1251</a:t>
            </a:r>
          </a:p>
          <a:p>
            <a:r>
              <a:rPr lang="en-US" sz="1200" dirty="0" err="1">
                <a:latin typeface="Courier New" pitchFamily="49" charset="0"/>
                <a:cs typeface="Courier New" pitchFamily="49" charset="0"/>
              </a:rPr>
              <a:t>katz's</a:t>
            </a:r>
            <a:r>
              <a:rPr lang="en-US" sz="1200" dirty="0">
                <a:latin typeface="Courier New" pitchFamily="49" charset="0"/>
                <a:cs typeface="Courier New" pitchFamily="49" charset="0"/>
              </a:rPr>
              <a:t> 1223</a:t>
            </a:r>
          </a:p>
          <a:p>
            <a:r>
              <a:rPr lang="en-US" sz="1200" dirty="0">
                <a:latin typeface="Courier New" pitchFamily="49" charset="0"/>
                <a:cs typeface="Courier New" pitchFamily="49" charset="0"/>
              </a:rPr>
              <a:t>just 1214</a:t>
            </a:r>
          </a:p>
          <a:p>
            <a:r>
              <a:rPr lang="en-US" sz="1200" b="1"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1207</a:t>
            </a:r>
          </a:p>
          <a:p>
            <a:r>
              <a:rPr lang="en-US" sz="1200" dirty="0">
                <a:latin typeface="Courier New" pitchFamily="49" charset="0"/>
                <a:cs typeface="Courier New" pitchFamily="49" charset="0"/>
              </a:rPr>
              <a:t>meat 1168</a:t>
            </a:r>
          </a:p>
          <a:p>
            <a:r>
              <a:rPr lang="en-US" sz="1200" dirty="0">
                <a:latin typeface="Courier New" pitchFamily="49" charset="0"/>
                <a:cs typeface="Courier New" pitchFamily="49" charset="0"/>
              </a:rPr>
              <a:t>one 1071</a:t>
            </a:r>
          </a:p>
          <a:p>
            <a:r>
              <a:rPr lang="en-US" sz="1200" dirty="0">
                <a:latin typeface="Courier New" pitchFamily="49" charset="0"/>
                <a:cs typeface="Courier New" pitchFamily="49" charset="0"/>
              </a:rPr>
              <a:t>deli 984</a:t>
            </a:r>
          </a:p>
          <a:p>
            <a:r>
              <a:rPr lang="en-US" sz="1200" dirty="0">
                <a:latin typeface="Courier New" pitchFamily="49" charset="0"/>
                <a:cs typeface="Courier New" pitchFamily="49" charset="0"/>
              </a:rPr>
              <a:t>best 965</a:t>
            </a:r>
          </a:p>
          <a:p>
            <a:r>
              <a:rPr lang="en-US" sz="1200" dirty="0">
                <a:latin typeface="Courier New" pitchFamily="49" charset="0"/>
                <a:cs typeface="Courier New" pitchFamily="49" charset="0"/>
              </a:rPr>
              <a:t>go 961</a:t>
            </a:r>
          </a:p>
          <a:p>
            <a:r>
              <a:rPr lang="en-US" sz="1200" dirty="0">
                <a:latin typeface="Courier New" pitchFamily="49" charset="0"/>
                <a:cs typeface="Courier New" pitchFamily="49" charset="0"/>
              </a:rPr>
              <a:t>ticket 955</a:t>
            </a:r>
          </a:p>
          <a:p>
            <a:r>
              <a:rPr lang="en-US" sz="1200" dirty="0">
                <a:latin typeface="Courier New" pitchFamily="49" charset="0"/>
                <a:cs typeface="Courier New" pitchFamily="49" charset="0"/>
              </a:rPr>
              <a:t>food 896</a:t>
            </a:r>
          </a:p>
          <a:p>
            <a:r>
              <a:rPr lang="en-US" sz="1200" dirty="0">
                <a:latin typeface="Courier New" pitchFamily="49" charset="0"/>
                <a:cs typeface="Courier New" pitchFamily="49" charset="0"/>
              </a:rPr>
              <a:t>sandwiches 813</a:t>
            </a:r>
          </a:p>
          <a:p>
            <a:r>
              <a:rPr lang="en-US" sz="1200" dirty="0">
                <a:latin typeface="Courier New" pitchFamily="49" charset="0"/>
                <a:cs typeface="Courier New" pitchFamily="49" charset="0"/>
              </a:rPr>
              <a:t>can 812</a:t>
            </a:r>
          </a:p>
          <a:p>
            <a:r>
              <a:rPr lang="en-US" sz="1200" dirty="0">
                <a:latin typeface="Courier New" pitchFamily="49" charset="0"/>
                <a:cs typeface="Courier New" pitchFamily="49" charset="0"/>
              </a:rPr>
              <a:t>beef 768</a:t>
            </a:r>
          </a:p>
          <a:p>
            <a:r>
              <a:rPr lang="en-US" sz="1200" dirty="0">
                <a:latin typeface="Courier New" pitchFamily="49" charset="0"/>
                <a:cs typeface="Courier New" pitchFamily="49" charset="0"/>
              </a:rPr>
              <a:t>order 720</a:t>
            </a:r>
          </a:p>
          <a:p>
            <a:r>
              <a:rPr lang="en-US" sz="1200" dirty="0">
                <a:latin typeface="Courier New" pitchFamily="49" charset="0"/>
                <a:cs typeface="Courier New" pitchFamily="49" charset="0"/>
              </a:rPr>
              <a:t>pickles 699</a:t>
            </a:r>
          </a:p>
          <a:p>
            <a:r>
              <a:rPr lang="en-US" sz="1200" dirty="0">
                <a:latin typeface="Courier New" pitchFamily="49" charset="0"/>
                <a:cs typeface="Courier New" pitchFamily="49" charset="0"/>
              </a:rPr>
              <a:t>time 662</a:t>
            </a:r>
          </a:p>
        </p:txBody>
      </p:sp>
      <p:sp>
        <p:nvSpPr>
          <p:cNvPr id="8" name="TextBox 7"/>
          <p:cNvSpPr txBox="1"/>
          <p:nvPr/>
        </p:nvSpPr>
        <p:spPr>
          <a:xfrm>
            <a:off x="1845567" y="5490865"/>
            <a:ext cx="7289175" cy="461665"/>
          </a:xfrm>
          <a:prstGeom prst="rect">
            <a:avLst/>
          </a:prstGeom>
          <a:solidFill>
            <a:srgbClr val="FFFF00"/>
          </a:solidFill>
        </p:spPr>
        <p:txBody>
          <a:bodyPr wrap="none" rtlCol="0">
            <a:spAutoFit/>
          </a:bodyPr>
          <a:lstStyle/>
          <a:p>
            <a:r>
              <a:rPr lang="en-US" sz="2400" dirty="0"/>
              <a:t>Commonly used words in reviews, not so interesting</a:t>
            </a:r>
          </a:p>
        </p:txBody>
      </p:sp>
    </p:spTree>
    <p:extLst>
      <p:ext uri="{BB962C8B-B14F-4D97-AF65-F5344CB8AC3E}">
        <p14:creationId xmlns:p14="http://schemas.microsoft.com/office/powerpoint/2010/main" val="207408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TF-IDF</a:t>
            </a:r>
          </a:p>
        </p:txBody>
      </p:sp>
      <p:sp>
        <p:nvSpPr>
          <p:cNvPr id="3" name="Content Placeholder 2"/>
          <p:cNvSpPr>
            <a:spLocks noGrp="1"/>
          </p:cNvSpPr>
          <p:nvPr>
            <p:ph idx="1"/>
          </p:nvPr>
        </p:nvSpPr>
        <p:spPr/>
        <p:txBody>
          <a:bodyPr>
            <a:normAutofit fontScale="92500" lnSpcReduction="10000"/>
          </a:bodyPr>
          <a:lstStyle/>
          <a:p>
            <a:r>
              <a:rPr lang="en-US" dirty="0"/>
              <a:t>The words that are best for describing a document are the ones that are </a:t>
            </a:r>
            <a:r>
              <a:rPr lang="en-US" dirty="0">
                <a:solidFill>
                  <a:schemeClr val="accent6">
                    <a:lumMod val="75000"/>
                  </a:schemeClr>
                </a:solidFill>
              </a:rPr>
              <a:t>important for the document</a:t>
            </a:r>
            <a:r>
              <a:rPr lang="en-US" dirty="0"/>
              <a:t>, but also </a:t>
            </a:r>
            <a:r>
              <a:rPr lang="en-US" dirty="0">
                <a:solidFill>
                  <a:srgbClr val="0070C0"/>
                </a:solidFill>
              </a:rPr>
              <a:t>unique to the document</a:t>
            </a:r>
            <a:r>
              <a:rPr lang="en-US" dirty="0"/>
              <a:t>.</a:t>
            </a:r>
          </a:p>
          <a:p>
            <a:endParaRPr lang="en-US" dirty="0"/>
          </a:p>
          <a:p>
            <a:r>
              <a:rPr lang="en-US" dirty="0">
                <a:solidFill>
                  <a:schemeClr val="accent6">
                    <a:lumMod val="75000"/>
                  </a:schemeClr>
                </a:solidFill>
              </a:rPr>
              <a:t>TF(</a:t>
            </a:r>
            <a:r>
              <a:rPr lang="en-US" dirty="0" err="1">
                <a:solidFill>
                  <a:schemeClr val="accent6">
                    <a:lumMod val="75000"/>
                  </a:schemeClr>
                </a:solidFill>
              </a:rPr>
              <a:t>w,d</a:t>
            </a:r>
            <a:r>
              <a:rPr lang="en-US" dirty="0">
                <a:solidFill>
                  <a:schemeClr val="accent6">
                    <a:lumMod val="75000"/>
                  </a:schemeClr>
                </a:solidFill>
              </a:rPr>
              <a:t>)</a:t>
            </a:r>
            <a:r>
              <a:rPr lang="en-US" dirty="0"/>
              <a:t>: term frequency of word w in document d</a:t>
            </a:r>
          </a:p>
          <a:p>
            <a:pPr lvl="1"/>
            <a:r>
              <a:rPr lang="en-US" dirty="0"/>
              <a:t>Number of times that the word appears in the document</a:t>
            </a:r>
          </a:p>
          <a:p>
            <a:pPr lvl="1"/>
            <a:r>
              <a:rPr lang="en-US" dirty="0"/>
              <a:t>Natural measure of </a:t>
            </a:r>
            <a:r>
              <a:rPr lang="en-US" dirty="0">
                <a:solidFill>
                  <a:schemeClr val="accent6">
                    <a:lumMod val="75000"/>
                  </a:schemeClr>
                </a:solidFill>
              </a:rPr>
              <a:t>importance</a:t>
            </a:r>
            <a:r>
              <a:rPr lang="en-US" dirty="0"/>
              <a:t> of the word for the document</a:t>
            </a:r>
          </a:p>
          <a:p>
            <a:pPr lvl="1"/>
            <a:endParaRPr lang="en-US" dirty="0"/>
          </a:p>
          <a:p>
            <a:r>
              <a:rPr lang="en-US" dirty="0">
                <a:solidFill>
                  <a:srgbClr val="0070C0"/>
                </a:solidFill>
              </a:rPr>
              <a:t>IDF(w)</a:t>
            </a:r>
            <a:r>
              <a:rPr lang="en-US" dirty="0"/>
              <a:t>: inverse document frequency</a:t>
            </a:r>
          </a:p>
          <a:p>
            <a:pPr lvl="1"/>
            <a:r>
              <a:rPr lang="en-US" dirty="0"/>
              <a:t>Natural measure of the </a:t>
            </a:r>
            <a:r>
              <a:rPr lang="en-US" dirty="0">
                <a:solidFill>
                  <a:srgbClr val="0070C0"/>
                </a:solidFill>
              </a:rPr>
              <a:t>uniqueness</a:t>
            </a:r>
            <a:r>
              <a:rPr lang="en-US" dirty="0"/>
              <a:t> of the word w</a:t>
            </a:r>
          </a:p>
          <a:p>
            <a:pPr lvl="1"/>
            <a:endParaRPr lang="en-US" dirty="0"/>
          </a:p>
          <a:p>
            <a:r>
              <a:rPr lang="en-US" dirty="0">
                <a:solidFill>
                  <a:srgbClr val="FF0000"/>
                </a:solidFill>
              </a:rPr>
              <a:t>TF-IDF(</a:t>
            </a:r>
            <a:r>
              <a:rPr lang="en-US" dirty="0" err="1">
                <a:solidFill>
                  <a:srgbClr val="FF0000"/>
                </a:solidFill>
              </a:rPr>
              <a:t>w,d</a:t>
            </a:r>
            <a:r>
              <a:rPr lang="en-US" dirty="0">
                <a:solidFill>
                  <a:srgbClr val="FF0000"/>
                </a:solidFill>
              </a:rPr>
              <a:t>)</a:t>
            </a:r>
            <a:r>
              <a:rPr lang="en-US" dirty="0"/>
              <a:t> = TF(</a:t>
            </a:r>
            <a:r>
              <a:rPr lang="en-US" dirty="0" err="1"/>
              <a:t>w,d</a:t>
            </a:r>
            <a:r>
              <a:rPr lang="en-US" dirty="0"/>
              <a:t>) </a:t>
            </a:r>
            <a:r>
              <a:rPr lang="en-US" dirty="0">
                <a:sym typeface="Symbol"/>
              </a:rPr>
              <a:t> IDF(w)</a:t>
            </a:r>
            <a:endParaRPr lang="en-US" dirty="0"/>
          </a:p>
        </p:txBody>
      </p:sp>
    </p:spTree>
    <p:extLst>
      <p:ext uri="{BB962C8B-B14F-4D97-AF65-F5344CB8AC3E}">
        <p14:creationId xmlns:p14="http://schemas.microsoft.com/office/powerpoint/2010/main" val="3714262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6700" y="1598831"/>
                <a:ext cx="8610600" cy="4953000"/>
              </a:xfrm>
            </p:spPr>
            <p:txBody>
              <a:bodyPr>
                <a:normAutofit fontScale="70000" lnSpcReduction="20000"/>
              </a:bodyPr>
              <a:lstStyle/>
              <a:p>
                <a:r>
                  <a:rPr lang="en-US" dirty="0"/>
                  <a:t>Important words are the ones that are </a:t>
                </a:r>
                <a:r>
                  <a:rPr lang="en-US" dirty="0">
                    <a:solidFill>
                      <a:schemeClr val="accent6">
                        <a:lumMod val="75000"/>
                      </a:schemeClr>
                    </a:solidFill>
                  </a:rPr>
                  <a:t>unique</a:t>
                </a:r>
                <a:r>
                  <a:rPr lang="en-US" dirty="0"/>
                  <a:t> to the document (differentiating) compared to the rest of the collection</a:t>
                </a:r>
              </a:p>
              <a:p>
                <a:pPr lvl="1"/>
                <a:r>
                  <a:rPr lang="en-US" dirty="0"/>
                  <a:t>All reviews use the word “like”. This is not interesting</a:t>
                </a:r>
              </a:p>
              <a:p>
                <a:pPr lvl="1"/>
                <a:r>
                  <a:rPr lang="en-US" dirty="0"/>
                  <a:t>We want the words that characterize the specific restaurant</a:t>
                </a:r>
              </a:p>
              <a:p>
                <a:pPr lvl="1"/>
                <a:endParaRPr lang="en-US" dirty="0"/>
              </a:p>
              <a:p>
                <a:r>
                  <a:rPr lang="en-US" dirty="0">
                    <a:solidFill>
                      <a:srgbClr val="FF0000"/>
                    </a:solidFill>
                  </a:rPr>
                  <a:t>Document Frequency </a:t>
                </a:r>
                <a14:m>
                  <m:oMath xmlns:m="http://schemas.openxmlformats.org/officeDocument/2006/math">
                    <m:r>
                      <a:rPr lang="en-US" i="1" dirty="0" smtClean="0">
                        <a:solidFill>
                          <a:srgbClr val="0070C0"/>
                        </a:solidFill>
                        <a:latin typeface="Cambria Math"/>
                      </a:rPr>
                      <m:t>𝐷𝐹</m:t>
                    </m:r>
                    <m:r>
                      <a:rPr lang="en-US" i="1" dirty="0" smtClean="0">
                        <a:solidFill>
                          <a:srgbClr val="0070C0"/>
                        </a:solidFill>
                        <a:latin typeface="Cambria Math"/>
                      </a:rPr>
                      <m:t>(</m:t>
                    </m:r>
                    <m:r>
                      <a:rPr lang="en-US" i="1" dirty="0" smtClean="0">
                        <a:solidFill>
                          <a:srgbClr val="0070C0"/>
                        </a:solidFill>
                        <a:latin typeface="Cambria Math"/>
                      </a:rPr>
                      <m:t>𝑤</m:t>
                    </m:r>
                    <m:r>
                      <a:rPr lang="en-US" i="1" dirty="0" smtClean="0">
                        <a:solidFill>
                          <a:srgbClr val="0070C0"/>
                        </a:solidFill>
                        <a:latin typeface="Cambria Math"/>
                      </a:rPr>
                      <m:t>)</m:t>
                    </m:r>
                  </m:oMath>
                </a14:m>
                <a:r>
                  <a:rPr lang="en-US" dirty="0">
                    <a:solidFill>
                      <a:srgbClr val="0070C0"/>
                    </a:solidFill>
                  </a:rPr>
                  <a:t>: </a:t>
                </a:r>
                <a:r>
                  <a:rPr lang="en-US" dirty="0"/>
                  <a:t>fraction of documents that contain word </a:t>
                </a:r>
                <a14:m>
                  <m:oMath xmlns:m="http://schemas.openxmlformats.org/officeDocument/2006/math">
                    <m:r>
                      <a:rPr lang="en-US" i="1" dirty="0" smtClean="0">
                        <a:solidFill>
                          <a:srgbClr val="0070C0"/>
                        </a:solidFill>
                        <a:latin typeface="Cambria Math"/>
                      </a:rPr>
                      <m:t>𝑤</m:t>
                    </m:r>
                  </m:oMath>
                </a14:m>
                <a:r>
                  <a:rPr lang="en-US" dirty="0"/>
                  <a:t>.</a:t>
                </a:r>
              </a:p>
              <a:p>
                <a:pPr marL="0" indent="0">
                  <a:buNone/>
                </a:pPr>
                <a:r>
                  <a:rPr lang="en-US" dirty="0">
                    <a:solidFill>
                      <a:srgbClr val="0070C0"/>
                    </a:solidFill>
                  </a:rPr>
                  <a:t>                          </a:t>
                </a:r>
                <a14:m>
                  <m:oMath xmlns:m="http://schemas.openxmlformats.org/officeDocument/2006/math">
                    <m:r>
                      <a:rPr lang="en-US" i="1" dirty="0" smtClean="0">
                        <a:solidFill>
                          <a:srgbClr val="0070C0"/>
                        </a:solidFill>
                        <a:latin typeface="Cambria Math"/>
                      </a:rPr>
                      <m:t>𝐷𝐹</m:t>
                    </m:r>
                    <m:r>
                      <a:rPr lang="en-US" i="1" dirty="0" smtClean="0">
                        <a:solidFill>
                          <a:srgbClr val="0070C0"/>
                        </a:solidFill>
                        <a:latin typeface="Cambria Math"/>
                      </a:rPr>
                      <m:t>(</m:t>
                    </m:r>
                    <m:r>
                      <a:rPr lang="en-US" i="1" dirty="0" smtClean="0">
                        <a:solidFill>
                          <a:srgbClr val="0070C0"/>
                        </a:solidFill>
                        <a:latin typeface="Cambria Math"/>
                      </a:rPr>
                      <m:t>𝑤</m:t>
                    </m:r>
                    <m:r>
                      <a:rPr lang="en-US" i="1" dirty="0" smtClean="0">
                        <a:solidFill>
                          <a:srgbClr val="0070C0"/>
                        </a:solidFill>
                        <a:latin typeface="Cambria Math"/>
                      </a:rPr>
                      <m:t>) = </m:t>
                    </m:r>
                    <m:f>
                      <m:fPr>
                        <m:ctrlPr>
                          <a:rPr lang="en-US" i="1" dirty="0" smtClean="0">
                            <a:solidFill>
                              <a:srgbClr val="0070C0"/>
                            </a:solidFill>
                            <a:latin typeface="Cambria Math" panose="02040503050406030204" pitchFamily="18" charset="0"/>
                          </a:rPr>
                        </m:ctrlPr>
                      </m:fPr>
                      <m:num>
                        <m:r>
                          <a:rPr lang="en-US" i="1" dirty="0">
                            <a:solidFill>
                              <a:srgbClr val="0070C0"/>
                            </a:solidFill>
                            <a:latin typeface="Cambria Math"/>
                          </a:rPr>
                          <m:t>𝐷</m:t>
                        </m:r>
                        <m:r>
                          <a:rPr lang="en-US" i="1" dirty="0">
                            <a:solidFill>
                              <a:srgbClr val="0070C0"/>
                            </a:solidFill>
                            <a:latin typeface="Cambria Math"/>
                          </a:rPr>
                          <m:t>(</m:t>
                        </m:r>
                        <m:r>
                          <a:rPr lang="en-US" i="1" dirty="0">
                            <a:solidFill>
                              <a:srgbClr val="0070C0"/>
                            </a:solidFill>
                            <a:latin typeface="Cambria Math"/>
                          </a:rPr>
                          <m:t>𝑤</m:t>
                        </m:r>
                        <m:r>
                          <a:rPr lang="en-US" i="1" dirty="0">
                            <a:solidFill>
                              <a:srgbClr val="0070C0"/>
                            </a:solidFill>
                            <a:latin typeface="Cambria Math"/>
                          </a:rPr>
                          <m:t>)</m:t>
                        </m:r>
                      </m:num>
                      <m:den>
                        <m:r>
                          <a:rPr lang="en-US" b="0" i="1" dirty="0" smtClean="0">
                            <a:solidFill>
                              <a:srgbClr val="0070C0"/>
                            </a:solidFill>
                            <a:latin typeface="Cambria Math"/>
                          </a:rPr>
                          <m:t>𝐷</m:t>
                        </m:r>
                      </m:den>
                    </m:f>
                  </m:oMath>
                </a14:m>
                <a:endParaRPr lang="en-US" dirty="0"/>
              </a:p>
              <a:p>
                <a:pPr marL="0" indent="0">
                  <a:buNone/>
                </a:pPr>
                <a:endParaRPr lang="en-US" dirty="0"/>
              </a:p>
              <a:p>
                <a:r>
                  <a:rPr lang="en-US" dirty="0">
                    <a:solidFill>
                      <a:srgbClr val="FF0000"/>
                    </a:solidFill>
                  </a:rPr>
                  <a:t>Inverse Document Frequency </a:t>
                </a:r>
                <a14:m>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m:t>
                    </m:r>
                  </m:oMath>
                </a14:m>
                <a:r>
                  <a:rPr lang="en-US" dirty="0">
                    <a:solidFill>
                      <a:schemeClr val="accent6">
                        <a:lumMod val="75000"/>
                      </a:schemeClr>
                    </a:solidFill>
                  </a:rPr>
                  <a:t>:</a:t>
                </a:r>
              </a:p>
              <a:p>
                <a:pPr marL="0" indent="0">
                  <a:buNone/>
                </a:pPr>
                <a14:m>
                  <m:oMathPara xmlns:m="http://schemas.openxmlformats.org/officeDocument/2006/math">
                    <m:oMathParaPr>
                      <m:jc m:val="centerGroup"/>
                    </m:oMathParaPr>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 = </m:t>
                      </m:r>
                      <m:r>
                        <m:rPr>
                          <m:sty m:val="p"/>
                        </m:rPr>
                        <a:rPr lang="en-US" i="1" dirty="0" smtClean="0">
                          <a:solidFill>
                            <a:schemeClr val="accent6">
                              <a:lumMod val="75000"/>
                            </a:schemeClr>
                          </a:solidFill>
                          <a:latin typeface="Cambria Math"/>
                        </a:rPr>
                        <m:t>log</m:t>
                      </m:r>
                      <m:r>
                        <a:rPr lang="en-US" i="1" dirty="0" smtClean="0">
                          <a:solidFill>
                            <a:schemeClr val="accent6">
                              <a:lumMod val="75000"/>
                            </a:schemeClr>
                          </a:solidFill>
                          <a:latin typeface="Cambria Math"/>
                        </a:rPr>
                        <m:t>⁡</m:t>
                      </m:r>
                      <m:d>
                        <m:dPr>
                          <m:ctrlPr>
                            <a:rPr lang="en-US" i="1" dirty="0" smtClean="0">
                              <a:solidFill>
                                <a:schemeClr val="accent6">
                                  <a:lumMod val="75000"/>
                                </a:schemeClr>
                              </a:solidFill>
                              <a:latin typeface="Cambria Math" panose="02040503050406030204" pitchFamily="18" charset="0"/>
                            </a:rPr>
                          </m:ctrlPr>
                        </m:dPr>
                        <m:e>
                          <m:f>
                            <m:fPr>
                              <m:ctrlPr>
                                <a:rPr lang="en-US" i="1" dirty="0" smtClean="0">
                                  <a:solidFill>
                                    <a:schemeClr val="accent6">
                                      <a:lumMod val="75000"/>
                                    </a:schemeClr>
                                  </a:solidFill>
                                  <a:latin typeface="Cambria Math" panose="02040503050406030204" pitchFamily="18" charset="0"/>
                                </a:rPr>
                              </m:ctrlPr>
                            </m:fPr>
                            <m:num>
                              <m:r>
                                <a:rPr lang="en-US" b="0" i="1" dirty="0" smtClean="0">
                                  <a:solidFill>
                                    <a:schemeClr val="accent6">
                                      <a:lumMod val="75000"/>
                                    </a:schemeClr>
                                  </a:solidFill>
                                  <a:latin typeface="Cambria Math"/>
                                </a:rPr>
                                <m:t>1</m:t>
                              </m:r>
                            </m:num>
                            <m:den>
                              <m:r>
                                <a:rPr lang="en-US" i="1" dirty="0">
                                  <a:solidFill>
                                    <a:schemeClr val="accent6">
                                      <a:lumMod val="75000"/>
                                    </a:schemeClr>
                                  </a:solidFill>
                                  <a:latin typeface="Cambria Math"/>
                                </a:rPr>
                                <m:t>𝐷𝐹</m:t>
                              </m:r>
                              <m:r>
                                <a:rPr lang="en-US" i="1" dirty="0">
                                  <a:solidFill>
                                    <a:schemeClr val="accent6">
                                      <a:lumMod val="75000"/>
                                    </a:schemeClr>
                                  </a:solidFill>
                                  <a:latin typeface="Cambria Math"/>
                                </a:rPr>
                                <m:t>(</m:t>
                              </m:r>
                              <m:r>
                                <a:rPr lang="en-US" i="1" dirty="0">
                                  <a:solidFill>
                                    <a:schemeClr val="accent6">
                                      <a:lumMod val="75000"/>
                                    </a:schemeClr>
                                  </a:solidFill>
                                  <a:latin typeface="Cambria Math"/>
                                </a:rPr>
                                <m:t>𝑤</m:t>
                              </m:r>
                              <m:r>
                                <a:rPr lang="en-US" i="1" dirty="0">
                                  <a:solidFill>
                                    <a:schemeClr val="accent6">
                                      <a:lumMod val="75000"/>
                                    </a:schemeClr>
                                  </a:solidFill>
                                  <a:latin typeface="Cambria Math"/>
                                </a:rPr>
                                <m:t>)</m:t>
                              </m:r>
                            </m:den>
                          </m:f>
                        </m:e>
                      </m:d>
                    </m:oMath>
                  </m:oMathPara>
                </a14:m>
                <a:endParaRPr lang="en-US" dirty="0">
                  <a:solidFill>
                    <a:schemeClr val="accent6">
                      <a:lumMod val="75000"/>
                    </a:schemeClr>
                  </a:solidFill>
                </a:endParaRPr>
              </a:p>
              <a:p>
                <a:endParaRPr lang="en-US" dirty="0"/>
              </a:p>
              <a:p>
                <a:r>
                  <a:rPr lang="en-US" dirty="0"/>
                  <a:t>Maximum when unique to one document : </a:t>
                </a:r>
                <a14:m>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 = </m:t>
                    </m:r>
                    <m:r>
                      <m:rPr>
                        <m:sty m:val="p"/>
                      </m:rPr>
                      <a:rPr lang="en-US" i="1" dirty="0" smtClean="0">
                        <a:solidFill>
                          <a:schemeClr val="accent6">
                            <a:lumMod val="75000"/>
                          </a:schemeClr>
                        </a:solidFill>
                        <a:latin typeface="Cambria Math"/>
                      </a:rPr>
                      <m:t>log</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𝐷</m:t>
                    </m:r>
                    <m:r>
                      <a:rPr lang="en-US" i="1" dirty="0" smtClean="0">
                        <a:solidFill>
                          <a:schemeClr val="accent6">
                            <a:lumMod val="75000"/>
                          </a:schemeClr>
                        </a:solidFill>
                        <a:latin typeface="Cambria Math"/>
                      </a:rPr>
                      <m:t>)</m:t>
                    </m:r>
                  </m:oMath>
                </a14:m>
                <a:endParaRPr lang="en-US" dirty="0">
                  <a:solidFill>
                    <a:schemeClr val="accent6">
                      <a:lumMod val="75000"/>
                    </a:schemeClr>
                  </a:solidFill>
                </a:endParaRPr>
              </a:p>
              <a:p>
                <a:r>
                  <a:rPr lang="en-US" dirty="0"/>
                  <a:t>Minimum when the word is common to all documents: </a:t>
                </a:r>
                <a14:m>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 = 0</m:t>
                    </m:r>
                  </m:oMath>
                </a14:m>
                <a:endParaRPr lang="en-US" dirty="0">
                  <a:solidFill>
                    <a:schemeClr val="accent6">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6700" y="1598831"/>
                <a:ext cx="8610600" cy="4953000"/>
              </a:xfrm>
              <a:blipFill rotWithShape="0">
                <a:blip r:embed="rId2"/>
                <a:stretch>
                  <a:fillRect l="-354" t="-17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419600" y="3429000"/>
                <a:ext cx="4157548" cy="646331"/>
              </a:xfrm>
              <a:prstGeom prst="rect">
                <a:avLst/>
              </a:prstGeom>
              <a:noFill/>
            </p:spPr>
            <p:txBody>
              <a:bodyPr wrap="none" rtlCol="0">
                <a:spAutoFit/>
              </a:bodyPr>
              <a:lstStyle/>
              <a:p>
                <a14:m>
                  <m:oMath xmlns:m="http://schemas.openxmlformats.org/officeDocument/2006/math">
                    <m:r>
                      <a:rPr lang="en-US" i="1" dirty="0" smtClean="0">
                        <a:solidFill>
                          <a:srgbClr val="0070C0"/>
                        </a:solidFill>
                        <a:latin typeface="Cambria Math"/>
                      </a:rPr>
                      <m:t>𝐷</m:t>
                    </m:r>
                    <m:r>
                      <a:rPr lang="en-US" i="1" dirty="0" smtClean="0">
                        <a:solidFill>
                          <a:srgbClr val="0070C0"/>
                        </a:solidFill>
                        <a:latin typeface="Cambria Math"/>
                      </a:rPr>
                      <m:t>(</m:t>
                    </m:r>
                    <m:r>
                      <a:rPr lang="en-US" i="1" dirty="0" smtClean="0">
                        <a:solidFill>
                          <a:srgbClr val="0070C0"/>
                        </a:solidFill>
                        <a:latin typeface="Cambria Math"/>
                      </a:rPr>
                      <m:t>𝑤</m:t>
                    </m:r>
                    <m:r>
                      <a:rPr lang="en-US" i="1" dirty="0" smtClean="0">
                        <a:solidFill>
                          <a:srgbClr val="0070C0"/>
                        </a:solidFill>
                        <a:latin typeface="Cambria Math"/>
                      </a:rPr>
                      <m:t>)</m:t>
                    </m:r>
                  </m:oMath>
                </a14:m>
                <a:r>
                  <a:rPr lang="en-US" dirty="0"/>
                  <a:t>: </a:t>
                </a:r>
                <a:r>
                  <a:rPr lang="en-US" dirty="0" err="1"/>
                  <a:t>num</a:t>
                </a:r>
                <a:r>
                  <a:rPr lang="en-US" dirty="0"/>
                  <a:t> of docs that contain word </a:t>
                </a:r>
                <a14:m>
                  <m:oMath xmlns:m="http://schemas.openxmlformats.org/officeDocument/2006/math">
                    <m:r>
                      <a:rPr lang="en-US" i="1" dirty="0" smtClean="0">
                        <a:solidFill>
                          <a:srgbClr val="0070C0"/>
                        </a:solidFill>
                        <a:latin typeface="Cambria Math"/>
                      </a:rPr>
                      <m:t>𝑤</m:t>
                    </m:r>
                  </m:oMath>
                </a14:m>
                <a:endParaRPr lang="en-US" dirty="0">
                  <a:solidFill>
                    <a:srgbClr val="0070C0"/>
                  </a:solidFill>
                </a:endParaRPr>
              </a:p>
              <a:p>
                <a14:m>
                  <m:oMath xmlns:m="http://schemas.openxmlformats.org/officeDocument/2006/math">
                    <m:r>
                      <a:rPr lang="en-US" i="1" dirty="0" smtClean="0">
                        <a:solidFill>
                          <a:srgbClr val="0070C0"/>
                        </a:solidFill>
                        <a:latin typeface="Cambria Math"/>
                      </a:rPr>
                      <m:t>𝐷</m:t>
                    </m:r>
                  </m:oMath>
                </a14:m>
                <a:r>
                  <a:rPr lang="en-US" dirty="0"/>
                  <a:t>: total number of documents</a:t>
                </a:r>
              </a:p>
            </p:txBody>
          </p:sp>
        </mc:Choice>
        <mc:Fallback xmlns="">
          <p:sp>
            <p:nvSpPr>
              <p:cNvPr id="4" name="TextBox 3"/>
              <p:cNvSpPr txBox="1">
                <a:spLocks noRot="1" noChangeAspect="1" noMove="1" noResize="1" noEditPoints="1" noAdjustHandles="1" noChangeArrowheads="1" noChangeShapeType="1" noTextEdit="1"/>
              </p:cNvSpPr>
              <p:nvPr/>
            </p:nvSpPr>
            <p:spPr>
              <a:xfrm>
                <a:off x="4419600" y="3429000"/>
                <a:ext cx="4157548" cy="646331"/>
              </a:xfrm>
              <a:prstGeom prst="rect">
                <a:avLst/>
              </a:prstGeom>
              <a:blipFill rotWithShape="1">
                <a:blip r:embed="rId3"/>
                <a:stretch>
                  <a:fillRect t="-4717" b="-13208"/>
                </a:stretch>
              </a:blipFill>
            </p:spPr>
            <p:txBody>
              <a:bodyPr/>
              <a:lstStyle/>
              <a:p>
                <a:r>
                  <a:rPr lang="en-US">
                    <a:noFill/>
                  </a:rPr>
                  <a:t> </a:t>
                </a:r>
              </a:p>
            </p:txBody>
          </p:sp>
        </mc:Fallback>
      </mc:AlternateContent>
    </p:spTree>
    <p:extLst>
      <p:ext uri="{BB962C8B-B14F-4D97-AF65-F5344CB8AC3E}">
        <p14:creationId xmlns:p14="http://schemas.microsoft.com/office/powerpoint/2010/main" val="1733832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cut</a:t>
            </a:r>
          </a:p>
        </p:txBody>
      </p:sp>
      <p:sp>
        <p:nvSpPr>
          <p:cNvPr id="3" name="Content Placeholder 2"/>
          <p:cNvSpPr>
            <a:spLocks noGrp="1"/>
          </p:cNvSpPr>
          <p:nvPr>
            <p:ph idx="1"/>
          </p:nvPr>
        </p:nvSpPr>
        <p:spPr/>
        <p:txBody>
          <a:bodyPr/>
          <a:lstStyle/>
          <a:p>
            <a:r>
              <a:rPr lang="en-US" dirty="0"/>
              <a:t>Ordered by TF-IDF</a:t>
            </a:r>
          </a:p>
        </p:txBody>
      </p:sp>
      <p:sp>
        <p:nvSpPr>
          <p:cNvPr id="4" name="TextBox 3"/>
          <p:cNvSpPr txBox="1"/>
          <p:nvPr/>
        </p:nvSpPr>
        <p:spPr>
          <a:xfrm>
            <a:off x="228600" y="2209800"/>
            <a:ext cx="2895600" cy="4524315"/>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ramen 3057.41761944282  7</a:t>
            </a:r>
          </a:p>
          <a:p>
            <a:r>
              <a:rPr lang="en-US" sz="1200" dirty="0" err="1">
                <a:latin typeface="Courier New" pitchFamily="49" charset="0"/>
                <a:cs typeface="Courier New" pitchFamily="49" charset="0"/>
              </a:rPr>
              <a:t>akamaru</a:t>
            </a:r>
            <a:r>
              <a:rPr lang="en-US" sz="1200" dirty="0">
                <a:latin typeface="Courier New" pitchFamily="49" charset="0"/>
                <a:cs typeface="Courier New" pitchFamily="49" charset="0"/>
              </a:rPr>
              <a:t> 2353.24196503991  1</a:t>
            </a:r>
          </a:p>
          <a:p>
            <a:r>
              <a:rPr lang="en-US" sz="1200" dirty="0">
                <a:latin typeface="Courier New" pitchFamily="49" charset="0"/>
                <a:cs typeface="Courier New" pitchFamily="49" charset="0"/>
              </a:rPr>
              <a:t>noodles 1579.68242449612  5</a:t>
            </a:r>
          </a:p>
          <a:p>
            <a:r>
              <a:rPr lang="en-US" sz="1200" dirty="0">
                <a:latin typeface="Courier New" pitchFamily="49" charset="0"/>
                <a:cs typeface="Courier New" pitchFamily="49" charset="0"/>
              </a:rPr>
              <a:t>broth 1414.71339552285  5</a:t>
            </a:r>
          </a:p>
          <a:p>
            <a:r>
              <a:rPr lang="en-US" sz="1200" dirty="0">
                <a:latin typeface="Courier New" pitchFamily="49" charset="0"/>
                <a:cs typeface="Courier New" pitchFamily="49" charset="0"/>
              </a:rPr>
              <a:t>miso 1252.60629058876  1</a:t>
            </a:r>
          </a:p>
          <a:p>
            <a:r>
              <a:rPr lang="en-US" sz="1200" dirty="0" err="1">
                <a:latin typeface="Courier New" pitchFamily="49" charset="0"/>
                <a:cs typeface="Courier New" pitchFamily="49" charset="0"/>
              </a:rPr>
              <a:t>hirata</a:t>
            </a:r>
            <a:r>
              <a:rPr lang="en-US" sz="1200" dirty="0">
                <a:latin typeface="Courier New" pitchFamily="49" charset="0"/>
                <a:cs typeface="Courier New" pitchFamily="49" charset="0"/>
              </a:rPr>
              <a:t> 709.196208642166  1</a:t>
            </a:r>
          </a:p>
          <a:p>
            <a:r>
              <a:rPr lang="en-US" sz="1200" dirty="0" err="1">
                <a:latin typeface="Courier New" pitchFamily="49" charset="0"/>
                <a:cs typeface="Courier New" pitchFamily="49" charset="0"/>
              </a:rPr>
              <a:t>hakata</a:t>
            </a:r>
            <a:r>
              <a:rPr lang="en-US" sz="1200" dirty="0">
                <a:latin typeface="Courier New" pitchFamily="49" charset="0"/>
                <a:cs typeface="Courier New" pitchFamily="49" charset="0"/>
              </a:rPr>
              <a:t> 591.76436889947  1</a:t>
            </a:r>
          </a:p>
          <a:p>
            <a:r>
              <a:rPr lang="en-US" sz="1200" dirty="0" err="1">
                <a:latin typeface="Courier New" pitchFamily="49" charset="0"/>
                <a:cs typeface="Courier New" pitchFamily="49" charset="0"/>
              </a:rPr>
              <a:t>shiromaru</a:t>
            </a:r>
            <a:r>
              <a:rPr lang="en-US" sz="1200" dirty="0">
                <a:latin typeface="Courier New" pitchFamily="49" charset="0"/>
                <a:cs typeface="Courier New" pitchFamily="49" charset="0"/>
              </a:rPr>
              <a:t> 587.1591987134  1</a:t>
            </a:r>
          </a:p>
          <a:p>
            <a:r>
              <a:rPr lang="en-US" sz="1200" dirty="0">
                <a:latin typeface="Courier New" pitchFamily="49" charset="0"/>
                <a:cs typeface="Courier New" pitchFamily="49" charset="0"/>
              </a:rPr>
              <a:t>noodle 581.844614740089  4</a:t>
            </a:r>
          </a:p>
          <a:p>
            <a:r>
              <a:rPr lang="en-US" sz="1200" dirty="0" err="1">
                <a:latin typeface="Courier New" pitchFamily="49" charset="0"/>
                <a:cs typeface="Courier New" pitchFamily="49" charset="0"/>
              </a:rPr>
              <a:t>tonkotsu</a:t>
            </a:r>
            <a:r>
              <a:rPr lang="en-US" sz="1200" dirty="0">
                <a:latin typeface="Courier New" pitchFamily="49" charset="0"/>
                <a:cs typeface="Courier New" pitchFamily="49" charset="0"/>
              </a:rPr>
              <a:t> 529.594571388631  1</a:t>
            </a:r>
          </a:p>
          <a:p>
            <a:r>
              <a:rPr lang="en-US" sz="1200" dirty="0" err="1">
                <a:latin typeface="Courier New" pitchFamily="49" charset="0"/>
                <a:cs typeface="Courier New" pitchFamily="49" charset="0"/>
              </a:rPr>
              <a:t>ippudo</a:t>
            </a:r>
            <a:r>
              <a:rPr lang="en-US" sz="1200" dirty="0">
                <a:latin typeface="Courier New" pitchFamily="49" charset="0"/>
                <a:cs typeface="Courier New" pitchFamily="49" charset="0"/>
              </a:rPr>
              <a:t> 504.527569521429  8</a:t>
            </a:r>
          </a:p>
          <a:p>
            <a:r>
              <a:rPr lang="en-US" sz="1200" dirty="0">
                <a:latin typeface="Courier New" pitchFamily="49" charset="0"/>
                <a:cs typeface="Courier New" pitchFamily="49" charset="0"/>
              </a:rPr>
              <a:t>buns 502.296134008287  8</a:t>
            </a:r>
          </a:p>
          <a:p>
            <a:r>
              <a:rPr lang="en-US" sz="1200" dirty="0" err="1">
                <a:latin typeface="Courier New" pitchFamily="49" charset="0"/>
                <a:cs typeface="Courier New" pitchFamily="49" charset="0"/>
              </a:rPr>
              <a:t>ippudo's</a:t>
            </a:r>
            <a:r>
              <a:rPr lang="en-US" sz="1200" dirty="0">
                <a:latin typeface="Courier New" pitchFamily="49" charset="0"/>
                <a:cs typeface="Courier New" pitchFamily="49" charset="0"/>
              </a:rPr>
              <a:t> 453.609263319827  1</a:t>
            </a:r>
          </a:p>
          <a:p>
            <a:r>
              <a:rPr lang="en-US" sz="1200" dirty="0">
                <a:latin typeface="Courier New" pitchFamily="49" charset="0"/>
                <a:cs typeface="Courier New" pitchFamily="49" charset="0"/>
              </a:rPr>
              <a:t>modern 394.839162940177  7</a:t>
            </a:r>
          </a:p>
          <a:p>
            <a:r>
              <a:rPr lang="en-US" sz="1200" dirty="0">
                <a:latin typeface="Courier New" pitchFamily="49" charset="0"/>
                <a:cs typeface="Courier New" pitchFamily="49" charset="0"/>
              </a:rPr>
              <a:t>egg 367.368005696771  5</a:t>
            </a:r>
          </a:p>
          <a:p>
            <a:r>
              <a:rPr lang="en-US" sz="1200" dirty="0" err="1">
                <a:latin typeface="Courier New" pitchFamily="49" charset="0"/>
                <a:cs typeface="Courier New" pitchFamily="49" charset="0"/>
              </a:rPr>
              <a:t>shoyu</a:t>
            </a:r>
            <a:r>
              <a:rPr lang="en-US" sz="1200" dirty="0">
                <a:latin typeface="Courier New" pitchFamily="49" charset="0"/>
                <a:cs typeface="Courier New" pitchFamily="49" charset="0"/>
              </a:rPr>
              <a:t> 352.295519228089  1</a:t>
            </a:r>
          </a:p>
          <a:p>
            <a:r>
              <a:rPr lang="en-US" sz="1200" dirty="0" err="1">
                <a:latin typeface="Courier New" pitchFamily="49" charset="0"/>
                <a:cs typeface="Courier New" pitchFamily="49" charset="0"/>
              </a:rPr>
              <a:t>chashu</a:t>
            </a:r>
            <a:r>
              <a:rPr lang="en-US" sz="1200" dirty="0">
                <a:latin typeface="Courier New" pitchFamily="49" charset="0"/>
                <a:cs typeface="Courier New" pitchFamily="49" charset="0"/>
              </a:rPr>
              <a:t> 347.690349042101  1</a:t>
            </a:r>
          </a:p>
          <a:p>
            <a:r>
              <a:rPr lang="en-US" sz="1200" dirty="0">
                <a:latin typeface="Courier New" pitchFamily="49" charset="0"/>
                <a:cs typeface="Courier New" pitchFamily="49" charset="0"/>
              </a:rPr>
              <a:t>karaka 336.177423577131  1</a:t>
            </a:r>
          </a:p>
          <a:p>
            <a:r>
              <a:rPr lang="en-US" sz="1200" dirty="0" err="1">
                <a:latin typeface="Courier New" pitchFamily="49" charset="0"/>
                <a:cs typeface="Courier New" pitchFamily="49" charset="0"/>
              </a:rPr>
              <a:t>kakuni</a:t>
            </a:r>
            <a:r>
              <a:rPr lang="en-US" sz="1200" dirty="0">
                <a:latin typeface="Courier New" pitchFamily="49" charset="0"/>
                <a:cs typeface="Courier New" pitchFamily="49" charset="0"/>
              </a:rPr>
              <a:t> 276.310211159286  1</a:t>
            </a:r>
          </a:p>
          <a:p>
            <a:r>
              <a:rPr lang="en-US" sz="1200" dirty="0" err="1">
                <a:latin typeface="Courier New" pitchFamily="49" charset="0"/>
                <a:cs typeface="Courier New" pitchFamily="49" charset="0"/>
              </a:rPr>
              <a:t>ramens</a:t>
            </a:r>
            <a:r>
              <a:rPr lang="en-US" sz="1200" dirty="0">
                <a:latin typeface="Courier New" pitchFamily="49" charset="0"/>
                <a:cs typeface="Courier New" pitchFamily="49" charset="0"/>
              </a:rPr>
              <a:t> 262.494700601321  1</a:t>
            </a:r>
          </a:p>
          <a:p>
            <a:r>
              <a:rPr lang="en-US" sz="1200" dirty="0">
                <a:latin typeface="Courier New" pitchFamily="49" charset="0"/>
                <a:cs typeface="Courier New" pitchFamily="49" charset="0"/>
              </a:rPr>
              <a:t>bun 236.512263803654  6</a:t>
            </a:r>
          </a:p>
          <a:p>
            <a:r>
              <a:rPr lang="en-US" sz="1200" dirty="0">
                <a:latin typeface="Courier New" pitchFamily="49" charset="0"/>
                <a:cs typeface="Courier New" pitchFamily="49" charset="0"/>
              </a:rPr>
              <a:t>wasabi 232.366751234906  3</a:t>
            </a:r>
          </a:p>
          <a:p>
            <a:r>
              <a:rPr lang="en-US" sz="1200" dirty="0" err="1">
                <a:latin typeface="Courier New" pitchFamily="49" charset="0"/>
                <a:cs typeface="Courier New" pitchFamily="49" charset="0"/>
              </a:rPr>
              <a:t>dama</a:t>
            </a:r>
            <a:r>
              <a:rPr lang="en-US" sz="1200" dirty="0">
                <a:latin typeface="Courier New" pitchFamily="49" charset="0"/>
                <a:cs typeface="Courier New" pitchFamily="49" charset="0"/>
              </a:rPr>
              <a:t> 221.048168927428  1</a:t>
            </a:r>
          </a:p>
          <a:p>
            <a:r>
              <a:rPr lang="en-US" sz="1200" dirty="0" err="1">
                <a:latin typeface="Courier New" pitchFamily="49" charset="0"/>
                <a:cs typeface="Courier New" pitchFamily="49" charset="0"/>
              </a:rPr>
              <a:t>brulee</a:t>
            </a:r>
            <a:r>
              <a:rPr lang="en-US" sz="1200" dirty="0">
                <a:latin typeface="Courier New" pitchFamily="49" charset="0"/>
                <a:cs typeface="Courier New" pitchFamily="49" charset="0"/>
              </a:rPr>
              <a:t> 201.179739054263  2</a:t>
            </a:r>
          </a:p>
        </p:txBody>
      </p:sp>
      <p:sp>
        <p:nvSpPr>
          <p:cNvPr id="5" name="TextBox 4"/>
          <p:cNvSpPr txBox="1"/>
          <p:nvPr/>
        </p:nvSpPr>
        <p:spPr>
          <a:xfrm>
            <a:off x="1981200" y="2209799"/>
            <a:ext cx="2895600" cy="4524315"/>
          </a:xfrm>
          <a:prstGeom prst="rect">
            <a:avLst/>
          </a:prstGeom>
          <a:solidFill>
            <a:schemeClr val="accent5">
              <a:lumMod val="60000"/>
              <a:lumOff val="40000"/>
            </a:schemeClr>
          </a:solidFill>
        </p:spPr>
        <p:txBody>
          <a:bodyPr wrap="square" rtlCol="0">
            <a:spAutoFit/>
          </a:bodyPr>
          <a:lstStyle/>
          <a:p>
            <a:r>
              <a:rPr lang="en-US" sz="1200" dirty="0">
                <a:latin typeface="Courier New" pitchFamily="49" charset="0"/>
                <a:cs typeface="Courier New" pitchFamily="49" charset="0"/>
              </a:rPr>
              <a:t>fries 806.085373301536  7</a:t>
            </a:r>
          </a:p>
          <a:p>
            <a:r>
              <a:rPr lang="en-US" sz="1200" dirty="0">
                <a:latin typeface="Courier New" pitchFamily="49" charset="0"/>
                <a:cs typeface="Courier New" pitchFamily="49" charset="0"/>
              </a:rPr>
              <a:t>custard 729.607519421517  3</a:t>
            </a:r>
          </a:p>
          <a:p>
            <a:r>
              <a:rPr lang="en-US" sz="1200" dirty="0">
                <a:latin typeface="Courier New" pitchFamily="49" charset="0"/>
                <a:cs typeface="Courier New" pitchFamily="49" charset="0"/>
              </a:rPr>
              <a:t>shakes 628.473803858139  3</a:t>
            </a:r>
          </a:p>
          <a:p>
            <a:r>
              <a:rPr lang="en-US" sz="1200" dirty="0" err="1">
                <a:latin typeface="Courier New" pitchFamily="49" charset="0"/>
                <a:cs typeface="Courier New" pitchFamily="49" charset="0"/>
              </a:rPr>
              <a:t>shroom</a:t>
            </a:r>
            <a:r>
              <a:rPr lang="en-US" sz="1200" dirty="0">
                <a:latin typeface="Courier New" pitchFamily="49" charset="0"/>
                <a:cs typeface="Courier New" pitchFamily="49" charset="0"/>
              </a:rPr>
              <a:t> 515.779060830666  1</a:t>
            </a:r>
          </a:p>
          <a:p>
            <a:r>
              <a:rPr lang="en-US" sz="1200" dirty="0">
                <a:latin typeface="Courier New" pitchFamily="49" charset="0"/>
                <a:cs typeface="Courier New" pitchFamily="49" charset="0"/>
              </a:rPr>
              <a:t>burger 457.264637954966  9</a:t>
            </a:r>
          </a:p>
          <a:p>
            <a:r>
              <a:rPr lang="en-US" sz="1200" dirty="0">
                <a:latin typeface="Courier New" pitchFamily="49" charset="0"/>
                <a:cs typeface="Courier New" pitchFamily="49" charset="0"/>
              </a:rPr>
              <a:t>crinkle 398.34722108797  1</a:t>
            </a:r>
          </a:p>
          <a:p>
            <a:r>
              <a:rPr lang="en-US" sz="1200" dirty="0">
                <a:latin typeface="Courier New" pitchFamily="49" charset="0"/>
                <a:cs typeface="Courier New" pitchFamily="49" charset="0"/>
              </a:rPr>
              <a:t>burgers 366.624854809247  8</a:t>
            </a:r>
          </a:p>
          <a:p>
            <a:r>
              <a:rPr lang="en-US" sz="1200" dirty="0" err="1">
                <a:latin typeface="Courier New" pitchFamily="49" charset="0"/>
                <a:cs typeface="Courier New" pitchFamily="49" charset="0"/>
              </a:rPr>
              <a:t>madison</a:t>
            </a:r>
            <a:r>
              <a:rPr lang="en-US" sz="1200" dirty="0">
                <a:latin typeface="Courier New" pitchFamily="49" charset="0"/>
                <a:cs typeface="Courier New" pitchFamily="49" charset="0"/>
              </a:rPr>
              <a:t> 350.939350307801  4</a:t>
            </a:r>
          </a:p>
          <a:p>
            <a:r>
              <a:rPr lang="en-US" sz="1200" dirty="0" err="1">
                <a:latin typeface="Courier New" pitchFamily="49" charset="0"/>
                <a:cs typeface="Courier New" pitchFamily="49" charset="0"/>
              </a:rPr>
              <a:t>shackburger</a:t>
            </a:r>
            <a:r>
              <a:rPr lang="en-US" sz="1200" dirty="0">
                <a:latin typeface="Courier New" pitchFamily="49" charset="0"/>
                <a:cs typeface="Courier New" pitchFamily="49" charset="0"/>
              </a:rPr>
              <a:t> 292.428306810  1</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shroom</a:t>
            </a:r>
            <a:r>
              <a:rPr lang="en-US" sz="1200" dirty="0">
                <a:latin typeface="Courier New" pitchFamily="49" charset="0"/>
                <a:cs typeface="Courier New" pitchFamily="49" charset="0"/>
              </a:rPr>
              <a:t> 287.823136624256  1</a:t>
            </a:r>
          </a:p>
          <a:p>
            <a:r>
              <a:rPr lang="en-US" sz="1200" dirty="0" err="1">
                <a:latin typeface="Courier New" pitchFamily="49" charset="0"/>
                <a:cs typeface="Courier New" pitchFamily="49" charset="0"/>
              </a:rPr>
              <a:t>portobello</a:t>
            </a:r>
            <a:r>
              <a:rPr lang="en-US" sz="1200" dirty="0">
                <a:latin typeface="Courier New" pitchFamily="49" charset="0"/>
                <a:cs typeface="Courier New" pitchFamily="49" charset="0"/>
              </a:rPr>
              <a:t> 239.8062489526  2</a:t>
            </a:r>
          </a:p>
          <a:p>
            <a:r>
              <a:rPr lang="en-US" sz="1200" dirty="0">
                <a:latin typeface="Courier New" pitchFamily="49" charset="0"/>
                <a:cs typeface="Courier New" pitchFamily="49" charset="0"/>
              </a:rPr>
              <a:t>custards 211.837828555452  1</a:t>
            </a:r>
          </a:p>
          <a:p>
            <a:r>
              <a:rPr lang="en-US" sz="1200" dirty="0">
                <a:latin typeface="Courier New" pitchFamily="49" charset="0"/>
                <a:cs typeface="Courier New" pitchFamily="49" charset="0"/>
              </a:rPr>
              <a:t>concrete 195.169925889195  4</a:t>
            </a:r>
          </a:p>
          <a:p>
            <a:r>
              <a:rPr lang="en-US" sz="1200" dirty="0">
                <a:latin typeface="Courier New" pitchFamily="49" charset="0"/>
                <a:cs typeface="Courier New" pitchFamily="49" charset="0"/>
              </a:rPr>
              <a:t>bun 186.962178298353  6</a:t>
            </a:r>
          </a:p>
          <a:p>
            <a:r>
              <a:rPr lang="en-US" sz="1200" dirty="0">
                <a:latin typeface="Courier New" pitchFamily="49" charset="0"/>
                <a:cs typeface="Courier New" pitchFamily="49" charset="0"/>
              </a:rPr>
              <a:t>milkshakes 174.9964670675 1</a:t>
            </a:r>
          </a:p>
          <a:p>
            <a:r>
              <a:rPr lang="en-US" sz="1200" dirty="0">
                <a:latin typeface="Courier New" pitchFamily="49" charset="0"/>
                <a:cs typeface="Courier New" pitchFamily="49" charset="0"/>
              </a:rPr>
              <a:t>concretes 165.786126695571  1</a:t>
            </a:r>
          </a:p>
          <a:p>
            <a:r>
              <a:rPr lang="en-US" sz="1200" dirty="0" err="1">
                <a:latin typeface="Courier New" pitchFamily="49" charset="0"/>
                <a:cs typeface="Courier New" pitchFamily="49" charset="0"/>
              </a:rPr>
              <a:t>portabello</a:t>
            </a:r>
            <a:r>
              <a:rPr lang="en-US" sz="1200" dirty="0">
                <a:latin typeface="Courier New" pitchFamily="49" charset="0"/>
                <a:cs typeface="Courier New" pitchFamily="49" charset="0"/>
              </a:rPr>
              <a:t> 163.4835416025  1</a:t>
            </a:r>
          </a:p>
          <a:p>
            <a:r>
              <a:rPr lang="en-US" sz="1200" dirty="0">
                <a:latin typeface="Courier New" pitchFamily="49" charset="0"/>
                <a:cs typeface="Courier New" pitchFamily="49" charset="0"/>
              </a:rPr>
              <a:t>shack's 159.334353330976  2</a:t>
            </a:r>
          </a:p>
          <a:p>
            <a:r>
              <a:rPr lang="en-US" sz="1200" dirty="0">
                <a:latin typeface="Courier New" pitchFamily="49" charset="0"/>
                <a:cs typeface="Courier New" pitchFamily="49" charset="0"/>
              </a:rPr>
              <a:t>patty 152.226035882265  6</a:t>
            </a:r>
          </a:p>
          <a:p>
            <a:r>
              <a:rPr lang="en-US" sz="1200" dirty="0" err="1">
                <a:latin typeface="Courier New" pitchFamily="49" charset="0"/>
                <a:cs typeface="Courier New" pitchFamily="49" charset="0"/>
              </a:rPr>
              <a:t>ss</a:t>
            </a:r>
            <a:r>
              <a:rPr lang="en-US" sz="1200" dirty="0">
                <a:latin typeface="Courier New" pitchFamily="49" charset="0"/>
                <a:cs typeface="Courier New" pitchFamily="49" charset="0"/>
              </a:rPr>
              <a:t> 149.668031044613  1</a:t>
            </a:r>
          </a:p>
          <a:p>
            <a:r>
              <a:rPr lang="en-US" sz="1200" dirty="0">
                <a:latin typeface="Courier New" pitchFamily="49" charset="0"/>
                <a:cs typeface="Courier New" pitchFamily="49" charset="0"/>
              </a:rPr>
              <a:t>patties 148.068287943937  2</a:t>
            </a:r>
          </a:p>
          <a:p>
            <a:r>
              <a:rPr lang="en-US" sz="1200" dirty="0">
                <a:latin typeface="Courier New" pitchFamily="49" charset="0"/>
                <a:cs typeface="Courier New" pitchFamily="49" charset="0"/>
              </a:rPr>
              <a:t>cam 105.949606780682  3</a:t>
            </a:r>
          </a:p>
          <a:p>
            <a:r>
              <a:rPr lang="en-US" sz="1200" dirty="0">
                <a:latin typeface="Courier New" pitchFamily="49" charset="0"/>
                <a:cs typeface="Courier New" pitchFamily="49" charset="0"/>
              </a:rPr>
              <a:t>milkshake 103.9720770839  5</a:t>
            </a:r>
          </a:p>
          <a:p>
            <a:r>
              <a:rPr lang="en-US" sz="1200" dirty="0">
                <a:latin typeface="Courier New" pitchFamily="49" charset="0"/>
                <a:cs typeface="Courier New" pitchFamily="49" charset="0"/>
              </a:rPr>
              <a:t>lamps 99.011158998744  1</a:t>
            </a:r>
          </a:p>
        </p:txBody>
      </p:sp>
      <p:sp>
        <p:nvSpPr>
          <p:cNvPr id="6" name="TextBox 5"/>
          <p:cNvSpPr txBox="1"/>
          <p:nvPr/>
        </p:nvSpPr>
        <p:spPr>
          <a:xfrm>
            <a:off x="3733800" y="2209798"/>
            <a:ext cx="2895600" cy="4524315"/>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lamb 985.655290756243  5</a:t>
            </a:r>
          </a:p>
          <a:p>
            <a:r>
              <a:rPr lang="en-US" sz="1200" dirty="0">
                <a:latin typeface="Courier New" pitchFamily="49" charset="0"/>
                <a:cs typeface="Courier New" pitchFamily="49" charset="0"/>
              </a:rPr>
              <a:t>halal 686.038812717726  6</a:t>
            </a:r>
          </a:p>
          <a:p>
            <a:r>
              <a:rPr lang="en-US" sz="1200" dirty="0">
                <a:latin typeface="Courier New" pitchFamily="49" charset="0"/>
                <a:cs typeface="Courier New" pitchFamily="49" charset="0"/>
              </a:rPr>
              <a:t>53rd 375.685771863491  5</a:t>
            </a:r>
          </a:p>
          <a:p>
            <a:r>
              <a:rPr lang="en-US" sz="1200" dirty="0">
                <a:latin typeface="Courier New" pitchFamily="49" charset="0"/>
                <a:cs typeface="Courier New" pitchFamily="49" charset="0"/>
              </a:rPr>
              <a:t>gyro 305.809092298788  3</a:t>
            </a:r>
          </a:p>
          <a:p>
            <a:r>
              <a:rPr lang="en-US" sz="1200" dirty="0">
                <a:latin typeface="Courier New" pitchFamily="49" charset="0"/>
                <a:cs typeface="Courier New" pitchFamily="49" charset="0"/>
              </a:rPr>
              <a:t>pita 304.984759446376  5</a:t>
            </a:r>
          </a:p>
          <a:p>
            <a:r>
              <a:rPr lang="en-US" sz="1200" dirty="0">
                <a:latin typeface="Courier New" pitchFamily="49" charset="0"/>
                <a:cs typeface="Courier New" pitchFamily="49" charset="0"/>
              </a:rPr>
              <a:t>cart 235.902194557873  9</a:t>
            </a:r>
          </a:p>
          <a:p>
            <a:r>
              <a:rPr lang="en-US" sz="1200" dirty="0">
                <a:latin typeface="Courier New" pitchFamily="49" charset="0"/>
                <a:cs typeface="Courier New" pitchFamily="49" charset="0"/>
              </a:rPr>
              <a:t>platter 139.459903080044  7</a:t>
            </a:r>
          </a:p>
          <a:p>
            <a:r>
              <a:rPr lang="en-US" sz="1200" dirty="0">
                <a:latin typeface="Courier New" pitchFamily="49" charset="0"/>
                <a:cs typeface="Courier New" pitchFamily="49" charset="0"/>
              </a:rPr>
              <a:t>chicken/lamb 135.8525204  1</a:t>
            </a:r>
          </a:p>
          <a:p>
            <a:r>
              <a:rPr lang="en-US" sz="1200" dirty="0">
                <a:latin typeface="Courier New" pitchFamily="49" charset="0"/>
                <a:cs typeface="Courier New" pitchFamily="49" charset="0"/>
              </a:rPr>
              <a:t>carts 120.274374158359  8</a:t>
            </a:r>
          </a:p>
          <a:p>
            <a:r>
              <a:rPr lang="en-US" sz="1200" dirty="0" err="1">
                <a:latin typeface="Courier New" pitchFamily="49" charset="0"/>
                <a:cs typeface="Courier New" pitchFamily="49" charset="0"/>
              </a:rPr>
              <a:t>hilton</a:t>
            </a:r>
            <a:r>
              <a:rPr lang="en-US" sz="1200" dirty="0">
                <a:latin typeface="Courier New" pitchFamily="49" charset="0"/>
                <a:cs typeface="Courier New" pitchFamily="49" charset="0"/>
              </a:rPr>
              <a:t> 84.2987473324223  4</a:t>
            </a:r>
          </a:p>
          <a:p>
            <a:r>
              <a:rPr lang="en-US" sz="1200" dirty="0">
                <a:latin typeface="Courier New" pitchFamily="49" charset="0"/>
                <a:cs typeface="Courier New" pitchFamily="49" charset="0"/>
              </a:rPr>
              <a:t>lamb/chicken 82.8930633  1</a:t>
            </a:r>
          </a:p>
          <a:p>
            <a:r>
              <a:rPr lang="en-US" sz="1200" dirty="0">
                <a:latin typeface="Courier New" pitchFamily="49" charset="0"/>
                <a:cs typeface="Courier New" pitchFamily="49" charset="0"/>
              </a:rPr>
              <a:t>yogurt 70.0078652365545  5</a:t>
            </a:r>
          </a:p>
          <a:p>
            <a:r>
              <a:rPr lang="en-US" sz="1200" dirty="0">
                <a:latin typeface="Courier New" pitchFamily="49" charset="0"/>
                <a:cs typeface="Courier New" pitchFamily="49" charset="0"/>
              </a:rPr>
              <a:t>52nd 67.5963923222322  2</a:t>
            </a:r>
          </a:p>
          <a:p>
            <a:r>
              <a:rPr lang="en-US" sz="1200" dirty="0">
                <a:latin typeface="Courier New" pitchFamily="49" charset="0"/>
                <a:cs typeface="Courier New" pitchFamily="49" charset="0"/>
              </a:rPr>
              <a:t>6th 60.7930175345658  9</a:t>
            </a:r>
          </a:p>
          <a:p>
            <a:r>
              <a:rPr lang="en-US" sz="1200" dirty="0" err="1">
                <a:latin typeface="Courier New" pitchFamily="49" charset="0"/>
                <a:cs typeface="Courier New" pitchFamily="49" charset="0"/>
              </a:rPr>
              <a:t>4am</a:t>
            </a:r>
            <a:r>
              <a:rPr lang="en-US" sz="1200" dirty="0">
                <a:latin typeface="Courier New" pitchFamily="49" charset="0"/>
                <a:cs typeface="Courier New" pitchFamily="49" charset="0"/>
              </a:rPr>
              <a:t> 55.4517744447956  5</a:t>
            </a:r>
          </a:p>
          <a:p>
            <a:r>
              <a:rPr lang="en-US" sz="1200" dirty="0">
                <a:latin typeface="Courier New" pitchFamily="49" charset="0"/>
                <a:cs typeface="Courier New" pitchFamily="49" charset="0"/>
              </a:rPr>
              <a:t>yellow 54.4470265206673  8</a:t>
            </a:r>
          </a:p>
          <a:p>
            <a:r>
              <a:rPr lang="en-US" sz="1200" dirty="0" err="1">
                <a:latin typeface="Courier New" pitchFamily="49" charset="0"/>
                <a:cs typeface="Courier New" pitchFamily="49" charset="0"/>
              </a:rPr>
              <a:t>tzatziki</a:t>
            </a:r>
            <a:r>
              <a:rPr lang="en-US" sz="1200" dirty="0">
                <a:latin typeface="Courier New" pitchFamily="49" charset="0"/>
                <a:cs typeface="Courier New" pitchFamily="49" charset="0"/>
              </a:rPr>
              <a:t> 52.9594571388631  1</a:t>
            </a:r>
          </a:p>
          <a:p>
            <a:r>
              <a:rPr lang="en-US" sz="1200" dirty="0">
                <a:latin typeface="Courier New" pitchFamily="49" charset="0"/>
                <a:cs typeface="Courier New" pitchFamily="49" charset="0"/>
              </a:rPr>
              <a:t>lettuce 51.3230168022683  8</a:t>
            </a:r>
          </a:p>
          <a:p>
            <a:r>
              <a:rPr lang="en-US" sz="1200" dirty="0" err="1">
                <a:latin typeface="Courier New" pitchFamily="49" charset="0"/>
                <a:cs typeface="Courier New" pitchFamily="49" charset="0"/>
              </a:rPr>
              <a:t>sammy's</a:t>
            </a:r>
            <a:r>
              <a:rPr lang="en-US" sz="1200" dirty="0">
                <a:latin typeface="Courier New" pitchFamily="49" charset="0"/>
                <a:cs typeface="Courier New" pitchFamily="49" charset="0"/>
              </a:rPr>
              <a:t> 50.656872045869  1</a:t>
            </a:r>
          </a:p>
          <a:p>
            <a:r>
              <a:rPr lang="en-US" sz="1200" dirty="0" err="1">
                <a:latin typeface="Courier New" pitchFamily="49" charset="0"/>
                <a:cs typeface="Courier New" pitchFamily="49" charset="0"/>
              </a:rPr>
              <a:t>sw</a:t>
            </a:r>
            <a:r>
              <a:rPr lang="en-US" sz="1200" dirty="0">
                <a:latin typeface="Courier New" pitchFamily="49" charset="0"/>
                <a:cs typeface="Courier New" pitchFamily="49" charset="0"/>
              </a:rPr>
              <a:t> 50.5668577816893  3</a:t>
            </a:r>
          </a:p>
          <a:p>
            <a:r>
              <a:rPr lang="en-US" sz="1200" dirty="0">
                <a:latin typeface="Courier New" pitchFamily="49" charset="0"/>
                <a:cs typeface="Courier New" pitchFamily="49" charset="0"/>
              </a:rPr>
              <a:t>platters 49.9065970003161  5</a:t>
            </a:r>
          </a:p>
          <a:p>
            <a:r>
              <a:rPr lang="en-US" sz="1200" dirty="0">
                <a:latin typeface="Courier New" pitchFamily="49" charset="0"/>
                <a:cs typeface="Courier New" pitchFamily="49" charset="0"/>
              </a:rPr>
              <a:t>falafel 49.4796995212044  4</a:t>
            </a:r>
          </a:p>
          <a:p>
            <a:r>
              <a:rPr lang="en-US" sz="1200" dirty="0">
                <a:latin typeface="Courier New" pitchFamily="49" charset="0"/>
                <a:cs typeface="Courier New" pitchFamily="49" charset="0"/>
              </a:rPr>
              <a:t>sober 49.2211422635451  7</a:t>
            </a:r>
          </a:p>
          <a:p>
            <a:r>
              <a:rPr lang="en-US" sz="1200" dirty="0" err="1">
                <a:latin typeface="Courier New" pitchFamily="49" charset="0"/>
                <a:cs typeface="Courier New" pitchFamily="49" charset="0"/>
              </a:rPr>
              <a:t>moma</a:t>
            </a:r>
            <a:r>
              <a:rPr lang="en-US" sz="1200" dirty="0">
                <a:latin typeface="Courier New" pitchFamily="49" charset="0"/>
                <a:cs typeface="Courier New" pitchFamily="49" charset="0"/>
              </a:rPr>
              <a:t> 48.1589121730374  3</a:t>
            </a:r>
          </a:p>
        </p:txBody>
      </p:sp>
      <p:sp>
        <p:nvSpPr>
          <p:cNvPr id="7" name="TextBox 6"/>
          <p:cNvSpPr txBox="1"/>
          <p:nvPr/>
        </p:nvSpPr>
        <p:spPr>
          <a:xfrm>
            <a:off x="5967435" y="2231572"/>
            <a:ext cx="2795566" cy="4524315"/>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pastrami 1931.94250908298  6</a:t>
            </a:r>
          </a:p>
          <a:p>
            <a:r>
              <a:rPr lang="en-US" sz="1200" dirty="0" err="1">
                <a:latin typeface="Courier New" pitchFamily="49" charset="0"/>
                <a:cs typeface="Courier New" pitchFamily="49" charset="0"/>
              </a:rPr>
              <a:t>katz's</a:t>
            </a:r>
            <a:r>
              <a:rPr lang="en-US" sz="1200" dirty="0">
                <a:latin typeface="Courier New" pitchFamily="49" charset="0"/>
                <a:cs typeface="Courier New" pitchFamily="49" charset="0"/>
              </a:rPr>
              <a:t> 1120.62356508209  4</a:t>
            </a:r>
          </a:p>
          <a:p>
            <a:r>
              <a:rPr lang="en-US" sz="1200" dirty="0">
                <a:latin typeface="Courier New" pitchFamily="49" charset="0"/>
                <a:cs typeface="Courier New" pitchFamily="49" charset="0"/>
              </a:rPr>
              <a:t>rye 1004.28925735888  2</a:t>
            </a:r>
          </a:p>
          <a:p>
            <a:r>
              <a:rPr lang="en-US" sz="1200" dirty="0">
                <a:latin typeface="Courier New" pitchFamily="49" charset="0"/>
                <a:cs typeface="Courier New" pitchFamily="49" charset="0"/>
              </a:rPr>
              <a:t>corned 906.113544700399  2</a:t>
            </a:r>
          </a:p>
          <a:p>
            <a:r>
              <a:rPr lang="en-US" sz="1200" dirty="0">
                <a:latin typeface="Courier New" pitchFamily="49" charset="0"/>
                <a:cs typeface="Courier New" pitchFamily="49" charset="0"/>
              </a:rPr>
              <a:t>pickles 640.487221580035  4</a:t>
            </a:r>
          </a:p>
          <a:p>
            <a:r>
              <a:rPr lang="en-US" sz="1200" dirty="0" err="1">
                <a:latin typeface="Courier New" pitchFamily="49" charset="0"/>
                <a:cs typeface="Courier New" pitchFamily="49" charset="0"/>
              </a:rPr>
              <a:t>reuben</a:t>
            </a:r>
            <a:r>
              <a:rPr lang="en-US" sz="1200" dirty="0">
                <a:latin typeface="Courier New" pitchFamily="49" charset="0"/>
                <a:cs typeface="Courier New" pitchFamily="49" charset="0"/>
              </a:rPr>
              <a:t> 515.779060830666  1</a:t>
            </a:r>
          </a:p>
          <a:p>
            <a:r>
              <a:rPr lang="en-US" sz="1200" dirty="0">
                <a:latin typeface="Courier New" pitchFamily="49" charset="0"/>
                <a:cs typeface="Courier New" pitchFamily="49" charset="0"/>
              </a:rPr>
              <a:t>matzo 430.583412389887  1</a:t>
            </a:r>
          </a:p>
          <a:p>
            <a:r>
              <a:rPr lang="en-US" sz="1200" dirty="0">
                <a:latin typeface="Courier New" pitchFamily="49" charset="0"/>
                <a:cs typeface="Courier New" pitchFamily="49" charset="0"/>
              </a:rPr>
              <a:t>sally 428.110484707471  2</a:t>
            </a:r>
          </a:p>
          <a:p>
            <a:r>
              <a:rPr lang="en-US" sz="1200" dirty="0">
                <a:latin typeface="Courier New" pitchFamily="49" charset="0"/>
                <a:cs typeface="Courier New" pitchFamily="49" charset="0"/>
              </a:rPr>
              <a:t>harry 226.323810772916  4</a:t>
            </a:r>
          </a:p>
          <a:p>
            <a:r>
              <a:rPr lang="en-US" sz="1200" dirty="0">
                <a:latin typeface="Courier New" pitchFamily="49" charset="0"/>
                <a:cs typeface="Courier New" pitchFamily="49" charset="0"/>
              </a:rPr>
              <a:t>mustard 216.079238853014  6</a:t>
            </a:r>
          </a:p>
          <a:p>
            <a:r>
              <a:rPr lang="en-US" sz="1200" dirty="0">
                <a:latin typeface="Courier New" pitchFamily="49" charset="0"/>
                <a:cs typeface="Courier New" pitchFamily="49" charset="0"/>
              </a:rPr>
              <a:t>cutter 209.535243462458  1</a:t>
            </a:r>
          </a:p>
          <a:p>
            <a:r>
              <a:rPr lang="en-US" sz="1200" dirty="0" err="1">
                <a:latin typeface="Courier New" pitchFamily="49" charset="0"/>
                <a:cs typeface="Courier New" pitchFamily="49" charset="0"/>
              </a:rPr>
              <a:t>carnegie</a:t>
            </a:r>
            <a:r>
              <a:rPr lang="en-US" sz="1200" dirty="0">
                <a:latin typeface="Courier New" pitchFamily="49" charset="0"/>
                <a:cs typeface="Courier New" pitchFamily="49" charset="0"/>
              </a:rPr>
              <a:t> 198.655512713779  3</a:t>
            </a:r>
          </a:p>
          <a:p>
            <a:r>
              <a:rPr lang="en-US" sz="1200" dirty="0" err="1">
                <a:latin typeface="Courier New" pitchFamily="49" charset="0"/>
                <a:cs typeface="Courier New" pitchFamily="49" charset="0"/>
              </a:rPr>
              <a:t>katz</a:t>
            </a:r>
            <a:r>
              <a:rPr lang="en-US" sz="1200" dirty="0">
                <a:latin typeface="Courier New" pitchFamily="49" charset="0"/>
                <a:cs typeface="Courier New" pitchFamily="49" charset="0"/>
              </a:rPr>
              <a:t> 194.387844446609  7</a:t>
            </a:r>
          </a:p>
          <a:p>
            <a:r>
              <a:rPr lang="en-US" sz="1200" dirty="0">
                <a:latin typeface="Courier New" pitchFamily="49" charset="0"/>
                <a:cs typeface="Courier New" pitchFamily="49" charset="0"/>
              </a:rPr>
              <a:t>knish 184.206807439524  1</a:t>
            </a:r>
          </a:p>
          <a:p>
            <a:r>
              <a:rPr lang="en-US" sz="1200" dirty="0">
                <a:latin typeface="Courier New" pitchFamily="49" charset="0"/>
                <a:cs typeface="Courier New" pitchFamily="49" charset="0"/>
              </a:rPr>
              <a:t>sandwiches 181.415707218  8</a:t>
            </a:r>
          </a:p>
          <a:p>
            <a:r>
              <a:rPr lang="en-US" sz="1200" dirty="0">
                <a:latin typeface="Courier New" pitchFamily="49" charset="0"/>
                <a:cs typeface="Courier New" pitchFamily="49" charset="0"/>
              </a:rPr>
              <a:t>brisket 131.945865389878  4</a:t>
            </a:r>
          </a:p>
          <a:p>
            <a:r>
              <a:rPr lang="en-US" sz="1200" dirty="0">
                <a:latin typeface="Courier New" pitchFamily="49" charset="0"/>
                <a:cs typeface="Courier New" pitchFamily="49" charset="0"/>
              </a:rPr>
              <a:t>fries 131.613054313392  7</a:t>
            </a:r>
          </a:p>
          <a:p>
            <a:r>
              <a:rPr lang="en-US" sz="1200" dirty="0">
                <a:latin typeface="Courier New" pitchFamily="49" charset="0"/>
                <a:cs typeface="Courier New" pitchFamily="49" charset="0"/>
              </a:rPr>
              <a:t>salami 127.621117258549  3</a:t>
            </a:r>
          </a:p>
          <a:p>
            <a:r>
              <a:rPr lang="en-US" sz="1200" dirty="0">
                <a:latin typeface="Courier New" pitchFamily="49" charset="0"/>
                <a:cs typeface="Courier New" pitchFamily="49" charset="0"/>
              </a:rPr>
              <a:t>knishes 124.339595021678  1</a:t>
            </a:r>
          </a:p>
          <a:p>
            <a:r>
              <a:rPr lang="en-US" sz="1200" dirty="0">
                <a:latin typeface="Courier New" pitchFamily="49" charset="0"/>
                <a:cs typeface="Courier New" pitchFamily="49" charset="0"/>
              </a:rPr>
              <a:t>delicatessen 117.488967607 2</a:t>
            </a:r>
          </a:p>
          <a:p>
            <a:r>
              <a:rPr lang="en-US" sz="1200" dirty="0">
                <a:latin typeface="Courier New" pitchFamily="49" charset="0"/>
                <a:cs typeface="Courier New" pitchFamily="49" charset="0"/>
              </a:rPr>
              <a:t>deli's 117.431839742696  1</a:t>
            </a:r>
          </a:p>
          <a:p>
            <a:r>
              <a:rPr lang="en-US" sz="1200" dirty="0">
                <a:latin typeface="Courier New" pitchFamily="49" charset="0"/>
                <a:cs typeface="Courier New" pitchFamily="49" charset="0"/>
              </a:rPr>
              <a:t>carver 115.129254649702  1</a:t>
            </a:r>
          </a:p>
          <a:p>
            <a:r>
              <a:rPr lang="en-US" sz="1200" dirty="0">
                <a:latin typeface="Courier New" pitchFamily="49" charset="0"/>
                <a:cs typeface="Courier New" pitchFamily="49" charset="0"/>
              </a:rPr>
              <a:t>brown's 109.441778045519  2</a:t>
            </a:r>
          </a:p>
          <a:p>
            <a:r>
              <a:rPr lang="en-US" sz="1200" dirty="0" err="1">
                <a:latin typeface="Courier New" pitchFamily="49" charset="0"/>
                <a:cs typeface="Courier New" pitchFamily="49" charset="0"/>
              </a:rPr>
              <a:t>matzoh</a:t>
            </a:r>
            <a:r>
              <a:rPr lang="en-US" sz="1200" dirty="0">
                <a:latin typeface="Courier New" pitchFamily="49" charset="0"/>
                <a:cs typeface="Courier New" pitchFamily="49" charset="0"/>
              </a:rPr>
              <a:t> 108.22149937072  1</a:t>
            </a:r>
          </a:p>
        </p:txBody>
      </p:sp>
    </p:spTree>
    <p:extLst>
      <p:ext uri="{BB962C8B-B14F-4D97-AF65-F5344CB8AC3E}">
        <p14:creationId xmlns:p14="http://schemas.microsoft.com/office/powerpoint/2010/main" val="59991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cut</a:t>
            </a:r>
          </a:p>
        </p:txBody>
      </p:sp>
      <p:sp>
        <p:nvSpPr>
          <p:cNvPr id="3" name="Content Placeholder 2"/>
          <p:cNvSpPr>
            <a:spLocks noGrp="1"/>
          </p:cNvSpPr>
          <p:nvPr>
            <p:ph idx="1"/>
          </p:nvPr>
        </p:nvSpPr>
        <p:spPr/>
        <p:txBody>
          <a:bodyPr/>
          <a:lstStyle/>
          <a:p>
            <a:r>
              <a:rPr lang="en-US" dirty="0"/>
              <a:t>TF-IDF takes care of stop words as well</a:t>
            </a:r>
          </a:p>
          <a:p>
            <a:r>
              <a:rPr lang="en-US" dirty="0"/>
              <a:t>We do not need to remove the </a:t>
            </a:r>
            <a:r>
              <a:rPr lang="en-US" dirty="0" err="1"/>
              <a:t>stopwords</a:t>
            </a:r>
            <a:r>
              <a:rPr lang="en-US" dirty="0"/>
              <a:t> since they will get IDF(w) = 0</a:t>
            </a:r>
          </a:p>
        </p:txBody>
      </p:sp>
    </p:spTree>
    <p:extLst>
      <p:ext uri="{BB962C8B-B14F-4D97-AF65-F5344CB8AC3E}">
        <p14:creationId xmlns:p14="http://schemas.microsoft.com/office/powerpoint/2010/main" val="38871883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Decisions, decisions…</a:t>
            </a:r>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a:t>When mining real data you often need to make some </a:t>
            </a:r>
            <a:r>
              <a:rPr lang="en-US" dirty="0">
                <a:solidFill>
                  <a:schemeClr val="accent6">
                    <a:lumMod val="75000"/>
                  </a:schemeClr>
                </a:solidFill>
              </a:rPr>
              <a:t>decisions</a:t>
            </a:r>
          </a:p>
          <a:p>
            <a:pPr lvl="1"/>
            <a:r>
              <a:rPr lang="en-US" dirty="0">
                <a:solidFill>
                  <a:srgbClr val="0070C0"/>
                </a:solidFill>
              </a:rPr>
              <a:t>What</a:t>
            </a:r>
            <a:r>
              <a:rPr lang="en-US" dirty="0"/>
              <a:t> data should we collect? </a:t>
            </a:r>
            <a:r>
              <a:rPr lang="en-US" dirty="0">
                <a:solidFill>
                  <a:srgbClr val="0070C0"/>
                </a:solidFill>
              </a:rPr>
              <a:t>How much</a:t>
            </a:r>
            <a:r>
              <a:rPr lang="en-US" dirty="0"/>
              <a:t>? For </a:t>
            </a:r>
            <a:r>
              <a:rPr lang="en-US" dirty="0">
                <a:solidFill>
                  <a:srgbClr val="0070C0"/>
                </a:solidFill>
              </a:rPr>
              <a:t>how long</a:t>
            </a:r>
            <a:r>
              <a:rPr lang="en-US" dirty="0"/>
              <a:t>?</a:t>
            </a:r>
          </a:p>
          <a:p>
            <a:pPr lvl="1"/>
            <a:r>
              <a:rPr lang="en-US" dirty="0"/>
              <a:t>Should we </a:t>
            </a:r>
            <a:r>
              <a:rPr lang="en-US" dirty="0">
                <a:solidFill>
                  <a:srgbClr val="0070C0"/>
                </a:solidFill>
              </a:rPr>
              <a:t>throw out some data </a:t>
            </a:r>
            <a:r>
              <a:rPr lang="en-US" dirty="0"/>
              <a:t>that does not seem to be useful?</a:t>
            </a:r>
          </a:p>
          <a:p>
            <a:pPr lvl="2"/>
            <a:endParaRPr lang="en-US" dirty="0"/>
          </a:p>
          <a:p>
            <a:pPr lvl="2"/>
            <a:endParaRPr lang="en-US" dirty="0"/>
          </a:p>
          <a:p>
            <a:pPr lvl="2"/>
            <a:endParaRPr lang="en-US" dirty="0"/>
          </a:p>
          <a:p>
            <a:pPr lvl="2"/>
            <a:r>
              <a:rPr lang="en-US" dirty="0"/>
              <a:t>Too frequent data (stop words), too infrequent (errors?), erroneous data, missing data, outliers</a:t>
            </a:r>
          </a:p>
          <a:p>
            <a:pPr lvl="1"/>
            <a:r>
              <a:rPr lang="en-US" dirty="0"/>
              <a:t>How should we </a:t>
            </a:r>
            <a:r>
              <a:rPr lang="en-US" dirty="0">
                <a:solidFill>
                  <a:srgbClr val="0070C0"/>
                </a:solidFill>
              </a:rPr>
              <a:t>weight</a:t>
            </a:r>
            <a:r>
              <a:rPr lang="en-US" dirty="0"/>
              <a:t> the different pieces of data?</a:t>
            </a:r>
          </a:p>
          <a:p>
            <a:endParaRPr lang="en-US" dirty="0"/>
          </a:p>
          <a:p>
            <a:r>
              <a:rPr lang="en-US" dirty="0"/>
              <a:t>Most decisions are application dependent. Some information may be </a:t>
            </a:r>
            <a:r>
              <a:rPr lang="en-US" dirty="0">
                <a:solidFill>
                  <a:schemeClr val="accent6">
                    <a:lumMod val="75000"/>
                  </a:schemeClr>
                </a:solidFill>
              </a:rPr>
              <a:t>lost</a:t>
            </a:r>
            <a:r>
              <a:rPr lang="en-US" dirty="0"/>
              <a:t> but we can usually live with it (most of the times)</a:t>
            </a:r>
          </a:p>
          <a:p>
            <a:endParaRPr lang="en-US" dirty="0"/>
          </a:p>
          <a:p>
            <a:r>
              <a:rPr lang="en-US" dirty="0"/>
              <a:t>We should make our decisions </a:t>
            </a:r>
            <a:r>
              <a:rPr lang="en-US" dirty="0">
                <a:solidFill>
                  <a:srgbClr val="00B0F0"/>
                </a:solidFill>
              </a:rPr>
              <a:t>clear</a:t>
            </a:r>
            <a:r>
              <a:rPr lang="en-US" dirty="0"/>
              <a:t> since they affect our findings.</a:t>
            </a:r>
          </a:p>
          <a:p>
            <a:endParaRPr lang="en-US" dirty="0"/>
          </a:p>
          <a:p>
            <a:r>
              <a:rPr lang="en-US" dirty="0"/>
              <a:t>Dealing with real data is hard…</a:t>
            </a:r>
          </a:p>
        </p:txBody>
      </p:sp>
      <p:sp>
        <p:nvSpPr>
          <p:cNvPr id="4" name="TextBox 3"/>
          <p:cNvSpPr txBox="1"/>
          <p:nvPr/>
        </p:nvSpPr>
        <p:spPr>
          <a:xfrm>
            <a:off x="1978099" y="2649413"/>
            <a:ext cx="5298245" cy="461665"/>
          </a:xfrm>
          <a:prstGeom prst="rect">
            <a:avLst/>
          </a:prstGeom>
          <a:solidFill>
            <a:srgbClr val="92D050"/>
          </a:solidFill>
        </p:spPr>
        <p:txBody>
          <a:bodyPr wrap="none" rtlCol="0">
            <a:spAutoFit/>
          </a:bodyPr>
          <a:lstStyle/>
          <a:p>
            <a:r>
              <a:rPr lang="en-US" sz="1200" dirty="0">
                <a:latin typeface="Courier New" pitchFamily="49" charset="0"/>
                <a:cs typeface="Courier New" pitchFamily="49" charset="0"/>
              </a:rPr>
              <a:t>AAAAAAAAAAAAA			</a:t>
            </a:r>
          </a:p>
          <a:p>
            <a:r>
              <a:rPr lang="en-US" sz="1200" dirty="0">
                <a:latin typeface="Courier New" pitchFamily="49" charset="0"/>
                <a:cs typeface="Courier New" pitchFamily="49" charset="0"/>
              </a:rPr>
              <a:t>AAAAAAAAAAAAAAAAAAAAAAAAA </a:t>
            </a:r>
            <a:r>
              <a:rPr lang="en-US" sz="1200" dirty="0" err="1">
                <a:latin typeface="Courier New" pitchFamily="49" charset="0"/>
                <a:cs typeface="Courier New" pitchFamily="49" charset="0"/>
              </a:rPr>
              <a:t>AAAAAAAAAAAAAAAAAAAAAAAAA</a:t>
            </a:r>
            <a:r>
              <a:rPr lang="en-US" sz="1200" dirty="0">
                <a:latin typeface="Courier New" pitchFamily="49" charset="0"/>
                <a:cs typeface="Courier New" pitchFamily="49" charset="0"/>
              </a:rPr>
              <a:t> AAA</a:t>
            </a:r>
          </a:p>
        </p:txBody>
      </p:sp>
      <p:sp>
        <p:nvSpPr>
          <p:cNvPr id="5" name="TextBox 4"/>
          <p:cNvSpPr txBox="1"/>
          <p:nvPr/>
        </p:nvSpPr>
        <p:spPr>
          <a:xfrm>
            <a:off x="457200" y="2666715"/>
            <a:ext cx="1499128" cy="307777"/>
          </a:xfrm>
          <a:prstGeom prst="rect">
            <a:avLst/>
          </a:prstGeom>
          <a:noFill/>
        </p:spPr>
        <p:txBody>
          <a:bodyPr wrap="none" rtlCol="0">
            <a:spAutoFit/>
          </a:bodyPr>
          <a:lstStyle/>
          <a:p>
            <a:r>
              <a:rPr lang="en-US" sz="1400" dirty="0"/>
              <a:t>An actual review</a:t>
            </a:r>
          </a:p>
        </p:txBody>
      </p:sp>
    </p:spTree>
    <p:extLst>
      <p:ext uri="{BB962C8B-B14F-4D97-AF65-F5344CB8AC3E}">
        <p14:creationId xmlns:p14="http://schemas.microsoft.com/office/powerpoint/2010/main" val="300805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9" name="Rectangle 5"/>
          <p:cNvSpPr>
            <a:spLocks noGrp="1" noChangeArrowheads="1"/>
          </p:cNvSpPr>
          <p:nvPr>
            <p:ph type="title"/>
          </p:nvPr>
        </p:nvSpPr>
        <p:spPr/>
        <p:txBody>
          <a:bodyPr/>
          <a:lstStyle/>
          <a:p>
            <a:r>
              <a:rPr lang="en-US" dirty="0"/>
              <a:t>Numeric Relational Data</a:t>
            </a:r>
          </a:p>
        </p:txBody>
      </p:sp>
      <p:sp>
        <p:nvSpPr>
          <p:cNvPr id="769030" name="Rectangle 6"/>
          <p:cNvSpPr>
            <a:spLocks noGrp="1" noChangeArrowheads="1"/>
          </p:cNvSpPr>
          <p:nvPr>
            <p:ph type="body" idx="1"/>
          </p:nvPr>
        </p:nvSpPr>
        <p:spPr>
          <a:xfrm>
            <a:off x="381000" y="1600200"/>
            <a:ext cx="8318500" cy="3124200"/>
          </a:xfrm>
        </p:spPr>
        <p:txBody>
          <a:bodyPr/>
          <a:lstStyle/>
          <a:p>
            <a:r>
              <a:rPr lang="en-US" sz="2400" dirty="0"/>
              <a:t>If data objects have the same </a:t>
            </a:r>
            <a:r>
              <a:rPr lang="en-US" sz="2400" dirty="0">
                <a:solidFill>
                  <a:srgbClr val="FF0000"/>
                </a:solidFill>
              </a:rPr>
              <a:t>fixed set </a:t>
            </a:r>
            <a:r>
              <a:rPr lang="en-US" sz="2400" dirty="0"/>
              <a:t>of </a:t>
            </a:r>
            <a:r>
              <a:rPr lang="en-US" sz="2400" dirty="0">
                <a:solidFill>
                  <a:schemeClr val="accent6">
                    <a:lumMod val="75000"/>
                  </a:schemeClr>
                </a:solidFill>
              </a:rPr>
              <a:t>numeric attributes</a:t>
            </a:r>
            <a:r>
              <a:rPr lang="en-US" sz="2400" dirty="0"/>
              <a:t>, then the data objects can be thought of as </a:t>
            </a:r>
            <a:r>
              <a:rPr lang="en-US" sz="2400" dirty="0">
                <a:solidFill>
                  <a:srgbClr val="0070C0"/>
                </a:solidFill>
              </a:rPr>
              <a:t>points/vectors</a:t>
            </a:r>
            <a:r>
              <a:rPr lang="en-US" sz="2400" dirty="0"/>
              <a:t> in a multi-dimensional space, where each </a:t>
            </a:r>
            <a:r>
              <a:rPr lang="en-US" sz="2400" dirty="0">
                <a:solidFill>
                  <a:schemeClr val="accent6">
                    <a:lumMod val="75000"/>
                  </a:schemeClr>
                </a:solidFill>
              </a:rPr>
              <a:t>dimension</a:t>
            </a:r>
            <a:r>
              <a:rPr lang="en-US" sz="2400" dirty="0"/>
              <a:t> represents a distinct attribute </a:t>
            </a:r>
          </a:p>
          <a:p>
            <a:pPr lvl="4"/>
            <a:endParaRPr lang="en-US" sz="1800" dirty="0"/>
          </a:p>
          <a:p>
            <a:r>
              <a:rPr lang="en-US" sz="2400" dirty="0"/>
              <a:t>Such data set can be represented by an </a:t>
            </a:r>
            <a:r>
              <a:rPr lang="en-US" sz="2400" dirty="0" err="1">
                <a:solidFill>
                  <a:srgbClr val="0070C0"/>
                </a:solidFill>
              </a:rPr>
              <a:t>nxd</a:t>
            </a:r>
            <a:r>
              <a:rPr lang="en-US" sz="2400" dirty="0">
                <a:solidFill>
                  <a:srgbClr val="0070C0"/>
                </a:solidFill>
              </a:rPr>
              <a:t> </a:t>
            </a:r>
            <a:r>
              <a:rPr lang="en-US" sz="2400" dirty="0">
                <a:solidFill>
                  <a:srgbClr val="FF0000"/>
                </a:solidFill>
              </a:rPr>
              <a:t>data matrix</a:t>
            </a:r>
            <a:r>
              <a:rPr lang="en-US" sz="2400" dirty="0"/>
              <a:t>, where there are </a:t>
            </a:r>
            <a:r>
              <a:rPr lang="en-US" sz="2400" dirty="0">
                <a:solidFill>
                  <a:srgbClr val="0070C0"/>
                </a:solidFill>
              </a:rPr>
              <a:t>n</a:t>
            </a:r>
            <a:r>
              <a:rPr lang="en-US" sz="2400" dirty="0"/>
              <a:t> rows, one for each object, and </a:t>
            </a:r>
            <a:r>
              <a:rPr lang="en-US" sz="2400" dirty="0">
                <a:solidFill>
                  <a:srgbClr val="0070C0"/>
                </a:solidFill>
              </a:rPr>
              <a:t>d</a:t>
            </a:r>
            <a:r>
              <a:rPr lang="en-US" sz="2400" dirty="0"/>
              <a:t> columns, one for each attribute</a:t>
            </a:r>
          </a:p>
        </p:txBody>
      </p:sp>
      <p:graphicFrame>
        <p:nvGraphicFramePr>
          <p:cNvPr id="2" name="Table 1"/>
          <p:cNvGraphicFramePr>
            <a:graphicFrameLocks noGrp="1"/>
          </p:cNvGraphicFramePr>
          <p:nvPr>
            <p:extLst>
              <p:ext uri="{D42A27DB-BD31-4B8C-83A1-F6EECF244321}">
                <p14:modId xmlns:p14="http://schemas.microsoft.com/office/powerpoint/2010/main" val="2417488377"/>
              </p:ext>
            </p:extLst>
          </p:nvPr>
        </p:nvGraphicFramePr>
        <p:xfrm>
          <a:off x="1492250" y="5029200"/>
          <a:ext cx="6096000" cy="148336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Temperature</a:t>
                      </a:r>
                    </a:p>
                  </a:txBody>
                  <a:tcPr/>
                </a:tc>
                <a:tc>
                  <a:txBody>
                    <a:bodyPr/>
                    <a:lstStyle/>
                    <a:p>
                      <a:pPr algn="ctr"/>
                      <a:r>
                        <a:rPr lang="en-US" dirty="0"/>
                        <a:t>Humidity</a:t>
                      </a:r>
                    </a:p>
                  </a:txBody>
                  <a:tcPr/>
                </a:tc>
                <a:tc>
                  <a:txBody>
                    <a:bodyPr/>
                    <a:lstStyle/>
                    <a:p>
                      <a:pPr algn="ctr"/>
                      <a:r>
                        <a:rPr lang="en-US" dirty="0"/>
                        <a:t>Pressure</a:t>
                      </a:r>
                    </a:p>
                  </a:txBody>
                  <a:tcPr/>
                </a:tc>
                <a:extLst>
                  <a:ext uri="{0D108BD9-81ED-4DB2-BD59-A6C34878D82A}">
                    <a16:rowId xmlns:a16="http://schemas.microsoft.com/office/drawing/2014/main" val="10000"/>
                  </a:ext>
                </a:extLst>
              </a:tr>
              <a:tr h="370840">
                <a:tc>
                  <a:txBody>
                    <a:bodyPr/>
                    <a:lstStyle/>
                    <a:p>
                      <a:pPr algn="ctr"/>
                      <a:r>
                        <a:rPr lang="en-US" dirty="0"/>
                        <a:t>30</a:t>
                      </a:r>
                    </a:p>
                  </a:txBody>
                  <a:tcPr/>
                </a:tc>
                <a:tc>
                  <a:txBody>
                    <a:bodyPr/>
                    <a:lstStyle/>
                    <a:p>
                      <a:pPr algn="ctr"/>
                      <a:r>
                        <a:rPr lang="en-US" dirty="0"/>
                        <a:t>0.8</a:t>
                      </a:r>
                    </a:p>
                  </a:txBody>
                  <a:tcPr/>
                </a:tc>
                <a:tc>
                  <a:txBody>
                    <a:bodyPr/>
                    <a:lstStyle/>
                    <a:p>
                      <a:pPr algn="ctr"/>
                      <a:r>
                        <a:rPr lang="en-US" dirty="0"/>
                        <a:t>90</a:t>
                      </a:r>
                    </a:p>
                  </a:txBody>
                  <a:tcPr/>
                </a:tc>
                <a:extLst>
                  <a:ext uri="{0D108BD9-81ED-4DB2-BD59-A6C34878D82A}">
                    <a16:rowId xmlns:a16="http://schemas.microsoft.com/office/drawing/2014/main" val="10001"/>
                  </a:ext>
                </a:extLst>
              </a:tr>
              <a:tr h="370840">
                <a:tc>
                  <a:txBody>
                    <a:bodyPr/>
                    <a:lstStyle/>
                    <a:p>
                      <a:pPr algn="ctr"/>
                      <a:r>
                        <a:rPr lang="en-US" dirty="0"/>
                        <a:t>32</a:t>
                      </a:r>
                    </a:p>
                  </a:txBody>
                  <a:tcPr/>
                </a:tc>
                <a:tc>
                  <a:txBody>
                    <a:bodyPr/>
                    <a:lstStyle/>
                    <a:p>
                      <a:pPr algn="ctr"/>
                      <a:r>
                        <a:rPr lang="en-US" dirty="0"/>
                        <a:t>0.5</a:t>
                      </a:r>
                    </a:p>
                  </a:txBody>
                  <a:tcPr/>
                </a:tc>
                <a:tc>
                  <a:txBody>
                    <a:bodyPr/>
                    <a:lstStyle/>
                    <a:p>
                      <a:pPr algn="ctr"/>
                      <a:r>
                        <a:rPr lang="en-US" dirty="0"/>
                        <a:t>80</a:t>
                      </a:r>
                    </a:p>
                  </a:txBody>
                  <a:tcPr/>
                </a:tc>
                <a:extLst>
                  <a:ext uri="{0D108BD9-81ED-4DB2-BD59-A6C34878D82A}">
                    <a16:rowId xmlns:a16="http://schemas.microsoft.com/office/drawing/2014/main" val="10002"/>
                  </a:ext>
                </a:extLst>
              </a:tr>
              <a:tr h="370840">
                <a:tc>
                  <a:txBody>
                    <a:bodyPr/>
                    <a:lstStyle/>
                    <a:p>
                      <a:pPr algn="ctr"/>
                      <a:r>
                        <a:rPr lang="en-US" dirty="0"/>
                        <a:t>24</a:t>
                      </a:r>
                    </a:p>
                  </a:txBody>
                  <a:tcPr/>
                </a:tc>
                <a:tc>
                  <a:txBody>
                    <a:bodyPr/>
                    <a:lstStyle/>
                    <a:p>
                      <a:pPr algn="ctr"/>
                      <a:r>
                        <a:rPr lang="en-US" dirty="0"/>
                        <a:t>0.3</a:t>
                      </a:r>
                    </a:p>
                  </a:txBody>
                  <a:tcPr/>
                </a:tc>
                <a:tc>
                  <a:txBody>
                    <a:bodyPr/>
                    <a:lstStyle/>
                    <a:p>
                      <a:pPr algn="ctr"/>
                      <a:r>
                        <a:rPr lang="en-US" dirty="0"/>
                        <a:t>95</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80722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p:txBody>
          <a:bodyPr/>
          <a:lstStyle/>
          <a:p>
            <a:r>
              <a:rPr lang="en-US" dirty="0"/>
              <a:t>In many cases it is important to </a:t>
            </a:r>
            <a:r>
              <a:rPr lang="en-US" dirty="0">
                <a:solidFill>
                  <a:schemeClr val="accent6">
                    <a:lumMod val="75000"/>
                  </a:schemeClr>
                </a:solidFill>
              </a:rPr>
              <a:t>normalize</a:t>
            </a:r>
            <a:r>
              <a:rPr lang="en-US" dirty="0"/>
              <a:t> the data rather than use the raw values</a:t>
            </a:r>
          </a:p>
          <a:p>
            <a:r>
              <a:rPr lang="en-US" dirty="0"/>
              <a:t>In this data, different attributes take very </a:t>
            </a:r>
            <a:r>
              <a:rPr lang="en-US" dirty="0">
                <a:solidFill>
                  <a:srgbClr val="0070C0"/>
                </a:solidFill>
              </a:rPr>
              <a:t>different range of values</a:t>
            </a:r>
            <a:r>
              <a:rPr lang="en-US" dirty="0"/>
              <a:t>. For distance/similarity the small values will disappear</a:t>
            </a:r>
          </a:p>
          <a:p>
            <a:r>
              <a:rPr lang="en-US" dirty="0"/>
              <a:t>We need to make them </a:t>
            </a:r>
            <a:r>
              <a:rPr lang="en-US" dirty="0">
                <a:solidFill>
                  <a:schemeClr val="accent6">
                    <a:lumMod val="75000"/>
                  </a:schemeClr>
                </a:solidFill>
              </a:rPr>
              <a:t>comparable</a:t>
            </a:r>
          </a:p>
        </p:txBody>
      </p:sp>
      <p:graphicFrame>
        <p:nvGraphicFramePr>
          <p:cNvPr id="4" name="Table 3"/>
          <p:cNvGraphicFramePr>
            <a:graphicFrameLocks noGrp="1"/>
          </p:cNvGraphicFramePr>
          <p:nvPr>
            <p:extLst>
              <p:ext uri="{D42A27DB-BD31-4B8C-83A1-F6EECF244321}">
                <p14:modId xmlns:p14="http://schemas.microsoft.com/office/powerpoint/2010/main" val="4205743471"/>
              </p:ext>
            </p:extLst>
          </p:nvPr>
        </p:nvGraphicFramePr>
        <p:xfrm>
          <a:off x="1600200" y="4724400"/>
          <a:ext cx="6096000" cy="148336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Temperature</a:t>
                      </a:r>
                    </a:p>
                  </a:txBody>
                  <a:tcPr/>
                </a:tc>
                <a:tc>
                  <a:txBody>
                    <a:bodyPr/>
                    <a:lstStyle/>
                    <a:p>
                      <a:pPr algn="ctr"/>
                      <a:r>
                        <a:rPr lang="en-US" dirty="0"/>
                        <a:t>Humidity</a:t>
                      </a:r>
                    </a:p>
                  </a:txBody>
                  <a:tcPr/>
                </a:tc>
                <a:tc>
                  <a:txBody>
                    <a:bodyPr/>
                    <a:lstStyle/>
                    <a:p>
                      <a:pPr algn="ctr"/>
                      <a:r>
                        <a:rPr lang="en-US" dirty="0"/>
                        <a:t>Pressure</a:t>
                      </a:r>
                    </a:p>
                  </a:txBody>
                  <a:tcPr/>
                </a:tc>
                <a:extLst>
                  <a:ext uri="{0D108BD9-81ED-4DB2-BD59-A6C34878D82A}">
                    <a16:rowId xmlns:a16="http://schemas.microsoft.com/office/drawing/2014/main" val="10000"/>
                  </a:ext>
                </a:extLst>
              </a:tr>
              <a:tr h="370840">
                <a:tc>
                  <a:txBody>
                    <a:bodyPr/>
                    <a:lstStyle/>
                    <a:p>
                      <a:pPr algn="ctr"/>
                      <a:r>
                        <a:rPr lang="en-US" dirty="0"/>
                        <a:t>30</a:t>
                      </a:r>
                    </a:p>
                  </a:txBody>
                  <a:tcPr/>
                </a:tc>
                <a:tc>
                  <a:txBody>
                    <a:bodyPr/>
                    <a:lstStyle/>
                    <a:p>
                      <a:pPr algn="ctr"/>
                      <a:r>
                        <a:rPr lang="en-US" dirty="0"/>
                        <a:t>0.8</a:t>
                      </a:r>
                    </a:p>
                  </a:txBody>
                  <a:tcPr/>
                </a:tc>
                <a:tc>
                  <a:txBody>
                    <a:bodyPr/>
                    <a:lstStyle/>
                    <a:p>
                      <a:pPr algn="ctr"/>
                      <a:r>
                        <a:rPr lang="en-US" dirty="0"/>
                        <a:t>90</a:t>
                      </a:r>
                    </a:p>
                  </a:txBody>
                  <a:tcPr/>
                </a:tc>
                <a:extLst>
                  <a:ext uri="{0D108BD9-81ED-4DB2-BD59-A6C34878D82A}">
                    <a16:rowId xmlns:a16="http://schemas.microsoft.com/office/drawing/2014/main" val="10001"/>
                  </a:ext>
                </a:extLst>
              </a:tr>
              <a:tr h="370840">
                <a:tc>
                  <a:txBody>
                    <a:bodyPr/>
                    <a:lstStyle/>
                    <a:p>
                      <a:pPr algn="ctr"/>
                      <a:r>
                        <a:rPr lang="en-US" dirty="0"/>
                        <a:t>32</a:t>
                      </a:r>
                    </a:p>
                  </a:txBody>
                  <a:tcPr/>
                </a:tc>
                <a:tc>
                  <a:txBody>
                    <a:bodyPr/>
                    <a:lstStyle/>
                    <a:p>
                      <a:pPr algn="ctr"/>
                      <a:r>
                        <a:rPr lang="en-US" dirty="0"/>
                        <a:t>0.5</a:t>
                      </a:r>
                    </a:p>
                  </a:txBody>
                  <a:tcPr/>
                </a:tc>
                <a:tc>
                  <a:txBody>
                    <a:bodyPr/>
                    <a:lstStyle/>
                    <a:p>
                      <a:pPr algn="ctr"/>
                      <a:r>
                        <a:rPr lang="en-US" dirty="0"/>
                        <a:t>80</a:t>
                      </a:r>
                    </a:p>
                  </a:txBody>
                  <a:tcPr/>
                </a:tc>
                <a:extLst>
                  <a:ext uri="{0D108BD9-81ED-4DB2-BD59-A6C34878D82A}">
                    <a16:rowId xmlns:a16="http://schemas.microsoft.com/office/drawing/2014/main" val="10002"/>
                  </a:ext>
                </a:extLst>
              </a:tr>
              <a:tr h="370840">
                <a:tc>
                  <a:txBody>
                    <a:bodyPr/>
                    <a:lstStyle/>
                    <a:p>
                      <a:pPr algn="ctr"/>
                      <a:r>
                        <a:rPr lang="en-US" dirty="0"/>
                        <a:t>24</a:t>
                      </a:r>
                    </a:p>
                  </a:txBody>
                  <a:tcPr/>
                </a:tc>
                <a:tc>
                  <a:txBody>
                    <a:bodyPr/>
                    <a:lstStyle/>
                    <a:p>
                      <a:pPr algn="ctr"/>
                      <a:r>
                        <a:rPr lang="en-US" dirty="0"/>
                        <a:t>0.3</a:t>
                      </a:r>
                    </a:p>
                  </a:txBody>
                  <a:tcPr/>
                </a:tc>
                <a:tc>
                  <a:txBody>
                    <a:bodyPr/>
                    <a:lstStyle/>
                    <a:p>
                      <a:pPr algn="ctr"/>
                      <a:r>
                        <a:rPr lang="en-US" dirty="0"/>
                        <a:t>95</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34386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Normalization</a:t>
            </a:r>
          </a:p>
        </p:txBody>
      </p:sp>
      <p:sp>
        <p:nvSpPr>
          <p:cNvPr id="3" name="Content Placeholder 2"/>
          <p:cNvSpPr>
            <a:spLocks noGrp="1"/>
          </p:cNvSpPr>
          <p:nvPr>
            <p:ph idx="1"/>
          </p:nvPr>
        </p:nvSpPr>
        <p:spPr/>
        <p:txBody>
          <a:bodyPr/>
          <a:lstStyle/>
          <a:p>
            <a:r>
              <a:rPr lang="en-US" dirty="0"/>
              <a:t>Divide (the values of a </a:t>
            </a:r>
            <a:r>
              <a:rPr lang="en-US" dirty="0">
                <a:solidFill>
                  <a:srgbClr val="FF3300"/>
                </a:solidFill>
              </a:rPr>
              <a:t>column</a:t>
            </a:r>
            <a:r>
              <a:rPr lang="en-US" dirty="0"/>
              <a:t>) by the </a:t>
            </a:r>
            <a:r>
              <a:rPr lang="en-US" dirty="0">
                <a:solidFill>
                  <a:schemeClr val="accent6">
                    <a:lumMod val="75000"/>
                  </a:schemeClr>
                </a:solidFill>
              </a:rPr>
              <a:t>maximum value </a:t>
            </a:r>
            <a:r>
              <a:rPr lang="en-US" dirty="0"/>
              <a:t>for each attribute</a:t>
            </a:r>
          </a:p>
          <a:p>
            <a:pPr lvl="1"/>
            <a:r>
              <a:rPr lang="en-US" dirty="0"/>
              <a:t>Brings everything in the </a:t>
            </a:r>
            <a:r>
              <a:rPr lang="en-US" dirty="0">
                <a:solidFill>
                  <a:srgbClr val="FF0000"/>
                </a:solidFill>
              </a:rPr>
              <a:t>[0,1] range </a:t>
            </a:r>
          </a:p>
        </p:txBody>
      </p:sp>
      <p:graphicFrame>
        <p:nvGraphicFramePr>
          <p:cNvPr id="4" name="Table 3"/>
          <p:cNvGraphicFramePr>
            <a:graphicFrameLocks noGrp="1"/>
          </p:cNvGraphicFramePr>
          <p:nvPr>
            <p:extLst>
              <p:ext uri="{D42A27DB-BD31-4B8C-83A1-F6EECF244321}">
                <p14:modId xmlns:p14="http://schemas.microsoft.com/office/powerpoint/2010/main" val="3561834722"/>
              </p:ext>
            </p:extLst>
          </p:nvPr>
        </p:nvGraphicFramePr>
        <p:xfrm>
          <a:off x="1447800" y="297180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Temperature</a:t>
                      </a:r>
                    </a:p>
                  </a:txBody>
                  <a:tcPr/>
                </a:tc>
                <a:tc>
                  <a:txBody>
                    <a:bodyPr/>
                    <a:lstStyle/>
                    <a:p>
                      <a:pPr algn="ctr"/>
                      <a:r>
                        <a:rPr lang="en-US" dirty="0"/>
                        <a:t>Humidity</a:t>
                      </a:r>
                    </a:p>
                  </a:txBody>
                  <a:tcPr/>
                </a:tc>
                <a:tc>
                  <a:txBody>
                    <a:bodyPr/>
                    <a:lstStyle/>
                    <a:p>
                      <a:pPr algn="ctr"/>
                      <a:r>
                        <a:rPr lang="en-US" dirty="0"/>
                        <a:t>Pressure</a:t>
                      </a:r>
                    </a:p>
                  </a:txBody>
                  <a:tcPr/>
                </a:tc>
                <a:extLst>
                  <a:ext uri="{0D108BD9-81ED-4DB2-BD59-A6C34878D82A}">
                    <a16:rowId xmlns:a16="http://schemas.microsoft.com/office/drawing/2014/main" val="10000"/>
                  </a:ext>
                </a:extLst>
              </a:tr>
              <a:tr h="370840">
                <a:tc>
                  <a:txBody>
                    <a:bodyPr/>
                    <a:lstStyle/>
                    <a:p>
                      <a:pPr algn="ctr"/>
                      <a:r>
                        <a:rPr lang="en-US" dirty="0"/>
                        <a:t>0.9375</a:t>
                      </a:r>
                    </a:p>
                  </a:txBody>
                  <a:tcPr/>
                </a:tc>
                <a:tc>
                  <a:txBody>
                    <a:bodyPr/>
                    <a:lstStyle/>
                    <a:p>
                      <a:pPr algn="ctr"/>
                      <a:r>
                        <a:rPr lang="en-US" dirty="0"/>
                        <a:t>1</a:t>
                      </a:r>
                    </a:p>
                  </a:txBody>
                  <a:tcPr/>
                </a:tc>
                <a:tc>
                  <a:txBody>
                    <a:bodyPr/>
                    <a:lstStyle/>
                    <a:p>
                      <a:pPr algn="ctr"/>
                      <a:r>
                        <a:rPr lang="en-US" dirty="0"/>
                        <a:t>0.9473</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0.625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0.8421</a:t>
                      </a:r>
                    </a:p>
                  </a:txBody>
                  <a:tcPr/>
                </a:tc>
                <a:extLst>
                  <a:ext uri="{0D108BD9-81ED-4DB2-BD59-A6C34878D82A}">
                    <a16:rowId xmlns:a16="http://schemas.microsoft.com/office/drawing/2014/main" val="10002"/>
                  </a:ext>
                </a:extLst>
              </a:tr>
              <a:tr h="370840">
                <a:tc>
                  <a:txBody>
                    <a:bodyPr/>
                    <a:lstStyle/>
                    <a:p>
                      <a:pPr algn="ctr"/>
                      <a:r>
                        <a:rPr lang="en-US" dirty="0"/>
                        <a:t>0.75</a:t>
                      </a:r>
                    </a:p>
                  </a:txBody>
                  <a:tcPr/>
                </a:tc>
                <a:tc>
                  <a:txBody>
                    <a:bodyPr/>
                    <a:lstStyle/>
                    <a:p>
                      <a:pPr algn="ctr"/>
                      <a:r>
                        <a:rPr lang="en-US" dirty="0"/>
                        <a:t>0.375</a:t>
                      </a:r>
                    </a:p>
                  </a:txBody>
                  <a:tcPr/>
                </a:tc>
                <a:tc>
                  <a:txBody>
                    <a:bodyPr/>
                    <a:lstStyle/>
                    <a:p>
                      <a:pPr algn="ctr"/>
                      <a:r>
                        <a:rPr lang="en-US" dirty="0"/>
                        <a:t>1</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514600" y="4876800"/>
            <a:ext cx="5153975" cy="369332"/>
          </a:xfrm>
          <a:prstGeom prst="rect">
            <a:avLst/>
          </a:prstGeom>
          <a:noFill/>
        </p:spPr>
        <p:txBody>
          <a:bodyPr wrap="none" rtlCol="0">
            <a:spAutoFit/>
          </a:bodyPr>
          <a:lstStyle/>
          <a:p>
            <a:r>
              <a:rPr lang="en-US" dirty="0"/>
              <a:t>new value = old value / max value in the column </a:t>
            </a:r>
          </a:p>
        </p:txBody>
      </p:sp>
      <p:graphicFrame>
        <p:nvGraphicFramePr>
          <p:cNvPr id="6" name="Table 5"/>
          <p:cNvGraphicFramePr>
            <a:graphicFrameLocks noGrp="1"/>
          </p:cNvGraphicFramePr>
          <p:nvPr>
            <p:extLst>
              <p:ext uri="{D42A27DB-BD31-4B8C-83A1-F6EECF244321}">
                <p14:modId xmlns:p14="http://schemas.microsoft.com/office/powerpoint/2010/main" val="1276463603"/>
              </p:ext>
            </p:extLst>
          </p:nvPr>
        </p:nvGraphicFramePr>
        <p:xfrm>
          <a:off x="5715000" y="5562600"/>
          <a:ext cx="3352800" cy="1201939"/>
        </p:xfrm>
        <a:graphic>
          <a:graphicData uri="http://schemas.openxmlformats.org/drawingml/2006/table">
            <a:tbl>
              <a:tblPr firstRow="1" bandRow="1">
                <a:tableStyleId>{073A0DAA-6AF3-43AB-8588-CEC1D06C72B9}</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378979">
                <a:tc>
                  <a:txBody>
                    <a:bodyPr/>
                    <a:lstStyle/>
                    <a:p>
                      <a:pPr algn="ctr"/>
                      <a:r>
                        <a:rPr lang="en-US" sz="1200" dirty="0"/>
                        <a:t>Temperature</a:t>
                      </a:r>
                    </a:p>
                  </a:txBody>
                  <a:tcPr/>
                </a:tc>
                <a:tc>
                  <a:txBody>
                    <a:bodyPr/>
                    <a:lstStyle/>
                    <a:p>
                      <a:pPr algn="ctr"/>
                      <a:r>
                        <a:rPr lang="en-US" sz="1200" dirty="0"/>
                        <a:t>Humidity</a:t>
                      </a:r>
                    </a:p>
                  </a:txBody>
                  <a:tcPr/>
                </a:tc>
                <a:tc>
                  <a:txBody>
                    <a:bodyPr/>
                    <a:lstStyle/>
                    <a:p>
                      <a:pPr algn="ctr"/>
                      <a:r>
                        <a:rPr lang="en-US" sz="1200" dirty="0"/>
                        <a:t>Pressure</a:t>
                      </a:r>
                    </a:p>
                  </a:txBody>
                  <a:tcPr/>
                </a:tc>
                <a:extLst>
                  <a:ext uri="{0D108BD9-81ED-4DB2-BD59-A6C34878D82A}">
                    <a16:rowId xmlns:a16="http://schemas.microsoft.com/office/drawing/2014/main" val="10000"/>
                  </a:ext>
                </a:extLst>
              </a:tr>
              <a:tr h="254674">
                <a:tc>
                  <a:txBody>
                    <a:bodyPr/>
                    <a:lstStyle/>
                    <a:p>
                      <a:pPr algn="ctr"/>
                      <a:r>
                        <a:rPr lang="en-US" sz="1200" dirty="0"/>
                        <a:t>30</a:t>
                      </a:r>
                    </a:p>
                  </a:txBody>
                  <a:tcPr/>
                </a:tc>
                <a:tc>
                  <a:txBody>
                    <a:bodyPr/>
                    <a:lstStyle/>
                    <a:p>
                      <a:pPr algn="ctr"/>
                      <a:r>
                        <a:rPr lang="en-US" sz="1200" dirty="0"/>
                        <a:t>0.8</a:t>
                      </a:r>
                    </a:p>
                  </a:txBody>
                  <a:tcPr/>
                </a:tc>
                <a:tc>
                  <a:txBody>
                    <a:bodyPr/>
                    <a:lstStyle/>
                    <a:p>
                      <a:pPr algn="ctr"/>
                      <a:r>
                        <a:rPr lang="en-US" sz="1200" dirty="0"/>
                        <a:t>90</a:t>
                      </a:r>
                    </a:p>
                  </a:txBody>
                  <a:tcPr/>
                </a:tc>
                <a:extLst>
                  <a:ext uri="{0D108BD9-81ED-4DB2-BD59-A6C34878D82A}">
                    <a16:rowId xmlns:a16="http://schemas.microsoft.com/office/drawing/2014/main" val="10001"/>
                  </a:ext>
                </a:extLst>
              </a:tr>
              <a:tr h="254674">
                <a:tc>
                  <a:txBody>
                    <a:bodyPr/>
                    <a:lstStyle/>
                    <a:p>
                      <a:pPr algn="ctr"/>
                      <a:r>
                        <a:rPr lang="en-US" sz="1200" dirty="0"/>
                        <a:t>32</a:t>
                      </a:r>
                    </a:p>
                  </a:txBody>
                  <a:tcPr/>
                </a:tc>
                <a:tc>
                  <a:txBody>
                    <a:bodyPr/>
                    <a:lstStyle/>
                    <a:p>
                      <a:pPr algn="ctr"/>
                      <a:r>
                        <a:rPr lang="en-US" sz="1200" dirty="0"/>
                        <a:t>0.5</a:t>
                      </a:r>
                    </a:p>
                  </a:txBody>
                  <a:tcPr/>
                </a:tc>
                <a:tc>
                  <a:txBody>
                    <a:bodyPr/>
                    <a:lstStyle/>
                    <a:p>
                      <a:pPr algn="ctr"/>
                      <a:r>
                        <a:rPr lang="en-US" sz="1200" dirty="0"/>
                        <a:t>80</a:t>
                      </a:r>
                    </a:p>
                  </a:txBody>
                  <a:tcPr/>
                </a:tc>
                <a:extLst>
                  <a:ext uri="{0D108BD9-81ED-4DB2-BD59-A6C34878D82A}">
                    <a16:rowId xmlns:a16="http://schemas.microsoft.com/office/drawing/2014/main" val="10002"/>
                  </a:ext>
                </a:extLst>
              </a:tr>
              <a:tr h="254674">
                <a:tc>
                  <a:txBody>
                    <a:bodyPr/>
                    <a:lstStyle/>
                    <a:p>
                      <a:pPr algn="ctr"/>
                      <a:r>
                        <a:rPr lang="en-US" sz="1200" dirty="0"/>
                        <a:t>24</a:t>
                      </a:r>
                    </a:p>
                  </a:txBody>
                  <a:tcPr/>
                </a:tc>
                <a:tc>
                  <a:txBody>
                    <a:bodyPr/>
                    <a:lstStyle/>
                    <a:p>
                      <a:pPr algn="ctr"/>
                      <a:r>
                        <a:rPr lang="en-US" sz="1200" dirty="0"/>
                        <a:t>0.3</a:t>
                      </a:r>
                    </a:p>
                  </a:txBody>
                  <a:tcPr/>
                </a:tc>
                <a:tc>
                  <a:txBody>
                    <a:bodyPr/>
                    <a:lstStyle/>
                    <a:p>
                      <a:pPr algn="ctr"/>
                      <a:r>
                        <a:rPr lang="en-US" sz="1200" dirty="0"/>
                        <a:t>95</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71487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Normalization</a:t>
            </a:r>
          </a:p>
        </p:txBody>
      </p:sp>
      <p:sp>
        <p:nvSpPr>
          <p:cNvPr id="3" name="Content Placeholder 2"/>
          <p:cNvSpPr>
            <a:spLocks noGrp="1"/>
          </p:cNvSpPr>
          <p:nvPr>
            <p:ph idx="1"/>
          </p:nvPr>
        </p:nvSpPr>
        <p:spPr/>
        <p:txBody>
          <a:bodyPr/>
          <a:lstStyle/>
          <a:p>
            <a:r>
              <a:rPr lang="en-US" dirty="0">
                <a:solidFill>
                  <a:schemeClr val="accent6">
                    <a:lumMod val="75000"/>
                  </a:schemeClr>
                </a:solidFill>
              </a:rPr>
              <a:t>Subtract</a:t>
            </a:r>
            <a:r>
              <a:rPr lang="en-US" dirty="0">
                <a:solidFill>
                  <a:srgbClr val="0070C0"/>
                </a:solidFill>
              </a:rPr>
              <a:t> the minimum value </a:t>
            </a:r>
            <a:r>
              <a:rPr lang="en-US" dirty="0"/>
              <a:t>and </a:t>
            </a:r>
            <a:r>
              <a:rPr lang="en-US" dirty="0">
                <a:solidFill>
                  <a:schemeClr val="accent6">
                    <a:lumMod val="75000"/>
                  </a:schemeClr>
                </a:solidFill>
              </a:rPr>
              <a:t>divide</a:t>
            </a:r>
            <a:r>
              <a:rPr lang="en-US" dirty="0"/>
              <a:t> by the </a:t>
            </a:r>
            <a:r>
              <a:rPr lang="en-US" dirty="0">
                <a:solidFill>
                  <a:srgbClr val="0070C0"/>
                </a:solidFill>
              </a:rPr>
              <a:t>difference</a:t>
            </a:r>
            <a:r>
              <a:rPr lang="en-US" dirty="0"/>
              <a:t> of the </a:t>
            </a:r>
            <a:r>
              <a:rPr lang="en-US" dirty="0">
                <a:solidFill>
                  <a:srgbClr val="0070C0"/>
                </a:solidFill>
              </a:rPr>
              <a:t>maximum value and minimum value</a:t>
            </a:r>
            <a:r>
              <a:rPr lang="en-US" dirty="0">
                <a:solidFill>
                  <a:schemeClr val="accent6">
                    <a:lumMod val="75000"/>
                  </a:schemeClr>
                </a:solidFill>
              </a:rPr>
              <a:t> </a:t>
            </a:r>
            <a:r>
              <a:rPr lang="en-US" dirty="0"/>
              <a:t>for each attribute</a:t>
            </a:r>
          </a:p>
          <a:p>
            <a:pPr lvl="1"/>
            <a:r>
              <a:rPr lang="en-US" dirty="0"/>
              <a:t>Brings everything in the </a:t>
            </a:r>
            <a:r>
              <a:rPr lang="en-US" dirty="0">
                <a:solidFill>
                  <a:srgbClr val="FF0000"/>
                </a:solidFill>
              </a:rPr>
              <a:t>[0,1] range, minimum is zero</a:t>
            </a:r>
          </a:p>
        </p:txBody>
      </p:sp>
      <p:graphicFrame>
        <p:nvGraphicFramePr>
          <p:cNvPr id="4" name="Table 3"/>
          <p:cNvGraphicFramePr>
            <a:graphicFrameLocks noGrp="1"/>
          </p:cNvGraphicFramePr>
          <p:nvPr>
            <p:extLst>
              <p:ext uri="{D42A27DB-BD31-4B8C-83A1-F6EECF244321}">
                <p14:modId xmlns:p14="http://schemas.microsoft.com/office/powerpoint/2010/main" val="1563730017"/>
              </p:ext>
            </p:extLst>
          </p:nvPr>
        </p:nvGraphicFramePr>
        <p:xfrm>
          <a:off x="1524000" y="358140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Temperature</a:t>
                      </a:r>
                    </a:p>
                  </a:txBody>
                  <a:tcPr/>
                </a:tc>
                <a:tc>
                  <a:txBody>
                    <a:bodyPr/>
                    <a:lstStyle/>
                    <a:p>
                      <a:pPr algn="ctr"/>
                      <a:r>
                        <a:rPr lang="en-US" dirty="0"/>
                        <a:t>Humidity</a:t>
                      </a:r>
                    </a:p>
                  </a:txBody>
                  <a:tcPr/>
                </a:tc>
                <a:tc>
                  <a:txBody>
                    <a:bodyPr/>
                    <a:lstStyle/>
                    <a:p>
                      <a:pPr algn="ctr"/>
                      <a:r>
                        <a:rPr lang="en-US" dirty="0"/>
                        <a:t>Pressure</a:t>
                      </a:r>
                    </a:p>
                  </a:txBody>
                  <a:tcPr/>
                </a:tc>
                <a:extLst>
                  <a:ext uri="{0D108BD9-81ED-4DB2-BD59-A6C34878D82A}">
                    <a16:rowId xmlns:a16="http://schemas.microsoft.com/office/drawing/2014/main" val="10000"/>
                  </a:ext>
                </a:extLst>
              </a:tr>
              <a:tr h="370840">
                <a:tc>
                  <a:txBody>
                    <a:bodyPr/>
                    <a:lstStyle/>
                    <a:p>
                      <a:pPr algn="ctr"/>
                      <a:r>
                        <a:rPr lang="en-US" dirty="0"/>
                        <a:t>0.75</a:t>
                      </a:r>
                    </a:p>
                  </a:txBody>
                  <a:tcPr/>
                </a:tc>
                <a:tc>
                  <a:txBody>
                    <a:bodyPr/>
                    <a:lstStyle/>
                    <a:p>
                      <a:pPr algn="ctr"/>
                      <a:r>
                        <a:rPr lang="en-US" dirty="0"/>
                        <a:t>1</a:t>
                      </a:r>
                    </a:p>
                  </a:txBody>
                  <a:tcPr/>
                </a:tc>
                <a:tc>
                  <a:txBody>
                    <a:bodyPr/>
                    <a:lstStyle/>
                    <a:p>
                      <a:pPr algn="ctr"/>
                      <a:r>
                        <a:rPr lang="en-US" dirty="0"/>
                        <a:t>0.33</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0.6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a:t>
                      </a:r>
                    </a:p>
                  </a:txBody>
                  <a:tcPr/>
                </a:tc>
                <a:extLst>
                  <a:ext uri="{0D108BD9-81ED-4DB2-BD59-A6C34878D82A}">
                    <a16:rowId xmlns:a16="http://schemas.microsoft.com/office/drawing/2014/main" val="1000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609600" y="5096034"/>
            <a:ext cx="8283037" cy="369332"/>
          </a:xfrm>
          <a:prstGeom prst="rect">
            <a:avLst/>
          </a:prstGeom>
          <a:noFill/>
        </p:spPr>
        <p:txBody>
          <a:bodyPr wrap="none" rtlCol="0">
            <a:spAutoFit/>
          </a:bodyPr>
          <a:lstStyle/>
          <a:p>
            <a:r>
              <a:rPr lang="en-US" dirty="0"/>
              <a:t>new value = (old value – min column value) / (max col. value –min col. value)</a:t>
            </a:r>
          </a:p>
        </p:txBody>
      </p:sp>
      <p:graphicFrame>
        <p:nvGraphicFramePr>
          <p:cNvPr id="6" name="Table 5"/>
          <p:cNvGraphicFramePr>
            <a:graphicFrameLocks noGrp="1"/>
          </p:cNvGraphicFramePr>
          <p:nvPr>
            <p:extLst>
              <p:ext uri="{D42A27DB-BD31-4B8C-83A1-F6EECF244321}">
                <p14:modId xmlns:p14="http://schemas.microsoft.com/office/powerpoint/2010/main" val="84118532"/>
              </p:ext>
            </p:extLst>
          </p:nvPr>
        </p:nvGraphicFramePr>
        <p:xfrm>
          <a:off x="5754189" y="5645175"/>
          <a:ext cx="3352800" cy="1201939"/>
        </p:xfrm>
        <a:graphic>
          <a:graphicData uri="http://schemas.openxmlformats.org/drawingml/2006/table">
            <a:tbl>
              <a:tblPr firstRow="1" bandRow="1">
                <a:tableStyleId>{073A0DAA-6AF3-43AB-8588-CEC1D06C72B9}</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378979">
                <a:tc>
                  <a:txBody>
                    <a:bodyPr/>
                    <a:lstStyle/>
                    <a:p>
                      <a:pPr algn="ctr"/>
                      <a:r>
                        <a:rPr lang="en-US" sz="1200" dirty="0"/>
                        <a:t>Temperature</a:t>
                      </a:r>
                    </a:p>
                  </a:txBody>
                  <a:tcPr/>
                </a:tc>
                <a:tc>
                  <a:txBody>
                    <a:bodyPr/>
                    <a:lstStyle/>
                    <a:p>
                      <a:pPr algn="ctr"/>
                      <a:r>
                        <a:rPr lang="en-US" sz="1200" dirty="0"/>
                        <a:t>Humidity</a:t>
                      </a:r>
                    </a:p>
                  </a:txBody>
                  <a:tcPr/>
                </a:tc>
                <a:tc>
                  <a:txBody>
                    <a:bodyPr/>
                    <a:lstStyle/>
                    <a:p>
                      <a:pPr algn="ctr"/>
                      <a:r>
                        <a:rPr lang="en-US" sz="1200" dirty="0"/>
                        <a:t>Pressure</a:t>
                      </a:r>
                    </a:p>
                  </a:txBody>
                  <a:tcPr/>
                </a:tc>
                <a:extLst>
                  <a:ext uri="{0D108BD9-81ED-4DB2-BD59-A6C34878D82A}">
                    <a16:rowId xmlns:a16="http://schemas.microsoft.com/office/drawing/2014/main" val="10000"/>
                  </a:ext>
                </a:extLst>
              </a:tr>
              <a:tr h="254674">
                <a:tc>
                  <a:txBody>
                    <a:bodyPr/>
                    <a:lstStyle/>
                    <a:p>
                      <a:pPr algn="ctr"/>
                      <a:r>
                        <a:rPr lang="en-US" sz="1200" dirty="0"/>
                        <a:t>30</a:t>
                      </a:r>
                    </a:p>
                  </a:txBody>
                  <a:tcPr/>
                </a:tc>
                <a:tc>
                  <a:txBody>
                    <a:bodyPr/>
                    <a:lstStyle/>
                    <a:p>
                      <a:pPr algn="ctr"/>
                      <a:r>
                        <a:rPr lang="en-US" sz="1200" dirty="0"/>
                        <a:t>0.8</a:t>
                      </a:r>
                    </a:p>
                  </a:txBody>
                  <a:tcPr/>
                </a:tc>
                <a:tc>
                  <a:txBody>
                    <a:bodyPr/>
                    <a:lstStyle/>
                    <a:p>
                      <a:pPr algn="ctr"/>
                      <a:r>
                        <a:rPr lang="en-US" sz="1200" dirty="0"/>
                        <a:t>90</a:t>
                      </a:r>
                    </a:p>
                  </a:txBody>
                  <a:tcPr/>
                </a:tc>
                <a:extLst>
                  <a:ext uri="{0D108BD9-81ED-4DB2-BD59-A6C34878D82A}">
                    <a16:rowId xmlns:a16="http://schemas.microsoft.com/office/drawing/2014/main" val="10001"/>
                  </a:ext>
                </a:extLst>
              </a:tr>
              <a:tr h="254674">
                <a:tc>
                  <a:txBody>
                    <a:bodyPr/>
                    <a:lstStyle/>
                    <a:p>
                      <a:pPr algn="ctr"/>
                      <a:r>
                        <a:rPr lang="en-US" sz="1200" dirty="0"/>
                        <a:t>32</a:t>
                      </a:r>
                    </a:p>
                  </a:txBody>
                  <a:tcPr/>
                </a:tc>
                <a:tc>
                  <a:txBody>
                    <a:bodyPr/>
                    <a:lstStyle/>
                    <a:p>
                      <a:pPr algn="ctr"/>
                      <a:r>
                        <a:rPr lang="en-US" sz="1200" dirty="0"/>
                        <a:t>0.5</a:t>
                      </a:r>
                    </a:p>
                  </a:txBody>
                  <a:tcPr/>
                </a:tc>
                <a:tc>
                  <a:txBody>
                    <a:bodyPr/>
                    <a:lstStyle/>
                    <a:p>
                      <a:pPr algn="ctr"/>
                      <a:r>
                        <a:rPr lang="en-US" sz="1200" dirty="0"/>
                        <a:t>80</a:t>
                      </a:r>
                    </a:p>
                  </a:txBody>
                  <a:tcPr/>
                </a:tc>
                <a:extLst>
                  <a:ext uri="{0D108BD9-81ED-4DB2-BD59-A6C34878D82A}">
                    <a16:rowId xmlns:a16="http://schemas.microsoft.com/office/drawing/2014/main" val="10002"/>
                  </a:ext>
                </a:extLst>
              </a:tr>
              <a:tr h="254674">
                <a:tc>
                  <a:txBody>
                    <a:bodyPr/>
                    <a:lstStyle/>
                    <a:p>
                      <a:pPr algn="ctr"/>
                      <a:r>
                        <a:rPr lang="en-US" sz="1200" dirty="0"/>
                        <a:t>24</a:t>
                      </a:r>
                    </a:p>
                  </a:txBody>
                  <a:tcPr/>
                </a:tc>
                <a:tc>
                  <a:txBody>
                    <a:bodyPr/>
                    <a:lstStyle/>
                    <a:p>
                      <a:pPr algn="ctr"/>
                      <a:r>
                        <a:rPr lang="en-US" sz="1200" dirty="0"/>
                        <a:t>0.3</a:t>
                      </a:r>
                    </a:p>
                  </a:txBody>
                  <a:tcPr/>
                </a:tc>
                <a:tc>
                  <a:txBody>
                    <a:bodyPr/>
                    <a:lstStyle/>
                    <a:p>
                      <a:pPr algn="ctr"/>
                      <a:r>
                        <a:rPr lang="en-US" sz="1200" dirty="0"/>
                        <a:t>95</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36219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Normalization</a:t>
            </a:r>
          </a:p>
        </p:txBody>
      </p:sp>
      <p:sp>
        <p:nvSpPr>
          <p:cNvPr id="3" name="Content Placeholder 2"/>
          <p:cNvSpPr>
            <a:spLocks noGrp="1"/>
          </p:cNvSpPr>
          <p:nvPr>
            <p:ph idx="1"/>
          </p:nvPr>
        </p:nvSpPr>
        <p:spPr/>
        <p:txBody>
          <a:bodyPr/>
          <a:lstStyle/>
          <a:p>
            <a:r>
              <a:rPr lang="en-US" dirty="0"/>
              <a:t>Are these documents similar?</a:t>
            </a:r>
          </a:p>
        </p:txBody>
      </p:sp>
      <p:graphicFrame>
        <p:nvGraphicFramePr>
          <p:cNvPr id="4" name="Table 3"/>
          <p:cNvGraphicFramePr>
            <a:graphicFrameLocks noGrp="1"/>
          </p:cNvGraphicFramePr>
          <p:nvPr>
            <p:extLst>
              <p:ext uri="{D42A27DB-BD31-4B8C-83A1-F6EECF244321}">
                <p14:modId xmlns:p14="http://schemas.microsoft.com/office/powerpoint/2010/main" val="241540637"/>
              </p:ext>
            </p:extLst>
          </p:nvPr>
        </p:nvGraphicFramePr>
        <p:xfrm>
          <a:off x="1828800" y="3124200"/>
          <a:ext cx="6096000" cy="1112520"/>
        </p:xfrm>
        <a:graphic>
          <a:graphicData uri="http://schemas.openxmlformats.org/drawingml/2006/table">
            <a:tbl>
              <a:tblPr firstRow="1" firstCol="1" bandRow="1">
                <a:tableStyleId>{073A0DAA-6AF3-43AB-8588-CEC1D06C72B9}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Word 1</a:t>
                      </a:r>
                    </a:p>
                  </a:txBody>
                  <a:tcPr/>
                </a:tc>
                <a:tc>
                  <a:txBody>
                    <a:bodyPr/>
                    <a:lstStyle/>
                    <a:p>
                      <a:r>
                        <a:rPr lang="en-US" dirty="0"/>
                        <a:t>Word 2</a:t>
                      </a:r>
                    </a:p>
                  </a:txBody>
                  <a:tcPr/>
                </a:tc>
                <a:tc>
                  <a:txBody>
                    <a:bodyPr/>
                    <a:lstStyle/>
                    <a:p>
                      <a:r>
                        <a:rPr lang="en-US" dirty="0"/>
                        <a:t>Word 3</a:t>
                      </a:r>
                    </a:p>
                  </a:txBody>
                  <a:tcPr/>
                </a:tc>
                <a:extLst>
                  <a:ext uri="{0D108BD9-81ED-4DB2-BD59-A6C34878D82A}">
                    <a16:rowId xmlns:a16="http://schemas.microsoft.com/office/drawing/2014/main" val="10000"/>
                  </a:ext>
                </a:extLst>
              </a:tr>
              <a:tr h="370840">
                <a:tc>
                  <a:txBody>
                    <a:bodyPr/>
                    <a:lstStyle/>
                    <a:p>
                      <a:r>
                        <a:rPr lang="en-US" dirty="0"/>
                        <a:t>Doc 1</a:t>
                      </a:r>
                    </a:p>
                  </a:txBody>
                  <a:tcPr/>
                </a:tc>
                <a:tc>
                  <a:txBody>
                    <a:bodyPr/>
                    <a:lstStyle/>
                    <a:p>
                      <a:r>
                        <a:rPr lang="en-US" dirty="0"/>
                        <a:t>28</a:t>
                      </a:r>
                    </a:p>
                  </a:txBody>
                  <a:tcPr/>
                </a:tc>
                <a:tc>
                  <a:txBody>
                    <a:bodyPr/>
                    <a:lstStyle/>
                    <a:p>
                      <a:r>
                        <a:rPr lang="en-US" dirty="0"/>
                        <a:t>50</a:t>
                      </a:r>
                    </a:p>
                  </a:txBody>
                  <a:tcPr/>
                </a:tc>
                <a:tc>
                  <a:txBody>
                    <a:bodyPr/>
                    <a:lstStyle/>
                    <a:p>
                      <a:r>
                        <a:rPr lang="en-US" dirty="0"/>
                        <a:t>22</a:t>
                      </a:r>
                    </a:p>
                  </a:txBody>
                  <a:tcPr/>
                </a:tc>
                <a:extLst>
                  <a:ext uri="{0D108BD9-81ED-4DB2-BD59-A6C34878D82A}">
                    <a16:rowId xmlns:a16="http://schemas.microsoft.com/office/drawing/2014/main" val="10001"/>
                  </a:ext>
                </a:extLst>
              </a:tr>
              <a:tr h="370840">
                <a:tc>
                  <a:txBody>
                    <a:bodyPr/>
                    <a:lstStyle/>
                    <a:p>
                      <a:r>
                        <a:rPr lang="en-US" dirty="0"/>
                        <a:t>Doc 2</a:t>
                      </a:r>
                    </a:p>
                  </a:txBody>
                  <a:tcPr/>
                </a:tc>
                <a:tc>
                  <a:txBody>
                    <a:bodyPr/>
                    <a:lstStyle/>
                    <a:p>
                      <a:r>
                        <a:rPr lang="en-US" dirty="0"/>
                        <a:t>12</a:t>
                      </a:r>
                    </a:p>
                  </a:txBody>
                  <a:tcPr/>
                </a:tc>
                <a:tc>
                  <a:txBody>
                    <a:bodyPr/>
                    <a:lstStyle/>
                    <a:p>
                      <a:r>
                        <a:rPr lang="en-US" dirty="0"/>
                        <a:t>25</a:t>
                      </a:r>
                    </a:p>
                  </a:txBody>
                  <a:tcPr/>
                </a:tc>
                <a:tc>
                  <a:txBody>
                    <a:bodyPr/>
                    <a:lstStyle/>
                    <a:p>
                      <a:r>
                        <a:rPr lang="en-US" dirty="0"/>
                        <a:t>13</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449960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Normalization</a:t>
            </a:r>
          </a:p>
        </p:txBody>
      </p:sp>
      <p:sp>
        <p:nvSpPr>
          <p:cNvPr id="3" name="Content Placeholder 2"/>
          <p:cNvSpPr>
            <a:spLocks noGrp="1"/>
          </p:cNvSpPr>
          <p:nvPr>
            <p:ph idx="1"/>
          </p:nvPr>
        </p:nvSpPr>
        <p:spPr/>
        <p:txBody>
          <a:bodyPr/>
          <a:lstStyle/>
          <a:p>
            <a:r>
              <a:rPr lang="en-US" dirty="0"/>
              <a:t>Are these documents similar?</a:t>
            </a:r>
          </a:p>
          <a:p>
            <a:r>
              <a:rPr lang="en-US" dirty="0">
                <a:solidFill>
                  <a:schemeClr val="accent6">
                    <a:lumMod val="75000"/>
                  </a:schemeClr>
                </a:solidFill>
              </a:rPr>
              <a:t>Divide</a:t>
            </a:r>
            <a:r>
              <a:rPr lang="en-US" dirty="0"/>
              <a:t> by the </a:t>
            </a:r>
            <a:r>
              <a:rPr lang="en-US" dirty="0">
                <a:solidFill>
                  <a:srgbClr val="0070C0"/>
                </a:solidFill>
              </a:rPr>
              <a:t>sum of values </a:t>
            </a:r>
            <a:r>
              <a:rPr lang="en-US" dirty="0"/>
              <a:t>for each document (row in the matrix)</a:t>
            </a:r>
          </a:p>
          <a:p>
            <a:pPr lvl="1"/>
            <a:r>
              <a:rPr lang="en-US" dirty="0"/>
              <a:t>Transform a vector into a </a:t>
            </a:r>
            <a:r>
              <a:rPr lang="en-US" dirty="0">
                <a:solidFill>
                  <a:schemeClr val="accent6">
                    <a:lumMod val="75000"/>
                  </a:schemeClr>
                </a:solidFill>
              </a:rPr>
              <a:t>distribution*</a:t>
            </a:r>
          </a:p>
        </p:txBody>
      </p:sp>
      <p:graphicFrame>
        <p:nvGraphicFramePr>
          <p:cNvPr id="4" name="Table 3"/>
          <p:cNvGraphicFramePr>
            <a:graphicFrameLocks noGrp="1"/>
          </p:cNvGraphicFramePr>
          <p:nvPr>
            <p:extLst>
              <p:ext uri="{D42A27DB-BD31-4B8C-83A1-F6EECF244321}">
                <p14:modId xmlns:p14="http://schemas.microsoft.com/office/powerpoint/2010/main" val="2536689692"/>
              </p:ext>
            </p:extLst>
          </p:nvPr>
        </p:nvGraphicFramePr>
        <p:xfrm>
          <a:off x="1828800" y="3657600"/>
          <a:ext cx="6096000" cy="1112520"/>
        </p:xfrm>
        <a:graphic>
          <a:graphicData uri="http://schemas.openxmlformats.org/drawingml/2006/table">
            <a:tbl>
              <a:tblPr firstRow="1" firstCol="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Word 1</a:t>
                      </a:r>
                    </a:p>
                  </a:txBody>
                  <a:tcPr/>
                </a:tc>
                <a:tc>
                  <a:txBody>
                    <a:bodyPr/>
                    <a:lstStyle/>
                    <a:p>
                      <a:r>
                        <a:rPr lang="en-US" dirty="0"/>
                        <a:t>Word 2</a:t>
                      </a:r>
                    </a:p>
                  </a:txBody>
                  <a:tcPr/>
                </a:tc>
                <a:tc>
                  <a:txBody>
                    <a:bodyPr/>
                    <a:lstStyle/>
                    <a:p>
                      <a:r>
                        <a:rPr lang="en-US" dirty="0"/>
                        <a:t>Word 3</a:t>
                      </a:r>
                    </a:p>
                  </a:txBody>
                  <a:tcPr/>
                </a:tc>
                <a:extLst>
                  <a:ext uri="{0D108BD9-81ED-4DB2-BD59-A6C34878D82A}">
                    <a16:rowId xmlns:a16="http://schemas.microsoft.com/office/drawing/2014/main" val="10000"/>
                  </a:ext>
                </a:extLst>
              </a:tr>
              <a:tr h="370840">
                <a:tc>
                  <a:txBody>
                    <a:bodyPr/>
                    <a:lstStyle/>
                    <a:p>
                      <a:r>
                        <a:rPr lang="en-US" dirty="0"/>
                        <a:t>Doc 1</a:t>
                      </a:r>
                    </a:p>
                  </a:txBody>
                  <a:tcPr/>
                </a:tc>
                <a:tc>
                  <a:txBody>
                    <a:bodyPr/>
                    <a:lstStyle/>
                    <a:p>
                      <a:r>
                        <a:rPr lang="en-US" dirty="0"/>
                        <a:t>0.28</a:t>
                      </a:r>
                    </a:p>
                  </a:txBody>
                  <a:tcPr/>
                </a:tc>
                <a:tc>
                  <a:txBody>
                    <a:bodyPr/>
                    <a:lstStyle/>
                    <a:p>
                      <a:r>
                        <a:rPr lang="en-US" dirty="0"/>
                        <a:t>0.5</a:t>
                      </a:r>
                    </a:p>
                  </a:txBody>
                  <a:tcPr/>
                </a:tc>
                <a:tc>
                  <a:txBody>
                    <a:bodyPr/>
                    <a:lstStyle/>
                    <a:p>
                      <a:r>
                        <a:rPr lang="en-US" dirty="0"/>
                        <a:t>0.22</a:t>
                      </a:r>
                    </a:p>
                  </a:txBody>
                  <a:tcPr/>
                </a:tc>
                <a:extLst>
                  <a:ext uri="{0D108BD9-81ED-4DB2-BD59-A6C34878D82A}">
                    <a16:rowId xmlns:a16="http://schemas.microsoft.com/office/drawing/2014/main" val="10001"/>
                  </a:ext>
                </a:extLst>
              </a:tr>
              <a:tr h="370840">
                <a:tc>
                  <a:txBody>
                    <a:bodyPr/>
                    <a:lstStyle/>
                    <a:p>
                      <a:r>
                        <a:rPr lang="en-US" dirty="0"/>
                        <a:t>Doc 2</a:t>
                      </a:r>
                    </a:p>
                  </a:txBody>
                  <a:tcPr/>
                </a:tc>
                <a:tc>
                  <a:txBody>
                    <a:bodyPr/>
                    <a:lstStyle/>
                    <a:p>
                      <a:r>
                        <a:rPr lang="en-US" dirty="0"/>
                        <a:t>0.24</a:t>
                      </a:r>
                    </a:p>
                  </a:txBody>
                  <a:tcPr/>
                </a:tc>
                <a:tc>
                  <a:txBody>
                    <a:bodyPr/>
                    <a:lstStyle/>
                    <a:p>
                      <a:r>
                        <a:rPr lang="en-US" dirty="0"/>
                        <a:t>0.5</a:t>
                      </a:r>
                    </a:p>
                  </a:txBody>
                  <a:tcPr/>
                </a:tc>
                <a:tc>
                  <a:txBody>
                    <a:bodyPr/>
                    <a:lstStyle/>
                    <a:p>
                      <a:r>
                        <a:rPr lang="en-US" dirty="0"/>
                        <a:t>0.26</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25941349"/>
              </p:ext>
            </p:extLst>
          </p:nvPr>
        </p:nvGraphicFramePr>
        <p:xfrm>
          <a:off x="4572000" y="5715000"/>
          <a:ext cx="4343400" cy="914400"/>
        </p:xfrm>
        <a:graphic>
          <a:graphicData uri="http://schemas.openxmlformats.org/drawingml/2006/table">
            <a:tbl>
              <a:tblPr firstRow="1" firstCol="1" bandRow="1">
                <a:tableStyleId>{073A0DAA-6AF3-43AB-8588-CEC1D06C72B9}</a:tableStyleId>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304800">
                <a:tc>
                  <a:txBody>
                    <a:bodyPr/>
                    <a:lstStyle/>
                    <a:p>
                      <a:endParaRPr lang="en-US" sz="1200" dirty="0"/>
                    </a:p>
                  </a:txBody>
                  <a:tcPr/>
                </a:tc>
                <a:tc>
                  <a:txBody>
                    <a:bodyPr/>
                    <a:lstStyle/>
                    <a:p>
                      <a:r>
                        <a:rPr lang="en-US" sz="1200" dirty="0"/>
                        <a:t>Word 1</a:t>
                      </a:r>
                    </a:p>
                  </a:txBody>
                  <a:tcPr/>
                </a:tc>
                <a:tc>
                  <a:txBody>
                    <a:bodyPr/>
                    <a:lstStyle/>
                    <a:p>
                      <a:r>
                        <a:rPr lang="en-US" sz="1200" dirty="0"/>
                        <a:t>Word 2</a:t>
                      </a:r>
                    </a:p>
                  </a:txBody>
                  <a:tcPr/>
                </a:tc>
                <a:tc>
                  <a:txBody>
                    <a:bodyPr/>
                    <a:lstStyle/>
                    <a:p>
                      <a:r>
                        <a:rPr lang="en-US" sz="1200" dirty="0"/>
                        <a:t>Word 3</a:t>
                      </a:r>
                    </a:p>
                  </a:txBody>
                  <a:tcPr/>
                </a:tc>
                <a:extLst>
                  <a:ext uri="{0D108BD9-81ED-4DB2-BD59-A6C34878D82A}">
                    <a16:rowId xmlns:a16="http://schemas.microsoft.com/office/drawing/2014/main" val="10000"/>
                  </a:ext>
                </a:extLst>
              </a:tr>
              <a:tr h="304800">
                <a:tc>
                  <a:txBody>
                    <a:bodyPr/>
                    <a:lstStyle/>
                    <a:p>
                      <a:r>
                        <a:rPr lang="en-US" sz="1200" dirty="0"/>
                        <a:t>Doc 1</a:t>
                      </a:r>
                    </a:p>
                  </a:txBody>
                  <a:tcPr/>
                </a:tc>
                <a:tc>
                  <a:txBody>
                    <a:bodyPr/>
                    <a:lstStyle/>
                    <a:p>
                      <a:r>
                        <a:rPr lang="en-US" sz="1200" dirty="0"/>
                        <a:t>28</a:t>
                      </a:r>
                    </a:p>
                  </a:txBody>
                  <a:tcPr/>
                </a:tc>
                <a:tc>
                  <a:txBody>
                    <a:bodyPr/>
                    <a:lstStyle/>
                    <a:p>
                      <a:r>
                        <a:rPr lang="en-US" sz="1200" dirty="0"/>
                        <a:t>50</a:t>
                      </a:r>
                    </a:p>
                  </a:txBody>
                  <a:tcPr/>
                </a:tc>
                <a:tc>
                  <a:txBody>
                    <a:bodyPr/>
                    <a:lstStyle/>
                    <a:p>
                      <a:r>
                        <a:rPr lang="en-US" sz="1200" dirty="0"/>
                        <a:t>22</a:t>
                      </a:r>
                    </a:p>
                  </a:txBody>
                  <a:tcPr/>
                </a:tc>
                <a:extLst>
                  <a:ext uri="{0D108BD9-81ED-4DB2-BD59-A6C34878D82A}">
                    <a16:rowId xmlns:a16="http://schemas.microsoft.com/office/drawing/2014/main" val="10001"/>
                  </a:ext>
                </a:extLst>
              </a:tr>
              <a:tr h="304800">
                <a:tc>
                  <a:txBody>
                    <a:bodyPr/>
                    <a:lstStyle/>
                    <a:p>
                      <a:r>
                        <a:rPr lang="en-US" sz="1200" dirty="0"/>
                        <a:t>Doc 2</a:t>
                      </a:r>
                    </a:p>
                  </a:txBody>
                  <a:tcPr/>
                </a:tc>
                <a:tc>
                  <a:txBody>
                    <a:bodyPr/>
                    <a:lstStyle/>
                    <a:p>
                      <a:r>
                        <a:rPr lang="en-US" sz="1200" dirty="0"/>
                        <a:t>12</a:t>
                      </a:r>
                    </a:p>
                  </a:txBody>
                  <a:tcPr/>
                </a:tc>
                <a:tc>
                  <a:txBody>
                    <a:bodyPr/>
                    <a:lstStyle/>
                    <a:p>
                      <a:r>
                        <a:rPr lang="en-US" sz="1200" dirty="0"/>
                        <a:t>25</a:t>
                      </a:r>
                    </a:p>
                  </a:txBody>
                  <a:tcPr/>
                </a:tc>
                <a:tc>
                  <a:txBody>
                    <a:bodyPr/>
                    <a:lstStyle/>
                    <a:p>
                      <a:r>
                        <a:rPr lang="en-US" sz="1200" dirty="0"/>
                        <a:t>13</a:t>
                      </a:r>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2057400" y="4876800"/>
            <a:ext cx="4911922" cy="369332"/>
          </a:xfrm>
          <a:prstGeom prst="rect">
            <a:avLst/>
          </a:prstGeom>
          <a:noFill/>
        </p:spPr>
        <p:txBody>
          <a:bodyPr wrap="none" rtlCol="0">
            <a:spAutoFit/>
          </a:bodyPr>
          <a:lstStyle/>
          <a:p>
            <a:r>
              <a:rPr lang="en-US" dirty="0"/>
              <a:t>new value = old value / </a:t>
            </a:r>
            <a:r>
              <a:rPr lang="el-GR" dirty="0"/>
              <a:t>Σ</a:t>
            </a:r>
            <a:r>
              <a:rPr lang="en-US" dirty="0"/>
              <a:t> old values in the row</a:t>
            </a:r>
          </a:p>
        </p:txBody>
      </p:sp>
      <p:sp>
        <p:nvSpPr>
          <p:cNvPr id="7" name="TextBox 6"/>
          <p:cNvSpPr txBox="1"/>
          <p:nvPr/>
        </p:nvSpPr>
        <p:spPr>
          <a:xfrm>
            <a:off x="381000" y="5393821"/>
            <a:ext cx="3352799" cy="1200329"/>
          </a:xfrm>
          <a:prstGeom prst="rect">
            <a:avLst/>
          </a:prstGeom>
          <a:noFill/>
        </p:spPr>
        <p:txBody>
          <a:bodyPr wrap="square" rtlCol="0">
            <a:spAutoFit/>
          </a:bodyPr>
          <a:lstStyle/>
          <a:p>
            <a:r>
              <a:rPr lang="en-US" dirty="0">
                <a:solidFill>
                  <a:schemeClr val="accent6">
                    <a:lumMod val="75000"/>
                  </a:schemeClr>
                </a:solidFill>
              </a:rPr>
              <a:t>*</a:t>
            </a:r>
            <a:r>
              <a:rPr lang="en-US" dirty="0"/>
              <a:t>For example, the value of cell </a:t>
            </a:r>
            <a:r>
              <a:rPr lang="en-US" dirty="0">
                <a:solidFill>
                  <a:srgbClr val="0070C0"/>
                </a:solidFill>
              </a:rPr>
              <a:t>(Doc1, Word2)  </a:t>
            </a:r>
            <a:r>
              <a:rPr lang="en-US" dirty="0"/>
              <a:t>is the </a:t>
            </a:r>
            <a:r>
              <a:rPr lang="en-US" dirty="0">
                <a:solidFill>
                  <a:srgbClr val="FF3300"/>
                </a:solidFill>
              </a:rPr>
              <a:t>probability</a:t>
            </a:r>
            <a:r>
              <a:rPr lang="en-US" dirty="0"/>
              <a:t> that a </a:t>
            </a:r>
            <a:r>
              <a:rPr lang="en-US" dirty="0">
                <a:solidFill>
                  <a:srgbClr val="FF3300"/>
                </a:solidFill>
              </a:rPr>
              <a:t>randomly chosen word</a:t>
            </a:r>
            <a:r>
              <a:rPr lang="en-US" dirty="0"/>
              <a:t> of </a:t>
            </a:r>
            <a:r>
              <a:rPr lang="en-US" dirty="0">
                <a:solidFill>
                  <a:srgbClr val="0070C0"/>
                </a:solidFill>
              </a:rPr>
              <a:t>Doc1</a:t>
            </a:r>
            <a:r>
              <a:rPr lang="en-US" dirty="0"/>
              <a:t> is </a:t>
            </a:r>
            <a:r>
              <a:rPr lang="en-US" dirty="0">
                <a:solidFill>
                  <a:srgbClr val="0070C0"/>
                </a:solidFill>
              </a:rPr>
              <a:t>Word2</a:t>
            </a:r>
          </a:p>
        </p:txBody>
      </p:sp>
    </p:spTree>
    <p:extLst>
      <p:ext uri="{BB962C8B-B14F-4D97-AF65-F5344CB8AC3E}">
        <p14:creationId xmlns:p14="http://schemas.microsoft.com/office/powerpoint/2010/main" val="2387521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Normalization</a:t>
            </a:r>
          </a:p>
        </p:txBody>
      </p:sp>
      <p:sp>
        <p:nvSpPr>
          <p:cNvPr id="3" name="Content Placeholder 2"/>
          <p:cNvSpPr>
            <a:spLocks noGrp="1"/>
          </p:cNvSpPr>
          <p:nvPr>
            <p:ph idx="1"/>
          </p:nvPr>
        </p:nvSpPr>
        <p:spPr/>
        <p:txBody>
          <a:bodyPr/>
          <a:lstStyle/>
          <a:p>
            <a:r>
              <a:rPr lang="en-US" dirty="0"/>
              <a:t>Do these two users rate movies in a similar way?</a:t>
            </a:r>
          </a:p>
        </p:txBody>
      </p:sp>
      <p:graphicFrame>
        <p:nvGraphicFramePr>
          <p:cNvPr id="4" name="Table 3"/>
          <p:cNvGraphicFramePr>
            <a:graphicFrameLocks noGrp="1"/>
          </p:cNvGraphicFramePr>
          <p:nvPr>
            <p:extLst>
              <p:ext uri="{D42A27DB-BD31-4B8C-83A1-F6EECF244321}">
                <p14:modId xmlns:p14="http://schemas.microsoft.com/office/powerpoint/2010/main" val="1799320337"/>
              </p:ext>
            </p:extLst>
          </p:nvPr>
        </p:nvGraphicFramePr>
        <p:xfrm>
          <a:off x="1828800" y="3124200"/>
          <a:ext cx="6096000" cy="1112520"/>
        </p:xfrm>
        <a:graphic>
          <a:graphicData uri="http://schemas.openxmlformats.org/drawingml/2006/table">
            <a:tbl>
              <a:tblPr firstRow="1" firstCol="1" bandRow="1">
                <a:tableStyleId>{073A0DAA-6AF3-43AB-8588-CEC1D06C72B9}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Movie 1</a:t>
                      </a:r>
                    </a:p>
                  </a:txBody>
                  <a:tcPr/>
                </a:tc>
                <a:tc>
                  <a:txBody>
                    <a:bodyPr/>
                    <a:lstStyle/>
                    <a:p>
                      <a:r>
                        <a:rPr lang="en-US" dirty="0"/>
                        <a:t>Movie 2</a:t>
                      </a:r>
                    </a:p>
                  </a:txBody>
                  <a:tcPr/>
                </a:tc>
                <a:tc>
                  <a:txBody>
                    <a:bodyPr/>
                    <a:lstStyle/>
                    <a:p>
                      <a:r>
                        <a:rPr lang="en-US" dirty="0"/>
                        <a:t>Movie 3</a:t>
                      </a:r>
                    </a:p>
                  </a:txBody>
                  <a:tcPr/>
                </a:tc>
                <a:extLst>
                  <a:ext uri="{0D108BD9-81ED-4DB2-BD59-A6C34878D82A}">
                    <a16:rowId xmlns:a16="http://schemas.microsoft.com/office/drawing/2014/main" val="10000"/>
                  </a:ext>
                </a:extLst>
              </a:tr>
              <a:tr h="370840">
                <a:tc>
                  <a:txBody>
                    <a:bodyPr/>
                    <a:lstStyle/>
                    <a:p>
                      <a:r>
                        <a:rPr lang="en-US" dirty="0"/>
                        <a:t>User 1</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User 2</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16858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Normalization</a:t>
            </a:r>
          </a:p>
        </p:txBody>
      </p:sp>
      <p:sp>
        <p:nvSpPr>
          <p:cNvPr id="3" name="Content Placeholder 2"/>
          <p:cNvSpPr>
            <a:spLocks noGrp="1"/>
          </p:cNvSpPr>
          <p:nvPr>
            <p:ph idx="1"/>
          </p:nvPr>
        </p:nvSpPr>
        <p:spPr/>
        <p:txBody>
          <a:bodyPr/>
          <a:lstStyle/>
          <a:p>
            <a:r>
              <a:rPr lang="en-US" dirty="0"/>
              <a:t>Do these two users rate movies in a similar way?</a:t>
            </a:r>
          </a:p>
          <a:p>
            <a:r>
              <a:rPr lang="en-US" dirty="0">
                <a:solidFill>
                  <a:schemeClr val="accent6">
                    <a:lumMod val="75000"/>
                  </a:schemeClr>
                </a:solidFill>
              </a:rPr>
              <a:t>Subtract </a:t>
            </a:r>
            <a:r>
              <a:rPr lang="en-US" dirty="0"/>
              <a:t>the </a:t>
            </a:r>
            <a:r>
              <a:rPr lang="en-US" dirty="0">
                <a:solidFill>
                  <a:srgbClr val="0070C0"/>
                </a:solidFill>
              </a:rPr>
              <a:t>mean value </a:t>
            </a:r>
            <a:r>
              <a:rPr lang="en-US" dirty="0"/>
              <a:t>for each user (row)</a:t>
            </a:r>
          </a:p>
          <a:p>
            <a:pPr lvl="1"/>
            <a:r>
              <a:rPr lang="en-US" dirty="0"/>
              <a:t>Captures the deviation from the average behavior</a:t>
            </a:r>
            <a:endParaRPr lang="en-US" dirty="0">
              <a:solidFill>
                <a:schemeClr val="accent6">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742409539"/>
              </p:ext>
            </p:extLst>
          </p:nvPr>
        </p:nvGraphicFramePr>
        <p:xfrm>
          <a:off x="1676400" y="3505200"/>
          <a:ext cx="6096000" cy="1112520"/>
        </p:xfrm>
        <a:graphic>
          <a:graphicData uri="http://schemas.openxmlformats.org/drawingml/2006/table">
            <a:tbl>
              <a:tblPr firstRow="1" firstCol="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Movie 1</a:t>
                      </a:r>
                    </a:p>
                  </a:txBody>
                  <a:tcPr/>
                </a:tc>
                <a:tc>
                  <a:txBody>
                    <a:bodyPr/>
                    <a:lstStyle/>
                    <a:p>
                      <a:r>
                        <a:rPr lang="en-US" dirty="0"/>
                        <a:t>Movie 2</a:t>
                      </a:r>
                    </a:p>
                  </a:txBody>
                  <a:tcPr/>
                </a:tc>
                <a:tc>
                  <a:txBody>
                    <a:bodyPr/>
                    <a:lstStyle/>
                    <a:p>
                      <a:r>
                        <a:rPr lang="en-US" dirty="0"/>
                        <a:t>Movie 3</a:t>
                      </a:r>
                    </a:p>
                  </a:txBody>
                  <a:tcPr/>
                </a:tc>
                <a:extLst>
                  <a:ext uri="{0D108BD9-81ED-4DB2-BD59-A6C34878D82A}">
                    <a16:rowId xmlns:a16="http://schemas.microsoft.com/office/drawing/2014/main" val="10000"/>
                  </a:ext>
                </a:extLst>
              </a:tr>
              <a:tr h="370840">
                <a:tc>
                  <a:txBody>
                    <a:bodyPr/>
                    <a:lstStyle/>
                    <a:p>
                      <a:r>
                        <a:rPr lang="en-US" dirty="0"/>
                        <a:t>User 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User 2</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0420986"/>
              </p:ext>
            </p:extLst>
          </p:nvPr>
        </p:nvGraphicFramePr>
        <p:xfrm>
          <a:off x="4419600" y="5867400"/>
          <a:ext cx="4572000" cy="822960"/>
        </p:xfrm>
        <a:graphic>
          <a:graphicData uri="http://schemas.openxmlformats.org/drawingml/2006/table">
            <a:tbl>
              <a:tblPr firstRow="1" firstCol="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69240">
                <a:tc>
                  <a:txBody>
                    <a:bodyPr/>
                    <a:lstStyle/>
                    <a:p>
                      <a:endParaRPr lang="en-US" sz="1200" dirty="0"/>
                    </a:p>
                  </a:txBody>
                  <a:tcPr/>
                </a:tc>
                <a:tc>
                  <a:txBody>
                    <a:bodyPr/>
                    <a:lstStyle/>
                    <a:p>
                      <a:r>
                        <a:rPr lang="en-US" sz="1200" dirty="0"/>
                        <a:t>Movie 1</a:t>
                      </a:r>
                    </a:p>
                  </a:txBody>
                  <a:tcPr/>
                </a:tc>
                <a:tc>
                  <a:txBody>
                    <a:bodyPr/>
                    <a:lstStyle/>
                    <a:p>
                      <a:r>
                        <a:rPr lang="en-US" sz="1200" dirty="0"/>
                        <a:t>Movie 2</a:t>
                      </a:r>
                    </a:p>
                  </a:txBody>
                  <a:tcPr/>
                </a:tc>
                <a:tc>
                  <a:txBody>
                    <a:bodyPr/>
                    <a:lstStyle/>
                    <a:p>
                      <a:r>
                        <a:rPr lang="en-US" sz="1200" dirty="0"/>
                        <a:t>Movie 3</a:t>
                      </a:r>
                    </a:p>
                  </a:txBody>
                  <a:tcPr/>
                </a:tc>
                <a:extLst>
                  <a:ext uri="{0D108BD9-81ED-4DB2-BD59-A6C34878D82A}">
                    <a16:rowId xmlns:a16="http://schemas.microsoft.com/office/drawing/2014/main" val="10000"/>
                  </a:ext>
                </a:extLst>
              </a:tr>
              <a:tr h="269240">
                <a:tc>
                  <a:txBody>
                    <a:bodyPr/>
                    <a:lstStyle/>
                    <a:p>
                      <a:r>
                        <a:rPr lang="en-US" sz="1200" dirty="0"/>
                        <a:t>User 1</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3</a:t>
                      </a:r>
                    </a:p>
                  </a:txBody>
                  <a:tcPr/>
                </a:tc>
                <a:extLst>
                  <a:ext uri="{0D108BD9-81ED-4DB2-BD59-A6C34878D82A}">
                    <a16:rowId xmlns:a16="http://schemas.microsoft.com/office/drawing/2014/main" val="10001"/>
                  </a:ext>
                </a:extLst>
              </a:tr>
              <a:tr h="269240">
                <a:tc>
                  <a:txBody>
                    <a:bodyPr/>
                    <a:lstStyle/>
                    <a:p>
                      <a:r>
                        <a:rPr lang="en-US" sz="1200" dirty="0"/>
                        <a:t>User 2</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4</a:t>
                      </a:r>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914400" y="4920953"/>
            <a:ext cx="7962436" cy="369332"/>
          </a:xfrm>
          <a:prstGeom prst="rect">
            <a:avLst/>
          </a:prstGeom>
          <a:noFill/>
        </p:spPr>
        <p:txBody>
          <a:bodyPr wrap="none" rtlCol="0">
            <a:spAutoFit/>
          </a:bodyPr>
          <a:lstStyle/>
          <a:p>
            <a:r>
              <a:rPr lang="en-US" dirty="0"/>
              <a:t>new value = (old value – mean row value) [/ (max row value –min row value)]</a:t>
            </a:r>
          </a:p>
        </p:txBody>
      </p:sp>
    </p:spTree>
    <p:extLst>
      <p:ext uri="{BB962C8B-B14F-4D97-AF65-F5344CB8AC3E}">
        <p14:creationId xmlns:p14="http://schemas.microsoft.com/office/powerpoint/2010/main" val="32637188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analysis of data</a:t>
            </a:r>
          </a:p>
        </p:txBody>
      </p:sp>
      <p:sp>
        <p:nvSpPr>
          <p:cNvPr id="3" name="Content Placeholder 2"/>
          <p:cNvSpPr>
            <a:spLocks noGrp="1"/>
          </p:cNvSpPr>
          <p:nvPr>
            <p:ph idx="1"/>
          </p:nvPr>
        </p:nvSpPr>
        <p:spPr/>
        <p:txBody>
          <a:bodyPr/>
          <a:lstStyle/>
          <a:p>
            <a:r>
              <a:rPr lang="en-US" dirty="0">
                <a:solidFill>
                  <a:schemeClr val="accent6">
                    <a:lumMod val="75000"/>
                  </a:schemeClr>
                </a:solidFill>
              </a:rPr>
              <a:t>Summary statistics</a:t>
            </a:r>
            <a:r>
              <a:rPr lang="en-US" dirty="0"/>
              <a:t>: numbers that summarize properties of the data</a:t>
            </a:r>
          </a:p>
          <a:p>
            <a:pPr lvl="2"/>
            <a:endParaRPr lang="en-US" dirty="0"/>
          </a:p>
          <a:p>
            <a:pPr lvl="1"/>
            <a:r>
              <a:rPr lang="en-US" dirty="0"/>
              <a:t>Summarized properties include </a:t>
            </a:r>
            <a:r>
              <a:rPr lang="en-US" dirty="0">
                <a:solidFill>
                  <a:srgbClr val="0070C0"/>
                </a:solidFill>
              </a:rPr>
              <a:t>frequency</a:t>
            </a:r>
            <a:r>
              <a:rPr lang="en-US" dirty="0"/>
              <a:t>, </a:t>
            </a:r>
            <a:r>
              <a:rPr lang="en-US" dirty="0">
                <a:solidFill>
                  <a:srgbClr val="0070C0"/>
                </a:solidFill>
              </a:rPr>
              <a:t>location</a:t>
            </a:r>
            <a:r>
              <a:rPr lang="en-US" dirty="0"/>
              <a:t> and </a:t>
            </a:r>
            <a:r>
              <a:rPr lang="en-US" dirty="0">
                <a:solidFill>
                  <a:srgbClr val="0070C0"/>
                </a:solidFill>
              </a:rPr>
              <a:t>spread</a:t>
            </a:r>
          </a:p>
          <a:p>
            <a:pPr lvl="2"/>
            <a:r>
              <a:rPr lang="en-US" dirty="0"/>
              <a:t> </a:t>
            </a:r>
            <a:r>
              <a:rPr lang="en-US" sz="2200" dirty="0"/>
              <a:t>Examples: 	location - mean</a:t>
            </a:r>
            <a:br>
              <a:rPr lang="en-US" sz="2200" dirty="0"/>
            </a:br>
            <a:r>
              <a:rPr lang="en-US" sz="2200" dirty="0"/>
              <a:t>                   	spread - standard deviation</a:t>
            </a:r>
          </a:p>
          <a:p>
            <a:pPr lvl="2"/>
            <a:endParaRPr lang="en-US" dirty="0"/>
          </a:p>
          <a:p>
            <a:pPr lvl="1"/>
            <a:r>
              <a:rPr lang="en-US" dirty="0"/>
              <a:t>Most summary statistics can be calculated in a single pass through the data </a:t>
            </a:r>
          </a:p>
          <a:p>
            <a:pPr lvl="2">
              <a:buFont typeface="Wingdings" pitchFamily="2" charset="2"/>
              <a:buNone/>
            </a:pPr>
            <a:endParaRPr lang="en-US" dirty="0"/>
          </a:p>
          <a:p>
            <a:endParaRPr lang="en-US" dirty="0"/>
          </a:p>
        </p:txBody>
      </p:sp>
    </p:spTree>
    <p:extLst>
      <p:ext uri="{BB962C8B-B14F-4D97-AF65-F5344CB8AC3E}">
        <p14:creationId xmlns:p14="http://schemas.microsoft.com/office/powerpoint/2010/main" val="38838904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r>
              <a:rPr lang="en-US"/>
              <a:t>Frequency and Mode</a:t>
            </a:r>
          </a:p>
        </p:txBody>
      </p:sp>
      <p:sp>
        <p:nvSpPr>
          <p:cNvPr id="904195" name="Rectangle 3"/>
          <p:cNvSpPr>
            <a:spLocks noGrp="1" noChangeArrowheads="1"/>
          </p:cNvSpPr>
          <p:nvPr>
            <p:ph type="body" idx="1"/>
          </p:nvPr>
        </p:nvSpPr>
        <p:spPr>
          <a:xfrm>
            <a:off x="381000" y="1447800"/>
            <a:ext cx="8428037" cy="5181600"/>
          </a:xfrm>
        </p:spPr>
        <p:txBody>
          <a:bodyPr/>
          <a:lstStyle/>
          <a:p>
            <a:r>
              <a:rPr lang="en-US" sz="3200" dirty="0"/>
              <a:t>The </a:t>
            </a:r>
            <a:r>
              <a:rPr lang="en-US" sz="3200" dirty="0">
                <a:solidFill>
                  <a:schemeClr val="accent6">
                    <a:lumMod val="75000"/>
                  </a:schemeClr>
                </a:solidFill>
              </a:rPr>
              <a:t>frequency</a:t>
            </a:r>
            <a:r>
              <a:rPr lang="en-US" sz="3200" dirty="0"/>
              <a:t> of an attribute value is the percentage of time the value occurs in the </a:t>
            </a:r>
            <a:br>
              <a:rPr lang="en-US" sz="3200" dirty="0"/>
            </a:br>
            <a:r>
              <a:rPr lang="en-US" sz="3200" dirty="0"/>
              <a:t>data set</a:t>
            </a:r>
            <a:r>
              <a:rPr lang="en-US" dirty="0"/>
              <a:t> </a:t>
            </a:r>
          </a:p>
          <a:p>
            <a:pPr lvl="1"/>
            <a:r>
              <a:rPr lang="en-US" dirty="0"/>
              <a:t>For example, given the attribute ‘gender’ and a representative population of people, the gender ‘female’ occurs about 50% of the time.</a:t>
            </a:r>
          </a:p>
          <a:p>
            <a:r>
              <a:rPr lang="en-US" dirty="0"/>
              <a:t>The </a:t>
            </a:r>
            <a:r>
              <a:rPr lang="en-US" dirty="0">
                <a:solidFill>
                  <a:schemeClr val="accent6">
                    <a:lumMod val="75000"/>
                  </a:schemeClr>
                </a:solidFill>
              </a:rPr>
              <a:t>mode</a:t>
            </a:r>
            <a:r>
              <a:rPr lang="en-US" dirty="0"/>
              <a:t> of a an attribute is the most frequent attribute value   </a:t>
            </a:r>
          </a:p>
          <a:p>
            <a:r>
              <a:rPr lang="en-US" dirty="0"/>
              <a:t>The notions of frequency and mode are typically used with categorical data</a:t>
            </a:r>
          </a:p>
        </p:txBody>
      </p:sp>
    </p:spTree>
    <p:extLst>
      <p:ext uri="{BB962C8B-B14F-4D97-AF65-F5344CB8AC3E}">
        <p14:creationId xmlns:p14="http://schemas.microsoft.com/office/powerpoint/2010/main" val="10927875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53784867"/>
              </p:ext>
            </p:extLst>
          </p:nvPr>
        </p:nvGraphicFramePr>
        <p:xfrm>
          <a:off x="76200" y="1558222"/>
          <a:ext cx="4572585" cy="4876800"/>
        </p:xfrm>
        <a:graphic>
          <a:graphicData uri="http://schemas.openxmlformats.org/presentationml/2006/ole">
            <mc:AlternateContent xmlns:mc="http://schemas.openxmlformats.org/markup-compatibility/2006">
              <mc:Choice xmlns:v="urn:schemas-microsoft-com:vml" Requires="v">
                <p:oleObj name="Document" r:id="rId2" imgW="5416355" imgH="5776939" progId="Word.Document.8">
                  <p:embed/>
                </p:oleObj>
              </mc:Choice>
              <mc:Fallback>
                <p:oleObj name="Document" r:id="rId2" imgW="5416355" imgH="5776939" progId="Word.Document.8">
                  <p:embed/>
                  <p:pic>
                    <p:nvPicPr>
                      <p:cNvPr id="0" name=""/>
                      <p:cNvPicPr>
                        <a:picLocks noChangeAspect="1" noChangeArrowheads="1"/>
                      </p:cNvPicPr>
                      <p:nvPr/>
                    </p:nvPicPr>
                    <p:blipFill>
                      <a:blip r:embed="rId3"/>
                      <a:srcRect/>
                      <a:stretch>
                        <a:fillRect/>
                      </a:stretch>
                    </p:blipFill>
                    <p:spPr bwMode="auto">
                      <a:xfrm>
                        <a:off x="76200" y="1558222"/>
                        <a:ext cx="457258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p:cNvSpPr/>
          <p:nvPr/>
        </p:nvSpPr>
        <p:spPr>
          <a:xfrm>
            <a:off x="1524000" y="2209800"/>
            <a:ext cx="1066800" cy="4114799"/>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962709740"/>
              </p:ext>
            </p:extLst>
          </p:nvPr>
        </p:nvGraphicFramePr>
        <p:xfrm>
          <a:off x="4495800" y="2819400"/>
          <a:ext cx="4299960" cy="762000"/>
        </p:xfrm>
        <a:graphic>
          <a:graphicData uri="http://schemas.openxmlformats.org/drawingml/2006/table">
            <a:tbl>
              <a:tblPr firstRow="1" bandRow="1">
                <a:tableStyleId>{5C22544A-7EE6-4342-B048-85BDC9FD1C3A}</a:tableStyleId>
              </a:tblPr>
              <a:tblGrid>
                <a:gridCol w="1074990">
                  <a:extLst>
                    <a:ext uri="{9D8B030D-6E8A-4147-A177-3AD203B41FA5}">
                      <a16:colId xmlns:a16="http://schemas.microsoft.com/office/drawing/2014/main" val="20000"/>
                    </a:ext>
                  </a:extLst>
                </a:gridCol>
                <a:gridCol w="1074990">
                  <a:extLst>
                    <a:ext uri="{9D8B030D-6E8A-4147-A177-3AD203B41FA5}">
                      <a16:colId xmlns:a16="http://schemas.microsoft.com/office/drawing/2014/main" val="20001"/>
                    </a:ext>
                  </a:extLst>
                </a:gridCol>
                <a:gridCol w="1202820">
                  <a:extLst>
                    <a:ext uri="{9D8B030D-6E8A-4147-A177-3AD203B41FA5}">
                      <a16:colId xmlns:a16="http://schemas.microsoft.com/office/drawing/2014/main" val="20002"/>
                    </a:ext>
                  </a:extLst>
                </a:gridCol>
                <a:gridCol w="947160">
                  <a:extLst>
                    <a:ext uri="{9D8B030D-6E8A-4147-A177-3AD203B41FA5}">
                      <a16:colId xmlns:a16="http://schemas.microsoft.com/office/drawing/2014/main" val="20003"/>
                    </a:ext>
                  </a:extLst>
                </a:gridCol>
              </a:tblGrid>
              <a:tr h="364366">
                <a:tc>
                  <a:txBody>
                    <a:bodyPr/>
                    <a:lstStyle/>
                    <a:p>
                      <a:pPr algn="ctr"/>
                      <a:r>
                        <a:rPr lang="en-US" dirty="0"/>
                        <a:t>Single</a:t>
                      </a:r>
                    </a:p>
                  </a:txBody>
                  <a:tcPr/>
                </a:tc>
                <a:tc>
                  <a:txBody>
                    <a:bodyPr/>
                    <a:lstStyle/>
                    <a:p>
                      <a:pPr algn="ctr"/>
                      <a:r>
                        <a:rPr lang="en-US" dirty="0"/>
                        <a:t>Married</a:t>
                      </a:r>
                    </a:p>
                  </a:txBody>
                  <a:tcPr/>
                </a:tc>
                <a:tc>
                  <a:txBody>
                    <a:bodyPr/>
                    <a:lstStyle/>
                    <a:p>
                      <a:pPr algn="ctr"/>
                      <a:r>
                        <a:rPr lang="en-US" dirty="0"/>
                        <a:t>Divorced</a:t>
                      </a:r>
                    </a:p>
                  </a:txBody>
                  <a:tcPr/>
                </a:tc>
                <a:tc>
                  <a:txBody>
                    <a:bodyPr/>
                    <a:lstStyle/>
                    <a:p>
                      <a:pPr algn="ctr"/>
                      <a:r>
                        <a:rPr lang="en-US" dirty="0"/>
                        <a:t>NULL</a:t>
                      </a:r>
                    </a:p>
                  </a:txBody>
                  <a:tcPr/>
                </a:tc>
                <a:extLst>
                  <a:ext uri="{0D108BD9-81ED-4DB2-BD59-A6C34878D82A}">
                    <a16:rowId xmlns:a16="http://schemas.microsoft.com/office/drawing/2014/main" val="10000"/>
                  </a:ext>
                </a:extLst>
              </a:tr>
              <a:tr h="396240">
                <a:tc>
                  <a:txBody>
                    <a:bodyPr/>
                    <a:lstStyle/>
                    <a:p>
                      <a:pPr algn="ctr"/>
                      <a:r>
                        <a:rPr lang="en-US" dirty="0"/>
                        <a:t>4</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10001"/>
                  </a:ext>
                </a:extLst>
              </a:tr>
            </a:tbl>
          </a:graphicData>
        </a:graphic>
      </p:graphicFrame>
      <p:sp>
        <p:nvSpPr>
          <p:cNvPr id="11" name="TextBox 10"/>
          <p:cNvSpPr txBox="1"/>
          <p:nvPr/>
        </p:nvSpPr>
        <p:spPr>
          <a:xfrm>
            <a:off x="4596213" y="2263923"/>
            <a:ext cx="1595309" cy="369332"/>
          </a:xfrm>
          <a:prstGeom prst="rect">
            <a:avLst/>
          </a:prstGeom>
          <a:noFill/>
        </p:spPr>
        <p:txBody>
          <a:bodyPr wrap="none" rtlCol="0">
            <a:spAutoFit/>
          </a:bodyPr>
          <a:lstStyle/>
          <a:p>
            <a:r>
              <a:rPr lang="en-US" dirty="0"/>
              <a:t>Marital Status</a:t>
            </a:r>
          </a:p>
        </p:txBody>
      </p:sp>
      <p:sp>
        <p:nvSpPr>
          <p:cNvPr id="14" name="TextBox 13"/>
          <p:cNvSpPr txBox="1"/>
          <p:nvPr/>
        </p:nvSpPr>
        <p:spPr>
          <a:xfrm>
            <a:off x="4596213" y="3897867"/>
            <a:ext cx="1531188" cy="369332"/>
          </a:xfrm>
          <a:prstGeom prst="rect">
            <a:avLst/>
          </a:prstGeom>
          <a:noFill/>
        </p:spPr>
        <p:txBody>
          <a:bodyPr wrap="none" rtlCol="0">
            <a:spAutoFit/>
          </a:bodyPr>
          <a:lstStyle/>
          <a:p>
            <a:r>
              <a:rPr lang="en-US" dirty="0">
                <a:solidFill>
                  <a:schemeClr val="accent6">
                    <a:lumMod val="75000"/>
                  </a:schemeClr>
                </a:solidFill>
              </a:rPr>
              <a:t>Mode</a:t>
            </a:r>
            <a:r>
              <a:rPr lang="en-US" dirty="0"/>
              <a:t>: Single</a:t>
            </a:r>
          </a:p>
        </p:txBody>
      </p:sp>
    </p:spTree>
    <p:extLst>
      <p:ext uri="{BB962C8B-B14F-4D97-AF65-F5344CB8AC3E}">
        <p14:creationId xmlns:p14="http://schemas.microsoft.com/office/powerpoint/2010/main" val="325146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data</a:t>
            </a:r>
          </a:p>
        </p:txBody>
      </p:sp>
      <p:sp>
        <p:nvSpPr>
          <p:cNvPr id="3" name="Content Placeholder 2"/>
          <p:cNvSpPr>
            <a:spLocks noGrp="1"/>
          </p:cNvSpPr>
          <p:nvPr>
            <p:ph idx="1"/>
          </p:nvPr>
        </p:nvSpPr>
        <p:spPr>
          <a:xfrm>
            <a:off x="304800" y="2895600"/>
            <a:ext cx="4953000" cy="3505199"/>
          </a:xfrm>
        </p:spPr>
        <p:txBody>
          <a:bodyPr>
            <a:normAutofit/>
          </a:bodyPr>
          <a:lstStyle/>
          <a:p>
            <a:pPr lvl="1"/>
            <a:r>
              <a:rPr lang="en-US" dirty="0"/>
              <a:t>For </a:t>
            </a:r>
            <a:r>
              <a:rPr lang="en-US" dirty="0">
                <a:solidFill>
                  <a:srgbClr val="7030A0"/>
                </a:solidFill>
              </a:rPr>
              <a:t>small dimensions </a:t>
            </a:r>
            <a:r>
              <a:rPr lang="en-US" dirty="0"/>
              <a:t>we can </a:t>
            </a:r>
            <a:r>
              <a:rPr lang="en-US" dirty="0">
                <a:solidFill>
                  <a:srgbClr val="0070C0"/>
                </a:solidFill>
              </a:rPr>
              <a:t>plot</a:t>
            </a:r>
            <a:r>
              <a:rPr lang="en-US" dirty="0"/>
              <a:t> the data</a:t>
            </a:r>
          </a:p>
          <a:p>
            <a:pPr lvl="1"/>
            <a:r>
              <a:rPr lang="en-US" dirty="0"/>
              <a:t>We can use </a:t>
            </a:r>
            <a:r>
              <a:rPr lang="en-US" dirty="0">
                <a:solidFill>
                  <a:schemeClr val="accent6">
                    <a:lumMod val="75000"/>
                  </a:schemeClr>
                </a:solidFill>
              </a:rPr>
              <a:t>geometric analogues</a:t>
            </a:r>
            <a:r>
              <a:rPr lang="en-US" dirty="0"/>
              <a:t> to define concepts like </a:t>
            </a:r>
            <a:r>
              <a:rPr lang="en-US" dirty="0">
                <a:solidFill>
                  <a:srgbClr val="0070C0"/>
                </a:solidFill>
              </a:rPr>
              <a:t>distance</a:t>
            </a:r>
            <a:r>
              <a:rPr lang="en-US" dirty="0"/>
              <a:t> or </a:t>
            </a:r>
            <a:r>
              <a:rPr lang="en-US" dirty="0">
                <a:solidFill>
                  <a:srgbClr val="0070C0"/>
                </a:solidFill>
              </a:rPr>
              <a:t>similarity</a:t>
            </a:r>
          </a:p>
          <a:p>
            <a:pPr lvl="1"/>
            <a:r>
              <a:rPr lang="en-US" dirty="0"/>
              <a:t>We can use </a:t>
            </a:r>
            <a:r>
              <a:rPr lang="en-US" dirty="0">
                <a:solidFill>
                  <a:srgbClr val="FF0000"/>
                </a:solidFill>
              </a:rPr>
              <a:t>linear algebra </a:t>
            </a:r>
            <a:r>
              <a:rPr lang="en-US" dirty="0"/>
              <a:t>to process the </a:t>
            </a:r>
            <a:r>
              <a:rPr lang="en-US" dirty="0">
                <a:solidFill>
                  <a:srgbClr val="0070C0"/>
                </a:solidFill>
              </a:rPr>
              <a:t>data matrix</a:t>
            </a:r>
          </a:p>
        </p:txBody>
      </p:sp>
      <p:grpSp>
        <p:nvGrpSpPr>
          <p:cNvPr id="4" name="Group 6"/>
          <p:cNvGrpSpPr>
            <a:grpSpLocks/>
          </p:cNvGrpSpPr>
          <p:nvPr/>
        </p:nvGrpSpPr>
        <p:grpSpPr bwMode="auto">
          <a:xfrm>
            <a:off x="5621215" y="2925518"/>
            <a:ext cx="3048000" cy="2678113"/>
            <a:chOff x="2160" y="2544"/>
            <a:chExt cx="1920" cy="1687"/>
          </a:xfrm>
        </p:grpSpPr>
        <p:sp>
          <p:nvSpPr>
            <p:cNvPr id="5"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Freeform 9"/>
            <p:cNvSpPr>
              <a:spLocks/>
            </p:cNvSpPr>
            <p:nvPr/>
          </p:nvSpPr>
          <p:spPr bwMode="auto">
            <a:xfrm>
              <a:off x="2226" y="3696"/>
              <a:ext cx="510" cy="535"/>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 name="Content Placeholder 2"/>
          <p:cNvSpPr txBox="1">
            <a:spLocks/>
          </p:cNvSpPr>
          <p:nvPr/>
        </p:nvSpPr>
        <p:spPr>
          <a:xfrm>
            <a:off x="609600" y="1752600"/>
            <a:ext cx="8229600" cy="105568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Thinking of numeric data as </a:t>
            </a:r>
            <a:r>
              <a:rPr lang="en-US" dirty="0">
                <a:solidFill>
                  <a:srgbClr val="0070C0"/>
                </a:solidFill>
              </a:rPr>
              <a:t>points</a:t>
            </a:r>
            <a:r>
              <a:rPr lang="en-US" dirty="0"/>
              <a:t> or </a:t>
            </a:r>
            <a:r>
              <a:rPr lang="en-US" dirty="0">
                <a:solidFill>
                  <a:srgbClr val="0070C0"/>
                </a:solidFill>
              </a:rPr>
              <a:t>vectors</a:t>
            </a:r>
            <a:r>
              <a:rPr lang="en-US" dirty="0"/>
              <a:t> is very convenient</a:t>
            </a:r>
          </a:p>
        </p:txBody>
      </p:sp>
    </p:spTree>
    <p:extLst>
      <p:ext uri="{BB962C8B-B14F-4D97-AF65-F5344CB8AC3E}">
        <p14:creationId xmlns:p14="http://schemas.microsoft.com/office/powerpoint/2010/main" val="16337300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858176067"/>
              </p:ext>
            </p:extLst>
          </p:nvPr>
        </p:nvGraphicFramePr>
        <p:xfrm>
          <a:off x="76200" y="1558222"/>
          <a:ext cx="4572585" cy="4876800"/>
        </p:xfrm>
        <a:graphic>
          <a:graphicData uri="http://schemas.openxmlformats.org/presentationml/2006/ole">
            <mc:AlternateContent xmlns:mc="http://schemas.openxmlformats.org/markup-compatibility/2006">
              <mc:Choice xmlns:v="urn:schemas-microsoft-com:vml" Requires="v">
                <p:oleObj name="Document" r:id="rId2" imgW="5416355" imgH="5776939" progId="Word.Document.8">
                  <p:embed/>
                </p:oleObj>
              </mc:Choice>
              <mc:Fallback>
                <p:oleObj name="Document" r:id="rId2" imgW="5416355" imgH="5776939" progId="Word.Document.8">
                  <p:embed/>
                  <p:pic>
                    <p:nvPicPr>
                      <p:cNvPr id="0" name=""/>
                      <p:cNvPicPr>
                        <a:picLocks noChangeAspect="1" noChangeArrowheads="1"/>
                      </p:cNvPicPr>
                      <p:nvPr/>
                    </p:nvPicPr>
                    <p:blipFill>
                      <a:blip r:embed="rId3"/>
                      <a:srcRect/>
                      <a:stretch>
                        <a:fillRect/>
                      </a:stretch>
                    </p:blipFill>
                    <p:spPr bwMode="auto">
                      <a:xfrm>
                        <a:off x="76200" y="1558222"/>
                        <a:ext cx="457258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p:cNvSpPr/>
          <p:nvPr/>
        </p:nvSpPr>
        <p:spPr>
          <a:xfrm>
            <a:off x="1524000" y="2209800"/>
            <a:ext cx="1066800" cy="4114799"/>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596213" y="2263923"/>
            <a:ext cx="1595309" cy="369332"/>
          </a:xfrm>
          <a:prstGeom prst="rect">
            <a:avLst/>
          </a:prstGeom>
          <a:noFill/>
        </p:spPr>
        <p:txBody>
          <a:bodyPr wrap="none" rtlCol="0">
            <a:spAutoFit/>
          </a:bodyPr>
          <a:lstStyle/>
          <a:p>
            <a:r>
              <a:rPr lang="en-US" dirty="0"/>
              <a:t>Marital Status</a:t>
            </a:r>
          </a:p>
        </p:txBody>
      </p:sp>
      <p:graphicFrame>
        <p:nvGraphicFramePr>
          <p:cNvPr id="12" name="Table 11"/>
          <p:cNvGraphicFramePr>
            <a:graphicFrameLocks noGrp="1"/>
          </p:cNvGraphicFramePr>
          <p:nvPr>
            <p:extLst>
              <p:ext uri="{D42A27DB-BD31-4B8C-83A1-F6EECF244321}">
                <p14:modId xmlns:p14="http://schemas.microsoft.com/office/powerpoint/2010/main" val="3730765143"/>
              </p:ext>
            </p:extLst>
          </p:nvPr>
        </p:nvGraphicFramePr>
        <p:xfrm>
          <a:off x="4596213" y="2743200"/>
          <a:ext cx="4299960" cy="762000"/>
        </p:xfrm>
        <a:graphic>
          <a:graphicData uri="http://schemas.openxmlformats.org/drawingml/2006/table">
            <a:tbl>
              <a:tblPr firstRow="1" bandRow="1">
                <a:tableStyleId>{5C22544A-7EE6-4342-B048-85BDC9FD1C3A}</a:tableStyleId>
              </a:tblPr>
              <a:tblGrid>
                <a:gridCol w="1074990">
                  <a:extLst>
                    <a:ext uri="{9D8B030D-6E8A-4147-A177-3AD203B41FA5}">
                      <a16:colId xmlns:a16="http://schemas.microsoft.com/office/drawing/2014/main" val="20000"/>
                    </a:ext>
                  </a:extLst>
                </a:gridCol>
                <a:gridCol w="1074990">
                  <a:extLst>
                    <a:ext uri="{9D8B030D-6E8A-4147-A177-3AD203B41FA5}">
                      <a16:colId xmlns:a16="http://schemas.microsoft.com/office/drawing/2014/main" val="20001"/>
                    </a:ext>
                  </a:extLst>
                </a:gridCol>
                <a:gridCol w="1202820">
                  <a:extLst>
                    <a:ext uri="{9D8B030D-6E8A-4147-A177-3AD203B41FA5}">
                      <a16:colId xmlns:a16="http://schemas.microsoft.com/office/drawing/2014/main" val="20002"/>
                    </a:ext>
                  </a:extLst>
                </a:gridCol>
                <a:gridCol w="947160">
                  <a:extLst>
                    <a:ext uri="{9D8B030D-6E8A-4147-A177-3AD203B41FA5}">
                      <a16:colId xmlns:a16="http://schemas.microsoft.com/office/drawing/2014/main" val="20003"/>
                    </a:ext>
                  </a:extLst>
                </a:gridCol>
              </a:tblGrid>
              <a:tr h="364366">
                <a:tc>
                  <a:txBody>
                    <a:bodyPr/>
                    <a:lstStyle/>
                    <a:p>
                      <a:pPr algn="ctr"/>
                      <a:r>
                        <a:rPr lang="en-US" dirty="0"/>
                        <a:t>Single</a:t>
                      </a:r>
                    </a:p>
                  </a:txBody>
                  <a:tcPr/>
                </a:tc>
                <a:tc>
                  <a:txBody>
                    <a:bodyPr/>
                    <a:lstStyle/>
                    <a:p>
                      <a:pPr algn="ctr"/>
                      <a:r>
                        <a:rPr lang="en-US" dirty="0"/>
                        <a:t>Married</a:t>
                      </a:r>
                    </a:p>
                  </a:txBody>
                  <a:tcPr/>
                </a:tc>
                <a:tc>
                  <a:txBody>
                    <a:bodyPr/>
                    <a:lstStyle/>
                    <a:p>
                      <a:pPr algn="ctr"/>
                      <a:r>
                        <a:rPr lang="en-US" dirty="0"/>
                        <a:t>Divorced</a:t>
                      </a:r>
                    </a:p>
                  </a:txBody>
                  <a:tcPr/>
                </a:tc>
                <a:tc>
                  <a:txBody>
                    <a:bodyPr/>
                    <a:lstStyle/>
                    <a:p>
                      <a:pPr algn="ctr"/>
                      <a:r>
                        <a:rPr lang="en-US" dirty="0"/>
                        <a:t>NULL</a:t>
                      </a:r>
                    </a:p>
                  </a:txBody>
                  <a:tcPr/>
                </a:tc>
                <a:extLst>
                  <a:ext uri="{0D108BD9-81ED-4DB2-BD59-A6C34878D82A}">
                    <a16:rowId xmlns:a16="http://schemas.microsoft.com/office/drawing/2014/main" val="10000"/>
                  </a:ext>
                </a:extLst>
              </a:tr>
              <a:tr h="396240">
                <a:tc>
                  <a:txBody>
                    <a:bodyPr/>
                    <a:lstStyle/>
                    <a:p>
                      <a:pPr algn="ctr"/>
                      <a:r>
                        <a:rPr lang="en-US" dirty="0"/>
                        <a:t>40%</a:t>
                      </a:r>
                    </a:p>
                  </a:txBody>
                  <a:tcPr/>
                </a:tc>
                <a:tc>
                  <a:txBody>
                    <a:bodyPr/>
                    <a:lstStyle/>
                    <a:p>
                      <a:pPr algn="ctr"/>
                      <a:r>
                        <a:rPr lang="en-US" dirty="0"/>
                        <a:t>30%</a:t>
                      </a:r>
                    </a:p>
                  </a:txBody>
                  <a:tcPr/>
                </a:tc>
                <a:tc>
                  <a:txBody>
                    <a:bodyPr/>
                    <a:lstStyle/>
                    <a:p>
                      <a:pPr algn="ctr"/>
                      <a:r>
                        <a:rPr lang="en-US" dirty="0"/>
                        <a:t>20%</a:t>
                      </a:r>
                    </a:p>
                  </a:txBody>
                  <a:tcPr/>
                </a:tc>
                <a:tc>
                  <a:txBody>
                    <a:bodyPr/>
                    <a:lstStyle/>
                    <a:p>
                      <a:pPr algn="ctr"/>
                      <a:r>
                        <a:rPr lang="en-US" dirty="0"/>
                        <a:t>10%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195374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761222955"/>
              </p:ext>
            </p:extLst>
          </p:nvPr>
        </p:nvGraphicFramePr>
        <p:xfrm>
          <a:off x="76200" y="1558222"/>
          <a:ext cx="4572585" cy="4876800"/>
        </p:xfrm>
        <a:graphic>
          <a:graphicData uri="http://schemas.openxmlformats.org/presentationml/2006/ole">
            <mc:AlternateContent xmlns:mc="http://schemas.openxmlformats.org/markup-compatibility/2006">
              <mc:Choice xmlns:v="urn:schemas-microsoft-com:vml" Requires="v">
                <p:oleObj name="Document" r:id="rId2" imgW="5416355" imgH="5776939" progId="Word.Document.8">
                  <p:embed/>
                </p:oleObj>
              </mc:Choice>
              <mc:Fallback>
                <p:oleObj name="Document" r:id="rId2" imgW="5416355" imgH="5776939" progId="Word.Document.8">
                  <p:embed/>
                  <p:pic>
                    <p:nvPicPr>
                      <p:cNvPr id="0" name=""/>
                      <p:cNvPicPr>
                        <a:picLocks noChangeAspect="1" noChangeArrowheads="1"/>
                      </p:cNvPicPr>
                      <p:nvPr/>
                    </p:nvPicPr>
                    <p:blipFill>
                      <a:blip r:embed="rId3"/>
                      <a:srcRect/>
                      <a:stretch>
                        <a:fillRect/>
                      </a:stretch>
                    </p:blipFill>
                    <p:spPr bwMode="auto">
                      <a:xfrm>
                        <a:off x="76200" y="1558222"/>
                        <a:ext cx="457258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p:cNvSpPr/>
          <p:nvPr/>
        </p:nvSpPr>
        <p:spPr>
          <a:xfrm>
            <a:off x="1524000" y="2209800"/>
            <a:ext cx="1066800" cy="4114799"/>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596213" y="2263923"/>
            <a:ext cx="1595309" cy="369332"/>
          </a:xfrm>
          <a:prstGeom prst="rect">
            <a:avLst/>
          </a:prstGeom>
          <a:noFill/>
        </p:spPr>
        <p:txBody>
          <a:bodyPr wrap="none" rtlCol="0">
            <a:spAutoFit/>
          </a:bodyPr>
          <a:lstStyle/>
          <a:p>
            <a:r>
              <a:rPr lang="en-US" dirty="0"/>
              <a:t>Marital Status</a:t>
            </a:r>
          </a:p>
        </p:txBody>
      </p:sp>
      <p:graphicFrame>
        <p:nvGraphicFramePr>
          <p:cNvPr id="12" name="Table 11"/>
          <p:cNvGraphicFramePr>
            <a:graphicFrameLocks noGrp="1"/>
          </p:cNvGraphicFramePr>
          <p:nvPr>
            <p:extLst>
              <p:ext uri="{D42A27DB-BD31-4B8C-83A1-F6EECF244321}">
                <p14:modId xmlns:p14="http://schemas.microsoft.com/office/powerpoint/2010/main" val="3124287125"/>
              </p:ext>
            </p:extLst>
          </p:nvPr>
        </p:nvGraphicFramePr>
        <p:xfrm>
          <a:off x="4596213" y="2743200"/>
          <a:ext cx="3352800" cy="762000"/>
        </p:xfrm>
        <a:graphic>
          <a:graphicData uri="http://schemas.openxmlformats.org/drawingml/2006/table">
            <a:tbl>
              <a:tblPr firstRow="1" bandRow="1">
                <a:tableStyleId>{5C22544A-7EE6-4342-B048-85BDC9FD1C3A}</a:tableStyleId>
              </a:tblPr>
              <a:tblGrid>
                <a:gridCol w="1074990">
                  <a:extLst>
                    <a:ext uri="{9D8B030D-6E8A-4147-A177-3AD203B41FA5}">
                      <a16:colId xmlns:a16="http://schemas.microsoft.com/office/drawing/2014/main" val="20000"/>
                    </a:ext>
                  </a:extLst>
                </a:gridCol>
                <a:gridCol w="1074990">
                  <a:extLst>
                    <a:ext uri="{9D8B030D-6E8A-4147-A177-3AD203B41FA5}">
                      <a16:colId xmlns:a16="http://schemas.microsoft.com/office/drawing/2014/main" val="20001"/>
                    </a:ext>
                  </a:extLst>
                </a:gridCol>
                <a:gridCol w="1202820">
                  <a:extLst>
                    <a:ext uri="{9D8B030D-6E8A-4147-A177-3AD203B41FA5}">
                      <a16:colId xmlns:a16="http://schemas.microsoft.com/office/drawing/2014/main" val="20002"/>
                    </a:ext>
                  </a:extLst>
                </a:gridCol>
              </a:tblGrid>
              <a:tr h="364366">
                <a:tc>
                  <a:txBody>
                    <a:bodyPr/>
                    <a:lstStyle/>
                    <a:p>
                      <a:pPr algn="ctr"/>
                      <a:r>
                        <a:rPr lang="en-US" dirty="0"/>
                        <a:t>Single</a:t>
                      </a:r>
                    </a:p>
                  </a:txBody>
                  <a:tcPr/>
                </a:tc>
                <a:tc>
                  <a:txBody>
                    <a:bodyPr/>
                    <a:lstStyle/>
                    <a:p>
                      <a:pPr algn="ctr"/>
                      <a:r>
                        <a:rPr lang="en-US" dirty="0"/>
                        <a:t>Married</a:t>
                      </a:r>
                    </a:p>
                  </a:txBody>
                  <a:tcPr/>
                </a:tc>
                <a:tc>
                  <a:txBody>
                    <a:bodyPr/>
                    <a:lstStyle/>
                    <a:p>
                      <a:pPr algn="ctr"/>
                      <a:r>
                        <a:rPr lang="en-US" dirty="0"/>
                        <a:t>Divorced</a:t>
                      </a:r>
                    </a:p>
                  </a:txBody>
                  <a:tcPr/>
                </a:tc>
                <a:extLst>
                  <a:ext uri="{0D108BD9-81ED-4DB2-BD59-A6C34878D82A}">
                    <a16:rowId xmlns:a16="http://schemas.microsoft.com/office/drawing/2014/main" val="10000"/>
                  </a:ext>
                </a:extLst>
              </a:tr>
              <a:tr h="396240">
                <a:tc>
                  <a:txBody>
                    <a:bodyPr/>
                    <a:lstStyle/>
                    <a:p>
                      <a:pPr algn="ctr"/>
                      <a:r>
                        <a:rPr lang="en-US" dirty="0"/>
                        <a:t>44%</a:t>
                      </a:r>
                    </a:p>
                  </a:txBody>
                  <a:tcPr/>
                </a:tc>
                <a:tc>
                  <a:txBody>
                    <a:bodyPr/>
                    <a:lstStyle/>
                    <a:p>
                      <a:pPr algn="ctr"/>
                      <a:r>
                        <a:rPr lang="en-US" dirty="0"/>
                        <a:t>33%</a:t>
                      </a:r>
                    </a:p>
                  </a:txBody>
                  <a:tcPr/>
                </a:tc>
                <a:tc>
                  <a:txBody>
                    <a:bodyPr/>
                    <a:lstStyle/>
                    <a:p>
                      <a:pPr algn="ctr"/>
                      <a:r>
                        <a:rPr lang="en-US" dirty="0"/>
                        <a:t>22%</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787802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a:t>Percentiles</a:t>
            </a:r>
          </a:p>
        </p:txBody>
      </p:sp>
      <mc:AlternateContent xmlns:mc="http://schemas.openxmlformats.org/markup-compatibility/2006" xmlns:a14="http://schemas.microsoft.com/office/drawing/2010/main">
        <mc:Choice Requires="a14">
          <p:sp>
            <p:nvSpPr>
              <p:cNvPr id="908291" name="Rectangle 3"/>
              <p:cNvSpPr>
                <a:spLocks noGrp="1" noChangeArrowheads="1"/>
              </p:cNvSpPr>
              <p:nvPr>
                <p:ph type="body" idx="1"/>
              </p:nvPr>
            </p:nvSpPr>
            <p:spPr>
              <a:xfrm>
                <a:off x="381000" y="1524000"/>
                <a:ext cx="8428037" cy="5181600"/>
              </a:xfrm>
            </p:spPr>
            <p:txBody>
              <a:bodyPr>
                <a:normAutofit lnSpcReduction="10000"/>
              </a:bodyPr>
              <a:lstStyle/>
              <a:p>
                <a:r>
                  <a:rPr lang="en-US" dirty="0"/>
                  <a:t>For continuous data, the notion of a </a:t>
                </a:r>
                <a:r>
                  <a:rPr lang="en-US" dirty="0">
                    <a:solidFill>
                      <a:schemeClr val="accent6">
                        <a:lumMod val="75000"/>
                      </a:schemeClr>
                    </a:solidFill>
                  </a:rPr>
                  <a:t>percentile</a:t>
                </a:r>
                <a:r>
                  <a:rPr lang="en-US" dirty="0"/>
                  <a:t> is more useful. </a:t>
                </a:r>
              </a:p>
              <a:p>
                <a:endParaRPr lang="en-US" dirty="0"/>
              </a:p>
              <a:p>
                <a:pPr>
                  <a:buFont typeface="Monotype Sorts" charset="2"/>
                  <a:buNone/>
                </a:pPr>
                <a:r>
                  <a:rPr lang="en-US" dirty="0"/>
                  <a:t>Given an ordinal or continuous attribute </a:t>
                </a:r>
                <a:r>
                  <a:rPr lang="en-US" i="1" dirty="0">
                    <a:solidFill>
                      <a:srgbClr val="00B0F0"/>
                    </a:solidFill>
                  </a:rPr>
                  <a:t>x</a:t>
                </a:r>
                <a:r>
                  <a:rPr lang="en-US" dirty="0"/>
                  <a:t> and a number </a:t>
                </a:r>
                <a:r>
                  <a:rPr lang="en-US" i="1" dirty="0">
                    <a:solidFill>
                      <a:srgbClr val="00B0F0"/>
                    </a:solidFill>
                  </a:rPr>
                  <a:t>p</a:t>
                </a:r>
                <a:r>
                  <a:rPr lang="en-US" dirty="0"/>
                  <a:t> between </a:t>
                </a:r>
                <a:r>
                  <a:rPr lang="en-US" dirty="0">
                    <a:solidFill>
                      <a:srgbClr val="00B0F0"/>
                    </a:solidFill>
                  </a:rPr>
                  <a:t>0</a:t>
                </a:r>
                <a:r>
                  <a:rPr lang="en-US" dirty="0"/>
                  <a:t> and </a:t>
                </a:r>
                <a:r>
                  <a:rPr lang="en-US" dirty="0">
                    <a:solidFill>
                      <a:srgbClr val="00B0F0"/>
                    </a:solidFill>
                  </a:rPr>
                  <a:t>100</a:t>
                </a:r>
                <a:r>
                  <a:rPr lang="en-US" dirty="0"/>
                  <a:t>, the </a:t>
                </a:r>
                <a:r>
                  <a:rPr lang="en-US" i="1" dirty="0" err="1">
                    <a:solidFill>
                      <a:srgbClr val="00B0F0"/>
                    </a:solidFill>
                  </a:rPr>
                  <a:t>p</a:t>
                </a:r>
                <a:r>
                  <a:rPr lang="en-US" baseline="30000" dirty="0" err="1">
                    <a:solidFill>
                      <a:srgbClr val="00B0F0"/>
                    </a:solidFill>
                  </a:rPr>
                  <a:t>th</a:t>
                </a:r>
                <a:r>
                  <a:rPr lang="en-US" dirty="0"/>
                  <a:t> percentile is a value </a:t>
                </a:r>
                <a14:m>
                  <m:oMath xmlns:m="http://schemas.openxmlformats.org/officeDocument/2006/math">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a:rPr>
                          <m:t>𝑥</m:t>
                        </m:r>
                      </m:e>
                      <m:sub>
                        <m:r>
                          <a:rPr lang="en-US" b="0" i="1" smtClean="0">
                            <a:solidFill>
                              <a:srgbClr val="00B0F0"/>
                            </a:solidFill>
                            <a:latin typeface="Cambria Math"/>
                          </a:rPr>
                          <m:t>𝑝</m:t>
                        </m:r>
                      </m:sub>
                    </m:sSub>
                  </m:oMath>
                </a14:m>
                <a:r>
                  <a:rPr lang="en-US" dirty="0"/>
                  <a:t> of </a:t>
                </a:r>
                <a:r>
                  <a:rPr lang="en-US" dirty="0">
                    <a:solidFill>
                      <a:srgbClr val="00B0F0"/>
                    </a:solidFill>
                  </a:rPr>
                  <a:t>x</a:t>
                </a:r>
                <a:r>
                  <a:rPr lang="en-US" dirty="0"/>
                  <a:t> such that </a:t>
                </a:r>
                <a:r>
                  <a:rPr lang="en-US" i="1" dirty="0">
                    <a:solidFill>
                      <a:srgbClr val="00B0F0"/>
                    </a:solidFill>
                  </a:rPr>
                  <a:t>p</a:t>
                </a:r>
                <a:r>
                  <a:rPr lang="en-US" dirty="0">
                    <a:solidFill>
                      <a:srgbClr val="00B0F0"/>
                    </a:solidFill>
                  </a:rPr>
                  <a:t>%</a:t>
                </a:r>
                <a:r>
                  <a:rPr lang="en-US" dirty="0"/>
                  <a:t> of the observed values of x are less or equal than </a:t>
                </a:r>
                <a14:m>
                  <m:oMath xmlns:m="http://schemas.openxmlformats.org/officeDocument/2006/math">
                    <m:sSub>
                      <m:sSubPr>
                        <m:ctrlPr>
                          <a:rPr lang="en-US" i="1">
                            <a:solidFill>
                              <a:srgbClr val="00B0F0"/>
                            </a:solidFill>
                            <a:latin typeface="Cambria Math" panose="02040503050406030204" pitchFamily="18" charset="0"/>
                          </a:rPr>
                        </m:ctrlPr>
                      </m:sSubPr>
                      <m:e>
                        <m:r>
                          <a:rPr lang="en-US" i="1">
                            <a:solidFill>
                              <a:srgbClr val="00B0F0"/>
                            </a:solidFill>
                            <a:latin typeface="Cambria Math"/>
                          </a:rPr>
                          <m:t>𝑥</m:t>
                        </m:r>
                      </m:e>
                      <m:sub>
                        <m:r>
                          <a:rPr lang="en-US" i="1">
                            <a:solidFill>
                              <a:srgbClr val="00B0F0"/>
                            </a:solidFill>
                            <a:latin typeface="Cambria Math"/>
                          </a:rPr>
                          <m:t>𝑝</m:t>
                        </m:r>
                      </m:sub>
                    </m:sSub>
                  </m:oMath>
                </a14:m>
                <a:r>
                  <a:rPr lang="en-US" dirty="0"/>
                  <a:t>. </a:t>
                </a:r>
              </a:p>
              <a:p>
                <a:pPr>
                  <a:buFont typeface="Monotype Sorts" charset="2"/>
                  <a:buNone/>
                </a:pPr>
                <a:endParaRPr lang="en-US" dirty="0"/>
              </a:p>
              <a:p>
                <a:r>
                  <a:rPr lang="en-US" dirty="0"/>
                  <a:t>For instance, the 80th percentile is the value </a:t>
                </a:r>
                <a14:m>
                  <m:oMath xmlns:m="http://schemas.openxmlformats.org/officeDocument/2006/math">
                    <m:sSub>
                      <m:sSubPr>
                        <m:ctrlPr>
                          <a:rPr lang="en-US" i="1">
                            <a:solidFill>
                              <a:srgbClr val="00B0F0"/>
                            </a:solidFill>
                            <a:latin typeface="Cambria Math" panose="02040503050406030204" pitchFamily="18" charset="0"/>
                          </a:rPr>
                        </m:ctrlPr>
                      </m:sSubPr>
                      <m:e>
                        <m:r>
                          <a:rPr lang="en-US" i="1">
                            <a:solidFill>
                              <a:srgbClr val="00B0F0"/>
                            </a:solidFill>
                            <a:latin typeface="Cambria Math"/>
                          </a:rPr>
                          <m:t>𝑥</m:t>
                        </m:r>
                      </m:e>
                      <m:sub>
                        <m:r>
                          <a:rPr lang="en-US" b="0" i="1" smtClean="0">
                            <a:solidFill>
                              <a:srgbClr val="00B0F0"/>
                            </a:solidFill>
                            <a:latin typeface="Cambria Math"/>
                          </a:rPr>
                          <m:t>80%</m:t>
                        </m:r>
                      </m:sub>
                    </m:sSub>
                  </m:oMath>
                </a14:m>
                <a:r>
                  <a:rPr lang="en-US" dirty="0"/>
                  <a:t>  that is greater or equal than 80% of all the values of x we have in our data. </a:t>
                </a:r>
              </a:p>
            </p:txBody>
          </p:sp>
        </mc:Choice>
        <mc:Fallback xmlns="">
          <p:sp>
            <p:nvSpPr>
              <p:cNvPr id="908291" name="Rectangle 3"/>
              <p:cNvSpPr>
                <a:spLocks noGrp="1" noRot="1" noChangeAspect="1" noMove="1" noResize="1" noEditPoints="1" noAdjustHandles="1" noChangeArrowheads="1" noChangeShapeType="1" noTextEdit="1"/>
              </p:cNvSpPr>
              <p:nvPr>
                <p:ph type="body" idx="1"/>
              </p:nvPr>
            </p:nvSpPr>
            <p:spPr>
              <a:xfrm>
                <a:off x="381000" y="1524000"/>
                <a:ext cx="8428037" cy="5181600"/>
              </a:xfrm>
              <a:blipFill rotWithShape="1">
                <a:blip r:embed="rId3"/>
                <a:stretch>
                  <a:fillRect l="-1520" t="-2000"/>
                </a:stretch>
              </a:blipFill>
            </p:spPr>
            <p:txBody>
              <a:bodyPr/>
              <a:lstStyle/>
              <a:p>
                <a:r>
                  <a:rPr lang="en-US">
                    <a:noFill/>
                  </a:rPr>
                  <a:t> </a:t>
                </a:r>
              </a:p>
            </p:txBody>
          </p:sp>
        </mc:Fallback>
      </mc:AlternateContent>
    </p:spTree>
    <p:extLst>
      <p:ext uri="{BB962C8B-B14F-4D97-AF65-F5344CB8AC3E}">
        <p14:creationId xmlns:p14="http://schemas.microsoft.com/office/powerpoint/2010/main" val="26337918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819675736"/>
              </p:ext>
            </p:extLst>
          </p:nvPr>
        </p:nvGraphicFramePr>
        <p:xfrm>
          <a:off x="76200" y="1558222"/>
          <a:ext cx="4572585" cy="4876800"/>
        </p:xfrm>
        <a:graphic>
          <a:graphicData uri="http://schemas.openxmlformats.org/presentationml/2006/ole">
            <mc:AlternateContent xmlns:mc="http://schemas.openxmlformats.org/markup-compatibility/2006">
              <mc:Choice xmlns:v="urn:schemas-microsoft-com:vml" Requires="v">
                <p:oleObj name="Document" r:id="rId2" imgW="5416355" imgH="5776939" progId="Word.Document.8">
                  <p:embed/>
                </p:oleObj>
              </mc:Choice>
              <mc:Fallback>
                <p:oleObj name="Document" r:id="rId2" imgW="5416355" imgH="5776939" progId="Word.Document.8">
                  <p:embed/>
                  <p:pic>
                    <p:nvPicPr>
                      <p:cNvPr id="0" name=""/>
                      <p:cNvPicPr>
                        <a:picLocks noChangeAspect="1" noChangeArrowheads="1"/>
                      </p:cNvPicPr>
                      <p:nvPr/>
                    </p:nvPicPr>
                    <p:blipFill>
                      <a:blip r:embed="rId3"/>
                      <a:srcRect/>
                      <a:stretch>
                        <a:fillRect/>
                      </a:stretch>
                    </p:blipFill>
                    <p:spPr bwMode="auto">
                      <a:xfrm>
                        <a:off x="76200" y="1558222"/>
                        <a:ext cx="457258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9"/>
          <p:cNvSpPr/>
          <p:nvPr/>
        </p:nvSpPr>
        <p:spPr>
          <a:xfrm>
            <a:off x="2590800" y="2209800"/>
            <a:ext cx="990600" cy="403860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627647927"/>
              </p:ext>
            </p:extLst>
          </p:nvPr>
        </p:nvGraphicFramePr>
        <p:xfrm>
          <a:off x="5867400" y="1524000"/>
          <a:ext cx="1143000" cy="43180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370840">
                <a:tc>
                  <a:txBody>
                    <a:bodyPr/>
                    <a:lstStyle/>
                    <a:p>
                      <a:pPr marL="0" marR="0">
                        <a:spcBef>
                          <a:spcPts val="0"/>
                        </a:spcBef>
                        <a:spcAft>
                          <a:spcPts val="0"/>
                        </a:spcAft>
                      </a:pPr>
                      <a:r>
                        <a:rPr lang="en-US" sz="2000" b="1" dirty="0">
                          <a:solidFill>
                            <a:srgbClr val="FFFFFF"/>
                          </a:solidFill>
                          <a:effectLst/>
                          <a:latin typeface="Arial"/>
                          <a:ea typeface="Times New Roman"/>
                          <a:cs typeface="Times New Roman"/>
                        </a:rPr>
                        <a:t>Taxable</a:t>
                      </a:r>
                      <a:endParaRPr lang="en-US" sz="1000" dirty="0">
                        <a:effectLst/>
                        <a:latin typeface="Times New Roman"/>
                        <a:ea typeface="Times New Roman"/>
                      </a:endParaRPr>
                    </a:p>
                    <a:p>
                      <a:pPr marL="0" marR="0">
                        <a:spcBef>
                          <a:spcPts val="0"/>
                        </a:spcBef>
                        <a:spcAft>
                          <a:spcPts val="0"/>
                        </a:spcAft>
                      </a:pPr>
                      <a:r>
                        <a:rPr lang="en-US" sz="2000" b="1" dirty="0">
                          <a:solidFill>
                            <a:srgbClr val="FFFFFF"/>
                          </a:solidFill>
                          <a:effectLst/>
                          <a:latin typeface="Arial"/>
                          <a:ea typeface="Times New Roman"/>
                          <a:cs typeface="Times New Roman"/>
                        </a:rPr>
                        <a:t>Income</a:t>
                      </a:r>
                      <a:endParaRPr lang="en-US" sz="10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0">
                        <a:spcBef>
                          <a:spcPts val="0"/>
                        </a:spcBef>
                        <a:spcAft>
                          <a:spcPts val="0"/>
                        </a:spcAft>
                      </a:pPr>
                      <a:r>
                        <a:rPr kumimoji="0" lang="en-US" sz="2000" b="0" i="0" u="none" strike="noStrike" kern="1200" cap="none" spc="0" normalizeH="0" baseline="0" noProof="0" dirty="0">
                          <a:ln>
                            <a:noFill/>
                          </a:ln>
                          <a:solidFill>
                            <a:prstClr val="black"/>
                          </a:solidFill>
                          <a:effectLst/>
                          <a:uLnTx/>
                          <a:uFillTx/>
                          <a:latin typeface="+mn-lt"/>
                          <a:ea typeface="Times New Roman"/>
                          <a:cs typeface="Times New Roman"/>
                        </a:rPr>
                        <a:t>10000K</a:t>
                      </a:r>
                      <a:endParaRPr lang="en-US" sz="800" dirty="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mn-lt"/>
                          <a:ea typeface="Times New Roman"/>
                          <a:cs typeface="Times New Roman"/>
                        </a:rPr>
                        <a:t>220K</a:t>
                      </a:r>
                      <a:endParaRPr kumimoji="0" lang="en-US" sz="1000" b="0" i="0" u="none" strike="noStrike" kern="1200" cap="none" spc="0" normalizeH="0" baseline="0" noProof="0" dirty="0">
                        <a:ln>
                          <a:noFill/>
                        </a:ln>
                        <a:solidFill>
                          <a:prstClr val="black"/>
                        </a:solidFill>
                        <a:effectLst/>
                        <a:uLnTx/>
                        <a:uFillTx/>
                        <a:latin typeface="Times New Roman"/>
                        <a:ea typeface="Times New Roman"/>
                        <a:cs typeface="+mn-cs"/>
                      </a:endParaRPr>
                    </a:p>
                  </a:txBody>
                  <a:tcPr marL="68580" marR="68580" marT="0" marB="0" anchor="ct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mn-lt"/>
                          <a:ea typeface="Times New Roman"/>
                          <a:cs typeface="Times New Roman"/>
                        </a:rPr>
                        <a:t>125K</a:t>
                      </a:r>
                      <a:endParaRPr kumimoji="0" lang="en-US" sz="1000" b="0" i="0" u="none" strike="noStrike" kern="1200" cap="none" spc="0" normalizeH="0" baseline="0" noProof="0" dirty="0">
                        <a:ln>
                          <a:noFill/>
                        </a:ln>
                        <a:solidFill>
                          <a:prstClr val="black"/>
                        </a:solidFill>
                        <a:effectLst/>
                        <a:uLnTx/>
                        <a:uFillTx/>
                        <a:latin typeface="Times New Roman"/>
                        <a:ea typeface="Times New Roman"/>
                        <a:cs typeface="+mn-cs"/>
                      </a:endParaRPr>
                    </a:p>
                  </a:txBody>
                  <a:tcPr marL="68580" marR="68580" marT="0" marB="0" anchor="ct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mn-lt"/>
                          <a:ea typeface="Times New Roman"/>
                          <a:cs typeface="Times New Roman"/>
                        </a:rPr>
                        <a:t>120K</a:t>
                      </a:r>
                      <a:endParaRPr kumimoji="0" lang="en-US" sz="1000" b="0" i="0" u="none" strike="noStrike" kern="1200" cap="none" spc="0" normalizeH="0" baseline="0" noProof="0" dirty="0">
                        <a:ln>
                          <a:noFill/>
                        </a:ln>
                        <a:solidFill>
                          <a:prstClr val="black"/>
                        </a:solidFill>
                        <a:effectLst/>
                        <a:uLnTx/>
                        <a:uFillTx/>
                        <a:latin typeface="Times New Roman"/>
                        <a:ea typeface="Times New Roman"/>
                        <a:cs typeface="+mn-cs"/>
                      </a:endParaRPr>
                    </a:p>
                  </a:txBody>
                  <a:tcPr marL="68580" marR="68580" marT="0" marB="0" anchor="ct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mn-lt"/>
                          <a:ea typeface="Times New Roman"/>
                          <a:cs typeface="Times New Roman"/>
                        </a:rPr>
                        <a:t>100K</a:t>
                      </a:r>
                      <a:endParaRPr kumimoji="0" lang="en-US" sz="1000" b="0" i="0" u="none" strike="noStrike" kern="1200" cap="none" spc="0" normalizeH="0" baseline="0" noProof="0" dirty="0">
                        <a:ln>
                          <a:noFill/>
                        </a:ln>
                        <a:solidFill>
                          <a:prstClr val="black"/>
                        </a:solidFill>
                        <a:effectLst/>
                        <a:uLnTx/>
                        <a:uFillTx/>
                        <a:latin typeface="Times New Roman"/>
                        <a:ea typeface="Times New Roman"/>
                        <a:cs typeface="+mn-cs"/>
                      </a:endParaRPr>
                    </a:p>
                  </a:txBody>
                  <a:tcPr marL="68580" marR="68580" marT="0" marB="0" anchor="ctr"/>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n-lt"/>
                          <a:ea typeface="Times New Roman"/>
                          <a:cs typeface="Times New Roman"/>
                        </a:rPr>
                        <a:t>90K</a:t>
                      </a:r>
                      <a:endParaRPr lang="en-US" sz="1000" dirty="0">
                        <a:effectLst/>
                        <a:latin typeface="Times New Roman"/>
                        <a:ea typeface="Times New Roman"/>
                      </a:endParaRPr>
                    </a:p>
                  </a:txBody>
                  <a:tcPr marL="68580" marR="68580" marT="0" marB="0" anchor="ct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mn-lt"/>
                          <a:ea typeface="Times New Roman"/>
                          <a:cs typeface="Times New Roman"/>
                        </a:rPr>
                        <a:t>90K</a:t>
                      </a:r>
                      <a:endParaRPr kumimoji="0" lang="en-US" sz="1000" b="0" i="0" u="none" strike="noStrike" kern="1200" cap="none" spc="0" normalizeH="0" baseline="0" noProof="0" dirty="0">
                        <a:ln>
                          <a:noFill/>
                        </a:ln>
                        <a:solidFill>
                          <a:prstClr val="black"/>
                        </a:solidFill>
                        <a:effectLst/>
                        <a:uLnTx/>
                        <a:uFillTx/>
                        <a:latin typeface="Times New Roman"/>
                        <a:ea typeface="Times New Roman"/>
                        <a:cs typeface="+mn-cs"/>
                      </a:endParaRPr>
                    </a:p>
                  </a:txBody>
                  <a:tcPr marL="68580" marR="68580" marT="0" marB="0" anchor="ctr"/>
                </a:tc>
                <a:extLst>
                  <a:ext uri="{0D108BD9-81ED-4DB2-BD59-A6C34878D82A}">
                    <a16:rowId xmlns:a16="http://schemas.microsoft.com/office/drawing/2014/main" val="10007"/>
                  </a:ext>
                </a:extLst>
              </a:tr>
              <a:tr h="370840">
                <a:tc>
                  <a:txBody>
                    <a:bodyPr/>
                    <a:lstStyle/>
                    <a:p>
                      <a:pPr marL="0" marR="0">
                        <a:spcBef>
                          <a:spcPts val="0"/>
                        </a:spcBef>
                        <a:spcAft>
                          <a:spcPts val="0"/>
                        </a:spcAft>
                      </a:pPr>
                      <a:r>
                        <a:rPr lang="en-US" sz="2000" dirty="0">
                          <a:effectLst/>
                          <a:latin typeface="Arial"/>
                          <a:ea typeface="Times New Roman"/>
                          <a:cs typeface="Times New Roman"/>
                        </a:rPr>
                        <a:t>85K</a:t>
                      </a:r>
                      <a:endParaRPr lang="en-US" sz="1000" dirty="0">
                        <a:effectLst/>
                        <a:latin typeface="Times New Roman"/>
                        <a:ea typeface="Times New Roman"/>
                      </a:endParaRPr>
                    </a:p>
                  </a:txBody>
                  <a:tcPr marL="68580" marR="68580" marT="0" marB="0" anchor="ctr"/>
                </a:tc>
                <a:extLst>
                  <a:ext uri="{0D108BD9-81ED-4DB2-BD59-A6C34878D82A}">
                    <a16:rowId xmlns:a16="http://schemas.microsoft.com/office/drawing/2014/main" val="100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mn-lt"/>
                          <a:ea typeface="Times New Roman"/>
                          <a:cs typeface="Times New Roman"/>
                        </a:rPr>
                        <a:t>70K</a:t>
                      </a:r>
                      <a:endParaRPr kumimoji="0" lang="en-US" sz="1000" b="0" i="0" u="none" strike="noStrike" kern="1200" cap="none" spc="0" normalizeH="0" baseline="0" noProof="0" dirty="0">
                        <a:ln>
                          <a:noFill/>
                        </a:ln>
                        <a:solidFill>
                          <a:prstClr val="black"/>
                        </a:solidFill>
                        <a:effectLst/>
                        <a:uLnTx/>
                        <a:uFillTx/>
                        <a:latin typeface="Times New Roman"/>
                        <a:ea typeface="Times New Roman"/>
                        <a:cs typeface="+mn-cs"/>
                      </a:endParaRPr>
                    </a:p>
                  </a:txBody>
                  <a:tcPr marL="68580" marR="68580" marT="0" marB="0" anchor="ctr"/>
                </a:tc>
                <a:extLst>
                  <a:ext uri="{0D108BD9-81ED-4DB2-BD59-A6C34878D82A}">
                    <a16:rowId xmlns:a16="http://schemas.microsoft.com/office/drawing/2014/main" val="10009"/>
                  </a:ext>
                </a:extLst>
              </a:tr>
              <a:tr h="370840">
                <a:tc>
                  <a:txBody>
                    <a:bodyPr/>
                    <a:lstStyle/>
                    <a:p>
                      <a:pPr marL="0" marR="0">
                        <a:spcBef>
                          <a:spcPts val="0"/>
                        </a:spcBef>
                        <a:spcAft>
                          <a:spcPts val="0"/>
                        </a:spcAft>
                      </a:pPr>
                      <a:r>
                        <a:rPr lang="en-US" sz="2000" dirty="0">
                          <a:effectLst/>
                          <a:latin typeface="Arial"/>
                          <a:ea typeface="Times New Roman"/>
                          <a:cs typeface="Times New Roman"/>
                        </a:rPr>
                        <a:t>60K</a:t>
                      </a:r>
                      <a:endParaRPr lang="en-US" sz="1000" dirty="0">
                        <a:effectLst/>
                        <a:latin typeface="Times New Roman"/>
                        <a:ea typeface="Times New Roman"/>
                      </a:endParaRPr>
                    </a:p>
                  </a:txBody>
                  <a:tcPr marL="68580" marR="68580" marT="0" marB="0" anchor="ctr"/>
                </a:tc>
                <a:extLst>
                  <a:ext uri="{0D108BD9-81ED-4DB2-BD59-A6C34878D82A}">
                    <a16:rowId xmlns:a16="http://schemas.microsoft.com/office/drawing/2014/main" val="10010"/>
                  </a:ext>
                </a:extLst>
              </a:tr>
            </a:tbl>
          </a:graphicData>
        </a:graphic>
      </p:graphicFrame>
      <mc:AlternateContent xmlns:mc="http://schemas.openxmlformats.org/markup-compatibility/2006" xmlns:a14="http://schemas.microsoft.com/office/drawing/2010/main">
        <mc:Choice Requires="a14">
          <p:sp>
            <p:nvSpPr>
              <p:cNvPr id="11" name="TextBox 10"/>
              <p:cNvSpPr txBox="1"/>
              <p:nvPr/>
            </p:nvSpPr>
            <p:spPr>
              <a:xfrm>
                <a:off x="7315200" y="3282024"/>
                <a:ext cx="1463157" cy="369332"/>
              </a:xfrm>
              <a:prstGeom prst="rect">
                <a:avLst/>
              </a:prstGeom>
              <a:noFill/>
            </p:spPr>
            <p:txBody>
              <a:bodyPr wrap="none" rtlCol="0">
                <a:spAutoFit/>
              </a:bodyPr>
              <a:lstStyle/>
              <a:p>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a:rPr>
                          <m:t>𝑥</m:t>
                        </m:r>
                      </m:e>
                      <m:sub>
                        <m:r>
                          <a:rPr lang="en-US" i="1">
                            <a:solidFill>
                              <a:schemeClr val="accent6">
                                <a:lumMod val="75000"/>
                              </a:schemeClr>
                            </a:solidFill>
                            <a:latin typeface="Cambria Math"/>
                          </a:rPr>
                          <m:t>80%</m:t>
                        </m:r>
                      </m:sub>
                    </m:sSub>
                  </m:oMath>
                </a14:m>
                <a:r>
                  <a:rPr lang="en-US" dirty="0">
                    <a:solidFill>
                      <a:schemeClr val="accent6">
                        <a:lumMod val="75000"/>
                      </a:schemeClr>
                    </a:solidFill>
                  </a:rPr>
                  <a:t> </a:t>
                </a:r>
                <a:r>
                  <a:rPr lang="en-US" dirty="0"/>
                  <a:t>= 125K</a:t>
                </a:r>
              </a:p>
            </p:txBody>
          </p:sp>
        </mc:Choice>
        <mc:Fallback xmlns="">
          <p:sp>
            <p:nvSpPr>
              <p:cNvPr id="11" name="TextBox 10"/>
              <p:cNvSpPr txBox="1">
                <a:spLocks noRot="1" noChangeAspect="1" noMove="1" noResize="1" noEditPoints="1" noAdjustHandles="1" noChangeArrowheads="1" noChangeShapeType="1" noTextEdit="1"/>
              </p:cNvSpPr>
              <p:nvPr/>
            </p:nvSpPr>
            <p:spPr>
              <a:xfrm>
                <a:off x="7315200" y="3282024"/>
                <a:ext cx="1463157" cy="369332"/>
              </a:xfrm>
              <a:prstGeom prst="rect">
                <a:avLst/>
              </a:prstGeom>
              <a:blipFill rotWithShape="1">
                <a:blip r:embed="rId5"/>
                <a:stretch>
                  <a:fillRect t="-8197" r="-2083" b="-24590"/>
                </a:stretch>
              </a:blipFill>
            </p:spPr>
            <p:txBody>
              <a:bodyPr/>
              <a:lstStyle/>
              <a:p>
                <a:r>
                  <a:rPr lang="en-US">
                    <a:noFill/>
                  </a:rPr>
                  <a:t> </a:t>
                </a:r>
              </a:p>
            </p:txBody>
          </p:sp>
        </mc:Fallback>
      </mc:AlternateContent>
    </p:spTree>
    <p:extLst>
      <p:ext uri="{BB962C8B-B14F-4D97-AF65-F5344CB8AC3E}">
        <p14:creationId xmlns:p14="http://schemas.microsoft.com/office/powerpoint/2010/main" val="46294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0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35" y="2286000"/>
            <a:ext cx="898525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0338" name="Rectangle 2"/>
          <p:cNvSpPr>
            <a:spLocks noGrp="1" noChangeArrowheads="1"/>
          </p:cNvSpPr>
          <p:nvPr>
            <p:ph type="title"/>
          </p:nvPr>
        </p:nvSpPr>
        <p:spPr>
          <a:xfrm>
            <a:off x="422275" y="457200"/>
            <a:ext cx="8595632" cy="838200"/>
          </a:xfrm>
        </p:spPr>
        <p:txBody>
          <a:bodyPr>
            <a:normAutofit fontScale="90000"/>
          </a:bodyPr>
          <a:lstStyle/>
          <a:p>
            <a:r>
              <a:rPr lang="en-US" dirty="0"/>
              <a:t>Measures of Location: Mean and Median</a:t>
            </a:r>
          </a:p>
        </p:txBody>
      </p:sp>
      <p:sp>
        <p:nvSpPr>
          <p:cNvPr id="910339" name="Rectangle 3"/>
          <p:cNvSpPr>
            <a:spLocks noGrp="1" noChangeArrowheads="1"/>
          </p:cNvSpPr>
          <p:nvPr>
            <p:ph type="body" idx="1"/>
          </p:nvPr>
        </p:nvSpPr>
        <p:spPr>
          <a:xfrm>
            <a:off x="311263" y="1447800"/>
            <a:ext cx="8428037" cy="5181600"/>
          </a:xfrm>
        </p:spPr>
        <p:txBody>
          <a:bodyPr>
            <a:normAutofit/>
          </a:bodyPr>
          <a:lstStyle/>
          <a:p>
            <a:r>
              <a:rPr lang="en-US" dirty="0"/>
              <a:t>The </a:t>
            </a:r>
            <a:r>
              <a:rPr lang="en-US" dirty="0">
                <a:solidFill>
                  <a:schemeClr val="accent6"/>
                </a:solidFill>
              </a:rPr>
              <a:t>mean</a:t>
            </a:r>
            <a:r>
              <a:rPr lang="en-US" dirty="0"/>
              <a:t> is the most common measure of the location of a set of points.  </a:t>
            </a:r>
          </a:p>
          <a:p>
            <a:endParaRPr lang="en-US" dirty="0"/>
          </a:p>
          <a:p>
            <a:endParaRPr lang="en-US" dirty="0"/>
          </a:p>
          <a:p>
            <a:r>
              <a:rPr lang="en-US" dirty="0"/>
              <a:t>However, the mean</a:t>
            </a:r>
            <a:r>
              <a:rPr lang="en-US" dirty="0">
                <a:solidFill>
                  <a:schemeClr val="accent6"/>
                </a:solidFill>
              </a:rPr>
              <a:t> </a:t>
            </a:r>
            <a:r>
              <a:rPr lang="en-US" dirty="0"/>
              <a:t>is very sensitive to outliers.   </a:t>
            </a:r>
          </a:p>
          <a:p>
            <a:endParaRPr lang="en-US" dirty="0"/>
          </a:p>
          <a:p>
            <a:pPr marL="0" indent="0">
              <a:buNone/>
            </a:pPr>
            <a:endParaRPr lang="en-US" dirty="0"/>
          </a:p>
          <a:p>
            <a:endParaRPr lang="en-US" dirty="0"/>
          </a:p>
          <a:p>
            <a:r>
              <a:rPr lang="en-US" dirty="0"/>
              <a:t>Thus, the </a:t>
            </a:r>
            <a:r>
              <a:rPr lang="en-US" dirty="0">
                <a:solidFill>
                  <a:schemeClr val="accent6"/>
                </a:solidFill>
              </a:rPr>
              <a:t>median</a:t>
            </a:r>
            <a:r>
              <a:rPr lang="en-US" dirty="0"/>
              <a:t> or </a:t>
            </a:r>
            <a:r>
              <a:rPr lang="en-US" dirty="0">
                <a:solidFill>
                  <a:srgbClr val="0070C0"/>
                </a:solidFill>
              </a:rPr>
              <a:t>a trimmed mean </a:t>
            </a:r>
            <a:r>
              <a:rPr lang="en-US" dirty="0"/>
              <a:t>is also commonly used.</a:t>
            </a:r>
          </a:p>
        </p:txBody>
      </p:sp>
    </p:spTree>
    <p:extLst>
      <p:ext uri="{BB962C8B-B14F-4D97-AF65-F5344CB8AC3E}">
        <p14:creationId xmlns:p14="http://schemas.microsoft.com/office/powerpoint/2010/main" val="25569969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679962571"/>
              </p:ext>
            </p:extLst>
          </p:nvPr>
        </p:nvGraphicFramePr>
        <p:xfrm>
          <a:off x="76200" y="1558222"/>
          <a:ext cx="4572585" cy="4876800"/>
        </p:xfrm>
        <a:graphic>
          <a:graphicData uri="http://schemas.openxmlformats.org/presentationml/2006/ole">
            <mc:AlternateContent xmlns:mc="http://schemas.openxmlformats.org/markup-compatibility/2006">
              <mc:Choice xmlns:v="urn:schemas-microsoft-com:vml" Requires="v">
                <p:oleObj name="Document" r:id="rId2" imgW="5416355" imgH="5776939" progId="Word.Document.8">
                  <p:embed/>
                </p:oleObj>
              </mc:Choice>
              <mc:Fallback>
                <p:oleObj name="Document" r:id="rId2" imgW="5416355" imgH="5776939" progId="Word.Document.8">
                  <p:embed/>
                  <p:pic>
                    <p:nvPicPr>
                      <p:cNvPr id="0" name=""/>
                      <p:cNvPicPr>
                        <a:picLocks noChangeAspect="1" noChangeArrowheads="1"/>
                      </p:cNvPicPr>
                      <p:nvPr/>
                    </p:nvPicPr>
                    <p:blipFill>
                      <a:blip r:embed="rId3"/>
                      <a:srcRect/>
                      <a:stretch>
                        <a:fillRect/>
                      </a:stretch>
                    </p:blipFill>
                    <p:spPr bwMode="auto">
                      <a:xfrm>
                        <a:off x="76200" y="1558222"/>
                        <a:ext cx="457258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4589912" y="2601686"/>
            <a:ext cx="1556836" cy="369332"/>
          </a:xfrm>
          <a:prstGeom prst="rect">
            <a:avLst/>
          </a:prstGeom>
          <a:solidFill>
            <a:srgbClr val="92D050"/>
          </a:solidFill>
        </p:spPr>
        <p:txBody>
          <a:bodyPr wrap="none" rtlCol="0">
            <a:spAutoFit/>
          </a:bodyPr>
          <a:lstStyle/>
          <a:p>
            <a:r>
              <a:rPr lang="en-US" dirty="0"/>
              <a:t>Mean: </a:t>
            </a:r>
            <a:r>
              <a:rPr lang="en-US" dirty="0" err="1">
                <a:solidFill>
                  <a:srgbClr val="FF0000"/>
                </a:solidFill>
              </a:rPr>
              <a:t>1090K</a:t>
            </a:r>
            <a:endParaRPr lang="en-US" dirty="0">
              <a:solidFill>
                <a:srgbClr val="FF0000"/>
              </a:solidFill>
            </a:endParaRPr>
          </a:p>
        </p:txBody>
      </p:sp>
      <p:sp>
        <p:nvSpPr>
          <p:cNvPr id="6" name="TextBox 5"/>
          <p:cNvSpPr txBox="1"/>
          <p:nvPr/>
        </p:nvSpPr>
        <p:spPr>
          <a:xfrm>
            <a:off x="4589912" y="3811956"/>
            <a:ext cx="4477888" cy="369332"/>
          </a:xfrm>
          <a:prstGeom prst="rect">
            <a:avLst/>
          </a:prstGeom>
          <a:solidFill>
            <a:srgbClr val="00B0F0"/>
          </a:solidFill>
          <a:ln>
            <a:solidFill>
              <a:srgbClr val="00B0F0"/>
            </a:solidFill>
          </a:ln>
        </p:spPr>
        <p:txBody>
          <a:bodyPr wrap="square" rtlCol="0">
            <a:spAutoFit/>
          </a:bodyPr>
          <a:lstStyle/>
          <a:p>
            <a:r>
              <a:rPr lang="en-US" dirty="0"/>
              <a:t>Trimmed mean (remove min, max): </a:t>
            </a:r>
            <a:r>
              <a:rPr lang="en-US" dirty="0" err="1">
                <a:solidFill>
                  <a:srgbClr val="FF0000"/>
                </a:solidFill>
              </a:rPr>
              <a:t>105K</a:t>
            </a:r>
            <a:endParaRPr lang="en-US" dirty="0">
              <a:solidFill>
                <a:srgbClr val="FF0000"/>
              </a:solidFill>
            </a:endParaRPr>
          </a:p>
        </p:txBody>
      </p:sp>
      <p:sp>
        <p:nvSpPr>
          <p:cNvPr id="7" name="TextBox 6"/>
          <p:cNvSpPr txBox="1"/>
          <p:nvPr/>
        </p:nvSpPr>
        <p:spPr>
          <a:xfrm>
            <a:off x="4570638" y="5257800"/>
            <a:ext cx="2929007" cy="369332"/>
          </a:xfrm>
          <a:prstGeom prst="rect">
            <a:avLst/>
          </a:prstGeom>
          <a:solidFill>
            <a:srgbClr val="FFFF00"/>
          </a:solidFill>
        </p:spPr>
        <p:txBody>
          <a:bodyPr wrap="none" rtlCol="0">
            <a:spAutoFit/>
          </a:bodyPr>
          <a:lstStyle/>
          <a:p>
            <a:r>
              <a:rPr lang="en-US" dirty="0"/>
              <a:t>Median: (90+100)/2 = </a:t>
            </a:r>
            <a:r>
              <a:rPr lang="en-US" dirty="0" err="1">
                <a:solidFill>
                  <a:srgbClr val="FF0000"/>
                </a:solidFill>
              </a:rPr>
              <a:t>95K</a:t>
            </a:r>
            <a:r>
              <a:rPr lang="en-US" dirty="0"/>
              <a:t> </a:t>
            </a:r>
          </a:p>
        </p:txBody>
      </p:sp>
      <p:sp>
        <p:nvSpPr>
          <p:cNvPr id="8" name="Rectangle 7"/>
          <p:cNvSpPr/>
          <p:nvPr/>
        </p:nvSpPr>
        <p:spPr>
          <a:xfrm>
            <a:off x="76198" y="5467416"/>
            <a:ext cx="4365171" cy="31943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199" y="3864429"/>
            <a:ext cx="4365171" cy="783771"/>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541" y="2651586"/>
            <a:ext cx="4365171" cy="31943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413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7" name="Rectangle 3"/>
          <p:cNvSpPr>
            <a:spLocks noGrp="1" noChangeArrowheads="1"/>
          </p:cNvSpPr>
          <p:nvPr>
            <p:ph type="title"/>
          </p:nvPr>
        </p:nvSpPr>
        <p:spPr>
          <a:xfrm>
            <a:off x="381000" y="457200"/>
            <a:ext cx="8686800" cy="685800"/>
          </a:xfrm>
        </p:spPr>
        <p:txBody>
          <a:bodyPr>
            <a:normAutofit fontScale="90000"/>
          </a:bodyPr>
          <a:lstStyle/>
          <a:p>
            <a:r>
              <a:rPr lang="en-US" dirty="0"/>
              <a:t>Measures of Spread: Range and Variance</a:t>
            </a:r>
          </a:p>
        </p:txBody>
      </p:sp>
      <mc:AlternateContent xmlns:mc="http://schemas.openxmlformats.org/markup-compatibility/2006" xmlns:a14="http://schemas.microsoft.com/office/drawing/2010/main">
        <mc:Choice Requires="a14">
          <p:sp>
            <p:nvSpPr>
              <p:cNvPr id="912388" name="Rectangle 4"/>
              <p:cNvSpPr>
                <a:spLocks noGrp="1" noChangeArrowheads="1"/>
              </p:cNvSpPr>
              <p:nvPr>
                <p:ph type="body" idx="1"/>
              </p:nvPr>
            </p:nvSpPr>
            <p:spPr>
              <a:xfrm>
                <a:off x="304800" y="1600200"/>
                <a:ext cx="8428037" cy="4648200"/>
              </a:xfrm>
            </p:spPr>
            <p:txBody>
              <a:bodyPr>
                <a:normAutofit fontScale="92500" lnSpcReduction="10000"/>
              </a:bodyPr>
              <a:lstStyle/>
              <a:p>
                <a:r>
                  <a:rPr lang="en-US" dirty="0">
                    <a:solidFill>
                      <a:schemeClr val="accent6">
                        <a:lumMod val="75000"/>
                      </a:schemeClr>
                    </a:solidFill>
                  </a:rPr>
                  <a:t>Range </a:t>
                </a:r>
                <a:r>
                  <a:rPr lang="en-US" dirty="0"/>
                  <a:t>is the difference between the </a:t>
                </a:r>
                <a:r>
                  <a:rPr lang="en-US" dirty="0">
                    <a:solidFill>
                      <a:srgbClr val="FF0000"/>
                    </a:solidFill>
                  </a:rPr>
                  <a:t>max</a:t>
                </a:r>
                <a:r>
                  <a:rPr lang="en-US" dirty="0"/>
                  <a:t> and </a:t>
                </a:r>
                <a:r>
                  <a:rPr lang="en-US" dirty="0">
                    <a:solidFill>
                      <a:srgbClr val="00B0F0"/>
                    </a:solidFill>
                  </a:rPr>
                  <a:t>min</a:t>
                </a:r>
              </a:p>
              <a:p>
                <a:endParaRPr lang="en-US" dirty="0"/>
              </a:p>
              <a:p>
                <a:r>
                  <a:rPr lang="en-US" dirty="0"/>
                  <a:t>The </a:t>
                </a:r>
                <a:r>
                  <a:rPr lang="en-US" dirty="0">
                    <a:solidFill>
                      <a:schemeClr val="accent6">
                        <a:lumMod val="75000"/>
                      </a:schemeClr>
                    </a:solidFill>
                  </a:rPr>
                  <a:t>variance </a:t>
                </a:r>
                <a:r>
                  <a:rPr lang="en-US" dirty="0"/>
                  <a:t>or </a:t>
                </a:r>
                <a:r>
                  <a:rPr lang="en-US" dirty="0">
                    <a:solidFill>
                      <a:schemeClr val="accent6">
                        <a:lumMod val="75000"/>
                      </a:schemeClr>
                    </a:solidFill>
                  </a:rPr>
                  <a:t>standard deviation </a:t>
                </a:r>
                <a:r>
                  <a:rPr lang="en-US" dirty="0"/>
                  <a:t>is the most common measure of the spread of a set of points.</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𝑣𝑎𝑟</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e>
                      </m:d>
                      <m:r>
                        <a:rPr lang="en-US" b="0" i="1" smtClean="0">
                          <a:solidFill>
                            <a:srgbClr val="0070C0"/>
                          </a:solidFill>
                          <a:latin typeface="Cambria Math"/>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a:rPr>
                            <m:t>1</m:t>
                          </m:r>
                        </m:num>
                        <m:den>
                          <m:r>
                            <a:rPr lang="en-US" b="0" i="1" smtClean="0">
                              <a:solidFill>
                                <a:srgbClr val="0070C0"/>
                              </a:solidFill>
                              <a:latin typeface="Cambria Math"/>
                            </a:rPr>
                            <m:t>𝑚</m:t>
                          </m:r>
                        </m:den>
                      </m:f>
                      <m:nary>
                        <m:naryPr>
                          <m:chr m:val="∑"/>
                          <m:ctrlPr>
                            <a:rPr lang="en-US" b="0" i="1" smtClean="0">
                              <a:solidFill>
                                <a:srgbClr val="0070C0"/>
                              </a:solidFill>
                              <a:latin typeface="Cambria Math" panose="02040503050406030204" pitchFamily="18" charset="0"/>
                            </a:rPr>
                          </m:ctrlPr>
                        </m:naryPr>
                        <m:sub>
                          <m:r>
                            <m:rPr>
                              <m:brk m:alnAt="23"/>
                            </m:rPr>
                            <a:rPr lang="en-US" b="0" i="1" smtClean="0">
                              <a:solidFill>
                                <a:srgbClr val="0070C0"/>
                              </a:solidFill>
                              <a:latin typeface="Cambria Math"/>
                            </a:rPr>
                            <m:t>𝑖</m:t>
                          </m:r>
                          <m:r>
                            <a:rPr lang="en-US" b="0" i="1" smtClean="0">
                              <a:solidFill>
                                <a:srgbClr val="0070C0"/>
                              </a:solidFill>
                              <a:latin typeface="Cambria Math"/>
                            </a:rPr>
                            <m:t>=1</m:t>
                          </m:r>
                        </m:sub>
                        <m:sup>
                          <m:r>
                            <a:rPr lang="en-US" b="0" i="1" smtClean="0">
                              <a:solidFill>
                                <a:srgbClr val="0070C0"/>
                              </a:solidFill>
                              <a:latin typeface="Cambria Math"/>
                            </a:rPr>
                            <m:t>𝑚</m:t>
                          </m:r>
                        </m:sup>
                        <m:e>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r>
                                    <a:rPr lang="en-US" b="0" i="1" smtClean="0">
                                      <a:solidFill>
                                        <a:srgbClr val="0070C0"/>
                                      </a:solidFill>
                                      <a:latin typeface="Cambria Math"/>
                                    </a:rPr>
                                    <m:t>−</m:t>
                                  </m:r>
                                  <m:acc>
                                    <m:accPr>
                                      <m:chr m:val="̅"/>
                                      <m:ctrlPr>
                                        <a:rPr lang="en-US" b="0" i="1" smtClean="0">
                                          <a:solidFill>
                                            <a:srgbClr val="0070C0"/>
                                          </a:solidFill>
                                          <a:latin typeface="Cambria Math" panose="02040503050406030204" pitchFamily="18" charset="0"/>
                                        </a:rPr>
                                      </m:ctrlPr>
                                    </m:accPr>
                                    <m:e>
                                      <m:r>
                                        <a:rPr lang="en-US" b="0" i="1" smtClean="0">
                                          <a:solidFill>
                                            <a:srgbClr val="0070C0"/>
                                          </a:solidFill>
                                          <a:latin typeface="Cambria Math"/>
                                        </a:rPr>
                                        <m:t>𝑥</m:t>
                                      </m:r>
                                    </m:e>
                                  </m:acc>
                                </m:e>
                              </m:d>
                            </m:e>
                            <m:sup>
                              <m:r>
                                <a:rPr lang="en-US" b="0" i="1" smtClean="0">
                                  <a:solidFill>
                                    <a:srgbClr val="0070C0"/>
                                  </a:solidFill>
                                  <a:latin typeface="Cambria Math"/>
                                </a:rPr>
                                <m:t>2</m:t>
                              </m:r>
                            </m:sup>
                          </m:sSup>
                        </m:e>
                      </m:nary>
                    </m:oMath>
                  </m:oMathPara>
                </a14:m>
                <a:endParaRPr lang="en-US" dirty="0">
                  <a:solidFill>
                    <a:srgbClr val="0070C0"/>
                  </a:solidFill>
                </a:endParaRPr>
              </a:p>
              <a:p>
                <a:pPr marL="0" indent="0">
                  <a:buNone/>
                </a:pPr>
                <a:endParaRPr lang="en-US" b="0"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𝜎</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e>
                      </m:d>
                      <m:r>
                        <a:rPr lang="en-US" b="0" i="1" smtClean="0">
                          <a:solidFill>
                            <a:srgbClr val="0070C0"/>
                          </a:solidFill>
                          <a:latin typeface="Cambria Math"/>
                        </a:rPr>
                        <m:t>=</m:t>
                      </m:r>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a:rPr>
                            <m:t>𝑣𝑎𝑟</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e>
                          </m:d>
                        </m:e>
                      </m:rad>
                    </m:oMath>
                  </m:oMathPara>
                </a14:m>
                <a:endParaRPr lang="en-US" dirty="0">
                  <a:solidFill>
                    <a:srgbClr val="0070C0"/>
                  </a:solidFill>
                </a:endParaRPr>
              </a:p>
              <a:p>
                <a:pPr>
                  <a:buFont typeface="Monotype Sorts" charset="2"/>
                  <a:buNone/>
                </a:pPr>
                <a:r>
                  <a:rPr lang="en-US" dirty="0"/>
                  <a:t> </a:t>
                </a:r>
              </a:p>
              <a:p>
                <a:pPr>
                  <a:buFont typeface="Monotype Sorts" charset="2"/>
                  <a:buNone/>
                </a:pPr>
                <a:endParaRPr lang="en-US" dirty="0"/>
              </a:p>
            </p:txBody>
          </p:sp>
        </mc:Choice>
        <mc:Fallback xmlns="">
          <p:sp>
            <p:nvSpPr>
              <p:cNvPr id="912388" name="Rectangle 4"/>
              <p:cNvSpPr>
                <a:spLocks noGrp="1" noRot="1" noChangeAspect="1" noMove="1" noResize="1" noEditPoints="1" noAdjustHandles="1" noChangeArrowheads="1" noChangeShapeType="1" noTextEdit="1"/>
              </p:cNvSpPr>
              <p:nvPr>
                <p:ph type="body" idx="1"/>
              </p:nvPr>
            </p:nvSpPr>
            <p:spPr>
              <a:xfrm>
                <a:off x="304800" y="1600200"/>
                <a:ext cx="8428037" cy="4648200"/>
              </a:xfrm>
              <a:blipFill rotWithShape="0">
                <a:blip r:embed="rId3"/>
                <a:stretch>
                  <a:fillRect l="-795" t="-2231"/>
                </a:stretch>
              </a:blipFill>
            </p:spPr>
            <p:txBody>
              <a:bodyPr/>
              <a:lstStyle/>
              <a:p>
                <a:r>
                  <a:rPr lang="en-US">
                    <a:noFill/>
                  </a:rPr>
                  <a:t> </a:t>
                </a:r>
              </a:p>
            </p:txBody>
          </p:sp>
        </mc:Fallback>
      </mc:AlternateContent>
    </p:spTree>
    <p:extLst>
      <p:ext uri="{BB962C8B-B14F-4D97-AF65-F5344CB8AC3E}">
        <p14:creationId xmlns:p14="http://schemas.microsoft.com/office/powerpoint/2010/main" val="2200108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correlation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600200"/>
                <a:ext cx="8534400" cy="5181600"/>
              </a:xfrm>
            </p:spPr>
            <p:txBody>
              <a:bodyPr>
                <a:normAutofit lnSpcReduction="10000"/>
              </a:bodyPr>
              <a:lstStyle/>
              <a:p>
                <a:r>
                  <a:rPr lang="en-US" dirty="0">
                    <a:solidFill>
                      <a:srgbClr val="FF3300"/>
                    </a:solidFill>
                  </a:rPr>
                  <a:t>Pearson correlation coefficient</a:t>
                </a:r>
                <a:r>
                  <a:rPr lang="en-US" dirty="0"/>
                  <a:t>: measures the extent to which two variables are </a:t>
                </a:r>
                <a:r>
                  <a:rPr lang="en-US" dirty="0">
                    <a:solidFill>
                      <a:srgbClr val="0070C0"/>
                    </a:solidFill>
                  </a:rPr>
                  <a:t>linearly correlated</a:t>
                </a:r>
              </a:p>
              <a:p>
                <a:pPr lvl="1"/>
                <a14:m>
                  <m:oMath xmlns:m="http://schemas.openxmlformats.org/officeDocument/2006/math">
                    <m:r>
                      <a:rPr lang="en-US" b="0" i="1" smtClean="0">
                        <a:latin typeface="Cambria Math"/>
                      </a:rPr>
                      <m:t>𝑋</m:t>
                    </m:r>
                    <m:r>
                      <a:rPr lang="en-US" b="0" i="1" smtClean="0">
                        <a:latin typeface="Cambria Math"/>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𝑛</m:t>
                            </m:r>
                          </m:sub>
                        </m:sSub>
                      </m:e>
                    </m:d>
                  </m:oMath>
                </a14:m>
                <a:endParaRPr lang="en-US" b="0" dirty="0"/>
              </a:p>
              <a:p>
                <a:pPr lvl="1"/>
                <a14:m>
                  <m:oMath xmlns:m="http://schemas.openxmlformats.org/officeDocument/2006/math">
                    <m:r>
                      <a:rPr lang="en-US" b="0" i="1" smtClean="0">
                        <a:latin typeface="Cambria Math"/>
                      </a:rPr>
                      <m:t>𝑌</m:t>
                    </m:r>
                    <m:r>
                      <a:rPr lang="en-US" b="0" i="1" smtClean="0">
                        <a:latin typeface="Cambria Math"/>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𝑛</m:t>
                            </m:r>
                          </m:sub>
                        </m:sSub>
                      </m:e>
                    </m:d>
                  </m:oMath>
                </a14:m>
                <a:endParaRPr lang="en-US" b="0" dirty="0"/>
              </a:p>
              <a:p>
                <a:pPr lvl="1"/>
                <a14:m>
                  <m:oMath xmlns:m="http://schemas.openxmlformats.org/officeDocument/2006/math">
                    <m:r>
                      <a:rPr lang="en-US" b="0" i="1" smtClean="0">
                        <a:latin typeface="Cambria Math"/>
                      </a:rPr>
                      <m:t>𝑐𝑜𝑟𝑟</m:t>
                    </m:r>
                    <m:d>
                      <m:dPr>
                        <m:ctrlPr>
                          <a:rPr lang="en-US" b="0" i="1" smtClean="0">
                            <a:latin typeface="Cambria Math" panose="02040503050406030204" pitchFamily="18" charset="0"/>
                          </a:rPr>
                        </m:ctrlPr>
                      </m:dPr>
                      <m:e>
                        <m:r>
                          <a:rPr lang="en-US" b="0" i="1" smtClean="0">
                            <a:latin typeface="Cambria Math"/>
                          </a:rPr>
                          <m:t>𝑋</m:t>
                        </m:r>
                        <m:r>
                          <a:rPr lang="en-US" b="0" i="1" smtClean="0">
                            <a:latin typeface="Cambria Math"/>
                          </a:rPr>
                          <m:t>,</m:t>
                        </m:r>
                        <m:r>
                          <a:rPr lang="en-US" b="0" i="1" smtClean="0">
                            <a:latin typeface="Cambria Math"/>
                          </a:rPr>
                          <m:t>𝑌</m:t>
                        </m:r>
                      </m:e>
                    </m:d>
                    <m:r>
                      <a:rPr lang="en-US" b="0" i="1" smtClean="0">
                        <a:latin typeface="Cambria Math"/>
                      </a:rPr>
                      <m:t>=</m:t>
                    </m:r>
                    <m:f>
                      <m:fPr>
                        <m:ctrlPr>
                          <a:rPr lang="en-US" i="1">
                            <a:latin typeface="Cambria Math" panose="02040503050406030204" pitchFamily="18" charset="0"/>
                          </a:rPr>
                        </m:ctrlPr>
                      </m:fPr>
                      <m:num>
                        <m:nary>
                          <m:naryPr>
                            <m:chr m:val="∑"/>
                            <m:supHide m:val="on"/>
                            <m:ctrlPr>
                              <a:rPr lang="en-US" i="1">
                                <a:latin typeface="Cambria Math" panose="02040503050406030204" pitchFamily="18" charset="0"/>
                              </a:rPr>
                            </m:ctrlPr>
                          </m:naryPr>
                          <m:sub>
                            <m:r>
                              <a:rPr lang="en-US" i="1">
                                <a:latin typeface="Cambria Math" panose="02040503050406030204" pitchFamily="18" charset="0"/>
                              </a:rPr>
                              <m:t>𝑖</m:t>
                            </m: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𝑌</m:t>
                                </m:r>
                              </m:sub>
                            </m:sSub>
                            <m:r>
                              <a:rPr lang="en-US" i="1">
                                <a:latin typeface="Cambria Math" panose="02040503050406030204" pitchFamily="18" charset="0"/>
                              </a:rPr>
                              <m:t>)</m:t>
                            </m:r>
                          </m:e>
                        </m:nary>
                      </m:num>
                      <m:den>
                        <m:rad>
                          <m:radPr>
                            <m:degHide m:val="on"/>
                            <m:ctrlPr>
                              <a:rPr lang="en-US" i="1">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𝑖</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𝑋</m:t>
                                            </m:r>
                                          </m:sub>
                                        </m:sSub>
                                      </m:e>
                                    </m:d>
                                  </m:e>
                                  <m:sup>
                                    <m:r>
                                      <a:rPr lang="en-US" i="1">
                                        <a:latin typeface="Cambria Math" panose="02040503050406030204" pitchFamily="18" charset="0"/>
                                      </a:rPr>
                                      <m:t>2</m:t>
                                    </m:r>
                                  </m:sup>
                                </m:sSup>
                              </m:e>
                            </m:nary>
                          </m:e>
                        </m:rad>
                        <m:rad>
                          <m:radPr>
                            <m:degHide m:val="on"/>
                            <m:ctrlPr>
                              <a:rPr lang="en-US" i="1">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𝑖</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𝑌</m:t>
                                            </m:r>
                                          </m:sub>
                                        </m:sSub>
                                      </m:e>
                                    </m:d>
                                  </m:e>
                                  <m:sup>
                                    <m:r>
                                      <a:rPr lang="en-US" i="1">
                                        <a:latin typeface="Cambria Math" panose="02040503050406030204" pitchFamily="18" charset="0"/>
                                      </a:rPr>
                                      <m:t>2</m:t>
                                    </m:r>
                                  </m:sup>
                                </m:sSup>
                              </m:e>
                            </m:nary>
                          </m:e>
                        </m:rad>
                      </m:den>
                    </m:f>
                  </m:oMath>
                </a14:m>
                <a:endParaRPr lang="en-US" dirty="0"/>
              </a:p>
              <a:p>
                <a:pPr lvl="1"/>
                <a:r>
                  <a:rPr lang="en-US" dirty="0"/>
                  <a:t>It usually comes with a </a:t>
                </a:r>
                <a:r>
                  <a:rPr lang="en-US" dirty="0">
                    <a:solidFill>
                      <a:srgbClr val="FF3300"/>
                    </a:solidFill>
                  </a:rPr>
                  <a:t>p-value</a:t>
                </a:r>
              </a:p>
              <a:p>
                <a:pPr lvl="2"/>
                <a:r>
                  <a:rPr lang="en-US" dirty="0"/>
                  <a:t>The p-value is the probability that the correlation was by chance.</a:t>
                </a:r>
              </a:p>
              <a:p>
                <a:pPr lvl="2"/>
                <a:endParaRPr lang="en-US" dirty="0"/>
              </a:p>
              <a:p>
                <a:r>
                  <a:rPr lang="en-US" dirty="0"/>
                  <a:t>Spearman rank correlation coefficient: tells us if two variable are rank-correlated </a:t>
                </a:r>
              </a:p>
              <a:p>
                <a:pPr lvl="1"/>
                <a:r>
                  <a:rPr lang="en-US" dirty="0"/>
                  <a:t>They place items in the same order</a:t>
                </a:r>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600200"/>
                <a:ext cx="8534400" cy="5181600"/>
              </a:xfrm>
              <a:blipFill rotWithShape="1">
                <a:blip r:embed="rId2"/>
                <a:stretch>
                  <a:fillRect l="-1000" t="-2000" r="-2143" b="-706"/>
                </a:stretch>
              </a:blipFill>
            </p:spPr>
            <p:txBody>
              <a:bodyPr/>
              <a:lstStyle/>
              <a:p>
                <a:r>
                  <a:rPr lang="en-US">
                    <a:noFill/>
                  </a:rPr>
                  <a:t> </a:t>
                </a:r>
              </a:p>
            </p:txBody>
          </p:sp>
        </mc:Fallback>
      </mc:AlternateContent>
      <p:pic>
        <p:nvPicPr>
          <p:cNvPr id="46082" name="Picture 2" descr="https://upload.wikimedia.org/wikipedia/commons/thumb/3/34/Correlation_coefficient.png/400px-Correlation_coefficient.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514600"/>
            <a:ext cx="381000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2955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Post-processing</a:t>
            </a:r>
          </a:p>
        </p:txBody>
      </p:sp>
      <p:sp>
        <p:nvSpPr>
          <p:cNvPr id="3" name="Content Placeholder 2"/>
          <p:cNvSpPr>
            <a:spLocks noGrp="1"/>
          </p:cNvSpPr>
          <p:nvPr>
            <p:ph idx="1"/>
          </p:nvPr>
        </p:nvSpPr>
        <p:spPr/>
        <p:txBody>
          <a:bodyPr>
            <a:normAutofit/>
          </a:bodyPr>
          <a:lstStyle/>
          <a:p>
            <a:r>
              <a:rPr lang="en-US" dirty="0"/>
              <a:t>Visualization</a:t>
            </a:r>
          </a:p>
          <a:p>
            <a:pPr lvl="1"/>
            <a:r>
              <a:rPr lang="en-US" dirty="0"/>
              <a:t>The </a:t>
            </a:r>
            <a:r>
              <a:rPr lang="en-US" dirty="0">
                <a:solidFill>
                  <a:schemeClr val="accent6">
                    <a:lumMod val="75000"/>
                  </a:schemeClr>
                </a:solidFill>
              </a:rPr>
              <a:t>human eye </a:t>
            </a:r>
            <a:r>
              <a:rPr lang="en-US" dirty="0"/>
              <a:t>is a powerful analytical tool</a:t>
            </a:r>
          </a:p>
          <a:p>
            <a:pPr lvl="1"/>
            <a:r>
              <a:rPr lang="en-US" dirty="0"/>
              <a:t>If we visualize the data properly, we can discover patterns and demonstrate trends</a:t>
            </a:r>
          </a:p>
          <a:p>
            <a:pPr lvl="1"/>
            <a:r>
              <a:rPr lang="en-US" dirty="0"/>
              <a:t>Visualization is the way to present the data so that patterns can be seen</a:t>
            </a:r>
          </a:p>
          <a:p>
            <a:pPr lvl="2"/>
            <a:r>
              <a:rPr lang="en-US" dirty="0"/>
              <a:t>E.g., histograms and plots are a form of visualization</a:t>
            </a:r>
          </a:p>
          <a:p>
            <a:pPr lvl="2"/>
            <a:r>
              <a:rPr lang="en-US" dirty="0"/>
              <a:t>There are multiple techniques (a field on its own)</a:t>
            </a:r>
          </a:p>
        </p:txBody>
      </p:sp>
    </p:spTree>
    <p:extLst>
      <p:ext uri="{BB962C8B-B14F-4D97-AF65-F5344CB8AC3E}">
        <p14:creationId xmlns:p14="http://schemas.microsoft.com/office/powerpoint/2010/main" val="4250940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on a map</a:t>
            </a:r>
          </a:p>
        </p:txBody>
      </p:sp>
      <p:sp>
        <p:nvSpPr>
          <p:cNvPr id="3" name="Content Placeholder 2"/>
          <p:cNvSpPr>
            <a:spLocks noGrp="1"/>
          </p:cNvSpPr>
          <p:nvPr>
            <p:ph idx="1"/>
          </p:nvPr>
        </p:nvSpPr>
        <p:spPr/>
        <p:txBody>
          <a:bodyPr/>
          <a:lstStyle/>
          <a:p>
            <a:r>
              <a:rPr lang="en-US" dirty="0"/>
              <a:t>John Snow, London 1854</a:t>
            </a:r>
          </a:p>
        </p:txBody>
      </p:sp>
      <p:pic>
        <p:nvPicPr>
          <p:cNvPr id="1239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2213134"/>
            <a:ext cx="6781800" cy="443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64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8" name="Rectangle 6"/>
          <p:cNvSpPr>
            <a:spLocks noGrp="1" noChangeArrowheads="1"/>
          </p:cNvSpPr>
          <p:nvPr>
            <p:ph type="title"/>
          </p:nvPr>
        </p:nvSpPr>
        <p:spPr/>
        <p:txBody>
          <a:bodyPr/>
          <a:lstStyle/>
          <a:p>
            <a:r>
              <a:rPr lang="en-US" dirty="0"/>
              <a:t>Categorical Relational Data </a:t>
            </a:r>
          </a:p>
        </p:txBody>
      </p:sp>
      <p:sp>
        <p:nvSpPr>
          <p:cNvPr id="771079" name="Rectangle 7"/>
          <p:cNvSpPr>
            <a:spLocks noGrp="1" noChangeArrowheads="1"/>
          </p:cNvSpPr>
          <p:nvPr>
            <p:ph type="body" idx="1"/>
          </p:nvPr>
        </p:nvSpPr>
        <p:spPr/>
        <p:txBody>
          <a:bodyPr/>
          <a:lstStyle/>
          <a:p>
            <a:r>
              <a:rPr lang="en-US" dirty="0"/>
              <a:t>Data that consists of a collection of records, each of which consists of a </a:t>
            </a:r>
            <a:r>
              <a:rPr lang="en-US" dirty="0">
                <a:solidFill>
                  <a:srgbClr val="FF0000"/>
                </a:solidFill>
              </a:rPr>
              <a:t>fixed set </a:t>
            </a:r>
            <a:r>
              <a:rPr lang="en-US" dirty="0"/>
              <a:t>of </a:t>
            </a:r>
            <a:r>
              <a:rPr lang="en-US" dirty="0">
                <a:solidFill>
                  <a:schemeClr val="accent6">
                    <a:lumMod val="75000"/>
                  </a:schemeClr>
                </a:solidFill>
              </a:rPr>
              <a:t>categorical </a:t>
            </a:r>
            <a:r>
              <a:rPr lang="en-US" dirty="0"/>
              <a:t>attributes </a:t>
            </a:r>
          </a:p>
          <a:p>
            <a:pPr lvl="1"/>
            <a:endParaRPr lang="en-US" dirty="0"/>
          </a:p>
          <a:p>
            <a:pPr lvl="1"/>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377700985"/>
              </p:ext>
            </p:extLst>
          </p:nvPr>
        </p:nvGraphicFramePr>
        <p:xfrm>
          <a:off x="1524000" y="3276600"/>
          <a:ext cx="6096000" cy="2123440"/>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ID Number</a:t>
                      </a:r>
                    </a:p>
                  </a:txBody>
                  <a:tcPr/>
                </a:tc>
                <a:tc>
                  <a:txBody>
                    <a:bodyPr/>
                    <a:lstStyle/>
                    <a:p>
                      <a:r>
                        <a:rPr lang="en-US" dirty="0"/>
                        <a:t>Zip Code</a:t>
                      </a:r>
                    </a:p>
                  </a:txBody>
                  <a:tcPr/>
                </a:tc>
                <a:tc>
                  <a:txBody>
                    <a:bodyPr/>
                    <a:lstStyle/>
                    <a:p>
                      <a:r>
                        <a:rPr lang="en-US" dirty="0"/>
                        <a:t>Marital Status</a:t>
                      </a:r>
                    </a:p>
                  </a:txBody>
                  <a:tcPr/>
                </a:tc>
                <a:tc>
                  <a:txBody>
                    <a:bodyPr/>
                    <a:lstStyle/>
                    <a:p>
                      <a:r>
                        <a:rPr lang="en-US" dirty="0"/>
                        <a:t>Income Bracket</a:t>
                      </a:r>
                    </a:p>
                  </a:txBody>
                  <a:tcPr/>
                </a:tc>
                <a:extLst>
                  <a:ext uri="{0D108BD9-81ED-4DB2-BD59-A6C34878D82A}">
                    <a16:rowId xmlns:a16="http://schemas.microsoft.com/office/drawing/2014/main" val="10000"/>
                  </a:ext>
                </a:extLst>
              </a:tr>
              <a:tr h="370840">
                <a:tc>
                  <a:txBody>
                    <a:bodyPr/>
                    <a:lstStyle/>
                    <a:p>
                      <a:pPr algn="ctr"/>
                      <a:r>
                        <a:rPr lang="en-US" dirty="0"/>
                        <a:t>1129842</a:t>
                      </a:r>
                    </a:p>
                  </a:txBody>
                  <a:tcPr/>
                </a:tc>
                <a:tc>
                  <a:txBody>
                    <a:bodyPr/>
                    <a:lstStyle/>
                    <a:p>
                      <a:pPr algn="ctr"/>
                      <a:r>
                        <a:rPr lang="en-US" dirty="0"/>
                        <a:t>45221</a:t>
                      </a:r>
                    </a:p>
                  </a:txBody>
                  <a:tcPr/>
                </a:tc>
                <a:tc>
                  <a:txBody>
                    <a:bodyPr/>
                    <a:lstStyle/>
                    <a:p>
                      <a:pPr algn="ctr"/>
                      <a:r>
                        <a:rPr lang="en-US" dirty="0"/>
                        <a:t>Single </a:t>
                      </a:r>
                    </a:p>
                  </a:txBody>
                  <a:tcPr/>
                </a:tc>
                <a:tc>
                  <a:txBody>
                    <a:bodyPr/>
                    <a:lstStyle/>
                    <a:p>
                      <a:pPr algn="ctr"/>
                      <a:r>
                        <a:rPr lang="en-US" dirty="0"/>
                        <a:t>High</a:t>
                      </a:r>
                    </a:p>
                  </a:txBody>
                  <a:tcPr/>
                </a:tc>
                <a:extLst>
                  <a:ext uri="{0D108BD9-81ED-4DB2-BD59-A6C34878D82A}">
                    <a16:rowId xmlns:a16="http://schemas.microsoft.com/office/drawing/2014/main" val="10001"/>
                  </a:ext>
                </a:extLst>
              </a:tr>
              <a:tr h="370840">
                <a:tc>
                  <a:txBody>
                    <a:bodyPr/>
                    <a:lstStyle/>
                    <a:p>
                      <a:pPr algn="ctr"/>
                      <a:r>
                        <a:rPr lang="en-US" dirty="0"/>
                        <a:t>2342345</a:t>
                      </a:r>
                    </a:p>
                  </a:txBody>
                  <a:tcPr/>
                </a:tc>
                <a:tc>
                  <a:txBody>
                    <a:bodyPr/>
                    <a:lstStyle/>
                    <a:p>
                      <a:pPr algn="ctr"/>
                      <a:r>
                        <a:rPr lang="en-US" dirty="0"/>
                        <a:t>45223</a:t>
                      </a:r>
                    </a:p>
                  </a:txBody>
                  <a:tcPr/>
                </a:tc>
                <a:tc>
                  <a:txBody>
                    <a:bodyPr/>
                    <a:lstStyle/>
                    <a:p>
                      <a:pPr algn="ctr"/>
                      <a:r>
                        <a:rPr lang="en-US" dirty="0"/>
                        <a:t>Married</a:t>
                      </a:r>
                    </a:p>
                  </a:txBody>
                  <a:tcPr/>
                </a:tc>
                <a:tc>
                  <a:txBody>
                    <a:bodyPr/>
                    <a:lstStyle/>
                    <a:p>
                      <a:pPr algn="ctr"/>
                      <a:r>
                        <a:rPr lang="en-US" dirty="0"/>
                        <a:t>Low</a:t>
                      </a:r>
                    </a:p>
                  </a:txBody>
                  <a:tcPr/>
                </a:tc>
                <a:extLst>
                  <a:ext uri="{0D108BD9-81ED-4DB2-BD59-A6C34878D82A}">
                    <a16:rowId xmlns:a16="http://schemas.microsoft.com/office/drawing/2014/main" val="10002"/>
                  </a:ext>
                </a:extLst>
              </a:tr>
              <a:tr h="370840">
                <a:tc>
                  <a:txBody>
                    <a:bodyPr/>
                    <a:lstStyle/>
                    <a:p>
                      <a:pPr algn="ctr"/>
                      <a:r>
                        <a:rPr lang="en-US" dirty="0"/>
                        <a:t>1234542</a:t>
                      </a:r>
                    </a:p>
                  </a:txBody>
                  <a:tcPr/>
                </a:tc>
                <a:tc>
                  <a:txBody>
                    <a:bodyPr/>
                    <a:lstStyle/>
                    <a:p>
                      <a:pPr algn="ctr"/>
                      <a:r>
                        <a:rPr lang="en-US" dirty="0"/>
                        <a:t>45221</a:t>
                      </a:r>
                    </a:p>
                  </a:txBody>
                  <a:tcPr/>
                </a:tc>
                <a:tc>
                  <a:txBody>
                    <a:bodyPr/>
                    <a:lstStyle/>
                    <a:p>
                      <a:pPr algn="ctr"/>
                      <a:r>
                        <a:rPr lang="en-US" dirty="0"/>
                        <a:t>Divorced</a:t>
                      </a:r>
                    </a:p>
                  </a:txBody>
                  <a:tcPr/>
                </a:tc>
                <a:tc>
                  <a:txBody>
                    <a:bodyPr/>
                    <a:lstStyle/>
                    <a:p>
                      <a:pPr algn="ctr"/>
                      <a:r>
                        <a:rPr lang="en-US" dirty="0"/>
                        <a:t>High</a:t>
                      </a:r>
                    </a:p>
                  </a:txBody>
                  <a:tcPr/>
                </a:tc>
                <a:extLst>
                  <a:ext uri="{0D108BD9-81ED-4DB2-BD59-A6C34878D82A}">
                    <a16:rowId xmlns:a16="http://schemas.microsoft.com/office/drawing/2014/main" val="10003"/>
                  </a:ext>
                </a:extLst>
              </a:tr>
              <a:tr h="370840">
                <a:tc>
                  <a:txBody>
                    <a:bodyPr/>
                    <a:lstStyle/>
                    <a:p>
                      <a:pPr algn="ctr"/>
                      <a:r>
                        <a:rPr lang="en-US" dirty="0"/>
                        <a:t>1243535</a:t>
                      </a:r>
                    </a:p>
                  </a:txBody>
                  <a:tcPr/>
                </a:tc>
                <a:tc>
                  <a:txBody>
                    <a:bodyPr/>
                    <a:lstStyle/>
                    <a:p>
                      <a:pPr algn="ctr"/>
                      <a:r>
                        <a:rPr lang="en-US" dirty="0"/>
                        <a:t>45224</a:t>
                      </a:r>
                    </a:p>
                  </a:txBody>
                  <a:tcPr/>
                </a:tc>
                <a:tc>
                  <a:txBody>
                    <a:bodyPr/>
                    <a:lstStyle/>
                    <a:p>
                      <a:pPr algn="ctr"/>
                      <a:r>
                        <a:rPr lang="en-US" dirty="0"/>
                        <a:t>Single</a:t>
                      </a:r>
                    </a:p>
                  </a:txBody>
                  <a:tcPr/>
                </a:tc>
                <a:tc>
                  <a:txBody>
                    <a:bodyPr/>
                    <a:lstStyle/>
                    <a:p>
                      <a:pPr algn="ctr"/>
                      <a:r>
                        <a:rPr lang="en-US" dirty="0"/>
                        <a:t>Medium</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617714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3385"/>
            <a:ext cx="8229600" cy="541015"/>
          </a:xfrm>
        </p:spPr>
        <p:txBody>
          <a:bodyPr>
            <a:normAutofit fontScale="90000"/>
          </a:bodyPr>
          <a:lstStyle/>
          <a:p>
            <a:r>
              <a:rPr lang="en-US" dirty="0"/>
              <a:t>Charles </a:t>
            </a:r>
            <a:r>
              <a:rPr lang="en-US" dirty="0" err="1"/>
              <a:t>Minard</a:t>
            </a:r>
            <a:r>
              <a:rPr lang="en-US" dirty="0"/>
              <a:t> map</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4599" b="13899"/>
          <a:stretch/>
        </p:blipFill>
        <p:spPr>
          <a:xfrm>
            <a:off x="838201" y="916362"/>
            <a:ext cx="8299938" cy="5325521"/>
          </a:xfrm>
          <a:prstGeom prst="rect">
            <a:avLst/>
          </a:prstGeom>
        </p:spPr>
      </p:pic>
      <p:sp>
        <p:nvSpPr>
          <p:cNvPr id="3" name="Content Placeholder 2"/>
          <p:cNvSpPr>
            <a:spLocks noGrp="1"/>
          </p:cNvSpPr>
          <p:nvPr>
            <p:ph idx="1"/>
          </p:nvPr>
        </p:nvSpPr>
        <p:spPr>
          <a:xfrm>
            <a:off x="152400" y="6019537"/>
            <a:ext cx="3200400" cy="749492"/>
          </a:xfrm>
          <a:solidFill>
            <a:srgbClr val="92D050"/>
          </a:solidFill>
        </p:spPr>
        <p:txBody>
          <a:bodyPr>
            <a:normAutofit fontScale="70000" lnSpcReduction="20000"/>
          </a:bodyPr>
          <a:lstStyle/>
          <a:p>
            <a:pPr marL="0" indent="0">
              <a:buNone/>
            </a:pPr>
            <a:r>
              <a:rPr lang="en-US" sz="2400" dirty="0"/>
              <a:t>Six types of data in one plot: size of army, temperature, direction, location, dates </a:t>
            </a:r>
            <a:r>
              <a:rPr lang="en-US" sz="2400" dirty="0" err="1"/>
              <a:t>etc</a:t>
            </a:r>
            <a:endParaRPr lang="en-US" sz="2400" dirty="0"/>
          </a:p>
        </p:txBody>
      </p:sp>
    </p:spTree>
    <p:extLst>
      <p:ext uri="{BB962C8B-B14F-4D97-AF65-F5344CB8AC3E}">
        <p14:creationId xmlns:p14="http://schemas.microsoft.com/office/powerpoint/2010/main" val="38370336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p:txBody>
          <a:bodyPr>
            <a:normAutofit lnSpcReduction="10000"/>
          </a:bodyPr>
          <a:lstStyle/>
          <a:p>
            <a:r>
              <a:rPr lang="en-US" dirty="0"/>
              <a:t>The human eye is limited to processing visualizations in two (at most three) dimensions</a:t>
            </a:r>
          </a:p>
          <a:p>
            <a:r>
              <a:rPr lang="en-US" dirty="0"/>
              <a:t>One of the great challenges in visualization is to visualize </a:t>
            </a:r>
            <a:r>
              <a:rPr lang="en-US" dirty="0">
                <a:solidFill>
                  <a:schemeClr val="accent6">
                    <a:lumMod val="75000"/>
                  </a:schemeClr>
                </a:solidFill>
              </a:rPr>
              <a:t>high-dimensional data </a:t>
            </a:r>
            <a:r>
              <a:rPr lang="en-US" dirty="0"/>
              <a:t>into a </a:t>
            </a:r>
            <a:r>
              <a:rPr lang="en-US" dirty="0">
                <a:solidFill>
                  <a:srgbClr val="0070C0"/>
                </a:solidFill>
              </a:rPr>
              <a:t>two-dimensional</a:t>
            </a:r>
            <a:r>
              <a:rPr lang="en-US" dirty="0"/>
              <a:t> space</a:t>
            </a:r>
          </a:p>
          <a:p>
            <a:pPr lvl="1"/>
            <a:r>
              <a:rPr lang="en-US" dirty="0"/>
              <a:t>Dimensionality reduction</a:t>
            </a:r>
          </a:p>
          <a:p>
            <a:pPr lvl="1"/>
            <a:r>
              <a:rPr lang="en-US" dirty="0"/>
              <a:t>Distance preserving </a:t>
            </a:r>
            <a:r>
              <a:rPr lang="en-US" dirty="0" err="1"/>
              <a:t>embeddings</a:t>
            </a:r>
            <a:endParaRPr lang="en-US" dirty="0"/>
          </a:p>
          <a:p>
            <a:r>
              <a:rPr lang="en-US" dirty="0"/>
              <a:t>Dimensionality reduction is also a </a:t>
            </a:r>
            <a:r>
              <a:rPr lang="en-US" dirty="0">
                <a:solidFill>
                  <a:srgbClr val="FF0000"/>
                </a:solidFill>
              </a:rPr>
              <a:t>preprocessing</a:t>
            </a:r>
            <a:r>
              <a:rPr lang="en-US" dirty="0"/>
              <a:t> technique:</a:t>
            </a:r>
          </a:p>
          <a:p>
            <a:pPr lvl="1"/>
            <a:r>
              <a:rPr lang="en-US" dirty="0"/>
              <a:t>Reduce the amount of data</a:t>
            </a:r>
          </a:p>
          <a:p>
            <a:pPr lvl="1"/>
            <a:r>
              <a:rPr lang="en-US" dirty="0"/>
              <a:t>Extract the useful information.</a:t>
            </a:r>
          </a:p>
        </p:txBody>
      </p:sp>
    </p:spTree>
    <p:extLst>
      <p:ext uri="{BB962C8B-B14F-4D97-AF65-F5344CB8AC3E}">
        <p14:creationId xmlns:p14="http://schemas.microsoft.com/office/powerpoint/2010/main" val="18723940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Consider the following 6-dimensional dataset</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𝐷</m:t>
                      </m:r>
                      <m:r>
                        <a:rPr lang="en-US" b="0" i="1" smtClean="0">
                          <a:latin typeface="Cambria Math"/>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a:rPr>
                                        <m:t>1</m:t>
                                      </m:r>
                                    </m:e>
                                    <m:e>
                                      <m:r>
                                        <a:rPr lang="en-US" b="0" i="1" smtClean="0">
                                          <a:latin typeface="Cambria Math"/>
                                        </a:rPr>
                                        <m:t>2</m:t>
                                      </m:r>
                                    </m:e>
                                    <m:e>
                                      <m:r>
                                        <a:rPr lang="en-US" b="0" i="1" smtClean="0">
                                          <a:latin typeface="Cambria Math"/>
                                        </a:rPr>
                                        <m:t>3</m:t>
                                      </m:r>
                                    </m:e>
                                  </m:mr>
                                  <m:mr>
                                    <m:e>
                                      <m:r>
                                        <a:rPr lang="en-US" b="0" i="1" smtClean="0">
                                          <a:latin typeface="Cambria Math"/>
                                        </a:rPr>
                                        <m:t>2</m:t>
                                      </m:r>
                                    </m:e>
                                    <m:e>
                                      <m:r>
                                        <a:rPr lang="en-US" b="0" i="1" smtClean="0">
                                          <a:latin typeface="Cambria Math"/>
                                        </a:rPr>
                                        <m:t>4</m:t>
                                      </m:r>
                                    </m:e>
                                    <m:e>
                                      <m:r>
                                        <a:rPr lang="en-US" b="0" i="1" smtClean="0">
                                          <a:latin typeface="Cambria Math"/>
                                        </a:rPr>
                                        <m:t>6</m:t>
                                      </m:r>
                                    </m:e>
                                  </m:mr>
                                  <m:mr>
                                    <m:e>
                                      <m:r>
                                        <a:rPr lang="en-US" b="0" i="1" smtClean="0">
                                          <a:latin typeface="Cambria Math"/>
                                        </a:rPr>
                                        <m:t>0</m:t>
                                      </m:r>
                                    </m:e>
                                    <m:e>
                                      <m:r>
                                        <a:rPr lang="en-US" b="0" i="1" smtClean="0">
                                          <a:latin typeface="Cambria Math"/>
                                        </a:rPr>
                                        <m:t>0</m:t>
                                      </m:r>
                                    </m:e>
                                    <m:e>
                                      <m:r>
                                        <a:rPr lang="en-US" b="0" i="1" smtClean="0">
                                          <a:latin typeface="Cambria Math"/>
                                        </a:rPr>
                                        <m:t>0</m:t>
                                      </m:r>
                                    </m:e>
                                  </m:mr>
                                </m:m>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a:rPr>
                                        <m:t>0</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0</m:t>
                                      </m:r>
                                    </m:e>
                                    <m:e>
                                      <m:r>
                                        <a:rPr lang="en-US" b="0" i="1" smtClean="0">
                                          <a:latin typeface="Cambria Math"/>
                                        </a:rPr>
                                        <m:t>0</m:t>
                                      </m:r>
                                    </m:e>
                                  </m:mr>
                                  <m:mr>
                                    <m:e>
                                      <m:r>
                                        <a:rPr lang="en-US" b="0" i="1" smtClean="0">
                                          <a:latin typeface="Cambria Math"/>
                                        </a:rPr>
                                        <m:t>1</m:t>
                                      </m:r>
                                    </m:e>
                                    <m:e>
                                      <m:r>
                                        <a:rPr lang="en-US" b="0" i="1" smtClean="0">
                                          <a:latin typeface="Cambria Math"/>
                                        </a:rPr>
                                        <m:t>2</m:t>
                                      </m:r>
                                    </m:e>
                                    <m:e>
                                      <m:r>
                                        <a:rPr lang="en-US" b="0" i="1" smtClean="0">
                                          <a:latin typeface="Cambria Math"/>
                                        </a:rPr>
                                        <m:t>3</m:t>
                                      </m:r>
                                    </m:e>
                                  </m:mr>
                                </m:m>
                              </m:e>
                            </m:mr>
                            <m:m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a:rPr>
                                        <m:t>0</m:t>
                                      </m:r>
                                    </m:e>
                                    <m:e>
                                      <m:r>
                                        <a:rPr lang="en-US" b="0" i="1" smtClean="0">
                                          <a:latin typeface="Cambria Math"/>
                                        </a:rPr>
                                        <m:t>0</m:t>
                                      </m:r>
                                    </m:e>
                                    <m:e>
                                      <m:r>
                                        <a:rPr lang="en-US" b="0" i="1" smtClean="0">
                                          <a:latin typeface="Cambria Math"/>
                                        </a:rPr>
                                        <m:t>0</m:t>
                                      </m:r>
                                    </m:e>
                                  </m:mr>
                                  <m:mr>
                                    <m:e>
                                      <m:r>
                                        <a:rPr lang="en-US" b="0" i="1" smtClean="0">
                                          <a:latin typeface="Cambria Math"/>
                                        </a:rPr>
                                        <m:t>1</m:t>
                                      </m:r>
                                    </m:e>
                                    <m:e>
                                      <m:r>
                                        <a:rPr lang="en-US" b="0" i="1" smtClean="0">
                                          <a:latin typeface="Cambria Math"/>
                                        </a:rPr>
                                        <m:t>2</m:t>
                                      </m:r>
                                    </m:e>
                                    <m:e>
                                      <m:r>
                                        <a:rPr lang="en-US" b="0" i="1" smtClean="0">
                                          <a:latin typeface="Cambria Math"/>
                                        </a:rPr>
                                        <m:t>3</m:t>
                                      </m:r>
                                    </m:e>
                                  </m:mr>
                                  <m:mr>
                                    <m:e>
                                      <m:r>
                                        <a:rPr lang="en-US" b="0" i="1" smtClean="0">
                                          <a:latin typeface="Cambria Math"/>
                                        </a:rPr>
                                        <m:t>2</m:t>
                                      </m:r>
                                    </m:e>
                                    <m:e>
                                      <m:r>
                                        <a:rPr lang="en-US" b="0" i="1" smtClean="0">
                                          <a:latin typeface="Cambria Math"/>
                                        </a:rPr>
                                        <m:t>4</m:t>
                                      </m:r>
                                    </m:e>
                                    <m:e>
                                      <m:r>
                                        <a:rPr lang="en-US" b="0" i="1" smtClean="0">
                                          <a:latin typeface="Cambria Math"/>
                                        </a:rPr>
                                        <m:t>6</m:t>
                                      </m:r>
                                    </m:e>
                                  </m:mr>
                                </m:m>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a:rPr>
                                        <m:t>2</m:t>
                                      </m:r>
                                    </m:e>
                                    <m:e>
                                      <m:r>
                                        <a:rPr lang="en-US" b="0" i="1" smtClean="0">
                                          <a:latin typeface="Cambria Math"/>
                                        </a:rPr>
                                        <m:t>4</m:t>
                                      </m:r>
                                    </m:e>
                                    <m:e>
                                      <m:r>
                                        <a:rPr lang="en-US" b="0" i="1" smtClean="0">
                                          <a:latin typeface="Cambria Math"/>
                                        </a:rPr>
                                        <m:t>6</m:t>
                                      </m:r>
                                    </m:e>
                                  </m:mr>
                                  <m:mr>
                                    <m:e>
                                      <m:r>
                                        <a:rPr lang="en-US" b="0" i="1" smtClean="0">
                                          <a:latin typeface="Cambria Math"/>
                                        </a:rPr>
                                        <m:t>1</m:t>
                                      </m:r>
                                    </m:e>
                                    <m:e>
                                      <m:r>
                                        <a:rPr lang="en-US" b="0" i="1" smtClean="0">
                                          <a:latin typeface="Cambria Math"/>
                                        </a:rPr>
                                        <m:t>2</m:t>
                                      </m:r>
                                    </m:e>
                                    <m:e>
                                      <m:r>
                                        <a:rPr lang="en-US" b="0" i="1" smtClean="0">
                                          <a:latin typeface="Cambria Math"/>
                                        </a:rPr>
                                        <m:t>3</m:t>
                                      </m:r>
                                    </m:e>
                                  </m:mr>
                                  <m:mr>
                                    <m:e>
                                      <m:r>
                                        <a:rPr lang="en-US" b="0" i="1" smtClean="0">
                                          <a:latin typeface="Cambria Math"/>
                                        </a:rPr>
                                        <m:t>2</m:t>
                                      </m:r>
                                    </m:e>
                                    <m:e>
                                      <m:r>
                                        <a:rPr lang="en-US" b="0" i="1" smtClean="0">
                                          <a:latin typeface="Cambria Math"/>
                                        </a:rPr>
                                        <m:t>4</m:t>
                                      </m:r>
                                    </m:e>
                                    <m:e>
                                      <m:r>
                                        <a:rPr lang="en-US" b="0" i="1" smtClean="0">
                                          <a:latin typeface="Cambria Math"/>
                                        </a:rPr>
                                        <m:t>6</m:t>
                                      </m:r>
                                    </m:e>
                                  </m:mr>
                                </m:m>
                              </m:e>
                            </m:mr>
                          </m:m>
                        </m:e>
                      </m:d>
                    </m:oMath>
                  </m:oMathPara>
                </a14:m>
                <a:endParaRPr lang="en-US" dirty="0"/>
              </a:p>
              <a:p>
                <a:endParaRPr lang="en-US" dirty="0"/>
              </a:p>
              <a:p>
                <a:r>
                  <a:rPr lang="en-US" dirty="0"/>
                  <a:t>What do you </a:t>
                </a:r>
                <a:r>
                  <a:rPr lang="en-US" dirty="0">
                    <a:solidFill>
                      <a:srgbClr val="FF0000"/>
                    </a:solidFill>
                  </a:rPr>
                  <a:t>observe</a:t>
                </a:r>
                <a:r>
                  <a:rPr lang="en-US" dirty="0"/>
                  <a:t>? Can we reduce the dimension of the data?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250" b="-1750"/>
                </a:stretch>
              </a:blipFill>
            </p:spPr>
            <p:txBody>
              <a:bodyPr/>
              <a:lstStyle/>
              <a:p>
                <a:r>
                  <a:rPr lang="en-US">
                    <a:noFill/>
                  </a:rPr>
                  <a:t> </a:t>
                </a:r>
              </a:p>
            </p:txBody>
          </p:sp>
        </mc:Fallback>
      </mc:AlternateContent>
    </p:spTree>
    <p:extLst>
      <p:ext uri="{BB962C8B-B14F-4D97-AF65-F5344CB8AC3E}">
        <p14:creationId xmlns:p14="http://schemas.microsoft.com/office/powerpoint/2010/main" val="40187402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0" y="457200"/>
                <a:ext cx="3733800" cy="2362200"/>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𝐷</m:t>
                      </m:r>
                      <m:r>
                        <a:rPr lang="en-US" b="0" i="1" smtClean="0">
                          <a:latin typeface="Cambria Math"/>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a:rPr>
                                        <m:t>1</m:t>
                                      </m:r>
                                    </m:e>
                                    <m:e>
                                      <m:r>
                                        <a:rPr lang="en-US" b="0" i="1" smtClean="0">
                                          <a:latin typeface="Cambria Math"/>
                                        </a:rPr>
                                        <m:t>2</m:t>
                                      </m:r>
                                    </m:e>
                                    <m:e>
                                      <m:r>
                                        <a:rPr lang="en-US" b="0" i="1" smtClean="0">
                                          <a:latin typeface="Cambria Math"/>
                                        </a:rPr>
                                        <m:t>3</m:t>
                                      </m:r>
                                    </m:e>
                                  </m:mr>
                                  <m:mr>
                                    <m:e>
                                      <m:r>
                                        <a:rPr lang="en-US" b="0" i="1" smtClean="0">
                                          <a:latin typeface="Cambria Math"/>
                                        </a:rPr>
                                        <m:t>2</m:t>
                                      </m:r>
                                    </m:e>
                                    <m:e>
                                      <m:r>
                                        <a:rPr lang="en-US" b="0" i="1" smtClean="0">
                                          <a:latin typeface="Cambria Math"/>
                                        </a:rPr>
                                        <m:t>4</m:t>
                                      </m:r>
                                    </m:e>
                                    <m:e>
                                      <m:r>
                                        <a:rPr lang="en-US" b="0" i="1" smtClean="0">
                                          <a:latin typeface="Cambria Math"/>
                                        </a:rPr>
                                        <m:t>6</m:t>
                                      </m:r>
                                    </m:e>
                                  </m:mr>
                                  <m:mr>
                                    <m:e>
                                      <m:r>
                                        <a:rPr lang="en-US" b="0" i="1" smtClean="0">
                                          <a:latin typeface="Cambria Math"/>
                                        </a:rPr>
                                        <m:t>0</m:t>
                                      </m:r>
                                    </m:e>
                                    <m:e>
                                      <m:r>
                                        <a:rPr lang="en-US" b="0" i="1" smtClean="0">
                                          <a:latin typeface="Cambria Math"/>
                                        </a:rPr>
                                        <m:t>0</m:t>
                                      </m:r>
                                    </m:e>
                                    <m:e>
                                      <m:r>
                                        <a:rPr lang="en-US" b="0" i="1" smtClean="0">
                                          <a:latin typeface="Cambria Math"/>
                                        </a:rPr>
                                        <m:t>0</m:t>
                                      </m:r>
                                    </m:e>
                                  </m:mr>
                                </m:m>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a:rPr>
                                        <m:t>0</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0</m:t>
                                      </m:r>
                                    </m:e>
                                    <m:e>
                                      <m:r>
                                        <a:rPr lang="en-US" b="0" i="1" smtClean="0">
                                          <a:latin typeface="Cambria Math"/>
                                        </a:rPr>
                                        <m:t>0</m:t>
                                      </m:r>
                                    </m:e>
                                  </m:mr>
                                  <m:mr>
                                    <m:e>
                                      <m:r>
                                        <a:rPr lang="en-US" b="0" i="1" smtClean="0">
                                          <a:latin typeface="Cambria Math"/>
                                        </a:rPr>
                                        <m:t>1</m:t>
                                      </m:r>
                                    </m:e>
                                    <m:e>
                                      <m:r>
                                        <a:rPr lang="en-US" b="0" i="1" smtClean="0">
                                          <a:latin typeface="Cambria Math"/>
                                        </a:rPr>
                                        <m:t>2</m:t>
                                      </m:r>
                                    </m:e>
                                    <m:e>
                                      <m:r>
                                        <a:rPr lang="en-US" b="0" i="1" smtClean="0">
                                          <a:latin typeface="Cambria Math"/>
                                        </a:rPr>
                                        <m:t>3</m:t>
                                      </m:r>
                                    </m:e>
                                  </m:mr>
                                </m:m>
                              </m:e>
                            </m:mr>
                            <m:m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a:rPr>
                                        <m:t>0</m:t>
                                      </m:r>
                                    </m:e>
                                    <m:e>
                                      <m:r>
                                        <a:rPr lang="en-US" b="0" i="1" smtClean="0">
                                          <a:latin typeface="Cambria Math"/>
                                        </a:rPr>
                                        <m:t>0</m:t>
                                      </m:r>
                                    </m:e>
                                    <m:e>
                                      <m:r>
                                        <a:rPr lang="en-US" b="0" i="1" smtClean="0">
                                          <a:latin typeface="Cambria Math"/>
                                        </a:rPr>
                                        <m:t>0</m:t>
                                      </m:r>
                                    </m:e>
                                  </m:mr>
                                  <m:mr>
                                    <m:e>
                                      <m:r>
                                        <a:rPr lang="en-US" b="0" i="1" smtClean="0">
                                          <a:latin typeface="Cambria Math"/>
                                        </a:rPr>
                                        <m:t>1</m:t>
                                      </m:r>
                                    </m:e>
                                    <m:e>
                                      <m:r>
                                        <a:rPr lang="en-US" b="0" i="1" smtClean="0">
                                          <a:latin typeface="Cambria Math"/>
                                        </a:rPr>
                                        <m:t>2</m:t>
                                      </m:r>
                                    </m:e>
                                    <m:e>
                                      <m:r>
                                        <a:rPr lang="en-US" b="0" i="1" smtClean="0">
                                          <a:latin typeface="Cambria Math"/>
                                        </a:rPr>
                                        <m:t>3</m:t>
                                      </m:r>
                                    </m:e>
                                  </m:mr>
                                  <m:mr>
                                    <m:e>
                                      <m:r>
                                        <a:rPr lang="en-US" b="0" i="1" smtClean="0">
                                          <a:latin typeface="Cambria Math"/>
                                        </a:rPr>
                                        <m:t>2</m:t>
                                      </m:r>
                                    </m:e>
                                    <m:e>
                                      <m:r>
                                        <a:rPr lang="en-US" b="0" i="1" smtClean="0">
                                          <a:latin typeface="Cambria Math"/>
                                        </a:rPr>
                                        <m:t>4</m:t>
                                      </m:r>
                                    </m:e>
                                    <m:e>
                                      <m:r>
                                        <a:rPr lang="en-US" b="0" i="1" smtClean="0">
                                          <a:latin typeface="Cambria Math"/>
                                        </a:rPr>
                                        <m:t>6</m:t>
                                      </m:r>
                                    </m:e>
                                  </m:mr>
                                </m:m>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a:rPr>
                                        <m:t>2</m:t>
                                      </m:r>
                                    </m:e>
                                    <m:e>
                                      <m:r>
                                        <a:rPr lang="en-US" b="0" i="1" smtClean="0">
                                          <a:latin typeface="Cambria Math"/>
                                        </a:rPr>
                                        <m:t>4</m:t>
                                      </m:r>
                                    </m:e>
                                    <m:e>
                                      <m:r>
                                        <a:rPr lang="en-US" b="0" i="1" smtClean="0">
                                          <a:latin typeface="Cambria Math"/>
                                        </a:rPr>
                                        <m:t>6</m:t>
                                      </m:r>
                                    </m:e>
                                  </m:mr>
                                  <m:mr>
                                    <m:e>
                                      <m:r>
                                        <a:rPr lang="en-US" b="0" i="1" smtClean="0">
                                          <a:latin typeface="Cambria Math"/>
                                        </a:rPr>
                                        <m:t>1</m:t>
                                      </m:r>
                                    </m:e>
                                    <m:e>
                                      <m:r>
                                        <a:rPr lang="en-US" b="0" i="1" smtClean="0">
                                          <a:latin typeface="Cambria Math"/>
                                        </a:rPr>
                                        <m:t>2</m:t>
                                      </m:r>
                                    </m:e>
                                    <m:e>
                                      <m:r>
                                        <a:rPr lang="en-US" b="0" i="1" smtClean="0">
                                          <a:latin typeface="Cambria Math"/>
                                        </a:rPr>
                                        <m:t>3</m:t>
                                      </m:r>
                                    </m:e>
                                  </m:mr>
                                  <m:mr>
                                    <m:e>
                                      <m:r>
                                        <a:rPr lang="en-US" b="0" i="1" smtClean="0">
                                          <a:latin typeface="Cambria Math"/>
                                        </a:rPr>
                                        <m:t>2</m:t>
                                      </m:r>
                                    </m:e>
                                    <m:e>
                                      <m:r>
                                        <a:rPr lang="en-US" b="0" i="1" smtClean="0">
                                          <a:latin typeface="Cambria Math"/>
                                        </a:rPr>
                                        <m:t>4</m:t>
                                      </m:r>
                                    </m:e>
                                    <m:e>
                                      <m:r>
                                        <a:rPr lang="en-US" b="0" i="1" smtClean="0">
                                          <a:latin typeface="Cambria Math"/>
                                        </a:rPr>
                                        <m:t>6</m:t>
                                      </m:r>
                                    </m:e>
                                  </m:mr>
                                </m:m>
                              </m:e>
                            </m:mr>
                          </m:m>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0" y="457200"/>
                <a:ext cx="3733800" cy="2362200"/>
              </a:xfr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p:cNvSpPr txBox="1">
                <a:spLocks/>
              </p:cNvSpPr>
              <p:nvPr/>
            </p:nvSpPr>
            <p:spPr>
              <a:xfrm>
                <a:off x="152400" y="2362200"/>
                <a:ext cx="8229600" cy="4038600"/>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Each row is a </a:t>
                </a:r>
                <a:r>
                  <a:rPr lang="en-US" dirty="0">
                    <a:solidFill>
                      <a:srgbClr val="FF0000"/>
                    </a:solidFill>
                  </a:rPr>
                  <a:t>multiple</a:t>
                </a:r>
                <a:r>
                  <a:rPr lang="en-US" dirty="0"/>
                  <a:t> of two </a:t>
                </a:r>
                <a:r>
                  <a:rPr lang="en-US" dirty="0">
                    <a:solidFill>
                      <a:srgbClr val="FF0000"/>
                    </a:solidFill>
                  </a:rPr>
                  <a:t>vectors</a:t>
                </a:r>
              </a:p>
              <a:p>
                <a:pPr lvl="1"/>
                <a14:m>
                  <m:oMath xmlns:m="http://schemas.openxmlformats.org/officeDocument/2006/math">
                    <m:r>
                      <a:rPr lang="en-US" b="0" i="1" smtClean="0">
                        <a:latin typeface="Cambria Math"/>
                      </a:rPr>
                      <m:t>𝑥</m:t>
                    </m:r>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1, 2, 3, 0, 0, 0</m:t>
                        </m:r>
                      </m:e>
                    </m:d>
                  </m:oMath>
                </a14:m>
                <a:endParaRPr lang="en-US" b="0" dirty="0"/>
              </a:p>
              <a:p>
                <a:pPr lvl="1"/>
                <a14:m>
                  <m:oMath xmlns:m="http://schemas.openxmlformats.org/officeDocument/2006/math">
                    <m:r>
                      <a:rPr lang="en-US" b="0" i="1" smtClean="0">
                        <a:latin typeface="Cambria Math"/>
                      </a:rPr>
                      <m:t>𝑦</m:t>
                    </m:r>
                    <m:r>
                      <a:rPr lang="en-US" b="0" i="1" smtClean="0">
                        <a:latin typeface="Cambria Math"/>
                      </a:rPr>
                      <m:t>=[0, 0, 0, 1, 2, 3]</m:t>
                    </m:r>
                  </m:oMath>
                </a14:m>
                <a:endParaRPr lang="en-US" dirty="0"/>
              </a:p>
              <a:p>
                <a:r>
                  <a:rPr lang="en-US" dirty="0"/>
                  <a:t>We can rewrite </a:t>
                </a:r>
                <a14:m>
                  <m:oMath xmlns:m="http://schemas.openxmlformats.org/officeDocument/2006/math">
                    <m:r>
                      <a:rPr lang="en-US" b="0" i="1" smtClean="0">
                        <a:latin typeface="Cambria Math"/>
                      </a:rPr>
                      <m:t>𝐷</m:t>
                    </m:r>
                  </m:oMath>
                </a14:m>
                <a:r>
                  <a:rPr lang="en-US" dirty="0"/>
                  <a:t> as</a:t>
                </a:r>
              </a:p>
              <a:p>
                <a:pPr marL="0" indent="0">
                  <a:buFont typeface="Arial" pitchFamily="34" charset="0"/>
                  <a:buNone/>
                </a:pPr>
                <a14:m>
                  <m:oMathPara xmlns:m="http://schemas.openxmlformats.org/officeDocument/2006/math">
                    <m:oMathParaPr>
                      <m:jc m:val="centerGroup"/>
                    </m:oMathParaPr>
                    <m:oMath xmlns:m="http://schemas.openxmlformats.org/officeDocument/2006/math">
                      <m:r>
                        <a:rPr lang="en-US" i="1" smtClean="0">
                          <a:latin typeface="Cambria Math"/>
                        </a:rPr>
                        <m:t>𝐷</m:t>
                      </m:r>
                      <m:r>
                        <a:rPr lang="en-US" i="1" smtClean="0">
                          <a:latin typeface="Cambria Math"/>
                        </a:rPr>
                        <m:t>= </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a:rPr>
                                        <m:t>1</m:t>
                                      </m:r>
                                    </m:e>
                                    <m:e>
                                      <m:r>
                                        <a:rPr lang="en-US" b="0" i="1" smtClean="0">
                                          <a:latin typeface="Cambria Math"/>
                                        </a:rPr>
                                        <m:t>0</m:t>
                                      </m:r>
                                    </m:e>
                                  </m:mr>
                                  <m:mr>
                                    <m:e>
                                      <m:r>
                                        <a:rPr lang="en-US" b="0" i="1" smtClean="0">
                                          <a:latin typeface="Cambria Math"/>
                                        </a:rPr>
                                        <m:t>2</m:t>
                                      </m:r>
                                    </m:e>
                                    <m:e>
                                      <m:r>
                                        <a:rPr lang="en-US" b="0" i="1" smtClean="0">
                                          <a:latin typeface="Cambria Math"/>
                                        </a:rPr>
                                        <m:t>0</m:t>
                                      </m:r>
                                    </m:e>
                                  </m:mr>
                                  <m:mr>
                                    <m:e>
                                      <m:r>
                                        <a:rPr lang="en-US" b="0" i="1" smtClean="0">
                                          <a:latin typeface="Cambria Math"/>
                                        </a:rPr>
                                        <m:t>0</m:t>
                                      </m:r>
                                    </m:e>
                                    <m:e>
                                      <m:r>
                                        <a:rPr lang="en-US" b="0" i="1" smtClean="0">
                                          <a:latin typeface="Cambria Math"/>
                                        </a:rPr>
                                        <m:t>1</m:t>
                                      </m:r>
                                    </m:e>
                                  </m:mr>
                                </m:m>
                              </m:e>
                            </m:mr>
                            <m:m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a:rPr>
                                        <m:t>0</m:t>
                                      </m:r>
                                    </m:e>
                                    <m:e>
                                      <m:r>
                                        <a:rPr lang="en-US" b="0" i="1" smtClean="0">
                                          <a:latin typeface="Cambria Math"/>
                                        </a:rPr>
                                        <m:t>2</m:t>
                                      </m:r>
                                    </m:e>
                                  </m:mr>
                                  <m:mr>
                                    <m:e>
                                      <m:r>
                                        <a:rPr lang="en-US" b="0" i="1" smtClean="0">
                                          <a:latin typeface="Cambria Math"/>
                                        </a:rPr>
                                        <m:t>1</m:t>
                                      </m:r>
                                    </m:e>
                                    <m:e>
                                      <m:r>
                                        <a:rPr lang="en-US" b="0" i="1" smtClean="0">
                                          <a:latin typeface="Cambria Math"/>
                                        </a:rPr>
                                        <m:t>1</m:t>
                                      </m:r>
                                    </m:e>
                                  </m:mr>
                                  <m:mr>
                                    <m:e>
                                      <m:r>
                                        <a:rPr lang="en-US" b="0" i="1" smtClean="0">
                                          <a:latin typeface="Cambria Math"/>
                                        </a:rPr>
                                        <m:t>2</m:t>
                                      </m:r>
                                    </m:e>
                                    <m:e>
                                      <m:r>
                                        <a:rPr lang="en-US" b="0" i="1" smtClean="0">
                                          <a:latin typeface="Cambria Math"/>
                                        </a:rPr>
                                        <m:t>2</m:t>
                                      </m:r>
                                    </m:e>
                                  </m:mr>
                                </m:m>
                              </m:e>
                            </m:mr>
                          </m:m>
                        </m:e>
                      </m:d>
                    </m:oMath>
                  </m:oMathPara>
                </a14:m>
                <a:endParaRPr lang="en-US" dirty="0"/>
              </a:p>
              <a:p>
                <a:pPr marL="0" indent="0">
                  <a:buNone/>
                </a:pPr>
                <a:endParaRPr lang="en-US"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152400" y="2362200"/>
                <a:ext cx="8229600" cy="4038600"/>
              </a:xfrm>
              <a:prstGeom prst="rect">
                <a:avLst/>
              </a:prstGeom>
              <a:blipFill rotWithShape="1">
                <a:blip r:embed="rId3"/>
                <a:stretch>
                  <a:fillRect l="-815" t="-1360"/>
                </a:stretch>
              </a:blipFill>
            </p:spPr>
            <p:txBody>
              <a:bodyPr/>
              <a:lstStyle/>
              <a:p>
                <a:r>
                  <a:rPr lang="en-US">
                    <a:noFill/>
                  </a:rPr>
                  <a:t> </a:t>
                </a:r>
              </a:p>
            </p:txBody>
          </p:sp>
        </mc:Fallback>
      </mc:AlternateContent>
      <p:cxnSp>
        <p:nvCxnSpPr>
          <p:cNvPr id="6" name="Straight Arrow Connector 5"/>
          <p:cNvCxnSpPr/>
          <p:nvPr/>
        </p:nvCxnSpPr>
        <p:spPr>
          <a:xfrm>
            <a:off x="6324600" y="5562600"/>
            <a:ext cx="2362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324600" y="3505200"/>
            <a:ext cx="0" cy="2057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34200" y="5486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620000" y="5486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48400" y="48006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934200" y="48006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20000" y="41148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48400" y="41148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79668" y="6031468"/>
            <a:ext cx="2852063" cy="369332"/>
          </a:xfrm>
          <a:prstGeom prst="rect">
            <a:avLst/>
          </a:prstGeom>
          <a:noFill/>
        </p:spPr>
        <p:txBody>
          <a:bodyPr wrap="none" rtlCol="0">
            <a:spAutoFit/>
          </a:bodyPr>
          <a:lstStyle/>
          <a:p>
            <a:r>
              <a:rPr lang="en-US" dirty="0"/>
              <a:t>Three types of data points</a:t>
            </a:r>
          </a:p>
        </p:txBody>
      </p:sp>
      <p:sp>
        <p:nvSpPr>
          <p:cNvPr id="7" name="Oval 6"/>
          <p:cNvSpPr/>
          <p:nvPr/>
        </p:nvSpPr>
        <p:spPr>
          <a:xfrm>
            <a:off x="6079668" y="3962400"/>
            <a:ext cx="4572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791056" y="5334000"/>
            <a:ext cx="1176471"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001698">
            <a:off x="6637497" y="4312637"/>
            <a:ext cx="1403885" cy="51872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88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Clouds</a:t>
            </a:r>
          </a:p>
        </p:txBody>
      </p:sp>
      <p:sp>
        <p:nvSpPr>
          <p:cNvPr id="3" name="Content Placeholder 2"/>
          <p:cNvSpPr>
            <a:spLocks noGrp="1"/>
          </p:cNvSpPr>
          <p:nvPr>
            <p:ph idx="1"/>
          </p:nvPr>
        </p:nvSpPr>
        <p:spPr/>
        <p:txBody>
          <a:bodyPr/>
          <a:lstStyle/>
          <a:p>
            <a:r>
              <a:rPr lang="en-US" dirty="0"/>
              <a:t>A fancy way to visualize a document or collection of documents.</a:t>
            </a:r>
          </a:p>
        </p:txBody>
      </p:sp>
      <p:pic>
        <p:nvPicPr>
          <p:cNvPr id="36867" name="Picture 3" descr="C:\Users\tsap\SkyDrive\Documents\Teaching\DataMining\CSE012-2015\lectures\moby_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67000"/>
            <a:ext cx="5715001"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6754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990600"/>
          </a:xfrm>
        </p:spPr>
        <p:txBody>
          <a:bodyPr/>
          <a:lstStyle/>
          <a:p>
            <a:r>
              <a:rPr lang="en-US" dirty="0" err="1"/>
              <a:t>Heatmaps</a:t>
            </a:r>
            <a:endParaRPr lang="en-US" dirty="0"/>
          </a:p>
        </p:txBody>
      </p:sp>
      <p:sp>
        <p:nvSpPr>
          <p:cNvPr id="3" name="Content Placeholder 2"/>
          <p:cNvSpPr>
            <a:spLocks noGrp="1"/>
          </p:cNvSpPr>
          <p:nvPr>
            <p:ph idx="1"/>
          </p:nvPr>
        </p:nvSpPr>
        <p:spPr>
          <a:xfrm>
            <a:off x="486508" y="1294607"/>
            <a:ext cx="8229600" cy="1524793"/>
          </a:xfrm>
        </p:spPr>
        <p:txBody>
          <a:bodyPr>
            <a:normAutofit fontScale="92500" lnSpcReduction="20000"/>
          </a:bodyPr>
          <a:lstStyle/>
          <a:p>
            <a:r>
              <a:rPr lang="en-US" dirty="0"/>
              <a:t>Plot a point-to-point similarity matrix using a </a:t>
            </a:r>
            <a:r>
              <a:rPr lang="en-US" dirty="0" err="1"/>
              <a:t>heatmap</a:t>
            </a:r>
            <a:r>
              <a:rPr lang="en-US" dirty="0"/>
              <a:t>:</a:t>
            </a:r>
          </a:p>
          <a:p>
            <a:pPr lvl="1"/>
            <a:r>
              <a:rPr lang="en-US" dirty="0"/>
              <a:t>Deep red = high values (hot)</a:t>
            </a:r>
          </a:p>
          <a:p>
            <a:pPr lvl="1"/>
            <a:r>
              <a:rPr lang="en-US" dirty="0"/>
              <a:t>Dark blue = low values (cold)</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20" y="2819400"/>
            <a:ext cx="4268788" cy="320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320" y="2743200"/>
            <a:ext cx="4268788" cy="320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000" y="6172200"/>
            <a:ext cx="5750292" cy="369332"/>
          </a:xfrm>
          <a:prstGeom prst="rect">
            <a:avLst/>
          </a:prstGeom>
          <a:noFill/>
        </p:spPr>
        <p:txBody>
          <a:bodyPr wrap="none" rtlCol="0">
            <a:spAutoFit/>
          </a:bodyPr>
          <a:lstStyle/>
          <a:p>
            <a:r>
              <a:rPr lang="en-US" dirty="0"/>
              <a:t>The clustering structure becomes clear in the </a:t>
            </a:r>
            <a:r>
              <a:rPr lang="en-US" dirty="0" err="1"/>
              <a:t>heatmap</a:t>
            </a:r>
            <a:endParaRPr lang="en-US" dirty="0"/>
          </a:p>
        </p:txBody>
      </p:sp>
    </p:spTree>
    <p:extLst>
      <p:ext uri="{BB962C8B-B14F-4D97-AF65-F5344CB8AC3E}">
        <p14:creationId xmlns:p14="http://schemas.microsoft.com/office/powerpoint/2010/main" val="32634476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Heatmaps</a:t>
            </a:r>
            <a:endParaRPr lang="en-US" dirty="0"/>
          </a:p>
        </p:txBody>
      </p:sp>
      <p:sp>
        <p:nvSpPr>
          <p:cNvPr id="3" name="Content Placeholder 2"/>
          <p:cNvSpPr>
            <a:spLocks noGrp="1"/>
          </p:cNvSpPr>
          <p:nvPr>
            <p:ph idx="1"/>
          </p:nvPr>
        </p:nvSpPr>
        <p:spPr/>
        <p:txBody>
          <a:bodyPr/>
          <a:lstStyle/>
          <a:p>
            <a:r>
              <a:rPr lang="en-US" dirty="0" err="1"/>
              <a:t>Heatmap</a:t>
            </a:r>
            <a:r>
              <a:rPr lang="en-US" dirty="0"/>
              <a:t> (grey scale) of the data matrix</a:t>
            </a:r>
          </a:p>
          <a:p>
            <a:pPr lvl="1"/>
            <a:r>
              <a:rPr lang="en-US" dirty="0"/>
              <a:t>Document-word frequencies</a:t>
            </a:r>
          </a:p>
        </p:txBody>
      </p:sp>
      <p:pic>
        <p:nvPicPr>
          <p:cNvPr id="4" name="Picture 3" descr="C3ordered_with_words"/>
          <p:cNvPicPr>
            <a:picLocks noChangeAspect="1" noChangeArrowheads="1"/>
          </p:cNvPicPr>
          <p:nvPr/>
        </p:nvPicPr>
        <p:blipFill>
          <a:blip r:embed="rId2">
            <a:extLst>
              <a:ext uri="{28A0092B-C50C-407E-A947-70E740481C1C}">
                <a14:useLocalDpi xmlns:a14="http://schemas.microsoft.com/office/drawing/2010/main" val="0"/>
              </a:ext>
            </a:extLst>
          </a:blip>
          <a:srcRect l="19855" t="12424" r="1985" b="16942"/>
          <a:stretch>
            <a:fillRect/>
          </a:stretch>
        </p:blipFill>
        <p:spPr bwMode="auto">
          <a:xfrm>
            <a:off x="4798890" y="2944813"/>
            <a:ext cx="3870325" cy="307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C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15" y="3048000"/>
            <a:ext cx="2962275"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rot="16200000">
            <a:off x="-486691" y="4174332"/>
            <a:ext cx="22860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defRPr/>
            </a:pPr>
            <a:r>
              <a:rPr lang="en-US" sz="1800">
                <a:latin typeface="Arial" charset="0"/>
                <a:ea typeface="ＭＳ Ｐゴシック" charset="0"/>
              </a:rPr>
              <a:t>Documents</a:t>
            </a:r>
          </a:p>
        </p:txBody>
      </p:sp>
      <p:sp>
        <p:nvSpPr>
          <p:cNvPr id="7" name="Text Box 6"/>
          <p:cNvSpPr txBox="1">
            <a:spLocks noChangeArrowheads="1"/>
          </p:cNvSpPr>
          <p:nvPr/>
        </p:nvSpPr>
        <p:spPr bwMode="auto">
          <a:xfrm>
            <a:off x="820615" y="5729288"/>
            <a:ext cx="25908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defRPr/>
            </a:pPr>
            <a:r>
              <a:rPr lang="en-US" sz="1800">
                <a:latin typeface="Arial" charset="0"/>
                <a:ea typeface="ＭＳ Ｐゴシック" charset="0"/>
              </a:rPr>
              <a:t>Words</a:t>
            </a:r>
          </a:p>
        </p:txBody>
      </p:sp>
      <p:sp>
        <p:nvSpPr>
          <p:cNvPr id="9" name="TextBox 8"/>
          <p:cNvSpPr txBox="1"/>
          <p:nvPr/>
        </p:nvSpPr>
        <p:spPr>
          <a:xfrm>
            <a:off x="1495506" y="6165156"/>
            <a:ext cx="1915909" cy="369332"/>
          </a:xfrm>
          <a:prstGeom prst="rect">
            <a:avLst/>
          </a:prstGeom>
          <a:solidFill>
            <a:srgbClr val="92D050"/>
          </a:solidFill>
        </p:spPr>
        <p:txBody>
          <a:bodyPr wrap="none" rtlCol="0">
            <a:spAutoFit/>
          </a:bodyPr>
          <a:lstStyle/>
          <a:p>
            <a:r>
              <a:rPr lang="en-US" dirty="0"/>
              <a:t>Before clustering</a:t>
            </a:r>
          </a:p>
        </p:txBody>
      </p:sp>
      <p:sp>
        <p:nvSpPr>
          <p:cNvPr id="10" name="TextBox 9"/>
          <p:cNvSpPr txBox="1"/>
          <p:nvPr/>
        </p:nvSpPr>
        <p:spPr>
          <a:xfrm>
            <a:off x="5776097" y="6152250"/>
            <a:ext cx="1723549" cy="369332"/>
          </a:xfrm>
          <a:prstGeom prst="rect">
            <a:avLst/>
          </a:prstGeom>
          <a:solidFill>
            <a:srgbClr val="92D050"/>
          </a:solidFill>
        </p:spPr>
        <p:txBody>
          <a:bodyPr wrap="none" rtlCol="0">
            <a:spAutoFit/>
          </a:bodyPr>
          <a:lstStyle/>
          <a:p>
            <a:r>
              <a:rPr lang="en-US" dirty="0"/>
              <a:t>After clustering</a:t>
            </a:r>
          </a:p>
        </p:txBody>
      </p:sp>
    </p:spTree>
    <p:extLst>
      <p:ext uri="{BB962C8B-B14F-4D97-AF65-F5344CB8AC3E}">
        <p14:creationId xmlns:p14="http://schemas.microsoft.com/office/powerpoint/2010/main" val="20204971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08" y="357554"/>
            <a:ext cx="8229600" cy="556846"/>
          </a:xfrm>
        </p:spPr>
        <p:txBody>
          <a:bodyPr>
            <a:normAutofit fontScale="90000"/>
          </a:bodyPr>
          <a:lstStyle/>
          <a:p>
            <a:r>
              <a:rPr lang="en-US" dirty="0" err="1"/>
              <a:t>Heatmaps</a:t>
            </a:r>
            <a:endParaRPr lang="en-US" dirty="0"/>
          </a:p>
        </p:txBody>
      </p:sp>
      <p:pic>
        <p:nvPicPr>
          <p:cNvPr id="15" name="Picture 14"/>
          <p:cNvPicPr/>
          <p:nvPr/>
        </p:nvPicPr>
        <p:blipFill rotWithShape="1">
          <a:blip r:embed="rId2"/>
          <a:srcRect l="17924" t="8196" r="19811" b="26230"/>
          <a:stretch/>
        </p:blipFill>
        <p:spPr>
          <a:xfrm>
            <a:off x="304800" y="1371600"/>
            <a:ext cx="8305800" cy="5029200"/>
          </a:xfrm>
          <a:prstGeom prst="rect">
            <a:avLst/>
          </a:prstGeom>
        </p:spPr>
      </p:pic>
      <p:sp>
        <p:nvSpPr>
          <p:cNvPr id="13" name="TextBox 12"/>
          <p:cNvSpPr txBox="1"/>
          <p:nvPr/>
        </p:nvSpPr>
        <p:spPr>
          <a:xfrm>
            <a:off x="29308" y="1186934"/>
            <a:ext cx="3852401" cy="369332"/>
          </a:xfrm>
          <a:prstGeom prst="rect">
            <a:avLst/>
          </a:prstGeom>
          <a:noFill/>
        </p:spPr>
        <p:txBody>
          <a:bodyPr wrap="none" rtlCol="0">
            <a:spAutoFit/>
          </a:bodyPr>
          <a:lstStyle/>
          <a:p>
            <a:r>
              <a:rPr lang="en-US" dirty="0"/>
              <a:t>A very popular way to visualize data</a:t>
            </a:r>
          </a:p>
        </p:txBody>
      </p:sp>
      <p:sp>
        <p:nvSpPr>
          <p:cNvPr id="14" name="TextBox 13"/>
          <p:cNvSpPr txBox="1"/>
          <p:nvPr/>
        </p:nvSpPr>
        <p:spPr>
          <a:xfrm>
            <a:off x="914400" y="6433066"/>
            <a:ext cx="6237605" cy="369332"/>
          </a:xfrm>
          <a:prstGeom prst="rect">
            <a:avLst/>
          </a:prstGeom>
          <a:noFill/>
        </p:spPr>
        <p:txBody>
          <a:bodyPr wrap="none" rtlCol="0">
            <a:spAutoFit/>
          </a:bodyPr>
          <a:lstStyle/>
          <a:p>
            <a:r>
              <a:rPr lang="en-US" dirty="0"/>
              <a:t>http://projects.oregonlive.com/ucc-shooting/gun-deaths.php</a:t>
            </a:r>
          </a:p>
        </p:txBody>
      </p:sp>
    </p:spTree>
    <p:extLst>
      <p:ext uri="{BB962C8B-B14F-4D97-AF65-F5344CB8AC3E}">
        <p14:creationId xmlns:p14="http://schemas.microsoft.com/office/powerpoint/2010/main" val="21670539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Significance</a:t>
            </a:r>
          </a:p>
        </p:txBody>
      </p:sp>
      <p:sp>
        <p:nvSpPr>
          <p:cNvPr id="3" name="Content Placeholder 2"/>
          <p:cNvSpPr>
            <a:spLocks noGrp="1"/>
          </p:cNvSpPr>
          <p:nvPr>
            <p:ph idx="1"/>
          </p:nvPr>
        </p:nvSpPr>
        <p:spPr/>
        <p:txBody>
          <a:bodyPr>
            <a:normAutofit fontScale="85000" lnSpcReduction="10000"/>
          </a:bodyPr>
          <a:lstStyle/>
          <a:p>
            <a:r>
              <a:rPr lang="en-US" dirty="0"/>
              <a:t>When we extract knowledge from a large dataset we need to make sure that what we found is not an </a:t>
            </a:r>
            <a:r>
              <a:rPr lang="en-US" dirty="0">
                <a:solidFill>
                  <a:schemeClr val="accent6">
                    <a:lumMod val="75000"/>
                  </a:schemeClr>
                </a:solidFill>
              </a:rPr>
              <a:t>artifact of randomness</a:t>
            </a:r>
          </a:p>
          <a:p>
            <a:pPr lvl="1"/>
            <a:r>
              <a:rPr lang="en-US" dirty="0"/>
              <a:t>E.g., we find that many people buy milk and toilet paper together.</a:t>
            </a:r>
          </a:p>
          <a:p>
            <a:pPr lvl="1"/>
            <a:r>
              <a:rPr lang="en-US" dirty="0"/>
              <a:t>But many (more) people buy milk and toilet paper </a:t>
            </a:r>
            <a:r>
              <a:rPr lang="en-US" dirty="0">
                <a:solidFill>
                  <a:srgbClr val="0070C0"/>
                </a:solidFill>
              </a:rPr>
              <a:t>independently</a:t>
            </a:r>
          </a:p>
          <a:p>
            <a:r>
              <a:rPr lang="en-US" dirty="0"/>
              <a:t>Statistical tests compare the results of an experiment with those generated by a </a:t>
            </a:r>
            <a:r>
              <a:rPr lang="en-US" dirty="0">
                <a:solidFill>
                  <a:schemeClr val="accent6">
                    <a:lumMod val="75000"/>
                  </a:schemeClr>
                </a:solidFill>
              </a:rPr>
              <a:t>null hypothesis</a:t>
            </a:r>
          </a:p>
          <a:p>
            <a:pPr lvl="1"/>
            <a:r>
              <a:rPr lang="en-US" dirty="0"/>
              <a:t>E.g., a null hypothesis is that people select items independently.</a:t>
            </a:r>
          </a:p>
          <a:p>
            <a:r>
              <a:rPr lang="en-US" dirty="0"/>
              <a:t>A result is interesting if it cannot be produced by </a:t>
            </a:r>
            <a:r>
              <a:rPr lang="en-US" dirty="0">
                <a:solidFill>
                  <a:srgbClr val="0070C0"/>
                </a:solidFill>
              </a:rPr>
              <a:t>randomness</a:t>
            </a:r>
            <a:r>
              <a:rPr lang="en-US" dirty="0"/>
              <a:t>.</a:t>
            </a:r>
          </a:p>
          <a:p>
            <a:pPr lvl="1"/>
            <a:r>
              <a:rPr lang="en-US" dirty="0"/>
              <a:t>An important problem is to define the null hypothesis correctly: What is random?</a:t>
            </a:r>
          </a:p>
        </p:txBody>
      </p:sp>
    </p:spTree>
    <p:extLst>
      <p:ext uri="{BB962C8B-B14F-4D97-AF65-F5344CB8AC3E}">
        <p14:creationId xmlns:p14="http://schemas.microsoft.com/office/powerpoint/2010/main" val="192787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8" name="Rectangle 6"/>
          <p:cNvSpPr>
            <a:spLocks noGrp="1" noChangeArrowheads="1"/>
          </p:cNvSpPr>
          <p:nvPr>
            <p:ph type="title"/>
          </p:nvPr>
        </p:nvSpPr>
        <p:spPr/>
        <p:txBody>
          <a:bodyPr/>
          <a:lstStyle/>
          <a:p>
            <a:r>
              <a:rPr lang="en-US" dirty="0"/>
              <a:t>Mixed Relational Data </a:t>
            </a:r>
          </a:p>
        </p:txBody>
      </p:sp>
      <p:sp>
        <p:nvSpPr>
          <p:cNvPr id="771079" name="Rectangle 7"/>
          <p:cNvSpPr>
            <a:spLocks noGrp="1" noChangeArrowheads="1"/>
          </p:cNvSpPr>
          <p:nvPr>
            <p:ph type="body" idx="1"/>
          </p:nvPr>
        </p:nvSpPr>
        <p:spPr/>
        <p:txBody>
          <a:bodyPr/>
          <a:lstStyle/>
          <a:p>
            <a:r>
              <a:rPr lang="en-US" dirty="0"/>
              <a:t>Data that consists of a collection of records, each of which consists of a </a:t>
            </a:r>
            <a:r>
              <a:rPr lang="en-US" dirty="0">
                <a:solidFill>
                  <a:srgbClr val="FF0000"/>
                </a:solidFill>
              </a:rPr>
              <a:t>fixed set </a:t>
            </a:r>
            <a:r>
              <a:rPr lang="en-US" dirty="0"/>
              <a:t>of both </a:t>
            </a:r>
            <a:r>
              <a:rPr lang="en-US" dirty="0">
                <a:solidFill>
                  <a:schemeClr val="accent6">
                    <a:lumMod val="75000"/>
                  </a:schemeClr>
                </a:solidFill>
              </a:rPr>
              <a:t>numeric</a:t>
            </a:r>
            <a:r>
              <a:rPr lang="en-US" dirty="0"/>
              <a:t> and </a:t>
            </a:r>
            <a:r>
              <a:rPr lang="en-US" dirty="0">
                <a:solidFill>
                  <a:srgbClr val="0070C0"/>
                </a:solidFill>
              </a:rPr>
              <a:t>categorical</a:t>
            </a:r>
            <a:r>
              <a:rPr lang="en-US" dirty="0">
                <a:solidFill>
                  <a:schemeClr val="accent6">
                    <a:lumMod val="75000"/>
                  </a:schemeClr>
                </a:solidFill>
              </a:rPr>
              <a:t> </a:t>
            </a:r>
            <a:r>
              <a:rPr lang="en-US" dirty="0"/>
              <a:t>attributes </a:t>
            </a:r>
          </a:p>
          <a:p>
            <a:pPr lvl="1"/>
            <a:endParaRPr lang="en-US" dirty="0"/>
          </a:p>
          <a:p>
            <a:pPr lvl="1"/>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061091939"/>
              </p:ext>
            </p:extLst>
          </p:nvPr>
        </p:nvGraphicFramePr>
        <p:xfrm>
          <a:off x="433754" y="3505200"/>
          <a:ext cx="7262448" cy="2123440"/>
        </p:xfrm>
        <a:graphic>
          <a:graphicData uri="http://schemas.openxmlformats.org/drawingml/2006/table">
            <a:tbl>
              <a:tblPr firstRow="1" bandRow="1">
                <a:tableStyleId>{073A0DAA-6AF3-43AB-8588-CEC1D06C72B9}</a:tableStyleId>
              </a:tblPr>
              <a:tblGrid>
                <a:gridCol w="1210408">
                  <a:extLst>
                    <a:ext uri="{9D8B030D-6E8A-4147-A177-3AD203B41FA5}">
                      <a16:colId xmlns:a16="http://schemas.microsoft.com/office/drawing/2014/main" val="20000"/>
                    </a:ext>
                  </a:extLst>
                </a:gridCol>
                <a:gridCol w="1210408">
                  <a:extLst>
                    <a:ext uri="{9D8B030D-6E8A-4147-A177-3AD203B41FA5}">
                      <a16:colId xmlns:a16="http://schemas.microsoft.com/office/drawing/2014/main" val="20001"/>
                    </a:ext>
                  </a:extLst>
                </a:gridCol>
                <a:gridCol w="1210408">
                  <a:extLst>
                    <a:ext uri="{9D8B030D-6E8A-4147-A177-3AD203B41FA5}">
                      <a16:colId xmlns:a16="http://schemas.microsoft.com/office/drawing/2014/main" val="20002"/>
                    </a:ext>
                  </a:extLst>
                </a:gridCol>
                <a:gridCol w="1210408">
                  <a:extLst>
                    <a:ext uri="{9D8B030D-6E8A-4147-A177-3AD203B41FA5}">
                      <a16:colId xmlns:a16="http://schemas.microsoft.com/office/drawing/2014/main" val="20003"/>
                    </a:ext>
                  </a:extLst>
                </a:gridCol>
                <a:gridCol w="1210408">
                  <a:extLst>
                    <a:ext uri="{9D8B030D-6E8A-4147-A177-3AD203B41FA5}">
                      <a16:colId xmlns:a16="http://schemas.microsoft.com/office/drawing/2014/main" val="20004"/>
                    </a:ext>
                  </a:extLst>
                </a:gridCol>
                <a:gridCol w="1210408">
                  <a:extLst>
                    <a:ext uri="{9D8B030D-6E8A-4147-A177-3AD203B41FA5}">
                      <a16:colId xmlns:a16="http://schemas.microsoft.com/office/drawing/2014/main" val="20005"/>
                    </a:ext>
                  </a:extLst>
                </a:gridCol>
              </a:tblGrid>
              <a:tr h="370840">
                <a:tc>
                  <a:txBody>
                    <a:bodyPr/>
                    <a:lstStyle/>
                    <a:p>
                      <a:r>
                        <a:rPr lang="en-US" dirty="0"/>
                        <a:t>ID Number</a:t>
                      </a:r>
                    </a:p>
                  </a:txBody>
                  <a:tcPr/>
                </a:tc>
                <a:tc>
                  <a:txBody>
                    <a:bodyPr/>
                    <a:lstStyle/>
                    <a:p>
                      <a:r>
                        <a:rPr lang="en-US" dirty="0">
                          <a:solidFill>
                            <a:srgbClr val="0070C0"/>
                          </a:solidFill>
                        </a:rPr>
                        <a:t>Zip Code</a:t>
                      </a:r>
                    </a:p>
                  </a:txBody>
                  <a:tcPr/>
                </a:tc>
                <a:tc>
                  <a:txBody>
                    <a:bodyPr/>
                    <a:lstStyle/>
                    <a:p>
                      <a:r>
                        <a:rPr lang="en-US" dirty="0">
                          <a:solidFill>
                            <a:schemeClr val="accent6">
                              <a:lumMod val="75000"/>
                            </a:schemeClr>
                          </a:solidFill>
                        </a:rPr>
                        <a:t>Age</a:t>
                      </a:r>
                    </a:p>
                  </a:txBody>
                  <a:tcPr/>
                </a:tc>
                <a:tc>
                  <a:txBody>
                    <a:bodyPr/>
                    <a:lstStyle/>
                    <a:p>
                      <a:r>
                        <a:rPr lang="en-US" dirty="0">
                          <a:solidFill>
                            <a:srgbClr val="0070C0"/>
                          </a:solidFill>
                        </a:rPr>
                        <a:t>Marital Status</a:t>
                      </a:r>
                    </a:p>
                  </a:txBody>
                  <a:tcPr/>
                </a:tc>
                <a:tc>
                  <a:txBody>
                    <a:bodyPr/>
                    <a:lstStyle/>
                    <a:p>
                      <a:r>
                        <a:rPr lang="en-US" dirty="0">
                          <a:solidFill>
                            <a:schemeClr val="accent6">
                              <a:lumMod val="75000"/>
                            </a:schemeClr>
                          </a:solidFill>
                        </a:rPr>
                        <a:t>Income</a:t>
                      </a:r>
                    </a:p>
                  </a:txBody>
                  <a:tcPr/>
                </a:tc>
                <a:tc>
                  <a:txBody>
                    <a:bodyPr/>
                    <a:lstStyle/>
                    <a:p>
                      <a:r>
                        <a:rPr lang="en-US" dirty="0">
                          <a:solidFill>
                            <a:srgbClr val="0070C0"/>
                          </a:solidFill>
                        </a:rPr>
                        <a:t>Income Bracket</a:t>
                      </a:r>
                    </a:p>
                  </a:txBody>
                  <a:tcPr/>
                </a:tc>
                <a:extLst>
                  <a:ext uri="{0D108BD9-81ED-4DB2-BD59-A6C34878D82A}">
                    <a16:rowId xmlns:a16="http://schemas.microsoft.com/office/drawing/2014/main" val="10000"/>
                  </a:ext>
                </a:extLst>
              </a:tr>
              <a:tr h="370840">
                <a:tc>
                  <a:txBody>
                    <a:bodyPr/>
                    <a:lstStyle/>
                    <a:p>
                      <a:pPr algn="ctr"/>
                      <a:r>
                        <a:rPr lang="en-US" dirty="0"/>
                        <a:t>1129842</a:t>
                      </a:r>
                    </a:p>
                  </a:txBody>
                  <a:tcPr/>
                </a:tc>
                <a:tc>
                  <a:txBody>
                    <a:bodyPr/>
                    <a:lstStyle/>
                    <a:p>
                      <a:pPr algn="ctr"/>
                      <a:r>
                        <a:rPr lang="en-US" dirty="0"/>
                        <a:t>45221</a:t>
                      </a:r>
                    </a:p>
                  </a:txBody>
                  <a:tcPr/>
                </a:tc>
                <a:tc>
                  <a:txBody>
                    <a:bodyPr/>
                    <a:lstStyle/>
                    <a:p>
                      <a:pPr algn="ctr"/>
                      <a:r>
                        <a:rPr lang="en-US" dirty="0"/>
                        <a:t>55</a:t>
                      </a:r>
                    </a:p>
                  </a:txBody>
                  <a:tcPr/>
                </a:tc>
                <a:tc>
                  <a:txBody>
                    <a:bodyPr/>
                    <a:lstStyle/>
                    <a:p>
                      <a:pPr algn="ctr"/>
                      <a:r>
                        <a:rPr lang="en-US" dirty="0"/>
                        <a:t>Single </a:t>
                      </a:r>
                    </a:p>
                  </a:txBody>
                  <a:tcPr/>
                </a:tc>
                <a:tc>
                  <a:txBody>
                    <a:bodyPr/>
                    <a:lstStyle/>
                    <a:p>
                      <a:pPr algn="ctr"/>
                      <a:r>
                        <a:rPr lang="en-US" dirty="0"/>
                        <a:t>250000</a:t>
                      </a:r>
                    </a:p>
                  </a:txBody>
                  <a:tcPr/>
                </a:tc>
                <a:tc>
                  <a:txBody>
                    <a:bodyPr/>
                    <a:lstStyle/>
                    <a:p>
                      <a:pPr algn="ctr"/>
                      <a:r>
                        <a:rPr lang="en-US" dirty="0"/>
                        <a:t>High</a:t>
                      </a:r>
                    </a:p>
                  </a:txBody>
                  <a:tcPr/>
                </a:tc>
                <a:extLst>
                  <a:ext uri="{0D108BD9-81ED-4DB2-BD59-A6C34878D82A}">
                    <a16:rowId xmlns:a16="http://schemas.microsoft.com/office/drawing/2014/main" val="10001"/>
                  </a:ext>
                </a:extLst>
              </a:tr>
              <a:tr h="370840">
                <a:tc>
                  <a:txBody>
                    <a:bodyPr/>
                    <a:lstStyle/>
                    <a:p>
                      <a:pPr algn="ctr"/>
                      <a:r>
                        <a:rPr lang="en-US" dirty="0"/>
                        <a:t>2342345</a:t>
                      </a:r>
                    </a:p>
                  </a:txBody>
                  <a:tcPr/>
                </a:tc>
                <a:tc>
                  <a:txBody>
                    <a:bodyPr/>
                    <a:lstStyle/>
                    <a:p>
                      <a:pPr algn="ctr"/>
                      <a:r>
                        <a:rPr lang="en-US" dirty="0"/>
                        <a:t>45223</a:t>
                      </a:r>
                    </a:p>
                  </a:txBody>
                  <a:tcPr/>
                </a:tc>
                <a:tc>
                  <a:txBody>
                    <a:bodyPr/>
                    <a:lstStyle/>
                    <a:p>
                      <a:pPr algn="ctr"/>
                      <a:r>
                        <a:rPr lang="en-US" dirty="0"/>
                        <a:t>25</a:t>
                      </a:r>
                    </a:p>
                  </a:txBody>
                  <a:tcPr/>
                </a:tc>
                <a:tc>
                  <a:txBody>
                    <a:bodyPr/>
                    <a:lstStyle/>
                    <a:p>
                      <a:pPr algn="ctr"/>
                      <a:r>
                        <a:rPr lang="en-US" dirty="0"/>
                        <a:t>Married</a:t>
                      </a:r>
                    </a:p>
                  </a:txBody>
                  <a:tcPr/>
                </a:tc>
                <a:tc>
                  <a:txBody>
                    <a:bodyPr/>
                    <a:lstStyle/>
                    <a:p>
                      <a:pPr algn="ctr"/>
                      <a:r>
                        <a:rPr lang="en-US" dirty="0"/>
                        <a:t>30000</a:t>
                      </a:r>
                    </a:p>
                  </a:txBody>
                  <a:tcPr/>
                </a:tc>
                <a:tc>
                  <a:txBody>
                    <a:bodyPr/>
                    <a:lstStyle/>
                    <a:p>
                      <a:pPr algn="ctr"/>
                      <a:r>
                        <a:rPr lang="en-US" dirty="0"/>
                        <a:t>Low</a:t>
                      </a:r>
                    </a:p>
                  </a:txBody>
                  <a:tcPr/>
                </a:tc>
                <a:extLst>
                  <a:ext uri="{0D108BD9-81ED-4DB2-BD59-A6C34878D82A}">
                    <a16:rowId xmlns:a16="http://schemas.microsoft.com/office/drawing/2014/main" val="10002"/>
                  </a:ext>
                </a:extLst>
              </a:tr>
              <a:tr h="370840">
                <a:tc>
                  <a:txBody>
                    <a:bodyPr/>
                    <a:lstStyle/>
                    <a:p>
                      <a:pPr algn="ctr"/>
                      <a:r>
                        <a:rPr lang="en-US" dirty="0"/>
                        <a:t>1234542</a:t>
                      </a:r>
                    </a:p>
                  </a:txBody>
                  <a:tcPr/>
                </a:tc>
                <a:tc>
                  <a:txBody>
                    <a:bodyPr/>
                    <a:lstStyle/>
                    <a:p>
                      <a:pPr algn="ctr"/>
                      <a:r>
                        <a:rPr lang="en-US" dirty="0"/>
                        <a:t>45221</a:t>
                      </a:r>
                    </a:p>
                  </a:txBody>
                  <a:tcPr/>
                </a:tc>
                <a:tc>
                  <a:txBody>
                    <a:bodyPr/>
                    <a:lstStyle/>
                    <a:p>
                      <a:pPr algn="ctr"/>
                      <a:r>
                        <a:rPr lang="en-US" dirty="0"/>
                        <a:t>45</a:t>
                      </a:r>
                    </a:p>
                  </a:txBody>
                  <a:tcPr/>
                </a:tc>
                <a:tc>
                  <a:txBody>
                    <a:bodyPr/>
                    <a:lstStyle/>
                    <a:p>
                      <a:pPr algn="ctr"/>
                      <a:r>
                        <a:rPr lang="en-US" dirty="0"/>
                        <a:t>Divorced</a:t>
                      </a:r>
                    </a:p>
                  </a:txBody>
                  <a:tcPr/>
                </a:tc>
                <a:tc>
                  <a:txBody>
                    <a:bodyPr/>
                    <a:lstStyle/>
                    <a:p>
                      <a:pPr algn="ctr"/>
                      <a:r>
                        <a:rPr lang="en-US" dirty="0"/>
                        <a:t>200000</a:t>
                      </a:r>
                    </a:p>
                  </a:txBody>
                  <a:tcPr/>
                </a:tc>
                <a:tc>
                  <a:txBody>
                    <a:bodyPr/>
                    <a:lstStyle/>
                    <a:p>
                      <a:pPr algn="ctr"/>
                      <a:r>
                        <a:rPr lang="en-US" dirty="0"/>
                        <a:t>High</a:t>
                      </a:r>
                    </a:p>
                  </a:txBody>
                  <a:tcPr/>
                </a:tc>
                <a:extLst>
                  <a:ext uri="{0D108BD9-81ED-4DB2-BD59-A6C34878D82A}">
                    <a16:rowId xmlns:a16="http://schemas.microsoft.com/office/drawing/2014/main" val="10003"/>
                  </a:ext>
                </a:extLst>
              </a:tr>
              <a:tr h="370840">
                <a:tc>
                  <a:txBody>
                    <a:bodyPr/>
                    <a:lstStyle/>
                    <a:p>
                      <a:pPr algn="ctr"/>
                      <a:r>
                        <a:rPr lang="en-US" dirty="0"/>
                        <a:t>1243535</a:t>
                      </a:r>
                    </a:p>
                  </a:txBody>
                  <a:tcPr/>
                </a:tc>
                <a:tc>
                  <a:txBody>
                    <a:bodyPr/>
                    <a:lstStyle/>
                    <a:p>
                      <a:pPr algn="ctr"/>
                      <a:r>
                        <a:rPr lang="en-US" dirty="0"/>
                        <a:t>45224</a:t>
                      </a:r>
                    </a:p>
                  </a:txBody>
                  <a:tcPr/>
                </a:tc>
                <a:tc>
                  <a:txBody>
                    <a:bodyPr/>
                    <a:lstStyle/>
                    <a:p>
                      <a:pPr algn="ctr"/>
                      <a:r>
                        <a:rPr lang="en-US" dirty="0"/>
                        <a:t>43</a:t>
                      </a:r>
                    </a:p>
                  </a:txBody>
                  <a:tcPr/>
                </a:tc>
                <a:tc>
                  <a:txBody>
                    <a:bodyPr/>
                    <a:lstStyle/>
                    <a:p>
                      <a:pPr algn="ctr"/>
                      <a:r>
                        <a:rPr lang="en-US" dirty="0"/>
                        <a:t>Single</a:t>
                      </a:r>
                    </a:p>
                  </a:txBody>
                  <a:tcPr/>
                </a:tc>
                <a:tc>
                  <a:txBody>
                    <a:bodyPr/>
                    <a:lstStyle/>
                    <a:p>
                      <a:pPr algn="ctr"/>
                      <a:r>
                        <a:rPr lang="en-US" dirty="0"/>
                        <a:t>150000</a:t>
                      </a:r>
                    </a:p>
                  </a:txBody>
                  <a:tcPr/>
                </a:tc>
                <a:tc>
                  <a:txBody>
                    <a:bodyPr/>
                    <a:lstStyle/>
                    <a:p>
                      <a:pPr algn="ctr"/>
                      <a:r>
                        <a:rPr lang="en-US" dirty="0"/>
                        <a:t>Medium</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5791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8" name="Rectangle 6"/>
          <p:cNvSpPr>
            <a:spLocks noGrp="1" noChangeArrowheads="1"/>
          </p:cNvSpPr>
          <p:nvPr>
            <p:ph type="title"/>
          </p:nvPr>
        </p:nvSpPr>
        <p:spPr/>
        <p:txBody>
          <a:bodyPr/>
          <a:lstStyle/>
          <a:p>
            <a:r>
              <a:rPr lang="en-US" dirty="0"/>
              <a:t>Mixed Relational Data </a:t>
            </a:r>
          </a:p>
        </p:txBody>
      </p:sp>
      <p:sp>
        <p:nvSpPr>
          <p:cNvPr id="771079" name="Rectangle 7"/>
          <p:cNvSpPr>
            <a:spLocks noGrp="1" noChangeArrowheads="1"/>
          </p:cNvSpPr>
          <p:nvPr>
            <p:ph type="body" idx="1"/>
          </p:nvPr>
        </p:nvSpPr>
        <p:spPr/>
        <p:txBody>
          <a:bodyPr/>
          <a:lstStyle/>
          <a:p>
            <a:r>
              <a:rPr lang="en-US" dirty="0"/>
              <a:t>Data that consists of a collection of records, each of which consists of a </a:t>
            </a:r>
            <a:r>
              <a:rPr lang="en-US" dirty="0">
                <a:solidFill>
                  <a:srgbClr val="FF0000"/>
                </a:solidFill>
              </a:rPr>
              <a:t>fixed set </a:t>
            </a:r>
            <a:r>
              <a:rPr lang="en-US" dirty="0"/>
              <a:t>of both </a:t>
            </a:r>
            <a:r>
              <a:rPr lang="en-US" dirty="0">
                <a:solidFill>
                  <a:schemeClr val="accent6">
                    <a:lumMod val="75000"/>
                  </a:schemeClr>
                </a:solidFill>
              </a:rPr>
              <a:t>numeric</a:t>
            </a:r>
            <a:r>
              <a:rPr lang="en-US" dirty="0"/>
              <a:t> and </a:t>
            </a:r>
            <a:r>
              <a:rPr lang="en-US" dirty="0">
                <a:solidFill>
                  <a:srgbClr val="0070C0"/>
                </a:solidFill>
              </a:rPr>
              <a:t>categorical</a:t>
            </a:r>
            <a:r>
              <a:rPr lang="en-US" dirty="0">
                <a:solidFill>
                  <a:schemeClr val="accent6">
                    <a:lumMod val="75000"/>
                  </a:schemeClr>
                </a:solidFill>
              </a:rPr>
              <a:t> </a:t>
            </a:r>
            <a:r>
              <a:rPr lang="en-US" dirty="0"/>
              <a:t>attributes </a:t>
            </a:r>
          </a:p>
          <a:p>
            <a:pPr lvl="1"/>
            <a:endParaRPr lang="en-US" dirty="0"/>
          </a:p>
          <a:p>
            <a:pPr lvl="1"/>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752719087"/>
              </p:ext>
            </p:extLst>
          </p:nvPr>
        </p:nvGraphicFramePr>
        <p:xfrm>
          <a:off x="433754" y="3505200"/>
          <a:ext cx="8100645" cy="2123440"/>
        </p:xfrm>
        <a:graphic>
          <a:graphicData uri="http://schemas.openxmlformats.org/drawingml/2006/table">
            <a:tbl>
              <a:tblPr firstRow="1" bandRow="1">
                <a:tableStyleId>{073A0DAA-6AF3-43AB-8588-CEC1D06C72B9}</a:tableStyleId>
              </a:tblPr>
              <a:tblGrid>
                <a:gridCol w="1157235">
                  <a:extLst>
                    <a:ext uri="{9D8B030D-6E8A-4147-A177-3AD203B41FA5}">
                      <a16:colId xmlns:a16="http://schemas.microsoft.com/office/drawing/2014/main" val="20000"/>
                    </a:ext>
                  </a:extLst>
                </a:gridCol>
                <a:gridCol w="1157235">
                  <a:extLst>
                    <a:ext uri="{9D8B030D-6E8A-4147-A177-3AD203B41FA5}">
                      <a16:colId xmlns:a16="http://schemas.microsoft.com/office/drawing/2014/main" val="20001"/>
                    </a:ext>
                  </a:extLst>
                </a:gridCol>
                <a:gridCol w="1157235">
                  <a:extLst>
                    <a:ext uri="{9D8B030D-6E8A-4147-A177-3AD203B41FA5}">
                      <a16:colId xmlns:a16="http://schemas.microsoft.com/office/drawing/2014/main" val="20002"/>
                    </a:ext>
                  </a:extLst>
                </a:gridCol>
                <a:gridCol w="1157235">
                  <a:extLst>
                    <a:ext uri="{9D8B030D-6E8A-4147-A177-3AD203B41FA5}">
                      <a16:colId xmlns:a16="http://schemas.microsoft.com/office/drawing/2014/main" val="20003"/>
                    </a:ext>
                  </a:extLst>
                </a:gridCol>
                <a:gridCol w="1157235">
                  <a:extLst>
                    <a:ext uri="{9D8B030D-6E8A-4147-A177-3AD203B41FA5}">
                      <a16:colId xmlns:a16="http://schemas.microsoft.com/office/drawing/2014/main" val="20004"/>
                    </a:ext>
                  </a:extLst>
                </a:gridCol>
                <a:gridCol w="1157235">
                  <a:extLst>
                    <a:ext uri="{9D8B030D-6E8A-4147-A177-3AD203B41FA5}">
                      <a16:colId xmlns:a16="http://schemas.microsoft.com/office/drawing/2014/main" val="20005"/>
                    </a:ext>
                  </a:extLst>
                </a:gridCol>
                <a:gridCol w="1157235">
                  <a:extLst>
                    <a:ext uri="{9D8B030D-6E8A-4147-A177-3AD203B41FA5}">
                      <a16:colId xmlns:a16="http://schemas.microsoft.com/office/drawing/2014/main" val="20006"/>
                    </a:ext>
                  </a:extLst>
                </a:gridCol>
              </a:tblGrid>
              <a:tr h="370840">
                <a:tc>
                  <a:txBody>
                    <a:bodyPr/>
                    <a:lstStyle/>
                    <a:p>
                      <a:r>
                        <a:rPr lang="en-US" dirty="0"/>
                        <a:t>ID Number</a:t>
                      </a:r>
                    </a:p>
                  </a:txBody>
                  <a:tcPr/>
                </a:tc>
                <a:tc>
                  <a:txBody>
                    <a:bodyPr/>
                    <a:lstStyle/>
                    <a:p>
                      <a:r>
                        <a:rPr lang="en-US" dirty="0">
                          <a:solidFill>
                            <a:srgbClr val="0070C0"/>
                          </a:solidFill>
                        </a:rPr>
                        <a:t>Zip Code</a:t>
                      </a:r>
                    </a:p>
                  </a:txBody>
                  <a:tcPr/>
                </a:tc>
                <a:tc>
                  <a:txBody>
                    <a:bodyPr/>
                    <a:lstStyle/>
                    <a:p>
                      <a:r>
                        <a:rPr lang="en-US" dirty="0">
                          <a:solidFill>
                            <a:schemeClr val="accent6">
                              <a:lumMod val="75000"/>
                            </a:schemeClr>
                          </a:solidFill>
                        </a:rPr>
                        <a:t>Age</a:t>
                      </a:r>
                    </a:p>
                  </a:txBody>
                  <a:tcPr/>
                </a:tc>
                <a:tc>
                  <a:txBody>
                    <a:bodyPr/>
                    <a:lstStyle/>
                    <a:p>
                      <a:r>
                        <a:rPr lang="en-US" dirty="0">
                          <a:solidFill>
                            <a:srgbClr val="0070C0"/>
                          </a:solidFill>
                        </a:rPr>
                        <a:t>Marital Status</a:t>
                      </a:r>
                    </a:p>
                  </a:txBody>
                  <a:tcPr/>
                </a:tc>
                <a:tc>
                  <a:txBody>
                    <a:bodyPr/>
                    <a:lstStyle/>
                    <a:p>
                      <a:r>
                        <a:rPr lang="en-US" dirty="0">
                          <a:solidFill>
                            <a:schemeClr val="accent6">
                              <a:lumMod val="75000"/>
                            </a:schemeClr>
                          </a:solidFill>
                        </a:rPr>
                        <a:t>Income</a:t>
                      </a:r>
                    </a:p>
                  </a:txBody>
                  <a:tcPr/>
                </a:tc>
                <a:tc>
                  <a:txBody>
                    <a:bodyPr/>
                    <a:lstStyle/>
                    <a:p>
                      <a:r>
                        <a:rPr lang="en-US" dirty="0">
                          <a:solidFill>
                            <a:srgbClr val="0070C0"/>
                          </a:solidFill>
                        </a:rPr>
                        <a:t>Income Bracket</a:t>
                      </a:r>
                    </a:p>
                  </a:txBody>
                  <a:tcPr/>
                </a:tc>
                <a:tc>
                  <a:txBody>
                    <a:bodyPr/>
                    <a:lstStyle/>
                    <a:p>
                      <a:r>
                        <a:rPr lang="en-US" dirty="0">
                          <a:solidFill>
                            <a:srgbClr val="0070C0"/>
                          </a:solidFill>
                        </a:rPr>
                        <a:t>Refund</a:t>
                      </a:r>
                    </a:p>
                  </a:txBody>
                  <a:tcPr/>
                </a:tc>
                <a:extLst>
                  <a:ext uri="{0D108BD9-81ED-4DB2-BD59-A6C34878D82A}">
                    <a16:rowId xmlns:a16="http://schemas.microsoft.com/office/drawing/2014/main" val="10000"/>
                  </a:ext>
                </a:extLst>
              </a:tr>
              <a:tr h="370840">
                <a:tc>
                  <a:txBody>
                    <a:bodyPr/>
                    <a:lstStyle/>
                    <a:p>
                      <a:pPr algn="ctr"/>
                      <a:r>
                        <a:rPr lang="en-US" dirty="0"/>
                        <a:t>1129842</a:t>
                      </a:r>
                    </a:p>
                  </a:txBody>
                  <a:tcPr/>
                </a:tc>
                <a:tc>
                  <a:txBody>
                    <a:bodyPr/>
                    <a:lstStyle/>
                    <a:p>
                      <a:pPr algn="ctr"/>
                      <a:r>
                        <a:rPr lang="en-US" dirty="0"/>
                        <a:t>45221</a:t>
                      </a:r>
                    </a:p>
                  </a:txBody>
                  <a:tcPr/>
                </a:tc>
                <a:tc>
                  <a:txBody>
                    <a:bodyPr/>
                    <a:lstStyle/>
                    <a:p>
                      <a:pPr algn="ctr"/>
                      <a:r>
                        <a:rPr lang="en-US" dirty="0"/>
                        <a:t>55</a:t>
                      </a:r>
                    </a:p>
                  </a:txBody>
                  <a:tcPr/>
                </a:tc>
                <a:tc>
                  <a:txBody>
                    <a:bodyPr/>
                    <a:lstStyle/>
                    <a:p>
                      <a:pPr algn="ctr"/>
                      <a:r>
                        <a:rPr lang="en-US" dirty="0"/>
                        <a:t>Single </a:t>
                      </a:r>
                    </a:p>
                  </a:txBody>
                  <a:tcPr/>
                </a:tc>
                <a:tc>
                  <a:txBody>
                    <a:bodyPr/>
                    <a:lstStyle/>
                    <a:p>
                      <a:pPr algn="ctr"/>
                      <a:r>
                        <a:rPr lang="en-US" dirty="0"/>
                        <a:t>250000</a:t>
                      </a:r>
                    </a:p>
                  </a:txBody>
                  <a:tcPr/>
                </a:tc>
                <a:tc>
                  <a:txBody>
                    <a:bodyPr/>
                    <a:lstStyle/>
                    <a:p>
                      <a:pPr algn="ctr"/>
                      <a:r>
                        <a:rPr lang="en-US" dirty="0"/>
                        <a:t>High</a:t>
                      </a:r>
                    </a:p>
                  </a:txBody>
                  <a:tcPr/>
                </a:tc>
                <a:tc>
                  <a:txBody>
                    <a:bodyPr/>
                    <a:lstStyle/>
                    <a:p>
                      <a:pPr algn="ctr"/>
                      <a:r>
                        <a:rPr lang="en-US" dirty="0"/>
                        <a:t>No</a:t>
                      </a:r>
                    </a:p>
                  </a:txBody>
                  <a:tcPr/>
                </a:tc>
                <a:extLst>
                  <a:ext uri="{0D108BD9-81ED-4DB2-BD59-A6C34878D82A}">
                    <a16:rowId xmlns:a16="http://schemas.microsoft.com/office/drawing/2014/main" val="10001"/>
                  </a:ext>
                </a:extLst>
              </a:tr>
              <a:tr h="370840">
                <a:tc>
                  <a:txBody>
                    <a:bodyPr/>
                    <a:lstStyle/>
                    <a:p>
                      <a:pPr algn="ctr"/>
                      <a:r>
                        <a:rPr lang="en-US" dirty="0"/>
                        <a:t>2342345</a:t>
                      </a:r>
                    </a:p>
                  </a:txBody>
                  <a:tcPr/>
                </a:tc>
                <a:tc>
                  <a:txBody>
                    <a:bodyPr/>
                    <a:lstStyle/>
                    <a:p>
                      <a:pPr algn="ctr"/>
                      <a:r>
                        <a:rPr lang="en-US" dirty="0"/>
                        <a:t>45223</a:t>
                      </a:r>
                    </a:p>
                  </a:txBody>
                  <a:tcPr/>
                </a:tc>
                <a:tc>
                  <a:txBody>
                    <a:bodyPr/>
                    <a:lstStyle/>
                    <a:p>
                      <a:pPr algn="ctr"/>
                      <a:r>
                        <a:rPr lang="en-US" dirty="0"/>
                        <a:t>25</a:t>
                      </a:r>
                    </a:p>
                  </a:txBody>
                  <a:tcPr/>
                </a:tc>
                <a:tc>
                  <a:txBody>
                    <a:bodyPr/>
                    <a:lstStyle/>
                    <a:p>
                      <a:pPr algn="ctr"/>
                      <a:r>
                        <a:rPr lang="en-US" dirty="0"/>
                        <a:t>Married</a:t>
                      </a:r>
                    </a:p>
                  </a:txBody>
                  <a:tcPr/>
                </a:tc>
                <a:tc>
                  <a:txBody>
                    <a:bodyPr/>
                    <a:lstStyle/>
                    <a:p>
                      <a:pPr algn="ctr"/>
                      <a:r>
                        <a:rPr lang="en-US" dirty="0"/>
                        <a:t>30000</a:t>
                      </a:r>
                    </a:p>
                  </a:txBody>
                  <a:tcPr/>
                </a:tc>
                <a:tc>
                  <a:txBody>
                    <a:bodyPr/>
                    <a:lstStyle/>
                    <a:p>
                      <a:pPr algn="ctr"/>
                      <a:r>
                        <a:rPr lang="en-US" dirty="0"/>
                        <a:t>Low</a:t>
                      </a:r>
                    </a:p>
                  </a:txBody>
                  <a:tcPr/>
                </a:tc>
                <a:tc>
                  <a:txBody>
                    <a:bodyPr/>
                    <a:lstStyle/>
                    <a:p>
                      <a:pPr algn="ctr"/>
                      <a:r>
                        <a:rPr lang="en-US" dirty="0"/>
                        <a:t>Yes</a:t>
                      </a:r>
                    </a:p>
                  </a:txBody>
                  <a:tcPr/>
                </a:tc>
                <a:extLst>
                  <a:ext uri="{0D108BD9-81ED-4DB2-BD59-A6C34878D82A}">
                    <a16:rowId xmlns:a16="http://schemas.microsoft.com/office/drawing/2014/main" val="10002"/>
                  </a:ext>
                </a:extLst>
              </a:tr>
              <a:tr h="370840">
                <a:tc>
                  <a:txBody>
                    <a:bodyPr/>
                    <a:lstStyle/>
                    <a:p>
                      <a:pPr algn="ctr"/>
                      <a:r>
                        <a:rPr lang="en-US" dirty="0"/>
                        <a:t>1234542</a:t>
                      </a:r>
                    </a:p>
                  </a:txBody>
                  <a:tcPr/>
                </a:tc>
                <a:tc>
                  <a:txBody>
                    <a:bodyPr/>
                    <a:lstStyle/>
                    <a:p>
                      <a:pPr algn="ctr"/>
                      <a:r>
                        <a:rPr lang="en-US" dirty="0"/>
                        <a:t>45221</a:t>
                      </a:r>
                    </a:p>
                  </a:txBody>
                  <a:tcPr/>
                </a:tc>
                <a:tc>
                  <a:txBody>
                    <a:bodyPr/>
                    <a:lstStyle/>
                    <a:p>
                      <a:pPr algn="ctr"/>
                      <a:r>
                        <a:rPr lang="en-US" dirty="0"/>
                        <a:t>45</a:t>
                      </a:r>
                    </a:p>
                  </a:txBody>
                  <a:tcPr/>
                </a:tc>
                <a:tc>
                  <a:txBody>
                    <a:bodyPr/>
                    <a:lstStyle/>
                    <a:p>
                      <a:pPr algn="ctr"/>
                      <a:r>
                        <a:rPr lang="en-US" dirty="0"/>
                        <a:t>Divorced</a:t>
                      </a:r>
                    </a:p>
                  </a:txBody>
                  <a:tcPr/>
                </a:tc>
                <a:tc>
                  <a:txBody>
                    <a:bodyPr/>
                    <a:lstStyle/>
                    <a:p>
                      <a:pPr algn="ctr"/>
                      <a:r>
                        <a:rPr lang="en-US" dirty="0"/>
                        <a:t>200000</a:t>
                      </a:r>
                    </a:p>
                  </a:txBody>
                  <a:tcPr/>
                </a:tc>
                <a:tc>
                  <a:txBody>
                    <a:bodyPr/>
                    <a:lstStyle/>
                    <a:p>
                      <a:pPr algn="ctr"/>
                      <a:r>
                        <a:rPr lang="en-US" dirty="0"/>
                        <a:t>High</a:t>
                      </a:r>
                    </a:p>
                  </a:txBody>
                  <a:tcPr/>
                </a:tc>
                <a:tc>
                  <a:txBody>
                    <a:bodyPr/>
                    <a:lstStyle/>
                    <a:p>
                      <a:pPr algn="ctr"/>
                      <a:r>
                        <a:rPr lang="en-US" dirty="0"/>
                        <a:t>No</a:t>
                      </a:r>
                    </a:p>
                  </a:txBody>
                  <a:tcPr/>
                </a:tc>
                <a:extLst>
                  <a:ext uri="{0D108BD9-81ED-4DB2-BD59-A6C34878D82A}">
                    <a16:rowId xmlns:a16="http://schemas.microsoft.com/office/drawing/2014/main" val="10003"/>
                  </a:ext>
                </a:extLst>
              </a:tr>
              <a:tr h="370840">
                <a:tc>
                  <a:txBody>
                    <a:bodyPr/>
                    <a:lstStyle/>
                    <a:p>
                      <a:pPr algn="ctr"/>
                      <a:r>
                        <a:rPr lang="en-US" dirty="0"/>
                        <a:t>1243535</a:t>
                      </a:r>
                    </a:p>
                  </a:txBody>
                  <a:tcPr/>
                </a:tc>
                <a:tc>
                  <a:txBody>
                    <a:bodyPr/>
                    <a:lstStyle/>
                    <a:p>
                      <a:pPr algn="ctr"/>
                      <a:r>
                        <a:rPr lang="en-US" dirty="0"/>
                        <a:t>45224</a:t>
                      </a:r>
                    </a:p>
                  </a:txBody>
                  <a:tcPr/>
                </a:tc>
                <a:tc>
                  <a:txBody>
                    <a:bodyPr/>
                    <a:lstStyle/>
                    <a:p>
                      <a:pPr algn="ctr"/>
                      <a:r>
                        <a:rPr lang="en-US" dirty="0"/>
                        <a:t>43</a:t>
                      </a:r>
                    </a:p>
                  </a:txBody>
                  <a:tcPr/>
                </a:tc>
                <a:tc>
                  <a:txBody>
                    <a:bodyPr/>
                    <a:lstStyle/>
                    <a:p>
                      <a:pPr algn="ctr"/>
                      <a:r>
                        <a:rPr lang="en-US" dirty="0"/>
                        <a:t>Single</a:t>
                      </a:r>
                    </a:p>
                  </a:txBody>
                  <a:tcPr/>
                </a:tc>
                <a:tc>
                  <a:txBody>
                    <a:bodyPr/>
                    <a:lstStyle/>
                    <a:p>
                      <a:pPr algn="ctr"/>
                      <a:r>
                        <a:rPr lang="en-US" dirty="0"/>
                        <a:t>150000</a:t>
                      </a:r>
                    </a:p>
                  </a:txBody>
                  <a:tcPr/>
                </a:tc>
                <a:tc>
                  <a:txBody>
                    <a:bodyPr/>
                    <a:lstStyle/>
                    <a:p>
                      <a:pPr algn="ctr"/>
                      <a:r>
                        <a:rPr lang="en-US" dirty="0"/>
                        <a:t>Medium</a:t>
                      </a:r>
                    </a:p>
                  </a:txBody>
                  <a:tcPr/>
                </a:tc>
                <a:tc>
                  <a:txBody>
                    <a:bodyPr/>
                    <a:lstStyle/>
                    <a:p>
                      <a:pPr algn="ctr"/>
                      <a:r>
                        <a:rPr lang="en-US" dirty="0"/>
                        <a:t>No</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40251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9006</TotalTime>
  <Words>6741</Words>
  <Application>Microsoft Office PowerPoint</Application>
  <PresentationFormat>On-screen Show (4:3)</PresentationFormat>
  <Paragraphs>1521</Paragraphs>
  <Slides>78</Slides>
  <Notes>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78</vt:i4>
      </vt:variant>
    </vt:vector>
  </HeadingPairs>
  <TitlesOfParts>
    <vt:vector size="90" baseType="lpstr">
      <vt:lpstr>Arial</vt:lpstr>
      <vt:lpstr>Calibri</vt:lpstr>
      <vt:lpstr>Cambria Math</vt:lpstr>
      <vt:lpstr>Courier New</vt:lpstr>
      <vt:lpstr>Monotype Sorts</vt:lpstr>
      <vt:lpstr>Tahoma</vt:lpstr>
      <vt:lpstr>Times New Roman</vt:lpstr>
      <vt:lpstr>Wingdings</vt:lpstr>
      <vt:lpstr>Clarity</vt:lpstr>
      <vt:lpstr>Microsoft Word 97 - 2003 Document</vt:lpstr>
      <vt:lpstr>VISIO</vt:lpstr>
      <vt:lpstr>Document</vt:lpstr>
      <vt:lpstr>DATA Science LECTURE 2</vt:lpstr>
      <vt:lpstr>What is Data?</vt:lpstr>
      <vt:lpstr>Relational data</vt:lpstr>
      <vt:lpstr>Types of Attributes </vt:lpstr>
      <vt:lpstr>Numeric Relational Data</vt:lpstr>
      <vt:lpstr>Numeric data</vt:lpstr>
      <vt:lpstr>Categorical Relational Data </vt:lpstr>
      <vt:lpstr>Mixed Relational Data </vt:lpstr>
      <vt:lpstr>Mixed Relational Data </vt:lpstr>
      <vt:lpstr>Mixed Relational Data </vt:lpstr>
      <vt:lpstr>Mixed Relational Data </vt:lpstr>
      <vt:lpstr>Physical data storage</vt:lpstr>
      <vt:lpstr>Examples</vt:lpstr>
      <vt:lpstr>Examples</vt:lpstr>
      <vt:lpstr>Beyond relational data: Set data</vt:lpstr>
      <vt:lpstr>Set data</vt:lpstr>
      <vt:lpstr>Vector representation of market-basket data</vt:lpstr>
      <vt:lpstr>Vector representation of document data</vt:lpstr>
      <vt:lpstr>Physical data storage</vt:lpstr>
      <vt:lpstr>Dependent data</vt:lpstr>
      <vt:lpstr>Ordered Data </vt:lpstr>
      <vt:lpstr>Ordered Data</vt:lpstr>
      <vt:lpstr>Spatial data</vt:lpstr>
      <vt:lpstr>Spatiotemporal data </vt:lpstr>
      <vt:lpstr>Graph Data </vt:lpstr>
      <vt:lpstr>Graph Data </vt:lpstr>
      <vt:lpstr>Types of data: summary</vt:lpstr>
      <vt:lpstr>The data analysis pipeline</vt:lpstr>
      <vt:lpstr>The data analysis pipeline</vt:lpstr>
      <vt:lpstr>The data analysis pipeline</vt:lpstr>
      <vt:lpstr>The data analysis pipeline</vt:lpstr>
      <vt:lpstr>Data collection</vt:lpstr>
      <vt:lpstr>Data Quality </vt:lpstr>
      <vt:lpstr>Sampling </vt:lpstr>
      <vt:lpstr>Sampling … </vt:lpstr>
      <vt:lpstr>Sample Size</vt:lpstr>
      <vt:lpstr>A data preprocessing example</vt:lpstr>
      <vt:lpstr>Mining Task</vt:lpstr>
      <vt:lpstr>Example data</vt:lpstr>
      <vt:lpstr>First cut</vt:lpstr>
      <vt:lpstr>First cut</vt:lpstr>
      <vt:lpstr>Second cut</vt:lpstr>
      <vt:lpstr>Second cut</vt:lpstr>
      <vt:lpstr>Second cut</vt:lpstr>
      <vt:lpstr>TF-IDF</vt:lpstr>
      <vt:lpstr>IDF</vt:lpstr>
      <vt:lpstr>Third cut</vt:lpstr>
      <vt:lpstr>Third cut</vt:lpstr>
      <vt:lpstr>Decisions, decisions…</vt:lpstr>
      <vt:lpstr>Normalization</vt:lpstr>
      <vt:lpstr>Column Normalization</vt:lpstr>
      <vt:lpstr>Column Normalization</vt:lpstr>
      <vt:lpstr>Row Normalization</vt:lpstr>
      <vt:lpstr>Row Normalization</vt:lpstr>
      <vt:lpstr>Row Normalization</vt:lpstr>
      <vt:lpstr>Row Normalization</vt:lpstr>
      <vt:lpstr>Exploratory analysis of data</vt:lpstr>
      <vt:lpstr>Frequency and Mode</vt:lpstr>
      <vt:lpstr>Example</vt:lpstr>
      <vt:lpstr>Example</vt:lpstr>
      <vt:lpstr>Example</vt:lpstr>
      <vt:lpstr>Percentiles</vt:lpstr>
      <vt:lpstr>Example</vt:lpstr>
      <vt:lpstr>Measures of Location: Mean and Median</vt:lpstr>
      <vt:lpstr>Example</vt:lpstr>
      <vt:lpstr>Measures of Spread: Range and Variance</vt:lpstr>
      <vt:lpstr>Measuring correlation</vt:lpstr>
      <vt:lpstr>Post-processing</vt:lpstr>
      <vt:lpstr>Visualization on a map</vt:lpstr>
      <vt:lpstr>Charles Minard map</vt:lpstr>
      <vt:lpstr>Dimensionality Reduction</vt:lpstr>
      <vt:lpstr>Example</vt:lpstr>
      <vt:lpstr>Example</vt:lpstr>
      <vt:lpstr>Word Clouds</vt:lpstr>
      <vt:lpstr>Heatmaps</vt:lpstr>
      <vt:lpstr>Heatmaps</vt:lpstr>
      <vt:lpstr>Heatmaps</vt:lpstr>
      <vt:lpstr>Statistical Significance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tsap</dc:creator>
  <cp:lastModifiedBy>Abdullah Yousafzai</cp:lastModifiedBy>
  <cp:revision>287</cp:revision>
  <dcterms:created xsi:type="dcterms:W3CDTF">2011-10-17T19:46:53Z</dcterms:created>
  <dcterms:modified xsi:type="dcterms:W3CDTF">2023-03-21T10:33:59Z</dcterms:modified>
</cp:coreProperties>
</file>