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3"/>
  </p:notesMasterIdLst>
  <p:sldIdLst>
    <p:sldId id="369" r:id="rId2"/>
    <p:sldId id="550" r:id="rId3"/>
    <p:sldId id="551" r:id="rId4"/>
    <p:sldId id="566" r:id="rId5"/>
    <p:sldId id="640" r:id="rId6"/>
    <p:sldId id="588" r:id="rId7"/>
    <p:sldId id="625" r:id="rId8"/>
    <p:sldId id="626" r:id="rId9"/>
    <p:sldId id="589" r:id="rId10"/>
    <p:sldId id="590" r:id="rId11"/>
    <p:sldId id="591" r:id="rId12"/>
    <p:sldId id="592" r:id="rId13"/>
    <p:sldId id="593" r:id="rId14"/>
    <p:sldId id="594" r:id="rId15"/>
    <p:sldId id="595" r:id="rId16"/>
    <p:sldId id="596" r:id="rId17"/>
    <p:sldId id="597" r:id="rId18"/>
    <p:sldId id="598" r:id="rId19"/>
    <p:sldId id="600" r:id="rId20"/>
    <p:sldId id="601" r:id="rId21"/>
    <p:sldId id="602" r:id="rId22"/>
    <p:sldId id="604" r:id="rId23"/>
    <p:sldId id="605" r:id="rId24"/>
    <p:sldId id="606" r:id="rId25"/>
    <p:sldId id="607" r:id="rId26"/>
    <p:sldId id="608" r:id="rId27"/>
    <p:sldId id="609" r:id="rId28"/>
    <p:sldId id="613" r:id="rId29"/>
    <p:sldId id="693" r:id="rId30"/>
    <p:sldId id="641" r:id="rId31"/>
    <p:sldId id="628" r:id="rId32"/>
    <p:sldId id="691" r:id="rId33"/>
    <p:sldId id="629" r:id="rId34"/>
    <p:sldId id="630" r:id="rId35"/>
    <p:sldId id="633" r:id="rId36"/>
    <p:sldId id="632" r:id="rId37"/>
    <p:sldId id="692" r:id="rId38"/>
    <p:sldId id="631" r:id="rId39"/>
    <p:sldId id="635" r:id="rId40"/>
    <p:sldId id="636" r:id="rId41"/>
    <p:sldId id="63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DEE3"/>
    <a:srgbClr val="FFCC00"/>
    <a:srgbClr val="EF8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78" d="100"/>
          <a:sy n="78" d="100"/>
        </p:scale>
        <p:origin x="152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5/23/2023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5/23/2023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oleObject" Target="../embeddings/oleObject8.bin"/><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science</a:t>
            </a:r>
            <a:br>
              <a:rPr lang="en-US" dirty="0"/>
            </a:br>
            <a:r>
              <a:rPr lang="en-US" dirty="0"/>
              <a:t>week 10</a:t>
            </a:r>
          </a:p>
        </p:txBody>
      </p:sp>
      <p:sp>
        <p:nvSpPr>
          <p:cNvPr id="5" name="Subtitle 4"/>
          <p:cNvSpPr>
            <a:spLocks noGrp="1"/>
          </p:cNvSpPr>
          <p:nvPr>
            <p:ph type="subTitle" idx="1"/>
          </p:nvPr>
        </p:nvSpPr>
        <p:spPr>
          <a:xfrm>
            <a:off x="685800" y="3505200"/>
            <a:ext cx="7086600" cy="1752600"/>
          </a:xfrm>
        </p:spPr>
        <p:txBody>
          <a:bodyPr/>
          <a:lstStyle/>
          <a:p>
            <a:r>
              <a:rPr lang="en-US" dirty="0"/>
              <a:t>Hierarchical Clustering, DBSCAN</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a:t>Starting Situation </a:t>
            </a:r>
          </a:p>
        </p:txBody>
      </p:sp>
      <p:sp>
        <p:nvSpPr>
          <p:cNvPr id="1623043" name="Rectangle 3"/>
          <p:cNvSpPr>
            <a:spLocks noGrp="1" noChangeArrowheads="1"/>
          </p:cNvSpPr>
          <p:nvPr>
            <p:ph type="body" idx="1"/>
          </p:nvPr>
        </p:nvSpPr>
        <p:spPr>
          <a:xfrm>
            <a:off x="457200" y="1481721"/>
            <a:ext cx="8229600" cy="4876800"/>
          </a:xfrm>
        </p:spPr>
        <p:txBody>
          <a:bodyPr/>
          <a:lstStyle/>
          <a:p>
            <a:r>
              <a:rPr lang="en-US"/>
              <a:t>Start with clusters of individual points and a proximity matrix</a:t>
            </a:r>
          </a:p>
          <a:p>
            <a:pPr lvl="1"/>
            <a:endParaRPr lang="en-US"/>
          </a:p>
        </p:txBody>
      </p:sp>
      <p:sp>
        <p:nvSpPr>
          <p:cNvPr id="1623044" name="Oval 4"/>
          <p:cNvSpPr>
            <a:spLocks noChangeArrowheads="1"/>
          </p:cNvSpPr>
          <p:nvPr/>
        </p:nvSpPr>
        <p:spPr bwMode="auto">
          <a:xfrm>
            <a:off x="685800" y="44037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45" name="Oval 5"/>
          <p:cNvSpPr>
            <a:spLocks noChangeArrowheads="1"/>
          </p:cNvSpPr>
          <p:nvPr/>
        </p:nvSpPr>
        <p:spPr bwMode="auto">
          <a:xfrm>
            <a:off x="2743200" y="5470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46" name="Oval 6"/>
          <p:cNvSpPr>
            <a:spLocks noChangeArrowheads="1"/>
          </p:cNvSpPr>
          <p:nvPr/>
        </p:nvSpPr>
        <p:spPr bwMode="auto">
          <a:xfrm>
            <a:off x="1600200" y="3565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47" name="Oval 7"/>
          <p:cNvSpPr>
            <a:spLocks noChangeArrowheads="1"/>
          </p:cNvSpPr>
          <p:nvPr/>
        </p:nvSpPr>
        <p:spPr bwMode="auto">
          <a:xfrm>
            <a:off x="1447800" y="53181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48" name="Oval 8"/>
          <p:cNvSpPr>
            <a:spLocks noChangeArrowheads="1"/>
          </p:cNvSpPr>
          <p:nvPr/>
        </p:nvSpPr>
        <p:spPr bwMode="auto">
          <a:xfrm>
            <a:off x="3124200" y="3565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49" name="Oval 9"/>
          <p:cNvSpPr>
            <a:spLocks noChangeArrowheads="1"/>
          </p:cNvSpPr>
          <p:nvPr/>
        </p:nvSpPr>
        <p:spPr bwMode="auto">
          <a:xfrm>
            <a:off x="1600200" y="29559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0" name="Oval 10"/>
          <p:cNvSpPr>
            <a:spLocks noChangeArrowheads="1"/>
          </p:cNvSpPr>
          <p:nvPr/>
        </p:nvSpPr>
        <p:spPr bwMode="auto">
          <a:xfrm>
            <a:off x="457200" y="4708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1" name="Oval 11"/>
          <p:cNvSpPr>
            <a:spLocks noChangeArrowheads="1"/>
          </p:cNvSpPr>
          <p:nvPr/>
        </p:nvSpPr>
        <p:spPr bwMode="auto">
          <a:xfrm>
            <a:off x="1828800" y="53181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2" name="Oval 12"/>
          <p:cNvSpPr>
            <a:spLocks noChangeArrowheads="1"/>
          </p:cNvSpPr>
          <p:nvPr/>
        </p:nvSpPr>
        <p:spPr bwMode="auto">
          <a:xfrm>
            <a:off x="3124200" y="5089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3" name="Oval 13"/>
          <p:cNvSpPr>
            <a:spLocks noChangeArrowheads="1"/>
          </p:cNvSpPr>
          <p:nvPr/>
        </p:nvSpPr>
        <p:spPr bwMode="auto">
          <a:xfrm>
            <a:off x="2133600" y="30321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4" name="Oval 14"/>
          <p:cNvSpPr>
            <a:spLocks noChangeArrowheads="1"/>
          </p:cNvSpPr>
          <p:nvPr/>
        </p:nvSpPr>
        <p:spPr bwMode="auto">
          <a:xfrm>
            <a:off x="3200400" y="40989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3055" name="Oval 15"/>
          <p:cNvSpPr>
            <a:spLocks noChangeArrowheads="1"/>
          </p:cNvSpPr>
          <p:nvPr/>
        </p:nvSpPr>
        <p:spPr bwMode="auto">
          <a:xfrm>
            <a:off x="3733800" y="3184525"/>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3056" name="Group 16"/>
          <p:cNvGrpSpPr>
            <a:grpSpLocks/>
          </p:cNvGrpSpPr>
          <p:nvPr/>
        </p:nvGrpSpPr>
        <p:grpSpPr bwMode="auto">
          <a:xfrm>
            <a:off x="5257800" y="2265436"/>
            <a:ext cx="3200400" cy="2789237"/>
            <a:chOff x="3456" y="1622"/>
            <a:chExt cx="2160" cy="2058"/>
          </a:xfrm>
        </p:grpSpPr>
        <p:sp>
          <p:nvSpPr>
            <p:cNvPr id="1623057" name="Line 17"/>
            <p:cNvSpPr>
              <a:spLocks noChangeShapeType="1"/>
            </p:cNvSpPr>
            <p:nvPr/>
          </p:nvSpPr>
          <p:spPr bwMode="auto">
            <a:xfrm>
              <a:off x="3696"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58" name="Line 18"/>
            <p:cNvSpPr>
              <a:spLocks noChangeShapeType="1"/>
            </p:cNvSpPr>
            <p:nvPr/>
          </p:nvSpPr>
          <p:spPr bwMode="auto">
            <a:xfrm>
              <a:off x="3504" y="1814"/>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59" name="Line 19"/>
            <p:cNvSpPr>
              <a:spLocks noChangeShapeType="1"/>
            </p:cNvSpPr>
            <p:nvPr/>
          </p:nvSpPr>
          <p:spPr bwMode="auto">
            <a:xfrm>
              <a:off x="4012"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0" name="Line 20"/>
            <p:cNvSpPr>
              <a:spLocks noChangeShapeType="1"/>
            </p:cNvSpPr>
            <p:nvPr/>
          </p:nvSpPr>
          <p:spPr bwMode="auto">
            <a:xfrm>
              <a:off x="4329"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1" name="Line 21"/>
            <p:cNvSpPr>
              <a:spLocks noChangeShapeType="1"/>
            </p:cNvSpPr>
            <p:nvPr/>
          </p:nvSpPr>
          <p:spPr bwMode="auto">
            <a:xfrm>
              <a:off x="4646"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2" name="Line 22"/>
            <p:cNvSpPr>
              <a:spLocks noChangeShapeType="1"/>
            </p:cNvSpPr>
            <p:nvPr/>
          </p:nvSpPr>
          <p:spPr bwMode="auto">
            <a:xfrm>
              <a:off x="4963"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3" name="Line 23"/>
            <p:cNvSpPr>
              <a:spLocks noChangeShapeType="1"/>
            </p:cNvSpPr>
            <p:nvPr/>
          </p:nvSpPr>
          <p:spPr bwMode="auto">
            <a:xfrm>
              <a:off x="5280" y="1622"/>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4" name="Line 24"/>
            <p:cNvSpPr>
              <a:spLocks noChangeShapeType="1"/>
            </p:cNvSpPr>
            <p:nvPr/>
          </p:nvSpPr>
          <p:spPr bwMode="auto">
            <a:xfrm>
              <a:off x="3504" y="2073"/>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5" name="Line 25"/>
            <p:cNvSpPr>
              <a:spLocks noChangeShapeType="1"/>
            </p:cNvSpPr>
            <p:nvPr/>
          </p:nvSpPr>
          <p:spPr bwMode="auto">
            <a:xfrm>
              <a:off x="3504" y="23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6" name="Line 26"/>
            <p:cNvSpPr>
              <a:spLocks noChangeShapeType="1"/>
            </p:cNvSpPr>
            <p:nvPr/>
          </p:nvSpPr>
          <p:spPr bwMode="auto">
            <a:xfrm>
              <a:off x="3504" y="25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7" name="Line 27"/>
            <p:cNvSpPr>
              <a:spLocks noChangeShapeType="1"/>
            </p:cNvSpPr>
            <p:nvPr/>
          </p:nvSpPr>
          <p:spPr bwMode="auto">
            <a:xfrm>
              <a:off x="3504" y="28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8" name="Line 28"/>
            <p:cNvSpPr>
              <a:spLocks noChangeShapeType="1"/>
            </p:cNvSpPr>
            <p:nvPr/>
          </p:nvSpPr>
          <p:spPr bwMode="auto">
            <a:xfrm>
              <a:off x="3504" y="311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3069" name="Text Box 29"/>
            <p:cNvSpPr txBox="1">
              <a:spLocks noChangeArrowheads="1"/>
            </p:cNvSpPr>
            <p:nvPr/>
          </p:nvSpPr>
          <p:spPr bwMode="auto">
            <a:xfrm>
              <a:off x="3456" y="1862"/>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3070" name="Text Box 30"/>
            <p:cNvSpPr txBox="1">
              <a:spLocks noChangeArrowheads="1"/>
            </p:cNvSpPr>
            <p:nvPr/>
          </p:nvSpPr>
          <p:spPr bwMode="auto">
            <a:xfrm>
              <a:off x="3456" y="2390"/>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3071" name="Text Box 31"/>
            <p:cNvSpPr txBox="1">
              <a:spLocks noChangeArrowheads="1"/>
            </p:cNvSpPr>
            <p:nvPr/>
          </p:nvSpPr>
          <p:spPr bwMode="auto">
            <a:xfrm>
              <a:off x="3456" y="2917"/>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3072" name="Text Box 32"/>
            <p:cNvSpPr txBox="1">
              <a:spLocks noChangeArrowheads="1"/>
            </p:cNvSpPr>
            <p:nvPr/>
          </p:nvSpPr>
          <p:spPr bwMode="auto">
            <a:xfrm>
              <a:off x="3456" y="2593"/>
              <a:ext cx="336"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p4</a:t>
              </a:r>
              <a:endParaRPr lang="en-US" dirty="0"/>
            </a:p>
          </p:txBody>
        </p:sp>
        <p:sp>
          <p:nvSpPr>
            <p:cNvPr id="1623073" name="Text Box 33"/>
            <p:cNvSpPr txBox="1">
              <a:spLocks noChangeArrowheads="1"/>
            </p:cNvSpPr>
            <p:nvPr/>
          </p:nvSpPr>
          <p:spPr bwMode="auto">
            <a:xfrm>
              <a:off x="3456" y="2150"/>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3074" name="Text Box 34"/>
            <p:cNvSpPr txBox="1">
              <a:spLocks noChangeArrowheads="1"/>
            </p:cNvSpPr>
            <p:nvPr/>
          </p:nvSpPr>
          <p:spPr bwMode="auto">
            <a:xfrm>
              <a:off x="3744" y="1622"/>
              <a:ext cx="337"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3075" name="Text Box 35"/>
            <p:cNvSpPr txBox="1">
              <a:spLocks noChangeArrowheads="1"/>
            </p:cNvSpPr>
            <p:nvPr/>
          </p:nvSpPr>
          <p:spPr bwMode="auto">
            <a:xfrm>
              <a:off x="4032" y="1622"/>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3076" name="Text Box 36"/>
            <p:cNvSpPr txBox="1">
              <a:spLocks noChangeArrowheads="1"/>
            </p:cNvSpPr>
            <p:nvPr/>
          </p:nvSpPr>
          <p:spPr bwMode="auto">
            <a:xfrm>
              <a:off x="4368" y="1622"/>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3077" name="Text Box 37"/>
            <p:cNvSpPr txBox="1">
              <a:spLocks noChangeArrowheads="1"/>
            </p:cNvSpPr>
            <p:nvPr/>
          </p:nvSpPr>
          <p:spPr bwMode="auto">
            <a:xfrm>
              <a:off x="4704" y="1622"/>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3078" name="Text Box 38"/>
            <p:cNvSpPr txBox="1">
              <a:spLocks noChangeArrowheads="1"/>
            </p:cNvSpPr>
            <p:nvPr/>
          </p:nvSpPr>
          <p:spPr bwMode="auto">
            <a:xfrm>
              <a:off x="4944" y="1622"/>
              <a:ext cx="33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3079" name="Text Box 39"/>
            <p:cNvSpPr txBox="1">
              <a:spLocks noChangeArrowheads="1"/>
            </p:cNvSpPr>
            <p:nvPr/>
          </p:nvSpPr>
          <p:spPr bwMode="auto">
            <a:xfrm>
              <a:off x="5280" y="1622"/>
              <a:ext cx="33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23080" name="Text Box 40"/>
            <p:cNvSpPr txBox="1">
              <a:spLocks noChangeArrowheads="1"/>
            </p:cNvSpPr>
            <p:nvPr/>
          </p:nvSpPr>
          <p:spPr bwMode="auto">
            <a:xfrm>
              <a:off x="3504" y="3072"/>
              <a:ext cx="192"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a:t>
              </a:r>
            </a:p>
            <a:p>
              <a:pPr>
                <a:spcBef>
                  <a:spcPct val="50000"/>
                </a:spcBef>
              </a:pPr>
              <a:r>
                <a:rPr lang="en-US" sz="1200"/>
                <a:t>.</a:t>
              </a:r>
            </a:p>
            <a:p>
              <a:pPr>
                <a:spcBef>
                  <a:spcPct val="50000"/>
                </a:spcBef>
              </a:pPr>
              <a:r>
                <a:rPr lang="en-US" sz="1200"/>
                <a:t>.</a:t>
              </a:r>
            </a:p>
          </p:txBody>
        </p:sp>
      </p:grpSp>
      <p:sp>
        <p:nvSpPr>
          <p:cNvPr id="1623081" name="Text Box 41"/>
          <p:cNvSpPr txBox="1">
            <a:spLocks noChangeArrowheads="1"/>
          </p:cNvSpPr>
          <p:nvPr/>
        </p:nvSpPr>
        <p:spPr bwMode="auto">
          <a:xfrm>
            <a:off x="5791200" y="471805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Proximity Matrix</a:t>
            </a:r>
          </a:p>
        </p:txBody>
      </p:sp>
      <p:graphicFrame>
        <p:nvGraphicFramePr>
          <p:cNvPr id="1623082" name="Object 42"/>
          <p:cNvGraphicFramePr>
            <a:graphicFrameLocks noGrp="1" noChangeAspect="1"/>
          </p:cNvGraphicFramePr>
          <p:nvPr>
            <p:ph sz="half" idx="4294967295"/>
          </p:nvPr>
        </p:nvGraphicFramePr>
        <p:xfrm>
          <a:off x="4572000" y="5610225"/>
          <a:ext cx="4056063" cy="714375"/>
        </p:xfrm>
        <a:graphic>
          <a:graphicData uri="http://schemas.openxmlformats.org/presentationml/2006/ole">
            <mc:AlternateContent xmlns:mc="http://schemas.openxmlformats.org/markup-compatibility/2006">
              <mc:Choice xmlns:v="urn:schemas-microsoft-com:vml" Requires="v">
                <p:oleObj name="Visio" r:id="rId2" imgW="7949438" imgH="1399827" progId="Visio.Drawing.6">
                  <p:embed/>
                </p:oleObj>
              </mc:Choice>
              <mc:Fallback>
                <p:oleObj name="Visio" r:id="rId2" imgW="7949438" imgH="1399827"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10225"/>
                        <a:ext cx="4056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8194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noChangeArrowheads="1"/>
          </p:cNvSpPr>
          <p:nvPr>
            <p:ph type="title"/>
          </p:nvPr>
        </p:nvSpPr>
        <p:spPr>
          <a:xfrm>
            <a:off x="381000" y="381000"/>
            <a:ext cx="8229600" cy="990600"/>
          </a:xfrm>
        </p:spPr>
        <p:txBody>
          <a:bodyPr/>
          <a:lstStyle/>
          <a:p>
            <a:r>
              <a:rPr lang="en-US" dirty="0"/>
              <a:t>Intermediate Situation</a:t>
            </a:r>
          </a:p>
        </p:txBody>
      </p:sp>
      <p:sp>
        <p:nvSpPr>
          <p:cNvPr id="1624067" name="Rectangle 3"/>
          <p:cNvSpPr>
            <a:spLocks noGrp="1" noChangeArrowheads="1"/>
          </p:cNvSpPr>
          <p:nvPr>
            <p:ph type="body" idx="1"/>
          </p:nvPr>
        </p:nvSpPr>
        <p:spPr>
          <a:xfrm>
            <a:off x="381000" y="1413014"/>
            <a:ext cx="8229600" cy="4876800"/>
          </a:xfrm>
        </p:spPr>
        <p:txBody>
          <a:bodyPr/>
          <a:lstStyle/>
          <a:p>
            <a:pPr marL="342900" indent="-342900"/>
            <a:r>
              <a:rPr lang="en-US" sz="2200" dirty="0"/>
              <a:t>After some merging steps, we have some clusters </a:t>
            </a:r>
          </a:p>
          <a:p>
            <a:pPr marL="742950" lvl="1" indent="-285750"/>
            <a:endParaRPr lang="en-US" sz="2000" dirty="0"/>
          </a:p>
        </p:txBody>
      </p:sp>
      <p:sp>
        <p:nvSpPr>
          <p:cNvPr id="1624068" name="Freeform 4"/>
          <p:cNvSpPr>
            <a:spLocks/>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69" name="Freeform 5"/>
          <p:cNvSpPr>
            <a:spLocks/>
          </p:cNvSpPr>
          <p:nvPr/>
        </p:nvSpPr>
        <p:spPr bwMode="auto">
          <a:xfrm rot="-5400000">
            <a:off x="1600200"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70" name="Freeform 6"/>
          <p:cNvSpPr>
            <a:spLocks/>
          </p:cNvSpPr>
          <p:nvPr/>
        </p:nvSpPr>
        <p:spPr bwMode="auto">
          <a:xfrm rot="-10800000">
            <a:off x="3352800" y="30480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71" name="Freeform 7"/>
          <p:cNvSpPr>
            <a:spLocks/>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72" name="Freeform 8"/>
          <p:cNvSpPr>
            <a:spLocks/>
          </p:cNvSpPr>
          <p:nvPr/>
        </p:nvSpPr>
        <p:spPr bwMode="auto">
          <a:xfrm rot="-10800000">
            <a:off x="2590800" y="4876800"/>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73" name="Text Box 9"/>
          <p:cNvSpPr txBox="1">
            <a:spLocks noChangeArrowheads="1"/>
          </p:cNvSpPr>
          <p:nvPr/>
        </p:nvSpPr>
        <p:spPr bwMode="auto">
          <a:xfrm>
            <a:off x="685800" y="4061618"/>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t>C1</a:t>
            </a:r>
          </a:p>
        </p:txBody>
      </p:sp>
      <p:sp>
        <p:nvSpPr>
          <p:cNvPr id="1624074" name="Text Box 10"/>
          <p:cNvSpPr txBox="1">
            <a:spLocks noChangeArrowheads="1"/>
          </p:cNvSpPr>
          <p:nvPr/>
        </p:nvSpPr>
        <p:spPr bwMode="auto">
          <a:xfrm>
            <a:off x="3428999" y="3311556"/>
            <a:ext cx="609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C4</a:t>
            </a:r>
            <a:endParaRPr lang="en-US" dirty="0"/>
          </a:p>
        </p:txBody>
      </p:sp>
      <p:sp>
        <p:nvSpPr>
          <p:cNvPr id="1624075" name="Text Box 11"/>
          <p:cNvSpPr txBox="1">
            <a:spLocks noChangeArrowheads="1"/>
          </p:cNvSpPr>
          <p:nvPr/>
        </p:nvSpPr>
        <p:spPr bwMode="auto">
          <a:xfrm>
            <a:off x="1524000" y="5181600"/>
            <a:ext cx="546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C2</a:t>
            </a:r>
            <a:endParaRPr lang="en-US" dirty="0"/>
          </a:p>
        </p:txBody>
      </p:sp>
      <p:sp>
        <p:nvSpPr>
          <p:cNvPr id="1624076" name="Text Box 12"/>
          <p:cNvSpPr txBox="1">
            <a:spLocks noChangeArrowheads="1"/>
          </p:cNvSpPr>
          <p:nvPr/>
        </p:nvSpPr>
        <p:spPr bwMode="auto">
          <a:xfrm>
            <a:off x="2743199" y="5105400"/>
            <a:ext cx="533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C5</a:t>
            </a:r>
            <a:endParaRPr lang="en-US" dirty="0"/>
          </a:p>
        </p:txBody>
      </p:sp>
      <p:sp>
        <p:nvSpPr>
          <p:cNvPr id="1624077" name="Text Box 13"/>
          <p:cNvSpPr txBox="1">
            <a:spLocks noChangeArrowheads="1"/>
          </p:cNvSpPr>
          <p:nvPr/>
        </p:nvSpPr>
        <p:spPr bwMode="auto">
          <a:xfrm>
            <a:off x="1752600" y="2942224"/>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C3</a:t>
            </a:r>
            <a:endParaRPr lang="en-US" dirty="0"/>
          </a:p>
        </p:txBody>
      </p:sp>
      <p:grpSp>
        <p:nvGrpSpPr>
          <p:cNvPr id="1624078" name="Group 14"/>
          <p:cNvGrpSpPr>
            <a:grpSpLocks/>
          </p:cNvGrpSpPr>
          <p:nvPr/>
        </p:nvGrpSpPr>
        <p:grpSpPr bwMode="auto">
          <a:xfrm>
            <a:off x="5486400" y="1812915"/>
            <a:ext cx="2895600" cy="2212975"/>
            <a:chOff x="3456" y="1440"/>
            <a:chExt cx="1872" cy="1503"/>
          </a:xfrm>
        </p:grpSpPr>
        <p:sp>
          <p:nvSpPr>
            <p:cNvPr id="1624079" name="Text Box 15"/>
            <p:cNvSpPr txBox="1">
              <a:spLocks noChangeArrowheads="1"/>
            </p:cNvSpPr>
            <p:nvPr/>
          </p:nvSpPr>
          <p:spPr bwMode="auto">
            <a:xfrm>
              <a:off x="4032" y="144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C2</a:t>
              </a:r>
            </a:p>
          </p:txBody>
        </p:sp>
        <p:sp>
          <p:nvSpPr>
            <p:cNvPr id="1624080" name="Text Box 16"/>
            <p:cNvSpPr txBox="1">
              <a:spLocks noChangeArrowheads="1"/>
            </p:cNvSpPr>
            <p:nvPr/>
          </p:nvSpPr>
          <p:spPr bwMode="auto">
            <a:xfrm>
              <a:off x="3744" y="144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4081" name="Line 17"/>
            <p:cNvSpPr>
              <a:spLocks noChangeShapeType="1"/>
            </p:cNvSpPr>
            <p:nvPr/>
          </p:nvSpPr>
          <p:spPr bwMode="auto">
            <a:xfrm>
              <a:off x="3696"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82" name="Line 18"/>
            <p:cNvSpPr>
              <a:spLocks noChangeShapeType="1"/>
            </p:cNvSpPr>
            <p:nvPr/>
          </p:nvSpPr>
          <p:spPr bwMode="auto">
            <a:xfrm>
              <a:off x="3504" y="163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83" name="Line 19"/>
            <p:cNvSpPr>
              <a:spLocks noChangeShapeType="1"/>
            </p:cNvSpPr>
            <p:nvPr/>
          </p:nvSpPr>
          <p:spPr bwMode="auto">
            <a:xfrm>
              <a:off x="5280"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84" name="Line 20"/>
            <p:cNvSpPr>
              <a:spLocks noChangeShapeType="1"/>
            </p:cNvSpPr>
            <p:nvPr/>
          </p:nvSpPr>
          <p:spPr bwMode="auto">
            <a:xfrm>
              <a:off x="3504" y="2928"/>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85" name="Text Box 21"/>
            <p:cNvSpPr txBox="1">
              <a:spLocks noChangeArrowheads="1"/>
            </p:cNvSpPr>
            <p:nvPr/>
          </p:nvSpPr>
          <p:spPr bwMode="auto">
            <a:xfrm>
              <a:off x="3456" y="168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4086" name="Text Box 22"/>
            <p:cNvSpPr txBox="1">
              <a:spLocks noChangeArrowheads="1"/>
            </p:cNvSpPr>
            <p:nvPr/>
          </p:nvSpPr>
          <p:spPr bwMode="auto">
            <a:xfrm>
              <a:off x="3456" y="2207"/>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C3</a:t>
              </a:r>
            </a:p>
          </p:txBody>
        </p:sp>
        <p:sp>
          <p:nvSpPr>
            <p:cNvPr id="1624087" name="Text Box 23"/>
            <p:cNvSpPr txBox="1">
              <a:spLocks noChangeArrowheads="1"/>
            </p:cNvSpPr>
            <p:nvPr/>
          </p:nvSpPr>
          <p:spPr bwMode="auto">
            <a:xfrm>
              <a:off x="3456" y="2736"/>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C5</a:t>
              </a:r>
            </a:p>
          </p:txBody>
        </p:sp>
        <p:sp>
          <p:nvSpPr>
            <p:cNvPr id="1624088" name="Text Box 24"/>
            <p:cNvSpPr txBox="1">
              <a:spLocks noChangeArrowheads="1"/>
            </p:cNvSpPr>
            <p:nvPr/>
          </p:nvSpPr>
          <p:spPr bwMode="auto">
            <a:xfrm>
              <a:off x="3456" y="2434"/>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C4</a:t>
              </a:r>
              <a:endParaRPr lang="en-US" dirty="0"/>
            </a:p>
          </p:txBody>
        </p:sp>
        <p:sp>
          <p:nvSpPr>
            <p:cNvPr id="1624089" name="Text Box 25"/>
            <p:cNvSpPr txBox="1">
              <a:spLocks noChangeArrowheads="1"/>
            </p:cNvSpPr>
            <p:nvPr/>
          </p:nvSpPr>
          <p:spPr bwMode="auto">
            <a:xfrm>
              <a:off x="3456" y="1968"/>
              <a:ext cx="33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C2</a:t>
              </a:r>
            </a:p>
          </p:txBody>
        </p:sp>
        <p:sp>
          <p:nvSpPr>
            <p:cNvPr id="1624090" name="Text Box 26"/>
            <p:cNvSpPr txBox="1">
              <a:spLocks noChangeArrowheads="1"/>
            </p:cNvSpPr>
            <p:nvPr/>
          </p:nvSpPr>
          <p:spPr bwMode="auto">
            <a:xfrm>
              <a:off x="4368" y="144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C3</a:t>
              </a:r>
            </a:p>
          </p:txBody>
        </p:sp>
        <p:sp>
          <p:nvSpPr>
            <p:cNvPr id="1624091" name="Text Box 27"/>
            <p:cNvSpPr txBox="1">
              <a:spLocks noChangeArrowheads="1"/>
            </p:cNvSpPr>
            <p:nvPr/>
          </p:nvSpPr>
          <p:spPr bwMode="auto">
            <a:xfrm>
              <a:off x="4704" y="144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C4</a:t>
              </a:r>
            </a:p>
          </p:txBody>
        </p:sp>
        <p:sp>
          <p:nvSpPr>
            <p:cNvPr id="1624092" name="Text Box 28"/>
            <p:cNvSpPr txBox="1">
              <a:spLocks noChangeArrowheads="1"/>
            </p:cNvSpPr>
            <p:nvPr/>
          </p:nvSpPr>
          <p:spPr bwMode="auto">
            <a:xfrm>
              <a:off x="4992" y="1440"/>
              <a:ext cx="33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C5</a:t>
              </a:r>
            </a:p>
          </p:txBody>
        </p:sp>
        <p:sp>
          <p:nvSpPr>
            <p:cNvPr id="1624093" name="Line 29"/>
            <p:cNvSpPr>
              <a:spLocks noChangeShapeType="1"/>
            </p:cNvSpPr>
            <p:nvPr/>
          </p:nvSpPr>
          <p:spPr bwMode="auto">
            <a:xfrm>
              <a:off x="3504" y="187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4" name="Line 30"/>
            <p:cNvSpPr>
              <a:spLocks noChangeShapeType="1"/>
            </p:cNvSpPr>
            <p:nvPr/>
          </p:nvSpPr>
          <p:spPr bwMode="auto">
            <a:xfrm>
              <a:off x="3504" y="240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5" name="Line 31"/>
            <p:cNvSpPr>
              <a:spLocks noChangeShapeType="1"/>
            </p:cNvSpPr>
            <p:nvPr/>
          </p:nvSpPr>
          <p:spPr bwMode="auto">
            <a:xfrm>
              <a:off x="3504" y="216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6" name="Line 32"/>
            <p:cNvSpPr>
              <a:spLocks noChangeShapeType="1"/>
            </p:cNvSpPr>
            <p:nvPr/>
          </p:nvSpPr>
          <p:spPr bwMode="auto">
            <a:xfrm>
              <a:off x="3504" y="264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7" name="Line 33"/>
            <p:cNvSpPr>
              <a:spLocks noChangeShapeType="1"/>
            </p:cNvSpPr>
            <p:nvPr/>
          </p:nvSpPr>
          <p:spPr bwMode="auto">
            <a:xfrm>
              <a:off x="4032"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8" name="Line 34"/>
            <p:cNvSpPr>
              <a:spLocks noChangeShapeType="1"/>
            </p:cNvSpPr>
            <p:nvPr/>
          </p:nvSpPr>
          <p:spPr bwMode="auto">
            <a:xfrm>
              <a:off x="4320"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099" name="Line 35"/>
            <p:cNvSpPr>
              <a:spLocks noChangeShapeType="1"/>
            </p:cNvSpPr>
            <p:nvPr/>
          </p:nvSpPr>
          <p:spPr bwMode="auto">
            <a:xfrm>
              <a:off x="4656"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4100" name="Line 36"/>
            <p:cNvSpPr>
              <a:spLocks noChangeShapeType="1"/>
            </p:cNvSpPr>
            <p:nvPr/>
          </p:nvSpPr>
          <p:spPr bwMode="auto">
            <a:xfrm>
              <a:off x="4992" y="1440"/>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4101" name="Text Box 37"/>
          <p:cNvSpPr txBox="1">
            <a:spLocks noChangeArrowheads="1"/>
          </p:cNvSpPr>
          <p:nvPr/>
        </p:nvSpPr>
        <p:spPr bwMode="auto">
          <a:xfrm>
            <a:off x="5856654" y="4061618"/>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Proximity Matrix</a:t>
            </a:r>
          </a:p>
        </p:txBody>
      </p:sp>
      <p:graphicFrame>
        <p:nvGraphicFramePr>
          <p:cNvPr id="1624102" name="Object 38"/>
          <p:cNvGraphicFramePr>
            <a:graphicFrameLocks noGrp="1" noChangeAspect="1"/>
          </p:cNvGraphicFramePr>
          <p:nvPr>
            <p:ph sz="half" idx="4294967295"/>
          </p:nvPr>
        </p:nvGraphicFramePr>
        <p:xfrm>
          <a:off x="4648200" y="4713288"/>
          <a:ext cx="4083050" cy="1611312"/>
        </p:xfrm>
        <a:graphic>
          <a:graphicData uri="http://schemas.openxmlformats.org/presentationml/2006/ole">
            <mc:AlternateContent xmlns:mc="http://schemas.openxmlformats.org/markup-compatibility/2006">
              <mc:Choice xmlns:v="urn:schemas-microsoft-com:vml" Requires="v">
                <p:oleObj name="Visio" r:id="rId2" imgW="7591349" imgH="2996548" progId="Visio.Drawing.6">
                  <p:embed/>
                </p:oleObj>
              </mc:Choice>
              <mc:Fallback>
                <p:oleObj name="Visio" r:id="rId2" imgW="7591349" imgH="2996548"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713288"/>
                        <a:ext cx="4083050"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542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090" name="Rectangle 2"/>
          <p:cNvSpPr>
            <a:spLocks noGrp="1" noChangeArrowheads="1"/>
          </p:cNvSpPr>
          <p:nvPr>
            <p:ph type="title"/>
          </p:nvPr>
        </p:nvSpPr>
        <p:spPr>
          <a:xfrm>
            <a:off x="381000" y="457200"/>
            <a:ext cx="8229600" cy="990600"/>
          </a:xfrm>
        </p:spPr>
        <p:txBody>
          <a:bodyPr/>
          <a:lstStyle/>
          <a:p>
            <a:r>
              <a:rPr lang="en-US" dirty="0"/>
              <a:t>Intermediate Situation</a:t>
            </a:r>
          </a:p>
        </p:txBody>
      </p:sp>
      <p:sp>
        <p:nvSpPr>
          <p:cNvPr id="1625091" name="Rectangle 3"/>
          <p:cNvSpPr>
            <a:spLocks noGrp="1" noChangeArrowheads="1"/>
          </p:cNvSpPr>
          <p:nvPr>
            <p:ph type="body" idx="1"/>
          </p:nvPr>
        </p:nvSpPr>
        <p:spPr>
          <a:xfrm>
            <a:off x="457200" y="1428433"/>
            <a:ext cx="8229600" cy="4876800"/>
          </a:xfrm>
        </p:spPr>
        <p:txBody>
          <a:bodyPr/>
          <a:lstStyle/>
          <a:p>
            <a:pPr marL="342900" indent="-342900"/>
            <a:r>
              <a:rPr lang="en-US" sz="2200" dirty="0"/>
              <a:t>We want to merge the two closest clusters (</a:t>
            </a:r>
            <a:r>
              <a:rPr lang="en-US" sz="2200" dirty="0" err="1"/>
              <a:t>C2</a:t>
            </a:r>
            <a:r>
              <a:rPr lang="en-US" sz="2200" dirty="0"/>
              <a:t> and </a:t>
            </a:r>
            <a:r>
              <a:rPr lang="en-US" sz="2200" dirty="0" err="1"/>
              <a:t>C5</a:t>
            </a:r>
            <a:r>
              <a:rPr lang="en-US" sz="2200" dirty="0"/>
              <a:t>)  and update the proximity matrix. </a:t>
            </a:r>
          </a:p>
          <a:p>
            <a:pPr marL="742950" lvl="1" indent="-285750"/>
            <a:endParaRPr lang="en-US" sz="2000" dirty="0"/>
          </a:p>
        </p:txBody>
      </p:sp>
      <p:sp>
        <p:nvSpPr>
          <p:cNvPr id="1625092" name="Freeform 4"/>
          <p:cNvSpPr>
            <a:spLocks/>
          </p:cNvSpPr>
          <p:nvPr/>
        </p:nvSpPr>
        <p:spPr bwMode="auto">
          <a:xfrm>
            <a:off x="609600" y="4249737"/>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093" name="Freeform 5"/>
          <p:cNvSpPr>
            <a:spLocks/>
          </p:cNvSpPr>
          <p:nvPr/>
        </p:nvSpPr>
        <p:spPr bwMode="auto">
          <a:xfrm rot="-5400000">
            <a:off x="1600200" y="3030537"/>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094" name="Freeform 6"/>
          <p:cNvSpPr>
            <a:spLocks/>
          </p:cNvSpPr>
          <p:nvPr/>
        </p:nvSpPr>
        <p:spPr bwMode="auto">
          <a:xfrm rot="-10800000">
            <a:off x="3352800" y="3411537"/>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095" name="Freeform 7"/>
          <p:cNvSpPr>
            <a:spLocks/>
          </p:cNvSpPr>
          <p:nvPr/>
        </p:nvSpPr>
        <p:spPr bwMode="auto">
          <a:xfrm>
            <a:off x="1295400" y="5316537"/>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096" name="Freeform 8"/>
          <p:cNvSpPr>
            <a:spLocks/>
          </p:cNvSpPr>
          <p:nvPr/>
        </p:nvSpPr>
        <p:spPr bwMode="auto">
          <a:xfrm rot="-10800000">
            <a:off x="2590800" y="5240337"/>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097" name="Text Box 9"/>
          <p:cNvSpPr txBox="1">
            <a:spLocks noChangeArrowheads="1"/>
          </p:cNvSpPr>
          <p:nvPr/>
        </p:nvSpPr>
        <p:spPr bwMode="auto">
          <a:xfrm>
            <a:off x="685800" y="4432299"/>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C1</a:t>
            </a:r>
            <a:endParaRPr lang="en-US" dirty="0"/>
          </a:p>
        </p:txBody>
      </p:sp>
      <p:sp>
        <p:nvSpPr>
          <p:cNvPr id="1625098" name="Text Box 10"/>
          <p:cNvSpPr txBox="1">
            <a:spLocks noChangeArrowheads="1"/>
          </p:cNvSpPr>
          <p:nvPr/>
        </p:nvSpPr>
        <p:spPr bwMode="auto">
          <a:xfrm>
            <a:off x="3428999" y="3640137"/>
            <a:ext cx="60960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C4</a:t>
            </a:r>
            <a:endParaRPr lang="en-US" dirty="0"/>
          </a:p>
        </p:txBody>
      </p:sp>
      <p:sp>
        <p:nvSpPr>
          <p:cNvPr id="1625099" name="Text Box 11"/>
          <p:cNvSpPr txBox="1">
            <a:spLocks noChangeArrowheads="1"/>
          </p:cNvSpPr>
          <p:nvPr/>
        </p:nvSpPr>
        <p:spPr bwMode="auto">
          <a:xfrm>
            <a:off x="1524000" y="5468937"/>
            <a:ext cx="546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C2</a:t>
            </a:r>
            <a:endParaRPr lang="en-US" dirty="0"/>
          </a:p>
        </p:txBody>
      </p:sp>
      <p:sp>
        <p:nvSpPr>
          <p:cNvPr id="1625100" name="Text Box 12"/>
          <p:cNvSpPr txBox="1">
            <a:spLocks noChangeArrowheads="1"/>
          </p:cNvSpPr>
          <p:nvPr/>
        </p:nvSpPr>
        <p:spPr bwMode="auto">
          <a:xfrm>
            <a:off x="2743199" y="5468937"/>
            <a:ext cx="533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C5</a:t>
            </a:r>
            <a:endParaRPr lang="en-US" dirty="0"/>
          </a:p>
        </p:txBody>
      </p:sp>
      <p:sp>
        <p:nvSpPr>
          <p:cNvPr id="1625101" name="Text Box 13"/>
          <p:cNvSpPr txBox="1">
            <a:spLocks noChangeArrowheads="1"/>
          </p:cNvSpPr>
          <p:nvPr/>
        </p:nvSpPr>
        <p:spPr bwMode="auto">
          <a:xfrm>
            <a:off x="1752600" y="3265353"/>
            <a:ext cx="495300" cy="37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C3</a:t>
            </a:r>
            <a:endParaRPr lang="en-US" dirty="0"/>
          </a:p>
        </p:txBody>
      </p:sp>
      <p:grpSp>
        <p:nvGrpSpPr>
          <p:cNvPr id="1625102" name="Group 14"/>
          <p:cNvGrpSpPr>
            <a:grpSpLocks/>
          </p:cNvGrpSpPr>
          <p:nvPr/>
        </p:nvGrpSpPr>
        <p:grpSpPr bwMode="auto">
          <a:xfrm>
            <a:off x="5486400" y="2039937"/>
            <a:ext cx="2971800" cy="2193925"/>
            <a:chOff x="3456" y="1094"/>
            <a:chExt cx="1920" cy="1503"/>
          </a:xfrm>
        </p:grpSpPr>
        <p:sp>
          <p:nvSpPr>
            <p:cNvPr id="1625103" name="Text Box 15"/>
            <p:cNvSpPr txBox="1">
              <a:spLocks noChangeArrowheads="1"/>
            </p:cNvSpPr>
            <p:nvPr/>
          </p:nvSpPr>
          <p:spPr bwMode="auto">
            <a:xfrm>
              <a:off x="4032" y="109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C2</a:t>
              </a:r>
            </a:p>
          </p:txBody>
        </p:sp>
        <p:sp>
          <p:nvSpPr>
            <p:cNvPr id="1625104" name="Text Box 16"/>
            <p:cNvSpPr txBox="1">
              <a:spLocks noChangeArrowheads="1"/>
            </p:cNvSpPr>
            <p:nvPr/>
          </p:nvSpPr>
          <p:spPr bwMode="auto">
            <a:xfrm>
              <a:off x="3744" y="109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5105" name="Line 17"/>
            <p:cNvSpPr>
              <a:spLocks noChangeShapeType="1"/>
            </p:cNvSpPr>
            <p:nvPr/>
          </p:nvSpPr>
          <p:spPr bwMode="auto">
            <a:xfrm>
              <a:off x="3696"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06" name="Line 18"/>
            <p:cNvSpPr>
              <a:spLocks noChangeShapeType="1"/>
            </p:cNvSpPr>
            <p:nvPr/>
          </p:nvSpPr>
          <p:spPr bwMode="auto">
            <a:xfrm>
              <a:off x="3504" y="1286"/>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07" name="Line 19"/>
            <p:cNvSpPr>
              <a:spLocks noChangeShapeType="1"/>
            </p:cNvSpPr>
            <p:nvPr/>
          </p:nvSpPr>
          <p:spPr bwMode="auto">
            <a:xfrm>
              <a:off x="5280"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08" name="Line 20"/>
            <p:cNvSpPr>
              <a:spLocks noChangeShapeType="1"/>
            </p:cNvSpPr>
            <p:nvPr/>
          </p:nvSpPr>
          <p:spPr bwMode="auto">
            <a:xfrm>
              <a:off x="3504" y="258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09" name="Text Box 21"/>
            <p:cNvSpPr txBox="1">
              <a:spLocks noChangeArrowheads="1"/>
            </p:cNvSpPr>
            <p:nvPr/>
          </p:nvSpPr>
          <p:spPr bwMode="auto">
            <a:xfrm>
              <a:off x="3456" y="133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5110" name="Text Box 22"/>
            <p:cNvSpPr txBox="1">
              <a:spLocks noChangeArrowheads="1"/>
            </p:cNvSpPr>
            <p:nvPr/>
          </p:nvSpPr>
          <p:spPr bwMode="auto">
            <a:xfrm>
              <a:off x="3456" y="1862"/>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C3</a:t>
              </a:r>
            </a:p>
          </p:txBody>
        </p:sp>
        <p:sp>
          <p:nvSpPr>
            <p:cNvPr id="1625111" name="Text Box 23"/>
            <p:cNvSpPr txBox="1">
              <a:spLocks noChangeArrowheads="1"/>
            </p:cNvSpPr>
            <p:nvPr/>
          </p:nvSpPr>
          <p:spPr bwMode="auto">
            <a:xfrm>
              <a:off x="3456" y="2389"/>
              <a:ext cx="33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C5</a:t>
              </a:r>
              <a:endParaRPr lang="en-US" dirty="0"/>
            </a:p>
          </p:txBody>
        </p:sp>
        <p:sp>
          <p:nvSpPr>
            <p:cNvPr id="1625112" name="Text Box 24"/>
            <p:cNvSpPr txBox="1">
              <a:spLocks noChangeArrowheads="1"/>
            </p:cNvSpPr>
            <p:nvPr/>
          </p:nvSpPr>
          <p:spPr bwMode="auto">
            <a:xfrm>
              <a:off x="3456" y="2098"/>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C4</a:t>
              </a:r>
              <a:endParaRPr lang="en-US" dirty="0"/>
            </a:p>
          </p:txBody>
        </p:sp>
        <p:sp>
          <p:nvSpPr>
            <p:cNvPr id="1625113" name="Text Box 25"/>
            <p:cNvSpPr txBox="1">
              <a:spLocks noChangeArrowheads="1"/>
            </p:cNvSpPr>
            <p:nvPr/>
          </p:nvSpPr>
          <p:spPr bwMode="auto">
            <a:xfrm>
              <a:off x="3456" y="1622"/>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C2</a:t>
              </a:r>
            </a:p>
          </p:txBody>
        </p:sp>
        <p:sp>
          <p:nvSpPr>
            <p:cNvPr id="1625114" name="Text Box 26"/>
            <p:cNvSpPr txBox="1">
              <a:spLocks noChangeArrowheads="1"/>
            </p:cNvSpPr>
            <p:nvPr/>
          </p:nvSpPr>
          <p:spPr bwMode="auto">
            <a:xfrm>
              <a:off x="4368" y="109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C3</a:t>
              </a:r>
            </a:p>
          </p:txBody>
        </p:sp>
        <p:sp>
          <p:nvSpPr>
            <p:cNvPr id="1625115" name="Text Box 27"/>
            <p:cNvSpPr txBox="1">
              <a:spLocks noChangeArrowheads="1"/>
            </p:cNvSpPr>
            <p:nvPr/>
          </p:nvSpPr>
          <p:spPr bwMode="auto">
            <a:xfrm>
              <a:off x="4704" y="109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C4</a:t>
              </a:r>
            </a:p>
          </p:txBody>
        </p:sp>
        <p:sp>
          <p:nvSpPr>
            <p:cNvPr id="1625116" name="Text Box 28"/>
            <p:cNvSpPr txBox="1">
              <a:spLocks noChangeArrowheads="1"/>
            </p:cNvSpPr>
            <p:nvPr/>
          </p:nvSpPr>
          <p:spPr bwMode="auto">
            <a:xfrm>
              <a:off x="4992" y="1094"/>
              <a:ext cx="3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C5</a:t>
              </a:r>
            </a:p>
          </p:txBody>
        </p:sp>
        <p:sp>
          <p:nvSpPr>
            <p:cNvPr id="1625117" name="Line 29"/>
            <p:cNvSpPr>
              <a:spLocks noChangeShapeType="1"/>
            </p:cNvSpPr>
            <p:nvPr/>
          </p:nvSpPr>
          <p:spPr bwMode="auto">
            <a:xfrm>
              <a:off x="3504" y="1526"/>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18" name="Line 30"/>
            <p:cNvSpPr>
              <a:spLocks noChangeShapeType="1"/>
            </p:cNvSpPr>
            <p:nvPr/>
          </p:nvSpPr>
          <p:spPr bwMode="auto">
            <a:xfrm>
              <a:off x="3504" y="205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19" name="Line 31"/>
            <p:cNvSpPr>
              <a:spLocks noChangeShapeType="1"/>
            </p:cNvSpPr>
            <p:nvPr/>
          </p:nvSpPr>
          <p:spPr bwMode="auto">
            <a:xfrm>
              <a:off x="3504" y="181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0" name="Line 32"/>
            <p:cNvSpPr>
              <a:spLocks noChangeShapeType="1"/>
            </p:cNvSpPr>
            <p:nvPr/>
          </p:nvSpPr>
          <p:spPr bwMode="auto">
            <a:xfrm>
              <a:off x="3504" y="229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1" name="Line 33"/>
            <p:cNvSpPr>
              <a:spLocks noChangeShapeType="1"/>
            </p:cNvSpPr>
            <p:nvPr/>
          </p:nvSpPr>
          <p:spPr bwMode="auto">
            <a:xfrm>
              <a:off x="4032"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2" name="Line 34"/>
            <p:cNvSpPr>
              <a:spLocks noChangeShapeType="1"/>
            </p:cNvSpPr>
            <p:nvPr/>
          </p:nvSpPr>
          <p:spPr bwMode="auto">
            <a:xfrm>
              <a:off x="4320"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3" name="Line 35"/>
            <p:cNvSpPr>
              <a:spLocks noChangeShapeType="1"/>
            </p:cNvSpPr>
            <p:nvPr/>
          </p:nvSpPr>
          <p:spPr bwMode="auto">
            <a:xfrm>
              <a:off x="4656"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4" name="Line 36"/>
            <p:cNvSpPr>
              <a:spLocks noChangeShapeType="1"/>
            </p:cNvSpPr>
            <p:nvPr/>
          </p:nvSpPr>
          <p:spPr bwMode="auto">
            <a:xfrm>
              <a:off x="4992" y="1094"/>
              <a:ext cx="0" cy="1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5125"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5126"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5127"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5128"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25129" name="Oval 41"/>
          <p:cNvSpPr>
            <a:spLocks noChangeArrowheads="1"/>
          </p:cNvSpPr>
          <p:nvPr/>
        </p:nvSpPr>
        <p:spPr bwMode="auto">
          <a:xfrm>
            <a:off x="990600" y="5011737"/>
            <a:ext cx="2514600" cy="1295400"/>
          </a:xfrm>
          <a:prstGeom prst="ellipse">
            <a:avLst/>
          </a:pr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5130" name="Text Box 42"/>
          <p:cNvSpPr txBox="1">
            <a:spLocks noChangeArrowheads="1"/>
          </p:cNvSpPr>
          <p:nvPr/>
        </p:nvSpPr>
        <p:spPr bwMode="auto">
          <a:xfrm>
            <a:off x="5791200" y="4233862"/>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graphicFrame>
        <p:nvGraphicFramePr>
          <p:cNvPr id="1625131" name="Object 43"/>
          <p:cNvGraphicFramePr>
            <a:graphicFrameLocks noGrp="1" noChangeAspect="1"/>
          </p:cNvGraphicFramePr>
          <p:nvPr>
            <p:ph sz="half" idx="4294967295"/>
            <p:extLst>
              <p:ext uri="{D42A27DB-BD31-4B8C-83A1-F6EECF244321}">
                <p14:modId xmlns:p14="http://schemas.microsoft.com/office/powerpoint/2010/main" val="86535063"/>
              </p:ext>
            </p:extLst>
          </p:nvPr>
        </p:nvGraphicFramePr>
        <p:xfrm>
          <a:off x="4648200" y="4859337"/>
          <a:ext cx="4083050" cy="1846263"/>
        </p:xfrm>
        <a:graphic>
          <a:graphicData uri="http://schemas.openxmlformats.org/presentationml/2006/ole">
            <mc:AlternateContent xmlns:mc="http://schemas.openxmlformats.org/markup-compatibility/2006">
              <mc:Choice xmlns:v="urn:schemas-microsoft-com:vml" Requires="v">
                <p:oleObj name="Visio" r:id="rId2" imgW="7591349" imgH="3431733" progId="Visio.Drawing.6">
                  <p:embed/>
                </p:oleObj>
              </mc:Choice>
              <mc:Fallback>
                <p:oleObj name="Visio" r:id="rId2" imgW="7591349" imgH="3431733"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859337"/>
                        <a:ext cx="408305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084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a:xfrm>
            <a:off x="457200" y="381000"/>
            <a:ext cx="8229600" cy="990600"/>
          </a:xfrm>
        </p:spPr>
        <p:txBody>
          <a:bodyPr/>
          <a:lstStyle/>
          <a:p>
            <a:r>
              <a:rPr lang="en-US" dirty="0"/>
              <a:t>After Merging</a:t>
            </a:r>
          </a:p>
        </p:txBody>
      </p:sp>
      <p:sp>
        <p:nvSpPr>
          <p:cNvPr id="1626115" name="Rectangle 3"/>
          <p:cNvSpPr>
            <a:spLocks noGrp="1" noChangeArrowheads="1"/>
          </p:cNvSpPr>
          <p:nvPr>
            <p:ph type="body" idx="1"/>
          </p:nvPr>
        </p:nvSpPr>
        <p:spPr>
          <a:xfrm>
            <a:off x="457200" y="1371600"/>
            <a:ext cx="8229600" cy="4876800"/>
          </a:xfrm>
        </p:spPr>
        <p:txBody>
          <a:bodyPr/>
          <a:lstStyle/>
          <a:p>
            <a:pPr marL="342900" indent="-342900"/>
            <a:r>
              <a:rPr lang="en-US" sz="2200" dirty="0"/>
              <a:t>The question is “How do we update the proximity matrix?” </a:t>
            </a:r>
          </a:p>
          <a:p>
            <a:pPr marL="742950" lvl="1" indent="-285750"/>
            <a:endParaRPr lang="en-US" sz="2000" dirty="0"/>
          </a:p>
        </p:txBody>
      </p:sp>
      <p:sp>
        <p:nvSpPr>
          <p:cNvPr id="1626116" name="Freeform 4"/>
          <p:cNvSpPr>
            <a:spLocks/>
          </p:cNvSpPr>
          <p:nvPr/>
        </p:nvSpPr>
        <p:spPr bwMode="auto">
          <a:xfrm>
            <a:off x="609600" y="41910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17" name="Freeform 5"/>
          <p:cNvSpPr>
            <a:spLocks/>
          </p:cNvSpPr>
          <p:nvPr/>
        </p:nvSpPr>
        <p:spPr bwMode="auto">
          <a:xfrm rot="-5400000">
            <a:off x="1600200" y="29718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18" name="Freeform 6"/>
          <p:cNvSpPr>
            <a:spLocks/>
          </p:cNvSpPr>
          <p:nvPr/>
        </p:nvSpPr>
        <p:spPr bwMode="auto">
          <a:xfrm rot="-10800000">
            <a:off x="3314700" y="3400862"/>
            <a:ext cx="8382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19" name="Freeform 7"/>
          <p:cNvSpPr>
            <a:spLocks/>
          </p:cNvSpPr>
          <p:nvPr/>
        </p:nvSpPr>
        <p:spPr bwMode="auto">
          <a:xfrm>
            <a:off x="1295400" y="52578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20" name="Text Box 8"/>
          <p:cNvSpPr txBox="1">
            <a:spLocks noChangeArrowheads="1"/>
          </p:cNvSpPr>
          <p:nvPr/>
        </p:nvSpPr>
        <p:spPr bwMode="auto">
          <a:xfrm>
            <a:off x="685800" y="42672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t>C1</a:t>
            </a:r>
          </a:p>
        </p:txBody>
      </p:sp>
      <p:sp>
        <p:nvSpPr>
          <p:cNvPr id="1626121" name="Text Box 9"/>
          <p:cNvSpPr txBox="1">
            <a:spLocks noChangeArrowheads="1"/>
          </p:cNvSpPr>
          <p:nvPr/>
        </p:nvSpPr>
        <p:spPr bwMode="auto">
          <a:xfrm>
            <a:off x="3429000" y="36576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C4</a:t>
            </a:r>
            <a:endParaRPr lang="en-US" dirty="0"/>
          </a:p>
        </p:txBody>
      </p:sp>
      <p:sp>
        <p:nvSpPr>
          <p:cNvPr id="1626122" name="Text Box 10"/>
          <p:cNvSpPr txBox="1">
            <a:spLocks noChangeArrowheads="1"/>
          </p:cNvSpPr>
          <p:nvPr/>
        </p:nvSpPr>
        <p:spPr bwMode="auto">
          <a:xfrm>
            <a:off x="1905000" y="5486399"/>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t>C2 </a:t>
            </a:r>
            <a:r>
              <a:rPr lang="en-US" b="0"/>
              <a:t>U</a:t>
            </a:r>
            <a:r>
              <a:rPr lang="en-US"/>
              <a:t> C5</a:t>
            </a:r>
          </a:p>
        </p:txBody>
      </p:sp>
      <p:sp>
        <p:nvSpPr>
          <p:cNvPr id="1626123" name="Text Box 11"/>
          <p:cNvSpPr txBox="1">
            <a:spLocks noChangeArrowheads="1"/>
          </p:cNvSpPr>
          <p:nvPr/>
        </p:nvSpPr>
        <p:spPr bwMode="auto">
          <a:xfrm>
            <a:off x="1752600" y="3276600"/>
            <a:ext cx="647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C3</a:t>
            </a:r>
            <a:endParaRPr lang="en-US" dirty="0"/>
          </a:p>
        </p:txBody>
      </p:sp>
      <p:sp>
        <p:nvSpPr>
          <p:cNvPr id="1626124" name="Text Box 12"/>
          <p:cNvSpPr txBox="1">
            <a:spLocks noChangeArrowheads="1"/>
          </p:cNvSpPr>
          <p:nvPr/>
        </p:nvSpPr>
        <p:spPr bwMode="auto">
          <a:xfrm>
            <a:off x="5994400" y="3021231"/>
            <a:ext cx="2247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  ?      ?       ?      ?    	   </a:t>
            </a:r>
          </a:p>
        </p:txBody>
      </p:sp>
      <p:sp>
        <p:nvSpPr>
          <p:cNvPr id="1626125" name="Text Box 13"/>
          <p:cNvSpPr txBox="1">
            <a:spLocks noChangeArrowheads="1"/>
          </p:cNvSpPr>
          <p:nvPr/>
        </p:nvSpPr>
        <p:spPr bwMode="auto">
          <a:xfrm>
            <a:off x="6651625" y="266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1626126" name="Text Box 14"/>
          <p:cNvSpPr txBox="1">
            <a:spLocks noChangeArrowheads="1"/>
          </p:cNvSpPr>
          <p:nvPr/>
        </p:nvSpPr>
        <p:spPr bwMode="auto">
          <a:xfrm>
            <a:off x="6651625" y="3505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1626127" name="Text Box 15"/>
          <p:cNvSpPr txBox="1">
            <a:spLocks noChangeArrowheads="1"/>
          </p:cNvSpPr>
          <p:nvPr/>
        </p:nvSpPr>
        <p:spPr bwMode="auto">
          <a:xfrm>
            <a:off x="6651625" y="3886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1626128" name="Text Box 16"/>
          <p:cNvSpPr txBox="1">
            <a:spLocks noChangeArrowheads="1"/>
          </p:cNvSpPr>
          <p:nvPr/>
        </p:nvSpPr>
        <p:spPr bwMode="auto">
          <a:xfrm>
            <a:off x="6575425" y="1727200"/>
            <a:ext cx="533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C2</a:t>
            </a:r>
            <a:r>
              <a:rPr lang="en-US" dirty="0"/>
              <a:t> </a:t>
            </a:r>
            <a:r>
              <a:rPr lang="en-US" b="0" dirty="0"/>
              <a:t>U </a:t>
            </a:r>
            <a:r>
              <a:rPr lang="en-US" dirty="0" err="1"/>
              <a:t>C5</a:t>
            </a:r>
            <a:endParaRPr lang="en-US" dirty="0"/>
          </a:p>
        </p:txBody>
      </p:sp>
      <p:sp>
        <p:nvSpPr>
          <p:cNvPr id="1626129" name="Text Box 17"/>
          <p:cNvSpPr txBox="1">
            <a:spLocks noChangeArrowheads="1"/>
          </p:cNvSpPr>
          <p:nvPr/>
        </p:nvSpPr>
        <p:spPr bwMode="auto">
          <a:xfrm>
            <a:off x="6096000" y="2286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6130" name="Line 18"/>
          <p:cNvSpPr>
            <a:spLocks noChangeShapeType="1"/>
          </p:cNvSpPr>
          <p:nvPr/>
        </p:nvSpPr>
        <p:spPr bwMode="auto">
          <a:xfrm>
            <a:off x="6019800" y="22860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31" name="Line 19"/>
          <p:cNvSpPr>
            <a:spLocks noChangeShapeType="1"/>
          </p:cNvSpPr>
          <p:nvPr/>
        </p:nvSpPr>
        <p:spPr bwMode="auto">
          <a:xfrm>
            <a:off x="5715000" y="2590800"/>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32" name="Text Box 20"/>
          <p:cNvSpPr txBox="1">
            <a:spLocks noChangeArrowheads="1"/>
          </p:cNvSpPr>
          <p:nvPr/>
        </p:nvSpPr>
        <p:spPr bwMode="auto">
          <a:xfrm>
            <a:off x="5638800" y="266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C1</a:t>
            </a:r>
          </a:p>
        </p:txBody>
      </p:sp>
      <p:sp>
        <p:nvSpPr>
          <p:cNvPr id="1626133" name="Text Box 21"/>
          <p:cNvSpPr txBox="1">
            <a:spLocks noChangeArrowheads="1"/>
          </p:cNvSpPr>
          <p:nvPr/>
        </p:nvSpPr>
        <p:spPr bwMode="auto">
          <a:xfrm>
            <a:off x="5638800" y="3458527"/>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C3</a:t>
            </a:r>
            <a:endParaRPr lang="en-US" dirty="0"/>
          </a:p>
        </p:txBody>
      </p:sp>
      <p:sp>
        <p:nvSpPr>
          <p:cNvPr id="1626134" name="Text Box 22"/>
          <p:cNvSpPr txBox="1">
            <a:spLocks noChangeArrowheads="1"/>
          </p:cNvSpPr>
          <p:nvPr/>
        </p:nvSpPr>
        <p:spPr bwMode="auto">
          <a:xfrm>
            <a:off x="5638800" y="3886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C4</a:t>
            </a:r>
          </a:p>
        </p:txBody>
      </p:sp>
      <p:sp>
        <p:nvSpPr>
          <p:cNvPr id="1626135" name="Text Box 23"/>
          <p:cNvSpPr txBox="1">
            <a:spLocks noChangeArrowheads="1"/>
          </p:cNvSpPr>
          <p:nvPr/>
        </p:nvSpPr>
        <p:spPr bwMode="auto">
          <a:xfrm>
            <a:off x="5029200" y="3009899"/>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err="1"/>
              <a:t>C2</a:t>
            </a:r>
            <a:r>
              <a:rPr lang="en-US" dirty="0"/>
              <a:t> </a:t>
            </a:r>
            <a:r>
              <a:rPr lang="en-US" b="0" dirty="0"/>
              <a:t>U </a:t>
            </a:r>
            <a:r>
              <a:rPr lang="en-US" dirty="0" err="1"/>
              <a:t>C5</a:t>
            </a:r>
            <a:endParaRPr lang="en-US" dirty="0"/>
          </a:p>
        </p:txBody>
      </p:sp>
      <p:sp>
        <p:nvSpPr>
          <p:cNvPr id="1626136" name="Text Box 24"/>
          <p:cNvSpPr txBox="1">
            <a:spLocks noChangeArrowheads="1"/>
          </p:cNvSpPr>
          <p:nvPr/>
        </p:nvSpPr>
        <p:spPr bwMode="auto">
          <a:xfrm>
            <a:off x="7086600" y="2286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C3</a:t>
            </a:r>
          </a:p>
        </p:txBody>
      </p:sp>
      <p:sp>
        <p:nvSpPr>
          <p:cNvPr id="1626137" name="Text Box 25"/>
          <p:cNvSpPr txBox="1">
            <a:spLocks noChangeArrowheads="1"/>
          </p:cNvSpPr>
          <p:nvPr/>
        </p:nvSpPr>
        <p:spPr bwMode="auto">
          <a:xfrm>
            <a:off x="7620000" y="2286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C4</a:t>
            </a:r>
          </a:p>
        </p:txBody>
      </p:sp>
      <p:sp>
        <p:nvSpPr>
          <p:cNvPr id="1626138" name="Line 26"/>
          <p:cNvSpPr>
            <a:spLocks noChangeShapeType="1"/>
          </p:cNvSpPr>
          <p:nvPr/>
        </p:nvSpPr>
        <p:spPr bwMode="auto">
          <a:xfrm>
            <a:off x="5715000" y="2971800"/>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39" name="Line 27"/>
          <p:cNvSpPr>
            <a:spLocks noChangeShapeType="1"/>
          </p:cNvSpPr>
          <p:nvPr/>
        </p:nvSpPr>
        <p:spPr bwMode="auto">
          <a:xfrm>
            <a:off x="5715000" y="3810000"/>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0" name="Line 28"/>
          <p:cNvSpPr>
            <a:spLocks noChangeShapeType="1"/>
          </p:cNvSpPr>
          <p:nvPr/>
        </p:nvSpPr>
        <p:spPr bwMode="auto">
          <a:xfrm>
            <a:off x="5715000" y="3429000"/>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1" name="Line 29"/>
          <p:cNvSpPr>
            <a:spLocks noChangeShapeType="1"/>
          </p:cNvSpPr>
          <p:nvPr/>
        </p:nvSpPr>
        <p:spPr bwMode="auto">
          <a:xfrm>
            <a:off x="5715000" y="4191000"/>
            <a:ext cx="236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2" name="Line 30"/>
          <p:cNvSpPr>
            <a:spLocks noChangeShapeType="1"/>
          </p:cNvSpPr>
          <p:nvPr/>
        </p:nvSpPr>
        <p:spPr bwMode="auto">
          <a:xfrm>
            <a:off x="6553200" y="22860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3" name="Line 31"/>
          <p:cNvSpPr>
            <a:spLocks noChangeShapeType="1"/>
          </p:cNvSpPr>
          <p:nvPr/>
        </p:nvSpPr>
        <p:spPr bwMode="auto">
          <a:xfrm>
            <a:off x="7010400" y="22860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4" name="Line 32"/>
          <p:cNvSpPr>
            <a:spLocks noChangeShapeType="1"/>
          </p:cNvSpPr>
          <p:nvPr/>
        </p:nvSpPr>
        <p:spPr bwMode="auto">
          <a:xfrm>
            <a:off x="7543800" y="22860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5" name="Line 33"/>
          <p:cNvSpPr>
            <a:spLocks noChangeShapeType="1"/>
          </p:cNvSpPr>
          <p:nvPr/>
        </p:nvSpPr>
        <p:spPr bwMode="auto">
          <a:xfrm>
            <a:off x="8077200" y="22860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6146" name="Text Box 34"/>
          <p:cNvSpPr txBox="1">
            <a:spLocks noChangeArrowheads="1"/>
          </p:cNvSpPr>
          <p:nvPr/>
        </p:nvSpPr>
        <p:spPr bwMode="auto">
          <a:xfrm>
            <a:off x="5791200" y="42672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graphicFrame>
        <p:nvGraphicFramePr>
          <p:cNvPr id="1626147" name="Object 35"/>
          <p:cNvGraphicFramePr>
            <a:graphicFrameLocks noGrp="1" noChangeAspect="1"/>
          </p:cNvGraphicFramePr>
          <p:nvPr>
            <p:ph sz="half" idx="4294967295"/>
            <p:extLst>
              <p:ext uri="{D42A27DB-BD31-4B8C-83A1-F6EECF244321}">
                <p14:modId xmlns:p14="http://schemas.microsoft.com/office/powerpoint/2010/main" val="3098314255"/>
              </p:ext>
            </p:extLst>
          </p:nvPr>
        </p:nvGraphicFramePr>
        <p:xfrm>
          <a:off x="4648200" y="4740275"/>
          <a:ext cx="4083050" cy="1965325"/>
        </p:xfrm>
        <a:graphic>
          <a:graphicData uri="http://schemas.openxmlformats.org/presentationml/2006/ole">
            <mc:AlternateContent xmlns:mc="http://schemas.openxmlformats.org/markup-compatibility/2006">
              <mc:Choice xmlns:v="urn:schemas-microsoft-com:vml" Requires="v">
                <p:oleObj name="Visio" r:id="rId2" imgW="7591349" imgH="3654718" progId="Visio.Drawing.6">
                  <p:embed/>
                </p:oleObj>
              </mc:Choice>
              <mc:Fallback>
                <p:oleObj name="Visio" r:id="rId2" imgW="7591349" imgH="3654718"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740275"/>
                        <a:ext cx="40830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481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a:xfrm>
            <a:off x="330200" y="457199"/>
            <a:ext cx="8280400" cy="1066800"/>
          </a:xfrm>
        </p:spPr>
        <p:txBody>
          <a:bodyPr>
            <a:normAutofit/>
          </a:bodyPr>
          <a:lstStyle/>
          <a:p>
            <a:r>
              <a:rPr lang="en-US" dirty="0"/>
              <a:t>How to Define Inter-Cluster Similarity</a:t>
            </a:r>
          </a:p>
        </p:txBody>
      </p:sp>
      <p:sp>
        <p:nvSpPr>
          <p:cNvPr id="1627139" name="Rectangle 3"/>
          <p:cNvSpPr>
            <a:spLocks noGrp="1" noChangeArrowheads="1"/>
          </p:cNvSpPr>
          <p:nvPr>
            <p:ph type="body" idx="1"/>
          </p:nvPr>
        </p:nvSpPr>
        <p:spPr>
          <a:xfrm>
            <a:off x="715963" y="2801938"/>
            <a:ext cx="4800600" cy="3303587"/>
          </a:xfrm>
        </p:spPr>
        <p:txBody>
          <a:bodyPr/>
          <a:lstStyle/>
          <a:p>
            <a:pPr marL="990600" lvl="1" indent="-533400">
              <a:lnSpc>
                <a:spcPct val="90000"/>
              </a:lnSpc>
              <a:spcBef>
                <a:spcPct val="20000"/>
              </a:spcBef>
              <a:buFont typeface="Arial" charset="0"/>
              <a:buNone/>
            </a:pPr>
            <a:r>
              <a:rPr lang="en-US" sz="1000"/>
              <a:t> </a:t>
            </a:r>
          </a:p>
        </p:txBody>
      </p:sp>
      <p:grpSp>
        <p:nvGrpSpPr>
          <p:cNvPr id="1627140" name="Group 4"/>
          <p:cNvGrpSpPr>
            <a:grpSpLocks/>
          </p:cNvGrpSpPr>
          <p:nvPr/>
        </p:nvGrpSpPr>
        <p:grpSpPr bwMode="auto">
          <a:xfrm>
            <a:off x="5562600" y="1524000"/>
            <a:ext cx="3429000" cy="3508375"/>
            <a:chOff x="3456" y="1440"/>
            <a:chExt cx="2160" cy="2210"/>
          </a:xfrm>
        </p:grpSpPr>
        <p:sp>
          <p:nvSpPr>
            <p:cNvPr id="1627141" name="Line 5"/>
            <p:cNvSpPr>
              <a:spLocks noChangeShapeType="1"/>
            </p:cNvSpPr>
            <p:nvPr/>
          </p:nvSpPr>
          <p:spPr bwMode="auto">
            <a:xfrm>
              <a:off x="369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2" name="Line 6"/>
            <p:cNvSpPr>
              <a:spLocks noChangeShapeType="1"/>
            </p:cNvSpPr>
            <p:nvPr/>
          </p:nvSpPr>
          <p:spPr bwMode="auto">
            <a:xfrm>
              <a:off x="3504" y="16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3" name="Line 7"/>
            <p:cNvSpPr>
              <a:spLocks noChangeShapeType="1"/>
            </p:cNvSpPr>
            <p:nvPr/>
          </p:nvSpPr>
          <p:spPr bwMode="auto">
            <a:xfrm>
              <a:off x="4012"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4" name="Line 8"/>
            <p:cNvSpPr>
              <a:spLocks noChangeShapeType="1"/>
            </p:cNvSpPr>
            <p:nvPr/>
          </p:nvSpPr>
          <p:spPr bwMode="auto">
            <a:xfrm>
              <a:off x="4329"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5" name="Line 9"/>
            <p:cNvSpPr>
              <a:spLocks noChangeShapeType="1"/>
            </p:cNvSpPr>
            <p:nvPr/>
          </p:nvSpPr>
          <p:spPr bwMode="auto">
            <a:xfrm>
              <a:off x="464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6" name="Line 10"/>
            <p:cNvSpPr>
              <a:spLocks noChangeShapeType="1"/>
            </p:cNvSpPr>
            <p:nvPr/>
          </p:nvSpPr>
          <p:spPr bwMode="auto">
            <a:xfrm>
              <a:off x="4963"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7" name="Line 11"/>
            <p:cNvSpPr>
              <a:spLocks noChangeShapeType="1"/>
            </p:cNvSpPr>
            <p:nvPr/>
          </p:nvSpPr>
          <p:spPr bwMode="auto">
            <a:xfrm>
              <a:off x="5280"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8" name="Line 12"/>
            <p:cNvSpPr>
              <a:spLocks noChangeShapeType="1"/>
            </p:cNvSpPr>
            <p:nvPr/>
          </p:nvSpPr>
          <p:spPr bwMode="auto">
            <a:xfrm>
              <a:off x="3504" y="18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49" name="Line 13"/>
            <p:cNvSpPr>
              <a:spLocks noChangeShapeType="1"/>
            </p:cNvSpPr>
            <p:nvPr/>
          </p:nvSpPr>
          <p:spPr bwMode="auto">
            <a:xfrm>
              <a:off x="3504" y="21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50" name="Line 14"/>
            <p:cNvSpPr>
              <a:spLocks noChangeShapeType="1"/>
            </p:cNvSpPr>
            <p:nvPr/>
          </p:nvSpPr>
          <p:spPr bwMode="auto">
            <a:xfrm>
              <a:off x="3504" y="2409"/>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51" name="Line 15"/>
            <p:cNvSpPr>
              <a:spLocks noChangeShapeType="1"/>
            </p:cNvSpPr>
            <p:nvPr/>
          </p:nvSpPr>
          <p:spPr bwMode="auto">
            <a:xfrm>
              <a:off x="3504" y="26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52" name="Line 16"/>
            <p:cNvSpPr>
              <a:spLocks noChangeShapeType="1"/>
            </p:cNvSpPr>
            <p:nvPr/>
          </p:nvSpPr>
          <p:spPr bwMode="auto">
            <a:xfrm>
              <a:off x="3504" y="292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53" name="Text Box 17"/>
            <p:cNvSpPr txBox="1">
              <a:spLocks noChangeArrowheads="1"/>
            </p:cNvSpPr>
            <p:nvPr/>
          </p:nvSpPr>
          <p:spPr bwMode="auto">
            <a:xfrm>
              <a:off x="3456" y="168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7154" name="Text Box 18"/>
            <p:cNvSpPr txBox="1">
              <a:spLocks noChangeArrowheads="1"/>
            </p:cNvSpPr>
            <p:nvPr/>
          </p:nvSpPr>
          <p:spPr bwMode="auto">
            <a:xfrm>
              <a:off x="3456" y="220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7155" name="Text Box 19"/>
            <p:cNvSpPr txBox="1">
              <a:spLocks noChangeArrowheads="1"/>
            </p:cNvSpPr>
            <p:nvPr/>
          </p:nvSpPr>
          <p:spPr bwMode="auto">
            <a:xfrm>
              <a:off x="3456" y="273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7156" name="Text Box 20"/>
            <p:cNvSpPr txBox="1">
              <a:spLocks noChangeArrowheads="1"/>
            </p:cNvSpPr>
            <p:nvPr/>
          </p:nvSpPr>
          <p:spPr bwMode="auto">
            <a:xfrm>
              <a:off x="345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7157" name="Text Box 21"/>
            <p:cNvSpPr txBox="1">
              <a:spLocks noChangeArrowheads="1"/>
            </p:cNvSpPr>
            <p:nvPr/>
          </p:nvSpPr>
          <p:spPr bwMode="auto">
            <a:xfrm>
              <a:off x="3456" y="19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7158" name="Text Box 22"/>
            <p:cNvSpPr txBox="1">
              <a:spLocks noChangeArrowheads="1"/>
            </p:cNvSpPr>
            <p:nvPr/>
          </p:nvSpPr>
          <p:spPr bwMode="auto">
            <a:xfrm>
              <a:off x="37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7159" name="Text Box 23"/>
            <p:cNvSpPr txBox="1">
              <a:spLocks noChangeArrowheads="1"/>
            </p:cNvSpPr>
            <p:nvPr/>
          </p:nvSpPr>
          <p:spPr bwMode="auto">
            <a:xfrm>
              <a:off x="4032"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7160" name="Text Box 24"/>
            <p:cNvSpPr txBox="1">
              <a:spLocks noChangeArrowheads="1"/>
            </p:cNvSpPr>
            <p:nvPr/>
          </p:nvSpPr>
          <p:spPr bwMode="auto">
            <a:xfrm>
              <a:off x="4368"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7161" name="Text Box 25"/>
            <p:cNvSpPr txBox="1">
              <a:spLocks noChangeArrowheads="1"/>
            </p:cNvSpPr>
            <p:nvPr/>
          </p:nvSpPr>
          <p:spPr bwMode="auto">
            <a:xfrm>
              <a:off x="470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7162" name="Text Box 26"/>
            <p:cNvSpPr txBox="1">
              <a:spLocks noChangeArrowheads="1"/>
            </p:cNvSpPr>
            <p:nvPr/>
          </p:nvSpPr>
          <p:spPr bwMode="auto">
            <a:xfrm>
              <a:off x="49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7163" name="Text Box 27"/>
            <p:cNvSpPr txBox="1">
              <a:spLocks noChangeArrowheads="1"/>
            </p:cNvSpPr>
            <p:nvPr/>
          </p:nvSpPr>
          <p:spPr bwMode="auto">
            <a:xfrm>
              <a:off x="5280" y="14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27164" name="Text Box 28"/>
            <p:cNvSpPr txBox="1">
              <a:spLocks noChangeArrowheads="1"/>
            </p:cNvSpPr>
            <p:nvPr/>
          </p:nvSpPr>
          <p:spPr bwMode="auto">
            <a:xfrm>
              <a:off x="3552" y="2976"/>
              <a:ext cx="3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7165" name="Line 29"/>
          <p:cNvSpPr>
            <a:spLocks noChangeShapeType="1"/>
          </p:cNvSpPr>
          <p:nvPr/>
        </p:nvSpPr>
        <p:spPr bwMode="auto">
          <a:xfrm>
            <a:off x="2286000" y="2514600"/>
            <a:ext cx="1066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66" name="Text Box 30"/>
          <p:cNvSpPr txBox="1">
            <a:spLocks noChangeArrowheads="1"/>
          </p:cNvSpPr>
          <p:nvPr/>
        </p:nvSpPr>
        <p:spPr bwMode="auto">
          <a:xfrm>
            <a:off x="2286000" y="20574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Similarity?</a:t>
            </a:r>
          </a:p>
        </p:txBody>
      </p:sp>
      <p:sp>
        <p:nvSpPr>
          <p:cNvPr id="1627167" name="Rectangle 31"/>
          <p:cNvSpPr>
            <a:spLocks noChangeArrowheads="1"/>
          </p:cNvSpPr>
          <p:nvPr/>
        </p:nvSpPr>
        <p:spPr bwMode="auto">
          <a:xfrm>
            <a:off x="457200" y="3657600"/>
            <a:ext cx="579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b="0"/>
              <a:t>MIN</a:t>
            </a:r>
          </a:p>
          <a:p>
            <a:pPr marL="342900" indent="-342900">
              <a:spcBef>
                <a:spcPts val="200"/>
              </a:spcBef>
              <a:spcAft>
                <a:spcPts val="200"/>
              </a:spcAft>
              <a:buClr>
                <a:srgbClr val="0C7B9C"/>
              </a:buClr>
              <a:buSzPct val="75000"/>
              <a:buFont typeface="Monotype Sorts" pitchFamily="2" charset="2"/>
              <a:buChar char="l"/>
            </a:pPr>
            <a:r>
              <a:rPr lang="en-US" sz="2400" b="0"/>
              <a:t>MAX</a:t>
            </a:r>
          </a:p>
          <a:p>
            <a:pPr marL="342900" indent="-342900">
              <a:spcBef>
                <a:spcPts val="200"/>
              </a:spcBef>
              <a:spcAft>
                <a:spcPts val="200"/>
              </a:spcAft>
              <a:buClr>
                <a:srgbClr val="0C7B9C"/>
              </a:buClr>
              <a:buSzPct val="75000"/>
              <a:buFont typeface="Monotype Sorts" pitchFamily="2" charset="2"/>
              <a:buChar char="l"/>
            </a:pPr>
            <a:r>
              <a:rPr lang="en-US" sz="2400" b="0"/>
              <a:t>Group Average</a:t>
            </a:r>
          </a:p>
          <a:p>
            <a:pPr marL="342900" indent="-342900">
              <a:spcBef>
                <a:spcPts val="200"/>
              </a:spcBef>
              <a:spcAft>
                <a:spcPts val="200"/>
              </a:spcAft>
              <a:buClr>
                <a:srgbClr val="0C7B9C"/>
              </a:buClr>
              <a:buSzPct val="75000"/>
              <a:buFont typeface="Monotype Sorts" pitchFamily="2" charset="2"/>
              <a:buChar char="l"/>
            </a:pPr>
            <a:r>
              <a:rPr lang="en-US" sz="2400" b="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b="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b="0"/>
              <a:t>Ward’s Method uses squared error</a:t>
            </a:r>
            <a:endParaRPr lang="en-US" sz="2400" b="0"/>
          </a:p>
        </p:txBody>
      </p:sp>
      <p:sp>
        <p:nvSpPr>
          <p:cNvPr id="1627168" name="Freeform 32" descr="5%"/>
          <p:cNvSpPr>
            <a:spLocks/>
          </p:cNvSpPr>
          <p:nvPr/>
        </p:nvSpPr>
        <p:spPr bwMode="auto">
          <a:xfrm rot="-5400000">
            <a:off x="538957" y="17470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69" name="Oval 33"/>
          <p:cNvSpPr>
            <a:spLocks noChangeArrowheads="1"/>
          </p:cNvSpPr>
          <p:nvPr/>
        </p:nvSpPr>
        <p:spPr bwMode="auto">
          <a:xfrm rot="-5400000">
            <a:off x="1828800" y="2667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0" name="Oval 34"/>
          <p:cNvSpPr>
            <a:spLocks noChangeArrowheads="1"/>
          </p:cNvSpPr>
          <p:nvPr/>
        </p:nvSpPr>
        <p:spPr bwMode="auto">
          <a:xfrm rot="-5400000">
            <a:off x="1752600"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1" name="Oval 35"/>
          <p:cNvSpPr>
            <a:spLocks noChangeArrowheads="1"/>
          </p:cNvSpPr>
          <p:nvPr/>
        </p:nvSpPr>
        <p:spPr bwMode="auto">
          <a:xfrm rot="-5400000">
            <a:off x="914400" y="23622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2" name="Oval 36"/>
          <p:cNvSpPr>
            <a:spLocks noChangeArrowheads="1"/>
          </p:cNvSpPr>
          <p:nvPr/>
        </p:nvSpPr>
        <p:spPr bwMode="auto">
          <a:xfrm rot="-5400000">
            <a:off x="1979613" y="22082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3" name="Freeform 37" descr="5%"/>
          <p:cNvSpPr>
            <a:spLocks/>
          </p:cNvSpPr>
          <p:nvPr/>
        </p:nvSpPr>
        <p:spPr bwMode="auto">
          <a:xfrm rot="5400000" flipV="1">
            <a:off x="3429000" y="16002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7174" name="Oval 38"/>
          <p:cNvSpPr>
            <a:spLocks noChangeArrowheads="1"/>
          </p:cNvSpPr>
          <p:nvPr/>
        </p:nvSpPr>
        <p:spPr bwMode="auto">
          <a:xfrm rot="5400000" flipV="1">
            <a:off x="4953000" y="2057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5" name="Oval 39"/>
          <p:cNvSpPr>
            <a:spLocks noChangeArrowheads="1"/>
          </p:cNvSpPr>
          <p:nvPr/>
        </p:nvSpPr>
        <p:spPr bwMode="auto">
          <a:xfrm rot="5400000" flipV="1">
            <a:off x="3592513" y="20558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6" name="Oval 40"/>
          <p:cNvSpPr>
            <a:spLocks noChangeArrowheads="1"/>
          </p:cNvSpPr>
          <p:nvPr/>
        </p:nvSpPr>
        <p:spPr bwMode="auto">
          <a:xfrm rot="5400000" flipV="1">
            <a:off x="4114800" y="2667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7" name="Oval 41"/>
          <p:cNvSpPr>
            <a:spLocks noChangeArrowheads="1"/>
          </p:cNvSpPr>
          <p:nvPr/>
        </p:nvSpPr>
        <p:spPr bwMode="auto">
          <a:xfrm rot="5400000" flipV="1">
            <a:off x="4114800" y="1676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7178" name="Text Box 42"/>
          <p:cNvSpPr txBox="1">
            <a:spLocks noChangeArrowheads="1"/>
          </p:cNvSpPr>
          <p:nvPr/>
        </p:nvSpPr>
        <p:spPr bwMode="auto">
          <a:xfrm>
            <a:off x="6019800" y="48006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spTree>
    <p:extLst>
      <p:ext uri="{BB962C8B-B14F-4D97-AF65-F5344CB8AC3E}">
        <p14:creationId xmlns:p14="http://schemas.microsoft.com/office/powerpoint/2010/main" val="3139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Grp="1" noChangeArrowheads="1"/>
          </p:cNvSpPr>
          <p:nvPr>
            <p:ph type="title"/>
          </p:nvPr>
        </p:nvSpPr>
        <p:spPr>
          <a:xfrm>
            <a:off x="368300" y="457200"/>
            <a:ext cx="8280400" cy="914400"/>
          </a:xfrm>
        </p:spPr>
        <p:txBody>
          <a:bodyPr>
            <a:normAutofit/>
          </a:bodyPr>
          <a:lstStyle/>
          <a:p>
            <a:r>
              <a:rPr lang="en-US" dirty="0"/>
              <a:t>How to Define Inter-Cluster Similarity</a:t>
            </a:r>
          </a:p>
        </p:txBody>
      </p:sp>
      <p:sp>
        <p:nvSpPr>
          <p:cNvPr id="1628163" name="Rectangle 3"/>
          <p:cNvSpPr>
            <a:spLocks noGrp="1" noChangeArrowheads="1"/>
          </p:cNvSpPr>
          <p:nvPr>
            <p:ph type="body" idx="1"/>
          </p:nvPr>
        </p:nvSpPr>
        <p:spPr>
          <a:xfrm>
            <a:off x="639763" y="2801938"/>
            <a:ext cx="4800600" cy="3303587"/>
          </a:xfrm>
        </p:spPr>
        <p:txBody>
          <a:bodyPr/>
          <a:lstStyle/>
          <a:p>
            <a:pPr marL="990600" lvl="1" indent="-533400">
              <a:lnSpc>
                <a:spcPct val="90000"/>
              </a:lnSpc>
              <a:spcBef>
                <a:spcPct val="20000"/>
              </a:spcBef>
              <a:buFont typeface="Arial" charset="0"/>
              <a:buNone/>
            </a:pPr>
            <a:r>
              <a:rPr lang="en-US" sz="1000"/>
              <a:t> </a:t>
            </a:r>
          </a:p>
        </p:txBody>
      </p:sp>
      <p:grpSp>
        <p:nvGrpSpPr>
          <p:cNvPr id="1628164" name="Group 4"/>
          <p:cNvGrpSpPr>
            <a:grpSpLocks/>
          </p:cNvGrpSpPr>
          <p:nvPr/>
        </p:nvGrpSpPr>
        <p:grpSpPr bwMode="auto">
          <a:xfrm>
            <a:off x="5486400" y="1524000"/>
            <a:ext cx="3429000" cy="3508375"/>
            <a:chOff x="3456" y="1440"/>
            <a:chExt cx="2160" cy="2210"/>
          </a:xfrm>
        </p:grpSpPr>
        <p:sp>
          <p:nvSpPr>
            <p:cNvPr id="1628165" name="Line 5"/>
            <p:cNvSpPr>
              <a:spLocks noChangeShapeType="1"/>
            </p:cNvSpPr>
            <p:nvPr/>
          </p:nvSpPr>
          <p:spPr bwMode="auto">
            <a:xfrm>
              <a:off x="369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66" name="Line 6"/>
            <p:cNvSpPr>
              <a:spLocks noChangeShapeType="1"/>
            </p:cNvSpPr>
            <p:nvPr/>
          </p:nvSpPr>
          <p:spPr bwMode="auto">
            <a:xfrm>
              <a:off x="3504" y="16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67" name="Line 7"/>
            <p:cNvSpPr>
              <a:spLocks noChangeShapeType="1"/>
            </p:cNvSpPr>
            <p:nvPr/>
          </p:nvSpPr>
          <p:spPr bwMode="auto">
            <a:xfrm>
              <a:off x="4012"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68" name="Line 8"/>
            <p:cNvSpPr>
              <a:spLocks noChangeShapeType="1"/>
            </p:cNvSpPr>
            <p:nvPr/>
          </p:nvSpPr>
          <p:spPr bwMode="auto">
            <a:xfrm>
              <a:off x="4329"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69" name="Line 9"/>
            <p:cNvSpPr>
              <a:spLocks noChangeShapeType="1"/>
            </p:cNvSpPr>
            <p:nvPr/>
          </p:nvSpPr>
          <p:spPr bwMode="auto">
            <a:xfrm>
              <a:off x="464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0" name="Line 10"/>
            <p:cNvSpPr>
              <a:spLocks noChangeShapeType="1"/>
            </p:cNvSpPr>
            <p:nvPr/>
          </p:nvSpPr>
          <p:spPr bwMode="auto">
            <a:xfrm>
              <a:off x="4963"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1" name="Line 11"/>
            <p:cNvSpPr>
              <a:spLocks noChangeShapeType="1"/>
            </p:cNvSpPr>
            <p:nvPr/>
          </p:nvSpPr>
          <p:spPr bwMode="auto">
            <a:xfrm>
              <a:off x="5280"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2" name="Line 12"/>
            <p:cNvSpPr>
              <a:spLocks noChangeShapeType="1"/>
            </p:cNvSpPr>
            <p:nvPr/>
          </p:nvSpPr>
          <p:spPr bwMode="auto">
            <a:xfrm>
              <a:off x="3504" y="18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3" name="Line 13"/>
            <p:cNvSpPr>
              <a:spLocks noChangeShapeType="1"/>
            </p:cNvSpPr>
            <p:nvPr/>
          </p:nvSpPr>
          <p:spPr bwMode="auto">
            <a:xfrm>
              <a:off x="3504" y="21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4" name="Line 14"/>
            <p:cNvSpPr>
              <a:spLocks noChangeShapeType="1"/>
            </p:cNvSpPr>
            <p:nvPr/>
          </p:nvSpPr>
          <p:spPr bwMode="auto">
            <a:xfrm>
              <a:off x="3504" y="2409"/>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5" name="Line 15"/>
            <p:cNvSpPr>
              <a:spLocks noChangeShapeType="1"/>
            </p:cNvSpPr>
            <p:nvPr/>
          </p:nvSpPr>
          <p:spPr bwMode="auto">
            <a:xfrm>
              <a:off x="3504" y="26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6" name="Line 16"/>
            <p:cNvSpPr>
              <a:spLocks noChangeShapeType="1"/>
            </p:cNvSpPr>
            <p:nvPr/>
          </p:nvSpPr>
          <p:spPr bwMode="auto">
            <a:xfrm>
              <a:off x="3504" y="292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77" name="Text Box 17"/>
            <p:cNvSpPr txBox="1">
              <a:spLocks noChangeArrowheads="1"/>
            </p:cNvSpPr>
            <p:nvPr/>
          </p:nvSpPr>
          <p:spPr bwMode="auto">
            <a:xfrm>
              <a:off x="3456" y="168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8178" name="Text Box 18"/>
            <p:cNvSpPr txBox="1">
              <a:spLocks noChangeArrowheads="1"/>
            </p:cNvSpPr>
            <p:nvPr/>
          </p:nvSpPr>
          <p:spPr bwMode="auto">
            <a:xfrm>
              <a:off x="3456" y="220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8179" name="Text Box 19"/>
            <p:cNvSpPr txBox="1">
              <a:spLocks noChangeArrowheads="1"/>
            </p:cNvSpPr>
            <p:nvPr/>
          </p:nvSpPr>
          <p:spPr bwMode="auto">
            <a:xfrm>
              <a:off x="3456" y="273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8180" name="Text Box 20"/>
            <p:cNvSpPr txBox="1">
              <a:spLocks noChangeArrowheads="1"/>
            </p:cNvSpPr>
            <p:nvPr/>
          </p:nvSpPr>
          <p:spPr bwMode="auto">
            <a:xfrm>
              <a:off x="345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8181" name="Text Box 21"/>
            <p:cNvSpPr txBox="1">
              <a:spLocks noChangeArrowheads="1"/>
            </p:cNvSpPr>
            <p:nvPr/>
          </p:nvSpPr>
          <p:spPr bwMode="auto">
            <a:xfrm>
              <a:off x="3456" y="19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8182" name="Text Box 22"/>
            <p:cNvSpPr txBox="1">
              <a:spLocks noChangeArrowheads="1"/>
            </p:cNvSpPr>
            <p:nvPr/>
          </p:nvSpPr>
          <p:spPr bwMode="auto">
            <a:xfrm>
              <a:off x="37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8183" name="Text Box 23"/>
            <p:cNvSpPr txBox="1">
              <a:spLocks noChangeArrowheads="1"/>
            </p:cNvSpPr>
            <p:nvPr/>
          </p:nvSpPr>
          <p:spPr bwMode="auto">
            <a:xfrm>
              <a:off x="4032"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8184" name="Text Box 24"/>
            <p:cNvSpPr txBox="1">
              <a:spLocks noChangeArrowheads="1"/>
            </p:cNvSpPr>
            <p:nvPr/>
          </p:nvSpPr>
          <p:spPr bwMode="auto">
            <a:xfrm>
              <a:off x="4368"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8185" name="Text Box 25"/>
            <p:cNvSpPr txBox="1">
              <a:spLocks noChangeArrowheads="1"/>
            </p:cNvSpPr>
            <p:nvPr/>
          </p:nvSpPr>
          <p:spPr bwMode="auto">
            <a:xfrm>
              <a:off x="470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8186" name="Text Box 26"/>
            <p:cNvSpPr txBox="1">
              <a:spLocks noChangeArrowheads="1"/>
            </p:cNvSpPr>
            <p:nvPr/>
          </p:nvSpPr>
          <p:spPr bwMode="auto">
            <a:xfrm>
              <a:off x="49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8187" name="Text Box 27"/>
            <p:cNvSpPr txBox="1">
              <a:spLocks noChangeArrowheads="1"/>
            </p:cNvSpPr>
            <p:nvPr/>
          </p:nvSpPr>
          <p:spPr bwMode="auto">
            <a:xfrm>
              <a:off x="5280" y="14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28188" name="Text Box 28"/>
            <p:cNvSpPr txBox="1">
              <a:spLocks noChangeArrowheads="1"/>
            </p:cNvSpPr>
            <p:nvPr/>
          </p:nvSpPr>
          <p:spPr bwMode="auto">
            <a:xfrm>
              <a:off x="3552" y="2976"/>
              <a:ext cx="3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8189" name="Freeform 29" descr="5%"/>
          <p:cNvSpPr>
            <a:spLocks/>
          </p:cNvSpPr>
          <p:nvPr/>
        </p:nvSpPr>
        <p:spPr bwMode="auto">
          <a:xfrm rot="-5400000">
            <a:off x="462757" y="17470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90" name="Oval 30"/>
          <p:cNvSpPr>
            <a:spLocks noChangeArrowheads="1"/>
          </p:cNvSpPr>
          <p:nvPr/>
        </p:nvSpPr>
        <p:spPr bwMode="auto">
          <a:xfrm rot="-5400000">
            <a:off x="1752600" y="2667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1" name="Oval 31"/>
          <p:cNvSpPr>
            <a:spLocks noChangeArrowheads="1"/>
          </p:cNvSpPr>
          <p:nvPr/>
        </p:nvSpPr>
        <p:spPr bwMode="auto">
          <a:xfrm rot="-5400000">
            <a:off x="1676400"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2" name="Oval 32"/>
          <p:cNvSpPr>
            <a:spLocks noChangeArrowheads="1"/>
          </p:cNvSpPr>
          <p:nvPr/>
        </p:nvSpPr>
        <p:spPr bwMode="auto">
          <a:xfrm rot="-5400000">
            <a:off x="838200" y="23622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3" name="Oval 33"/>
          <p:cNvSpPr>
            <a:spLocks noChangeArrowheads="1"/>
          </p:cNvSpPr>
          <p:nvPr/>
        </p:nvSpPr>
        <p:spPr bwMode="auto">
          <a:xfrm rot="-5400000">
            <a:off x="1903413" y="22082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4" name="Freeform 34" descr="5%"/>
          <p:cNvSpPr>
            <a:spLocks/>
          </p:cNvSpPr>
          <p:nvPr/>
        </p:nvSpPr>
        <p:spPr bwMode="auto">
          <a:xfrm rot="5400000" flipV="1">
            <a:off x="3352800" y="16002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195" name="Oval 35"/>
          <p:cNvSpPr>
            <a:spLocks noChangeArrowheads="1"/>
          </p:cNvSpPr>
          <p:nvPr/>
        </p:nvSpPr>
        <p:spPr bwMode="auto">
          <a:xfrm rot="5400000" flipV="1">
            <a:off x="4876800" y="2057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6" name="Oval 36"/>
          <p:cNvSpPr>
            <a:spLocks noChangeArrowheads="1"/>
          </p:cNvSpPr>
          <p:nvPr/>
        </p:nvSpPr>
        <p:spPr bwMode="auto">
          <a:xfrm rot="5400000" flipV="1">
            <a:off x="3516313" y="20558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7" name="Oval 37"/>
          <p:cNvSpPr>
            <a:spLocks noChangeArrowheads="1"/>
          </p:cNvSpPr>
          <p:nvPr/>
        </p:nvSpPr>
        <p:spPr bwMode="auto">
          <a:xfrm rot="5400000" flipV="1">
            <a:off x="4038600" y="2667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8" name="Oval 38"/>
          <p:cNvSpPr>
            <a:spLocks noChangeArrowheads="1"/>
          </p:cNvSpPr>
          <p:nvPr/>
        </p:nvSpPr>
        <p:spPr bwMode="auto">
          <a:xfrm rot="5400000" flipV="1">
            <a:off x="4038600" y="1676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9" name="Line 39"/>
          <p:cNvSpPr>
            <a:spLocks noChangeShapeType="1"/>
          </p:cNvSpPr>
          <p:nvPr/>
        </p:nvSpPr>
        <p:spPr bwMode="auto">
          <a:xfrm flipV="1">
            <a:off x="1981200" y="2057400"/>
            <a:ext cx="1524000" cy="152400"/>
          </a:xfrm>
          <a:prstGeom prst="line">
            <a:avLst/>
          </a:prstGeom>
          <a:noFill/>
          <a:ln w="25400">
            <a:solidFill>
              <a:srgbClr val="FF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00" name="Text Box 40"/>
          <p:cNvSpPr txBox="1">
            <a:spLocks noChangeArrowheads="1"/>
          </p:cNvSpPr>
          <p:nvPr/>
        </p:nvSpPr>
        <p:spPr bwMode="auto">
          <a:xfrm>
            <a:off x="5943600" y="48006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sp>
        <p:nvSpPr>
          <p:cNvPr id="1628201" name="Rectangle 41"/>
          <p:cNvSpPr>
            <a:spLocks noChangeArrowheads="1"/>
          </p:cNvSpPr>
          <p:nvPr/>
        </p:nvSpPr>
        <p:spPr bwMode="auto">
          <a:xfrm>
            <a:off x="381000" y="3657600"/>
            <a:ext cx="579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b="0">
                <a:solidFill>
                  <a:srgbClr val="FF0000"/>
                </a:solidFill>
              </a:rPr>
              <a:t>MIN</a:t>
            </a:r>
          </a:p>
          <a:p>
            <a:pPr marL="342900" indent="-342900">
              <a:spcBef>
                <a:spcPts val="200"/>
              </a:spcBef>
              <a:spcAft>
                <a:spcPts val="200"/>
              </a:spcAft>
              <a:buClr>
                <a:srgbClr val="0C7B9C"/>
              </a:buClr>
              <a:buSzPct val="75000"/>
              <a:buFont typeface="Monotype Sorts" pitchFamily="2" charset="2"/>
              <a:buChar char="l"/>
            </a:pPr>
            <a:r>
              <a:rPr lang="en-US" sz="2400" b="0"/>
              <a:t>MAX</a:t>
            </a:r>
          </a:p>
          <a:p>
            <a:pPr marL="342900" indent="-342900">
              <a:spcBef>
                <a:spcPts val="200"/>
              </a:spcBef>
              <a:spcAft>
                <a:spcPts val="200"/>
              </a:spcAft>
              <a:buClr>
                <a:srgbClr val="0C7B9C"/>
              </a:buClr>
              <a:buSzPct val="75000"/>
              <a:buFont typeface="Monotype Sorts" pitchFamily="2" charset="2"/>
              <a:buChar char="l"/>
            </a:pPr>
            <a:r>
              <a:rPr lang="en-US" sz="2400" b="0"/>
              <a:t>Group Average</a:t>
            </a:r>
          </a:p>
          <a:p>
            <a:pPr marL="342900" indent="-342900">
              <a:spcBef>
                <a:spcPts val="200"/>
              </a:spcBef>
              <a:spcAft>
                <a:spcPts val="200"/>
              </a:spcAft>
              <a:buClr>
                <a:srgbClr val="0C7B9C"/>
              </a:buClr>
              <a:buSzPct val="75000"/>
              <a:buFont typeface="Monotype Sorts" pitchFamily="2" charset="2"/>
              <a:buChar char="l"/>
            </a:pPr>
            <a:r>
              <a:rPr lang="en-US" sz="2400" b="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b="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b="0"/>
              <a:t>Ward’s Method uses squared error</a:t>
            </a:r>
            <a:endParaRPr lang="en-US" sz="2400" b="0"/>
          </a:p>
        </p:txBody>
      </p:sp>
    </p:spTree>
    <p:extLst>
      <p:ext uri="{BB962C8B-B14F-4D97-AF65-F5344CB8AC3E}">
        <p14:creationId xmlns:p14="http://schemas.microsoft.com/office/powerpoint/2010/main" val="86304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6" name="Rectangle 2"/>
          <p:cNvSpPr>
            <a:spLocks noGrp="1" noChangeArrowheads="1"/>
          </p:cNvSpPr>
          <p:nvPr>
            <p:ph type="title"/>
          </p:nvPr>
        </p:nvSpPr>
        <p:spPr>
          <a:xfrm>
            <a:off x="381000" y="152400"/>
            <a:ext cx="8280400" cy="1333500"/>
          </a:xfrm>
        </p:spPr>
        <p:txBody>
          <a:bodyPr>
            <a:noAutofit/>
          </a:bodyPr>
          <a:lstStyle/>
          <a:p>
            <a:r>
              <a:rPr lang="en-US" dirty="0"/>
              <a:t>How to Define Inter-Cluster Similarity</a:t>
            </a:r>
          </a:p>
        </p:txBody>
      </p:sp>
      <p:sp>
        <p:nvSpPr>
          <p:cNvPr id="1629187" name="Rectangle 3"/>
          <p:cNvSpPr>
            <a:spLocks noGrp="1" noChangeArrowheads="1"/>
          </p:cNvSpPr>
          <p:nvPr>
            <p:ph type="body" idx="1"/>
          </p:nvPr>
        </p:nvSpPr>
        <p:spPr>
          <a:xfrm>
            <a:off x="639763" y="2954338"/>
            <a:ext cx="4800600" cy="3303587"/>
          </a:xfrm>
        </p:spPr>
        <p:txBody>
          <a:bodyPr/>
          <a:lstStyle/>
          <a:p>
            <a:pPr marL="990600" lvl="1" indent="-533400">
              <a:lnSpc>
                <a:spcPct val="90000"/>
              </a:lnSpc>
              <a:spcBef>
                <a:spcPct val="20000"/>
              </a:spcBef>
              <a:buFont typeface="Arial" charset="0"/>
              <a:buNone/>
            </a:pPr>
            <a:r>
              <a:rPr lang="en-US" sz="1000"/>
              <a:t> </a:t>
            </a:r>
          </a:p>
        </p:txBody>
      </p:sp>
      <p:grpSp>
        <p:nvGrpSpPr>
          <p:cNvPr id="1629188" name="Group 4"/>
          <p:cNvGrpSpPr>
            <a:grpSpLocks/>
          </p:cNvGrpSpPr>
          <p:nvPr/>
        </p:nvGrpSpPr>
        <p:grpSpPr bwMode="auto">
          <a:xfrm>
            <a:off x="5486400" y="1676400"/>
            <a:ext cx="3429000" cy="3508375"/>
            <a:chOff x="3456" y="1440"/>
            <a:chExt cx="2160" cy="2210"/>
          </a:xfrm>
        </p:grpSpPr>
        <p:sp>
          <p:nvSpPr>
            <p:cNvPr id="1629189" name="Line 5"/>
            <p:cNvSpPr>
              <a:spLocks noChangeShapeType="1"/>
            </p:cNvSpPr>
            <p:nvPr/>
          </p:nvSpPr>
          <p:spPr bwMode="auto">
            <a:xfrm>
              <a:off x="369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0" name="Line 6"/>
            <p:cNvSpPr>
              <a:spLocks noChangeShapeType="1"/>
            </p:cNvSpPr>
            <p:nvPr/>
          </p:nvSpPr>
          <p:spPr bwMode="auto">
            <a:xfrm>
              <a:off x="3504" y="16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1" name="Line 7"/>
            <p:cNvSpPr>
              <a:spLocks noChangeShapeType="1"/>
            </p:cNvSpPr>
            <p:nvPr/>
          </p:nvSpPr>
          <p:spPr bwMode="auto">
            <a:xfrm>
              <a:off x="4012"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2" name="Line 8"/>
            <p:cNvSpPr>
              <a:spLocks noChangeShapeType="1"/>
            </p:cNvSpPr>
            <p:nvPr/>
          </p:nvSpPr>
          <p:spPr bwMode="auto">
            <a:xfrm>
              <a:off x="4329"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3" name="Line 9"/>
            <p:cNvSpPr>
              <a:spLocks noChangeShapeType="1"/>
            </p:cNvSpPr>
            <p:nvPr/>
          </p:nvSpPr>
          <p:spPr bwMode="auto">
            <a:xfrm>
              <a:off x="464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4" name="Line 10"/>
            <p:cNvSpPr>
              <a:spLocks noChangeShapeType="1"/>
            </p:cNvSpPr>
            <p:nvPr/>
          </p:nvSpPr>
          <p:spPr bwMode="auto">
            <a:xfrm>
              <a:off x="4963"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5" name="Line 11"/>
            <p:cNvSpPr>
              <a:spLocks noChangeShapeType="1"/>
            </p:cNvSpPr>
            <p:nvPr/>
          </p:nvSpPr>
          <p:spPr bwMode="auto">
            <a:xfrm>
              <a:off x="5280"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6" name="Line 12"/>
            <p:cNvSpPr>
              <a:spLocks noChangeShapeType="1"/>
            </p:cNvSpPr>
            <p:nvPr/>
          </p:nvSpPr>
          <p:spPr bwMode="auto">
            <a:xfrm>
              <a:off x="3504" y="18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7" name="Line 13"/>
            <p:cNvSpPr>
              <a:spLocks noChangeShapeType="1"/>
            </p:cNvSpPr>
            <p:nvPr/>
          </p:nvSpPr>
          <p:spPr bwMode="auto">
            <a:xfrm>
              <a:off x="3504" y="21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8" name="Line 14"/>
            <p:cNvSpPr>
              <a:spLocks noChangeShapeType="1"/>
            </p:cNvSpPr>
            <p:nvPr/>
          </p:nvSpPr>
          <p:spPr bwMode="auto">
            <a:xfrm>
              <a:off x="3504" y="2409"/>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199" name="Line 15"/>
            <p:cNvSpPr>
              <a:spLocks noChangeShapeType="1"/>
            </p:cNvSpPr>
            <p:nvPr/>
          </p:nvSpPr>
          <p:spPr bwMode="auto">
            <a:xfrm>
              <a:off x="3504" y="26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200" name="Line 16"/>
            <p:cNvSpPr>
              <a:spLocks noChangeShapeType="1"/>
            </p:cNvSpPr>
            <p:nvPr/>
          </p:nvSpPr>
          <p:spPr bwMode="auto">
            <a:xfrm>
              <a:off x="3504" y="292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201" name="Text Box 17"/>
            <p:cNvSpPr txBox="1">
              <a:spLocks noChangeArrowheads="1"/>
            </p:cNvSpPr>
            <p:nvPr/>
          </p:nvSpPr>
          <p:spPr bwMode="auto">
            <a:xfrm>
              <a:off x="3456" y="168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9202" name="Text Box 18"/>
            <p:cNvSpPr txBox="1">
              <a:spLocks noChangeArrowheads="1"/>
            </p:cNvSpPr>
            <p:nvPr/>
          </p:nvSpPr>
          <p:spPr bwMode="auto">
            <a:xfrm>
              <a:off x="3456" y="220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9203" name="Text Box 19"/>
            <p:cNvSpPr txBox="1">
              <a:spLocks noChangeArrowheads="1"/>
            </p:cNvSpPr>
            <p:nvPr/>
          </p:nvSpPr>
          <p:spPr bwMode="auto">
            <a:xfrm>
              <a:off x="3456" y="273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9204" name="Text Box 20"/>
            <p:cNvSpPr txBox="1">
              <a:spLocks noChangeArrowheads="1"/>
            </p:cNvSpPr>
            <p:nvPr/>
          </p:nvSpPr>
          <p:spPr bwMode="auto">
            <a:xfrm>
              <a:off x="345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9205" name="Text Box 21"/>
            <p:cNvSpPr txBox="1">
              <a:spLocks noChangeArrowheads="1"/>
            </p:cNvSpPr>
            <p:nvPr/>
          </p:nvSpPr>
          <p:spPr bwMode="auto">
            <a:xfrm>
              <a:off x="3456" y="19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9206" name="Text Box 22"/>
            <p:cNvSpPr txBox="1">
              <a:spLocks noChangeArrowheads="1"/>
            </p:cNvSpPr>
            <p:nvPr/>
          </p:nvSpPr>
          <p:spPr bwMode="auto">
            <a:xfrm>
              <a:off x="37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29207" name="Text Box 23"/>
            <p:cNvSpPr txBox="1">
              <a:spLocks noChangeArrowheads="1"/>
            </p:cNvSpPr>
            <p:nvPr/>
          </p:nvSpPr>
          <p:spPr bwMode="auto">
            <a:xfrm>
              <a:off x="4032"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29208" name="Text Box 24"/>
            <p:cNvSpPr txBox="1">
              <a:spLocks noChangeArrowheads="1"/>
            </p:cNvSpPr>
            <p:nvPr/>
          </p:nvSpPr>
          <p:spPr bwMode="auto">
            <a:xfrm>
              <a:off x="4368"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29209" name="Text Box 25"/>
            <p:cNvSpPr txBox="1">
              <a:spLocks noChangeArrowheads="1"/>
            </p:cNvSpPr>
            <p:nvPr/>
          </p:nvSpPr>
          <p:spPr bwMode="auto">
            <a:xfrm>
              <a:off x="470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29210" name="Text Box 26"/>
            <p:cNvSpPr txBox="1">
              <a:spLocks noChangeArrowheads="1"/>
            </p:cNvSpPr>
            <p:nvPr/>
          </p:nvSpPr>
          <p:spPr bwMode="auto">
            <a:xfrm>
              <a:off x="49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29211" name="Text Box 27"/>
            <p:cNvSpPr txBox="1">
              <a:spLocks noChangeArrowheads="1"/>
            </p:cNvSpPr>
            <p:nvPr/>
          </p:nvSpPr>
          <p:spPr bwMode="auto">
            <a:xfrm>
              <a:off x="5280" y="14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29212" name="Text Box 28"/>
            <p:cNvSpPr txBox="1">
              <a:spLocks noChangeArrowheads="1"/>
            </p:cNvSpPr>
            <p:nvPr/>
          </p:nvSpPr>
          <p:spPr bwMode="auto">
            <a:xfrm>
              <a:off x="3552" y="2976"/>
              <a:ext cx="3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29213" name="Freeform 29" descr="5%"/>
          <p:cNvSpPr>
            <a:spLocks/>
          </p:cNvSpPr>
          <p:nvPr/>
        </p:nvSpPr>
        <p:spPr bwMode="auto">
          <a:xfrm rot="-5400000">
            <a:off x="462757" y="18994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214" name="Oval 30"/>
          <p:cNvSpPr>
            <a:spLocks noChangeArrowheads="1"/>
          </p:cNvSpPr>
          <p:nvPr/>
        </p:nvSpPr>
        <p:spPr bwMode="auto">
          <a:xfrm rot="-5400000">
            <a:off x="1752600" y="2819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15" name="Oval 31"/>
          <p:cNvSpPr>
            <a:spLocks noChangeArrowheads="1"/>
          </p:cNvSpPr>
          <p:nvPr/>
        </p:nvSpPr>
        <p:spPr bwMode="auto">
          <a:xfrm rot="-5400000">
            <a:off x="1676400" y="2057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16" name="Oval 32"/>
          <p:cNvSpPr>
            <a:spLocks noChangeArrowheads="1"/>
          </p:cNvSpPr>
          <p:nvPr/>
        </p:nvSpPr>
        <p:spPr bwMode="auto">
          <a:xfrm rot="-5400000">
            <a:off x="8382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17" name="Oval 33"/>
          <p:cNvSpPr>
            <a:spLocks noChangeArrowheads="1"/>
          </p:cNvSpPr>
          <p:nvPr/>
        </p:nvSpPr>
        <p:spPr bwMode="auto">
          <a:xfrm rot="-5400000">
            <a:off x="1903413" y="23606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18" name="Freeform 34" descr="5%"/>
          <p:cNvSpPr>
            <a:spLocks/>
          </p:cNvSpPr>
          <p:nvPr/>
        </p:nvSpPr>
        <p:spPr bwMode="auto">
          <a:xfrm rot="5400000" flipV="1">
            <a:off x="3352800" y="17526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219" name="Oval 35"/>
          <p:cNvSpPr>
            <a:spLocks noChangeArrowheads="1"/>
          </p:cNvSpPr>
          <p:nvPr/>
        </p:nvSpPr>
        <p:spPr bwMode="auto">
          <a:xfrm rot="5400000" flipV="1">
            <a:off x="4876800" y="22098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20" name="Oval 36"/>
          <p:cNvSpPr>
            <a:spLocks noChangeArrowheads="1"/>
          </p:cNvSpPr>
          <p:nvPr/>
        </p:nvSpPr>
        <p:spPr bwMode="auto">
          <a:xfrm rot="5400000" flipV="1">
            <a:off x="3516313" y="22082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21" name="Oval 37"/>
          <p:cNvSpPr>
            <a:spLocks noChangeArrowheads="1"/>
          </p:cNvSpPr>
          <p:nvPr/>
        </p:nvSpPr>
        <p:spPr bwMode="auto">
          <a:xfrm rot="5400000" flipV="1">
            <a:off x="4038600" y="2819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22" name="Oval 38"/>
          <p:cNvSpPr>
            <a:spLocks noChangeArrowheads="1"/>
          </p:cNvSpPr>
          <p:nvPr/>
        </p:nvSpPr>
        <p:spPr bwMode="auto">
          <a:xfrm rot="5400000" flipV="1">
            <a:off x="4038600" y="18288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9223" name="Line 39"/>
          <p:cNvSpPr>
            <a:spLocks noChangeShapeType="1"/>
          </p:cNvSpPr>
          <p:nvPr/>
        </p:nvSpPr>
        <p:spPr bwMode="auto">
          <a:xfrm flipV="1">
            <a:off x="914400" y="2286000"/>
            <a:ext cx="3962400" cy="228600"/>
          </a:xfrm>
          <a:prstGeom prst="line">
            <a:avLst/>
          </a:prstGeom>
          <a:noFill/>
          <a:ln w="25400">
            <a:solidFill>
              <a:srgbClr val="FF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9224" name="Text Box 40"/>
          <p:cNvSpPr txBox="1">
            <a:spLocks noChangeArrowheads="1"/>
          </p:cNvSpPr>
          <p:nvPr/>
        </p:nvSpPr>
        <p:spPr bwMode="auto">
          <a:xfrm>
            <a:off x="5943600" y="49530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sp>
        <p:nvSpPr>
          <p:cNvPr id="1629225" name="Rectangle 41"/>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b="0"/>
              <a:t>MIN</a:t>
            </a:r>
          </a:p>
          <a:p>
            <a:pPr marL="342900" indent="-342900">
              <a:spcBef>
                <a:spcPts val="200"/>
              </a:spcBef>
              <a:spcAft>
                <a:spcPts val="200"/>
              </a:spcAft>
              <a:buClr>
                <a:srgbClr val="0C7B9C"/>
              </a:buClr>
              <a:buSzPct val="75000"/>
              <a:buFont typeface="Monotype Sorts" pitchFamily="2" charset="2"/>
              <a:buChar char="l"/>
            </a:pPr>
            <a:r>
              <a:rPr lang="en-US" sz="2400" b="0">
                <a:solidFill>
                  <a:srgbClr val="FF0000"/>
                </a:solidFill>
              </a:rPr>
              <a:t>MAX</a:t>
            </a:r>
          </a:p>
          <a:p>
            <a:pPr marL="342900" indent="-342900">
              <a:spcBef>
                <a:spcPts val="200"/>
              </a:spcBef>
              <a:spcAft>
                <a:spcPts val="200"/>
              </a:spcAft>
              <a:buClr>
                <a:srgbClr val="0C7B9C"/>
              </a:buClr>
              <a:buSzPct val="75000"/>
              <a:buFont typeface="Monotype Sorts" pitchFamily="2" charset="2"/>
              <a:buChar char="l"/>
            </a:pPr>
            <a:r>
              <a:rPr lang="en-US" sz="2400" b="0"/>
              <a:t>Group Average</a:t>
            </a:r>
          </a:p>
          <a:p>
            <a:pPr marL="342900" indent="-342900">
              <a:spcBef>
                <a:spcPts val="200"/>
              </a:spcBef>
              <a:spcAft>
                <a:spcPts val="200"/>
              </a:spcAft>
              <a:buClr>
                <a:srgbClr val="0C7B9C"/>
              </a:buClr>
              <a:buSzPct val="75000"/>
              <a:buFont typeface="Monotype Sorts" pitchFamily="2" charset="2"/>
              <a:buChar char="l"/>
            </a:pPr>
            <a:r>
              <a:rPr lang="en-US" sz="2400" b="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b="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b="0"/>
              <a:t>Ward’s Method uses squared error</a:t>
            </a:r>
            <a:endParaRPr lang="en-US" sz="2400" b="0"/>
          </a:p>
        </p:txBody>
      </p:sp>
    </p:spTree>
    <p:extLst>
      <p:ext uri="{BB962C8B-B14F-4D97-AF65-F5344CB8AC3E}">
        <p14:creationId xmlns:p14="http://schemas.microsoft.com/office/powerpoint/2010/main" val="424475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title"/>
          </p:nvPr>
        </p:nvSpPr>
        <p:spPr>
          <a:xfrm>
            <a:off x="381000" y="152399"/>
            <a:ext cx="8280400" cy="1219199"/>
          </a:xfrm>
        </p:spPr>
        <p:txBody>
          <a:bodyPr>
            <a:noAutofit/>
          </a:bodyPr>
          <a:lstStyle/>
          <a:p>
            <a:r>
              <a:rPr lang="en-US" dirty="0"/>
              <a:t>How to Define Inter-Cluster Similarity</a:t>
            </a:r>
          </a:p>
        </p:txBody>
      </p:sp>
      <p:sp>
        <p:nvSpPr>
          <p:cNvPr id="1630211" name="Rectangle 3"/>
          <p:cNvSpPr>
            <a:spLocks noGrp="1" noChangeArrowheads="1"/>
          </p:cNvSpPr>
          <p:nvPr>
            <p:ph type="body" idx="1"/>
          </p:nvPr>
        </p:nvSpPr>
        <p:spPr>
          <a:xfrm>
            <a:off x="639763" y="2649538"/>
            <a:ext cx="4800600" cy="3303587"/>
          </a:xfrm>
        </p:spPr>
        <p:txBody>
          <a:bodyPr/>
          <a:lstStyle/>
          <a:p>
            <a:pPr marL="990600" lvl="1" indent="-533400">
              <a:lnSpc>
                <a:spcPct val="90000"/>
              </a:lnSpc>
              <a:spcBef>
                <a:spcPct val="20000"/>
              </a:spcBef>
              <a:buFont typeface="Arial" charset="0"/>
              <a:buNone/>
            </a:pPr>
            <a:r>
              <a:rPr lang="en-US" sz="1000"/>
              <a:t> </a:t>
            </a:r>
          </a:p>
        </p:txBody>
      </p:sp>
      <p:grpSp>
        <p:nvGrpSpPr>
          <p:cNvPr id="1630212" name="Group 4"/>
          <p:cNvGrpSpPr>
            <a:grpSpLocks/>
          </p:cNvGrpSpPr>
          <p:nvPr/>
        </p:nvGrpSpPr>
        <p:grpSpPr bwMode="auto">
          <a:xfrm>
            <a:off x="5486400" y="1371600"/>
            <a:ext cx="3429000" cy="3508375"/>
            <a:chOff x="3456" y="1440"/>
            <a:chExt cx="2160" cy="2210"/>
          </a:xfrm>
        </p:grpSpPr>
        <p:sp>
          <p:nvSpPr>
            <p:cNvPr id="1630213" name="Line 5"/>
            <p:cNvSpPr>
              <a:spLocks noChangeShapeType="1"/>
            </p:cNvSpPr>
            <p:nvPr/>
          </p:nvSpPr>
          <p:spPr bwMode="auto">
            <a:xfrm>
              <a:off x="369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4" name="Line 6"/>
            <p:cNvSpPr>
              <a:spLocks noChangeShapeType="1"/>
            </p:cNvSpPr>
            <p:nvPr/>
          </p:nvSpPr>
          <p:spPr bwMode="auto">
            <a:xfrm>
              <a:off x="3504" y="16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5" name="Line 7"/>
            <p:cNvSpPr>
              <a:spLocks noChangeShapeType="1"/>
            </p:cNvSpPr>
            <p:nvPr/>
          </p:nvSpPr>
          <p:spPr bwMode="auto">
            <a:xfrm>
              <a:off x="4012"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6" name="Line 8"/>
            <p:cNvSpPr>
              <a:spLocks noChangeShapeType="1"/>
            </p:cNvSpPr>
            <p:nvPr/>
          </p:nvSpPr>
          <p:spPr bwMode="auto">
            <a:xfrm>
              <a:off x="4329"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7" name="Line 9"/>
            <p:cNvSpPr>
              <a:spLocks noChangeShapeType="1"/>
            </p:cNvSpPr>
            <p:nvPr/>
          </p:nvSpPr>
          <p:spPr bwMode="auto">
            <a:xfrm>
              <a:off x="464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8" name="Line 10"/>
            <p:cNvSpPr>
              <a:spLocks noChangeShapeType="1"/>
            </p:cNvSpPr>
            <p:nvPr/>
          </p:nvSpPr>
          <p:spPr bwMode="auto">
            <a:xfrm>
              <a:off x="4963"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19" name="Line 11"/>
            <p:cNvSpPr>
              <a:spLocks noChangeShapeType="1"/>
            </p:cNvSpPr>
            <p:nvPr/>
          </p:nvSpPr>
          <p:spPr bwMode="auto">
            <a:xfrm>
              <a:off x="5280"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0" name="Line 12"/>
            <p:cNvSpPr>
              <a:spLocks noChangeShapeType="1"/>
            </p:cNvSpPr>
            <p:nvPr/>
          </p:nvSpPr>
          <p:spPr bwMode="auto">
            <a:xfrm>
              <a:off x="3504" y="18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1" name="Line 13"/>
            <p:cNvSpPr>
              <a:spLocks noChangeShapeType="1"/>
            </p:cNvSpPr>
            <p:nvPr/>
          </p:nvSpPr>
          <p:spPr bwMode="auto">
            <a:xfrm>
              <a:off x="3504" y="21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2" name="Line 14"/>
            <p:cNvSpPr>
              <a:spLocks noChangeShapeType="1"/>
            </p:cNvSpPr>
            <p:nvPr/>
          </p:nvSpPr>
          <p:spPr bwMode="auto">
            <a:xfrm>
              <a:off x="3504" y="2409"/>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3" name="Line 15"/>
            <p:cNvSpPr>
              <a:spLocks noChangeShapeType="1"/>
            </p:cNvSpPr>
            <p:nvPr/>
          </p:nvSpPr>
          <p:spPr bwMode="auto">
            <a:xfrm>
              <a:off x="3504" y="26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4" name="Line 16"/>
            <p:cNvSpPr>
              <a:spLocks noChangeShapeType="1"/>
            </p:cNvSpPr>
            <p:nvPr/>
          </p:nvSpPr>
          <p:spPr bwMode="auto">
            <a:xfrm>
              <a:off x="3504" y="292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25" name="Text Box 17"/>
            <p:cNvSpPr txBox="1">
              <a:spLocks noChangeArrowheads="1"/>
            </p:cNvSpPr>
            <p:nvPr/>
          </p:nvSpPr>
          <p:spPr bwMode="auto">
            <a:xfrm>
              <a:off x="3456" y="168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30226" name="Text Box 18"/>
            <p:cNvSpPr txBox="1">
              <a:spLocks noChangeArrowheads="1"/>
            </p:cNvSpPr>
            <p:nvPr/>
          </p:nvSpPr>
          <p:spPr bwMode="auto">
            <a:xfrm>
              <a:off x="3456" y="220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30227" name="Text Box 19"/>
            <p:cNvSpPr txBox="1">
              <a:spLocks noChangeArrowheads="1"/>
            </p:cNvSpPr>
            <p:nvPr/>
          </p:nvSpPr>
          <p:spPr bwMode="auto">
            <a:xfrm>
              <a:off x="3456" y="273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30228" name="Text Box 20"/>
            <p:cNvSpPr txBox="1">
              <a:spLocks noChangeArrowheads="1"/>
            </p:cNvSpPr>
            <p:nvPr/>
          </p:nvSpPr>
          <p:spPr bwMode="auto">
            <a:xfrm>
              <a:off x="345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30229" name="Text Box 21"/>
            <p:cNvSpPr txBox="1">
              <a:spLocks noChangeArrowheads="1"/>
            </p:cNvSpPr>
            <p:nvPr/>
          </p:nvSpPr>
          <p:spPr bwMode="auto">
            <a:xfrm>
              <a:off x="3456" y="19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30230" name="Text Box 22"/>
            <p:cNvSpPr txBox="1">
              <a:spLocks noChangeArrowheads="1"/>
            </p:cNvSpPr>
            <p:nvPr/>
          </p:nvSpPr>
          <p:spPr bwMode="auto">
            <a:xfrm>
              <a:off x="37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30231" name="Text Box 23"/>
            <p:cNvSpPr txBox="1">
              <a:spLocks noChangeArrowheads="1"/>
            </p:cNvSpPr>
            <p:nvPr/>
          </p:nvSpPr>
          <p:spPr bwMode="auto">
            <a:xfrm>
              <a:off x="4032"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30232" name="Text Box 24"/>
            <p:cNvSpPr txBox="1">
              <a:spLocks noChangeArrowheads="1"/>
            </p:cNvSpPr>
            <p:nvPr/>
          </p:nvSpPr>
          <p:spPr bwMode="auto">
            <a:xfrm>
              <a:off x="4368"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30233" name="Text Box 25"/>
            <p:cNvSpPr txBox="1">
              <a:spLocks noChangeArrowheads="1"/>
            </p:cNvSpPr>
            <p:nvPr/>
          </p:nvSpPr>
          <p:spPr bwMode="auto">
            <a:xfrm>
              <a:off x="470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30234" name="Text Box 26"/>
            <p:cNvSpPr txBox="1">
              <a:spLocks noChangeArrowheads="1"/>
            </p:cNvSpPr>
            <p:nvPr/>
          </p:nvSpPr>
          <p:spPr bwMode="auto">
            <a:xfrm>
              <a:off x="49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30235" name="Text Box 27"/>
            <p:cNvSpPr txBox="1">
              <a:spLocks noChangeArrowheads="1"/>
            </p:cNvSpPr>
            <p:nvPr/>
          </p:nvSpPr>
          <p:spPr bwMode="auto">
            <a:xfrm>
              <a:off x="5280" y="14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30236" name="Text Box 28"/>
            <p:cNvSpPr txBox="1">
              <a:spLocks noChangeArrowheads="1"/>
            </p:cNvSpPr>
            <p:nvPr/>
          </p:nvSpPr>
          <p:spPr bwMode="auto">
            <a:xfrm>
              <a:off x="3552" y="2976"/>
              <a:ext cx="3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30237" name="Freeform 29" descr="5%"/>
          <p:cNvSpPr>
            <a:spLocks/>
          </p:cNvSpPr>
          <p:nvPr/>
        </p:nvSpPr>
        <p:spPr bwMode="auto">
          <a:xfrm rot="-5400000">
            <a:off x="462757" y="15946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38" name="Oval 30"/>
          <p:cNvSpPr>
            <a:spLocks noChangeArrowheads="1"/>
          </p:cNvSpPr>
          <p:nvPr/>
        </p:nvSpPr>
        <p:spPr bwMode="auto">
          <a:xfrm rot="-5400000">
            <a:off x="1752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39" name="Oval 31"/>
          <p:cNvSpPr>
            <a:spLocks noChangeArrowheads="1"/>
          </p:cNvSpPr>
          <p:nvPr/>
        </p:nvSpPr>
        <p:spPr bwMode="auto">
          <a:xfrm rot="-5400000">
            <a:off x="1676400" y="1752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0" name="Oval 32"/>
          <p:cNvSpPr>
            <a:spLocks noChangeArrowheads="1"/>
          </p:cNvSpPr>
          <p:nvPr/>
        </p:nvSpPr>
        <p:spPr bwMode="auto">
          <a:xfrm rot="-5400000">
            <a:off x="838200" y="22098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1" name="Oval 33"/>
          <p:cNvSpPr>
            <a:spLocks noChangeArrowheads="1"/>
          </p:cNvSpPr>
          <p:nvPr/>
        </p:nvSpPr>
        <p:spPr bwMode="auto">
          <a:xfrm rot="-5400000">
            <a:off x="1903413" y="20558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2" name="Freeform 34" descr="5%"/>
          <p:cNvSpPr>
            <a:spLocks/>
          </p:cNvSpPr>
          <p:nvPr/>
        </p:nvSpPr>
        <p:spPr bwMode="auto">
          <a:xfrm rot="5400000" flipV="1">
            <a:off x="3352800" y="14478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43" name="Oval 35"/>
          <p:cNvSpPr>
            <a:spLocks noChangeArrowheads="1"/>
          </p:cNvSpPr>
          <p:nvPr/>
        </p:nvSpPr>
        <p:spPr bwMode="auto">
          <a:xfrm rot="5400000" flipV="1">
            <a:off x="4876800"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4" name="Oval 36"/>
          <p:cNvSpPr>
            <a:spLocks noChangeArrowheads="1"/>
          </p:cNvSpPr>
          <p:nvPr/>
        </p:nvSpPr>
        <p:spPr bwMode="auto">
          <a:xfrm rot="5400000" flipV="1">
            <a:off x="3516313"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5" name="Oval 37"/>
          <p:cNvSpPr>
            <a:spLocks noChangeArrowheads="1"/>
          </p:cNvSpPr>
          <p:nvPr/>
        </p:nvSpPr>
        <p:spPr bwMode="auto">
          <a:xfrm rot="5400000" flipV="1">
            <a:off x="4038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6" name="Oval 38"/>
          <p:cNvSpPr>
            <a:spLocks noChangeArrowheads="1"/>
          </p:cNvSpPr>
          <p:nvPr/>
        </p:nvSpPr>
        <p:spPr bwMode="auto">
          <a:xfrm rot="5400000" flipV="1">
            <a:off x="4038600" y="1524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0247" name="Line 39"/>
          <p:cNvSpPr>
            <a:spLocks noChangeShapeType="1"/>
          </p:cNvSpPr>
          <p:nvPr/>
        </p:nvSpPr>
        <p:spPr bwMode="auto">
          <a:xfrm>
            <a:off x="1828800" y="2514600"/>
            <a:ext cx="2209800" cy="76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48" name="Line 40"/>
          <p:cNvSpPr>
            <a:spLocks noChangeShapeType="1"/>
          </p:cNvSpPr>
          <p:nvPr/>
        </p:nvSpPr>
        <p:spPr bwMode="auto">
          <a:xfrm flipV="1">
            <a:off x="1828800" y="1981200"/>
            <a:ext cx="16764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49" name="Line 41"/>
          <p:cNvSpPr>
            <a:spLocks noChangeShapeType="1"/>
          </p:cNvSpPr>
          <p:nvPr/>
        </p:nvSpPr>
        <p:spPr bwMode="auto">
          <a:xfrm flipV="1">
            <a:off x="1828800" y="1600200"/>
            <a:ext cx="2209800" cy="914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0" name="Line 42"/>
          <p:cNvSpPr>
            <a:spLocks noChangeShapeType="1"/>
          </p:cNvSpPr>
          <p:nvPr/>
        </p:nvSpPr>
        <p:spPr bwMode="auto">
          <a:xfrm flipV="1">
            <a:off x="1828800" y="1981200"/>
            <a:ext cx="30480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1" name="Line 43"/>
          <p:cNvSpPr>
            <a:spLocks noChangeShapeType="1"/>
          </p:cNvSpPr>
          <p:nvPr/>
        </p:nvSpPr>
        <p:spPr bwMode="auto">
          <a:xfrm>
            <a:off x="1981200" y="2133600"/>
            <a:ext cx="2057400" cy="457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2" name="Line 44"/>
          <p:cNvSpPr>
            <a:spLocks noChangeShapeType="1"/>
          </p:cNvSpPr>
          <p:nvPr/>
        </p:nvSpPr>
        <p:spPr bwMode="auto">
          <a:xfrm flipV="1">
            <a:off x="1981200" y="1981200"/>
            <a:ext cx="1524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3" name="Line 45"/>
          <p:cNvSpPr>
            <a:spLocks noChangeShapeType="1"/>
          </p:cNvSpPr>
          <p:nvPr/>
        </p:nvSpPr>
        <p:spPr bwMode="auto">
          <a:xfrm flipV="1">
            <a:off x="1981200" y="1600200"/>
            <a:ext cx="20574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4" name="Line 46"/>
          <p:cNvSpPr>
            <a:spLocks noChangeShapeType="1"/>
          </p:cNvSpPr>
          <p:nvPr/>
        </p:nvSpPr>
        <p:spPr bwMode="auto">
          <a:xfrm flipV="1">
            <a:off x="1981200" y="1981200"/>
            <a:ext cx="28956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5" name="Line 47"/>
          <p:cNvSpPr>
            <a:spLocks noChangeShapeType="1"/>
          </p:cNvSpPr>
          <p:nvPr/>
        </p:nvSpPr>
        <p:spPr bwMode="auto">
          <a:xfrm>
            <a:off x="914400" y="2209800"/>
            <a:ext cx="3124200" cy="3810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6" name="Line 48"/>
          <p:cNvSpPr>
            <a:spLocks noChangeShapeType="1"/>
          </p:cNvSpPr>
          <p:nvPr/>
        </p:nvSpPr>
        <p:spPr bwMode="auto">
          <a:xfrm flipV="1">
            <a:off x="914400" y="1981200"/>
            <a:ext cx="39624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7" name="Line 49"/>
          <p:cNvSpPr>
            <a:spLocks noChangeShapeType="1"/>
          </p:cNvSpPr>
          <p:nvPr/>
        </p:nvSpPr>
        <p:spPr bwMode="auto">
          <a:xfrm flipV="1">
            <a:off x="914400" y="1600200"/>
            <a:ext cx="3124200" cy="609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8" name="Line 50"/>
          <p:cNvSpPr>
            <a:spLocks noChangeShapeType="1"/>
          </p:cNvSpPr>
          <p:nvPr/>
        </p:nvSpPr>
        <p:spPr bwMode="auto">
          <a:xfrm flipV="1">
            <a:off x="914400" y="1981200"/>
            <a:ext cx="25908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59" name="Line 51"/>
          <p:cNvSpPr>
            <a:spLocks noChangeShapeType="1"/>
          </p:cNvSpPr>
          <p:nvPr/>
        </p:nvSpPr>
        <p:spPr bwMode="auto">
          <a:xfrm>
            <a:off x="1752600" y="1752600"/>
            <a:ext cx="2286000" cy="838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60" name="Line 52"/>
          <p:cNvSpPr>
            <a:spLocks noChangeShapeType="1"/>
          </p:cNvSpPr>
          <p:nvPr/>
        </p:nvSpPr>
        <p:spPr bwMode="auto">
          <a:xfrm>
            <a:off x="1752600" y="1752600"/>
            <a:ext cx="17526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61" name="Line 53"/>
          <p:cNvSpPr>
            <a:spLocks noChangeShapeType="1"/>
          </p:cNvSpPr>
          <p:nvPr/>
        </p:nvSpPr>
        <p:spPr bwMode="auto">
          <a:xfrm flipV="1">
            <a:off x="1752600" y="1600200"/>
            <a:ext cx="2286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62" name="Line 54"/>
          <p:cNvSpPr>
            <a:spLocks noChangeShapeType="1"/>
          </p:cNvSpPr>
          <p:nvPr/>
        </p:nvSpPr>
        <p:spPr bwMode="auto">
          <a:xfrm>
            <a:off x="1752600" y="1752600"/>
            <a:ext cx="31242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0263" name="Text Box 55"/>
          <p:cNvSpPr txBox="1">
            <a:spLocks noChangeArrowheads="1"/>
          </p:cNvSpPr>
          <p:nvPr/>
        </p:nvSpPr>
        <p:spPr bwMode="auto">
          <a:xfrm>
            <a:off x="5943600" y="46482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sp>
        <p:nvSpPr>
          <p:cNvPr id="1630264" name="Rectangle 56"/>
          <p:cNvSpPr>
            <a:spLocks noChangeArrowheads="1"/>
          </p:cNvSpPr>
          <p:nvPr/>
        </p:nvSpPr>
        <p:spPr bwMode="auto">
          <a:xfrm>
            <a:off x="381000" y="3505200"/>
            <a:ext cx="579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b="0"/>
              <a:t>MIN</a:t>
            </a:r>
          </a:p>
          <a:p>
            <a:pPr marL="342900" indent="-342900">
              <a:spcBef>
                <a:spcPts val="200"/>
              </a:spcBef>
              <a:spcAft>
                <a:spcPts val="200"/>
              </a:spcAft>
              <a:buClr>
                <a:srgbClr val="0C7B9C"/>
              </a:buClr>
              <a:buSzPct val="75000"/>
              <a:buFont typeface="Monotype Sorts" pitchFamily="2" charset="2"/>
              <a:buChar char="l"/>
            </a:pPr>
            <a:r>
              <a:rPr lang="en-US" sz="2400" b="0"/>
              <a:t>MAX</a:t>
            </a:r>
          </a:p>
          <a:p>
            <a:pPr marL="342900" indent="-342900">
              <a:spcBef>
                <a:spcPts val="200"/>
              </a:spcBef>
              <a:spcAft>
                <a:spcPts val="200"/>
              </a:spcAft>
              <a:buClr>
                <a:srgbClr val="0C7B9C"/>
              </a:buClr>
              <a:buSzPct val="75000"/>
              <a:buFont typeface="Monotype Sorts" pitchFamily="2" charset="2"/>
              <a:buChar char="l"/>
            </a:pPr>
            <a:r>
              <a:rPr lang="en-US" sz="2400" b="0">
                <a:solidFill>
                  <a:srgbClr val="FF0000"/>
                </a:solidFill>
              </a:rPr>
              <a:t>Group Average</a:t>
            </a:r>
          </a:p>
          <a:p>
            <a:pPr marL="342900" indent="-342900">
              <a:spcBef>
                <a:spcPts val="200"/>
              </a:spcBef>
              <a:spcAft>
                <a:spcPts val="200"/>
              </a:spcAft>
              <a:buClr>
                <a:srgbClr val="0C7B9C"/>
              </a:buClr>
              <a:buSzPct val="75000"/>
              <a:buFont typeface="Monotype Sorts" pitchFamily="2" charset="2"/>
              <a:buChar char="l"/>
            </a:pPr>
            <a:r>
              <a:rPr lang="en-US" sz="2400" b="0"/>
              <a:t>Distance Between Centroids</a:t>
            </a:r>
          </a:p>
          <a:p>
            <a:pPr marL="342900" indent="-342900">
              <a:spcBef>
                <a:spcPts val="200"/>
              </a:spcBef>
              <a:spcAft>
                <a:spcPts val="200"/>
              </a:spcAft>
              <a:buClr>
                <a:srgbClr val="0C7B9C"/>
              </a:buClr>
              <a:buSzPct val="75000"/>
              <a:buFont typeface="Monotype Sorts" pitchFamily="2" charset="2"/>
              <a:buChar char="l"/>
            </a:pPr>
            <a:r>
              <a:rPr lang="en-US" sz="2400" b="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b="0"/>
              <a:t>Ward’s Method uses squared error</a:t>
            </a:r>
            <a:endParaRPr lang="en-US" sz="2400" b="0"/>
          </a:p>
        </p:txBody>
      </p:sp>
    </p:spTree>
    <p:extLst>
      <p:ext uri="{BB962C8B-B14F-4D97-AF65-F5344CB8AC3E}">
        <p14:creationId xmlns:p14="http://schemas.microsoft.com/office/powerpoint/2010/main" val="44486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Line 2"/>
          <p:cNvSpPr>
            <a:spLocks noChangeShapeType="1"/>
          </p:cNvSpPr>
          <p:nvPr/>
        </p:nvSpPr>
        <p:spPr bwMode="auto">
          <a:xfrm flipV="1">
            <a:off x="1371600" y="2514600"/>
            <a:ext cx="2895600" cy="0"/>
          </a:xfrm>
          <a:prstGeom prst="line">
            <a:avLst/>
          </a:prstGeom>
          <a:noFill/>
          <a:ln w="25400">
            <a:solidFill>
              <a:srgbClr val="FF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35" name="Freeform 3" descr="5%"/>
          <p:cNvSpPr>
            <a:spLocks/>
          </p:cNvSpPr>
          <p:nvPr/>
        </p:nvSpPr>
        <p:spPr bwMode="auto">
          <a:xfrm rot="-5400000">
            <a:off x="462757" y="1823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36" name="Rectangle 4"/>
          <p:cNvSpPr>
            <a:spLocks noGrp="1" noChangeArrowheads="1"/>
          </p:cNvSpPr>
          <p:nvPr>
            <p:ph type="title"/>
          </p:nvPr>
        </p:nvSpPr>
        <p:spPr>
          <a:xfrm>
            <a:off x="381000" y="228600"/>
            <a:ext cx="8280400" cy="1219200"/>
          </a:xfrm>
        </p:spPr>
        <p:txBody>
          <a:bodyPr>
            <a:noAutofit/>
          </a:bodyPr>
          <a:lstStyle/>
          <a:p>
            <a:r>
              <a:rPr lang="en-US" dirty="0"/>
              <a:t>How to Define Inter-Cluster Similarity</a:t>
            </a:r>
          </a:p>
        </p:txBody>
      </p:sp>
      <p:sp>
        <p:nvSpPr>
          <p:cNvPr id="1631237" name="Rectangle 5"/>
          <p:cNvSpPr>
            <a:spLocks noGrp="1" noChangeArrowheads="1"/>
          </p:cNvSpPr>
          <p:nvPr>
            <p:ph type="body" idx="1"/>
          </p:nvPr>
        </p:nvSpPr>
        <p:spPr>
          <a:xfrm>
            <a:off x="639763" y="2878138"/>
            <a:ext cx="4800600" cy="3303587"/>
          </a:xfrm>
        </p:spPr>
        <p:txBody>
          <a:bodyPr/>
          <a:lstStyle/>
          <a:p>
            <a:pPr marL="990600" lvl="1" indent="-533400">
              <a:lnSpc>
                <a:spcPct val="90000"/>
              </a:lnSpc>
              <a:spcBef>
                <a:spcPct val="20000"/>
              </a:spcBef>
              <a:buFont typeface="Arial" charset="0"/>
              <a:buNone/>
            </a:pPr>
            <a:r>
              <a:rPr lang="en-US" sz="1000"/>
              <a:t> </a:t>
            </a:r>
          </a:p>
        </p:txBody>
      </p:sp>
      <p:grpSp>
        <p:nvGrpSpPr>
          <p:cNvPr id="1631238" name="Group 6"/>
          <p:cNvGrpSpPr>
            <a:grpSpLocks/>
          </p:cNvGrpSpPr>
          <p:nvPr/>
        </p:nvGrpSpPr>
        <p:grpSpPr bwMode="auto">
          <a:xfrm>
            <a:off x="5486400" y="1600200"/>
            <a:ext cx="3429000" cy="3508375"/>
            <a:chOff x="3456" y="1440"/>
            <a:chExt cx="2160" cy="2210"/>
          </a:xfrm>
        </p:grpSpPr>
        <p:sp>
          <p:nvSpPr>
            <p:cNvPr id="1631239" name="Line 7"/>
            <p:cNvSpPr>
              <a:spLocks noChangeShapeType="1"/>
            </p:cNvSpPr>
            <p:nvPr/>
          </p:nvSpPr>
          <p:spPr bwMode="auto">
            <a:xfrm>
              <a:off x="369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0" name="Line 8"/>
            <p:cNvSpPr>
              <a:spLocks noChangeShapeType="1"/>
            </p:cNvSpPr>
            <p:nvPr/>
          </p:nvSpPr>
          <p:spPr bwMode="auto">
            <a:xfrm>
              <a:off x="3504" y="1632"/>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1" name="Line 9"/>
            <p:cNvSpPr>
              <a:spLocks noChangeShapeType="1"/>
            </p:cNvSpPr>
            <p:nvPr/>
          </p:nvSpPr>
          <p:spPr bwMode="auto">
            <a:xfrm>
              <a:off x="4012"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2" name="Line 10"/>
            <p:cNvSpPr>
              <a:spLocks noChangeShapeType="1"/>
            </p:cNvSpPr>
            <p:nvPr/>
          </p:nvSpPr>
          <p:spPr bwMode="auto">
            <a:xfrm>
              <a:off x="4329"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3" name="Line 11"/>
            <p:cNvSpPr>
              <a:spLocks noChangeShapeType="1"/>
            </p:cNvSpPr>
            <p:nvPr/>
          </p:nvSpPr>
          <p:spPr bwMode="auto">
            <a:xfrm>
              <a:off x="4646"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4" name="Line 12"/>
            <p:cNvSpPr>
              <a:spLocks noChangeShapeType="1"/>
            </p:cNvSpPr>
            <p:nvPr/>
          </p:nvSpPr>
          <p:spPr bwMode="auto">
            <a:xfrm>
              <a:off x="4963"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5" name="Line 13"/>
            <p:cNvSpPr>
              <a:spLocks noChangeShapeType="1"/>
            </p:cNvSpPr>
            <p:nvPr/>
          </p:nvSpPr>
          <p:spPr bwMode="auto">
            <a:xfrm>
              <a:off x="5280" y="1440"/>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6" name="Line 14"/>
            <p:cNvSpPr>
              <a:spLocks noChangeShapeType="1"/>
            </p:cNvSpPr>
            <p:nvPr/>
          </p:nvSpPr>
          <p:spPr bwMode="auto">
            <a:xfrm>
              <a:off x="3504" y="1891"/>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7" name="Line 15"/>
            <p:cNvSpPr>
              <a:spLocks noChangeShapeType="1"/>
            </p:cNvSpPr>
            <p:nvPr/>
          </p:nvSpPr>
          <p:spPr bwMode="auto">
            <a:xfrm>
              <a:off x="3504" y="2150"/>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8" name="Line 16"/>
            <p:cNvSpPr>
              <a:spLocks noChangeShapeType="1"/>
            </p:cNvSpPr>
            <p:nvPr/>
          </p:nvSpPr>
          <p:spPr bwMode="auto">
            <a:xfrm>
              <a:off x="3504" y="2409"/>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49" name="Line 17"/>
            <p:cNvSpPr>
              <a:spLocks noChangeShapeType="1"/>
            </p:cNvSpPr>
            <p:nvPr/>
          </p:nvSpPr>
          <p:spPr bwMode="auto">
            <a:xfrm>
              <a:off x="3504" y="26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50" name="Line 18"/>
            <p:cNvSpPr>
              <a:spLocks noChangeShapeType="1"/>
            </p:cNvSpPr>
            <p:nvPr/>
          </p:nvSpPr>
          <p:spPr bwMode="auto">
            <a:xfrm>
              <a:off x="3504" y="292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51" name="Text Box 19"/>
            <p:cNvSpPr txBox="1">
              <a:spLocks noChangeArrowheads="1"/>
            </p:cNvSpPr>
            <p:nvPr/>
          </p:nvSpPr>
          <p:spPr bwMode="auto">
            <a:xfrm>
              <a:off x="3456" y="168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31252" name="Text Box 20"/>
            <p:cNvSpPr txBox="1">
              <a:spLocks noChangeArrowheads="1"/>
            </p:cNvSpPr>
            <p:nvPr/>
          </p:nvSpPr>
          <p:spPr bwMode="auto">
            <a:xfrm>
              <a:off x="3456" y="220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31253" name="Text Box 21"/>
            <p:cNvSpPr txBox="1">
              <a:spLocks noChangeArrowheads="1"/>
            </p:cNvSpPr>
            <p:nvPr/>
          </p:nvSpPr>
          <p:spPr bwMode="auto">
            <a:xfrm>
              <a:off x="3456" y="273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31254" name="Text Box 22"/>
            <p:cNvSpPr txBox="1">
              <a:spLocks noChangeArrowheads="1"/>
            </p:cNvSpPr>
            <p:nvPr/>
          </p:nvSpPr>
          <p:spPr bwMode="auto">
            <a:xfrm>
              <a:off x="3456" y="249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31255" name="Text Box 23"/>
            <p:cNvSpPr txBox="1">
              <a:spLocks noChangeArrowheads="1"/>
            </p:cNvSpPr>
            <p:nvPr/>
          </p:nvSpPr>
          <p:spPr bwMode="auto">
            <a:xfrm>
              <a:off x="3456" y="19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31256" name="Text Box 24"/>
            <p:cNvSpPr txBox="1">
              <a:spLocks noChangeArrowheads="1"/>
            </p:cNvSpPr>
            <p:nvPr/>
          </p:nvSpPr>
          <p:spPr bwMode="auto">
            <a:xfrm>
              <a:off x="37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p1</a:t>
              </a:r>
            </a:p>
          </p:txBody>
        </p:sp>
        <p:sp>
          <p:nvSpPr>
            <p:cNvPr id="1631257" name="Text Box 25"/>
            <p:cNvSpPr txBox="1">
              <a:spLocks noChangeArrowheads="1"/>
            </p:cNvSpPr>
            <p:nvPr/>
          </p:nvSpPr>
          <p:spPr bwMode="auto">
            <a:xfrm>
              <a:off x="4032"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p2</a:t>
              </a:r>
            </a:p>
          </p:txBody>
        </p:sp>
        <p:sp>
          <p:nvSpPr>
            <p:cNvPr id="1631258" name="Text Box 26"/>
            <p:cNvSpPr txBox="1">
              <a:spLocks noChangeArrowheads="1"/>
            </p:cNvSpPr>
            <p:nvPr/>
          </p:nvSpPr>
          <p:spPr bwMode="auto">
            <a:xfrm>
              <a:off x="4368"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p3</a:t>
              </a:r>
            </a:p>
          </p:txBody>
        </p:sp>
        <p:sp>
          <p:nvSpPr>
            <p:cNvPr id="1631259" name="Text Box 27"/>
            <p:cNvSpPr txBox="1">
              <a:spLocks noChangeArrowheads="1"/>
            </p:cNvSpPr>
            <p:nvPr/>
          </p:nvSpPr>
          <p:spPr bwMode="auto">
            <a:xfrm>
              <a:off x="470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p4</a:t>
              </a:r>
            </a:p>
          </p:txBody>
        </p:sp>
        <p:sp>
          <p:nvSpPr>
            <p:cNvPr id="1631260" name="Text Box 28"/>
            <p:cNvSpPr txBox="1">
              <a:spLocks noChangeArrowheads="1"/>
            </p:cNvSpPr>
            <p:nvPr/>
          </p:nvSpPr>
          <p:spPr bwMode="auto">
            <a:xfrm>
              <a:off x="4944" y="14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p5</a:t>
              </a:r>
            </a:p>
          </p:txBody>
        </p:sp>
        <p:sp>
          <p:nvSpPr>
            <p:cNvPr id="1631261" name="Text Box 29"/>
            <p:cNvSpPr txBox="1">
              <a:spLocks noChangeArrowheads="1"/>
            </p:cNvSpPr>
            <p:nvPr/>
          </p:nvSpPr>
          <p:spPr bwMode="auto">
            <a:xfrm>
              <a:off x="5280" y="14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 . .</a:t>
              </a:r>
            </a:p>
          </p:txBody>
        </p:sp>
        <p:sp>
          <p:nvSpPr>
            <p:cNvPr id="1631262" name="Text Box 30"/>
            <p:cNvSpPr txBox="1">
              <a:spLocks noChangeArrowheads="1"/>
            </p:cNvSpPr>
            <p:nvPr/>
          </p:nvSpPr>
          <p:spPr bwMode="auto">
            <a:xfrm>
              <a:off x="3552" y="2976"/>
              <a:ext cx="3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t>
              </a:r>
            </a:p>
            <a:p>
              <a:pPr>
                <a:spcBef>
                  <a:spcPct val="50000"/>
                </a:spcBef>
              </a:pPr>
              <a:r>
                <a:rPr lang="en-US" sz="1600"/>
                <a:t>.</a:t>
              </a:r>
            </a:p>
            <a:p>
              <a:pPr>
                <a:spcBef>
                  <a:spcPct val="50000"/>
                </a:spcBef>
              </a:pPr>
              <a:r>
                <a:rPr lang="en-US" sz="1600"/>
                <a:t>.</a:t>
              </a:r>
            </a:p>
          </p:txBody>
        </p:sp>
      </p:grpSp>
      <p:sp>
        <p:nvSpPr>
          <p:cNvPr id="1631263" name="Oval 31"/>
          <p:cNvSpPr>
            <a:spLocks noChangeArrowheads="1"/>
          </p:cNvSpPr>
          <p:nvPr/>
        </p:nvSpPr>
        <p:spPr bwMode="auto">
          <a:xfrm rot="-5400000">
            <a:off x="1752600" y="27432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64" name="Oval 32"/>
          <p:cNvSpPr>
            <a:spLocks noChangeArrowheads="1"/>
          </p:cNvSpPr>
          <p:nvPr/>
        </p:nvSpPr>
        <p:spPr bwMode="auto">
          <a:xfrm rot="-5400000">
            <a:off x="1676400" y="19812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65" name="Oval 33"/>
          <p:cNvSpPr>
            <a:spLocks noChangeArrowheads="1"/>
          </p:cNvSpPr>
          <p:nvPr/>
        </p:nvSpPr>
        <p:spPr bwMode="auto">
          <a:xfrm rot="-5400000">
            <a:off x="838200" y="24384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66" name="Oval 34"/>
          <p:cNvSpPr>
            <a:spLocks noChangeArrowheads="1"/>
          </p:cNvSpPr>
          <p:nvPr/>
        </p:nvSpPr>
        <p:spPr bwMode="auto">
          <a:xfrm rot="-5400000">
            <a:off x="1903413" y="22844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67" name="Freeform 35" descr="5%"/>
          <p:cNvSpPr>
            <a:spLocks/>
          </p:cNvSpPr>
          <p:nvPr/>
        </p:nvSpPr>
        <p:spPr bwMode="auto">
          <a:xfrm rot="5400000" flipV="1">
            <a:off x="3352800" y="16764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1268" name="Oval 36"/>
          <p:cNvSpPr>
            <a:spLocks noChangeArrowheads="1"/>
          </p:cNvSpPr>
          <p:nvPr/>
        </p:nvSpPr>
        <p:spPr bwMode="auto">
          <a:xfrm rot="5400000" flipV="1">
            <a:off x="4876800" y="2133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69" name="Oval 37"/>
          <p:cNvSpPr>
            <a:spLocks noChangeArrowheads="1"/>
          </p:cNvSpPr>
          <p:nvPr/>
        </p:nvSpPr>
        <p:spPr bwMode="auto">
          <a:xfrm rot="5400000" flipV="1">
            <a:off x="3516313" y="21320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70" name="Oval 38"/>
          <p:cNvSpPr>
            <a:spLocks noChangeArrowheads="1"/>
          </p:cNvSpPr>
          <p:nvPr/>
        </p:nvSpPr>
        <p:spPr bwMode="auto">
          <a:xfrm rot="5400000" flipV="1">
            <a:off x="4038600" y="27432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71" name="Oval 39"/>
          <p:cNvSpPr>
            <a:spLocks noChangeArrowheads="1"/>
          </p:cNvSpPr>
          <p:nvPr/>
        </p:nvSpPr>
        <p:spPr bwMode="auto">
          <a:xfrm rot="5400000" flipV="1">
            <a:off x="4038600" y="1752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1272" name="Text Box 40"/>
          <p:cNvSpPr txBox="1">
            <a:spLocks noChangeArrowheads="1"/>
          </p:cNvSpPr>
          <p:nvPr/>
        </p:nvSpPr>
        <p:spPr bwMode="auto">
          <a:xfrm>
            <a:off x="5943600" y="48768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Proximity Matrix</a:t>
            </a:r>
          </a:p>
        </p:txBody>
      </p:sp>
      <p:sp>
        <p:nvSpPr>
          <p:cNvPr id="1631273" name="Rectangle 41"/>
          <p:cNvSpPr>
            <a:spLocks noChangeArrowheads="1"/>
          </p:cNvSpPr>
          <p:nvPr/>
        </p:nvSpPr>
        <p:spPr bwMode="auto">
          <a:xfrm>
            <a:off x="381000" y="3733800"/>
            <a:ext cx="5791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ts val="200"/>
              </a:spcBef>
              <a:spcAft>
                <a:spcPts val="200"/>
              </a:spcAft>
              <a:buClr>
                <a:srgbClr val="0C7B9C"/>
              </a:buClr>
              <a:buSzPct val="75000"/>
              <a:buFont typeface="Monotype Sorts" pitchFamily="2" charset="2"/>
              <a:buChar char="l"/>
            </a:pPr>
            <a:r>
              <a:rPr lang="en-US" sz="2400" b="0"/>
              <a:t>MIN</a:t>
            </a:r>
          </a:p>
          <a:p>
            <a:pPr marL="342900" indent="-342900">
              <a:spcBef>
                <a:spcPts val="200"/>
              </a:spcBef>
              <a:spcAft>
                <a:spcPts val="200"/>
              </a:spcAft>
              <a:buClr>
                <a:srgbClr val="0C7B9C"/>
              </a:buClr>
              <a:buSzPct val="75000"/>
              <a:buFont typeface="Monotype Sorts" pitchFamily="2" charset="2"/>
              <a:buChar char="l"/>
            </a:pPr>
            <a:r>
              <a:rPr lang="en-US" sz="2400" b="0"/>
              <a:t>MAX</a:t>
            </a:r>
          </a:p>
          <a:p>
            <a:pPr marL="342900" indent="-342900">
              <a:spcBef>
                <a:spcPts val="200"/>
              </a:spcBef>
              <a:spcAft>
                <a:spcPts val="200"/>
              </a:spcAft>
              <a:buClr>
                <a:srgbClr val="0C7B9C"/>
              </a:buClr>
              <a:buSzPct val="75000"/>
              <a:buFont typeface="Monotype Sorts" pitchFamily="2" charset="2"/>
              <a:buChar char="l"/>
            </a:pPr>
            <a:r>
              <a:rPr lang="en-US" sz="2400" b="0"/>
              <a:t>Group Average</a:t>
            </a:r>
          </a:p>
          <a:p>
            <a:pPr marL="342900" indent="-342900">
              <a:spcBef>
                <a:spcPts val="200"/>
              </a:spcBef>
              <a:spcAft>
                <a:spcPts val="200"/>
              </a:spcAft>
              <a:buClr>
                <a:srgbClr val="0C7B9C"/>
              </a:buClr>
              <a:buSzPct val="75000"/>
              <a:buFont typeface="Monotype Sorts" pitchFamily="2" charset="2"/>
              <a:buChar char="l"/>
            </a:pPr>
            <a:r>
              <a:rPr lang="en-US" sz="2400" b="0">
                <a:solidFill>
                  <a:srgbClr val="FF0000"/>
                </a:solidFill>
              </a:rPr>
              <a:t>Distance Between Centroids</a:t>
            </a:r>
          </a:p>
          <a:p>
            <a:pPr marL="342900" indent="-342900">
              <a:spcBef>
                <a:spcPts val="200"/>
              </a:spcBef>
              <a:spcAft>
                <a:spcPts val="200"/>
              </a:spcAft>
              <a:buClr>
                <a:srgbClr val="0C7B9C"/>
              </a:buClr>
              <a:buSzPct val="75000"/>
              <a:buFont typeface="Monotype Sorts" pitchFamily="2" charset="2"/>
              <a:buChar char="l"/>
            </a:pPr>
            <a:r>
              <a:rPr lang="en-US" sz="2400" b="0"/>
              <a:t>Other methods driven by an objective function</a:t>
            </a:r>
          </a:p>
          <a:p>
            <a:pPr marL="742950" lvl="1" indent="-285750">
              <a:spcBef>
                <a:spcPts val="200"/>
              </a:spcBef>
              <a:spcAft>
                <a:spcPts val="200"/>
              </a:spcAft>
              <a:buClr>
                <a:srgbClr val="0C7B9C"/>
              </a:buClr>
              <a:buSzPct val="100000"/>
              <a:buFont typeface="Arial" charset="0"/>
              <a:buChar char="–"/>
            </a:pPr>
            <a:r>
              <a:rPr lang="en-US" sz="2000" b="0"/>
              <a:t>Ward’s Method uses squared error</a:t>
            </a:r>
            <a:endParaRPr lang="en-US" sz="2400" b="0"/>
          </a:p>
        </p:txBody>
      </p:sp>
      <p:sp>
        <p:nvSpPr>
          <p:cNvPr id="1631274" name="Text Box 42"/>
          <p:cNvSpPr txBox="1">
            <a:spLocks noChangeArrowheads="1"/>
          </p:cNvSpPr>
          <p:nvPr/>
        </p:nvSpPr>
        <p:spPr bwMode="auto">
          <a:xfrm>
            <a:off x="1219200" y="2362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0000"/>
                </a:solidFill>
                <a:sym typeface="Symbol" pitchFamily="18" charset="2"/>
              </a:rPr>
              <a:t></a:t>
            </a:r>
          </a:p>
        </p:txBody>
      </p:sp>
      <p:sp>
        <p:nvSpPr>
          <p:cNvPr id="1631275" name="Text Box 43"/>
          <p:cNvSpPr txBox="1">
            <a:spLocks noChangeArrowheads="1"/>
          </p:cNvSpPr>
          <p:nvPr/>
        </p:nvSpPr>
        <p:spPr bwMode="auto">
          <a:xfrm>
            <a:off x="4114800" y="2362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0000"/>
                </a:solidFill>
                <a:sym typeface="Symbol" pitchFamily="18" charset="2"/>
              </a:rPr>
              <a:t></a:t>
            </a:r>
          </a:p>
        </p:txBody>
      </p:sp>
    </p:spTree>
    <p:extLst>
      <p:ext uri="{BB962C8B-B14F-4D97-AF65-F5344CB8AC3E}">
        <p14:creationId xmlns:p14="http://schemas.microsoft.com/office/powerpoint/2010/main" val="172360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title"/>
          </p:nvPr>
        </p:nvSpPr>
        <p:spPr>
          <a:xfrm>
            <a:off x="381000" y="152400"/>
            <a:ext cx="8280400" cy="1295400"/>
          </a:xfrm>
        </p:spPr>
        <p:txBody>
          <a:bodyPr>
            <a:normAutofit/>
          </a:bodyPr>
          <a:lstStyle/>
          <a:p>
            <a:r>
              <a:rPr lang="en-US"/>
              <a:t>Hierarchical Clustering: MIN</a:t>
            </a:r>
          </a:p>
        </p:txBody>
      </p:sp>
      <p:sp>
        <p:nvSpPr>
          <p:cNvPr id="1633283" name="Text Box 3"/>
          <p:cNvSpPr txBox="1">
            <a:spLocks noChangeArrowheads="1"/>
          </p:cNvSpPr>
          <p:nvPr/>
        </p:nvSpPr>
        <p:spPr bwMode="auto">
          <a:xfrm>
            <a:off x="914400" y="6034087"/>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Nested Clusters</a:t>
            </a:r>
          </a:p>
        </p:txBody>
      </p:sp>
      <p:sp>
        <p:nvSpPr>
          <p:cNvPr id="1633284" name="Text Box 4"/>
          <p:cNvSpPr txBox="1">
            <a:spLocks noChangeArrowheads="1"/>
          </p:cNvSpPr>
          <p:nvPr/>
        </p:nvSpPr>
        <p:spPr bwMode="auto">
          <a:xfrm>
            <a:off x="3486151" y="6034087"/>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err="1"/>
              <a:t>Dendrogram</a:t>
            </a:r>
            <a:endParaRPr lang="en-US" sz="1800" dirty="0"/>
          </a:p>
        </p:txBody>
      </p:sp>
      <p:grpSp>
        <p:nvGrpSpPr>
          <p:cNvPr id="1633285" name="Group 5"/>
          <p:cNvGrpSpPr>
            <a:grpSpLocks/>
          </p:cNvGrpSpPr>
          <p:nvPr/>
        </p:nvGrpSpPr>
        <p:grpSpPr bwMode="auto">
          <a:xfrm>
            <a:off x="747713" y="2092325"/>
            <a:ext cx="3175000" cy="2790825"/>
            <a:chOff x="471" y="1117"/>
            <a:chExt cx="2000" cy="1758"/>
          </a:xfrm>
        </p:grpSpPr>
        <p:sp>
          <p:nvSpPr>
            <p:cNvPr id="1633286" name="Freeform 6"/>
            <p:cNvSpPr>
              <a:spLocks/>
            </p:cNvSpPr>
            <p:nvPr/>
          </p:nvSpPr>
          <p:spPr bwMode="auto">
            <a:xfrm>
              <a:off x="1072" y="1810"/>
              <a:ext cx="89" cy="87"/>
            </a:xfrm>
            <a:custGeom>
              <a:avLst/>
              <a:gdLst>
                <a:gd name="T0" fmla="*/ 0 w 89"/>
                <a:gd name="T1" fmla="*/ 43 h 87"/>
                <a:gd name="T2" fmla="*/ 4 w 89"/>
                <a:gd name="T3" fmla="*/ 26 h 87"/>
                <a:gd name="T4" fmla="*/ 13 w 89"/>
                <a:gd name="T5" fmla="*/ 11 h 87"/>
                <a:gd name="T6" fmla="*/ 28 w 89"/>
                <a:gd name="T7" fmla="*/ 2 h 87"/>
                <a:gd name="T8" fmla="*/ 43 w 89"/>
                <a:gd name="T9" fmla="*/ 0 h 87"/>
                <a:gd name="T10" fmla="*/ 61 w 89"/>
                <a:gd name="T11" fmla="*/ 2 h 87"/>
                <a:gd name="T12" fmla="*/ 76 w 89"/>
                <a:gd name="T13" fmla="*/ 11 h 87"/>
                <a:gd name="T14" fmla="*/ 84 w 89"/>
                <a:gd name="T15" fmla="*/ 26 h 87"/>
                <a:gd name="T16" fmla="*/ 89 w 89"/>
                <a:gd name="T17" fmla="*/ 43 h 87"/>
                <a:gd name="T18" fmla="*/ 84 w 89"/>
                <a:gd name="T19" fmla="*/ 61 h 87"/>
                <a:gd name="T20" fmla="*/ 76 w 89"/>
                <a:gd name="T21" fmla="*/ 74 h 87"/>
                <a:gd name="T22" fmla="*/ 61 w 89"/>
                <a:gd name="T23" fmla="*/ 84 h 87"/>
                <a:gd name="T24" fmla="*/ 43 w 89"/>
                <a:gd name="T25" fmla="*/ 87 h 87"/>
                <a:gd name="T26" fmla="*/ 28 w 89"/>
                <a:gd name="T27" fmla="*/ 84 h 87"/>
                <a:gd name="T28" fmla="*/ 13 w 89"/>
                <a:gd name="T29" fmla="*/ 74 h 87"/>
                <a:gd name="T30" fmla="*/ 4 w 89"/>
                <a:gd name="T31" fmla="*/ 61 h 87"/>
                <a:gd name="T32" fmla="*/ 0 w 89"/>
                <a:gd name="T33"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0" y="43"/>
                  </a:moveTo>
                  <a:lnTo>
                    <a:pt x="4" y="26"/>
                  </a:lnTo>
                  <a:lnTo>
                    <a:pt x="13" y="11"/>
                  </a:lnTo>
                  <a:lnTo>
                    <a:pt x="28" y="2"/>
                  </a:lnTo>
                  <a:lnTo>
                    <a:pt x="43" y="0"/>
                  </a:lnTo>
                  <a:lnTo>
                    <a:pt x="61" y="2"/>
                  </a:lnTo>
                  <a:lnTo>
                    <a:pt x="76" y="11"/>
                  </a:lnTo>
                  <a:lnTo>
                    <a:pt x="84" y="26"/>
                  </a:lnTo>
                  <a:lnTo>
                    <a:pt x="89" y="43"/>
                  </a:lnTo>
                  <a:lnTo>
                    <a:pt x="84" y="61"/>
                  </a:lnTo>
                  <a:lnTo>
                    <a:pt x="76" y="74"/>
                  </a:lnTo>
                  <a:lnTo>
                    <a:pt x="61" y="84"/>
                  </a:lnTo>
                  <a:lnTo>
                    <a:pt x="43" y="87"/>
                  </a:lnTo>
                  <a:lnTo>
                    <a:pt x="28" y="84"/>
                  </a:lnTo>
                  <a:lnTo>
                    <a:pt x="13" y="74"/>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633287" name="Freeform 7"/>
            <p:cNvSpPr>
              <a:spLocks/>
            </p:cNvSpPr>
            <p:nvPr/>
          </p:nvSpPr>
          <p:spPr bwMode="auto">
            <a:xfrm>
              <a:off x="1894" y="1169"/>
              <a:ext cx="89" cy="86"/>
            </a:xfrm>
            <a:custGeom>
              <a:avLst/>
              <a:gdLst>
                <a:gd name="T0" fmla="*/ 0 w 89"/>
                <a:gd name="T1" fmla="*/ 43 h 86"/>
                <a:gd name="T2" fmla="*/ 4 w 89"/>
                <a:gd name="T3" fmla="*/ 26 h 86"/>
                <a:gd name="T4" fmla="*/ 13 w 89"/>
                <a:gd name="T5" fmla="*/ 13 h 86"/>
                <a:gd name="T6" fmla="*/ 28 w 89"/>
                <a:gd name="T7" fmla="*/ 2 h 86"/>
                <a:gd name="T8" fmla="*/ 45 w 89"/>
                <a:gd name="T9" fmla="*/ 0 h 86"/>
                <a:gd name="T10" fmla="*/ 61 w 89"/>
                <a:gd name="T11" fmla="*/ 2 h 86"/>
                <a:gd name="T12" fmla="*/ 76 w 89"/>
                <a:gd name="T13" fmla="*/ 13 h 86"/>
                <a:gd name="T14" fmla="*/ 84 w 89"/>
                <a:gd name="T15" fmla="*/ 26 h 86"/>
                <a:gd name="T16" fmla="*/ 89 w 89"/>
                <a:gd name="T17" fmla="*/ 43 h 86"/>
                <a:gd name="T18" fmla="*/ 84 w 89"/>
                <a:gd name="T19" fmla="*/ 60 h 86"/>
                <a:gd name="T20" fmla="*/ 76 w 89"/>
                <a:gd name="T21" fmla="*/ 73 h 86"/>
                <a:gd name="T22" fmla="*/ 61 w 89"/>
                <a:gd name="T23" fmla="*/ 84 h 86"/>
                <a:gd name="T24" fmla="*/ 45 w 89"/>
                <a:gd name="T25" fmla="*/ 86 h 86"/>
                <a:gd name="T26" fmla="*/ 28 w 89"/>
                <a:gd name="T27" fmla="*/ 84 h 86"/>
                <a:gd name="T28" fmla="*/ 13 w 89"/>
                <a:gd name="T29" fmla="*/ 73 h 86"/>
                <a:gd name="T30" fmla="*/ 4 w 89"/>
                <a:gd name="T31" fmla="*/ 60 h 86"/>
                <a:gd name="T32" fmla="*/ 0 w 89"/>
                <a:gd name="T33"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6">
                  <a:moveTo>
                    <a:pt x="0" y="43"/>
                  </a:moveTo>
                  <a:lnTo>
                    <a:pt x="4" y="26"/>
                  </a:lnTo>
                  <a:lnTo>
                    <a:pt x="13" y="13"/>
                  </a:lnTo>
                  <a:lnTo>
                    <a:pt x="28" y="2"/>
                  </a:lnTo>
                  <a:lnTo>
                    <a:pt x="45" y="0"/>
                  </a:lnTo>
                  <a:lnTo>
                    <a:pt x="61" y="2"/>
                  </a:lnTo>
                  <a:lnTo>
                    <a:pt x="76" y="13"/>
                  </a:lnTo>
                  <a:lnTo>
                    <a:pt x="84" y="26"/>
                  </a:lnTo>
                  <a:lnTo>
                    <a:pt x="89" y="43"/>
                  </a:lnTo>
                  <a:lnTo>
                    <a:pt x="84" y="60"/>
                  </a:lnTo>
                  <a:lnTo>
                    <a:pt x="76" y="73"/>
                  </a:lnTo>
                  <a:lnTo>
                    <a:pt x="61" y="84"/>
                  </a:lnTo>
                  <a:lnTo>
                    <a:pt x="45" y="86"/>
                  </a:lnTo>
                  <a:lnTo>
                    <a:pt x="28" y="84"/>
                  </a:lnTo>
                  <a:lnTo>
                    <a:pt x="13" y="73"/>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633288" name="Freeform 8"/>
            <p:cNvSpPr>
              <a:spLocks/>
            </p:cNvSpPr>
            <p:nvPr/>
          </p:nvSpPr>
          <p:spPr bwMode="auto">
            <a:xfrm>
              <a:off x="1295" y="2683"/>
              <a:ext cx="89" cy="88"/>
            </a:xfrm>
            <a:custGeom>
              <a:avLst/>
              <a:gdLst>
                <a:gd name="T0" fmla="*/ 0 w 89"/>
                <a:gd name="T1" fmla="*/ 45 h 88"/>
                <a:gd name="T2" fmla="*/ 4 w 89"/>
                <a:gd name="T3" fmla="*/ 28 h 88"/>
                <a:gd name="T4" fmla="*/ 13 w 89"/>
                <a:gd name="T5" fmla="*/ 12 h 88"/>
                <a:gd name="T6" fmla="*/ 28 w 89"/>
                <a:gd name="T7" fmla="*/ 4 h 88"/>
                <a:gd name="T8" fmla="*/ 45 w 89"/>
                <a:gd name="T9" fmla="*/ 0 h 88"/>
                <a:gd name="T10" fmla="*/ 60 w 89"/>
                <a:gd name="T11" fmla="*/ 4 h 88"/>
                <a:gd name="T12" fmla="*/ 76 w 89"/>
                <a:gd name="T13" fmla="*/ 12 h 88"/>
                <a:gd name="T14" fmla="*/ 86 w 89"/>
                <a:gd name="T15" fmla="*/ 28 h 88"/>
                <a:gd name="T16" fmla="*/ 89 w 89"/>
                <a:gd name="T17" fmla="*/ 45 h 88"/>
                <a:gd name="T18" fmla="*/ 86 w 89"/>
                <a:gd name="T19" fmla="*/ 62 h 88"/>
                <a:gd name="T20" fmla="*/ 76 w 89"/>
                <a:gd name="T21" fmla="*/ 75 h 88"/>
                <a:gd name="T22" fmla="*/ 60 w 89"/>
                <a:gd name="T23" fmla="*/ 86 h 88"/>
                <a:gd name="T24" fmla="*/ 45 w 89"/>
                <a:gd name="T25" fmla="*/ 88 h 88"/>
                <a:gd name="T26" fmla="*/ 28 w 89"/>
                <a:gd name="T27" fmla="*/ 86 h 88"/>
                <a:gd name="T28" fmla="*/ 13 w 89"/>
                <a:gd name="T29" fmla="*/ 75 h 88"/>
                <a:gd name="T30" fmla="*/ 4 w 89"/>
                <a:gd name="T31" fmla="*/ 62 h 88"/>
                <a:gd name="T32" fmla="*/ 0 w 89"/>
                <a:gd name="T33" fmla="*/ 4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8">
                  <a:moveTo>
                    <a:pt x="0" y="45"/>
                  </a:moveTo>
                  <a:lnTo>
                    <a:pt x="4" y="28"/>
                  </a:lnTo>
                  <a:lnTo>
                    <a:pt x="13" y="12"/>
                  </a:lnTo>
                  <a:lnTo>
                    <a:pt x="28" y="4"/>
                  </a:lnTo>
                  <a:lnTo>
                    <a:pt x="45" y="0"/>
                  </a:lnTo>
                  <a:lnTo>
                    <a:pt x="60" y="4"/>
                  </a:lnTo>
                  <a:lnTo>
                    <a:pt x="76" y="12"/>
                  </a:lnTo>
                  <a:lnTo>
                    <a:pt x="86" y="28"/>
                  </a:lnTo>
                  <a:lnTo>
                    <a:pt x="89" y="45"/>
                  </a:lnTo>
                  <a:lnTo>
                    <a:pt x="86" y="62"/>
                  </a:lnTo>
                  <a:lnTo>
                    <a:pt x="76" y="75"/>
                  </a:lnTo>
                  <a:lnTo>
                    <a:pt x="60" y="86"/>
                  </a:lnTo>
                  <a:lnTo>
                    <a:pt x="45" y="88"/>
                  </a:lnTo>
                  <a:lnTo>
                    <a:pt x="28" y="86"/>
                  </a:lnTo>
                  <a:lnTo>
                    <a:pt x="13" y="75"/>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3289" name="Freeform 9"/>
            <p:cNvSpPr>
              <a:spLocks/>
            </p:cNvSpPr>
            <p:nvPr/>
          </p:nvSpPr>
          <p:spPr bwMode="auto">
            <a:xfrm>
              <a:off x="471" y="1683"/>
              <a:ext cx="88" cy="88"/>
            </a:xfrm>
            <a:custGeom>
              <a:avLst/>
              <a:gdLst>
                <a:gd name="T0" fmla="*/ 0 w 88"/>
                <a:gd name="T1" fmla="*/ 45 h 88"/>
                <a:gd name="T2" fmla="*/ 4 w 88"/>
                <a:gd name="T3" fmla="*/ 28 h 88"/>
                <a:gd name="T4" fmla="*/ 13 w 88"/>
                <a:gd name="T5" fmla="*/ 13 h 88"/>
                <a:gd name="T6" fmla="*/ 28 w 88"/>
                <a:gd name="T7" fmla="*/ 4 h 88"/>
                <a:gd name="T8" fmla="*/ 45 w 88"/>
                <a:gd name="T9" fmla="*/ 0 h 88"/>
                <a:gd name="T10" fmla="*/ 60 w 88"/>
                <a:gd name="T11" fmla="*/ 4 h 88"/>
                <a:gd name="T12" fmla="*/ 75 w 88"/>
                <a:gd name="T13" fmla="*/ 13 h 88"/>
                <a:gd name="T14" fmla="*/ 84 w 88"/>
                <a:gd name="T15" fmla="*/ 28 h 88"/>
                <a:gd name="T16" fmla="*/ 88 w 88"/>
                <a:gd name="T17" fmla="*/ 45 h 88"/>
                <a:gd name="T18" fmla="*/ 84 w 88"/>
                <a:gd name="T19" fmla="*/ 60 h 88"/>
                <a:gd name="T20" fmla="*/ 75 w 88"/>
                <a:gd name="T21" fmla="*/ 75 h 88"/>
                <a:gd name="T22" fmla="*/ 60 w 88"/>
                <a:gd name="T23" fmla="*/ 86 h 88"/>
                <a:gd name="T24" fmla="*/ 45 w 88"/>
                <a:gd name="T25" fmla="*/ 88 h 88"/>
                <a:gd name="T26" fmla="*/ 28 w 88"/>
                <a:gd name="T27" fmla="*/ 86 h 88"/>
                <a:gd name="T28" fmla="*/ 13 w 88"/>
                <a:gd name="T29" fmla="*/ 75 h 88"/>
                <a:gd name="T30" fmla="*/ 4 w 88"/>
                <a:gd name="T31" fmla="*/ 60 h 88"/>
                <a:gd name="T32" fmla="*/ 0 w 88"/>
                <a:gd name="T33" fmla="*/ 4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8">
                  <a:moveTo>
                    <a:pt x="0" y="45"/>
                  </a:moveTo>
                  <a:lnTo>
                    <a:pt x="4" y="28"/>
                  </a:lnTo>
                  <a:lnTo>
                    <a:pt x="13" y="13"/>
                  </a:lnTo>
                  <a:lnTo>
                    <a:pt x="28" y="4"/>
                  </a:lnTo>
                  <a:lnTo>
                    <a:pt x="45" y="0"/>
                  </a:lnTo>
                  <a:lnTo>
                    <a:pt x="60" y="4"/>
                  </a:lnTo>
                  <a:lnTo>
                    <a:pt x="75" y="13"/>
                  </a:lnTo>
                  <a:lnTo>
                    <a:pt x="84" y="28"/>
                  </a:lnTo>
                  <a:lnTo>
                    <a:pt x="88" y="45"/>
                  </a:lnTo>
                  <a:lnTo>
                    <a:pt x="84" y="60"/>
                  </a:lnTo>
                  <a:lnTo>
                    <a:pt x="75" y="75"/>
                  </a:lnTo>
                  <a:lnTo>
                    <a:pt x="60" y="86"/>
                  </a:lnTo>
                  <a:lnTo>
                    <a:pt x="45" y="88"/>
                  </a:lnTo>
                  <a:lnTo>
                    <a:pt x="28" y="86"/>
                  </a:lnTo>
                  <a:lnTo>
                    <a:pt x="13" y="75"/>
                  </a:lnTo>
                  <a:lnTo>
                    <a:pt x="4" y="60"/>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3290" name="Freeform 10"/>
            <p:cNvSpPr>
              <a:spLocks/>
            </p:cNvSpPr>
            <p:nvPr/>
          </p:nvSpPr>
          <p:spPr bwMode="auto">
            <a:xfrm>
              <a:off x="1652" y="2117"/>
              <a:ext cx="88" cy="88"/>
            </a:xfrm>
            <a:custGeom>
              <a:avLst/>
              <a:gdLst>
                <a:gd name="T0" fmla="*/ 0 w 88"/>
                <a:gd name="T1" fmla="*/ 45 h 88"/>
                <a:gd name="T2" fmla="*/ 2 w 88"/>
                <a:gd name="T3" fmla="*/ 28 h 88"/>
                <a:gd name="T4" fmla="*/ 13 w 88"/>
                <a:gd name="T5" fmla="*/ 13 h 88"/>
                <a:gd name="T6" fmla="*/ 26 w 88"/>
                <a:gd name="T7" fmla="*/ 4 h 88"/>
                <a:gd name="T8" fmla="*/ 43 w 88"/>
                <a:gd name="T9" fmla="*/ 0 h 88"/>
                <a:gd name="T10" fmla="*/ 60 w 88"/>
                <a:gd name="T11" fmla="*/ 4 h 88"/>
                <a:gd name="T12" fmla="*/ 75 w 88"/>
                <a:gd name="T13" fmla="*/ 13 h 88"/>
                <a:gd name="T14" fmla="*/ 84 w 88"/>
                <a:gd name="T15" fmla="*/ 28 h 88"/>
                <a:gd name="T16" fmla="*/ 88 w 88"/>
                <a:gd name="T17" fmla="*/ 45 h 88"/>
                <a:gd name="T18" fmla="*/ 84 w 88"/>
                <a:gd name="T19" fmla="*/ 62 h 88"/>
                <a:gd name="T20" fmla="*/ 75 w 88"/>
                <a:gd name="T21" fmla="*/ 75 h 88"/>
                <a:gd name="T22" fmla="*/ 60 w 88"/>
                <a:gd name="T23" fmla="*/ 86 h 88"/>
                <a:gd name="T24" fmla="*/ 43 w 88"/>
                <a:gd name="T25" fmla="*/ 88 h 88"/>
                <a:gd name="T26" fmla="*/ 26 w 88"/>
                <a:gd name="T27" fmla="*/ 86 h 88"/>
                <a:gd name="T28" fmla="*/ 13 w 88"/>
                <a:gd name="T29" fmla="*/ 75 h 88"/>
                <a:gd name="T30" fmla="*/ 2 w 88"/>
                <a:gd name="T31" fmla="*/ 62 h 88"/>
                <a:gd name="T32" fmla="*/ 0 w 88"/>
                <a:gd name="T33" fmla="*/ 4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8">
                  <a:moveTo>
                    <a:pt x="0" y="45"/>
                  </a:moveTo>
                  <a:lnTo>
                    <a:pt x="2" y="28"/>
                  </a:lnTo>
                  <a:lnTo>
                    <a:pt x="13" y="13"/>
                  </a:lnTo>
                  <a:lnTo>
                    <a:pt x="26" y="4"/>
                  </a:lnTo>
                  <a:lnTo>
                    <a:pt x="43" y="0"/>
                  </a:lnTo>
                  <a:lnTo>
                    <a:pt x="60" y="4"/>
                  </a:lnTo>
                  <a:lnTo>
                    <a:pt x="75" y="13"/>
                  </a:lnTo>
                  <a:lnTo>
                    <a:pt x="84" y="28"/>
                  </a:lnTo>
                  <a:lnTo>
                    <a:pt x="88" y="45"/>
                  </a:lnTo>
                  <a:lnTo>
                    <a:pt x="84" y="62"/>
                  </a:lnTo>
                  <a:lnTo>
                    <a:pt x="75" y="75"/>
                  </a:lnTo>
                  <a:lnTo>
                    <a:pt x="60" y="86"/>
                  </a:lnTo>
                  <a:lnTo>
                    <a:pt x="43" y="88"/>
                  </a:lnTo>
                  <a:lnTo>
                    <a:pt x="26" y="86"/>
                  </a:lnTo>
                  <a:lnTo>
                    <a:pt x="13" y="75"/>
                  </a:lnTo>
                  <a:lnTo>
                    <a:pt x="2"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3291" name="Freeform 11"/>
            <p:cNvSpPr>
              <a:spLocks/>
            </p:cNvSpPr>
            <p:nvPr/>
          </p:nvSpPr>
          <p:spPr bwMode="auto">
            <a:xfrm>
              <a:off x="2134" y="2177"/>
              <a:ext cx="89" cy="89"/>
            </a:xfrm>
            <a:custGeom>
              <a:avLst/>
              <a:gdLst>
                <a:gd name="T0" fmla="*/ 0 w 89"/>
                <a:gd name="T1" fmla="*/ 43 h 89"/>
                <a:gd name="T2" fmla="*/ 4 w 89"/>
                <a:gd name="T3" fmla="*/ 26 h 89"/>
                <a:gd name="T4" fmla="*/ 13 w 89"/>
                <a:gd name="T5" fmla="*/ 13 h 89"/>
                <a:gd name="T6" fmla="*/ 28 w 89"/>
                <a:gd name="T7" fmla="*/ 2 h 89"/>
                <a:gd name="T8" fmla="*/ 46 w 89"/>
                <a:gd name="T9" fmla="*/ 0 h 89"/>
                <a:gd name="T10" fmla="*/ 63 w 89"/>
                <a:gd name="T11" fmla="*/ 2 h 89"/>
                <a:gd name="T12" fmla="*/ 76 w 89"/>
                <a:gd name="T13" fmla="*/ 13 h 89"/>
                <a:gd name="T14" fmla="*/ 87 w 89"/>
                <a:gd name="T15" fmla="*/ 26 h 89"/>
                <a:gd name="T16" fmla="*/ 89 w 89"/>
                <a:gd name="T17" fmla="*/ 43 h 89"/>
                <a:gd name="T18" fmla="*/ 87 w 89"/>
                <a:gd name="T19" fmla="*/ 61 h 89"/>
                <a:gd name="T20" fmla="*/ 76 w 89"/>
                <a:gd name="T21" fmla="*/ 76 h 89"/>
                <a:gd name="T22" fmla="*/ 63 w 89"/>
                <a:gd name="T23" fmla="*/ 84 h 89"/>
                <a:gd name="T24" fmla="*/ 46 w 89"/>
                <a:gd name="T25" fmla="*/ 89 h 89"/>
                <a:gd name="T26" fmla="*/ 28 w 89"/>
                <a:gd name="T27" fmla="*/ 84 h 89"/>
                <a:gd name="T28" fmla="*/ 13 w 89"/>
                <a:gd name="T29" fmla="*/ 76 h 89"/>
                <a:gd name="T30" fmla="*/ 4 w 89"/>
                <a:gd name="T31" fmla="*/ 61 h 89"/>
                <a:gd name="T32" fmla="*/ 0 w 89"/>
                <a:gd name="T33"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9">
                  <a:moveTo>
                    <a:pt x="0" y="43"/>
                  </a:moveTo>
                  <a:lnTo>
                    <a:pt x="4" y="26"/>
                  </a:lnTo>
                  <a:lnTo>
                    <a:pt x="13" y="13"/>
                  </a:lnTo>
                  <a:lnTo>
                    <a:pt x="28" y="2"/>
                  </a:lnTo>
                  <a:lnTo>
                    <a:pt x="46" y="0"/>
                  </a:lnTo>
                  <a:lnTo>
                    <a:pt x="63" y="2"/>
                  </a:lnTo>
                  <a:lnTo>
                    <a:pt x="76" y="13"/>
                  </a:lnTo>
                  <a:lnTo>
                    <a:pt x="87" y="26"/>
                  </a:lnTo>
                  <a:lnTo>
                    <a:pt x="89" y="43"/>
                  </a:lnTo>
                  <a:lnTo>
                    <a:pt x="87" y="61"/>
                  </a:lnTo>
                  <a:lnTo>
                    <a:pt x="76" y="76"/>
                  </a:lnTo>
                  <a:lnTo>
                    <a:pt x="63" y="84"/>
                  </a:lnTo>
                  <a:lnTo>
                    <a:pt x="46" y="89"/>
                  </a:lnTo>
                  <a:lnTo>
                    <a:pt x="28" y="84"/>
                  </a:lnTo>
                  <a:lnTo>
                    <a:pt x="13" y="76"/>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633292" name="Rectangle 12"/>
            <p:cNvSpPr>
              <a:spLocks noChangeArrowheads="1"/>
            </p:cNvSpPr>
            <p:nvPr/>
          </p:nvSpPr>
          <p:spPr bwMode="auto">
            <a:xfrm>
              <a:off x="2032" y="1117"/>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1</a:t>
              </a:r>
              <a:endParaRPr lang="en-US"/>
            </a:p>
          </p:txBody>
        </p:sp>
        <p:sp>
          <p:nvSpPr>
            <p:cNvPr id="1633293" name="Rectangle 13"/>
            <p:cNvSpPr>
              <a:spLocks noChangeArrowheads="1"/>
            </p:cNvSpPr>
            <p:nvPr/>
          </p:nvSpPr>
          <p:spPr bwMode="auto">
            <a:xfrm>
              <a:off x="1256" y="1764"/>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2</a:t>
              </a:r>
              <a:endParaRPr lang="en-US"/>
            </a:p>
          </p:txBody>
        </p:sp>
        <p:sp>
          <p:nvSpPr>
            <p:cNvPr id="1633294" name="Rectangle 14"/>
            <p:cNvSpPr>
              <a:spLocks noChangeArrowheads="1"/>
            </p:cNvSpPr>
            <p:nvPr/>
          </p:nvSpPr>
          <p:spPr bwMode="auto">
            <a:xfrm>
              <a:off x="1810" y="2069"/>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3</a:t>
              </a:r>
              <a:endParaRPr lang="en-US"/>
            </a:p>
          </p:txBody>
        </p:sp>
        <p:sp>
          <p:nvSpPr>
            <p:cNvPr id="1633295" name="Rectangle 15"/>
            <p:cNvSpPr>
              <a:spLocks noChangeArrowheads="1"/>
            </p:cNvSpPr>
            <p:nvPr/>
          </p:nvSpPr>
          <p:spPr bwMode="auto">
            <a:xfrm>
              <a:off x="1422" y="2635"/>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4</a:t>
              </a:r>
              <a:endParaRPr lang="en-US"/>
            </a:p>
          </p:txBody>
        </p:sp>
        <p:sp>
          <p:nvSpPr>
            <p:cNvPr id="1633296" name="Rectangle 16"/>
            <p:cNvSpPr>
              <a:spLocks noChangeArrowheads="1"/>
            </p:cNvSpPr>
            <p:nvPr/>
          </p:nvSpPr>
          <p:spPr bwMode="auto">
            <a:xfrm>
              <a:off x="648" y="1626"/>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5</a:t>
              </a:r>
              <a:endParaRPr lang="en-US"/>
            </a:p>
          </p:txBody>
        </p:sp>
        <p:sp>
          <p:nvSpPr>
            <p:cNvPr id="1633297" name="Rectangle 17"/>
            <p:cNvSpPr>
              <a:spLocks noChangeArrowheads="1"/>
            </p:cNvSpPr>
            <p:nvPr/>
          </p:nvSpPr>
          <p:spPr bwMode="auto">
            <a:xfrm>
              <a:off x="2307" y="2125"/>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latin typeface="Times New Roman" charset="0"/>
                </a:rPr>
                <a:t>6</a:t>
              </a:r>
              <a:endParaRPr lang="en-US"/>
            </a:p>
          </p:txBody>
        </p:sp>
      </p:grpSp>
      <p:grpSp>
        <p:nvGrpSpPr>
          <p:cNvPr id="1633298" name="Group 18"/>
          <p:cNvGrpSpPr>
            <a:grpSpLocks/>
          </p:cNvGrpSpPr>
          <p:nvPr/>
        </p:nvGrpSpPr>
        <p:grpSpPr bwMode="auto">
          <a:xfrm>
            <a:off x="2495550" y="3182937"/>
            <a:ext cx="1423988" cy="914400"/>
            <a:chOff x="1572" y="1804"/>
            <a:chExt cx="897" cy="576"/>
          </a:xfrm>
        </p:grpSpPr>
        <p:sp>
          <p:nvSpPr>
            <p:cNvPr id="1633299" name="Freeform 19"/>
            <p:cNvSpPr>
              <a:spLocks/>
            </p:cNvSpPr>
            <p:nvPr/>
          </p:nvSpPr>
          <p:spPr bwMode="auto">
            <a:xfrm>
              <a:off x="1572" y="2005"/>
              <a:ext cx="897" cy="375"/>
            </a:xfrm>
            <a:custGeom>
              <a:avLst/>
              <a:gdLst>
                <a:gd name="T0" fmla="*/ 450 w 897"/>
                <a:gd name="T1" fmla="*/ 0 h 375"/>
                <a:gd name="T2" fmla="*/ 510 w 897"/>
                <a:gd name="T3" fmla="*/ 2 h 375"/>
                <a:gd name="T4" fmla="*/ 571 w 897"/>
                <a:gd name="T5" fmla="*/ 6 h 375"/>
                <a:gd name="T6" fmla="*/ 629 w 897"/>
                <a:gd name="T7" fmla="*/ 15 h 375"/>
                <a:gd name="T8" fmla="*/ 683 w 897"/>
                <a:gd name="T9" fmla="*/ 28 h 375"/>
                <a:gd name="T10" fmla="*/ 733 w 897"/>
                <a:gd name="T11" fmla="*/ 43 h 375"/>
                <a:gd name="T12" fmla="*/ 778 w 897"/>
                <a:gd name="T13" fmla="*/ 60 h 375"/>
                <a:gd name="T14" fmla="*/ 817 w 897"/>
                <a:gd name="T15" fmla="*/ 79 h 375"/>
                <a:gd name="T16" fmla="*/ 850 w 897"/>
                <a:gd name="T17" fmla="*/ 101 h 375"/>
                <a:gd name="T18" fmla="*/ 874 w 897"/>
                <a:gd name="T19" fmla="*/ 125 h 375"/>
                <a:gd name="T20" fmla="*/ 891 w 897"/>
                <a:gd name="T21" fmla="*/ 149 h 375"/>
                <a:gd name="T22" fmla="*/ 897 w 897"/>
                <a:gd name="T23" fmla="*/ 174 h 375"/>
                <a:gd name="T24" fmla="*/ 897 w 897"/>
                <a:gd name="T25" fmla="*/ 200 h 375"/>
                <a:gd name="T26" fmla="*/ 891 w 897"/>
                <a:gd name="T27" fmla="*/ 226 h 375"/>
                <a:gd name="T28" fmla="*/ 874 w 897"/>
                <a:gd name="T29" fmla="*/ 250 h 375"/>
                <a:gd name="T30" fmla="*/ 850 w 897"/>
                <a:gd name="T31" fmla="*/ 274 h 375"/>
                <a:gd name="T32" fmla="*/ 817 w 897"/>
                <a:gd name="T33" fmla="*/ 295 h 375"/>
                <a:gd name="T34" fmla="*/ 778 w 897"/>
                <a:gd name="T35" fmla="*/ 315 h 375"/>
                <a:gd name="T36" fmla="*/ 733 w 897"/>
                <a:gd name="T37" fmla="*/ 332 h 375"/>
                <a:gd name="T38" fmla="*/ 683 w 897"/>
                <a:gd name="T39" fmla="*/ 347 h 375"/>
                <a:gd name="T40" fmla="*/ 629 w 897"/>
                <a:gd name="T41" fmla="*/ 360 h 375"/>
                <a:gd name="T42" fmla="*/ 571 w 897"/>
                <a:gd name="T43" fmla="*/ 369 h 375"/>
                <a:gd name="T44" fmla="*/ 510 w 897"/>
                <a:gd name="T45" fmla="*/ 373 h 375"/>
                <a:gd name="T46" fmla="*/ 450 w 897"/>
                <a:gd name="T47" fmla="*/ 375 h 375"/>
                <a:gd name="T48" fmla="*/ 387 w 897"/>
                <a:gd name="T49" fmla="*/ 373 h 375"/>
                <a:gd name="T50" fmla="*/ 329 w 897"/>
                <a:gd name="T51" fmla="*/ 369 h 375"/>
                <a:gd name="T52" fmla="*/ 270 w 897"/>
                <a:gd name="T53" fmla="*/ 360 h 375"/>
                <a:gd name="T54" fmla="*/ 216 w 897"/>
                <a:gd name="T55" fmla="*/ 347 h 375"/>
                <a:gd name="T56" fmla="*/ 164 w 897"/>
                <a:gd name="T57" fmla="*/ 332 h 375"/>
                <a:gd name="T58" fmla="*/ 121 w 897"/>
                <a:gd name="T59" fmla="*/ 315 h 375"/>
                <a:gd name="T60" fmla="*/ 82 w 897"/>
                <a:gd name="T61" fmla="*/ 295 h 375"/>
                <a:gd name="T62" fmla="*/ 49 w 897"/>
                <a:gd name="T63" fmla="*/ 274 h 375"/>
                <a:gd name="T64" fmla="*/ 26 w 897"/>
                <a:gd name="T65" fmla="*/ 250 h 375"/>
                <a:gd name="T66" fmla="*/ 8 w 897"/>
                <a:gd name="T67" fmla="*/ 226 h 375"/>
                <a:gd name="T68" fmla="*/ 0 w 897"/>
                <a:gd name="T69" fmla="*/ 200 h 375"/>
                <a:gd name="T70" fmla="*/ 0 w 897"/>
                <a:gd name="T71" fmla="*/ 174 h 375"/>
                <a:gd name="T72" fmla="*/ 8 w 897"/>
                <a:gd name="T73" fmla="*/ 149 h 375"/>
                <a:gd name="T74" fmla="*/ 26 w 897"/>
                <a:gd name="T75" fmla="*/ 125 h 375"/>
                <a:gd name="T76" fmla="*/ 49 w 897"/>
                <a:gd name="T77" fmla="*/ 101 h 375"/>
                <a:gd name="T78" fmla="*/ 82 w 897"/>
                <a:gd name="T79" fmla="*/ 79 h 375"/>
                <a:gd name="T80" fmla="*/ 121 w 897"/>
                <a:gd name="T81" fmla="*/ 60 h 375"/>
                <a:gd name="T82" fmla="*/ 164 w 897"/>
                <a:gd name="T83" fmla="*/ 43 h 375"/>
                <a:gd name="T84" fmla="*/ 216 w 897"/>
                <a:gd name="T85" fmla="*/ 28 h 375"/>
                <a:gd name="T86" fmla="*/ 270 w 897"/>
                <a:gd name="T87" fmla="*/ 15 h 375"/>
                <a:gd name="T88" fmla="*/ 329 w 897"/>
                <a:gd name="T89" fmla="*/ 6 h 375"/>
                <a:gd name="T90" fmla="*/ 387 w 897"/>
                <a:gd name="T91" fmla="*/ 2 h 375"/>
                <a:gd name="T92" fmla="*/ 450 w 897"/>
                <a:gd name="T93"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7" h="375">
                  <a:moveTo>
                    <a:pt x="450" y="0"/>
                  </a:moveTo>
                  <a:lnTo>
                    <a:pt x="510" y="2"/>
                  </a:lnTo>
                  <a:lnTo>
                    <a:pt x="571" y="6"/>
                  </a:lnTo>
                  <a:lnTo>
                    <a:pt x="629" y="15"/>
                  </a:lnTo>
                  <a:lnTo>
                    <a:pt x="683" y="28"/>
                  </a:lnTo>
                  <a:lnTo>
                    <a:pt x="733" y="43"/>
                  </a:lnTo>
                  <a:lnTo>
                    <a:pt x="778" y="60"/>
                  </a:lnTo>
                  <a:lnTo>
                    <a:pt x="817" y="79"/>
                  </a:lnTo>
                  <a:lnTo>
                    <a:pt x="850" y="101"/>
                  </a:lnTo>
                  <a:lnTo>
                    <a:pt x="874" y="125"/>
                  </a:lnTo>
                  <a:lnTo>
                    <a:pt x="891" y="149"/>
                  </a:lnTo>
                  <a:lnTo>
                    <a:pt x="897" y="174"/>
                  </a:lnTo>
                  <a:lnTo>
                    <a:pt x="897" y="200"/>
                  </a:lnTo>
                  <a:lnTo>
                    <a:pt x="891" y="226"/>
                  </a:lnTo>
                  <a:lnTo>
                    <a:pt x="874" y="250"/>
                  </a:lnTo>
                  <a:lnTo>
                    <a:pt x="850" y="274"/>
                  </a:lnTo>
                  <a:lnTo>
                    <a:pt x="817" y="295"/>
                  </a:lnTo>
                  <a:lnTo>
                    <a:pt x="778" y="315"/>
                  </a:lnTo>
                  <a:lnTo>
                    <a:pt x="733" y="332"/>
                  </a:lnTo>
                  <a:lnTo>
                    <a:pt x="683" y="347"/>
                  </a:lnTo>
                  <a:lnTo>
                    <a:pt x="629" y="360"/>
                  </a:lnTo>
                  <a:lnTo>
                    <a:pt x="571" y="369"/>
                  </a:lnTo>
                  <a:lnTo>
                    <a:pt x="510" y="373"/>
                  </a:lnTo>
                  <a:lnTo>
                    <a:pt x="450" y="375"/>
                  </a:lnTo>
                  <a:lnTo>
                    <a:pt x="387" y="373"/>
                  </a:lnTo>
                  <a:lnTo>
                    <a:pt x="329" y="369"/>
                  </a:lnTo>
                  <a:lnTo>
                    <a:pt x="270" y="360"/>
                  </a:lnTo>
                  <a:lnTo>
                    <a:pt x="216" y="347"/>
                  </a:lnTo>
                  <a:lnTo>
                    <a:pt x="164" y="332"/>
                  </a:lnTo>
                  <a:lnTo>
                    <a:pt x="121" y="315"/>
                  </a:lnTo>
                  <a:lnTo>
                    <a:pt x="82" y="295"/>
                  </a:lnTo>
                  <a:lnTo>
                    <a:pt x="49" y="274"/>
                  </a:lnTo>
                  <a:lnTo>
                    <a:pt x="26" y="250"/>
                  </a:lnTo>
                  <a:lnTo>
                    <a:pt x="8" y="226"/>
                  </a:lnTo>
                  <a:lnTo>
                    <a:pt x="0" y="200"/>
                  </a:lnTo>
                  <a:lnTo>
                    <a:pt x="0" y="174"/>
                  </a:lnTo>
                  <a:lnTo>
                    <a:pt x="8" y="149"/>
                  </a:lnTo>
                  <a:lnTo>
                    <a:pt x="26" y="125"/>
                  </a:lnTo>
                  <a:lnTo>
                    <a:pt x="49" y="101"/>
                  </a:lnTo>
                  <a:lnTo>
                    <a:pt x="82" y="79"/>
                  </a:lnTo>
                  <a:lnTo>
                    <a:pt x="121" y="60"/>
                  </a:lnTo>
                  <a:lnTo>
                    <a:pt x="164" y="43"/>
                  </a:lnTo>
                  <a:lnTo>
                    <a:pt x="216" y="28"/>
                  </a:lnTo>
                  <a:lnTo>
                    <a:pt x="270" y="15"/>
                  </a:lnTo>
                  <a:lnTo>
                    <a:pt x="329" y="6"/>
                  </a:lnTo>
                  <a:lnTo>
                    <a:pt x="387" y="2"/>
                  </a:lnTo>
                  <a:lnTo>
                    <a:pt x="45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3300" name="Rectangle 20"/>
            <p:cNvSpPr>
              <a:spLocks noChangeArrowheads="1"/>
            </p:cNvSpPr>
            <p:nvPr/>
          </p:nvSpPr>
          <p:spPr bwMode="auto">
            <a:xfrm>
              <a:off x="1944" y="1804"/>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rPr>
                <a:t>1</a:t>
              </a:r>
              <a:endParaRPr lang="en-US"/>
            </a:p>
          </p:txBody>
        </p:sp>
      </p:grpSp>
      <p:grpSp>
        <p:nvGrpSpPr>
          <p:cNvPr id="1633301" name="Group 21"/>
          <p:cNvGrpSpPr>
            <a:grpSpLocks/>
          </p:cNvGrpSpPr>
          <p:nvPr/>
        </p:nvGrpSpPr>
        <p:grpSpPr bwMode="auto">
          <a:xfrm>
            <a:off x="527050" y="2808287"/>
            <a:ext cx="1735138" cy="1158875"/>
            <a:chOff x="332" y="1568"/>
            <a:chExt cx="1093" cy="730"/>
          </a:xfrm>
        </p:grpSpPr>
        <p:sp>
          <p:nvSpPr>
            <p:cNvPr id="1633302" name="Freeform 22"/>
            <p:cNvSpPr>
              <a:spLocks/>
            </p:cNvSpPr>
            <p:nvPr/>
          </p:nvSpPr>
          <p:spPr bwMode="auto">
            <a:xfrm>
              <a:off x="332" y="1568"/>
              <a:ext cx="1093" cy="497"/>
            </a:xfrm>
            <a:custGeom>
              <a:avLst/>
              <a:gdLst>
                <a:gd name="T0" fmla="*/ 547 w 1093"/>
                <a:gd name="T1" fmla="*/ 0 h 497"/>
                <a:gd name="T2" fmla="*/ 615 w 1093"/>
                <a:gd name="T3" fmla="*/ 3 h 497"/>
                <a:gd name="T4" fmla="*/ 684 w 1093"/>
                <a:gd name="T5" fmla="*/ 7 h 497"/>
                <a:gd name="T6" fmla="*/ 749 w 1093"/>
                <a:gd name="T7" fmla="*/ 18 h 497"/>
                <a:gd name="T8" fmla="*/ 811 w 1093"/>
                <a:gd name="T9" fmla="*/ 31 h 497"/>
                <a:gd name="T10" fmla="*/ 868 w 1093"/>
                <a:gd name="T11" fmla="*/ 48 h 497"/>
                <a:gd name="T12" fmla="*/ 922 w 1093"/>
                <a:gd name="T13" fmla="*/ 67 h 497"/>
                <a:gd name="T14" fmla="*/ 969 w 1093"/>
                <a:gd name="T15" fmla="*/ 91 h 497"/>
                <a:gd name="T16" fmla="*/ 1008 w 1093"/>
                <a:gd name="T17" fmla="*/ 115 h 497"/>
                <a:gd name="T18" fmla="*/ 1043 w 1093"/>
                <a:gd name="T19" fmla="*/ 143 h 497"/>
                <a:gd name="T20" fmla="*/ 1067 w 1093"/>
                <a:gd name="T21" fmla="*/ 171 h 497"/>
                <a:gd name="T22" fmla="*/ 1084 w 1093"/>
                <a:gd name="T23" fmla="*/ 201 h 497"/>
                <a:gd name="T24" fmla="*/ 1093 w 1093"/>
                <a:gd name="T25" fmla="*/ 234 h 497"/>
                <a:gd name="T26" fmla="*/ 1093 w 1093"/>
                <a:gd name="T27" fmla="*/ 264 h 497"/>
                <a:gd name="T28" fmla="*/ 1084 w 1093"/>
                <a:gd name="T29" fmla="*/ 294 h 497"/>
                <a:gd name="T30" fmla="*/ 1067 w 1093"/>
                <a:gd name="T31" fmla="*/ 324 h 497"/>
                <a:gd name="T32" fmla="*/ 1043 w 1093"/>
                <a:gd name="T33" fmla="*/ 354 h 497"/>
                <a:gd name="T34" fmla="*/ 1008 w 1093"/>
                <a:gd name="T35" fmla="*/ 383 h 497"/>
                <a:gd name="T36" fmla="*/ 969 w 1093"/>
                <a:gd name="T37" fmla="*/ 406 h 497"/>
                <a:gd name="T38" fmla="*/ 922 w 1093"/>
                <a:gd name="T39" fmla="*/ 430 h 497"/>
                <a:gd name="T40" fmla="*/ 868 w 1093"/>
                <a:gd name="T41" fmla="*/ 449 h 497"/>
                <a:gd name="T42" fmla="*/ 811 w 1093"/>
                <a:gd name="T43" fmla="*/ 467 h 497"/>
                <a:gd name="T44" fmla="*/ 749 w 1093"/>
                <a:gd name="T45" fmla="*/ 480 h 497"/>
                <a:gd name="T46" fmla="*/ 684 w 1093"/>
                <a:gd name="T47" fmla="*/ 488 h 497"/>
                <a:gd name="T48" fmla="*/ 615 w 1093"/>
                <a:gd name="T49" fmla="*/ 495 h 497"/>
                <a:gd name="T50" fmla="*/ 547 w 1093"/>
                <a:gd name="T51" fmla="*/ 497 h 497"/>
                <a:gd name="T52" fmla="*/ 478 w 1093"/>
                <a:gd name="T53" fmla="*/ 495 h 497"/>
                <a:gd name="T54" fmla="*/ 411 w 1093"/>
                <a:gd name="T55" fmla="*/ 488 h 497"/>
                <a:gd name="T56" fmla="*/ 346 w 1093"/>
                <a:gd name="T57" fmla="*/ 480 h 497"/>
                <a:gd name="T58" fmla="*/ 284 w 1093"/>
                <a:gd name="T59" fmla="*/ 467 h 497"/>
                <a:gd name="T60" fmla="*/ 225 w 1093"/>
                <a:gd name="T61" fmla="*/ 449 h 497"/>
                <a:gd name="T62" fmla="*/ 173 w 1093"/>
                <a:gd name="T63" fmla="*/ 430 h 497"/>
                <a:gd name="T64" fmla="*/ 126 w 1093"/>
                <a:gd name="T65" fmla="*/ 406 h 497"/>
                <a:gd name="T66" fmla="*/ 85 w 1093"/>
                <a:gd name="T67" fmla="*/ 383 h 497"/>
                <a:gd name="T68" fmla="*/ 52 w 1093"/>
                <a:gd name="T69" fmla="*/ 354 h 497"/>
                <a:gd name="T70" fmla="*/ 26 w 1093"/>
                <a:gd name="T71" fmla="*/ 324 h 497"/>
                <a:gd name="T72" fmla="*/ 9 w 1093"/>
                <a:gd name="T73" fmla="*/ 294 h 497"/>
                <a:gd name="T74" fmla="*/ 0 w 1093"/>
                <a:gd name="T75" fmla="*/ 264 h 497"/>
                <a:gd name="T76" fmla="*/ 0 w 1093"/>
                <a:gd name="T77" fmla="*/ 234 h 497"/>
                <a:gd name="T78" fmla="*/ 9 w 1093"/>
                <a:gd name="T79" fmla="*/ 201 h 497"/>
                <a:gd name="T80" fmla="*/ 26 w 1093"/>
                <a:gd name="T81" fmla="*/ 171 h 497"/>
                <a:gd name="T82" fmla="*/ 52 w 1093"/>
                <a:gd name="T83" fmla="*/ 143 h 497"/>
                <a:gd name="T84" fmla="*/ 85 w 1093"/>
                <a:gd name="T85" fmla="*/ 115 h 497"/>
                <a:gd name="T86" fmla="*/ 126 w 1093"/>
                <a:gd name="T87" fmla="*/ 91 h 497"/>
                <a:gd name="T88" fmla="*/ 173 w 1093"/>
                <a:gd name="T89" fmla="*/ 67 h 497"/>
                <a:gd name="T90" fmla="*/ 225 w 1093"/>
                <a:gd name="T91" fmla="*/ 48 h 497"/>
                <a:gd name="T92" fmla="*/ 284 w 1093"/>
                <a:gd name="T93" fmla="*/ 31 h 497"/>
                <a:gd name="T94" fmla="*/ 346 w 1093"/>
                <a:gd name="T95" fmla="*/ 18 h 497"/>
                <a:gd name="T96" fmla="*/ 411 w 1093"/>
                <a:gd name="T97" fmla="*/ 7 h 497"/>
                <a:gd name="T98" fmla="*/ 478 w 1093"/>
                <a:gd name="T99" fmla="*/ 3 h 497"/>
                <a:gd name="T100" fmla="*/ 547 w 1093"/>
                <a:gd name="T101"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3" h="497">
                  <a:moveTo>
                    <a:pt x="547" y="0"/>
                  </a:moveTo>
                  <a:lnTo>
                    <a:pt x="615" y="3"/>
                  </a:lnTo>
                  <a:lnTo>
                    <a:pt x="684" y="7"/>
                  </a:lnTo>
                  <a:lnTo>
                    <a:pt x="749" y="18"/>
                  </a:lnTo>
                  <a:lnTo>
                    <a:pt x="811" y="31"/>
                  </a:lnTo>
                  <a:lnTo>
                    <a:pt x="868" y="48"/>
                  </a:lnTo>
                  <a:lnTo>
                    <a:pt x="922" y="67"/>
                  </a:lnTo>
                  <a:lnTo>
                    <a:pt x="969" y="91"/>
                  </a:lnTo>
                  <a:lnTo>
                    <a:pt x="1008" y="115"/>
                  </a:lnTo>
                  <a:lnTo>
                    <a:pt x="1043" y="143"/>
                  </a:lnTo>
                  <a:lnTo>
                    <a:pt x="1067" y="171"/>
                  </a:lnTo>
                  <a:lnTo>
                    <a:pt x="1084" y="201"/>
                  </a:lnTo>
                  <a:lnTo>
                    <a:pt x="1093" y="234"/>
                  </a:lnTo>
                  <a:lnTo>
                    <a:pt x="1093" y="264"/>
                  </a:lnTo>
                  <a:lnTo>
                    <a:pt x="1084" y="294"/>
                  </a:lnTo>
                  <a:lnTo>
                    <a:pt x="1067" y="324"/>
                  </a:lnTo>
                  <a:lnTo>
                    <a:pt x="1043" y="354"/>
                  </a:lnTo>
                  <a:lnTo>
                    <a:pt x="1008" y="383"/>
                  </a:lnTo>
                  <a:lnTo>
                    <a:pt x="969" y="406"/>
                  </a:lnTo>
                  <a:lnTo>
                    <a:pt x="922" y="430"/>
                  </a:lnTo>
                  <a:lnTo>
                    <a:pt x="868" y="449"/>
                  </a:lnTo>
                  <a:lnTo>
                    <a:pt x="811" y="467"/>
                  </a:lnTo>
                  <a:lnTo>
                    <a:pt x="749" y="480"/>
                  </a:lnTo>
                  <a:lnTo>
                    <a:pt x="684" y="488"/>
                  </a:lnTo>
                  <a:lnTo>
                    <a:pt x="615" y="495"/>
                  </a:lnTo>
                  <a:lnTo>
                    <a:pt x="547" y="497"/>
                  </a:lnTo>
                  <a:lnTo>
                    <a:pt x="478" y="495"/>
                  </a:lnTo>
                  <a:lnTo>
                    <a:pt x="411" y="488"/>
                  </a:lnTo>
                  <a:lnTo>
                    <a:pt x="346" y="480"/>
                  </a:lnTo>
                  <a:lnTo>
                    <a:pt x="284" y="467"/>
                  </a:lnTo>
                  <a:lnTo>
                    <a:pt x="225" y="449"/>
                  </a:lnTo>
                  <a:lnTo>
                    <a:pt x="173" y="430"/>
                  </a:lnTo>
                  <a:lnTo>
                    <a:pt x="126" y="406"/>
                  </a:lnTo>
                  <a:lnTo>
                    <a:pt x="85" y="383"/>
                  </a:lnTo>
                  <a:lnTo>
                    <a:pt x="52" y="354"/>
                  </a:lnTo>
                  <a:lnTo>
                    <a:pt x="26" y="324"/>
                  </a:lnTo>
                  <a:lnTo>
                    <a:pt x="9" y="294"/>
                  </a:lnTo>
                  <a:lnTo>
                    <a:pt x="0" y="264"/>
                  </a:lnTo>
                  <a:lnTo>
                    <a:pt x="0" y="234"/>
                  </a:lnTo>
                  <a:lnTo>
                    <a:pt x="9" y="201"/>
                  </a:lnTo>
                  <a:lnTo>
                    <a:pt x="26" y="171"/>
                  </a:lnTo>
                  <a:lnTo>
                    <a:pt x="52" y="143"/>
                  </a:lnTo>
                  <a:lnTo>
                    <a:pt x="85" y="115"/>
                  </a:lnTo>
                  <a:lnTo>
                    <a:pt x="126" y="91"/>
                  </a:lnTo>
                  <a:lnTo>
                    <a:pt x="173" y="67"/>
                  </a:lnTo>
                  <a:lnTo>
                    <a:pt x="225" y="48"/>
                  </a:lnTo>
                  <a:lnTo>
                    <a:pt x="284" y="31"/>
                  </a:lnTo>
                  <a:lnTo>
                    <a:pt x="346" y="18"/>
                  </a:lnTo>
                  <a:lnTo>
                    <a:pt x="411" y="7"/>
                  </a:lnTo>
                  <a:lnTo>
                    <a:pt x="478" y="3"/>
                  </a:lnTo>
                  <a:lnTo>
                    <a:pt x="54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3303" name="Rectangle 23"/>
            <p:cNvSpPr>
              <a:spLocks noChangeArrowheads="1"/>
            </p:cNvSpPr>
            <p:nvPr/>
          </p:nvSpPr>
          <p:spPr bwMode="auto">
            <a:xfrm>
              <a:off x="949" y="2052"/>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rPr>
                <a:t>2</a:t>
              </a:r>
              <a:endParaRPr lang="en-US"/>
            </a:p>
          </p:txBody>
        </p:sp>
      </p:grpSp>
      <p:grpSp>
        <p:nvGrpSpPr>
          <p:cNvPr id="1633304" name="Group 24"/>
          <p:cNvGrpSpPr>
            <a:grpSpLocks/>
          </p:cNvGrpSpPr>
          <p:nvPr/>
        </p:nvGrpSpPr>
        <p:grpSpPr bwMode="auto">
          <a:xfrm>
            <a:off x="444500" y="2390775"/>
            <a:ext cx="3675063" cy="2097087"/>
            <a:chOff x="280" y="1305"/>
            <a:chExt cx="2315" cy="1321"/>
          </a:xfrm>
        </p:grpSpPr>
        <p:sp>
          <p:nvSpPr>
            <p:cNvPr id="1633305" name="Freeform 25"/>
            <p:cNvSpPr>
              <a:spLocks/>
            </p:cNvSpPr>
            <p:nvPr/>
          </p:nvSpPr>
          <p:spPr bwMode="auto">
            <a:xfrm>
              <a:off x="280" y="1314"/>
              <a:ext cx="2315" cy="1312"/>
            </a:xfrm>
            <a:custGeom>
              <a:avLst/>
              <a:gdLst>
                <a:gd name="T0" fmla="*/ 1326 w 2315"/>
                <a:gd name="T1" fmla="*/ 23 h 1312"/>
                <a:gd name="T2" fmla="*/ 1519 w 2315"/>
                <a:gd name="T3" fmla="*/ 64 h 1312"/>
                <a:gd name="T4" fmla="*/ 1698 w 2315"/>
                <a:gd name="T5" fmla="*/ 121 h 1312"/>
                <a:gd name="T6" fmla="*/ 1865 w 2315"/>
                <a:gd name="T7" fmla="*/ 194 h 1312"/>
                <a:gd name="T8" fmla="*/ 2008 w 2315"/>
                <a:gd name="T9" fmla="*/ 278 h 1312"/>
                <a:gd name="T10" fmla="*/ 2129 w 2315"/>
                <a:gd name="T11" fmla="*/ 375 h 1312"/>
                <a:gd name="T12" fmla="*/ 2222 w 2315"/>
                <a:gd name="T13" fmla="*/ 479 h 1312"/>
                <a:gd name="T14" fmla="*/ 2282 w 2315"/>
                <a:gd name="T15" fmla="*/ 589 h 1312"/>
                <a:gd name="T16" fmla="*/ 2313 w 2315"/>
                <a:gd name="T17" fmla="*/ 699 h 1312"/>
                <a:gd name="T18" fmla="*/ 2308 w 2315"/>
                <a:gd name="T19" fmla="*/ 809 h 1312"/>
                <a:gd name="T20" fmla="*/ 2272 w 2315"/>
                <a:gd name="T21" fmla="*/ 915 h 1312"/>
                <a:gd name="T22" fmla="*/ 2202 w 2315"/>
                <a:gd name="T23" fmla="*/ 1014 h 1312"/>
                <a:gd name="T24" fmla="*/ 2105 w 2315"/>
                <a:gd name="T25" fmla="*/ 1101 h 1312"/>
                <a:gd name="T26" fmla="*/ 1977 w 2315"/>
                <a:gd name="T27" fmla="*/ 1176 h 1312"/>
                <a:gd name="T28" fmla="*/ 1828 w 2315"/>
                <a:gd name="T29" fmla="*/ 1237 h 1312"/>
                <a:gd name="T30" fmla="*/ 1659 w 2315"/>
                <a:gd name="T31" fmla="*/ 1280 h 1312"/>
                <a:gd name="T32" fmla="*/ 1476 w 2315"/>
                <a:gd name="T33" fmla="*/ 1306 h 1312"/>
                <a:gd name="T34" fmla="*/ 1283 w 2315"/>
                <a:gd name="T35" fmla="*/ 1312 h 1312"/>
                <a:gd name="T36" fmla="*/ 1086 w 2315"/>
                <a:gd name="T37" fmla="*/ 1299 h 1312"/>
                <a:gd name="T38" fmla="*/ 894 w 2315"/>
                <a:gd name="T39" fmla="*/ 1269 h 1312"/>
                <a:gd name="T40" fmla="*/ 705 w 2315"/>
                <a:gd name="T41" fmla="*/ 1220 h 1312"/>
                <a:gd name="T42" fmla="*/ 532 w 2315"/>
                <a:gd name="T43" fmla="*/ 1155 h 1312"/>
                <a:gd name="T44" fmla="*/ 377 w 2315"/>
                <a:gd name="T45" fmla="*/ 1077 h 1312"/>
                <a:gd name="T46" fmla="*/ 245 w 2315"/>
                <a:gd name="T47" fmla="*/ 984 h 1312"/>
                <a:gd name="T48" fmla="*/ 137 w 2315"/>
                <a:gd name="T49" fmla="*/ 885 h 1312"/>
                <a:gd name="T50" fmla="*/ 61 w 2315"/>
                <a:gd name="T51" fmla="*/ 777 h 1312"/>
                <a:gd name="T52" fmla="*/ 13 w 2315"/>
                <a:gd name="T53" fmla="*/ 667 h 1312"/>
                <a:gd name="T54" fmla="*/ 0 w 2315"/>
                <a:gd name="T55" fmla="*/ 555 h 1312"/>
                <a:gd name="T56" fmla="*/ 22 w 2315"/>
                <a:gd name="T57" fmla="*/ 447 h 1312"/>
                <a:gd name="T58" fmla="*/ 74 w 2315"/>
                <a:gd name="T59" fmla="*/ 345 h 1312"/>
                <a:gd name="T60" fmla="*/ 158 w 2315"/>
                <a:gd name="T61" fmla="*/ 252 h 1312"/>
                <a:gd name="T62" fmla="*/ 273 w 2315"/>
                <a:gd name="T63" fmla="*/ 170 h 1312"/>
                <a:gd name="T64" fmla="*/ 411 w 2315"/>
                <a:gd name="T65" fmla="*/ 103 h 1312"/>
                <a:gd name="T66" fmla="*/ 571 w 2315"/>
                <a:gd name="T67" fmla="*/ 49 h 1312"/>
                <a:gd name="T68" fmla="*/ 747 w 2315"/>
                <a:gd name="T69" fmla="*/ 17 h 1312"/>
                <a:gd name="T70" fmla="*/ 937 w 2315"/>
                <a:gd name="T71" fmla="*/ 0 h 1312"/>
                <a:gd name="T72" fmla="*/ 1132 w 2315"/>
                <a:gd name="T73" fmla="*/ 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15" h="1312">
                  <a:moveTo>
                    <a:pt x="1229" y="10"/>
                  </a:moveTo>
                  <a:lnTo>
                    <a:pt x="1326" y="23"/>
                  </a:lnTo>
                  <a:lnTo>
                    <a:pt x="1424" y="43"/>
                  </a:lnTo>
                  <a:lnTo>
                    <a:pt x="1519" y="64"/>
                  </a:lnTo>
                  <a:lnTo>
                    <a:pt x="1610" y="90"/>
                  </a:lnTo>
                  <a:lnTo>
                    <a:pt x="1698" y="121"/>
                  </a:lnTo>
                  <a:lnTo>
                    <a:pt x="1783" y="155"/>
                  </a:lnTo>
                  <a:lnTo>
                    <a:pt x="1865" y="194"/>
                  </a:lnTo>
                  <a:lnTo>
                    <a:pt x="1938" y="235"/>
                  </a:lnTo>
                  <a:lnTo>
                    <a:pt x="2008" y="278"/>
                  </a:lnTo>
                  <a:lnTo>
                    <a:pt x="2073" y="326"/>
                  </a:lnTo>
                  <a:lnTo>
                    <a:pt x="2129" y="375"/>
                  </a:lnTo>
                  <a:lnTo>
                    <a:pt x="2179" y="425"/>
                  </a:lnTo>
                  <a:lnTo>
                    <a:pt x="2222" y="479"/>
                  </a:lnTo>
                  <a:lnTo>
                    <a:pt x="2256" y="533"/>
                  </a:lnTo>
                  <a:lnTo>
                    <a:pt x="2282" y="589"/>
                  </a:lnTo>
                  <a:lnTo>
                    <a:pt x="2302" y="643"/>
                  </a:lnTo>
                  <a:lnTo>
                    <a:pt x="2313" y="699"/>
                  </a:lnTo>
                  <a:lnTo>
                    <a:pt x="2315" y="755"/>
                  </a:lnTo>
                  <a:lnTo>
                    <a:pt x="2308" y="809"/>
                  </a:lnTo>
                  <a:lnTo>
                    <a:pt x="2295" y="863"/>
                  </a:lnTo>
                  <a:lnTo>
                    <a:pt x="2272" y="915"/>
                  </a:lnTo>
                  <a:lnTo>
                    <a:pt x="2241" y="965"/>
                  </a:lnTo>
                  <a:lnTo>
                    <a:pt x="2202" y="1014"/>
                  </a:lnTo>
                  <a:lnTo>
                    <a:pt x="2157" y="1060"/>
                  </a:lnTo>
                  <a:lnTo>
                    <a:pt x="2105" y="1101"/>
                  </a:lnTo>
                  <a:lnTo>
                    <a:pt x="2044" y="1140"/>
                  </a:lnTo>
                  <a:lnTo>
                    <a:pt x="1977" y="1176"/>
                  </a:lnTo>
                  <a:lnTo>
                    <a:pt x="1906" y="1209"/>
                  </a:lnTo>
                  <a:lnTo>
                    <a:pt x="1828" y="1237"/>
                  </a:lnTo>
                  <a:lnTo>
                    <a:pt x="1746" y="1261"/>
                  </a:lnTo>
                  <a:lnTo>
                    <a:pt x="1659" y="1280"/>
                  </a:lnTo>
                  <a:lnTo>
                    <a:pt x="1569" y="1295"/>
                  </a:lnTo>
                  <a:lnTo>
                    <a:pt x="1476" y="1306"/>
                  </a:lnTo>
                  <a:lnTo>
                    <a:pt x="1380" y="1310"/>
                  </a:lnTo>
                  <a:lnTo>
                    <a:pt x="1283" y="1312"/>
                  </a:lnTo>
                  <a:lnTo>
                    <a:pt x="1186" y="1308"/>
                  </a:lnTo>
                  <a:lnTo>
                    <a:pt x="1086" y="1299"/>
                  </a:lnTo>
                  <a:lnTo>
                    <a:pt x="989" y="1286"/>
                  </a:lnTo>
                  <a:lnTo>
                    <a:pt x="894" y="1269"/>
                  </a:lnTo>
                  <a:lnTo>
                    <a:pt x="798" y="1245"/>
                  </a:lnTo>
                  <a:lnTo>
                    <a:pt x="705" y="1220"/>
                  </a:lnTo>
                  <a:lnTo>
                    <a:pt x="617" y="1189"/>
                  </a:lnTo>
                  <a:lnTo>
                    <a:pt x="532" y="1155"/>
                  </a:lnTo>
                  <a:lnTo>
                    <a:pt x="452" y="1118"/>
                  </a:lnTo>
                  <a:lnTo>
                    <a:pt x="377" y="1077"/>
                  </a:lnTo>
                  <a:lnTo>
                    <a:pt x="307" y="1032"/>
                  </a:lnTo>
                  <a:lnTo>
                    <a:pt x="245" y="984"/>
                  </a:lnTo>
                  <a:lnTo>
                    <a:pt x="186" y="937"/>
                  </a:lnTo>
                  <a:lnTo>
                    <a:pt x="137" y="885"/>
                  </a:lnTo>
                  <a:lnTo>
                    <a:pt x="95" y="831"/>
                  </a:lnTo>
                  <a:lnTo>
                    <a:pt x="61" y="777"/>
                  </a:lnTo>
                  <a:lnTo>
                    <a:pt x="33" y="723"/>
                  </a:lnTo>
                  <a:lnTo>
                    <a:pt x="13" y="667"/>
                  </a:lnTo>
                  <a:lnTo>
                    <a:pt x="5" y="611"/>
                  </a:lnTo>
                  <a:lnTo>
                    <a:pt x="0" y="555"/>
                  </a:lnTo>
                  <a:lnTo>
                    <a:pt x="7" y="501"/>
                  </a:lnTo>
                  <a:lnTo>
                    <a:pt x="22" y="447"/>
                  </a:lnTo>
                  <a:lnTo>
                    <a:pt x="44" y="395"/>
                  </a:lnTo>
                  <a:lnTo>
                    <a:pt x="74" y="345"/>
                  </a:lnTo>
                  <a:lnTo>
                    <a:pt x="113" y="298"/>
                  </a:lnTo>
                  <a:lnTo>
                    <a:pt x="158" y="252"/>
                  </a:lnTo>
                  <a:lnTo>
                    <a:pt x="212" y="209"/>
                  </a:lnTo>
                  <a:lnTo>
                    <a:pt x="273" y="170"/>
                  </a:lnTo>
                  <a:lnTo>
                    <a:pt x="338" y="133"/>
                  </a:lnTo>
                  <a:lnTo>
                    <a:pt x="411" y="103"/>
                  </a:lnTo>
                  <a:lnTo>
                    <a:pt x="489" y="75"/>
                  </a:lnTo>
                  <a:lnTo>
                    <a:pt x="571" y="49"/>
                  </a:lnTo>
                  <a:lnTo>
                    <a:pt x="658" y="30"/>
                  </a:lnTo>
                  <a:lnTo>
                    <a:pt x="747" y="17"/>
                  </a:lnTo>
                  <a:lnTo>
                    <a:pt x="840" y="6"/>
                  </a:lnTo>
                  <a:lnTo>
                    <a:pt x="937" y="0"/>
                  </a:lnTo>
                  <a:lnTo>
                    <a:pt x="1034" y="0"/>
                  </a:lnTo>
                  <a:lnTo>
                    <a:pt x="1132" y="2"/>
                  </a:lnTo>
                  <a:lnTo>
                    <a:pt x="1229" y="1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3306" name="Rectangle 26"/>
            <p:cNvSpPr>
              <a:spLocks noChangeArrowheads="1"/>
            </p:cNvSpPr>
            <p:nvPr/>
          </p:nvSpPr>
          <p:spPr bwMode="auto">
            <a:xfrm>
              <a:off x="1390" y="130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rPr>
                <a:t>3</a:t>
              </a:r>
              <a:endParaRPr lang="en-US"/>
            </a:p>
          </p:txBody>
        </p:sp>
      </p:grpSp>
      <p:grpSp>
        <p:nvGrpSpPr>
          <p:cNvPr id="1633307" name="Group 27"/>
          <p:cNvGrpSpPr>
            <a:grpSpLocks/>
          </p:cNvGrpSpPr>
          <p:nvPr/>
        </p:nvGrpSpPr>
        <p:grpSpPr bwMode="auto">
          <a:xfrm>
            <a:off x="382588" y="2270125"/>
            <a:ext cx="3795712" cy="2924175"/>
            <a:chOff x="241" y="1229"/>
            <a:chExt cx="2391" cy="1842"/>
          </a:xfrm>
        </p:grpSpPr>
        <p:sp>
          <p:nvSpPr>
            <p:cNvPr id="1633308" name="Freeform 28"/>
            <p:cNvSpPr>
              <a:spLocks/>
            </p:cNvSpPr>
            <p:nvPr/>
          </p:nvSpPr>
          <p:spPr bwMode="auto">
            <a:xfrm>
              <a:off x="241" y="1229"/>
              <a:ext cx="2391" cy="1611"/>
            </a:xfrm>
            <a:custGeom>
              <a:avLst/>
              <a:gdLst>
                <a:gd name="T0" fmla="*/ 1385 w 2391"/>
                <a:gd name="T1" fmla="*/ 24 h 1611"/>
                <a:gd name="T2" fmla="*/ 1582 w 2391"/>
                <a:gd name="T3" fmla="*/ 69 h 1611"/>
                <a:gd name="T4" fmla="*/ 1768 w 2391"/>
                <a:gd name="T5" fmla="*/ 136 h 1611"/>
                <a:gd name="T6" fmla="*/ 1936 w 2391"/>
                <a:gd name="T7" fmla="*/ 221 h 1611"/>
                <a:gd name="T8" fmla="*/ 2083 w 2391"/>
                <a:gd name="T9" fmla="*/ 322 h 1611"/>
                <a:gd name="T10" fmla="*/ 2207 w 2391"/>
                <a:gd name="T11" fmla="*/ 439 h 1611"/>
                <a:gd name="T12" fmla="*/ 2300 w 2391"/>
                <a:gd name="T13" fmla="*/ 566 h 1611"/>
                <a:gd name="T14" fmla="*/ 2360 w 2391"/>
                <a:gd name="T15" fmla="*/ 698 h 1611"/>
                <a:gd name="T16" fmla="*/ 2388 w 2391"/>
                <a:gd name="T17" fmla="*/ 836 h 1611"/>
                <a:gd name="T18" fmla="*/ 2382 w 2391"/>
                <a:gd name="T19" fmla="*/ 970 h 1611"/>
                <a:gd name="T20" fmla="*/ 2343 w 2391"/>
                <a:gd name="T21" fmla="*/ 1102 h 1611"/>
                <a:gd name="T22" fmla="*/ 2270 w 2391"/>
                <a:gd name="T23" fmla="*/ 1225 h 1611"/>
                <a:gd name="T24" fmla="*/ 2166 w 2391"/>
                <a:gd name="T25" fmla="*/ 1335 h 1611"/>
                <a:gd name="T26" fmla="*/ 2032 w 2391"/>
                <a:gd name="T27" fmla="*/ 1430 h 1611"/>
                <a:gd name="T28" fmla="*/ 1876 w 2391"/>
                <a:gd name="T29" fmla="*/ 1508 h 1611"/>
                <a:gd name="T30" fmla="*/ 1701 w 2391"/>
                <a:gd name="T31" fmla="*/ 1564 h 1611"/>
                <a:gd name="T32" fmla="*/ 1510 w 2391"/>
                <a:gd name="T33" fmla="*/ 1598 h 1611"/>
                <a:gd name="T34" fmla="*/ 1311 w 2391"/>
                <a:gd name="T35" fmla="*/ 1611 h 1611"/>
                <a:gd name="T36" fmla="*/ 1108 w 2391"/>
                <a:gd name="T37" fmla="*/ 1600 h 1611"/>
                <a:gd name="T38" fmla="*/ 907 w 2391"/>
                <a:gd name="T39" fmla="*/ 1568 h 1611"/>
                <a:gd name="T40" fmla="*/ 716 w 2391"/>
                <a:gd name="T41" fmla="*/ 1512 h 1611"/>
                <a:gd name="T42" fmla="*/ 537 w 2391"/>
                <a:gd name="T43" fmla="*/ 1436 h 1611"/>
                <a:gd name="T44" fmla="*/ 379 w 2391"/>
                <a:gd name="T45" fmla="*/ 1341 h 1611"/>
                <a:gd name="T46" fmla="*/ 243 w 2391"/>
                <a:gd name="T47" fmla="*/ 1233 h 1611"/>
                <a:gd name="T48" fmla="*/ 134 w 2391"/>
                <a:gd name="T49" fmla="*/ 1110 h 1611"/>
                <a:gd name="T50" fmla="*/ 57 w 2391"/>
                <a:gd name="T51" fmla="*/ 981 h 1611"/>
                <a:gd name="T52" fmla="*/ 11 w 2391"/>
                <a:gd name="T53" fmla="*/ 845 h 1611"/>
                <a:gd name="T54" fmla="*/ 0 w 2391"/>
                <a:gd name="T55" fmla="*/ 709 h 1611"/>
                <a:gd name="T56" fmla="*/ 24 w 2391"/>
                <a:gd name="T57" fmla="*/ 575 h 1611"/>
                <a:gd name="T58" fmla="*/ 83 w 2391"/>
                <a:gd name="T59" fmla="*/ 447 h 1611"/>
                <a:gd name="T60" fmla="*/ 171 w 2391"/>
                <a:gd name="T61" fmla="*/ 331 h 1611"/>
                <a:gd name="T62" fmla="*/ 290 w 2391"/>
                <a:gd name="T63" fmla="*/ 227 h 1611"/>
                <a:gd name="T64" fmla="*/ 435 w 2391"/>
                <a:gd name="T65" fmla="*/ 141 h 1611"/>
                <a:gd name="T66" fmla="*/ 602 w 2391"/>
                <a:gd name="T67" fmla="*/ 74 h 1611"/>
                <a:gd name="T68" fmla="*/ 786 w 2391"/>
                <a:gd name="T69" fmla="*/ 28 h 1611"/>
                <a:gd name="T70" fmla="*/ 980 w 2391"/>
                <a:gd name="T71" fmla="*/ 3 h 1611"/>
                <a:gd name="T72" fmla="*/ 1181 w 2391"/>
                <a:gd name="T73" fmla="*/ 3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91" h="1611">
                  <a:moveTo>
                    <a:pt x="1283" y="11"/>
                  </a:moveTo>
                  <a:lnTo>
                    <a:pt x="1385" y="24"/>
                  </a:lnTo>
                  <a:lnTo>
                    <a:pt x="1484" y="46"/>
                  </a:lnTo>
                  <a:lnTo>
                    <a:pt x="1582" y="69"/>
                  </a:lnTo>
                  <a:lnTo>
                    <a:pt x="1675" y="100"/>
                  </a:lnTo>
                  <a:lnTo>
                    <a:pt x="1768" y="136"/>
                  </a:lnTo>
                  <a:lnTo>
                    <a:pt x="1854" y="175"/>
                  </a:lnTo>
                  <a:lnTo>
                    <a:pt x="1936" y="221"/>
                  </a:lnTo>
                  <a:lnTo>
                    <a:pt x="2012" y="270"/>
                  </a:lnTo>
                  <a:lnTo>
                    <a:pt x="2083" y="322"/>
                  </a:lnTo>
                  <a:lnTo>
                    <a:pt x="2148" y="380"/>
                  </a:lnTo>
                  <a:lnTo>
                    <a:pt x="2207" y="439"/>
                  </a:lnTo>
                  <a:lnTo>
                    <a:pt x="2257" y="501"/>
                  </a:lnTo>
                  <a:lnTo>
                    <a:pt x="2300" y="566"/>
                  </a:lnTo>
                  <a:lnTo>
                    <a:pt x="2334" y="631"/>
                  </a:lnTo>
                  <a:lnTo>
                    <a:pt x="2360" y="698"/>
                  </a:lnTo>
                  <a:lnTo>
                    <a:pt x="2380" y="767"/>
                  </a:lnTo>
                  <a:lnTo>
                    <a:pt x="2388" y="836"/>
                  </a:lnTo>
                  <a:lnTo>
                    <a:pt x="2391" y="903"/>
                  </a:lnTo>
                  <a:lnTo>
                    <a:pt x="2382" y="970"/>
                  </a:lnTo>
                  <a:lnTo>
                    <a:pt x="2367" y="1037"/>
                  </a:lnTo>
                  <a:lnTo>
                    <a:pt x="2343" y="1102"/>
                  </a:lnTo>
                  <a:lnTo>
                    <a:pt x="2311" y="1164"/>
                  </a:lnTo>
                  <a:lnTo>
                    <a:pt x="2270" y="1225"/>
                  </a:lnTo>
                  <a:lnTo>
                    <a:pt x="2220" y="1281"/>
                  </a:lnTo>
                  <a:lnTo>
                    <a:pt x="2166" y="1335"/>
                  </a:lnTo>
                  <a:lnTo>
                    <a:pt x="2101" y="1384"/>
                  </a:lnTo>
                  <a:lnTo>
                    <a:pt x="2032" y="1430"/>
                  </a:lnTo>
                  <a:lnTo>
                    <a:pt x="1958" y="1471"/>
                  </a:lnTo>
                  <a:lnTo>
                    <a:pt x="1876" y="1508"/>
                  </a:lnTo>
                  <a:lnTo>
                    <a:pt x="1789" y="1538"/>
                  </a:lnTo>
                  <a:lnTo>
                    <a:pt x="1701" y="1564"/>
                  </a:lnTo>
                  <a:lnTo>
                    <a:pt x="1608" y="1585"/>
                  </a:lnTo>
                  <a:lnTo>
                    <a:pt x="1510" y="1598"/>
                  </a:lnTo>
                  <a:lnTo>
                    <a:pt x="1411" y="1609"/>
                  </a:lnTo>
                  <a:lnTo>
                    <a:pt x="1311" y="1611"/>
                  </a:lnTo>
                  <a:lnTo>
                    <a:pt x="1210" y="1609"/>
                  </a:lnTo>
                  <a:lnTo>
                    <a:pt x="1108" y="1600"/>
                  </a:lnTo>
                  <a:lnTo>
                    <a:pt x="1006" y="1587"/>
                  </a:lnTo>
                  <a:lnTo>
                    <a:pt x="907" y="1568"/>
                  </a:lnTo>
                  <a:lnTo>
                    <a:pt x="809" y="1542"/>
                  </a:lnTo>
                  <a:lnTo>
                    <a:pt x="716" y="1512"/>
                  </a:lnTo>
                  <a:lnTo>
                    <a:pt x="626" y="1475"/>
                  </a:lnTo>
                  <a:lnTo>
                    <a:pt x="537" y="1436"/>
                  </a:lnTo>
                  <a:lnTo>
                    <a:pt x="455" y="1391"/>
                  </a:lnTo>
                  <a:lnTo>
                    <a:pt x="379" y="1341"/>
                  </a:lnTo>
                  <a:lnTo>
                    <a:pt x="308" y="1289"/>
                  </a:lnTo>
                  <a:lnTo>
                    <a:pt x="243" y="1233"/>
                  </a:lnTo>
                  <a:lnTo>
                    <a:pt x="184" y="1173"/>
                  </a:lnTo>
                  <a:lnTo>
                    <a:pt x="134" y="1110"/>
                  </a:lnTo>
                  <a:lnTo>
                    <a:pt x="91" y="1045"/>
                  </a:lnTo>
                  <a:lnTo>
                    <a:pt x="57" y="981"/>
                  </a:lnTo>
                  <a:lnTo>
                    <a:pt x="31" y="914"/>
                  </a:lnTo>
                  <a:lnTo>
                    <a:pt x="11" y="845"/>
                  </a:lnTo>
                  <a:lnTo>
                    <a:pt x="3" y="776"/>
                  </a:lnTo>
                  <a:lnTo>
                    <a:pt x="0" y="709"/>
                  </a:lnTo>
                  <a:lnTo>
                    <a:pt x="9" y="642"/>
                  </a:lnTo>
                  <a:lnTo>
                    <a:pt x="24" y="575"/>
                  </a:lnTo>
                  <a:lnTo>
                    <a:pt x="48" y="510"/>
                  </a:lnTo>
                  <a:lnTo>
                    <a:pt x="83" y="447"/>
                  </a:lnTo>
                  <a:lnTo>
                    <a:pt x="121" y="387"/>
                  </a:lnTo>
                  <a:lnTo>
                    <a:pt x="171" y="331"/>
                  </a:lnTo>
                  <a:lnTo>
                    <a:pt x="227" y="277"/>
                  </a:lnTo>
                  <a:lnTo>
                    <a:pt x="290" y="227"/>
                  </a:lnTo>
                  <a:lnTo>
                    <a:pt x="359" y="182"/>
                  </a:lnTo>
                  <a:lnTo>
                    <a:pt x="435" y="141"/>
                  </a:lnTo>
                  <a:lnTo>
                    <a:pt x="515" y="104"/>
                  </a:lnTo>
                  <a:lnTo>
                    <a:pt x="602" y="74"/>
                  </a:lnTo>
                  <a:lnTo>
                    <a:pt x="690" y="48"/>
                  </a:lnTo>
                  <a:lnTo>
                    <a:pt x="786" y="28"/>
                  </a:lnTo>
                  <a:lnTo>
                    <a:pt x="881" y="13"/>
                  </a:lnTo>
                  <a:lnTo>
                    <a:pt x="980" y="3"/>
                  </a:lnTo>
                  <a:lnTo>
                    <a:pt x="1082" y="0"/>
                  </a:lnTo>
                  <a:lnTo>
                    <a:pt x="1181" y="3"/>
                  </a:lnTo>
                  <a:lnTo>
                    <a:pt x="1283" y="1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3309" name="Rectangle 29"/>
            <p:cNvSpPr>
              <a:spLocks noChangeArrowheads="1"/>
            </p:cNvSpPr>
            <p:nvPr/>
          </p:nvSpPr>
          <p:spPr bwMode="auto">
            <a:xfrm>
              <a:off x="1239" y="282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rPr>
                <a:t>4</a:t>
              </a:r>
              <a:endParaRPr lang="en-US"/>
            </a:p>
          </p:txBody>
        </p:sp>
      </p:grpSp>
      <p:grpSp>
        <p:nvGrpSpPr>
          <p:cNvPr id="1633310" name="Group 30"/>
          <p:cNvGrpSpPr>
            <a:grpSpLocks/>
          </p:cNvGrpSpPr>
          <p:nvPr/>
        </p:nvGrpSpPr>
        <p:grpSpPr bwMode="auto">
          <a:xfrm>
            <a:off x="307975" y="1866900"/>
            <a:ext cx="4003675" cy="3530600"/>
            <a:chOff x="194" y="975"/>
            <a:chExt cx="2522" cy="2224"/>
          </a:xfrm>
        </p:grpSpPr>
        <p:sp>
          <p:nvSpPr>
            <p:cNvPr id="1633311" name="Rectangle 31"/>
            <p:cNvSpPr>
              <a:spLocks noChangeArrowheads="1"/>
            </p:cNvSpPr>
            <p:nvPr/>
          </p:nvSpPr>
          <p:spPr bwMode="auto">
            <a:xfrm>
              <a:off x="2138" y="97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rPr>
                <a:t>5</a:t>
              </a:r>
              <a:endParaRPr lang="en-US"/>
            </a:p>
          </p:txBody>
        </p:sp>
        <p:sp>
          <p:nvSpPr>
            <p:cNvPr id="1633312" name="Freeform 32"/>
            <p:cNvSpPr>
              <a:spLocks/>
            </p:cNvSpPr>
            <p:nvPr/>
          </p:nvSpPr>
          <p:spPr bwMode="auto">
            <a:xfrm>
              <a:off x="194" y="988"/>
              <a:ext cx="2522" cy="2211"/>
            </a:xfrm>
            <a:custGeom>
              <a:avLst/>
              <a:gdLst>
                <a:gd name="T0" fmla="*/ 1363 w 2522"/>
                <a:gd name="T1" fmla="*/ 4 h 2211"/>
                <a:gd name="T2" fmla="*/ 1568 w 2522"/>
                <a:gd name="T3" fmla="*/ 34 h 2211"/>
                <a:gd name="T4" fmla="*/ 1765 w 2522"/>
                <a:gd name="T5" fmla="*/ 92 h 2211"/>
                <a:gd name="T6" fmla="*/ 1949 w 2522"/>
                <a:gd name="T7" fmla="*/ 179 h 2211"/>
                <a:gd name="T8" fmla="*/ 2113 w 2522"/>
                <a:gd name="T9" fmla="*/ 291 h 2211"/>
                <a:gd name="T10" fmla="*/ 2254 w 2522"/>
                <a:gd name="T11" fmla="*/ 425 h 2211"/>
                <a:gd name="T12" fmla="*/ 2368 w 2522"/>
                <a:gd name="T13" fmla="*/ 578 h 2211"/>
                <a:gd name="T14" fmla="*/ 2453 w 2522"/>
                <a:gd name="T15" fmla="*/ 744 h 2211"/>
                <a:gd name="T16" fmla="*/ 2505 w 2522"/>
                <a:gd name="T17" fmla="*/ 922 h 2211"/>
                <a:gd name="T18" fmla="*/ 2522 w 2522"/>
                <a:gd name="T19" fmla="*/ 1103 h 2211"/>
                <a:gd name="T20" fmla="*/ 2505 w 2522"/>
                <a:gd name="T21" fmla="*/ 1284 h 2211"/>
                <a:gd name="T22" fmla="*/ 2453 w 2522"/>
                <a:gd name="T23" fmla="*/ 1461 h 2211"/>
                <a:gd name="T24" fmla="*/ 2371 w 2522"/>
                <a:gd name="T25" fmla="*/ 1630 h 2211"/>
                <a:gd name="T26" fmla="*/ 2256 w 2522"/>
                <a:gd name="T27" fmla="*/ 1783 h 2211"/>
                <a:gd name="T28" fmla="*/ 2115 w 2522"/>
                <a:gd name="T29" fmla="*/ 1917 h 2211"/>
                <a:gd name="T30" fmla="*/ 1951 w 2522"/>
                <a:gd name="T31" fmla="*/ 2029 h 2211"/>
                <a:gd name="T32" fmla="*/ 1769 w 2522"/>
                <a:gd name="T33" fmla="*/ 2118 h 2211"/>
                <a:gd name="T34" fmla="*/ 1572 w 2522"/>
                <a:gd name="T35" fmla="*/ 2176 h 2211"/>
                <a:gd name="T36" fmla="*/ 1367 w 2522"/>
                <a:gd name="T37" fmla="*/ 2206 h 2211"/>
                <a:gd name="T38" fmla="*/ 1159 w 2522"/>
                <a:gd name="T39" fmla="*/ 2206 h 2211"/>
                <a:gd name="T40" fmla="*/ 954 w 2522"/>
                <a:gd name="T41" fmla="*/ 2178 h 2211"/>
                <a:gd name="T42" fmla="*/ 755 w 2522"/>
                <a:gd name="T43" fmla="*/ 2118 h 2211"/>
                <a:gd name="T44" fmla="*/ 573 w 2522"/>
                <a:gd name="T45" fmla="*/ 2031 h 2211"/>
                <a:gd name="T46" fmla="*/ 409 w 2522"/>
                <a:gd name="T47" fmla="*/ 1919 h 2211"/>
                <a:gd name="T48" fmla="*/ 266 w 2522"/>
                <a:gd name="T49" fmla="*/ 1785 h 2211"/>
                <a:gd name="T50" fmla="*/ 151 w 2522"/>
                <a:gd name="T51" fmla="*/ 1634 h 2211"/>
                <a:gd name="T52" fmla="*/ 69 w 2522"/>
                <a:gd name="T53" fmla="*/ 1466 h 2211"/>
                <a:gd name="T54" fmla="*/ 17 w 2522"/>
                <a:gd name="T55" fmla="*/ 1289 h 2211"/>
                <a:gd name="T56" fmla="*/ 0 w 2522"/>
                <a:gd name="T57" fmla="*/ 1107 h 2211"/>
                <a:gd name="T58" fmla="*/ 17 w 2522"/>
                <a:gd name="T59" fmla="*/ 926 h 2211"/>
                <a:gd name="T60" fmla="*/ 67 w 2522"/>
                <a:gd name="T61" fmla="*/ 749 h 2211"/>
                <a:gd name="T62" fmla="*/ 151 w 2522"/>
                <a:gd name="T63" fmla="*/ 580 h 2211"/>
                <a:gd name="T64" fmla="*/ 264 w 2522"/>
                <a:gd name="T65" fmla="*/ 429 h 2211"/>
                <a:gd name="T66" fmla="*/ 404 w 2522"/>
                <a:gd name="T67" fmla="*/ 293 h 2211"/>
                <a:gd name="T68" fmla="*/ 569 w 2522"/>
                <a:gd name="T69" fmla="*/ 181 h 2211"/>
                <a:gd name="T70" fmla="*/ 753 w 2522"/>
                <a:gd name="T71" fmla="*/ 95 h 2211"/>
                <a:gd name="T72" fmla="*/ 949 w 2522"/>
                <a:gd name="T73" fmla="*/ 34 h 2211"/>
                <a:gd name="T74" fmla="*/ 1155 w 2522"/>
                <a:gd name="T75" fmla="*/ 4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22" h="2211">
                  <a:moveTo>
                    <a:pt x="1259" y="0"/>
                  </a:moveTo>
                  <a:lnTo>
                    <a:pt x="1363" y="4"/>
                  </a:lnTo>
                  <a:lnTo>
                    <a:pt x="1466" y="15"/>
                  </a:lnTo>
                  <a:lnTo>
                    <a:pt x="1568" y="34"/>
                  </a:lnTo>
                  <a:lnTo>
                    <a:pt x="1668" y="60"/>
                  </a:lnTo>
                  <a:lnTo>
                    <a:pt x="1765" y="92"/>
                  </a:lnTo>
                  <a:lnTo>
                    <a:pt x="1858" y="131"/>
                  </a:lnTo>
                  <a:lnTo>
                    <a:pt x="1949" y="179"/>
                  </a:lnTo>
                  <a:lnTo>
                    <a:pt x="2033" y="233"/>
                  </a:lnTo>
                  <a:lnTo>
                    <a:pt x="2113" y="291"/>
                  </a:lnTo>
                  <a:lnTo>
                    <a:pt x="2187" y="356"/>
                  </a:lnTo>
                  <a:lnTo>
                    <a:pt x="2254" y="425"/>
                  </a:lnTo>
                  <a:lnTo>
                    <a:pt x="2314" y="498"/>
                  </a:lnTo>
                  <a:lnTo>
                    <a:pt x="2368" y="578"/>
                  </a:lnTo>
                  <a:lnTo>
                    <a:pt x="2414" y="660"/>
                  </a:lnTo>
                  <a:lnTo>
                    <a:pt x="2453" y="744"/>
                  </a:lnTo>
                  <a:lnTo>
                    <a:pt x="2483" y="831"/>
                  </a:lnTo>
                  <a:lnTo>
                    <a:pt x="2505" y="922"/>
                  </a:lnTo>
                  <a:lnTo>
                    <a:pt x="2518" y="1012"/>
                  </a:lnTo>
                  <a:lnTo>
                    <a:pt x="2522" y="1103"/>
                  </a:lnTo>
                  <a:lnTo>
                    <a:pt x="2518" y="1194"/>
                  </a:lnTo>
                  <a:lnTo>
                    <a:pt x="2505" y="1284"/>
                  </a:lnTo>
                  <a:lnTo>
                    <a:pt x="2483" y="1375"/>
                  </a:lnTo>
                  <a:lnTo>
                    <a:pt x="2453" y="1461"/>
                  </a:lnTo>
                  <a:lnTo>
                    <a:pt x="2416" y="1548"/>
                  </a:lnTo>
                  <a:lnTo>
                    <a:pt x="2371" y="1630"/>
                  </a:lnTo>
                  <a:lnTo>
                    <a:pt x="2317" y="1707"/>
                  </a:lnTo>
                  <a:lnTo>
                    <a:pt x="2256" y="1783"/>
                  </a:lnTo>
                  <a:lnTo>
                    <a:pt x="2189" y="1852"/>
                  </a:lnTo>
                  <a:lnTo>
                    <a:pt x="2115" y="1917"/>
                  </a:lnTo>
                  <a:lnTo>
                    <a:pt x="2037" y="1975"/>
                  </a:lnTo>
                  <a:lnTo>
                    <a:pt x="1951" y="2029"/>
                  </a:lnTo>
                  <a:lnTo>
                    <a:pt x="1862" y="2077"/>
                  </a:lnTo>
                  <a:lnTo>
                    <a:pt x="1769" y="2118"/>
                  </a:lnTo>
                  <a:lnTo>
                    <a:pt x="1672" y="2150"/>
                  </a:lnTo>
                  <a:lnTo>
                    <a:pt x="1572" y="2176"/>
                  </a:lnTo>
                  <a:lnTo>
                    <a:pt x="1471" y="2195"/>
                  </a:lnTo>
                  <a:lnTo>
                    <a:pt x="1367" y="2206"/>
                  </a:lnTo>
                  <a:lnTo>
                    <a:pt x="1263" y="2211"/>
                  </a:lnTo>
                  <a:lnTo>
                    <a:pt x="1159" y="2206"/>
                  </a:lnTo>
                  <a:lnTo>
                    <a:pt x="1055" y="2195"/>
                  </a:lnTo>
                  <a:lnTo>
                    <a:pt x="954" y="2178"/>
                  </a:lnTo>
                  <a:lnTo>
                    <a:pt x="852" y="2152"/>
                  </a:lnTo>
                  <a:lnTo>
                    <a:pt x="755" y="2118"/>
                  </a:lnTo>
                  <a:lnTo>
                    <a:pt x="662" y="2079"/>
                  </a:lnTo>
                  <a:lnTo>
                    <a:pt x="573" y="2031"/>
                  </a:lnTo>
                  <a:lnTo>
                    <a:pt x="486" y="1980"/>
                  </a:lnTo>
                  <a:lnTo>
                    <a:pt x="409" y="1919"/>
                  </a:lnTo>
                  <a:lnTo>
                    <a:pt x="333" y="1856"/>
                  </a:lnTo>
                  <a:lnTo>
                    <a:pt x="266" y="1785"/>
                  </a:lnTo>
                  <a:lnTo>
                    <a:pt x="205" y="1712"/>
                  </a:lnTo>
                  <a:lnTo>
                    <a:pt x="151" y="1634"/>
                  </a:lnTo>
                  <a:lnTo>
                    <a:pt x="106" y="1552"/>
                  </a:lnTo>
                  <a:lnTo>
                    <a:pt x="69" y="1466"/>
                  </a:lnTo>
                  <a:lnTo>
                    <a:pt x="39" y="1379"/>
                  </a:lnTo>
                  <a:lnTo>
                    <a:pt x="17" y="1289"/>
                  </a:lnTo>
                  <a:lnTo>
                    <a:pt x="4" y="1198"/>
                  </a:lnTo>
                  <a:lnTo>
                    <a:pt x="0" y="1107"/>
                  </a:lnTo>
                  <a:lnTo>
                    <a:pt x="4" y="1017"/>
                  </a:lnTo>
                  <a:lnTo>
                    <a:pt x="17" y="926"/>
                  </a:lnTo>
                  <a:lnTo>
                    <a:pt x="37" y="835"/>
                  </a:lnTo>
                  <a:lnTo>
                    <a:pt x="67" y="749"/>
                  </a:lnTo>
                  <a:lnTo>
                    <a:pt x="106" y="662"/>
                  </a:lnTo>
                  <a:lnTo>
                    <a:pt x="151" y="580"/>
                  </a:lnTo>
                  <a:lnTo>
                    <a:pt x="203" y="503"/>
                  </a:lnTo>
                  <a:lnTo>
                    <a:pt x="264" y="429"/>
                  </a:lnTo>
                  <a:lnTo>
                    <a:pt x="331" y="358"/>
                  </a:lnTo>
                  <a:lnTo>
                    <a:pt x="404" y="293"/>
                  </a:lnTo>
                  <a:lnTo>
                    <a:pt x="484" y="235"/>
                  </a:lnTo>
                  <a:lnTo>
                    <a:pt x="569" y="181"/>
                  </a:lnTo>
                  <a:lnTo>
                    <a:pt x="660" y="133"/>
                  </a:lnTo>
                  <a:lnTo>
                    <a:pt x="753" y="95"/>
                  </a:lnTo>
                  <a:lnTo>
                    <a:pt x="850" y="60"/>
                  </a:lnTo>
                  <a:lnTo>
                    <a:pt x="949" y="34"/>
                  </a:lnTo>
                  <a:lnTo>
                    <a:pt x="1051" y="15"/>
                  </a:lnTo>
                  <a:lnTo>
                    <a:pt x="1155" y="4"/>
                  </a:lnTo>
                  <a:lnTo>
                    <a:pt x="12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633313"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967162"/>
            <a:ext cx="43878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813197641"/>
              </p:ext>
            </p:extLst>
          </p:nvPr>
        </p:nvGraphicFramePr>
        <p:xfrm>
          <a:off x="5410200" y="1371599"/>
          <a:ext cx="3219451" cy="2346960"/>
        </p:xfrm>
        <a:graphic>
          <a:graphicData uri="http://schemas.openxmlformats.org/drawingml/2006/table">
            <a:tbl>
              <a:tblPr firstRow="1" firstCol="1" bandRow="1">
                <a:tableStyleId>{5C22544A-7EE6-4342-B048-85BDC9FD1C3A}</a:tableStyleId>
              </a:tblPr>
              <a:tblGrid>
                <a:gridCol w="394609">
                  <a:extLst>
                    <a:ext uri="{9D8B030D-6E8A-4147-A177-3AD203B41FA5}">
                      <a16:colId xmlns:a16="http://schemas.microsoft.com/office/drawing/2014/main" val="20000"/>
                    </a:ext>
                  </a:extLst>
                </a:gridCol>
                <a:gridCol w="470807">
                  <a:extLst>
                    <a:ext uri="{9D8B030D-6E8A-4147-A177-3AD203B41FA5}">
                      <a16:colId xmlns:a16="http://schemas.microsoft.com/office/drawing/2014/main" val="20001"/>
                    </a:ext>
                  </a:extLst>
                </a:gridCol>
                <a:gridCol w="470807">
                  <a:extLst>
                    <a:ext uri="{9D8B030D-6E8A-4147-A177-3AD203B41FA5}">
                      <a16:colId xmlns:a16="http://schemas.microsoft.com/office/drawing/2014/main" val="20002"/>
                    </a:ext>
                  </a:extLst>
                </a:gridCol>
                <a:gridCol w="470807">
                  <a:extLst>
                    <a:ext uri="{9D8B030D-6E8A-4147-A177-3AD203B41FA5}">
                      <a16:colId xmlns:a16="http://schemas.microsoft.com/office/drawing/2014/main" val="20003"/>
                    </a:ext>
                  </a:extLst>
                </a:gridCol>
                <a:gridCol w="470807">
                  <a:extLst>
                    <a:ext uri="{9D8B030D-6E8A-4147-A177-3AD203B41FA5}">
                      <a16:colId xmlns:a16="http://schemas.microsoft.com/office/drawing/2014/main" val="20004"/>
                    </a:ext>
                  </a:extLst>
                </a:gridCol>
                <a:gridCol w="470807">
                  <a:extLst>
                    <a:ext uri="{9D8B030D-6E8A-4147-A177-3AD203B41FA5}">
                      <a16:colId xmlns:a16="http://schemas.microsoft.com/office/drawing/2014/main" val="20005"/>
                    </a:ext>
                  </a:extLst>
                </a:gridCol>
                <a:gridCol w="470807">
                  <a:extLst>
                    <a:ext uri="{9D8B030D-6E8A-4147-A177-3AD203B41FA5}">
                      <a16:colId xmlns:a16="http://schemas.microsoft.com/office/drawing/2014/main" val="20006"/>
                    </a:ext>
                  </a:extLst>
                </a:gridCol>
              </a:tblGrid>
              <a:tr h="325029">
                <a:tc>
                  <a:txBody>
                    <a:bodyPr/>
                    <a:lstStyle/>
                    <a:p>
                      <a:pPr algn="ctr"/>
                      <a:endParaRPr lang="en-US" sz="1600" dirty="0"/>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6</a:t>
                      </a:r>
                    </a:p>
                  </a:txBody>
                  <a:tcPr/>
                </a:tc>
                <a:extLst>
                  <a:ext uri="{0D108BD9-81ED-4DB2-BD59-A6C34878D82A}">
                    <a16:rowId xmlns:a16="http://schemas.microsoft.com/office/drawing/2014/main" val="10000"/>
                  </a:ext>
                </a:extLst>
              </a:tr>
              <a:tr h="325029">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.24</a:t>
                      </a:r>
                    </a:p>
                  </a:txBody>
                  <a:tcPr/>
                </a:tc>
                <a:tc>
                  <a:txBody>
                    <a:bodyPr/>
                    <a:lstStyle/>
                    <a:p>
                      <a:pPr algn="ctr"/>
                      <a:r>
                        <a:rPr lang="en-US" sz="1600" dirty="0"/>
                        <a:t>.22</a:t>
                      </a:r>
                    </a:p>
                  </a:txBody>
                  <a:tcPr/>
                </a:tc>
                <a:tc>
                  <a:txBody>
                    <a:bodyPr/>
                    <a:lstStyle/>
                    <a:p>
                      <a:pPr algn="ctr"/>
                      <a:r>
                        <a:rPr lang="en-US" sz="1600" dirty="0"/>
                        <a:t>.37</a:t>
                      </a:r>
                    </a:p>
                  </a:txBody>
                  <a:tcPr/>
                </a:tc>
                <a:tc>
                  <a:txBody>
                    <a:bodyPr/>
                    <a:lstStyle/>
                    <a:p>
                      <a:pPr algn="ctr"/>
                      <a:r>
                        <a:rPr lang="en-US" sz="1600" dirty="0"/>
                        <a:t>.34</a:t>
                      </a:r>
                    </a:p>
                  </a:txBody>
                  <a:tcPr/>
                </a:tc>
                <a:tc>
                  <a:txBody>
                    <a:bodyPr/>
                    <a:lstStyle/>
                    <a:p>
                      <a:pPr algn="ctr"/>
                      <a:r>
                        <a:rPr lang="en-US" sz="1600" dirty="0"/>
                        <a:t>.23</a:t>
                      </a:r>
                    </a:p>
                  </a:txBody>
                  <a:tcPr/>
                </a:tc>
                <a:extLst>
                  <a:ext uri="{0D108BD9-81ED-4DB2-BD59-A6C34878D82A}">
                    <a16:rowId xmlns:a16="http://schemas.microsoft.com/office/drawing/2014/main" val="10001"/>
                  </a:ext>
                </a:extLst>
              </a:tr>
              <a:tr h="325029">
                <a:tc>
                  <a:txBody>
                    <a:bodyPr/>
                    <a:lstStyle/>
                    <a:p>
                      <a:pPr algn="ctr"/>
                      <a:r>
                        <a:rPr lang="en-US" sz="1600" dirty="0"/>
                        <a:t>2</a:t>
                      </a:r>
                    </a:p>
                  </a:txBody>
                  <a:tcPr/>
                </a:tc>
                <a:tc>
                  <a:txBody>
                    <a:bodyPr/>
                    <a:lstStyle/>
                    <a:p>
                      <a:pPr algn="ctr"/>
                      <a:r>
                        <a:rPr lang="en-US" sz="1600" dirty="0"/>
                        <a:t>.24</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.20</a:t>
                      </a:r>
                    </a:p>
                  </a:txBody>
                  <a:tcPr/>
                </a:tc>
                <a:tc>
                  <a:txBody>
                    <a:bodyPr/>
                    <a:lstStyle/>
                    <a:p>
                      <a:pPr algn="ctr"/>
                      <a:r>
                        <a:rPr lang="en-US" sz="1600" dirty="0"/>
                        <a:t>.14</a:t>
                      </a:r>
                    </a:p>
                  </a:txBody>
                  <a:tcPr/>
                </a:tc>
                <a:tc>
                  <a:txBody>
                    <a:bodyPr/>
                    <a:lstStyle/>
                    <a:p>
                      <a:pPr algn="ctr"/>
                      <a:r>
                        <a:rPr lang="en-US" sz="1600" dirty="0"/>
                        <a:t>.25</a:t>
                      </a:r>
                    </a:p>
                  </a:txBody>
                  <a:tcPr/>
                </a:tc>
                <a:extLst>
                  <a:ext uri="{0D108BD9-81ED-4DB2-BD59-A6C34878D82A}">
                    <a16:rowId xmlns:a16="http://schemas.microsoft.com/office/drawing/2014/main" val="10002"/>
                  </a:ext>
                </a:extLst>
              </a:tr>
              <a:tr h="325029">
                <a:tc>
                  <a:txBody>
                    <a:bodyPr/>
                    <a:lstStyle/>
                    <a:p>
                      <a:pPr algn="ctr"/>
                      <a:r>
                        <a:rPr lang="en-US" sz="1600" dirty="0"/>
                        <a:t>3</a:t>
                      </a:r>
                    </a:p>
                  </a:txBody>
                  <a:tcPr/>
                </a:tc>
                <a:tc>
                  <a:txBody>
                    <a:bodyPr/>
                    <a:lstStyle/>
                    <a:p>
                      <a:pPr algn="ctr"/>
                      <a:r>
                        <a:rPr lang="en-US" sz="1600" dirty="0"/>
                        <a:t>.22</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.28</a:t>
                      </a:r>
                    </a:p>
                  </a:txBody>
                  <a:tcPr/>
                </a:tc>
                <a:tc>
                  <a:txBody>
                    <a:bodyPr/>
                    <a:lstStyle/>
                    <a:p>
                      <a:pPr algn="ctr"/>
                      <a:r>
                        <a:rPr lang="en-US" sz="1600" dirty="0"/>
                        <a:t>.11</a:t>
                      </a:r>
                    </a:p>
                  </a:txBody>
                  <a:tcPr/>
                </a:tc>
                <a:extLst>
                  <a:ext uri="{0D108BD9-81ED-4DB2-BD59-A6C34878D82A}">
                    <a16:rowId xmlns:a16="http://schemas.microsoft.com/office/drawing/2014/main" val="10003"/>
                  </a:ext>
                </a:extLst>
              </a:tr>
              <a:tr h="325029">
                <a:tc>
                  <a:txBody>
                    <a:bodyPr/>
                    <a:lstStyle/>
                    <a:p>
                      <a:pPr algn="ctr"/>
                      <a:r>
                        <a:rPr lang="en-US" sz="1600" dirty="0"/>
                        <a:t>4</a:t>
                      </a:r>
                    </a:p>
                  </a:txBody>
                  <a:tcPr/>
                </a:tc>
                <a:tc>
                  <a:txBody>
                    <a:bodyPr/>
                    <a:lstStyle/>
                    <a:p>
                      <a:pPr algn="ctr"/>
                      <a:r>
                        <a:rPr lang="en-US" sz="1600" dirty="0"/>
                        <a:t>.37</a:t>
                      </a:r>
                    </a:p>
                  </a:txBody>
                  <a:tcPr/>
                </a:tc>
                <a:tc>
                  <a:txBody>
                    <a:bodyPr/>
                    <a:lstStyle/>
                    <a:p>
                      <a:pPr algn="ctr"/>
                      <a:r>
                        <a:rPr lang="en-US" sz="1600" dirty="0"/>
                        <a:t>.20</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.29</a:t>
                      </a:r>
                    </a:p>
                  </a:txBody>
                  <a:tcPr/>
                </a:tc>
                <a:tc>
                  <a:txBody>
                    <a:bodyPr/>
                    <a:lstStyle/>
                    <a:p>
                      <a:pPr algn="ctr"/>
                      <a:r>
                        <a:rPr lang="en-US" sz="1600" dirty="0"/>
                        <a:t>.22</a:t>
                      </a:r>
                    </a:p>
                  </a:txBody>
                  <a:tcPr/>
                </a:tc>
                <a:extLst>
                  <a:ext uri="{0D108BD9-81ED-4DB2-BD59-A6C34878D82A}">
                    <a16:rowId xmlns:a16="http://schemas.microsoft.com/office/drawing/2014/main" val="10004"/>
                  </a:ext>
                </a:extLst>
              </a:tr>
              <a:tr h="325029">
                <a:tc>
                  <a:txBody>
                    <a:bodyPr/>
                    <a:lstStyle/>
                    <a:p>
                      <a:pPr algn="ctr"/>
                      <a:r>
                        <a:rPr lang="en-US" sz="1600" dirty="0"/>
                        <a:t>5</a:t>
                      </a:r>
                    </a:p>
                  </a:txBody>
                  <a:tcPr/>
                </a:tc>
                <a:tc>
                  <a:txBody>
                    <a:bodyPr/>
                    <a:lstStyle/>
                    <a:p>
                      <a:pPr algn="ctr"/>
                      <a:r>
                        <a:rPr lang="en-US" sz="1600" dirty="0"/>
                        <a:t>.34</a:t>
                      </a:r>
                    </a:p>
                  </a:txBody>
                  <a:tcPr/>
                </a:tc>
                <a:tc>
                  <a:txBody>
                    <a:bodyPr/>
                    <a:lstStyle/>
                    <a:p>
                      <a:pPr algn="ctr"/>
                      <a:r>
                        <a:rPr lang="en-US" sz="1600" dirty="0"/>
                        <a:t>.14</a:t>
                      </a:r>
                    </a:p>
                  </a:txBody>
                  <a:tcPr/>
                </a:tc>
                <a:tc>
                  <a:txBody>
                    <a:bodyPr/>
                    <a:lstStyle/>
                    <a:p>
                      <a:pPr algn="ctr"/>
                      <a:r>
                        <a:rPr lang="en-US" sz="1600" dirty="0"/>
                        <a:t>.28</a:t>
                      </a:r>
                    </a:p>
                  </a:txBody>
                  <a:tcPr/>
                </a:tc>
                <a:tc>
                  <a:txBody>
                    <a:bodyPr/>
                    <a:lstStyle/>
                    <a:p>
                      <a:pPr algn="ctr"/>
                      <a:r>
                        <a:rPr lang="en-US" sz="1600" dirty="0"/>
                        <a:t>.29</a:t>
                      </a:r>
                    </a:p>
                  </a:txBody>
                  <a:tcPr/>
                </a:tc>
                <a:tc>
                  <a:txBody>
                    <a:bodyPr/>
                    <a:lstStyle/>
                    <a:p>
                      <a:pPr algn="ctr"/>
                      <a:r>
                        <a:rPr lang="en-US" sz="1600" dirty="0"/>
                        <a:t>0</a:t>
                      </a:r>
                    </a:p>
                  </a:txBody>
                  <a:tcPr/>
                </a:tc>
                <a:tc>
                  <a:txBody>
                    <a:bodyPr/>
                    <a:lstStyle/>
                    <a:p>
                      <a:pPr algn="ctr"/>
                      <a:r>
                        <a:rPr lang="en-US" sz="1600" dirty="0"/>
                        <a:t>.39</a:t>
                      </a:r>
                    </a:p>
                  </a:txBody>
                  <a:tcPr/>
                </a:tc>
                <a:extLst>
                  <a:ext uri="{0D108BD9-81ED-4DB2-BD59-A6C34878D82A}">
                    <a16:rowId xmlns:a16="http://schemas.microsoft.com/office/drawing/2014/main" val="10005"/>
                  </a:ext>
                </a:extLst>
              </a:tr>
              <a:tr h="325029">
                <a:tc>
                  <a:txBody>
                    <a:bodyPr/>
                    <a:lstStyle/>
                    <a:p>
                      <a:pPr algn="ctr"/>
                      <a:r>
                        <a:rPr lang="en-US" sz="1600" dirty="0"/>
                        <a:t>6</a:t>
                      </a:r>
                    </a:p>
                  </a:txBody>
                  <a:tcPr/>
                </a:tc>
                <a:tc>
                  <a:txBody>
                    <a:bodyPr/>
                    <a:lstStyle/>
                    <a:p>
                      <a:pPr algn="ctr"/>
                      <a:r>
                        <a:rPr lang="en-US" sz="1600" dirty="0"/>
                        <a:t>.23</a:t>
                      </a:r>
                    </a:p>
                  </a:txBody>
                  <a:tcPr/>
                </a:tc>
                <a:tc>
                  <a:txBody>
                    <a:bodyPr/>
                    <a:lstStyle/>
                    <a:p>
                      <a:pPr algn="ctr"/>
                      <a:r>
                        <a:rPr lang="en-US" sz="1600" dirty="0"/>
                        <a:t>.25</a:t>
                      </a:r>
                    </a:p>
                  </a:txBody>
                  <a:tcPr/>
                </a:tc>
                <a:tc>
                  <a:txBody>
                    <a:bodyPr/>
                    <a:lstStyle/>
                    <a:p>
                      <a:pPr algn="ctr"/>
                      <a:r>
                        <a:rPr lang="en-US" sz="1600" dirty="0"/>
                        <a:t>.11</a:t>
                      </a:r>
                    </a:p>
                  </a:txBody>
                  <a:tcPr/>
                </a:tc>
                <a:tc>
                  <a:txBody>
                    <a:bodyPr/>
                    <a:lstStyle/>
                    <a:p>
                      <a:pPr algn="ctr"/>
                      <a:r>
                        <a:rPr lang="en-US" sz="1600" dirty="0"/>
                        <a:t>.22</a:t>
                      </a:r>
                    </a:p>
                  </a:txBody>
                  <a:tcPr/>
                </a:tc>
                <a:tc>
                  <a:txBody>
                    <a:bodyPr/>
                    <a:lstStyle/>
                    <a:p>
                      <a:pPr algn="ctr"/>
                      <a:r>
                        <a:rPr lang="en-US" sz="1600" dirty="0"/>
                        <a:t>.39</a:t>
                      </a:r>
                    </a:p>
                  </a:txBody>
                  <a:tcPr/>
                </a:tc>
                <a:tc>
                  <a:txBody>
                    <a:bodyPr/>
                    <a:lstStyle/>
                    <a:p>
                      <a:pPr algn="ctr"/>
                      <a:r>
                        <a:rPr lang="en-US" sz="1600"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4196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3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33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333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333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333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33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3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2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CLUSTERING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4493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a:xfrm>
            <a:off x="381000" y="533400"/>
            <a:ext cx="8280400" cy="1066800"/>
          </a:xfrm>
        </p:spPr>
        <p:txBody>
          <a:bodyPr>
            <a:normAutofit/>
          </a:bodyPr>
          <a:lstStyle/>
          <a:p>
            <a:r>
              <a:rPr lang="en-US" dirty="0"/>
              <a:t>Strength of MIN</a:t>
            </a:r>
          </a:p>
        </p:txBody>
      </p:sp>
      <p:sp>
        <p:nvSpPr>
          <p:cNvPr id="1634307" name="Text Box 3"/>
          <p:cNvSpPr txBox="1">
            <a:spLocks noChangeArrowheads="1"/>
          </p:cNvSpPr>
          <p:nvPr/>
        </p:nvSpPr>
        <p:spPr bwMode="auto">
          <a:xfrm>
            <a:off x="1066800" y="42672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Original Points</a:t>
            </a:r>
          </a:p>
        </p:txBody>
      </p:sp>
      <p:grpSp>
        <p:nvGrpSpPr>
          <p:cNvPr id="1634308" name="Group 4"/>
          <p:cNvGrpSpPr>
            <a:grpSpLocks/>
          </p:cNvGrpSpPr>
          <p:nvPr/>
        </p:nvGrpSpPr>
        <p:grpSpPr bwMode="auto">
          <a:xfrm>
            <a:off x="4876800" y="1981200"/>
            <a:ext cx="4103688" cy="2652713"/>
            <a:chOff x="3072" y="1248"/>
            <a:chExt cx="2585" cy="1671"/>
          </a:xfrm>
        </p:grpSpPr>
        <p:sp>
          <p:nvSpPr>
            <p:cNvPr id="1634309" name="Text Box 5"/>
            <p:cNvSpPr txBox="1">
              <a:spLocks noChangeArrowheads="1"/>
            </p:cNvSpPr>
            <p:nvPr/>
          </p:nvSpPr>
          <p:spPr bwMode="auto">
            <a:xfrm>
              <a:off x="3408" y="268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Two Clusters</a:t>
              </a:r>
            </a:p>
          </p:txBody>
        </p:sp>
        <p:pic>
          <p:nvPicPr>
            <p:cNvPr id="1634310" name="Picture 6"/>
            <p:cNvPicPr>
              <a:picLocks noChangeAspect="1" noChangeArrowheads="1"/>
            </p:cNvPicPr>
            <p:nvPr/>
          </p:nvPicPr>
          <p:blipFill>
            <a:blip r:embed="rId2">
              <a:extLst>
                <a:ext uri="{28A0092B-C50C-407E-A947-70E740481C1C}">
                  <a14:useLocalDpi xmlns:a14="http://schemas.microsoft.com/office/drawing/2010/main" val="0"/>
                </a:ext>
              </a:extLst>
            </a:blip>
            <a:srcRect l="8928" r="7143"/>
            <a:stretch>
              <a:fillRect/>
            </a:stretch>
          </p:blipFill>
          <p:spPr bwMode="auto">
            <a:xfrm>
              <a:off x="3072" y="1248"/>
              <a:ext cx="2585" cy="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34311" name="Picture 7"/>
          <p:cNvPicPr>
            <a:picLocks noChangeAspect="1" noChangeArrowheads="1"/>
          </p:cNvPicPr>
          <p:nvPr/>
        </p:nvPicPr>
        <p:blipFill>
          <a:blip r:embed="rId3">
            <a:extLst>
              <a:ext uri="{28A0092B-C50C-407E-A947-70E740481C1C}">
                <a14:useLocalDpi xmlns:a14="http://schemas.microsoft.com/office/drawing/2010/main" val="0"/>
              </a:ext>
            </a:extLst>
          </a:blip>
          <a:srcRect l="8928" r="5357"/>
          <a:stretch>
            <a:fillRect/>
          </a:stretch>
        </p:blipFill>
        <p:spPr bwMode="auto">
          <a:xfrm>
            <a:off x="152400" y="1981200"/>
            <a:ext cx="4186238"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4312" name="Text Box 8"/>
          <p:cNvSpPr txBox="1">
            <a:spLocks noChangeArrowheads="1"/>
          </p:cNvSpPr>
          <p:nvPr/>
        </p:nvSpPr>
        <p:spPr bwMode="auto">
          <a:xfrm>
            <a:off x="609600" y="5576888"/>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 Can handle non-elliptical shapes</a:t>
            </a:r>
          </a:p>
        </p:txBody>
      </p:sp>
    </p:spTree>
    <p:extLst>
      <p:ext uri="{BB962C8B-B14F-4D97-AF65-F5344CB8AC3E}">
        <p14:creationId xmlns:p14="http://schemas.microsoft.com/office/powerpoint/2010/main" val="35320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4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4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title"/>
          </p:nvPr>
        </p:nvSpPr>
        <p:spPr>
          <a:xfrm>
            <a:off x="254000" y="457200"/>
            <a:ext cx="8280400" cy="1066800"/>
          </a:xfrm>
        </p:spPr>
        <p:txBody>
          <a:bodyPr>
            <a:normAutofit/>
          </a:bodyPr>
          <a:lstStyle/>
          <a:p>
            <a:r>
              <a:rPr lang="en-US" dirty="0"/>
              <a:t>Limitations of MIN</a:t>
            </a:r>
          </a:p>
        </p:txBody>
      </p:sp>
      <p:sp>
        <p:nvSpPr>
          <p:cNvPr id="1635331" name="Text Box 3"/>
          <p:cNvSpPr txBox="1">
            <a:spLocks noChangeArrowheads="1"/>
          </p:cNvSpPr>
          <p:nvPr/>
        </p:nvSpPr>
        <p:spPr bwMode="auto">
          <a:xfrm>
            <a:off x="1066800" y="47244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Original Points</a:t>
            </a:r>
          </a:p>
        </p:txBody>
      </p:sp>
      <p:pic>
        <p:nvPicPr>
          <p:cNvPr id="1635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5333" name="Group 5"/>
          <p:cNvGrpSpPr>
            <a:grpSpLocks/>
          </p:cNvGrpSpPr>
          <p:nvPr/>
        </p:nvGrpSpPr>
        <p:grpSpPr bwMode="auto">
          <a:xfrm>
            <a:off x="4265613" y="1524000"/>
            <a:ext cx="4268787" cy="3567113"/>
            <a:chOff x="2496" y="960"/>
            <a:chExt cx="2689" cy="2247"/>
          </a:xfrm>
        </p:grpSpPr>
        <p:sp>
          <p:nvSpPr>
            <p:cNvPr id="1635334" name="Text Box 6"/>
            <p:cNvSpPr txBox="1">
              <a:spLocks noChangeArrowheads="1"/>
            </p:cNvSpPr>
            <p:nvPr/>
          </p:nvSpPr>
          <p:spPr bwMode="auto">
            <a:xfrm>
              <a:off x="3072" y="2976"/>
              <a:ext cx="18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Two Clusters</a:t>
              </a:r>
            </a:p>
          </p:txBody>
        </p:sp>
        <p:pic>
          <p:nvPicPr>
            <p:cNvPr id="1635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960"/>
              <a:ext cx="2689" cy="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35336" name="Text Box 8"/>
          <p:cNvSpPr txBox="1">
            <a:spLocks noChangeArrowheads="1"/>
          </p:cNvSpPr>
          <p:nvPr/>
        </p:nvSpPr>
        <p:spPr bwMode="auto">
          <a:xfrm>
            <a:off x="609600" y="5576888"/>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 Sensitive to noise and outliers</a:t>
            </a:r>
          </a:p>
        </p:txBody>
      </p:sp>
    </p:spTree>
    <p:extLst>
      <p:ext uri="{BB962C8B-B14F-4D97-AF65-F5344CB8AC3E}">
        <p14:creationId xmlns:p14="http://schemas.microsoft.com/office/powerpoint/2010/main" val="3577484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53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5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533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a:xfrm>
            <a:off x="360363" y="490538"/>
            <a:ext cx="8280400" cy="1066800"/>
          </a:xfrm>
        </p:spPr>
        <p:txBody>
          <a:bodyPr>
            <a:normAutofit/>
          </a:bodyPr>
          <a:lstStyle/>
          <a:p>
            <a:r>
              <a:rPr lang="en-US" dirty="0"/>
              <a:t>Hierarchical Clustering: MAX</a:t>
            </a:r>
          </a:p>
        </p:txBody>
      </p:sp>
      <p:sp>
        <p:nvSpPr>
          <p:cNvPr id="1637379" name="Text Box 3"/>
          <p:cNvSpPr txBox="1">
            <a:spLocks noChangeArrowheads="1"/>
          </p:cNvSpPr>
          <p:nvPr/>
        </p:nvSpPr>
        <p:spPr bwMode="auto">
          <a:xfrm>
            <a:off x="1098550" y="56530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Nested Clusters</a:t>
            </a:r>
          </a:p>
        </p:txBody>
      </p:sp>
      <p:sp>
        <p:nvSpPr>
          <p:cNvPr id="1637380" name="Text Box 4"/>
          <p:cNvSpPr txBox="1">
            <a:spLocks noChangeArrowheads="1"/>
          </p:cNvSpPr>
          <p:nvPr/>
        </p:nvSpPr>
        <p:spPr bwMode="auto">
          <a:xfrm>
            <a:off x="3467326" y="5653088"/>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err="1"/>
              <a:t>Dendrogram</a:t>
            </a:r>
            <a:endParaRPr lang="en-US" sz="1800" dirty="0"/>
          </a:p>
        </p:txBody>
      </p:sp>
      <p:pic>
        <p:nvPicPr>
          <p:cNvPr id="16373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89829"/>
            <a:ext cx="43878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7382" name="Group 6"/>
          <p:cNvGrpSpPr>
            <a:grpSpLocks/>
          </p:cNvGrpSpPr>
          <p:nvPr/>
        </p:nvGrpSpPr>
        <p:grpSpPr bwMode="auto">
          <a:xfrm>
            <a:off x="792163" y="2128838"/>
            <a:ext cx="2998787" cy="2687637"/>
            <a:chOff x="383" y="1437"/>
            <a:chExt cx="1889" cy="1693"/>
          </a:xfrm>
        </p:grpSpPr>
        <p:sp>
          <p:nvSpPr>
            <p:cNvPr id="1637383" name="Freeform 7"/>
            <p:cNvSpPr>
              <a:spLocks/>
            </p:cNvSpPr>
            <p:nvPr/>
          </p:nvSpPr>
          <p:spPr bwMode="auto">
            <a:xfrm>
              <a:off x="974" y="2118"/>
              <a:ext cx="87" cy="87"/>
            </a:xfrm>
            <a:custGeom>
              <a:avLst/>
              <a:gdLst>
                <a:gd name="T0" fmla="*/ 0 w 87"/>
                <a:gd name="T1" fmla="*/ 43 h 87"/>
                <a:gd name="T2" fmla="*/ 4 w 87"/>
                <a:gd name="T3" fmla="*/ 26 h 87"/>
                <a:gd name="T4" fmla="*/ 13 w 87"/>
                <a:gd name="T5" fmla="*/ 13 h 87"/>
                <a:gd name="T6" fmla="*/ 28 w 87"/>
                <a:gd name="T7" fmla="*/ 2 h 87"/>
                <a:gd name="T8" fmla="*/ 45 w 87"/>
                <a:gd name="T9" fmla="*/ 0 h 87"/>
                <a:gd name="T10" fmla="*/ 62 w 87"/>
                <a:gd name="T11" fmla="*/ 2 h 87"/>
                <a:gd name="T12" fmla="*/ 75 w 87"/>
                <a:gd name="T13" fmla="*/ 13 h 87"/>
                <a:gd name="T14" fmla="*/ 85 w 87"/>
                <a:gd name="T15" fmla="*/ 26 h 87"/>
                <a:gd name="T16" fmla="*/ 87 w 87"/>
                <a:gd name="T17" fmla="*/ 43 h 87"/>
                <a:gd name="T18" fmla="*/ 85 w 87"/>
                <a:gd name="T19" fmla="*/ 60 h 87"/>
                <a:gd name="T20" fmla="*/ 75 w 87"/>
                <a:gd name="T21" fmla="*/ 75 h 87"/>
                <a:gd name="T22" fmla="*/ 62 w 87"/>
                <a:gd name="T23" fmla="*/ 83 h 87"/>
                <a:gd name="T24" fmla="*/ 45 w 87"/>
                <a:gd name="T25" fmla="*/ 87 h 87"/>
                <a:gd name="T26" fmla="*/ 28 w 87"/>
                <a:gd name="T27" fmla="*/ 83 h 87"/>
                <a:gd name="T28" fmla="*/ 13 w 87"/>
                <a:gd name="T29" fmla="*/ 75 h 87"/>
                <a:gd name="T30" fmla="*/ 4 w 87"/>
                <a:gd name="T31" fmla="*/ 60 h 87"/>
                <a:gd name="T32" fmla="*/ 0 w 87"/>
                <a:gd name="T33"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3"/>
                  </a:moveTo>
                  <a:lnTo>
                    <a:pt x="4" y="26"/>
                  </a:lnTo>
                  <a:lnTo>
                    <a:pt x="13" y="13"/>
                  </a:lnTo>
                  <a:lnTo>
                    <a:pt x="28" y="2"/>
                  </a:lnTo>
                  <a:lnTo>
                    <a:pt x="45" y="0"/>
                  </a:lnTo>
                  <a:lnTo>
                    <a:pt x="62" y="2"/>
                  </a:lnTo>
                  <a:lnTo>
                    <a:pt x="75" y="13"/>
                  </a:lnTo>
                  <a:lnTo>
                    <a:pt x="85" y="26"/>
                  </a:lnTo>
                  <a:lnTo>
                    <a:pt x="87" y="43"/>
                  </a:lnTo>
                  <a:lnTo>
                    <a:pt x="85" y="60"/>
                  </a:lnTo>
                  <a:lnTo>
                    <a:pt x="75" y="75"/>
                  </a:lnTo>
                  <a:lnTo>
                    <a:pt x="62" y="83"/>
                  </a:lnTo>
                  <a:lnTo>
                    <a:pt x="45" y="87"/>
                  </a:lnTo>
                  <a:lnTo>
                    <a:pt x="28" y="83"/>
                  </a:lnTo>
                  <a:lnTo>
                    <a:pt x="13" y="75"/>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637384" name="Freeform 8"/>
            <p:cNvSpPr>
              <a:spLocks/>
            </p:cNvSpPr>
            <p:nvPr/>
          </p:nvSpPr>
          <p:spPr bwMode="auto">
            <a:xfrm>
              <a:off x="1782" y="1488"/>
              <a:ext cx="87" cy="87"/>
            </a:xfrm>
            <a:custGeom>
              <a:avLst/>
              <a:gdLst>
                <a:gd name="T0" fmla="*/ 0 w 87"/>
                <a:gd name="T1" fmla="*/ 43 h 87"/>
                <a:gd name="T2" fmla="*/ 4 w 87"/>
                <a:gd name="T3" fmla="*/ 26 h 87"/>
                <a:gd name="T4" fmla="*/ 13 w 87"/>
                <a:gd name="T5" fmla="*/ 13 h 87"/>
                <a:gd name="T6" fmla="*/ 28 w 87"/>
                <a:gd name="T7" fmla="*/ 3 h 87"/>
                <a:gd name="T8" fmla="*/ 45 w 87"/>
                <a:gd name="T9" fmla="*/ 0 h 87"/>
                <a:gd name="T10" fmla="*/ 60 w 87"/>
                <a:gd name="T11" fmla="*/ 3 h 87"/>
                <a:gd name="T12" fmla="*/ 74 w 87"/>
                <a:gd name="T13" fmla="*/ 13 h 87"/>
                <a:gd name="T14" fmla="*/ 85 w 87"/>
                <a:gd name="T15" fmla="*/ 26 h 87"/>
                <a:gd name="T16" fmla="*/ 87 w 87"/>
                <a:gd name="T17" fmla="*/ 43 h 87"/>
                <a:gd name="T18" fmla="*/ 85 w 87"/>
                <a:gd name="T19" fmla="*/ 60 h 87"/>
                <a:gd name="T20" fmla="*/ 74 w 87"/>
                <a:gd name="T21" fmla="*/ 75 h 87"/>
                <a:gd name="T22" fmla="*/ 60 w 87"/>
                <a:gd name="T23" fmla="*/ 83 h 87"/>
                <a:gd name="T24" fmla="*/ 45 w 87"/>
                <a:gd name="T25" fmla="*/ 87 h 87"/>
                <a:gd name="T26" fmla="*/ 28 w 87"/>
                <a:gd name="T27" fmla="*/ 83 h 87"/>
                <a:gd name="T28" fmla="*/ 13 w 87"/>
                <a:gd name="T29" fmla="*/ 75 h 87"/>
                <a:gd name="T30" fmla="*/ 4 w 87"/>
                <a:gd name="T31" fmla="*/ 60 h 87"/>
                <a:gd name="T32" fmla="*/ 0 w 87"/>
                <a:gd name="T33"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3"/>
                  </a:moveTo>
                  <a:lnTo>
                    <a:pt x="4" y="26"/>
                  </a:lnTo>
                  <a:lnTo>
                    <a:pt x="13" y="13"/>
                  </a:lnTo>
                  <a:lnTo>
                    <a:pt x="28" y="3"/>
                  </a:lnTo>
                  <a:lnTo>
                    <a:pt x="45" y="0"/>
                  </a:lnTo>
                  <a:lnTo>
                    <a:pt x="60" y="3"/>
                  </a:lnTo>
                  <a:lnTo>
                    <a:pt x="74" y="13"/>
                  </a:lnTo>
                  <a:lnTo>
                    <a:pt x="85" y="26"/>
                  </a:lnTo>
                  <a:lnTo>
                    <a:pt x="87" y="43"/>
                  </a:lnTo>
                  <a:lnTo>
                    <a:pt x="85" y="60"/>
                  </a:lnTo>
                  <a:lnTo>
                    <a:pt x="74" y="75"/>
                  </a:lnTo>
                  <a:lnTo>
                    <a:pt x="60" y="83"/>
                  </a:lnTo>
                  <a:lnTo>
                    <a:pt x="45" y="87"/>
                  </a:lnTo>
                  <a:lnTo>
                    <a:pt x="28" y="83"/>
                  </a:lnTo>
                  <a:lnTo>
                    <a:pt x="13" y="75"/>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637385" name="Freeform 9"/>
            <p:cNvSpPr>
              <a:spLocks/>
            </p:cNvSpPr>
            <p:nvPr/>
          </p:nvSpPr>
          <p:spPr bwMode="auto">
            <a:xfrm>
              <a:off x="1193" y="2975"/>
              <a:ext cx="87" cy="87"/>
            </a:xfrm>
            <a:custGeom>
              <a:avLst/>
              <a:gdLst>
                <a:gd name="T0" fmla="*/ 0 w 87"/>
                <a:gd name="T1" fmla="*/ 45 h 87"/>
                <a:gd name="T2" fmla="*/ 4 w 87"/>
                <a:gd name="T3" fmla="*/ 28 h 87"/>
                <a:gd name="T4" fmla="*/ 13 w 87"/>
                <a:gd name="T5" fmla="*/ 13 h 87"/>
                <a:gd name="T6" fmla="*/ 28 w 87"/>
                <a:gd name="T7" fmla="*/ 4 h 87"/>
                <a:gd name="T8" fmla="*/ 45 w 87"/>
                <a:gd name="T9" fmla="*/ 0 h 87"/>
                <a:gd name="T10" fmla="*/ 62 w 87"/>
                <a:gd name="T11" fmla="*/ 4 h 87"/>
                <a:gd name="T12" fmla="*/ 75 w 87"/>
                <a:gd name="T13" fmla="*/ 13 h 87"/>
                <a:gd name="T14" fmla="*/ 85 w 87"/>
                <a:gd name="T15" fmla="*/ 28 h 87"/>
                <a:gd name="T16" fmla="*/ 87 w 87"/>
                <a:gd name="T17" fmla="*/ 45 h 87"/>
                <a:gd name="T18" fmla="*/ 85 w 87"/>
                <a:gd name="T19" fmla="*/ 62 h 87"/>
                <a:gd name="T20" fmla="*/ 75 w 87"/>
                <a:gd name="T21" fmla="*/ 74 h 87"/>
                <a:gd name="T22" fmla="*/ 62 w 87"/>
                <a:gd name="T23" fmla="*/ 85 h 87"/>
                <a:gd name="T24" fmla="*/ 45 w 87"/>
                <a:gd name="T25" fmla="*/ 87 h 87"/>
                <a:gd name="T26" fmla="*/ 28 w 87"/>
                <a:gd name="T27" fmla="*/ 85 h 87"/>
                <a:gd name="T28" fmla="*/ 13 w 87"/>
                <a:gd name="T29" fmla="*/ 74 h 87"/>
                <a:gd name="T30" fmla="*/ 4 w 87"/>
                <a:gd name="T31" fmla="*/ 62 h 87"/>
                <a:gd name="T32" fmla="*/ 0 w 87"/>
                <a:gd name="T33"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5"/>
                  </a:moveTo>
                  <a:lnTo>
                    <a:pt x="4" y="28"/>
                  </a:lnTo>
                  <a:lnTo>
                    <a:pt x="13" y="13"/>
                  </a:lnTo>
                  <a:lnTo>
                    <a:pt x="28" y="4"/>
                  </a:lnTo>
                  <a:lnTo>
                    <a:pt x="45" y="0"/>
                  </a:lnTo>
                  <a:lnTo>
                    <a:pt x="62" y="4"/>
                  </a:lnTo>
                  <a:lnTo>
                    <a:pt x="75" y="13"/>
                  </a:lnTo>
                  <a:lnTo>
                    <a:pt x="85" y="28"/>
                  </a:lnTo>
                  <a:lnTo>
                    <a:pt x="87" y="45"/>
                  </a:lnTo>
                  <a:lnTo>
                    <a:pt x="85" y="62"/>
                  </a:lnTo>
                  <a:lnTo>
                    <a:pt x="75" y="74"/>
                  </a:lnTo>
                  <a:lnTo>
                    <a:pt x="62" y="85"/>
                  </a:lnTo>
                  <a:lnTo>
                    <a:pt x="45" y="87"/>
                  </a:lnTo>
                  <a:lnTo>
                    <a:pt x="28" y="85"/>
                  </a:lnTo>
                  <a:lnTo>
                    <a:pt x="13" y="74"/>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7386" name="Freeform 10"/>
            <p:cNvSpPr>
              <a:spLocks/>
            </p:cNvSpPr>
            <p:nvPr/>
          </p:nvSpPr>
          <p:spPr bwMode="auto">
            <a:xfrm>
              <a:off x="383" y="1993"/>
              <a:ext cx="87" cy="87"/>
            </a:xfrm>
            <a:custGeom>
              <a:avLst/>
              <a:gdLst>
                <a:gd name="T0" fmla="*/ 0 w 87"/>
                <a:gd name="T1" fmla="*/ 45 h 87"/>
                <a:gd name="T2" fmla="*/ 4 w 87"/>
                <a:gd name="T3" fmla="*/ 28 h 87"/>
                <a:gd name="T4" fmla="*/ 13 w 87"/>
                <a:gd name="T5" fmla="*/ 13 h 87"/>
                <a:gd name="T6" fmla="*/ 28 w 87"/>
                <a:gd name="T7" fmla="*/ 4 h 87"/>
                <a:gd name="T8" fmla="*/ 45 w 87"/>
                <a:gd name="T9" fmla="*/ 0 h 87"/>
                <a:gd name="T10" fmla="*/ 62 w 87"/>
                <a:gd name="T11" fmla="*/ 4 h 87"/>
                <a:gd name="T12" fmla="*/ 74 w 87"/>
                <a:gd name="T13" fmla="*/ 13 h 87"/>
                <a:gd name="T14" fmla="*/ 85 w 87"/>
                <a:gd name="T15" fmla="*/ 28 h 87"/>
                <a:gd name="T16" fmla="*/ 87 w 87"/>
                <a:gd name="T17" fmla="*/ 45 h 87"/>
                <a:gd name="T18" fmla="*/ 85 w 87"/>
                <a:gd name="T19" fmla="*/ 62 h 87"/>
                <a:gd name="T20" fmla="*/ 74 w 87"/>
                <a:gd name="T21" fmla="*/ 74 h 87"/>
                <a:gd name="T22" fmla="*/ 62 w 87"/>
                <a:gd name="T23" fmla="*/ 85 h 87"/>
                <a:gd name="T24" fmla="*/ 45 w 87"/>
                <a:gd name="T25" fmla="*/ 87 h 87"/>
                <a:gd name="T26" fmla="*/ 28 w 87"/>
                <a:gd name="T27" fmla="*/ 85 h 87"/>
                <a:gd name="T28" fmla="*/ 13 w 87"/>
                <a:gd name="T29" fmla="*/ 74 h 87"/>
                <a:gd name="T30" fmla="*/ 4 w 87"/>
                <a:gd name="T31" fmla="*/ 62 h 87"/>
                <a:gd name="T32" fmla="*/ 0 w 87"/>
                <a:gd name="T33"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5"/>
                  </a:moveTo>
                  <a:lnTo>
                    <a:pt x="4" y="28"/>
                  </a:lnTo>
                  <a:lnTo>
                    <a:pt x="13" y="13"/>
                  </a:lnTo>
                  <a:lnTo>
                    <a:pt x="28" y="4"/>
                  </a:lnTo>
                  <a:lnTo>
                    <a:pt x="45" y="0"/>
                  </a:lnTo>
                  <a:lnTo>
                    <a:pt x="62" y="4"/>
                  </a:lnTo>
                  <a:lnTo>
                    <a:pt x="74" y="13"/>
                  </a:lnTo>
                  <a:lnTo>
                    <a:pt x="85" y="28"/>
                  </a:lnTo>
                  <a:lnTo>
                    <a:pt x="87" y="45"/>
                  </a:lnTo>
                  <a:lnTo>
                    <a:pt x="85" y="62"/>
                  </a:lnTo>
                  <a:lnTo>
                    <a:pt x="74" y="74"/>
                  </a:lnTo>
                  <a:lnTo>
                    <a:pt x="62" y="85"/>
                  </a:lnTo>
                  <a:lnTo>
                    <a:pt x="45" y="87"/>
                  </a:lnTo>
                  <a:lnTo>
                    <a:pt x="28" y="85"/>
                  </a:lnTo>
                  <a:lnTo>
                    <a:pt x="13" y="74"/>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7387" name="Freeform 11"/>
            <p:cNvSpPr>
              <a:spLocks/>
            </p:cNvSpPr>
            <p:nvPr/>
          </p:nvSpPr>
          <p:spPr bwMode="auto">
            <a:xfrm>
              <a:off x="1544" y="2419"/>
              <a:ext cx="87" cy="87"/>
            </a:xfrm>
            <a:custGeom>
              <a:avLst/>
              <a:gdLst>
                <a:gd name="T0" fmla="*/ 0 w 87"/>
                <a:gd name="T1" fmla="*/ 45 h 87"/>
                <a:gd name="T2" fmla="*/ 4 w 87"/>
                <a:gd name="T3" fmla="*/ 28 h 87"/>
                <a:gd name="T4" fmla="*/ 13 w 87"/>
                <a:gd name="T5" fmla="*/ 13 h 87"/>
                <a:gd name="T6" fmla="*/ 28 w 87"/>
                <a:gd name="T7" fmla="*/ 5 h 87"/>
                <a:gd name="T8" fmla="*/ 42 w 87"/>
                <a:gd name="T9" fmla="*/ 0 h 87"/>
                <a:gd name="T10" fmla="*/ 59 w 87"/>
                <a:gd name="T11" fmla="*/ 5 h 87"/>
                <a:gd name="T12" fmla="*/ 74 w 87"/>
                <a:gd name="T13" fmla="*/ 13 h 87"/>
                <a:gd name="T14" fmla="*/ 83 w 87"/>
                <a:gd name="T15" fmla="*/ 28 h 87"/>
                <a:gd name="T16" fmla="*/ 87 w 87"/>
                <a:gd name="T17" fmla="*/ 45 h 87"/>
                <a:gd name="T18" fmla="*/ 83 w 87"/>
                <a:gd name="T19" fmla="*/ 62 h 87"/>
                <a:gd name="T20" fmla="*/ 74 w 87"/>
                <a:gd name="T21" fmla="*/ 75 h 87"/>
                <a:gd name="T22" fmla="*/ 59 w 87"/>
                <a:gd name="T23" fmla="*/ 85 h 87"/>
                <a:gd name="T24" fmla="*/ 42 w 87"/>
                <a:gd name="T25" fmla="*/ 87 h 87"/>
                <a:gd name="T26" fmla="*/ 28 w 87"/>
                <a:gd name="T27" fmla="*/ 85 h 87"/>
                <a:gd name="T28" fmla="*/ 13 w 87"/>
                <a:gd name="T29" fmla="*/ 75 h 87"/>
                <a:gd name="T30" fmla="*/ 4 w 87"/>
                <a:gd name="T31" fmla="*/ 62 h 87"/>
                <a:gd name="T32" fmla="*/ 0 w 87"/>
                <a:gd name="T33"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5"/>
                  </a:moveTo>
                  <a:lnTo>
                    <a:pt x="4" y="28"/>
                  </a:lnTo>
                  <a:lnTo>
                    <a:pt x="13" y="13"/>
                  </a:lnTo>
                  <a:lnTo>
                    <a:pt x="28" y="5"/>
                  </a:lnTo>
                  <a:lnTo>
                    <a:pt x="42" y="0"/>
                  </a:lnTo>
                  <a:lnTo>
                    <a:pt x="59" y="5"/>
                  </a:lnTo>
                  <a:lnTo>
                    <a:pt x="74" y="13"/>
                  </a:lnTo>
                  <a:lnTo>
                    <a:pt x="83" y="28"/>
                  </a:lnTo>
                  <a:lnTo>
                    <a:pt x="87" y="45"/>
                  </a:lnTo>
                  <a:lnTo>
                    <a:pt x="83" y="62"/>
                  </a:lnTo>
                  <a:lnTo>
                    <a:pt x="74" y="75"/>
                  </a:lnTo>
                  <a:lnTo>
                    <a:pt x="59" y="85"/>
                  </a:lnTo>
                  <a:lnTo>
                    <a:pt x="42" y="87"/>
                  </a:lnTo>
                  <a:lnTo>
                    <a:pt x="28" y="85"/>
                  </a:lnTo>
                  <a:lnTo>
                    <a:pt x="13" y="75"/>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637388" name="Freeform 12"/>
            <p:cNvSpPr>
              <a:spLocks/>
            </p:cNvSpPr>
            <p:nvPr/>
          </p:nvSpPr>
          <p:spPr bwMode="auto">
            <a:xfrm>
              <a:off x="2018" y="2479"/>
              <a:ext cx="87" cy="87"/>
            </a:xfrm>
            <a:custGeom>
              <a:avLst/>
              <a:gdLst>
                <a:gd name="T0" fmla="*/ 0 w 87"/>
                <a:gd name="T1" fmla="*/ 42 h 87"/>
                <a:gd name="T2" fmla="*/ 4 w 87"/>
                <a:gd name="T3" fmla="*/ 25 h 87"/>
                <a:gd name="T4" fmla="*/ 13 w 87"/>
                <a:gd name="T5" fmla="*/ 13 h 87"/>
                <a:gd name="T6" fmla="*/ 28 w 87"/>
                <a:gd name="T7" fmla="*/ 2 h 87"/>
                <a:gd name="T8" fmla="*/ 45 w 87"/>
                <a:gd name="T9" fmla="*/ 0 h 87"/>
                <a:gd name="T10" fmla="*/ 62 w 87"/>
                <a:gd name="T11" fmla="*/ 2 h 87"/>
                <a:gd name="T12" fmla="*/ 74 w 87"/>
                <a:gd name="T13" fmla="*/ 13 h 87"/>
                <a:gd name="T14" fmla="*/ 85 w 87"/>
                <a:gd name="T15" fmla="*/ 25 h 87"/>
                <a:gd name="T16" fmla="*/ 87 w 87"/>
                <a:gd name="T17" fmla="*/ 42 h 87"/>
                <a:gd name="T18" fmla="*/ 85 w 87"/>
                <a:gd name="T19" fmla="*/ 59 h 87"/>
                <a:gd name="T20" fmla="*/ 74 w 87"/>
                <a:gd name="T21" fmla="*/ 74 h 87"/>
                <a:gd name="T22" fmla="*/ 62 w 87"/>
                <a:gd name="T23" fmla="*/ 83 h 87"/>
                <a:gd name="T24" fmla="*/ 45 w 87"/>
                <a:gd name="T25" fmla="*/ 87 h 87"/>
                <a:gd name="T26" fmla="*/ 28 w 87"/>
                <a:gd name="T27" fmla="*/ 83 h 87"/>
                <a:gd name="T28" fmla="*/ 13 w 87"/>
                <a:gd name="T29" fmla="*/ 74 h 87"/>
                <a:gd name="T30" fmla="*/ 4 w 87"/>
                <a:gd name="T31" fmla="*/ 59 h 87"/>
                <a:gd name="T32" fmla="*/ 0 w 87"/>
                <a:gd name="T3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0" y="42"/>
                  </a:moveTo>
                  <a:lnTo>
                    <a:pt x="4" y="25"/>
                  </a:lnTo>
                  <a:lnTo>
                    <a:pt x="13" y="13"/>
                  </a:lnTo>
                  <a:lnTo>
                    <a:pt x="28" y="2"/>
                  </a:lnTo>
                  <a:lnTo>
                    <a:pt x="45" y="0"/>
                  </a:lnTo>
                  <a:lnTo>
                    <a:pt x="62" y="2"/>
                  </a:lnTo>
                  <a:lnTo>
                    <a:pt x="74" y="13"/>
                  </a:lnTo>
                  <a:lnTo>
                    <a:pt x="85" y="25"/>
                  </a:lnTo>
                  <a:lnTo>
                    <a:pt x="87" y="42"/>
                  </a:lnTo>
                  <a:lnTo>
                    <a:pt x="85" y="59"/>
                  </a:lnTo>
                  <a:lnTo>
                    <a:pt x="74" y="74"/>
                  </a:lnTo>
                  <a:lnTo>
                    <a:pt x="62" y="83"/>
                  </a:lnTo>
                  <a:lnTo>
                    <a:pt x="45" y="87"/>
                  </a:lnTo>
                  <a:lnTo>
                    <a:pt x="28" y="83"/>
                  </a:lnTo>
                  <a:lnTo>
                    <a:pt x="13" y="74"/>
                  </a:lnTo>
                  <a:lnTo>
                    <a:pt x="4" y="59"/>
                  </a:lnTo>
                  <a:lnTo>
                    <a:pt x="0" y="42"/>
                  </a:lnTo>
                  <a:close/>
                </a:path>
              </a:pathLst>
            </a:custGeom>
            <a:solidFill>
              <a:srgbClr val="1A1A1A"/>
            </a:solidFill>
            <a:ln w="3175">
              <a:solidFill>
                <a:srgbClr val="000000"/>
              </a:solidFill>
              <a:prstDash val="solid"/>
              <a:round/>
              <a:headEnd/>
              <a:tailEnd/>
            </a:ln>
          </p:spPr>
          <p:txBody>
            <a:bodyPr/>
            <a:lstStyle/>
            <a:p>
              <a:endParaRPr lang="en-US"/>
            </a:p>
          </p:txBody>
        </p:sp>
        <p:sp>
          <p:nvSpPr>
            <p:cNvPr id="1637389" name="Rectangle 13"/>
            <p:cNvSpPr>
              <a:spLocks noChangeArrowheads="1"/>
            </p:cNvSpPr>
            <p:nvPr/>
          </p:nvSpPr>
          <p:spPr bwMode="auto">
            <a:xfrm>
              <a:off x="1890" y="143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1</a:t>
              </a:r>
              <a:endParaRPr lang="en-US"/>
            </a:p>
          </p:txBody>
        </p:sp>
        <p:sp>
          <p:nvSpPr>
            <p:cNvPr id="1637390" name="Rectangle 14"/>
            <p:cNvSpPr>
              <a:spLocks noChangeArrowheads="1"/>
            </p:cNvSpPr>
            <p:nvPr/>
          </p:nvSpPr>
          <p:spPr bwMode="auto">
            <a:xfrm>
              <a:off x="1089" y="206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2</a:t>
              </a:r>
              <a:endParaRPr lang="en-US"/>
            </a:p>
          </p:txBody>
        </p:sp>
        <p:sp>
          <p:nvSpPr>
            <p:cNvPr id="1637391" name="Rectangle 15"/>
            <p:cNvSpPr>
              <a:spLocks noChangeArrowheads="1"/>
            </p:cNvSpPr>
            <p:nvPr/>
          </p:nvSpPr>
          <p:spPr bwMode="auto">
            <a:xfrm>
              <a:off x="1699" y="237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3</a:t>
              </a:r>
              <a:endParaRPr lang="en-US"/>
            </a:p>
          </p:txBody>
        </p:sp>
        <p:sp>
          <p:nvSpPr>
            <p:cNvPr id="1637392" name="Rectangle 16"/>
            <p:cNvSpPr>
              <a:spLocks noChangeArrowheads="1"/>
            </p:cNvSpPr>
            <p:nvPr/>
          </p:nvSpPr>
          <p:spPr bwMode="auto">
            <a:xfrm>
              <a:off x="1319" y="292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4</a:t>
              </a:r>
              <a:endParaRPr lang="en-US"/>
            </a:p>
          </p:txBody>
        </p:sp>
        <p:sp>
          <p:nvSpPr>
            <p:cNvPr id="1637393" name="Rectangle 17"/>
            <p:cNvSpPr>
              <a:spLocks noChangeArrowheads="1"/>
            </p:cNvSpPr>
            <p:nvPr/>
          </p:nvSpPr>
          <p:spPr bwMode="auto">
            <a:xfrm>
              <a:off x="517" y="194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5</a:t>
              </a:r>
              <a:endParaRPr lang="en-US"/>
            </a:p>
          </p:txBody>
        </p:sp>
        <p:sp>
          <p:nvSpPr>
            <p:cNvPr id="1637394" name="Rectangle 18"/>
            <p:cNvSpPr>
              <a:spLocks noChangeArrowheads="1"/>
            </p:cNvSpPr>
            <p:nvPr/>
          </p:nvSpPr>
          <p:spPr bwMode="auto">
            <a:xfrm>
              <a:off x="2188" y="242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latin typeface="Times New Roman" charset="0"/>
                </a:rPr>
                <a:t>6</a:t>
              </a:r>
              <a:endParaRPr lang="en-US"/>
            </a:p>
          </p:txBody>
        </p:sp>
      </p:grpSp>
      <p:grpSp>
        <p:nvGrpSpPr>
          <p:cNvPr id="1637395" name="Group 19"/>
          <p:cNvGrpSpPr>
            <a:grpSpLocks/>
          </p:cNvGrpSpPr>
          <p:nvPr/>
        </p:nvGrpSpPr>
        <p:grpSpPr bwMode="auto">
          <a:xfrm>
            <a:off x="2509838" y="3513138"/>
            <a:ext cx="1401762" cy="890587"/>
            <a:chOff x="1465" y="2309"/>
            <a:chExt cx="883" cy="561"/>
          </a:xfrm>
        </p:grpSpPr>
        <p:sp>
          <p:nvSpPr>
            <p:cNvPr id="1637396" name="Freeform 20"/>
            <p:cNvSpPr>
              <a:spLocks/>
            </p:cNvSpPr>
            <p:nvPr/>
          </p:nvSpPr>
          <p:spPr bwMode="auto">
            <a:xfrm>
              <a:off x="1465" y="2309"/>
              <a:ext cx="883" cy="369"/>
            </a:xfrm>
            <a:custGeom>
              <a:avLst/>
              <a:gdLst>
                <a:gd name="T0" fmla="*/ 442 w 883"/>
                <a:gd name="T1" fmla="*/ 0 h 369"/>
                <a:gd name="T2" fmla="*/ 502 w 883"/>
                <a:gd name="T3" fmla="*/ 2 h 369"/>
                <a:gd name="T4" fmla="*/ 562 w 883"/>
                <a:gd name="T5" fmla="*/ 7 h 369"/>
                <a:gd name="T6" fmla="*/ 619 w 883"/>
                <a:gd name="T7" fmla="*/ 15 h 369"/>
                <a:gd name="T8" fmla="*/ 672 w 883"/>
                <a:gd name="T9" fmla="*/ 28 h 369"/>
                <a:gd name="T10" fmla="*/ 721 w 883"/>
                <a:gd name="T11" fmla="*/ 43 h 369"/>
                <a:gd name="T12" fmla="*/ 766 w 883"/>
                <a:gd name="T13" fmla="*/ 60 h 369"/>
                <a:gd name="T14" fmla="*/ 804 w 883"/>
                <a:gd name="T15" fmla="*/ 79 h 369"/>
                <a:gd name="T16" fmla="*/ 836 w 883"/>
                <a:gd name="T17" fmla="*/ 100 h 369"/>
                <a:gd name="T18" fmla="*/ 859 w 883"/>
                <a:gd name="T19" fmla="*/ 123 h 369"/>
                <a:gd name="T20" fmla="*/ 876 w 883"/>
                <a:gd name="T21" fmla="*/ 147 h 369"/>
                <a:gd name="T22" fmla="*/ 883 w 883"/>
                <a:gd name="T23" fmla="*/ 172 h 369"/>
                <a:gd name="T24" fmla="*/ 883 w 883"/>
                <a:gd name="T25" fmla="*/ 197 h 369"/>
                <a:gd name="T26" fmla="*/ 876 w 883"/>
                <a:gd name="T27" fmla="*/ 223 h 369"/>
                <a:gd name="T28" fmla="*/ 859 w 883"/>
                <a:gd name="T29" fmla="*/ 246 h 369"/>
                <a:gd name="T30" fmla="*/ 836 w 883"/>
                <a:gd name="T31" fmla="*/ 270 h 369"/>
                <a:gd name="T32" fmla="*/ 804 w 883"/>
                <a:gd name="T33" fmla="*/ 291 h 369"/>
                <a:gd name="T34" fmla="*/ 766 w 883"/>
                <a:gd name="T35" fmla="*/ 310 h 369"/>
                <a:gd name="T36" fmla="*/ 721 w 883"/>
                <a:gd name="T37" fmla="*/ 327 h 369"/>
                <a:gd name="T38" fmla="*/ 672 w 883"/>
                <a:gd name="T39" fmla="*/ 342 h 369"/>
                <a:gd name="T40" fmla="*/ 619 w 883"/>
                <a:gd name="T41" fmla="*/ 354 h 369"/>
                <a:gd name="T42" fmla="*/ 562 w 883"/>
                <a:gd name="T43" fmla="*/ 363 h 369"/>
                <a:gd name="T44" fmla="*/ 502 w 883"/>
                <a:gd name="T45" fmla="*/ 367 h 369"/>
                <a:gd name="T46" fmla="*/ 442 w 883"/>
                <a:gd name="T47" fmla="*/ 369 h 369"/>
                <a:gd name="T48" fmla="*/ 381 w 883"/>
                <a:gd name="T49" fmla="*/ 367 h 369"/>
                <a:gd name="T50" fmla="*/ 323 w 883"/>
                <a:gd name="T51" fmla="*/ 363 h 369"/>
                <a:gd name="T52" fmla="*/ 266 w 883"/>
                <a:gd name="T53" fmla="*/ 354 h 369"/>
                <a:gd name="T54" fmla="*/ 213 w 883"/>
                <a:gd name="T55" fmla="*/ 342 h 369"/>
                <a:gd name="T56" fmla="*/ 162 w 883"/>
                <a:gd name="T57" fmla="*/ 327 h 369"/>
                <a:gd name="T58" fmla="*/ 119 w 883"/>
                <a:gd name="T59" fmla="*/ 310 h 369"/>
                <a:gd name="T60" fmla="*/ 81 w 883"/>
                <a:gd name="T61" fmla="*/ 291 h 369"/>
                <a:gd name="T62" fmla="*/ 49 w 883"/>
                <a:gd name="T63" fmla="*/ 270 h 369"/>
                <a:gd name="T64" fmla="*/ 26 w 883"/>
                <a:gd name="T65" fmla="*/ 246 h 369"/>
                <a:gd name="T66" fmla="*/ 9 w 883"/>
                <a:gd name="T67" fmla="*/ 223 h 369"/>
                <a:gd name="T68" fmla="*/ 0 w 883"/>
                <a:gd name="T69" fmla="*/ 197 h 369"/>
                <a:gd name="T70" fmla="*/ 0 w 883"/>
                <a:gd name="T71" fmla="*/ 172 h 369"/>
                <a:gd name="T72" fmla="*/ 9 w 883"/>
                <a:gd name="T73" fmla="*/ 147 h 369"/>
                <a:gd name="T74" fmla="*/ 26 w 883"/>
                <a:gd name="T75" fmla="*/ 123 h 369"/>
                <a:gd name="T76" fmla="*/ 49 w 883"/>
                <a:gd name="T77" fmla="*/ 100 h 369"/>
                <a:gd name="T78" fmla="*/ 81 w 883"/>
                <a:gd name="T79" fmla="*/ 79 h 369"/>
                <a:gd name="T80" fmla="*/ 119 w 883"/>
                <a:gd name="T81" fmla="*/ 60 h 369"/>
                <a:gd name="T82" fmla="*/ 162 w 883"/>
                <a:gd name="T83" fmla="*/ 43 h 369"/>
                <a:gd name="T84" fmla="*/ 213 w 883"/>
                <a:gd name="T85" fmla="*/ 28 h 369"/>
                <a:gd name="T86" fmla="*/ 266 w 883"/>
                <a:gd name="T87" fmla="*/ 15 h 369"/>
                <a:gd name="T88" fmla="*/ 323 w 883"/>
                <a:gd name="T89" fmla="*/ 7 h 369"/>
                <a:gd name="T90" fmla="*/ 381 w 883"/>
                <a:gd name="T91" fmla="*/ 2 h 369"/>
                <a:gd name="T92" fmla="*/ 442 w 883"/>
                <a:gd name="T93"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3" h="369">
                  <a:moveTo>
                    <a:pt x="442" y="0"/>
                  </a:moveTo>
                  <a:lnTo>
                    <a:pt x="502" y="2"/>
                  </a:lnTo>
                  <a:lnTo>
                    <a:pt x="562" y="7"/>
                  </a:lnTo>
                  <a:lnTo>
                    <a:pt x="619" y="15"/>
                  </a:lnTo>
                  <a:lnTo>
                    <a:pt x="672" y="28"/>
                  </a:lnTo>
                  <a:lnTo>
                    <a:pt x="721" y="43"/>
                  </a:lnTo>
                  <a:lnTo>
                    <a:pt x="766" y="60"/>
                  </a:lnTo>
                  <a:lnTo>
                    <a:pt x="804" y="79"/>
                  </a:lnTo>
                  <a:lnTo>
                    <a:pt x="836" y="100"/>
                  </a:lnTo>
                  <a:lnTo>
                    <a:pt x="859" y="123"/>
                  </a:lnTo>
                  <a:lnTo>
                    <a:pt x="876" y="147"/>
                  </a:lnTo>
                  <a:lnTo>
                    <a:pt x="883" y="172"/>
                  </a:lnTo>
                  <a:lnTo>
                    <a:pt x="883" y="197"/>
                  </a:lnTo>
                  <a:lnTo>
                    <a:pt x="876" y="223"/>
                  </a:lnTo>
                  <a:lnTo>
                    <a:pt x="859" y="246"/>
                  </a:lnTo>
                  <a:lnTo>
                    <a:pt x="836" y="270"/>
                  </a:lnTo>
                  <a:lnTo>
                    <a:pt x="804" y="291"/>
                  </a:lnTo>
                  <a:lnTo>
                    <a:pt x="766" y="310"/>
                  </a:lnTo>
                  <a:lnTo>
                    <a:pt x="721" y="327"/>
                  </a:lnTo>
                  <a:lnTo>
                    <a:pt x="672" y="342"/>
                  </a:lnTo>
                  <a:lnTo>
                    <a:pt x="619" y="354"/>
                  </a:lnTo>
                  <a:lnTo>
                    <a:pt x="562" y="363"/>
                  </a:lnTo>
                  <a:lnTo>
                    <a:pt x="502" y="367"/>
                  </a:lnTo>
                  <a:lnTo>
                    <a:pt x="442" y="369"/>
                  </a:lnTo>
                  <a:lnTo>
                    <a:pt x="381" y="367"/>
                  </a:lnTo>
                  <a:lnTo>
                    <a:pt x="323" y="363"/>
                  </a:lnTo>
                  <a:lnTo>
                    <a:pt x="266" y="354"/>
                  </a:lnTo>
                  <a:lnTo>
                    <a:pt x="213" y="342"/>
                  </a:lnTo>
                  <a:lnTo>
                    <a:pt x="162" y="327"/>
                  </a:lnTo>
                  <a:lnTo>
                    <a:pt x="119" y="310"/>
                  </a:lnTo>
                  <a:lnTo>
                    <a:pt x="81" y="291"/>
                  </a:lnTo>
                  <a:lnTo>
                    <a:pt x="49" y="270"/>
                  </a:lnTo>
                  <a:lnTo>
                    <a:pt x="26" y="246"/>
                  </a:lnTo>
                  <a:lnTo>
                    <a:pt x="9" y="223"/>
                  </a:lnTo>
                  <a:lnTo>
                    <a:pt x="0" y="197"/>
                  </a:lnTo>
                  <a:lnTo>
                    <a:pt x="0" y="172"/>
                  </a:lnTo>
                  <a:lnTo>
                    <a:pt x="9" y="147"/>
                  </a:lnTo>
                  <a:lnTo>
                    <a:pt x="26" y="123"/>
                  </a:lnTo>
                  <a:lnTo>
                    <a:pt x="49" y="100"/>
                  </a:lnTo>
                  <a:lnTo>
                    <a:pt x="81" y="79"/>
                  </a:lnTo>
                  <a:lnTo>
                    <a:pt x="119" y="60"/>
                  </a:lnTo>
                  <a:lnTo>
                    <a:pt x="162" y="43"/>
                  </a:lnTo>
                  <a:lnTo>
                    <a:pt x="213" y="28"/>
                  </a:lnTo>
                  <a:lnTo>
                    <a:pt x="266" y="15"/>
                  </a:lnTo>
                  <a:lnTo>
                    <a:pt x="323" y="7"/>
                  </a:lnTo>
                  <a:lnTo>
                    <a:pt x="381" y="2"/>
                  </a:lnTo>
                  <a:lnTo>
                    <a:pt x="442"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7397" name="Rectangle 21"/>
            <p:cNvSpPr>
              <a:spLocks noChangeArrowheads="1"/>
            </p:cNvSpPr>
            <p:nvPr/>
          </p:nvSpPr>
          <p:spPr bwMode="auto">
            <a:xfrm>
              <a:off x="1831" y="2668"/>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0000"/>
                  </a:solidFill>
                </a:rPr>
                <a:t>1</a:t>
              </a:r>
              <a:endParaRPr lang="en-US"/>
            </a:p>
          </p:txBody>
        </p:sp>
      </p:grpSp>
      <p:grpSp>
        <p:nvGrpSpPr>
          <p:cNvPr id="1637398" name="Group 22"/>
          <p:cNvGrpSpPr>
            <a:grpSpLocks/>
          </p:cNvGrpSpPr>
          <p:nvPr/>
        </p:nvGrpSpPr>
        <p:grpSpPr bwMode="auto">
          <a:xfrm>
            <a:off x="704850" y="2554288"/>
            <a:ext cx="1579563" cy="889000"/>
            <a:chOff x="328" y="1705"/>
            <a:chExt cx="995" cy="560"/>
          </a:xfrm>
        </p:grpSpPr>
        <p:sp>
          <p:nvSpPr>
            <p:cNvPr id="1637399" name="Freeform 23"/>
            <p:cNvSpPr>
              <a:spLocks/>
            </p:cNvSpPr>
            <p:nvPr/>
          </p:nvSpPr>
          <p:spPr bwMode="auto">
            <a:xfrm>
              <a:off x="328" y="1881"/>
              <a:ext cx="995" cy="384"/>
            </a:xfrm>
            <a:custGeom>
              <a:avLst/>
              <a:gdLst>
                <a:gd name="T0" fmla="*/ 514 w 995"/>
                <a:gd name="T1" fmla="*/ 4 h 384"/>
                <a:gd name="T2" fmla="*/ 576 w 995"/>
                <a:gd name="T3" fmla="*/ 10 h 384"/>
                <a:gd name="T4" fmla="*/ 638 w 995"/>
                <a:gd name="T5" fmla="*/ 21 h 384"/>
                <a:gd name="T6" fmla="*/ 695 w 995"/>
                <a:gd name="T7" fmla="*/ 34 h 384"/>
                <a:gd name="T8" fmla="*/ 752 w 995"/>
                <a:gd name="T9" fmla="*/ 49 h 384"/>
                <a:gd name="T10" fmla="*/ 803 w 995"/>
                <a:gd name="T11" fmla="*/ 66 h 384"/>
                <a:gd name="T12" fmla="*/ 850 w 995"/>
                <a:gd name="T13" fmla="*/ 85 h 384"/>
                <a:gd name="T14" fmla="*/ 891 w 995"/>
                <a:gd name="T15" fmla="*/ 106 h 384"/>
                <a:gd name="T16" fmla="*/ 927 w 995"/>
                <a:gd name="T17" fmla="*/ 127 h 384"/>
                <a:gd name="T18" fmla="*/ 954 w 995"/>
                <a:gd name="T19" fmla="*/ 150 h 384"/>
                <a:gd name="T20" fmla="*/ 976 w 995"/>
                <a:gd name="T21" fmla="*/ 176 h 384"/>
                <a:gd name="T22" fmla="*/ 988 w 995"/>
                <a:gd name="T23" fmla="*/ 199 h 384"/>
                <a:gd name="T24" fmla="*/ 995 w 995"/>
                <a:gd name="T25" fmla="*/ 222 h 384"/>
                <a:gd name="T26" fmla="*/ 993 w 995"/>
                <a:gd name="T27" fmla="*/ 248 h 384"/>
                <a:gd name="T28" fmla="*/ 982 w 995"/>
                <a:gd name="T29" fmla="*/ 269 h 384"/>
                <a:gd name="T30" fmla="*/ 965 w 995"/>
                <a:gd name="T31" fmla="*/ 290 h 384"/>
                <a:gd name="T32" fmla="*/ 940 w 995"/>
                <a:gd name="T33" fmla="*/ 312 h 384"/>
                <a:gd name="T34" fmla="*/ 908 w 995"/>
                <a:gd name="T35" fmla="*/ 329 h 384"/>
                <a:gd name="T36" fmla="*/ 869 w 995"/>
                <a:gd name="T37" fmla="*/ 345 h 384"/>
                <a:gd name="T38" fmla="*/ 827 w 995"/>
                <a:gd name="T39" fmla="*/ 358 h 384"/>
                <a:gd name="T40" fmla="*/ 776 w 995"/>
                <a:gd name="T41" fmla="*/ 369 h 384"/>
                <a:gd name="T42" fmla="*/ 723 w 995"/>
                <a:gd name="T43" fmla="*/ 377 h 384"/>
                <a:gd name="T44" fmla="*/ 665 w 995"/>
                <a:gd name="T45" fmla="*/ 382 h 384"/>
                <a:gd name="T46" fmla="*/ 606 w 995"/>
                <a:gd name="T47" fmla="*/ 384 h 384"/>
                <a:gd name="T48" fmla="*/ 544 w 995"/>
                <a:gd name="T49" fmla="*/ 384 h 384"/>
                <a:gd name="T50" fmla="*/ 480 w 995"/>
                <a:gd name="T51" fmla="*/ 379 h 384"/>
                <a:gd name="T52" fmla="*/ 419 w 995"/>
                <a:gd name="T53" fmla="*/ 373 h 384"/>
                <a:gd name="T54" fmla="*/ 357 w 995"/>
                <a:gd name="T55" fmla="*/ 362 h 384"/>
                <a:gd name="T56" fmla="*/ 300 w 995"/>
                <a:gd name="T57" fmla="*/ 350 h 384"/>
                <a:gd name="T58" fmla="*/ 242 w 995"/>
                <a:gd name="T59" fmla="*/ 335 h 384"/>
                <a:gd name="T60" fmla="*/ 191 w 995"/>
                <a:gd name="T61" fmla="*/ 318 h 384"/>
                <a:gd name="T62" fmla="*/ 144 w 995"/>
                <a:gd name="T63" fmla="*/ 299 h 384"/>
                <a:gd name="T64" fmla="*/ 104 w 995"/>
                <a:gd name="T65" fmla="*/ 278 h 384"/>
                <a:gd name="T66" fmla="*/ 68 w 995"/>
                <a:gd name="T67" fmla="*/ 256 h 384"/>
                <a:gd name="T68" fmla="*/ 40 w 995"/>
                <a:gd name="T69" fmla="*/ 233 h 384"/>
                <a:gd name="T70" fmla="*/ 19 w 995"/>
                <a:gd name="T71" fmla="*/ 208 h 384"/>
                <a:gd name="T72" fmla="*/ 6 w 995"/>
                <a:gd name="T73" fmla="*/ 184 h 384"/>
                <a:gd name="T74" fmla="*/ 0 w 995"/>
                <a:gd name="T75" fmla="*/ 161 h 384"/>
                <a:gd name="T76" fmla="*/ 2 w 995"/>
                <a:gd name="T77" fmla="*/ 138 h 384"/>
                <a:gd name="T78" fmla="*/ 13 w 995"/>
                <a:gd name="T79" fmla="*/ 114 h 384"/>
                <a:gd name="T80" fmla="*/ 30 w 995"/>
                <a:gd name="T81" fmla="*/ 93 h 384"/>
                <a:gd name="T82" fmla="*/ 55 w 995"/>
                <a:gd name="T83" fmla="*/ 72 h 384"/>
                <a:gd name="T84" fmla="*/ 87 w 995"/>
                <a:gd name="T85" fmla="*/ 55 h 384"/>
                <a:gd name="T86" fmla="*/ 125 w 995"/>
                <a:gd name="T87" fmla="*/ 38 h 384"/>
                <a:gd name="T88" fmla="*/ 168 w 995"/>
                <a:gd name="T89" fmla="*/ 25 h 384"/>
                <a:gd name="T90" fmla="*/ 219 w 995"/>
                <a:gd name="T91" fmla="*/ 15 h 384"/>
                <a:gd name="T92" fmla="*/ 272 w 995"/>
                <a:gd name="T93" fmla="*/ 6 h 384"/>
                <a:gd name="T94" fmla="*/ 329 w 995"/>
                <a:gd name="T95" fmla="*/ 2 h 384"/>
                <a:gd name="T96" fmla="*/ 389 w 995"/>
                <a:gd name="T97" fmla="*/ 0 h 384"/>
                <a:gd name="T98" fmla="*/ 450 w 995"/>
                <a:gd name="T99" fmla="*/ 0 h 384"/>
                <a:gd name="T100" fmla="*/ 514 w 995"/>
                <a:gd name="T101" fmla="*/ 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5" h="384">
                  <a:moveTo>
                    <a:pt x="514" y="4"/>
                  </a:moveTo>
                  <a:lnTo>
                    <a:pt x="576" y="10"/>
                  </a:lnTo>
                  <a:lnTo>
                    <a:pt x="638" y="21"/>
                  </a:lnTo>
                  <a:lnTo>
                    <a:pt x="695" y="34"/>
                  </a:lnTo>
                  <a:lnTo>
                    <a:pt x="752" y="49"/>
                  </a:lnTo>
                  <a:lnTo>
                    <a:pt x="803" y="66"/>
                  </a:lnTo>
                  <a:lnTo>
                    <a:pt x="850" y="85"/>
                  </a:lnTo>
                  <a:lnTo>
                    <a:pt x="891" y="106"/>
                  </a:lnTo>
                  <a:lnTo>
                    <a:pt x="927" y="127"/>
                  </a:lnTo>
                  <a:lnTo>
                    <a:pt x="954" y="150"/>
                  </a:lnTo>
                  <a:lnTo>
                    <a:pt x="976" y="176"/>
                  </a:lnTo>
                  <a:lnTo>
                    <a:pt x="988" y="199"/>
                  </a:lnTo>
                  <a:lnTo>
                    <a:pt x="995" y="222"/>
                  </a:lnTo>
                  <a:lnTo>
                    <a:pt x="993" y="248"/>
                  </a:lnTo>
                  <a:lnTo>
                    <a:pt x="982" y="269"/>
                  </a:lnTo>
                  <a:lnTo>
                    <a:pt x="965" y="290"/>
                  </a:lnTo>
                  <a:lnTo>
                    <a:pt x="940" y="312"/>
                  </a:lnTo>
                  <a:lnTo>
                    <a:pt x="908" y="329"/>
                  </a:lnTo>
                  <a:lnTo>
                    <a:pt x="869" y="345"/>
                  </a:lnTo>
                  <a:lnTo>
                    <a:pt x="827" y="358"/>
                  </a:lnTo>
                  <a:lnTo>
                    <a:pt x="776" y="369"/>
                  </a:lnTo>
                  <a:lnTo>
                    <a:pt x="723" y="377"/>
                  </a:lnTo>
                  <a:lnTo>
                    <a:pt x="665" y="382"/>
                  </a:lnTo>
                  <a:lnTo>
                    <a:pt x="606" y="384"/>
                  </a:lnTo>
                  <a:lnTo>
                    <a:pt x="544" y="384"/>
                  </a:lnTo>
                  <a:lnTo>
                    <a:pt x="480" y="379"/>
                  </a:lnTo>
                  <a:lnTo>
                    <a:pt x="419" y="373"/>
                  </a:lnTo>
                  <a:lnTo>
                    <a:pt x="357" y="362"/>
                  </a:lnTo>
                  <a:lnTo>
                    <a:pt x="300" y="350"/>
                  </a:lnTo>
                  <a:lnTo>
                    <a:pt x="242" y="335"/>
                  </a:lnTo>
                  <a:lnTo>
                    <a:pt x="191" y="318"/>
                  </a:lnTo>
                  <a:lnTo>
                    <a:pt x="144" y="299"/>
                  </a:lnTo>
                  <a:lnTo>
                    <a:pt x="104" y="278"/>
                  </a:lnTo>
                  <a:lnTo>
                    <a:pt x="68" y="256"/>
                  </a:lnTo>
                  <a:lnTo>
                    <a:pt x="40" y="233"/>
                  </a:lnTo>
                  <a:lnTo>
                    <a:pt x="19" y="208"/>
                  </a:lnTo>
                  <a:lnTo>
                    <a:pt x="6" y="184"/>
                  </a:lnTo>
                  <a:lnTo>
                    <a:pt x="0" y="161"/>
                  </a:lnTo>
                  <a:lnTo>
                    <a:pt x="2" y="138"/>
                  </a:lnTo>
                  <a:lnTo>
                    <a:pt x="13" y="114"/>
                  </a:lnTo>
                  <a:lnTo>
                    <a:pt x="30" y="93"/>
                  </a:lnTo>
                  <a:lnTo>
                    <a:pt x="55" y="72"/>
                  </a:lnTo>
                  <a:lnTo>
                    <a:pt x="87" y="55"/>
                  </a:lnTo>
                  <a:lnTo>
                    <a:pt x="125" y="38"/>
                  </a:lnTo>
                  <a:lnTo>
                    <a:pt x="168" y="25"/>
                  </a:lnTo>
                  <a:lnTo>
                    <a:pt x="219" y="15"/>
                  </a:lnTo>
                  <a:lnTo>
                    <a:pt x="272" y="6"/>
                  </a:lnTo>
                  <a:lnTo>
                    <a:pt x="329" y="2"/>
                  </a:lnTo>
                  <a:lnTo>
                    <a:pt x="389" y="0"/>
                  </a:lnTo>
                  <a:lnTo>
                    <a:pt x="450" y="0"/>
                  </a:lnTo>
                  <a:lnTo>
                    <a:pt x="514" y="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7400" name="Rectangle 24"/>
            <p:cNvSpPr>
              <a:spLocks noChangeArrowheads="1"/>
            </p:cNvSpPr>
            <p:nvPr/>
          </p:nvSpPr>
          <p:spPr bwMode="auto">
            <a:xfrm>
              <a:off x="853" y="1705"/>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0000"/>
                  </a:solidFill>
                </a:rPr>
                <a:t>2</a:t>
              </a:r>
              <a:endParaRPr lang="en-US"/>
            </a:p>
          </p:txBody>
        </p:sp>
      </p:grpSp>
      <p:grpSp>
        <p:nvGrpSpPr>
          <p:cNvPr id="1637401" name="Group 25"/>
          <p:cNvGrpSpPr>
            <a:grpSpLocks/>
          </p:cNvGrpSpPr>
          <p:nvPr/>
        </p:nvGrpSpPr>
        <p:grpSpPr bwMode="auto">
          <a:xfrm>
            <a:off x="360363" y="1887538"/>
            <a:ext cx="3935412" cy="3487737"/>
            <a:chOff x="111" y="1285"/>
            <a:chExt cx="2479" cy="2197"/>
          </a:xfrm>
        </p:grpSpPr>
        <p:sp>
          <p:nvSpPr>
            <p:cNvPr id="1637402" name="Rectangle 26"/>
            <p:cNvSpPr>
              <a:spLocks noChangeArrowheads="1"/>
            </p:cNvSpPr>
            <p:nvPr/>
          </p:nvSpPr>
          <p:spPr bwMode="auto">
            <a:xfrm>
              <a:off x="2484" y="1705"/>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0000"/>
                  </a:solidFill>
                </a:rPr>
                <a:t>5</a:t>
              </a:r>
              <a:endParaRPr lang="en-US"/>
            </a:p>
          </p:txBody>
        </p:sp>
        <p:sp>
          <p:nvSpPr>
            <p:cNvPr id="1637403" name="Freeform 27"/>
            <p:cNvSpPr>
              <a:spLocks/>
            </p:cNvSpPr>
            <p:nvPr/>
          </p:nvSpPr>
          <p:spPr bwMode="auto">
            <a:xfrm>
              <a:off x="111" y="1285"/>
              <a:ext cx="2479" cy="2197"/>
            </a:xfrm>
            <a:custGeom>
              <a:avLst/>
              <a:gdLst>
                <a:gd name="T0" fmla="*/ 1339 w 2479"/>
                <a:gd name="T1" fmla="*/ 2 h 2197"/>
                <a:gd name="T2" fmla="*/ 1541 w 2479"/>
                <a:gd name="T3" fmla="*/ 32 h 2197"/>
                <a:gd name="T4" fmla="*/ 1735 w 2479"/>
                <a:gd name="T5" fmla="*/ 91 h 2197"/>
                <a:gd name="T6" fmla="*/ 1916 w 2479"/>
                <a:gd name="T7" fmla="*/ 178 h 2197"/>
                <a:gd name="T8" fmla="*/ 2077 w 2479"/>
                <a:gd name="T9" fmla="*/ 288 h 2197"/>
                <a:gd name="T10" fmla="*/ 2215 w 2479"/>
                <a:gd name="T11" fmla="*/ 422 h 2197"/>
                <a:gd name="T12" fmla="*/ 2328 w 2479"/>
                <a:gd name="T13" fmla="*/ 572 h 2197"/>
                <a:gd name="T14" fmla="*/ 2411 w 2479"/>
                <a:gd name="T15" fmla="*/ 740 h 2197"/>
                <a:gd name="T16" fmla="*/ 2462 w 2479"/>
                <a:gd name="T17" fmla="*/ 916 h 2197"/>
                <a:gd name="T18" fmla="*/ 2479 w 2479"/>
                <a:gd name="T19" fmla="*/ 1096 h 2197"/>
                <a:gd name="T20" fmla="*/ 2462 w 2479"/>
                <a:gd name="T21" fmla="*/ 1277 h 2197"/>
                <a:gd name="T22" fmla="*/ 2411 w 2479"/>
                <a:gd name="T23" fmla="*/ 1453 h 2197"/>
                <a:gd name="T24" fmla="*/ 2330 w 2479"/>
                <a:gd name="T25" fmla="*/ 1620 h 2197"/>
                <a:gd name="T26" fmla="*/ 2217 w 2479"/>
                <a:gd name="T27" fmla="*/ 1771 h 2197"/>
                <a:gd name="T28" fmla="*/ 2079 w 2479"/>
                <a:gd name="T29" fmla="*/ 1904 h 2197"/>
                <a:gd name="T30" fmla="*/ 1918 w 2479"/>
                <a:gd name="T31" fmla="*/ 2017 h 2197"/>
                <a:gd name="T32" fmla="*/ 1739 w 2479"/>
                <a:gd name="T33" fmla="*/ 2104 h 2197"/>
                <a:gd name="T34" fmla="*/ 1546 w 2479"/>
                <a:gd name="T35" fmla="*/ 2163 h 2197"/>
                <a:gd name="T36" fmla="*/ 1344 w 2479"/>
                <a:gd name="T37" fmla="*/ 2193 h 2197"/>
                <a:gd name="T38" fmla="*/ 1139 w 2479"/>
                <a:gd name="T39" fmla="*/ 2193 h 2197"/>
                <a:gd name="T40" fmla="*/ 938 w 2479"/>
                <a:gd name="T41" fmla="*/ 2163 h 2197"/>
                <a:gd name="T42" fmla="*/ 744 w 2479"/>
                <a:gd name="T43" fmla="*/ 2106 h 2197"/>
                <a:gd name="T44" fmla="*/ 563 w 2479"/>
                <a:gd name="T45" fmla="*/ 2019 h 2197"/>
                <a:gd name="T46" fmla="*/ 402 w 2479"/>
                <a:gd name="T47" fmla="*/ 1909 h 2197"/>
                <a:gd name="T48" fmla="*/ 264 w 2479"/>
                <a:gd name="T49" fmla="*/ 1775 h 2197"/>
                <a:gd name="T50" fmla="*/ 151 w 2479"/>
                <a:gd name="T51" fmla="*/ 1622 h 2197"/>
                <a:gd name="T52" fmla="*/ 68 w 2479"/>
                <a:gd name="T53" fmla="*/ 1457 h 2197"/>
                <a:gd name="T54" fmla="*/ 17 w 2479"/>
                <a:gd name="T55" fmla="*/ 1281 h 2197"/>
                <a:gd name="T56" fmla="*/ 0 w 2479"/>
                <a:gd name="T57" fmla="*/ 1101 h 2197"/>
                <a:gd name="T58" fmla="*/ 17 w 2479"/>
                <a:gd name="T59" fmla="*/ 920 h 2197"/>
                <a:gd name="T60" fmla="*/ 68 w 2479"/>
                <a:gd name="T61" fmla="*/ 744 h 2197"/>
                <a:gd name="T62" fmla="*/ 149 w 2479"/>
                <a:gd name="T63" fmla="*/ 577 h 2197"/>
                <a:gd name="T64" fmla="*/ 261 w 2479"/>
                <a:gd name="T65" fmla="*/ 424 h 2197"/>
                <a:gd name="T66" fmla="*/ 400 w 2479"/>
                <a:gd name="T67" fmla="*/ 290 h 2197"/>
                <a:gd name="T68" fmla="*/ 559 w 2479"/>
                <a:gd name="T69" fmla="*/ 180 h 2197"/>
                <a:gd name="T70" fmla="*/ 740 w 2479"/>
                <a:gd name="T71" fmla="*/ 93 h 2197"/>
                <a:gd name="T72" fmla="*/ 933 w 2479"/>
                <a:gd name="T73" fmla="*/ 34 h 2197"/>
                <a:gd name="T74" fmla="*/ 1135 w 2479"/>
                <a:gd name="T75" fmla="*/ 4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79" h="2197">
                  <a:moveTo>
                    <a:pt x="1237" y="0"/>
                  </a:moveTo>
                  <a:lnTo>
                    <a:pt x="1339" y="2"/>
                  </a:lnTo>
                  <a:lnTo>
                    <a:pt x="1441" y="15"/>
                  </a:lnTo>
                  <a:lnTo>
                    <a:pt x="1541" y="32"/>
                  </a:lnTo>
                  <a:lnTo>
                    <a:pt x="1639" y="59"/>
                  </a:lnTo>
                  <a:lnTo>
                    <a:pt x="1735" y="91"/>
                  </a:lnTo>
                  <a:lnTo>
                    <a:pt x="1826" y="131"/>
                  </a:lnTo>
                  <a:lnTo>
                    <a:pt x="1916" y="178"/>
                  </a:lnTo>
                  <a:lnTo>
                    <a:pt x="1998" y="229"/>
                  </a:lnTo>
                  <a:lnTo>
                    <a:pt x="2077" y="288"/>
                  </a:lnTo>
                  <a:lnTo>
                    <a:pt x="2149" y="352"/>
                  </a:lnTo>
                  <a:lnTo>
                    <a:pt x="2215" y="422"/>
                  </a:lnTo>
                  <a:lnTo>
                    <a:pt x="2275" y="496"/>
                  </a:lnTo>
                  <a:lnTo>
                    <a:pt x="2328" y="572"/>
                  </a:lnTo>
                  <a:lnTo>
                    <a:pt x="2373" y="655"/>
                  </a:lnTo>
                  <a:lnTo>
                    <a:pt x="2411" y="740"/>
                  </a:lnTo>
                  <a:lnTo>
                    <a:pt x="2441" y="827"/>
                  </a:lnTo>
                  <a:lnTo>
                    <a:pt x="2462" y="916"/>
                  </a:lnTo>
                  <a:lnTo>
                    <a:pt x="2475" y="1005"/>
                  </a:lnTo>
                  <a:lnTo>
                    <a:pt x="2479" y="1096"/>
                  </a:lnTo>
                  <a:lnTo>
                    <a:pt x="2475" y="1188"/>
                  </a:lnTo>
                  <a:lnTo>
                    <a:pt x="2462" y="1277"/>
                  </a:lnTo>
                  <a:lnTo>
                    <a:pt x="2441" y="1366"/>
                  </a:lnTo>
                  <a:lnTo>
                    <a:pt x="2411" y="1453"/>
                  </a:lnTo>
                  <a:lnTo>
                    <a:pt x="2375" y="1537"/>
                  </a:lnTo>
                  <a:lnTo>
                    <a:pt x="2330" y="1620"/>
                  </a:lnTo>
                  <a:lnTo>
                    <a:pt x="2277" y="1697"/>
                  </a:lnTo>
                  <a:lnTo>
                    <a:pt x="2217" y="1771"/>
                  </a:lnTo>
                  <a:lnTo>
                    <a:pt x="2152" y="1841"/>
                  </a:lnTo>
                  <a:lnTo>
                    <a:pt x="2079" y="1904"/>
                  </a:lnTo>
                  <a:lnTo>
                    <a:pt x="2003" y="1964"/>
                  </a:lnTo>
                  <a:lnTo>
                    <a:pt x="1918" y="2017"/>
                  </a:lnTo>
                  <a:lnTo>
                    <a:pt x="1830" y="2063"/>
                  </a:lnTo>
                  <a:lnTo>
                    <a:pt x="1739" y="2104"/>
                  </a:lnTo>
                  <a:lnTo>
                    <a:pt x="1643" y="2136"/>
                  </a:lnTo>
                  <a:lnTo>
                    <a:pt x="1546" y="2163"/>
                  </a:lnTo>
                  <a:lnTo>
                    <a:pt x="1446" y="2182"/>
                  </a:lnTo>
                  <a:lnTo>
                    <a:pt x="1344" y="2193"/>
                  </a:lnTo>
                  <a:lnTo>
                    <a:pt x="1242" y="2197"/>
                  </a:lnTo>
                  <a:lnTo>
                    <a:pt x="1139" y="2193"/>
                  </a:lnTo>
                  <a:lnTo>
                    <a:pt x="1037" y="2182"/>
                  </a:lnTo>
                  <a:lnTo>
                    <a:pt x="938" y="2163"/>
                  </a:lnTo>
                  <a:lnTo>
                    <a:pt x="840" y="2138"/>
                  </a:lnTo>
                  <a:lnTo>
                    <a:pt x="744" y="2106"/>
                  </a:lnTo>
                  <a:lnTo>
                    <a:pt x="650" y="2066"/>
                  </a:lnTo>
                  <a:lnTo>
                    <a:pt x="563" y="2019"/>
                  </a:lnTo>
                  <a:lnTo>
                    <a:pt x="480" y="1966"/>
                  </a:lnTo>
                  <a:lnTo>
                    <a:pt x="402" y="1909"/>
                  </a:lnTo>
                  <a:lnTo>
                    <a:pt x="329" y="1843"/>
                  </a:lnTo>
                  <a:lnTo>
                    <a:pt x="264" y="1775"/>
                  </a:lnTo>
                  <a:lnTo>
                    <a:pt x="204" y="1701"/>
                  </a:lnTo>
                  <a:lnTo>
                    <a:pt x="151" y="1622"/>
                  </a:lnTo>
                  <a:lnTo>
                    <a:pt x="106" y="1542"/>
                  </a:lnTo>
                  <a:lnTo>
                    <a:pt x="68" y="1457"/>
                  </a:lnTo>
                  <a:lnTo>
                    <a:pt x="38" y="1370"/>
                  </a:lnTo>
                  <a:lnTo>
                    <a:pt x="17" y="1281"/>
                  </a:lnTo>
                  <a:lnTo>
                    <a:pt x="4" y="1192"/>
                  </a:lnTo>
                  <a:lnTo>
                    <a:pt x="0" y="1101"/>
                  </a:lnTo>
                  <a:lnTo>
                    <a:pt x="4" y="1009"/>
                  </a:lnTo>
                  <a:lnTo>
                    <a:pt x="17" y="920"/>
                  </a:lnTo>
                  <a:lnTo>
                    <a:pt x="38" y="831"/>
                  </a:lnTo>
                  <a:lnTo>
                    <a:pt x="68" y="744"/>
                  </a:lnTo>
                  <a:lnTo>
                    <a:pt x="104" y="659"/>
                  </a:lnTo>
                  <a:lnTo>
                    <a:pt x="149" y="577"/>
                  </a:lnTo>
                  <a:lnTo>
                    <a:pt x="202" y="498"/>
                  </a:lnTo>
                  <a:lnTo>
                    <a:pt x="261" y="424"/>
                  </a:lnTo>
                  <a:lnTo>
                    <a:pt x="327" y="356"/>
                  </a:lnTo>
                  <a:lnTo>
                    <a:pt x="400" y="290"/>
                  </a:lnTo>
                  <a:lnTo>
                    <a:pt x="476" y="233"/>
                  </a:lnTo>
                  <a:lnTo>
                    <a:pt x="559" y="180"/>
                  </a:lnTo>
                  <a:lnTo>
                    <a:pt x="648" y="133"/>
                  </a:lnTo>
                  <a:lnTo>
                    <a:pt x="740" y="93"/>
                  </a:lnTo>
                  <a:lnTo>
                    <a:pt x="835" y="59"/>
                  </a:lnTo>
                  <a:lnTo>
                    <a:pt x="933" y="34"/>
                  </a:lnTo>
                  <a:lnTo>
                    <a:pt x="1033" y="15"/>
                  </a:lnTo>
                  <a:lnTo>
                    <a:pt x="1135" y="4"/>
                  </a:lnTo>
                  <a:lnTo>
                    <a:pt x="123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37404" name="Group 28"/>
          <p:cNvGrpSpPr>
            <a:grpSpLocks/>
          </p:cNvGrpSpPr>
          <p:nvPr/>
        </p:nvGrpSpPr>
        <p:grpSpPr bwMode="auto">
          <a:xfrm>
            <a:off x="1882775" y="3287713"/>
            <a:ext cx="2160588" cy="1652587"/>
            <a:chOff x="1070" y="2167"/>
            <a:chExt cx="1361" cy="1041"/>
          </a:xfrm>
        </p:grpSpPr>
        <p:sp>
          <p:nvSpPr>
            <p:cNvPr id="1637405" name="Rectangle 29"/>
            <p:cNvSpPr>
              <a:spLocks noChangeArrowheads="1"/>
            </p:cNvSpPr>
            <p:nvPr/>
          </p:nvSpPr>
          <p:spPr bwMode="auto">
            <a:xfrm>
              <a:off x="1070" y="2560"/>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0000"/>
                  </a:solidFill>
                </a:rPr>
                <a:t>3</a:t>
              </a:r>
              <a:endParaRPr lang="en-US"/>
            </a:p>
          </p:txBody>
        </p:sp>
        <p:sp>
          <p:nvSpPr>
            <p:cNvPr id="1637406" name="Freeform 30"/>
            <p:cNvSpPr>
              <a:spLocks/>
            </p:cNvSpPr>
            <p:nvPr/>
          </p:nvSpPr>
          <p:spPr bwMode="auto">
            <a:xfrm>
              <a:off x="1114" y="2167"/>
              <a:ext cx="1317" cy="1041"/>
            </a:xfrm>
            <a:custGeom>
              <a:avLst/>
              <a:gdLst>
                <a:gd name="T0" fmla="*/ 441 w 1317"/>
                <a:gd name="T1" fmla="*/ 174 h 1041"/>
                <a:gd name="T2" fmla="*/ 506 w 1317"/>
                <a:gd name="T3" fmla="*/ 134 h 1041"/>
                <a:gd name="T4" fmla="*/ 574 w 1317"/>
                <a:gd name="T5" fmla="*/ 100 h 1041"/>
                <a:gd name="T6" fmla="*/ 643 w 1317"/>
                <a:gd name="T7" fmla="*/ 70 h 1041"/>
                <a:gd name="T8" fmla="*/ 711 w 1317"/>
                <a:gd name="T9" fmla="*/ 47 h 1041"/>
                <a:gd name="T10" fmla="*/ 781 w 1317"/>
                <a:gd name="T11" fmla="*/ 26 h 1041"/>
                <a:gd name="T12" fmla="*/ 847 w 1317"/>
                <a:gd name="T13" fmla="*/ 13 h 1041"/>
                <a:gd name="T14" fmla="*/ 910 w 1317"/>
                <a:gd name="T15" fmla="*/ 4 h 1041"/>
                <a:gd name="T16" fmla="*/ 974 w 1317"/>
                <a:gd name="T17" fmla="*/ 0 h 1041"/>
                <a:gd name="T18" fmla="*/ 1032 w 1317"/>
                <a:gd name="T19" fmla="*/ 4 h 1041"/>
                <a:gd name="T20" fmla="*/ 1087 w 1317"/>
                <a:gd name="T21" fmla="*/ 13 h 1041"/>
                <a:gd name="T22" fmla="*/ 1136 w 1317"/>
                <a:gd name="T23" fmla="*/ 26 h 1041"/>
                <a:gd name="T24" fmla="*/ 1180 w 1317"/>
                <a:gd name="T25" fmla="*/ 45 h 1041"/>
                <a:gd name="T26" fmla="*/ 1219 w 1317"/>
                <a:gd name="T27" fmla="*/ 70 h 1041"/>
                <a:gd name="T28" fmla="*/ 1253 w 1317"/>
                <a:gd name="T29" fmla="*/ 100 h 1041"/>
                <a:gd name="T30" fmla="*/ 1278 w 1317"/>
                <a:gd name="T31" fmla="*/ 134 h 1041"/>
                <a:gd name="T32" fmla="*/ 1297 w 1317"/>
                <a:gd name="T33" fmla="*/ 172 h 1041"/>
                <a:gd name="T34" fmla="*/ 1310 w 1317"/>
                <a:gd name="T35" fmla="*/ 214 h 1041"/>
                <a:gd name="T36" fmla="*/ 1317 w 1317"/>
                <a:gd name="T37" fmla="*/ 261 h 1041"/>
                <a:gd name="T38" fmla="*/ 1314 w 1317"/>
                <a:gd name="T39" fmla="*/ 310 h 1041"/>
                <a:gd name="T40" fmla="*/ 1304 w 1317"/>
                <a:gd name="T41" fmla="*/ 359 h 1041"/>
                <a:gd name="T42" fmla="*/ 1289 w 1317"/>
                <a:gd name="T43" fmla="*/ 412 h 1041"/>
                <a:gd name="T44" fmla="*/ 1265 w 1317"/>
                <a:gd name="T45" fmla="*/ 467 h 1041"/>
                <a:gd name="T46" fmla="*/ 1236 w 1317"/>
                <a:gd name="T47" fmla="*/ 520 h 1041"/>
                <a:gd name="T48" fmla="*/ 1200 w 1317"/>
                <a:gd name="T49" fmla="*/ 575 h 1041"/>
                <a:gd name="T50" fmla="*/ 1157 w 1317"/>
                <a:gd name="T51" fmla="*/ 628 h 1041"/>
                <a:gd name="T52" fmla="*/ 1110 w 1317"/>
                <a:gd name="T53" fmla="*/ 681 h 1041"/>
                <a:gd name="T54" fmla="*/ 1057 w 1317"/>
                <a:gd name="T55" fmla="*/ 732 h 1041"/>
                <a:gd name="T56" fmla="*/ 1000 w 1317"/>
                <a:gd name="T57" fmla="*/ 781 h 1041"/>
                <a:gd name="T58" fmla="*/ 940 w 1317"/>
                <a:gd name="T59" fmla="*/ 825 h 1041"/>
                <a:gd name="T60" fmla="*/ 876 w 1317"/>
                <a:gd name="T61" fmla="*/ 868 h 1041"/>
                <a:gd name="T62" fmla="*/ 810 w 1317"/>
                <a:gd name="T63" fmla="*/ 908 h 1041"/>
                <a:gd name="T64" fmla="*/ 742 w 1317"/>
                <a:gd name="T65" fmla="*/ 942 h 1041"/>
                <a:gd name="T66" fmla="*/ 674 w 1317"/>
                <a:gd name="T67" fmla="*/ 971 h 1041"/>
                <a:gd name="T68" fmla="*/ 604 w 1317"/>
                <a:gd name="T69" fmla="*/ 995 h 1041"/>
                <a:gd name="T70" fmla="*/ 536 w 1317"/>
                <a:gd name="T71" fmla="*/ 1016 h 1041"/>
                <a:gd name="T72" fmla="*/ 470 w 1317"/>
                <a:gd name="T73" fmla="*/ 1029 h 1041"/>
                <a:gd name="T74" fmla="*/ 404 w 1317"/>
                <a:gd name="T75" fmla="*/ 1037 h 1041"/>
                <a:gd name="T76" fmla="*/ 343 w 1317"/>
                <a:gd name="T77" fmla="*/ 1041 h 1041"/>
                <a:gd name="T78" fmla="*/ 283 w 1317"/>
                <a:gd name="T79" fmla="*/ 1037 h 1041"/>
                <a:gd name="T80" fmla="*/ 230 w 1317"/>
                <a:gd name="T81" fmla="*/ 1029 h 1041"/>
                <a:gd name="T82" fmla="*/ 179 w 1317"/>
                <a:gd name="T83" fmla="*/ 1016 h 1041"/>
                <a:gd name="T84" fmla="*/ 134 w 1317"/>
                <a:gd name="T85" fmla="*/ 997 h 1041"/>
                <a:gd name="T86" fmla="*/ 96 w 1317"/>
                <a:gd name="T87" fmla="*/ 971 h 1041"/>
                <a:gd name="T88" fmla="*/ 64 w 1317"/>
                <a:gd name="T89" fmla="*/ 942 h 1041"/>
                <a:gd name="T90" fmla="*/ 37 w 1317"/>
                <a:gd name="T91" fmla="*/ 908 h 1041"/>
                <a:gd name="T92" fmla="*/ 17 w 1317"/>
                <a:gd name="T93" fmla="*/ 870 h 1041"/>
                <a:gd name="T94" fmla="*/ 7 w 1317"/>
                <a:gd name="T95" fmla="*/ 827 h 1041"/>
                <a:gd name="T96" fmla="*/ 0 w 1317"/>
                <a:gd name="T97" fmla="*/ 781 h 1041"/>
                <a:gd name="T98" fmla="*/ 3 w 1317"/>
                <a:gd name="T99" fmla="*/ 732 h 1041"/>
                <a:gd name="T100" fmla="*/ 11 w 1317"/>
                <a:gd name="T101" fmla="*/ 681 h 1041"/>
                <a:gd name="T102" fmla="*/ 28 w 1317"/>
                <a:gd name="T103" fmla="*/ 630 h 1041"/>
                <a:gd name="T104" fmla="*/ 51 w 1317"/>
                <a:gd name="T105" fmla="*/ 575 h 1041"/>
                <a:gd name="T106" fmla="*/ 81 w 1317"/>
                <a:gd name="T107" fmla="*/ 522 h 1041"/>
                <a:gd name="T108" fmla="*/ 117 w 1317"/>
                <a:gd name="T109" fmla="*/ 467 h 1041"/>
                <a:gd name="T110" fmla="*/ 160 w 1317"/>
                <a:gd name="T111" fmla="*/ 414 h 1041"/>
                <a:gd name="T112" fmla="*/ 207 w 1317"/>
                <a:gd name="T113" fmla="*/ 361 h 1041"/>
                <a:gd name="T114" fmla="*/ 260 w 1317"/>
                <a:gd name="T115" fmla="*/ 310 h 1041"/>
                <a:gd name="T116" fmla="*/ 315 w 1317"/>
                <a:gd name="T117" fmla="*/ 261 h 1041"/>
                <a:gd name="T118" fmla="*/ 377 w 1317"/>
                <a:gd name="T119" fmla="*/ 216 h 1041"/>
                <a:gd name="T120" fmla="*/ 441 w 1317"/>
                <a:gd name="T121" fmla="*/ 17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7" h="1041">
                  <a:moveTo>
                    <a:pt x="441" y="174"/>
                  </a:moveTo>
                  <a:lnTo>
                    <a:pt x="506" y="134"/>
                  </a:lnTo>
                  <a:lnTo>
                    <a:pt x="574" y="100"/>
                  </a:lnTo>
                  <a:lnTo>
                    <a:pt x="643" y="70"/>
                  </a:lnTo>
                  <a:lnTo>
                    <a:pt x="711" y="47"/>
                  </a:lnTo>
                  <a:lnTo>
                    <a:pt x="781" y="26"/>
                  </a:lnTo>
                  <a:lnTo>
                    <a:pt x="847" y="13"/>
                  </a:lnTo>
                  <a:lnTo>
                    <a:pt x="910" y="4"/>
                  </a:lnTo>
                  <a:lnTo>
                    <a:pt x="974" y="0"/>
                  </a:lnTo>
                  <a:lnTo>
                    <a:pt x="1032" y="4"/>
                  </a:lnTo>
                  <a:lnTo>
                    <a:pt x="1087" y="13"/>
                  </a:lnTo>
                  <a:lnTo>
                    <a:pt x="1136" y="26"/>
                  </a:lnTo>
                  <a:lnTo>
                    <a:pt x="1180" y="45"/>
                  </a:lnTo>
                  <a:lnTo>
                    <a:pt x="1219" y="70"/>
                  </a:lnTo>
                  <a:lnTo>
                    <a:pt x="1253" y="100"/>
                  </a:lnTo>
                  <a:lnTo>
                    <a:pt x="1278" y="134"/>
                  </a:lnTo>
                  <a:lnTo>
                    <a:pt x="1297" y="172"/>
                  </a:lnTo>
                  <a:lnTo>
                    <a:pt x="1310" y="214"/>
                  </a:lnTo>
                  <a:lnTo>
                    <a:pt x="1317" y="261"/>
                  </a:lnTo>
                  <a:lnTo>
                    <a:pt x="1314" y="310"/>
                  </a:lnTo>
                  <a:lnTo>
                    <a:pt x="1304" y="359"/>
                  </a:lnTo>
                  <a:lnTo>
                    <a:pt x="1289" y="412"/>
                  </a:lnTo>
                  <a:lnTo>
                    <a:pt x="1265" y="467"/>
                  </a:lnTo>
                  <a:lnTo>
                    <a:pt x="1236" y="520"/>
                  </a:lnTo>
                  <a:lnTo>
                    <a:pt x="1200" y="575"/>
                  </a:lnTo>
                  <a:lnTo>
                    <a:pt x="1157" y="628"/>
                  </a:lnTo>
                  <a:lnTo>
                    <a:pt x="1110" y="681"/>
                  </a:lnTo>
                  <a:lnTo>
                    <a:pt x="1057" y="732"/>
                  </a:lnTo>
                  <a:lnTo>
                    <a:pt x="1000" y="781"/>
                  </a:lnTo>
                  <a:lnTo>
                    <a:pt x="940" y="825"/>
                  </a:lnTo>
                  <a:lnTo>
                    <a:pt x="876" y="868"/>
                  </a:lnTo>
                  <a:lnTo>
                    <a:pt x="810" y="908"/>
                  </a:lnTo>
                  <a:lnTo>
                    <a:pt x="742" y="942"/>
                  </a:lnTo>
                  <a:lnTo>
                    <a:pt x="674" y="971"/>
                  </a:lnTo>
                  <a:lnTo>
                    <a:pt x="604" y="995"/>
                  </a:lnTo>
                  <a:lnTo>
                    <a:pt x="536" y="1016"/>
                  </a:lnTo>
                  <a:lnTo>
                    <a:pt x="470" y="1029"/>
                  </a:lnTo>
                  <a:lnTo>
                    <a:pt x="404" y="1037"/>
                  </a:lnTo>
                  <a:lnTo>
                    <a:pt x="343" y="1041"/>
                  </a:lnTo>
                  <a:lnTo>
                    <a:pt x="283" y="1037"/>
                  </a:lnTo>
                  <a:lnTo>
                    <a:pt x="230" y="1029"/>
                  </a:lnTo>
                  <a:lnTo>
                    <a:pt x="179" y="1016"/>
                  </a:lnTo>
                  <a:lnTo>
                    <a:pt x="134" y="997"/>
                  </a:lnTo>
                  <a:lnTo>
                    <a:pt x="96" y="971"/>
                  </a:lnTo>
                  <a:lnTo>
                    <a:pt x="64" y="942"/>
                  </a:lnTo>
                  <a:lnTo>
                    <a:pt x="37" y="908"/>
                  </a:lnTo>
                  <a:lnTo>
                    <a:pt x="17" y="870"/>
                  </a:lnTo>
                  <a:lnTo>
                    <a:pt x="7" y="827"/>
                  </a:lnTo>
                  <a:lnTo>
                    <a:pt x="0" y="781"/>
                  </a:lnTo>
                  <a:lnTo>
                    <a:pt x="3" y="732"/>
                  </a:lnTo>
                  <a:lnTo>
                    <a:pt x="11" y="681"/>
                  </a:lnTo>
                  <a:lnTo>
                    <a:pt x="28" y="630"/>
                  </a:lnTo>
                  <a:lnTo>
                    <a:pt x="51" y="575"/>
                  </a:lnTo>
                  <a:lnTo>
                    <a:pt x="81" y="522"/>
                  </a:lnTo>
                  <a:lnTo>
                    <a:pt x="117" y="467"/>
                  </a:lnTo>
                  <a:lnTo>
                    <a:pt x="160" y="414"/>
                  </a:lnTo>
                  <a:lnTo>
                    <a:pt x="207" y="361"/>
                  </a:lnTo>
                  <a:lnTo>
                    <a:pt x="260" y="310"/>
                  </a:lnTo>
                  <a:lnTo>
                    <a:pt x="315" y="261"/>
                  </a:lnTo>
                  <a:lnTo>
                    <a:pt x="377" y="216"/>
                  </a:lnTo>
                  <a:lnTo>
                    <a:pt x="441" y="17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37407" name="Group 31"/>
          <p:cNvGrpSpPr>
            <a:grpSpLocks/>
          </p:cNvGrpSpPr>
          <p:nvPr/>
        </p:nvGrpSpPr>
        <p:grpSpPr bwMode="auto">
          <a:xfrm>
            <a:off x="615950" y="2025650"/>
            <a:ext cx="2906713" cy="1520825"/>
            <a:chOff x="272" y="1372"/>
            <a:chExt cx="1831" cy="958"/>
          </a:xfrm>
        </p:grpSpPr>
        <p:sp>
          <p:nvSpPr>
            <p:cNvPr id="1637408" name="Rectangle 32"/>
            <p:cNvSpPr>
              <a:spLocks noChangeArrowheads="1"/>
            </p:cNvSpPr>
            <p:nvPr/>
          </p:nvSpPr>
          <p:spPr bwMode="auto">
            <a:xfrm>
              <a:off x="1165" y="1380"/>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0000"/>
                  </a:solidFill>
                </a:rPr>
                <a:t>4</a:t>
              </a:r>
              <a:endParaRPr lang="en-US"/>
            </a:p>
          </p:txBody>
        </p:sp>
        <p:sp>
          <p:nvSpPr>
            <p:cNvPr id="1637409" name="Freeform 33"/>
            <p:cNvSpPr>
              <a:spLocks/>
            </p:cNvSpPr>
            <p:nvPr/>
          </p:nvSpPr>
          <p:spPr bwMode="auto">
            <a:xfrm>
              <a:off x="272" y="1372"/>
              <a:ext cx="1831" cy="958"/>
            </a:xfrm>
            <a:custGeom>
              <a:avLst/>
              <a:gdLst>
                <a:gd name="T0" fmla="*/ 906 w 1831"/>
                <a:gd name="T1" fmla="*/ 25 h 958"/>
                <a:gd name="T2" fmla="*/ 1081 w 1831"/>
                <a:gd name="T3" fmla="*/ 4 h 958"/>
                <a:gd name="T4" fmla="*/ 1246 w 1831"/>
                <a:gd name="T5" fmla="*/ 0 h 958"/>
                <a:gd name="T6" fmla="*/ 1404 w 1831"/>
                <a:gd name="T7" fmla="*/ 13 h 958"/>
                <a:gd name="T8" fmla="*/ 1542 w 1831"/>
                <a:gd name="T9" fmla="*/ 42 h 958"/>
                <a:gd name="T10" fmla="*/ 1657 w 1831"/>
                <a:gd name="T11" fmla="*/ 87 h 958"/>
                <a:gd name="T12" fmla="*/ 1744 w 1831"/>
                <a:gd name="T13" fmla="*/ 146 h 958"/>
                <a:gd name="T14" fmla="*/ 1803 w 1831"/>
                <a:gd name="T15" fmla="*/ 218 h 958"/>
                <a:gd name="T16" fmla="*/ 1829 w 1831"/>
                <a:gd name="T17" fmla="*/ 299 h 958"/>
                <a:gd name="T18" fmla="*/ 1823 w 1831"/>
                <a:gd name="T19" fmla="*/ 388 h 958"/>
                <a:gd name="T20" fmla="*/ 1784 w 1831"/>
                <a:gd name="T21" fmla="*/ 477 h 958"/>
                <a:gd name="T22" fmla="*/ 1714 w 1831"/>
                <a:gd name="T23" fmla="*/ 568 h 958"/>
                <a:gd name="T24" fmla="*/ 1614 w 1831"/>
                <a:gd name="T25" fmla="*/ 657 h 958"/>
                <a:gd name="T26" fmla="*/ 1489 w 1831"/>
                <a:gd name="T27" fmla="*/ 738 h 958"/>
                <a:gd name="T28" fmla="*/ 1344 w 1831"/>
                <a:gd name="T29" fmla="*/ 810 h 958"/>
                <a:gd name="T30" fmla="*/ 1183 w 1831"/>
                <a:gd name="T31" fmla="*/ 869 h 958"/>
                <a:gd name="T32" fmla="*/ 1010 w 1831"/>
                <a:gd name="T33" fmla="*/ 914 h 958"/>
                <a:gd name="T34" fmla="*/ 838 w 1831"/>
                <a:gd name="T35" fmla="*/ 946 h 958"/>
                <a:gd name="T36" fmla="*/ 666 w 1831"/>
                <a:gd name="T37" fmla="*/ 958 h 958"/>
                <a:gd name="T38" fmla="*/ 504 w 1831"/>
                <a:gd name="T39" fmla="*/ 954 h 958"/>
                <a:gd name="T40" fmla="*/ 356 w 1831"/>
                <a:gd name="T41" fmla="*/ 933 h 958"/>
                <a:gd name="T42" fmla="*/ 228 w 1831"/>
                <a:gd name="T43" fmla="*/ 895 h 958"/>
                <a:gd name="T44" fmla="*/ 126 w 1831"/>
                <a:gd name="T45" fmla="*/ 842 h 958"/>
                <a:gd name="T46" fmla="*/ 51 w 1831"/>
                <a:gd name="T47" fmla="*/ 776 h 958"/>
                <a:gd name="T48" fmla="*/ 9 w 1831"/>
                <a:gd name="T49" fmla="*/ 700 h 958"/>
                <a:gd name="T50" fmla="*/ 0 w 1831"/>
                <a:gd name="T51" fmla="*/ 615 h 958"/>
                <a:gd name="T52" fmla="*/ 22 w 1831"/>
                <a:gd name="T53" fmla="*/ 524 h 958"/>
                <a:gd name="T54" fmla="*/ 77 w 1831"/>
                <a:gd name="T55" fmla="*/ 432 h 958"/>
                <a:gd name="T56" fmla="*/ 164 w 1831"/>
                <a:gd name="T57" fmla="*/ 343 h 958"/>
                <a:gd name="T58" fmla="*/ 277 w 1831"/>
                <a:gd name="T59" fmla="*/ 259 h 958"/>
                <a:gd name="T60" fmla="*/ 413 w 1831"/>
                <a:gd name="T61" fmla="*/ 182 h 958"/>
                <a:gd name="T62" fmla="*/ 566 w 1831"/>
                <a:gd name="T63" fmla="*/ 116 h 958"/>
                <a:gd name="T64" fmla="*/ 732 w 1831"/>
                <a:gd name="T65" fmla="*/ 6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1" h="958">
                  <a:moveTo>
                    <a:pt x="819" y="42"/>
                  </a:moveTo>
                  <a:lnTo>
                    <a:pt x="906" y="25"/>
                  </a:lnTo>
                  <a:lnTo>
                    <a:pt x="993" y="13"/>
                  </a:lnTo>
                  <a:lnTo>
                    <a:pt x="1081" y="4"/>
                  </a:lnTo>
                  <a:lnTo>
                    <a:pt x="1166" y="0"/>
                  </a:lnTo>
                  <a:lnTo>
                    <a:pt x="1246" y="0"/>
                  </a:lnTo>
                  <a:lnTo>
                    <a:pt x="1327" y="4"/>
                  </a:lnTo>
                  <a:lnTo>
                    <a:pt x="1404" y="13"/>
                  </a:lnTo>
                  <a:lnTo>
                    <a:pt x="1474" y="25"/>
                  </a:lnTo>
                  <a:lnTo>
                    <a:pt x="1542" y="42"/>
                  </a:lnTo>
                  <a:lnTo>
                    <a:pt x="1601" y="63"/>
                  </a:lnTo>
                  <a:lnTo>
                    <a:pt x="1657" y="87"/>
                  </a:lnTo>
                  <a:lnTo>
                    <a:pt x="1704" y="116"/>
                  </a:lnTo>
                  <a:lnTo>
                    <a:pt x="1744" y="146"/>
                  </a:lnTo>
                  <a:lnTo>
                    <a:pt x="1778" y="182"/>
                  </a:lnTo>
                  <a:lnTo>
                    <a:pt x="1803" y="218"/>
                  </a:lnTo>
                  <a:lnTo>
                    <a:pt x="1820" y="259"/>
                  </a:lnTo>
                  <a:lnTo>
                    <a:pt x="1829" y="299"/>
                  </a:lnTo>
                  <a:lnTo>
                    <a:pt x="1831" y="343"/>
                  </a:lnTo>
                  <a:lnTo>
                    <a:pt x="1823" y="388"/>
                  </a:lnTo>
                  <a:lnTo>
                    <a:pt x="1808" y="432"/>
                  </a:lnTo>
                  <a:lnTo>
                    <a:pt x="1784" y="477"/>
                  </a:lnTo>
                  <a:lnTo>
                    <a:pt x="1752" y="524"/>
                  </a:lnTo>
                  <a:lnTo>
                    <a:pt x="1714" y="568"/>
                  </a:lnTo>
                  <a:lnTo>
                    <a:pt x="1667" y="613"/>
                  </a:lnTo>
                  <a:lnTo>
                    <a:pt x="1614" y="657"/>
                  </a:lnTo>
                  <a:lnTo>
                    <a:pt x="1555" y="698"/>
                  </a:lnTo>
                  <a:lnTo>
                    <a:pt x="1489" y="738"/>
                  </a:lnTo>
                  <a:lnTo>
                    <a:pt x="1419" y="774"/>
                  </a:lnTo>
                  <a:lnTo>
                    <a:pt x="1344" y="810"/>
                  </a:lnTo>
                  <a:lnTo>
                    <a:pt x="1263" y="842"/>
                  </a:lnTo>
                  <a:lnTo>
                    <a:pt x="1183" y="869"/>
                  </a:lnTo>
                  <a:lnTo>
                    <a:pt x="1098" y="895"/>
                  </a:lnTo>
                  <a:lnTo>
                    <a:pt x="1010" y="914"/>
                  </a:lnTo>
                  <a:lnTo>
                    <a:pt x="925" y="931"/>
                  </a:lnTo>
                  <a:lnTo>
                    <a:pt x="838" y="946"/>
                  </a:lnTo>
                  <a:lnTo>
                    <a:pt x="751" y="954"/>
                  </a:lnTo>
                  <a:lnTo>
                    <a:pt x="666" y="958"/>
                  </a:lnTo>
                  <a:lnTo>
                    <a:pt x="583" y="958"/>
                  </a:lnTo>
                  <a:lnTo>
                    <a:pt x="504" y="954"/>
                  </a:lnTo>
                  <a:lnTo>
                    <a:pt x="428" y="946"/>
                  </a:lnTo>
                  <a:lnTo>
                    <a:pt x="356" y="933"/>
                  </a:lnTo>
                  <a:lnTo>
                    <a:pt x="290" y="916"/>
                  </a:lnTo>
                  <a:lnTo>
                    <a:pt x="228" y="895"/>
                  </a:lnTo>
                  <a:lnTo>
                    <a:pt x="175" y="869"/>
                  </a:lnTo>
                  <a:lnTo>
                    <a:pt x="126" y="842"/>
                  </a:lnTo>
                  <a:lnTo>
                    <a:pt x="86" y="810"/>
                  </a:lnTo>
                  <a:lnTo>
                    <a:pt x="51" y="776"/>
                  </a:lnTo>
                  <a:lnTo>
                    <a:pt x="26" y="738"/>
                  </a:lnTo>
                  <a:lnTo>
                    <a:pt x="9" y="700"/>
                  </a:lnTo>
                  <a:lnTo>
                    <a:pt x="0" y="657"/>
                  </a:lnTo>
                  <a:lnTo>
                    <a:pt x="0" y="615"/>
                  </a:lnTo>
                  <a:lnTo>
                    <a:pt x="7" y="570"/>
                  </a:lnTo>
                  <a:lnTo>
                    <a:pt x="22" y="524"/>
                  </a:lnTo>
                  <a:lnTo>
                    <a:pt x="47" y="479"/>
                  </a:lnTo>
                  <a:lnTo>
                    <a:pt x="77" y="432"/>
                  </a:lnTo>
                  <a:lnTo>
                    <a:pt x="117" y="388"/>
                  </a:lnTo>
                  <a:lnTo>
                    <a:pt x="164" y="343"/>
                  </a:lnTo>
                  <a:lnTo>
                    <a:pt x="217" y="301"/>
                  </a:lnTo>
                  <a:lnTo>
                    <a:pt x="277" y="259"/>
                  </a:lnTo>
                  <a:lnTo>
                    <a:pt x="341" y="220"/>
                  </a:lnTo>
                  <a:lnTo>
                    <a:pt x="413" y="182"/>
                  </a:lnTo>
                  <a:lnTo>
                    <a:pt x="487" y="148"/>
                  </a:lnTo>
                  <a:lnTo>
                    <a:pt x="566" y="116"/>
                  </a:lnTo>
                  <a:lnTo>
                    <a:pt x="649" y="89"/>
                  </a:lnTo>
                  <a:lnTo>
                    <a:pt x="732" y="63"/>
                  </a:lnTo>
                  <a:lnTo>
                    <a:pt x="819" y="4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34" name="Table 33"/>
          <p:cNvGraphicFramePr>
            <a:graphicFrameLocks noGrp="1"/>
          </p:cNvGraphicFramePr>
          <p:nvPr>
            <p:extLst>
              <p:ext uri="{D42A27DB-BD31-4B8C-83A1-F6EECF244321}">
                <p14:modId xmlns:p14="http://schemas.microsoft.com/office/powerpoint/2010/main" val="1707175499"/>
              </p:ext>
            </p:extLst>
          </p:nvPr>
        </p:nvGraphicFramePr>
        <p:xfrm>
          <a:off x="5460999" y="1505109"/>
          <a:ext cx="3219451" cy="2346960"/>
        </p:xfrm>
        <a:graphic>
          <a:graphicData uri="http://schemas.openxmlformats.org/drawingml/2006/table">
            <a:tbl>
              <a:tblPr firstRow="1" firstCol="1" bandRow="1">
                <a:tableStyleId>{5C22544A-7EE6-4342-B048-85BDC9FD1C3A}</a:tableStyleId>
              </a:tblPr>
              <a:tblGrid>
                <a:gridCol w="394609">
                  <a:extLst>
                    <a:ext uri="{9D8B030D-6E8A-4147-A177-3AD203B41FA5}">
                      <a16:colId xmlns:a16="http://schemas.microsoft.com/office/drawing/2014/main" val="20000"/>
                    </a:ext>
                  </a:extLst>
                </a:gridCol>
                <a:gridCol w="470807">
                  <a:extLst>
                    <a:ext uri="{9D8B030D-6E8A-4147-A177-3AD203B41FA5}">
                      <a16:colId xmlns:a16="http://schemas.microsoft.com/office/drawing/2014/main" val="20001"/>
                    </a:ext>
                  </a:extLst>
                </a:gridCol>
                <a:gridCol w="470807">
                  <a:extLst>
                    <a:ext uri="{9D8B030D-6E8A-4147-A177-3AD203B41FA5}">
                      <a16:colId xmlns:a16="http://schemas.microsoft.com/office/drawing/2014/main" val="20002"/>
                    </a:ext>
                  </a:extLst>
                </a:gridCol>
                <a:gridCol w="470807">
                  <a:extLst>
                    <a:ext uri="{9D8B030D-6E8A-4147-A177-3AD203B41FA5}">
                      <a16:colId xmlns:a16="http://schemas.microsoft.com/office/drawing/2014/main" val="20003"/>
                    </a:ext>
                  </a:extLst>
                </a:gridCol>
                <a:gridCol w="470807">
                  <a:extLst>
                    <a:ext uri="{9D8B030D-6E8A-4147-A177-3AD203B41FA5}">
                      <a16:colId xmlns:a16="http://schemas.microsoft.com/office/drawing/2014/main" val="20004"/>
                    </a:ext>
                  </a:extLst>
                </a:gridCol>
                <a:gridCol w="470807">
                  <a:extLst>
                    <a:ext uri="{9D8B030D-6E8A-4147-A177-3AD203B41FA5}">
                      <a16:colId xmlns:a16="http://schemas.microsoft.com/office/drawing/2014/main" val="20005"/>
                    </a:ext>
                  </a:extLst>
                </a:gridCol>
                <a:gridCol w="470807">
                  <a:extLst>
                    <a:ext uri="{9D8B030D-6E8A-4147-A177-3AD203B41FA5}">
                      <a16:colId xmlns:a16="http://schemas.microsoft.com/office/drawing/2014/main" val="20006"/>
                    </a:ext>
                  </a:extLst>
                </a:gridCol>
              </a:tblGrid>
              <a:tr h="325029">
                <a:tc>
                  <a:txBody>
                    <a:bodyPr/>
                    <a:lstStyle/>
                    <a:p>
                      <a:pPr algn="ctr"/>
                      <a:endParaRPr lang="en-US" sz="1600" dirty="0"/>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6</a:t>
                      </a:r>
                    </a:p>
                  </a:txBody>
                  <a:tcPr/>
                </a:tc>
                <a:extLst>
                  <a:ext uri="{0D108BD9-81ED-4DB2-BD59-A6C34878D82A}">
                    <a16:rowId xmlns:a16="http://schemas.microsoft.com/office/drawing/2014/main" val="10000"/>
                  </a:ext>
                </a:extLst>
              </a:tr>
              <a:tr h="325029">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.24</a:t>
                      </a:r>
                    </a:p>
                  </a:txBody>
                  <a:tcPr/>
                </a:tc>
                <a:tc>
                  <a:txBody>
                    <a:bodyPr/>
                    <a:lstStyle/>
                    <a:p>
                      <a:pPr algn="ctr"/>
                      <a:r>
                        <a:rPr lang="en-US" sz="1600" dirty="0"/>
                        <a:t>.22</a:t>
                      </a:r>
                    </a:p>
                  </a:txBody>
                  <a:tcPr/>
                </a:tc>
                <a:tc>
                  <a:txBody>
                    <a:bodyPr/>
                    <a:lstStyle/>
                    <a:p>
                      <a:pPr algn="ctr"/>
                      <a:r>
                        <a:rPr lang="en-US" sz="1600" dirty="0"/>
                        <a:t>.37</a:t>
                      </a:r>
                    </a:p>
                  </a:txBody>
                  <a:tcPr/>
                </a:tc>
                <a:tc>
                  <a:txBody>
                    <a:bodyPr/>
                    <a:lstStyle/>
                    <a:p>
                      <a:pPr algn="ctr"/>
                      <a:r>
                        <a:rPr lang="en-US" sz="1600" dirty="0"/>
                        <a:t>.34</a:t>
                      </a:r>
                    </a:p>
                  </a:txBody>
                  <a:tcPr/>
                </a:tc>
                <a:tc>
                  <a:txBody>
                    <a:bodyPr/>
                    <a:lstStyle/>
                    <a:p>
                      <a:pPr algn="ctr"/>
                      <a:r>
                        <a:rPr lang="en-US" sz="1600" dirty="0"/>
                        <a:t>.23</a:t>
                      </a:r>
                    </a:p>
                  </a:txBody>
                  <a:tcPr/>
                </a:tc>
                <a:extLst>
                  <a:ext uri="{0D108BD9-81ED-4DB2-BD59-A6C34878D82A}">
                    <a16:rowId xmlns:a16="http://schemas.microsoft.com/office/drawing/2014/main" val="10001"/>
                  </a:ext>
                </a:extLst>
              </a:tr>
              <a:tr h="325029">
                <a:tc>
                  <a:txBody>
                    <a:bodyPr/>
                    <a:lstStyle/>
                    <a:p>
                      <a:pPr algn="ctr"/>
                      <a:r>
                        <a:rPr lang="en-US" sz="1600" dirty="0"/>
                        <a:t>2</a:t>
                      </a:r>
                    </a:p>
                  </a:txBody>
                  <a:tcPr/>
                </a:tc>
                <a:tc>
                  <a:txBody>
                    <a:bodyPr/>
                    <a:lstStyle/>
                    <a:p>
                      <a:pPr algn="ctr"/>
                      <a:r>
                        <a:rPr lang="en-US" sz="1600" dirty="0"/>
                        <a:t>.24</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.20</a:t>
                      </a:r>
                    </a:p>
                  </a:txBody>
                  <a:tcPr/>
                </a:tc>
                <a:tc>
                  <a:txBody>
                    <a:bodyPr/>
                    <a:lstStyle/>
                    <a:p>
                      <a:pPr algn="ctr"/>
                      <a:r>
                        <a:rPr lang="en-US" sz="1600" dirty="0"/>
                        <a:t>.14</a:t>
                      </a:r>
                    </a:p>
                  </a:txBody>
                  <a:tcPr/>
                </a:tc>
                <a:tc>
                  <a:txBody>
                    <a:bodyPr/>
                    <a:lstStyle/>
                    <a:p>
                      <a:pPr algn="ctr"/>
                      <a:r>
                        <a:rPr lang="en-US" sz="1600" dirty="0"/>
                        <a:t>.25</a:t>
                      </a:r>
                    </a:p>
                  </a:txBody>
                  <a:tcPr/>
                </a:tc>
                <a:extLst>
                  <a:ext uri="{0D108BD9-81ED-4DB2-BD59-A6C34878D82A}">
                    <a16:rowId xmlns:a16="http://schemas.microsoft.com/office/drawing/2014/main" val="10002"/>
                  </a:ext>
                </a:extLst>
              </a:tr>
              <a:tr h="325029">
                <a:tc>
                  <a:txBody>
                    <a:bodyPr/>
                    <a:lstStyle/>
                    <a:p>
                      <a:pPr algn="ctr"/>
                      <a:r>
                        <a:rPr lang="en-US" sz="1600" dirty="0"/>
                        <a:t>3</a:t>
                      </a:r>
                    </a:p>
                  </a:txBody>
                  <a:tcPr/>
                </a:tc>
                <a:tc>
                  <a:txBody>
                    <a:bodyPr/>
                    <a:lstStyle/>
                    <a:p>
                      <a:pPr algn="ctr"/>
                      <a:r>
                        <a:rPr lang="en-US" sz="1600" dirty="0"/>
                        <a:t>.22</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.28</a:t>
                      </a:r>
                    </a:p>
                  </a:txBody>
                  <a:tcPr/>
                </a:tc>
                <a:tc>
                  <a:txBody>
                    <a:bodyPr/>
                    <a:lstStyle/>
                    <a:p>
                      <a:pPr algn="ctr"/>
                      <a:r>
                        <a:rPr lang="en-US" sz="1600" dirty="0"/>
                        <a:t>.11</a:t>
                      </a:r>
                    </a:p>
                  </a:txBody>
                  <a:tcPr/>
                </a:tc>
                <a:extLst>
                  <a:ext uri="{0D108BD9-81ED-4DB2-BD59-A6C34878D82A}">
                    <a16:rowId xmlns:a16="http://schemas.microsoft.com/office/drawing/2014/main" val="10003"/>
                  </a:ext>
                </a:extLst>
              </a:tr>
              <a:tr h="325029">
                <a:tc>
                  <a:txBody>
                    <a:bodyPr/>
                    <a:lstStyle/>
                    <a:p>
                      <a:pPr algn="ctr"/>
                      <a:r>
                        <a:rPr lang="en-US" sz="1600" dirty="0"/>
                        <a:t>4</a:t>
                      </a:r>
                    </a:p>
                  </a:txBody>
                  <a:tcPr/>
                </a:tc>
                <a:tc>
                  <a:txBody>
                    <a:bodyPr/>
                    <a:lstStyle/>
                    <a:p>
                      <a:pPr algn="ctr"/>
                      <a:r>
                        <a:rPr lang="en-US" sz="1600" dirty="0"/>
                        <a:t>.37</a:t>
                      </a:r>
                    </a:p>
                  </a:txBody>
                  <a:tcPr/>
                </a:tc>
                <a:tc>
                  <a:txBody>
                    <a:bodyPr/>
                    <a:lstStyle/>
                    <a:p>
                      <a:pPr algn="ctr"/>
                      <a:r>
                        <a:rPr lang="en-US" sz="1600" dirty="0"/>
                        <a:t>.20</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.29</a:t>
                      </a:r>
                    </a:p>
                  </a:txBody>
                  <a:tcPr/>
                </a:tc>
                <a:tc>
                  <a:txBody>
                    <a:bodyPr/>
                    <a:lstStyle/>
                    <a:p>
                      <a:pPr algn="ctr"/>
                      <a:r>
                        <a:rPr lang="en-US" sz="1600" dirty="0"/>
                        <a:t>.22</a:t>
                      </a:r>
                    </a:p>
                  </a:txBody>
                  <a:tcPr/>
                </a:tc>
                <a:extLst>
                  <a:ext uri="{0D108BD9-81ED-4DB2-BD59-A6C34878D82A}">
                    <a16:rowId xmlns:a16="http://schemas.microsoft.com/office/drawing/2014/main" val="10004"/>
                  </a:ext>
                </a:extLst>
              </a:tr>
              <a:tr h="325029">
                <a:tc>
                  <a:txBody>
                    <a:bodyPr/>
                    <a:lstStyle/>
                    <a:p>
                      <a:pPr algn="ctr"/>
                      <a:r>
                        <a:rPr lang="en-US" sz="1600" dirty="0"/>
                        <a:t>5</a:t>
                      </a:r>
                    </a:p>
                  </a:txBody>
                  <a:tcPr/>
                </a:tc>
                <a:tc>
                  <a:txBody>
                    <a:bodyPr/>
                    <a:lstStyle/>
                    <a:p>
                      <a:pPr algn="ctr"/>
                      <a:r>
                        <a:rPr lang="en-US" sz="1600" dirty="0"/>
                        <a:t>.34</a:t>
                      </a:r>
                    </a:p>
                  </a:txBody>
                  <a:tcPr/>
                </a:tc>
                <a:tc>
                  <a:txBody>
                    <a:bodyPr/>
                    <a:lstStyle/>
                    <a:p>
                      <a:pPr algn="ctr"/>
                      <a:r>
                        <a:rPr lang="en-US" sz="1600" dirty="0"/>
                        <a:t>.14</a:t>
                      </a:r>
                    </a:p>
                  </a:txBody>
                  <a:tcPr/>
                </a:tc>
                <a:tc>
                  <a:txBody>
                    <a:bodyPr/>
                    <a:lstStyle/>
                    <a:p>
                      <a:pPr algn="ctr"/>
                      <a:r>
                        <a:rPr lang="en-US" sz="1600" dirty="0"/>
                        <a:t>.28</a:t>
                      </a:r>
                    </a:p>
                  </a:txBody>
                  <a:tcPr/>
                </a:tc>
                <a:tc>
                  <a:txBody>
                    <a:bodyPr/>
                    <a:lstStyle/>
                    <a:p>
                      <a:pPr algn="ctr"/>
                      <a:r>
                        <a:rPr lang="en-US" sz="1600" dirty="0"/>
                        <a:t>.29</a:t>
                      </a:r>
                    </a:p>
                  </a:txBody>
                  <a:tcPr/>
                </a:tc>
                <a:tc>
                  <a:txBody>
                    <a:bodyPr/>
                    <a:lstStyle/>
                    <a:p>
                      <a:pPr algn="ctr"/>
                      <a:r>
                        <a:rPr lang="en-US" sz="1600" dirty="0"/>
                        <a:t>0</a:t>
                      </a:r>
                    </a:p>
                  </a:txBody>
                  <a:tcPr/>
                </a:tc>
                <a:tc>
                  <a:txBody>
                    <a:bodyPr/>
                    <a:lstStyle/>
                    <a:p>
                      <a:pPr algn="ctr"/>
                      <a:r>
                        <a:rPr lang="en-US" sz="1600" dirty="0"/>
                        <a:t>.39</a:t>
                      </a:r>
                    </a:p>
                  </a:txBody>
                  <a:tcPr/>
                </a:tc>
                <a:extLst>
                  <a:ext uri="{0D108BD9-81ED-4DB2-BD59-A6C34878D82A}">
                    <a16:rowId xmlns:a16="http://schemas.microsoft.com/office/drawing/2014/main" val="10005"/>
                  </a:ext>
                </a:extLst>
              </a:tr>
              <a:tr h="325029">
                <a:tc>
                  <a:txBody>
                    <a:bodyPr/>
                    <a:lstStyle/>
                    <a:p>
                      <a:pPr algn="ctr"/>
                      <a:r>
                        <a:rPr lang="en-US" sz="1600" dirty="0"/>
                        <a:t>6</a:t>
                      </a:r>
                    </a:p>
                  </a:txBody>
                  <a:tcPr/>
                </a:tc>
                <a:tc>
                  <a:txBody>
                    <a:bodyPr/>
                    <a:lstStyle/>
                    <a:p>
                      <a:pPr algn="ctr"/>
                      <a:r>
                        <a:rPr lang="en-US" sz="1600" dirty="0"/>
                        <a:t>.23</a:t>
                      </a:r>
                    </a:p>
                  </a:txBody>
                  <a:tcPr/>
                </a:tc>
                <a:tc>
                  <a:txBody>
                    <a:bodyPr/>
                    <a:lstStyle/>
                    <a:p>
                      <a:pPr algn="ctr"/>
                      <a:r>
                        <a:rPr lang="en-US" sz="1600" dirty="0"/>
                        <a:t>.25</a:t>
                      </a:r>
                    </a:p>
                  </a:txBody>
                  <a:tcPr/>
                </a:tc>
                <a:tc>
                  <a:txBody>
                    <a:bodyPr/>
                    <a:lstStyle/>
                    <a:p>
                      <a:pPr algn="ctr"/>
                      <a:r>
                        <a:rPr lang="en-US" sz="1600" dirty="0"/>
                        <a:t>.11</a:t>
                      </a:r>
                    </a:p>
                  </a:txBody>
                  <a:tcPr/>
                </a:tc>
                <a:tc>
                  <a:txBody>
                    <a:bodyPr/>
                    <a:lstStyle/>
                    <a:p>
                      <a:pPr algn="ctr"/>
                      <a:r>
                        <a:rPr lang="en-US" sz="1600" dirty="0"/>
                        <a:t>.22</a:t>
                      </a:r>
                    </a:p>
                  </a:txBody>
                  <a:tcPr/>
                </a:tc>
                <a:tc>
                  <a:txBody>
                    <a:bodyPr/>
                    <a:lstStyle/>
                    <a:p>
                      <a:pPr algn="ctr"/>
                      <a:r>
                        <a:rPr lang="en-US" sz="1600" dirty="0"/>
                        <a:t>.39</a:t>
                      </a:r>
                    </a:p>
                  </a:txBody>
                  <a:tcPr/>
                </a:tc>
                <a:tc>
                  <a:txBody>
                    <a:bodyPr/>
                    <a:lstStyle/>
                    <a:p>
                      <a:pPr algn="ctr"/>
                      <a:r>
                        <a:rPr lang="en-US" sz="1600"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6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7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37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37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374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374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73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7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73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330200" y="381000"/>
            <a:ext cx="8280400" cy="1295400"/>
          </a:xfrm>
        </p:spPr>
        <p:txBody>
          <a:bodyPr>
            <a:normAutofit/>
          </a:bodyPr>
          <a:lstStyle/>
          <a:p>
            <a:r>
              <a:rPr lang="en-US" dirty="0"/>
              <a:t>Strength of MAX</a:t>
            </a:r>
          </a:p>
        </p:txBody>
      </p:sp>
      <p:sp>
        <p:nvSpPr>
          <p:cNvPr id="1638403" name="Text Box 3"/>
          <p:cNvSpPr txBox="1">
            <a:spLocks noChangeArrowheads="1"/>
          </p:cNvSpPr>
          <p:nvPr/>
        </p:nvSpPr>
        <p:spPr bwMode="auto">
          <a:xfrm>
            <a:off x="1370013" y="4357688"/>
            <a:ext cx="2895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Original Points</a:t>
            </a:r>
          </a:p>
        </p:txBody>
      </p:sp>
      <p:pic>
        <p:nvPicPr>
          <p:cNvPr id="1638404" name="Picture 4"/>
          <p:cNvPicPr>
            <a:picLocks noChangeAspect="1" noChangeArrowheads="1"/>
          </p:cNvPicPr>
          <p:nvPr/>
        </p:nvPicPr>
        <p:blipFill>
          <a:blip r:embed="rId2">
            <a:extLst>
              <a:ext uri="{28A0092B-C50C-407E-A947-70E740481C1C}">
                <a14:useLocalDpi xmlns:a14="http://schemas.microsoft.com/office/drawing/2010/main" val="0"/>
              </a:ext>
            </a:extLst>
          </a:blip>
          <a:srcRect b="11905"/>
          <a:stretch>
            <a:fillRect/>
          </a:stretch>
        </p:blipFill>
        <p:spPr bwMode="auto">
          <a:xfrm>
            <a:off x="303213" y="1295400"/>
            <a:ext cx="426878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405" name="Group 5"/>
          <p:cNvGrpSpPr>
            <a:grpSpLocks/>
          </p:cNvGrpSpPr>
          <p:nvPr/>
        </p:nvGrpSpPr>
        <p:grpSpPr bwMode="auto">
          <a:xfrm>
            <a:off x="4341813" y="1219200"/>
            <a:ext cx="4268787" cy="3505200"/>
            <a:chOff x="2735" y="768"/>
            <a:chExt cx="2689" cy="2208"/>
          </a:xfrm>
        </p:grpSpPr>
        <p:sp>
          <p:nvSpPr>
            <p:cNvPr id="1638406" name="Text Box 6"/>
            <p:cNvSpPr txBox="1">
              <a:spLocks noChangeArrowheads="1"/>
            </p:cNvSpPr>
            <p:nvPr/>
          </p:nvSpPr>
          <p:spPr bwMode="auto">
            <a:xfrm>
              <a:off x="3263" y="2745"/>
              <a:ext cx="18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Two Clusters</a:t>
              </a:r>
            </a:p>
          </p:txBody>
        </p:sp>
        <p:pic>
          <p:nvPicPr>
            <p:cNvPr id="1638407" name="Picture 7"/>
            <p:cNvPicPr>
              <a:picLocks noChangeAspect="1" noChangeArrowheads="1"/>
            </p:cNvPicPr>
            <p:nvPr/>
          </p:nvPicPr>
          <p:blipFill>
            <a:blip r:embed="rId3">
              <a:extLst>
                <a:ext uri="{28A0092B-C50C-407E-A947-70E740481C1C}">
                  <a14:useLocalDpi xmlns:a14="http://schemas.microsoft.com/office/drawing/2010/main" val="0"/>
                </a:ext>
              </a:extLst>
            </a:blip>
            <a:srcRect b="11905"/>
            <a:stretch>
              <a:fillRect/>
            </a:stretch>
          </p:blipFill>
          <p:spPr bwMode="auto">
            <a:xfrm>
              <a:off x="2735" y="768"/>
              <a:ext cx="268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38408" name="Text Box 8"/>
          <p:cNvSpPr txBox="1">
            <a:spLocks noChangeArrowheads="1"/>
          </p:cNvSpPr>
          <p:nvPr/>
        </p:nvSpPr>
        <p:spPr bwMode="auto">
          <a:xfrm>
            <a:off x="609600" y="5576888"/>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 Less susceptible to noise and outliers</a:t>
            </a:r>
          </a:p>
        </p:txBody>
      </p:sp>
    </p:spTree>
    <p:extLst>
      <p:ext uri="{BB962C8B-B14F-4D97-AF65-F5344CB8AC3E}">
        <p14:creationId xmlns:p14="http://schemas.microsoft.com/office/powerpoint/2010/main" val="119844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title"/>
          </p:nvPr>
        </p:nvSpPr>
        <p:spPr>
          <a:xfrm>
            <a:off x="406400" y="381000"/>
            <a:ext cx="8280400" cy="1219200"/>
          </a:xfrm>
        </p:spPr>
        <p:txBody>
          <a:bodyPr>
            <a:normAutofit/>
          </a:bodyPr>
          <a:lstStyle/>
          <a:p>
            <a:r>
              <a:rPr lang="en-US" dirty="0"/>
              <a:t>Limitations of MAX</a:t>
            </a:r>
          </a:p>
        </p:txBody>
      </p:sp>
      <p:pic>
        <p:nvPicPr>
          <p:cNvPr id="16394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428" name="Text Box 4"/>
          <p:cNvSpPr txBox="1">
            <a:spLocks noChangeArrowheads="1"/>
          </p:cNvSpPr>
          <p:nvPr/>
        </p:nvSpPr>
        <p:spPr bwMode="auto">
          <a:xfrm>
            <a:off x="1066800" y="4738688"/>
            <a:ext cx="2895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Original Points</a:t>
            </a:r>
          </a:p>
        </p:txBody>
      </p:sp>
      <p:grpSp>
        <p:nvGrpSpPr>
          <p:cNvPr id="1639429" name="Group 5"/>
          <p:cNvGrpSpPr>
            <a:grpSpLocks/>
          </p:cNvGrpSpPr>
          <p:nvPr/>
        </p:nvGrpSpPr>
        <p:grpSpPr bwMode="auto">
          <a:xfrm>
            <a:off x="4418013" y="1371600"/>
            <a:ext cx="4268787" cy="3733800"/>
            <a:chOff x="2783" y="864"/>
            <a:chExt cx="2689" cy="2352"/>
          </a:xfrm>
        </p:grpSpPr>
        <p:pic>
          <p:nvPicPr>
            <p:cNvPr id="1639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 y="864"/>
              <a:ext cx="2689" cy="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431" name="Text Box 7"/>
            <p:cNvSpPr txBox="1">
              <a:spLocks noChangeArrowheads="1"/>
            </p:cNvSpPr>
            <p:nvPr/>
          </p:nvSpPr>
          <p:spPr bwMode="auto">
            <a:xfrm>
              <a:off x="3263" y="2985"/>
              <a:ext cx="18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Two Clusters</a:t>
              </a:r>
            </a:p>
          </p:txBody>
        </p:sp>
      </p:grpSp>
      <p:sp>
        <p:nvSpPr>
          <p:cNvPr id="1639432" name="Text Box 8"/>
          <p:cNvSpPr txBox="1">
            <a:spLocks noChangeArrowheads="1"/>
          </p:cNvSpPr>
          <p:nvPr/>
        </p:nvSpPr>
        <p:spPr bwMode="auto">
          <a:xfrm>
            <a:off x="609600" y="5486400"/>
            <a:ext cx="6324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Tends to break large clusters</a:t>
            </a:r>
          </a:p>
          <a:p>
            <a:pPr>
              <a:spcBef>
                <a:spcPct val="50000"/>
              </a:spcBef>
              <a:buFontTx/>
              <a:buChar char="•"/>
            </a:pPr>
            <a:r>
              <a:rPr lang="en-US" sz="1800"/>
              <a:t>Biased towards globular clusters</a:t>
            </a:r>
          </a:p>
        </p:txBody>
      </p:sp>
    </p:spTree>
    <p:extLst>
      <p:ext uri="{BB962C8B-B14F-4D97-AF65-F5344CB8AC3E}">
        <p14:creationId xmlns:p14="http://schemas.microsoft.com/office/powerpoint/2010/main" val="2309537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9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3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0" name="Rectangle 2"/>
          <p:cNvSpPr>
            <a:spLocks noGrp="1" noChangeArrowheads="1"/>
          </p:cNvSpPr>
          <p:nvPr>
            <p:ph type="title"/>
          </p:nvPr>
        </p:nvSpPr>
        <p:spPr>
          <a:xfrm>
            <a:off x="381000" y="304800"/>
            <a:ext cx="8229600" cy="990600"/>
          </a:xfrm>
        </p:spPr>
        <p:txBody>
          <a:bodyPr/>
          <a:lstStyle/>
          <a:p>
            <a:r>
              <a:rPr lang="en-US" dirty="0"/>
              <a:t>Cluster Similarity: Group Average</a:t>
            </a:r>
          </a:p>
        </p:txBody>
      </p:sp>
      <p:sp>
        <p:nvSpPr>
          <p:cNvPr id="1640451" name="Rectangle 3"/>
          <p:cNvSpPr>
            <a:spLocks noGrp="1" noChangeArrowheads="1"/>
          </p:cNvSpPr>
          <p:nvPr>
            <p:ph type="body" idx="1"/>
          </p:nvPr>
        </p:nvSpPr>
        <p:spPr>
          <a:xfrm>
            <a:off x="381000" y="1285875"/>
            <a:ext cx="8318500" cy="3505200"/>
          </a:xfrm>
        </p:spPr>
        <p:txBody>
          <a:bodyPr/>
          <a:lstStyle/>
          <a:p>
            <a:r>
              <a:rPr lang="en-US" sz="2200" dirty="0"/>
              <a:t>Proximity of two clusters is the average of pairwise proximity between points in the two clusters.</a:t>
            </a:r>
          </a:p>
          <a:p>
            <a:endParaRPr lang="en-US" sz="2200" dirty="0"/>
          </a:p>
          <a:p>
            <a:endParaRPr lang="en-US" sz="2200" dirty="0"/>
          </a:p>
          <a:p>
            <a:pPr lvl="4"/>
            <a:endParaRPr lang="en-US" sz="1800" dirty="0"/>
          </a:p>
          <a:p>
            <a:r>
              <a:rPr lang="en-US" sz="2200" dirty="0"/>
              <a:t>Need to use average connectivity for scalability since total proximity favors large clusters</a:t>
            </a:r>
          </a:p>
          <a:p>
            <a:endParaRPr lang="en-US" sz="2200" dirty="0"/>
          </a:p>
        </p:txBody>
      </p:sp>
      <p:graphicFrame>
        <p:nvGraphicFramePr>
          <p:cNvPr id="1640452" name="Object 4"/>
          <p:cNvGraphicFramePr>
            <a:graphicFrameLocks noChangeAspect="1"/>
          </p:cNvGraphicFramePr>
          <p:nvPr/>
        </p:nvGraphicFramePr>
        <p:xfrm>
          <a:off x="2057400" y="1905000"/>
          <a:ext cx="5575300" cy="998538"/>
        </p:xfrm>
        <a:graphic>
          <a:graphicData uri="http://schemas.openxmlformats.org/presentationml/2006/ole">
            <mc:AlternateContent xmlns:mc="http://schemas.openxmlformats.org/markup-compatibility/2006">
              <mc:Choice xmlns:v="urn:schemas-microsoft-com:vml" Requires="v">
                <p:oleObj name="Equation" r:id="rId2" imgW="3873240" imgH="698400" progId="Equation.3">
                  <p:embed/>
                </p:oleObj>
              </mc:Choice>
              <mc:Fallback>
                <p:oleObj name="Equation" r:id="rId2" imgW="3873240" imgH="698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55753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773941793"/>
              </p:ext>
            </p:extLst>
          </p:nvPr>
        </p:nvGraphicFramePr>
        <p:xfrm>
          <a:off x="838200" y="4114800"/>
          <a:ext cx="3219451" cy="2346960"/>
        </p:xfrm>
        <a:graphic>
          <a:graphicData uri="http://schemas.openxmlformats.org/drawingml/2006/table">
            <a:tbl>
              <a:tblPr firstRow="1" firstCol="1" bandRow="1">
                <a:tableStyleId>{5C22544A-7EE6-4342-B048-85BDC9FD1C3A}</a:tableStyleId>
              </a:tblPr>
              <a:tblGrid>
                <a:gridCol w="394609">
                  <a:extLst>
                    <a:ext uri="{9D8B030D-6E8A-4147-A177-3AD203B41FA5}">
                      <a16:colId xmlns:a16="http://schemas.microsoft.com/office/drawing/2014/main" val="20000"/>
                    </a:ext>
                  </a:extLst>
                </a:gridCol>
                <a:gridCol w="470807">
                  <a:extLst>
                    <a:ext uri="{9D8B030D-6E8A-4147-A177-3AD203B41FA5}">
                      <a16:colId xmlns:a16="http://schemas.microsoft.com/office/drawing/2014/main" val="20001"/>
                    </a:ext>
                  </a:extLst>
                </a:gridCol>
                <a:gridCol w="470807">
                  <a:extLst>
                    <a:ext uri="{9D8B030D-6E8A-4147-A177-3AD203B41FA5}">
                      <a16:colId xmlns:a16="http://schemas.microsoft.com/office/drawing/2014/main" val="20002"/>
                    </a:ext>
                  </a:extLst>
                </a:gridCol>
                <a:gridCol w="470807">
                  <a:extLst>
                    <a:ext uri="{9D8B030D-6E8A-4147-A177-3AD203B41FA5}">
                      <a16:colId xmlns:a16="http://schemas.microsoft.com/office/drawing/2014/main" val="20003"/>
                    </a:ext>
                  </a:extLst>
                </a:gridCol>
                <a:gridCol w="470807">
                  <a:extLst>
                    <a:ext uri="{9D8B030D-6E8A-4147-A177-3AD203B41FA5}">
                      <a16:colId xmlns:a16="http://schemas.microsoft.com/office/drawing/2014/main" val="20004"/>
                    </a:ext>
                  </a:extLst>
                </a:gridCol>
                <a:gridCol w="470807">
                  <a:extLst>
                    <a:ext uri="{9D8B030D-6E8A-4147-A177-3AD203B41FA5}">
                      <a16:colId xmlns:a16="http://schemas.microsoft.com/office/drawing/2014/main" val="20005"/>
                    </a:ext>
                  </a:extLst>
                </a:gridCol>
                <a:gridCol w="470807">
                  <a:extLst>
                    <a:ext uri="{9D8B030D-6E8A-4147-A177-3AD203B41FA5}">
                      <a16:colId xmlns:a16="http://schemas.microsoft.com/office/drawing/2014/main" val="20006"/>
                    </a:ext>
                  </a:extLst>
                </a:gridCol>
              </a:tblGrid>
              <a:tr h="325029">
                <a:tc>
                  <a:txBody>
                    <a:bodyPr/>
                    <a:lstStyle/>
                    <a:p>
                      <a:pPr algn="ctr"/>
                      <a:endParaRPr lang="en-US" sz="1600" dirty="0"/>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6</a:t>
                      </a:r>
                    </a:p>
                  </a:txBody>
                  <a:tcPr/>
                </a:tc>
                <a:extLst>
                  <a:ext uri="{0D108BD9-81ED-4DB2-BD59-A6C34878D82A}">
                    <a16:rowId xmlns:a16="http://schemas.microsoft.com/office/drawing/2014/main" val="10000"/>
                  </a:ext>
                </a:extLst>
              </a:tr>
              <a:tr h="325029">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.24</a:t>
                      </a:r>
                    </a:p>
                  </a:txBody>
                  <a:tcPr/>
                </a:tc>
                <a:tc>
                  <a:txBody>
                    <a:bodyPr/>
                    <a:lstStyle/>
                    <a:p>
                      <a:pPr algn="ctr"/>
                      <a:r>
                        <a:rPr lang="en-US" sz="1600" dirty="0"/>
                        <a:t>.22</a:t>
                      </a:r>
                    </a:p>
                  </a:txBody>
                  <a:tcPr/>
                </a:tc>
                <a:tc>
                  <a:txBody>
                    <a:bodyPr/>
                    <a:lstStyle/>
                    <a:p>
                      <a:pPr algn="ctr"/>
                      <a:r>
                        <a:rPr lang="en-US" sz="1600" dirty="0"/>
                        <a:t>.37</a:t>
                      </a:r>
                    </a:p>
                  </a:txBody>
                  <a:tcPr/>
                </a:tc>
                <a:tc>
                  <a:txBody>
                    <a:bodyPr/>
                    <a:lstStyle/>
                    <a:p>
                      <a:pPr algn="ctr"/>
                      <a:r>
                        <a:rPr lang="en-US" sz="1600" dirty="0"/>
                        <a:t>.34</a:t>
                      </a:r>
                    </a:p>
                  </a:txBody>
                  <a:tcPr/>
                </a:tc>
                <a:tc>
                  <a:txBody>
                    <a:bodyPr/>
                    <a:lstStyle/>
                    <a:p>
                      <a:pPr algn="ctr"/>
                      <a:r>
                        <a:rPr lang="en-US" sz="1600" dirty="0"/>
                        <a:t>.23</a:t>
                      </a:r>
                    </a:p>
                  </a:txBody>
                  <a:tcPr/>
                </a:tc>
                <a:extLst>
                  <a:ext uri="{0D108BD9-81ED-4DB2-BD59-A6C34878D82A}">
                    <a16:rowId xmlns:a16="http://schemas.microsoft.com/office/drawing/2014/main" val="10001"/>
                  </a:ext>
                </a:extLst>
              </a:tr>
              <a:tr h="325029">
                <a:tc>
                  <a:txBody>
                    <a:bodyPr/>
                    <a:lstStyle/>
                    <a:p>
                      <a:pPr algn="ctr"/>
                      <a:r>
                        <a:rPr lang="en-US" sz="1600" dirty="0"/>
                        <a:t>2</a:t>
                      </a:r>
                    </a:p>
                  </a:txBody>
                  <a:tcPr/>
                </a:tc>
                <a:tc>
                  <a:txBody>
                    <a:bodyPr/>
                    <a:lstStyle/>
                    <a:p>
                      <a:pPr algn="ctr"/>
                      <a:r>
                        <a:rPr lang="en-US" sz="1600" dirty="0"/>
                        <a:t>.24</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.20</a:t>
                      </a:r>
                    </a:p>
                  </a:txBody>
                  <a:tcPr/>
                </a:tc>
                <a:tc>
                  <a:txBody>
                    <a:bodyPr/>
                    <a:lstStyle/>
                    <a:p>
                      <a:pPr algn="ctr"/>
                      <a:r>
                        <a:rPr lang="en-US" sz="1600" dirty="0"/>
                        <a:t>.14</a:t>
                      </a:r>
                    </a:p>
                  </a:txBody>
                  <a:tcPr/>
                </a:tc>
                <a:tc>
                  <a:txBody>
                    <a:bodyPr/>
                    <a:lstStyle/>
                    <a:p>
                      <a:pPr algn="ctr"/>
                      <a:r>
                        <a:rPr lang="en-US" sz="1600" dirty="0"/>
                        <a:t>.25</a:t>
                      </a:r>
                    </a:p>
                  </a:txBody>
                  <a:tcPr/>
                </a:tc>
                <a:extLst>
                  <a:ext uri="{0D108BD9-81ED-4DB2-BD59-A6C34878D82A}">
                    <a16:rowId xmlns:a16="http://schemas.microsoft.com/office/drawing/2014/main" val="10002"/>
                  </a:ext>
                </a:extLst>
              </a:tr>
              <a:tr h="325029">
                <a:tc>
                  <a:txBody>
                    <a:bodyPr/>
                    <a:lstStyle/>
                    <a:p>
                      <a:pPr algn="ctr"/>
                      <a:r>
                        <a:rPr lang="en-US" sz="1600" dirty="0"/>
                        <a:t>3</a:t>
                      </a:r>
                    </a:p>
                  </a:txBody>
                  <a:tcPr/>
                </a:tc>
                <a:tc>
                  <a:txBody>
                    <a:bodyPr/>
                    <a:lstStyle/>
                    <a:p>
                      <a:pPr algn="ctr"/>
                      <a:r>
                        <a:rPr lang="en-US" sz="1600" dirty="0"/>
                        <a:t>.22</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.28</a:t>
                      </a:r>
                    </a:p>
                  </a:txBody>
                  <a:tcPr/>
                </a:tc>
                <a:tc>
                  <a:txBody>
                    <a:bodyPr/>
                    <a:lstStyle/>
                    <a:p>
                      <a:pPr algn="ctr"/>
                      <a:r>
                        <a:rPr lang="en-US" sz="1600" dirty="0"/>
                        <a:t>.11</a:t>
                      </a:r>
                    </a:p>
                  </a:txBody>
                  <a:tcPr/>
                </a:tc>
                <a:extLst>
                  <a:ext uri="{0D108BD9-81ED-4DB2-BD59-A6C34878D82A}">
                    <a16:rowId xmlns:a16="http://schemas.microsoft.com/office/drawing/2014/main" val="10003"/>
                  </a:ext>
                </a:extLst>
              </a:tr>
              <a:tr h="325029">
                <a:tc>
                  <a:txBody>
                    <a:bodyPr/>
                    <a:lstStyle/>
                    <a:p>
                      <a:pPr algn="ctr"/>
                      <a:r>
                        <a:rPr lang="en-US" sz="1600" dirty="0"/>
                        <a:t>4</a:t>
                      </a:r>
                    </a:p>
                  </a:txBody>
                  <a:tcPr/>
                </a:tc>
                <a:tc>
                  <a:txBody>
                    <a:bodyPr/>
                    <a:lstStyle/>
                    <a:p>
                      <a:pPr algn="ctr"/>
                      <a:r>
                        <a:rPr lang="en-US" sz="1600" dirty="0"/>
                        <a:t>.37</a:t>
                      </a:r>
                    </a:p>
                  </a:txBody>
                  <a:tcPr/>
                </a:tc>
                <a:tc>
                  <a:txBody>
                    <a:bodyPr/>
                    <a:lstStyle/>
                    <a:p>
                      <a:pPr algn="ctr"/>
                      <a:r>
                        <a:rPr lang="en-US" sz="1600" dirty="0"/>
                        <a:t>.20</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.29</a:t>
                      </a:r>
                    </a:p>
                  </a:txBody>
                  <a:tcPr/>
                </a:tc>
                <a:tc>
                  <a:txBody>
                    <a:bodyPr/>
                    <a:lstStyle/>
                    <a:p>
                      <a:pPr algn="ctr"/>
                      <a:r>
                        <a:rPr lang="en-US" sz="1600" dirty="0"/>
                        <a:t>.22</a:t>
                      </a:r>
                    </a:p>
                  </a:txBody>
                  <a:tcPr/>
                </a:tc>
                <a:extLst>
                  <a:ext uri="{0D108BD9-81ED-4DB2-BD59-A6C34878D82A}">
                    <a16:rowId xmlns:a16="http://schemas.microsoft.com/office/drawing/2014/main" val="10004"/>
                  </a:ext>
                </a:extLst>
              </a:tr>
              <a:tr h="325029">
                <a:tc>
                  <a:txBody>
                    <a:bodyPr/>
                    <a:lstStyle/>
                    <a:p>
                      <a:pPr algn="ctr"/>
                      <a:r>
                        <a:rPr lang="en-US" sz="1600" dirty="0"/>
                        <a:t>5</a:t>
                      </a:r>
                    </a:p>
                  </a:txBody>
                  <a:tcPr/>
                </a:tc>
                <a:tc>
                  <a:txBody>
                    <a:bodyPr/>
                    <a:lstStyle/>
                    <a:p>
                      <a:pPr algn="ctr"/>
                      <a:r>
                        <a:rPr lang="en-US" sz="1600" dirty="0"/>
                        <a:t>.34</a:t>
                      </a:r>
                    </a:p>
                  </a:txBody>
                  <a:tcPr/>
                </a:tc>
                <a:tc>
                  <a:txBody>
                    <a:bodyPr/>
                    <a:lstStyle/>
                    <a:p>
                      <a:pPr algn="ctr"/>
                      <a:r>
                        <a:rPr lang="en-US" sz="1600" dirty="0"/>
                        <a:t>.14</a:t>
                      </a:r>
                    </a:p>
                  </a:txBody>
                  <a:tcPr/>
                </a:tc>
                <a:tc>
                  <a:txBody>
                    <a:bodyPr/>
                    <a:lstStyle/>
                    <a:p>
                      <a:pPr algn="ctr"/>
                      <a:r>
                        <a:rPr lang="en-US" sz="1600" dirty="0"/>
                        <a:t>.28</a:t>
                      </a:r>
                    </a:p>
                  </a:txBody>
                  <a:tcPr/>
                </a:tc>
                <a:tc>
                  <a:txBody>
                    <a:bodyPr/>
                    <a:lstStyle/>
                    <a:p>
                      <a:pPr algn="ctr"/>
                      <a:r>
                        <a:rPr lang="en-US" sz="1600" dirty="0"/>
                        <a:t>.29</a:t>
                      </a:r>
                    </a:p>
                  </a:txBody>
                  <a:tcPr/>
                </a:tc>
                <a:tc>
                  <a:txBody>
                    <a:bodyPr/>
                    <a:lstStyle/>
                    <a:p>
                      <a:pPr algn="ctr"/>
                      <a:r>
                        <a:rPr lang="en-US" sz="1600" dirty="0"/>
                        <a:t>0</a:t>
                      </a:r>
                    </a:p>
                  </a:txBody>
                  <a:tcPr/>
                </a:tc>
                <a:tc>
                  <a:txBody>
                    <a:bodyPr/>
                    <a:lstStyle/>
                    <a:p>
                      <a:pPr algn="ctr"/>
                      <a:r>
                        <a:rPr lang="en-US" sz="1600" dirty="0"/>
                        <a:t>.39</a:t>
                      </a:r>
                    </a:p>
                  </a:txBody>
                  <a:tcPr/>
                </a:tc>
                <a:extLst>
                  <a:ext uri="{0D108BD9-81ED-4DB2-BD59-A6C34878D82A}">
                    <a16:rowId xmlns:a16="http://schemas.microsoft.com/office/drawing/2014/main" val="10005"/>
                  </a:ext>
                </a:extLst>
              </a:tr>
              <a:tr h="325029">
                <a:tc>
                  <a:txBody>
                    <a:bodyPr/>
                    <a:lstStyle/>
                    <a:p>
                      <a:pPr algn="ctr"/>
                      <a:r>
                        <a:rPr lang="en-US" sz="1600" dirty="0"/>
                        <a:t>6</a:t>
                      </a:r>
                    </a:p>
                  </a:txBody>
                  <a:tcPr/>
                </a:tc>
                <a:tc>
                  <a:txBody>
                    <a:bodyPr/>
                    <a:lstStyle/>
                    <a:p>
                      <a:pPr algn="ctr"/>
                      <a:r>
                        <a:rPr lang="en-US" sz="1600" dirty="0"/>
                        <a:t>.23</a:t>
                      </a:r>
                    </a:p>
                  </a:txBody>
                  <a:tcPr/>
                </a:tc>
                <a:tc>
                  <a:txBody>
                    <a:bodyPr/>
                    <a:lstStyle/>
                    <a:p>
                      <a:pPr algn="ctr"/>
                      <a:r>
                        <a:rPr lang="en-US" sz="1600" dirty="0"/>
                        <a:t>.25</a:t>
                      </a:r>
                    </a:p>
                  </a:txBody>
                  <a:tcPr/>
                </a:tc>
                <a:tc>
                  <a:txBody>
                    <a:bodyPr/>
                    <a:lstStyle/>
                    <a:p>
                      <a:pPr algn="ctr"/>
                      <a:r>
                        <a:rPr lang="en-US" sz="1600" dirty="0"/>
                        <a:t>.11</a:t>
                      </a:r>
                    </a:p>
                  </a:txBody>
                  <a:tcPr/>
                </a:tc>
                <a:tc>
                  <a:txBody>
                    <a:bodyPr/>
                    <a:lstStyle/>
                    <a:p>
                      <a:pPr algn="ctr"/>
                      <a:r>
                        <a:rPr lang="en-US" sz="1600" dirty="0"/>
                        <a:t>.22</a:t>
                      </a:r>
                    </a:p>
                  </a:txBody>
                  <a:tcPr/>
                </a:tc>
                <a:tc>
                  <a:txBody>
                    <a:bodyPr/>
                    <a:lstStyle/>
                    <a:p>
                      <a:pPr algn="ctr"/>
                      <a:r>
                        <a:rPr lang="en-US" sz="1600" dirty="0"/>
                        <a:t>.39</a:t>
                      </a:r>
                    </a:p>
                  </a:txBody>
                  <a:tcPr/>
                </a:tc>
                <a:tc>
                  <a:txBody>
                    <a:bodyPr/>
                    <a:lstStyle/>
                    <a:p>
                      <a:pPr algn="ctr"/>
                      <a:r>
                        <a:rPr lang="en-US" sz="1600"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4308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a:xfrm>
            <a:off x="482600" y="301625"/>
            <a:ext cx="8661400" cy="1295400"/>
          </a:xfrm>
        </p:spPr>
        <p:txBody>
          <a:bodyPr>
            <a:noAutofit/>
          </a:bodyPr>
          <a:lstStyle/>
          <a:p>
            <a:r>
              <a:rPr lang="en-US" dirty="0"/>
              <a:t>Hierarchical Clustering: Group Average</a:t>
            </a:r>
          </a:p>
        </p:txBody>
      </p:sp>
      <p:sp>
        <p:nvSpPr>
          <p:cNvPr id="1641475" name="Text Box 3"/>
          <p:cNvSpPr txBox="1">
            <a:spLocks noChangeArrowheads="1"/>
          </p:cNvSpPr>
          <p:nvPr/>
        </p:nvSpPr>
        <p:spPr bwMode="auto">
          <a:xfrm>
            <a:off x="914400" y="5805487"/>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Nested Clusters</a:t>
            </a:r>
          </a:p>
        </p:txBody>
      </p:sp>
      <p:sp>
        <p:nvSpPr>
          <p:cNvPr id="1641476" name="Text Box 4"/>
          <p:cNvSpPr txBox="1">
            <a:spLocks noChangeArrowheads="1"/>
          </p:cNvSpPr>
          <p:nvPr/>
        </p:nvSpPr>
        <p:spPr bwMode="auto">
          <a:xfrm>
            <a:off x="3267076" y="5805486"/>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err="1"/>
              <a:t>Dendrogram</a:t>
            </a:r>
            <a:endParaRPr lang="en-US" sz="1800" dirty="0"/>
          </a:p>
        </p:txBody>
      </p:sp>
      <p:pic>
        <p:nvPicPr>
          <p:cNvPr id="16414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037013"/>
            <a:ext cx="43878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1478" name="Group 6"/>
          <p:cNvGrpSpPr>
            <a:grpSpLocks/>
          </p:cNvGrpSpPr>
          <p:nvPr/>
        </p:nvGrpSpPr>
        <p:grpSpPr bwMode="auto">
          <a:xfrm>
            <a:off x="808038" y="2230437"/>
            <a:ext cx="2901950" cy="2544763"/>
            <a:chOff x="509" y="1252"/>
            <a:chExt cx="1828" cy="1603"/>
          </a:xfrm>
        </p:grpSpPr>
        <p:sp>
          <p:nvSpPr>
            <p:cNvPr id="1641479" name="Freeform 7"/>
            <p:cNvSpPr>
              <a:spLocks/>
            </p:cNvSpPr>
            <p:nvPr/>
          </p:nvSpPr>
          <p:spPr bwMode="auto">
            <a:xfrm>
              <a:off x="1058" y="1885"/>
              <a:ext cx="79" cy="81"/>
            </a:xfrm>
            <a:custGeom>
              <a:avLst/>
              <a:gdLst>
                <a:gd name="T0" fmla="*/ 0 w 79"/>
                <a:gd name="T1" fmla="*/ 40 h 81"/>
                <a:gd name="T2" fmla="*/ 2 w 79"/>
                <a:gd name="T3" fmla="*/ 24 h 81"/>
                <a:gd name="T4" fmla="*/ 12 w 79"/>
                <a:gd name="T5" fmla="*/ 12 h 81"/>
                <a:gd name="T6" fmla="*/ 24 w 79"/>
                <a:gd name="T7" fmla="*/ 2 h 81"/>
                <a:gd name="T8" fmla="*/ 40 w 79"/>
                <a:gd name="T9" fmla="*/ 0 h 81"/>
                <a:gd name="T10" fmla="*/ 56 w 79"/>
                <a:gd name="T11" fmla="*/ 2 h 81"/>
                <a:gd name="T12" fmla="*/ 68 w 79"/>
                <a:gd name="T13" fmla="*/ 12 h 81"/>
                <a:gd name="T14" fmla="*/ 77 w 79"/>
                <a:gd name="T15" fmla="*/ 24 h 81"/>
                <a:gd name="T16" fmla="*/ 79 w 79"/>
                <a:gd name="T17" fmla="*/ 40 h 81"/>
                <a:gd name="T18" fmla="*/ 77 w 79"/>
                <a:gd name="T19" fmla="*/ 55 h 81"/>
                <a:gd name="T20" fmla="*/ 68 w 79"/>
                <a:gd name="T21" fmla="*/ 69 h 81"/>
                <a:gd name="T22" fmla="*/ 56 w 79"/>
                <a:gd name="T23" fmla="*/ 77 h 81"/>
                <a:gd name="T24" fmla="*/ 40 w 79"/>
                <a:gd name="T25" fmla="*/ 81 h 81"/>
                <a:gd name="T26" fmla="*/ 24 w 79"/>
                <a:gd name="T27" fmla="*/ 77 h 81"/>
                <a:gd name="T28" fmla="*/ 12 w 79"/>
                <a:gd name="T29" fmla="*/ 69 h 81"/>
                <a:gd name="T30" fmla="*/ 2 w 79"/>
                <a:gd name="T31" fmla="*/ 55 h 81"/>
                <a:gd name="T32" fmla="*/ 0 w 79"/>
                <a:gd name="T3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 h="81">
                  <a:moveTo>
                    <a:pt x="0" y="40"/>
                  </a:moveTo>
                  <a:lnTo>
                    <a:pt x="2" y="24"/>
                  </a:lnTo>
                  <a:lnTo>
                    <a:pt x="12" y="12"/>
                  </a:lnTo>
                  <a:lnTo>
                    <a:pt x="24" y="2"/>
                  </a:lnTo>
                  <a:lnTo>
                    <a:pt x="40" y="0"/>
                  </a:lnTo>
                  <a:lnTo>
                    <a:pt x="56" y="2"/>
                  </a:lnTo>
                  <a:lnTo>
                    <a:pt x="68" y="12"/>
                  </a:lnTo>
                  <a:lnTo>
                    <a:pt x="77" y="24"/>
                  </a:lnTo>
                  <a:lnTo>
                    <a:pt x="79" y="40"/>
                  </a:lnTo>
                  <a:lnTo>
                    <a:pt x="77" y="55"/>
                  </a:lnTo>
                  <a:lnTo>
                    <a:pt x="68" y="69"/>
                  </a:lnTo>
                  <a:lnTo>
                    <a:pt x="56" y="77"/>
                  </a:lnTo>
                  <a:lnTo>
                    <a:pt x="40" y="81"/>
                  </a:lnTo>
                  <a:lnTo>
                    <a:pt x="24" y="77"/>
                  </a:lnTo>
                  <a:lnTo>
                    <a:pt x="12" y="69"/>
                  </a:lnTo>
                  <a:lnTo>
                    <a:pt x="2" y="55"/>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641480" name="Freeform 8"/>
            <p:cNvSpPr>
              <a:spLocks/>
            </p:cNvSpPr>
            <p:nvPr/>
          </p:nvSpPr>
          <p:spPr bwMode="auto">
            <a:xfrm>
              <a:off x="1810" y="1300"/>
              <a:ext cx="81" cy="81"/>
            </a:xfrm>
            <a:custGeom>
              <a:avLst/>
              <a:gdLst>
                <a:gd name="T0" fmla="*/ 0 w 81"/>
                <a:gd name="T1" fmla="*/ 39 h 81"/>
                <a:gd name="T2" fmla="*/ 2 w 81"/>
                <a:gd name="T3" fmla="*/ 23 h 81"/>
                <a:gd name="T4" fmla="*/ 11 w 81"/>
                <a:gd name="T5" fmla="*/ 12 h 81"/>
                <a:gd name="T6" fmla="*/ 23 w 81"/>
                <a:gd name="T7" fmla="*/ 2 h 81"/>
                <a:gd name="T8" fmla="*/ 39 w 81"/>
                <a:gd name="T9" fmla="*/ 0 h 81"/>
                <a:gd name="T10" fmla="*/ 55 w 81"/>
                <a:gd name="T11" fmla="*/ 2 h 81"/>
                <a:gd name="T12" fmla="*/ 69 w 81"/>
                <a:gd name="T13" fmla="*/ 12 h 81"/>
                <a:gd name="T14" fmla="*/ 77 w 81"/>
                <a:gd name="T15" fmla="*/ 23 h 81"/>
                <a:gd name="T16" fmla="*/ 81 w 81"/>
                <a:gd name="T17" fmla="*/ 39 h 81"/>
                <a:gd name="T18" fmla="*/ 77 w 81"/>
                <a:gd name="T19" fmla="*/ 55 h 81"/>
                <a:gd name="T20" fmla="*/ 69 w 81"/>
                <a:gd name="T21" fmla="*/ 69 h 81"/>
                <a:gd name="T22" fmla="*/ 55 w 81"/>
                <a:gd name="T23" fmla="*/ 77 h 81"/>
                <a:gd name="T24" fmla="*/ 39 w 81"/>
                <a:gd name="T25" fmla="*/ 81 h 81"/>
                <a:gd name="T26" fmla="*/ 23 w 81"/>
                <a:gd name="T27" fmla="*/ 77 h 81"/>
                <a:gd name="T28" fmla="*/ 11 w 81"/>
                <a:gd name="T29" fmla="*/ 69 h 81"/>
                <a:gd name="T30" fmla="*/ 2 w 81"/>
                <a:gd name="T31" fmla="*/ 55 h 81"/>
                <a:gd name="T32" fmla="*/ 0 w 81"/>
                <a:gd name="T33"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81">
                  <a:moveTo>
                    <a:pt x="0" y="39"/>
                  </a:moveTo>
                  <a:lnTo>
                    <a:pt x="2" y="23"/>
                  </a:lnTo>
                  <a:lnTo>
                    <a:pt x="11" y="12"/>
                  </a:lnTo>
                  <a:lnTo>
                    <a:pt x="23" y="2"/>
                  </a:lnTo>
                  <a:lnTo>
                    <a:pt x="39" y="0"/>
                  </a:lnTo>
                  <a:lnTo>
                    <a:pt x="55" y="2"/>
                  </a:lnTo>
                  <a:lnTo>
                    <a:pt x="69" y="12"/>
                  </a:lnTo>
                  <a:lnTo>
                    <a:pt x="77" y="23"/>
                  </a:lnTo>
                  <a:lnTo>
                    <a:pt x="81" y="39"/>
                  </a:lnTo>
                  <a:lnTo>
                    <a:pt x="77" y="55"/>
                  </a:lnTo>
                  <a:lnTo>
                    <a:pt x="69" y="69"/>
                  </a:lnTo>
                  <a:lnTo>
                    <a:pt x="55" y="77"/>
                  </a:lnTo>
                  <a:lnTo>
                    <a:pt x="39" y="81"/>
                  </a:lnTo>
                  <a:lnTo>
                    <a:pt x="23" y="77"/>
                  </a:lnTo>
                  <a:lnTo>
                    <a:pt x="11" y="69"/>
                  </a:lnTo>
                  <a:lnTo>
                    <a:pt x="2" y="55"/>
                  </a:lnTo>
                  <a:lnTo>
                    <a:pt x="0" y="39"/>
                  </a:lnTo>
                  <a:close/>
                </a:path>
              </a:pathLst>
            </a:custGeom>
            <a:solidFill>
              <a:srgbClr val="1A1A1A"/>
            </a:solidFill>
            <a:ln w="3175">
              <a:solidFill>
                <a:srgbClr val="000000"/>
              </a:solidFill>
              <a:prstDash val="solid"/>
              <a:round/>
              <a:headEnd/>
              <a:tailEnd/>
            </a:ln>
          </p:spPr>
          <p:txBody>
            <a:bodyPr/>
            <a:lstStyle/>
            <a:p>
              <a:endParaRPr lang="en-US"/>
            </a:p>
          </p:txBody>
        </p:sp>
        <p:sp>
          <p:nvSpPr>
            <p:cNvPr id="1641481" name="Freeform 9"/>
            <p:cNvSpPr>
              <a:spLocks/>
            </p:cNvSpPr>
            <p:nvPr/>
          </p:nvSpPr>
          <p:spPr bwMode="auto">
            <a:xfrm>
              <a:off x="1262" y="2683"/>
              <a:ext cx="81" cy="81"/>
            </a:xfrm>
            <a:custGeom>
              <a:avLst/>
              <a:gdLst>
                <a:gd name="T0" fmla="*/ 0 w 81"/>
                <a:gd name="T1" fmla="*/ 40 h 81"/>
                <a:gd name="T2" fmla="*/ 2 w 81"/>
                <a:gd name="T3" fmla="*/ 24 h 81"/>
                <a:gd name="T4" fmla="*/ 12 w 81"/>
                <a:gd name="T5" fmla="*/ 12 h 81"/>
                <a:gd name="T6" fmla="*/ 24 w 81"/>
                <a:gd name="T7" fmla="*/ 2 h 81"/>
                <a:gd name="T8" fmla="*/ 40 w 81"/>
                <a:gd name="T9" fmla="*/ 0 h 81"/>
                <a:gd name="T10" fmla="*/ 55 w 81"/>
                <a:gd name="T11" fmla="*/ 2 h 81"/>
                <a:gd name="T12" fmla="*/ 69 w 81"/>
                <a:gd name="T13" fmla="*/ 12 h 81"/>
                <a:gd name="T14" fmla="*/ 77 w 81"/>
                <a:gd name="T15" fmla="*/ 24 h 81"/>
                <a:gd name="T16" fmla="*/ 81 w 81"/>
                <a:gd name="T17" fmla="*/ 40 h 81"/>
                <a:gd name="T18" fmla="*/ 77 w 81"/>
                <a:gd name="T19" fmla="*/ 56 h 81"/>
                <a:gd name="T20" fmla="*/ 69 w 81"/>
                <a:gd name="T21" fmla="*/ 69 h 81"/>
                <a:gd name="T22" fmla="*/ 55 w 81"/>
                <a:gd name="T23" fmla="*/ 77 h 81"/>
                <a:gd name="T24" fmla="*/ 40 w 81"/>
                <a:gd name="T25" fmla="*/ 81 h 81"/>
                <a:gd name="T26" fmla="*/ 24 w 81"/>
                <a:gd name="T27" fmla="*/ 77 h 81"/>
                <a:gd name="T28" fmla="*/ 12 w 81"/>
                <a:gd name="T29" fmla="*/ 69 h 81"/>
                <a:gd name="T30" fmla="*/ 2 w 81"/>
                <a:gd name="T31" fmla="*/ 56 h 81"/>
                <a:gd name="T32" fmla="*/ 0 w 81"/>
                <a:gd name="T3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81">
                  <a:moveTo>
                    <a:pt x="0" y="40"/>
                  </a:moveTo>
                  <a:lnTo>
                    <a:pt x="2" y="24"/>
                  </a:lnTo>
                  <a:lnTo>
                    <a:pt x="12" y="12"/>
                  </a:lnTo>
                  <a:lnTo>
                    <a:pt x="24" y="2"/>
                  </a:lnTo>
                  <a:lnTo>
                    <a:pt x="40" y="0"/>
                  </a:lnTo>
                  <a:lnTo>
                    <a:pt x="55" y="2"/>
                  </a:lnTo>
                  <a:lnTo>
                    <a:pt x="69" y="12"/>
                  </a:lnTo>
                  <a:lnTo>
                    <a:pt x="77" y="24"/>
                  </a:lnTo>
                  <a:lnTo>
                    <a:pt x="81" y="40"/>
                  </a:lnTo>
                  <a:lnTo>
                    <a:pt x="77" y="56"/>
                  </a:lnTo>
                  <a:lnTo>
                    <a:pt x="69" y="69"/>
                  </a:lnTo>
                  <a:lnTo>
                    <a:pt x="55" y="77"/>
                  </a:lnTo>
                  <a:lnTo>
                    <a:pt x="40" y="81"/>
                  </a:lnTo>
                  <a:lnTo>
                    <a:pt x="24" y="77"/>
                  </a:lnTo>
                  <a:lnTo>
                    <a:pt x="12" y="69"/>
                  </a:lnTo>
                  <a:lnTo>
                    <a:pt x="2" y="56"/>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641482" name="Freeform 10"/>
            <p:cNvSpPr>
              <a:spLocks/>
            </p:cNvSpPr>
            <p:nvPr/>
          </p:nvSpPr>
          <p:spPr bwMode="auto">
            <a:xfrm>
              <a:off x="509" y="1769"/>
              <a:ext cx="81" cy="81"/>
            </a:xfrm>
            <a:custGeom>
              <a:avLst/>
              <a:gdLst>
                <a:gd name="T0" fmla="*/ 0 w 81"/>
                <a:gd name="T1" fmla="*/ 41 h 81"/>
                <a:gd name="T2" fmla="*/ 2 w 81"/>
                <a:gd name="T3" fmla="*/ 25 h 81"/>
                <a:gd name="T4" fmla="*/ 12 w 81"/>
                <a:gd name="T5" fmla="*/ 12 h 81"/>
                <a:gd name="T6" fmla="*/ 24 w 81"/>
                <a:gd name="T7" fmla="*/ 4 h 81"/>
                <a:gd name="T8" fmla="*/ 39 w 81"/>
                <a:gd name="T9" fmla="*/ 0 h 81"/>
                <a:gd name="T10" fmla="*/ 55 w 81"/>
                <a:gd name="T11" fmla="*/ 4 h 81"/>
                <a:gd name="T12" fmla="*/ 69 w 81"/>
                <a:gd name="T13" fmla="*/ 12 h 81"/>
                <a:gd name="T14" fmla="*/ 77 w 81"/>
                <a:gd name="T15" fmla="*/ 25 h 81"/>
                <a:gd name="T16" fmla="*/ 81 w 81"/>
                <a:gd name="T17" fmla="*/ 41 h 81"/>
                <a:gd name="T18" fmla="*/ 77 w 81"/>
                <a:gd name="T19" fmla="*/ 57 h 81"/>
                <a:gd name="T20" fmla="*/ 69 w 81"/>
                <a:gd name="T21" fmla="*/ 69 h 81"/>
                <a:gd name="T22" fmla="*/ 55 w 81"/>
                <a:gd name="T23" fmla="*/ 79 h 81"/>
                <a:gd name="T24" fmla="*/ 39 w 81"/>
                <a:gd name="T25" fmla="*/ 81 h 81"/>
                <a:gd name="T26" fmla="*/ 24 w 81"/>
                <a:gd name="T27" fmla="*/ 79 h 81"/>
                <a:gd name="T28" fmla="*/ 12 w 81"/>
                <a:gd name="T29" fmla="*/ 69 h 81"/>
                <a:gd name="T30" fmla="*/ 2 w 81"/>
                <a:gd name="T31" fmla="*/ 57 h 81"/>
                <a:gd name="T32" fmla="*/ 0 w 81"/>
                <a:gd name="T3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81">
                  <a:moveTo>
                    <a:pt x="0" y="41"/>
                  </a:moveTo>
                  <a:lnTo>
                    <a:pt x="2" y="25"/>
                  </a:lnTo>
                  <a:lnTo>
                    <a:pt x="12" y="12"/>
                  </a:lnTo>
                  <a:lnTo>
                    <a:pt x="24" y="4"/>
                  </a:lnTo>
                  <a:lnTo>
                    <a:pt x="39" y="0"/>
                  </a:lnTo>
                  <a:lnTo>
                    <a:pt x="55" y="4"/>
                  </a:lnTo>
                  <a:lnTo>
                    <a:pt x="69" y="12"/>
                  </a:lnTo>
                  <a:lnTo>
                    <a:pt x="77" y="25"/>
                  </a:lnTo>
                  <a:lnTo>
                    <a:pt x="81" y="41"/>
                  </a:lnTo>
                  <a:lnTo>
                    <a:pt x="77" y="57"/>
                  </a:lnTo>
                  <a:lnTo>
                    <a:pt x="69" y="69"/>
                  </a:lnTo>
                  <a:lnTo>
                    <a:pt x="55" y="79"/>
                  </a:lnTo>
                  <a:lnTo>
                    <a:pt x="39" y="81"/>
                  </a:lnTo>
                  <a:lnTo>
                    <a:pt x="24" y="79"/>
                  </a:lnTo>
                  <a:lnTo>
                    <a:pt x="12" y="69"/>
                  </a:lnTo>
                  <a:lnTo>
                    <a:pt x="2" y="57"/>
                  </a:lnTo>
                  <a:lnTo>
                    <a:pt x="0" y="41"/>
                  </a:lnTo>
                  <a:close/>
                </a:path>
              </a:pathLst>
            </a:custGeom>
            <a:solidFill>
              <a:srgbClr val="1A1A1A"/>
            </a:solidFill>
            <a:ln w="3175">
              <a:solidFill>
                <a:srgbClr val="000000"/>
              </a:solidFill>
              <a:prstDash val="solid"/>
              <a:round/>
              <a:headEnd/>
              <a:tailEnd/>
            </a:ln>
          </p:spPr>
          <p:txBody>
            <a:bodyPr/>
            <a:lstStyle/>
            <a:p>
              <a:endParaRPr lang="en-US"/>
            </a:p>
          </p:txBody>
        </p:sp>
        <p:sp>
          <p:nvSpPr>
            <p:cNvPr id="1641483" name="Freeform 11"/>
            <p:cNvSpPr>
              <a:spLocks/>
            </p:cNvSpPr>
            <p:nvPr/>
          </p:nvSpPr>
          <p:spPr bwMode="auto">
            <a:xfrm>
              <a:off x="1586" y="2167"/>
              <a:ext cx="81" cy="79"/>
            </a:xfrm>
            <a:custGeom>
              <a:avLst/>
              <a:gdLst>
                <a:gd name="T0" fmla="*/ 0 w 81"/>
                <a:gd name="T1" fmla="*/ 39 h 79"/>
                <a:gd name="T2" fmla="*/ 4 w 81"/>
                <a:gd name="T3" fmla="*/ 24 h 79"/>
                <a:gd name="T4" fmla="*/ 12 w 81"/>
                <a:gd name="T5" fmla="*/ 12 h 79"/>
                <a:gd name="T6" fmla="*/ 26 w 81"/>
                <a:gd name="T7" fmla="*/ 2 h 79"/>
                <a:gd name="T8" fmla="*/ 42 w 81"/>
                <a:gd name="T9" fmla="*/ 0 h 79"/>
                <a:gd name="T10" fmla="*/ 58 w 81"/>
                <a:gd name="T11" fmla="*/ 2 h 79"/>
                <a:gd name="T12" fmla="*/ 69 w 81"/>
                <a:gd name="T13" fmla="*/ 12 h 79"/>
                <a:gd name="T14" fmla="*/ 79 w 81"/>
                <a:gd name="T15" fmla="*/ 24 h 79"/>
                <a:gd name="T16" fmla="*/ 81 w 81"/>
                <a:gd name="T17" fmla="*/ 39 h 79"/>
                <a:gd name="T18" fmla="*/ 79 w 81"/>
                <a:gd name="T19" fmla="*/ 55 h 79"/>
                <a:gd name="T20" fmla="*/ 69 w 81"/>
                <a:gd name="T21" fmla="*/ 67 h 79"/>
                <a:gd name="T22" fmla="*/ 58 w 81"/>
                <a:gd name="T23" fmla="*/ 77 h 79"/>
                <a:gd name="T24" fmla="*/ 42 w 81"/>
                <a:gd name="T25" fmla="*/ 79 h 79"/>
                <a:gd name="T26" fmla="*/ 26 w 81"/>
                <a:gd name="T27" fmla="*/ 77 h 79"/>
                <a:gd name="T28" fmla="*/ 12 w 81"/>
                <a:gd name="T29" fmla="*/ 67 h 79"/>
                <a:gd name="T30" fmla="*/ 4 w 81"/>
                <a:gd name="T31" fmla="*/ 55 h 79"/>
                <a:gd name="T32" fmla="*/ 0 w 81"/>
                <a:gd name="T33" fmla="*/ 3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9">
                  <a:moveTo>
                    <a:pt x="0" y="39"/>
                  </a:moveTo>
                  <a:lnTo>
                    <a:pt x="4" y="24"/>
                  </a:lnTo>
                  <a:lnTo>
                    <a:pt x="12" y="12"/>
                  </a:lnTo>
                  <a:lnTo>
                    <a:pt x="26" y="2"/>
                  </a:lnTo>
                  <a:lnTo>
                    <a:pt x="42" y="0"/>
                  </a:lnTo>
                  <a:lnTo>
                    <a:pt x="58" y="2"/>
                  </a:lnTo>
                  <a:lnTo>
                    <a:pt x="69" y="12"/>
                  </a:lnTo>
                  <a:lnTo>
                    <a:pt x="79" y="24"/>
                  </a:lnTo>
                  <a:lnTo>
                    <a:pt x="81" y="39"/>
                  </a:lnTo>
                  <a:lnTo>
                    <a:pt x="79" y="55"/>
                  </a:lnTo>
                  <a:lnTo>
                    <a:pt x="69" y="67"/>
                  </a:lnTo>
                  <a:lnTo>
                    <a:pt x="58" y="77"/>
                  </a:lnTo>
                  <a:lnTo>
                    <a:pt x="42" y="79"/>
                  </a:lnTo>
                  <a:lnTo>
                    <a:pt x="26" y="77"/>
                  </a:lnTo>
                  <a:lnTo>
                    <a:pt x="12" y="67"/>
                  </a:lnTo>
                  <a:lnTo>
                    <a:pt x="4" y="55"/>
                  </a:lnTo>
                  <a:lnTo>
                    <a:pt x="0" y="39"/>
                  </a:lnTo>
                  <a:close/>
                </a:path>
              </a:pathLst>
            </a:custGeom>
            <a:solidFill>
              <a:srgbClr val="1A1A1A"/>
            </a:solidFill>
            <a:ln w="3175">
              <a:solidFill>
                <a:srgbClr val="000000"/>
              </a:solidFill>
              <a:prstDash val="solid"/>
              <a:round/>
              <a:headEnd/>
              <a:tailEnd/>
            </a:ln>
          </p:spPr>
          <p:txBody>
            <a:bodyPr/>
            <a:lstStyle/>
            <a:p>
              <a:endParaRPr lang="en-US"/>
            </a:p>
          </p:txBody>
        </p:sp>
        <p:sp>
          <p:nvSpPr>
            <p:cNvPr id="1641484" name="Freeform 12"/>
            <p:cNvSpPr>
              <a:spLocks/>
            </p:cNvSpPr>
            <p:nvPr/>
          </p:nvSpPr>
          <p:spPr bwMode="auto">
            <a:xfrm>
              <a:off x="2029" y="2220"/>
              <a:ext cx="81" cy="81"/>
            </a:xfrm>
            <a:custGeom>
              <a:avLst/>
              <a:gdLst>
                <a:gd name="T0" fmla="*/ 0 w 81"/>
                <a:gd name="T1" fmla="*/ 40 h 81"/>
                <a:gd name="T2" fmla="*/ 2 w 81"/>
                <a:gd name="T3" fmla="*/ 26 h 81"/>
                <a:gd name="T4" fmla="*/ 12 w 81"/>
                <a:gd name="T5" fmla="*/ 12 h 81"/>
                <a:gd name="T6" fmla="*/ 24 w 81"/>
                <a:gd name="T7" fmla="*/ 4 h 81"/>
                <a:gd name="T8" fmla="*/ 40 w 81"/>
                <a:gd name="T9" fmla="*/ 0 h 81"/>
                <a:gd name="T10" fmla="*/ 55 w 81"/>
                <a:gd name="T11" fmla="*/ 4 h 81"/>
                <a:gd name="T12" fmla="*/ 69 w 81"/>
                <a:gd name="T13" fmla="*/ 12 h 81"/>
                <a:gd name="T14" fmla="*/ 77 w 81"/>
                <a:gd name="T15" fmla="*/ 26 h 81"/>
                <a:gd name="T16" fmla="*/ 81 w 81"/>
                <a:gd name="T17" fmla="*/ 40 h 81"/>
                <a:gd name="T18" fmla="*/ 77 w 81"/>
                <a:gd name="T19" fmla="*/ 55 h 81"/>
                <a:gd name="T20" fmla="*/ 69 w 81"/>
                <a:gd name="T21" fmla="*/ 69 h 81"/>
                <a:gd name="T22" fmla="*/ 55 w 81"/>
                <a:gd name="T23" fmla="*/ 77 h 81"/>
                <a:gd name="T24" fmla="*/ 40 w 81"/>
                <a:gd name="T25" fmla="*/ 81 h 81"/>
                <a:gd name="T26" fmla="*/ 24 w 81"/>
                <a:gd name="T27" fmla="*/ 77 h 81"/>
                <a:gd name="T28" fmla="*/ 12 w 81"/>
                <a:gd name="T29" fmla="*/ 69 h 81"/>
                <a:gd name="T30" fmla="*/ 2 w 81"/>
                <a:gd name="T31" fmla="*/ 55 h 81"/>
                <a:gd name="T32" fmla="*/ 0 w 81"/>
                <a:gd name="T3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81">
                  <a:moveTo>
                    <a:pt x="0" y="40"/>
                  </a:moveTo>
                  <a:lnTo>
                    <a:pt x="2" y="26"/>
                  </a:lnTo>
                  <a:lnTo>
                    <a:pt x="12" y="12"/>
                  </a:lnTo>
                  <a:lnTo>
                    <a:pt x="24" y="4"/>
                  </a:lnTo>
                  <a:lnTo>
                    <a:pt x="40" y="0"/>
                  </a:lnTo>
                  <a:lnTo>
                    <a:pt x="55" y="4"/>
                  </a:lnTo>
                  <a:lnTo>
                    <a:pt x="69" y="12"/>
                  </a:lnTo>
                  <a:lnTo>
                    <a:pt x="77" y="26"/>
                  </a:lnTo>
                  <a:lnTo>
                    <a:pt x="81" y="40"/>
                  </a:lnTo>
                  <a:lnTo>
                    <a:pt x="77" y="55"/>
                  </a:lnTo>
                  <a:lnTo>
                    <a:pt x="69" y="69"/>
                  </a:lnTo>
                  <a:lnTo>
                    <a:pt x="55" y="77"/>
                  </a:lnTo>
                  <a:lnTo>
                    <a:pt x="40" y="81"/>
                  </a:lnTo>
                  <a:lnTo>
                    <a:pt x="24" y="77"/>
                  </a:lnTo>
                  <a:lnTo>
                    <a:pt x="12" y="69"/>
                  </a:lnTo>
                  <a:lnTo>
                    <a:pt x="2" y="55"/>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641485" name="Rectangle 13"/>
            <p:cNvSpPr>
              <a:spLocks noChangeArrowheads="1"/>
            </p:cNvSpPr>
            <p:nvPr/>
          </p:nvSpPr>
          <p:spPr bwMode="auto">
            <a:xfrm>
              <a:off x="1908" y="1252"/>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1</a:t>
              </a:r>
              <a:endParaRPr lang="en-US"/>
            </a:p>
          </p:txBody>
        </p:sp>
        <p:sp>
          <p:nvSpPr>
            <p:cNvPr id="1641486" name="Rectangle 14"/>
            <p:cNvSpPr>
              <a:spLocks noChangeArrowheads="1"/>
            </p:cNvSpPr>
            <p:nvPr/>
          </p:nvSpPr>
          <p:spPr bwMode="auto">
            <a:xfrm>
              <a:off x="1163" y="1832"/>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2</a:t>
              </a:r>
              <a:endParaRPr lang="en-US"/>
            </a:p>
          </p:txBody>
        </p:sp>
        <p:sp>
          <p:nvSpPr>
            <p:cNvPr id="1641487" name="Rectangle 15"/>
            <p:cNvSpPr>
              <a:spLocks noChangeArrowheads="1"/>
            </p:cNvSpPr>
            <p:nvPr/>
          </p:nvSpPr>
          <p:spPr bwMode="auto">
            <a:xfrm>
              <a:off x="1732" y="2121"/>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3</a:t>
              </a:r>
              <a:endParaRPr lang="en-US"/>
            </a:p>
          </p:txBody>
        </p:sp>
        <p:sp>
          <p:nvSpPr>
            <p:cNvPr id="1641488" name="Rectangle 16"/>
            <p:cNvSpPr>
              <a:spLocks noChangeArrowheads="1"/>
            </p:cNvSpPr>
            <p:nvPr/>
          </p:nvSpPr>
          <p:spPr bwMode="auto">
            <a:xfrm>
              <a:off x="1379" y="2638"/>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4</a:t>
              </a:r>
              <a:endParaRPr lang="en-US"/>
            </a:p>
          </p:txBody>
        </p:sp>
        <p:sp>
          <p:nvSpPr>
            <p:cNvPr id="1641489" name="Rectangle 17"/>
            <p:cNvSpPr>
              <a:spLocks noChangeArrowheads="1"/>
            </p:cNvSpPr>
            <p:nvPr/>
          </p:nvSpPr>
          <p:spPr bwMode="auto">
            <a:xfrm>
              <a:off x="631" y="1719"/>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5</a:t>
              </a:r>
              <a:endParaRPr lang="en-US"/>
            </a:p>
          </p:txBody>
        </p:sp>
        <p:sp>
          <p:nvSpPr>
            <p:cNvPr id="1641490" name="Rectangle 18"/>
            <p:cNvSpPr>
              <a:spLocks noChangeArrowheads="1"/>
            </p:cNvSpPr>
            <p:nvPr/>
          </p:nvSpPr>
          <p:spPr bwMode="auto">
            <a:xfrm>
              <a:off x="2187" y="2173"/>
              <a:ext cx="15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Times New Roman" charset="0"/>
                </a:rPr>
                <a:t>6</a:t>
              </a:r>
              <a:endParaRPr lang="en-US"/>
            </a:p>
          </p:txBody>
        </p:sp>
      </p:grpSp>
      <p:grpSp>
        <p:nvGrpSpPr>
          <p:cNvPr id="1641491" name="Group 19"/>
          <p:cNvGrpSpPr>
            <a:grpSpLocks/>
          </p:cNvGrpSpPr>
          <p:nvPr/>
        </p:nvGrpSpPr>
        <p:grpSpPr bwMode="auto">
          <a:xfrm>
            <a:off x="2405063" y="3516312"/>
            <a:ext cx="1301750" cy="889000"/>
            <a:chOff x="1515" y="2062"/>
            <a:chExt cx="820" cy="560"/>
          </a:xfrm>
        </p:grpSpPr>
        <p:sp>
          <p:nvSpPr>
            <p:cNvPr id="1641492" name="Freeform 20"/>
            <p:cNvSpPr>
              <a:spLocks/>
            </p:cNvSpPr>
            <p:nvPr/>
          </p:nvSpPr>
          <p:spPr bwMode="auto">
            <a:xfrm>
              <a:off x="1515" y="2062"/>
              <a:ext cx="820" cy="343"/>
            </a:xfrm>
            <a:custGeom>
              <a:avLst/>
              <a:gdLst>
                <a:gd name="T0" fmla="*/ 409 w 820"/>
                <a:gd name="T1" fmla="*/ 0 h 343"/>
                <a:gd name="T2" fmla="*/ 467 w 820"/>
                <a:gd name="T3" fmla="*/ 2 h 343"/>
                <a:gd name="T4" fmla="*/ 520 w 820"/>
                <a:gd name="T5" fmla="*/ 8 h 343"/>
                <a:gd name="T6" fmla="*/ 573 w 820"/>
                <a:gd name="T7" fmla="*/ 16 h 343"/>
                <a:gd name="T8" fmla="*/ 623 w 820"/>
                <a:gd name="T9" fmla="*/ 26 h 343"/>
                <a:gd name="T10" fmla="*/ 670 w 820"/>
                <a:gd name="T11" fmla="*/ 40 h 343"/>
                <a:gd name="T12" fmla="*/ 710 w 820"/>
                <a:gd name="T13" fmla="*/ 56 h 343"/>
                <a:gd name="T14" fmla="*/ 745 w 820"/>
                <a:gd name="T15" fmla="*/ 73 h 343"/>
                <a:gd name="T16" fmla="*/ 775 w 820"/>
                <a:gd name="T17" fmla="*/ 93 h 343"/>
                <a:gd name="T18" fmla="*/ 797 w 820"/>
                <a:gd name="T19" fmla="*/ 115 h 343"/>
                <a:gd name="T20" fmla="*/ 812 w 820"/>
                <a:gd name="T21" fmla="*/ 138 h 343"/>
                <a:gd name="T22" fmla="*/ 820 w 820"/>
                <a:gd name="T23" fmla="*/ 160 h 343"/>
                <a:gd name="T24" fmla="*/ 820 w 820"/>
                <a:gd name="T25" fmla="*/ 184 h 343"/>
                <a:gd name="T26" fmla="*/ 812 w 820"/>
                <a:gd name="T27" fmla="*/ 207 h 343"/>
                <a:gd name="T28" fmla="*/ 797 w 820"/>
                <a:gd name="T29" fmla="*/ 229 h 343"/>
                <a:gd name="T30" fmla="*/ 775 w 820"/>
                <a:gd name="T31" fmla="*/ 251 h 343"/>
                <a:gd name="T32" fmla="*/ 745 w 820"/>
                <a:gd name="T33" fmla="*/ 271 h 343"/>
                <a:gd name="T34" fmla="*/ 710 w 820"/>
                <a:gd name="T35" fmla="*/ 290 h 343"/>
                <a:gd name="T36" fmla="*/ 670 w 820"/>
                <a:gd name="T37" fmla="*/ 306 h 343"/>
                <a:gd name="T38" fmla="*/ 623 w 820"/>
                <a:gd name="T39" fmla="*/ 318 h 343"/>
                <a:gd name="T40" fmla="*/ 573 w 820"/>
                <a:gd name="T41" fmla="*/ 330 h 343"/>
                <a:gd name="T42" fmla="*/ 520 w 820"/>
                <a:gd name="T43" fmla="*/ 338 h 343"/>
                <a:gd name="T44" fmla="*/ 467 w 820"/>
                <a:gd name="T45" fmla="*/ 341 h 343"/>
                <a:gd name="T46" fmla="*/ 409 w 820"/>
                <a:gd name="T47" fmla="*/ 343 h 343"/>
                <a:gd name="T48" fmla="*/ 354 w 820"/>
                <a:gd name="T49" fmla="*/ 341 h 343"/>
                <a:gd name="T50" fmla="*/ 299 w 820"/>
                <a:gd name="T51" fmla="*/ 338 h 343"/>
                <a:gd name="T52" fmla="*/ 245 w 820"/>
                <a:gd name="T53" fmla="*/ 330 h 343"/>
                <a:gd name="T54" fmla="*/ 196 w 820"/>
                <a:gd name="T55" fmla="*/ 318 h 343"/>
                <a:gd name="T56" fmla="*/ 150 w 820"/>
                <a:gd name="T57" fmla="*/ 306 h 343"/>
                <a:gd name="T58" fmla="*/ 109 w 820"/>
                <a:gd name="T59" fmla="*/ 290 h 343"/>
                <a:gd name="T60" fmla="*/ 73 w 820"/>
                <a:gd name="T61" fmla="*/ 271 h 343"/>
                <a:gd name="T62" fmla="*/ 44 w 820"/>
                <a:gd name="T63" fmla="*/ 251 h 343"/>
                <a:gd name="T64" fmla="*/ 22 w 820"/>
                <a:gd name="T65" fmla="*/ 229 h 343"/>
                <a:gd name="T66" fmla="*/ 6 w 820"/>
                <a:gd name="T67" fmla="*/ 207 h 343"/>
                <a:gd name="T68" fmla="*/ 0 w 820"/>
                <a:gd name="T69" fmla="*/ 184 h 343"/>
                <a:gd name="T70" fmla="*/ 0 w 820"/>
                <a:gd name="T71" fmla="*/ 160 h 343"/>
                <a:gd name="T72" fmla="*/ 6 w 820"/>
                <a:gd name="T73" fmla="*/ 138 h 343"/>
                <a:gd name="T74" fmla="*/ 22 w 820"/>
                <a:gd name="T75" fmla="*/ 115 h 343"/>
                <a:gd name="T76" fmla="*/ 44 w 820"/>
                <a:gd name="T77" fmla="*/ 93 h 343"/>
                <a:gd name="T78" fmla="*/ 73 w 820"/>
                <a:gd name="T79" fmla="*/ 73 h 343"/>
                <a:gd name="T80" fmla="*/ 109 w 820"/>
                <a:gd name="T81" fmla="*/ 56 h 343"/>
                <a:gd name="T82" fmla="*/ 150 w 820"/>
                <a:gd name="T83" fmla="*/ 40 h 343"/>
                <a:gd name="T84" fmla="*/ 196 w 820"/>
                <a:gd name="T85" fmla="*/ 26 h 343"/>
                <a:gd name="T86" fmla="*/ 245 w 820"/>
                <a:gd name="T87" fmla="*/ 16 h 343"/>
                <a:gd name="T88" fmla="*/ 299 w 820"/>
                <a:gd name="T89" fmla="*/ 8 h 343"/>
                <a:gd name="T90" fmla="*/ 354 w 820"/>
                <a:gd name="T91" fmla="*/ 2 h 343"/>
                <a:gd name="T92" fmla="*/ 409 w 820"/>
                <a:gd name="T93"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0" h="343">
                  <a:moveTo>
                    <a:pt x="409" y="0"/>
                  </a:moveTo>
                  <a:lnTo>
                    <a:pt x="467" y="2"/>
                  </a:lnTo>
                  <a:lnTo>
                    <a:pt x="520" y="8"/>
                  </a:lnTo>
                  <a:lnTo>
                    <a:pt x="573" y="16"/>
                  </a:lnTo>
                  <a:lnTo>
                    <a:pt x="623" y="26"/>
                  </a:lnTo>
                  <a:lnTo>
                    <a:pt x="670" y="40"/>
                  </a:lnTo>
                  <a:lnTo>
                    <a:pt x="710" y="56"/>
                  </a:lnTo>
                  <a:lnTo>
                    <a:pt x="745" y="73"/>
                  </a:lnTo>
                  <a:lnTo>
                    <a:pt x="775" y="93"/>
                  </a:lnTo>
                  <a:lnTo>
                    <a:pt x="797" y="115"/>
                  </a:lnTo>
                  <a:lnTo>
                    <a:pt x="812" y="138"/>
                  </a:lnTo>
                  <a:lnTo>
                    <a:pt x="820" y="160"/>
                  </a:lnTo>
                  <a:lnTo>
                    <a:pt x="820" y="184"/>
                  </a:lnTo>
                  <a:lnTo>
                    <a:pt x="812" y="207"/>
                  </a:lnTo>
                  <a:lnTo>
                    <a:pt x="797" y="229"/>
                  </a:lnTo>
                  <a:lnTo>
                    <a:pt x="775" y="251"/>
                  </a:lnTo>
                  <a:lnTo>
                    <a:pt x="745" y="271"/>
                  </a:lnTo>
                  <a:lnTo>
                    <a:pt x="710" y="290"/>
                  </a:lnTo>
                  <a:lnTo>
                    <a:pt x="670" y="306"/>
                  </a:lnTo>
                  <a:lnTo>
                    <a:pt x="623" y="318"/>
                  </a:lnTo>
                  <a:lnTo>
                    <a:pt x="573" y="330"/>
                  </a:lnTo>
                  <a:lnTo>
                    <a:pt x="520" y="338"/>
                  </a:lnTo>
                  <a:lnTo>
                    <a:pt x="467" y="341"/>
                  </a:lnTo>
                  <a:lnTo>
                    <a:pt x="409" y="343"/>
                  </a:lnTo>
                  <a:lnTo>
                    <a:pt x="354" y="341"/>
                  </a:lnTo>
                  <a:lnTo>
                    <a:pt x="299" y="338"/>
                  </a:lnTo>
                  <a:lnTo>
                    <a:pt x="245" y="330"/>
                  </a:lnTo>
                  <a:lnTo>
                    <a:pt x="196" y="318"/>
                  </a:lnTo>
                  <a:lnTo>
                    <a:pt x="150" y="306"/>
                  </a:lnTo>
                  <a:lnTo>
                    <a:pt x="109" y="290"/>
                  </a:lnTo>
                  <a:lnTo>
                    <a:pt x="73" y="271"/>
                  </a:lnTo>
                  <a:lnTo>
                    <a:pt x="44" y="251"/>
                  </a:lnTo>
                  <a:lnTo>
                    <a:pt x="22" y="229"/>
                  </a:lnTo>
                  <a:lnTo>
                    <a:pt x="6" y="207"/>
                  </a:lnTo>
                  <a:lnTo>
                    <a:pt x="0" y="184"/>
                  </a:lnTo>
                  <a:lnTo>
                    <a:pt x="0" y="160"/>
                  </a:lnTo>
                  <a:lnTo>
                    <a:pt x="6" y="138"/>
                  </a:lnTo>
                  <a:lnTo>
                    <a:pt x="22" y="115"/>
                  </a:lnTo>
                  <a:lnTo>
                    <a:pt x="44" y="93"/>
                  </a:lnTo>
                  <a:lnTo>
                    <a:pt x="73" y="73"/>
                  </a:lnTo>
                  <a:lnTo>
                    <a:pt x="109" y="56"/>
                  </a:lnTo>
                  <a:lnTo>
                    <a:pt x="150" y="40"/>
                  </a:lnTo>
                  <a:lnTo>
                    <a:pt x="196" y="26"/>
                  </a:lnTo>
                  <a:lnTo>
                    <a:pt x="245" y="16"/>
                  </a:lnTo>
                  <a:lnTo>
                    <a:pt x="299" y="8"/>
                  </a:lnTo>
                  <a:lnTo>
                    <a:pt x="354" y="2"/>
                  </a:lnTo>
                  <a:lnTo>
                    <a:pt x="40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93" name="Rectangle 21"/>
            <p:cNvSpPr>
              <a:spLocks noChangeArrowheads="1"/>
            </p:cNvSpPr>
            <p:nvPr/>
          </p:nvSpPr>
          <p:spPr bwMode="auto">
            <a:xfrm>
              <a:off x="1855" y="2395"/>
              <a:ext cx="16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FF0000"/>
                  </a:solidFill>
                </a:rPr>
                <a:t>1</a:t>
              </a:r>
              <a:endParaRPr lang="en-US"/>
            </a:p>
          </p:txBody>
        </p:sp>
      </p:grpSp>
      <p:grpSp>
        <p:nvGrpSpPr>
          <p:cNvPr id="1641494" name="Group 22"/>
          <p:cNvGrpSpPr>
            <a:grpSpLocks/>
          </p:cNvGrpSpPr>
          <p:nvPr/>
        </p:nvGrpSpPr>
        <p:grpSpPr bwMode="auto">
          <a:xfrm>
            <a:off x="717550" y="2625725"/>
            <a:ext cx="1323975" cy="985837"/>
            <a:chOff x="452" y="1501"/>
            <a:chExt cx="834" cy="621"/>
          </a:xfrm>
        </p:grpSpPr>
        <p:sp>
          <p:nvSpPr>
            <p:cNvPr id="1641495" name="Freeform 23"/>
            <p:cNvSpPr>
              <a:spLocks/>
            </p:cNvSpPr>
            <p:nvPr/>
          </p:nvSpPr>
          <p:spPr bwMode="auto">
            <a:xfrm>
              <a:off x="452" y="1662"/>
              <a:ext cx="834" cy="460"/>
            </a:xfrm>
            <a:custGeom>
              <a:avLst/>
              <a:gdLst>
                <a:gd name="T0" fmla="*/ 436 w 834"/>
                <a:gd name="T1" fmla="*/ 2 h 460"/>
                <a:gd name="T2" fmla="*/ 494 w 834"/>
                <a:gd name="T3" fmla="*/ 10 h 460"/>
                <a:gd name="T4" fmla="*/ 547 w 834"/>
                <a:gd name="T5" fmla="*/ 20 h 460"/>
                <a:gd name="T6" fmla="*/ 600 w 834"/>
                <a:gd name="T7" fmla="*/ 36 h 460"/>
                <a:gd name="T8" fmla="*/ 650 w 834"/>
                <a:gd name="T9" fmla="*/ 54 h 460"/>
                <a:gd name="T10" fmla="*/ 695 w 834"/>
                <a:gd name="T11" fmla="*/ 77 h 460"/>
                <a:gd name="T12" fmla="*/ 735 w 834"/>
                <a:gd name="T13" fmla="*/ 101 h 460"/>
                <a:gd name="T14" fmla="*/ 768 w 834"/>
                <a:gd name="T15" fmla="*/ 128 h 460"/>
                <a:gd name="T16" fmla="*/ 796 w 834"/>
                <a:gd name="T17" fmla="*/ 158 h 460"/>
                <a:gd name="T18" fmla="*/ 816 w 834"/>
                <a:gd name="T19" fmla="*/ 188 h 460"/>
                <a:gd name="T20" fmla="*/ 830 w 834"/>
                <a:gd name="T21" fmla="*/ 219 h 460"/>
                <a:gd name="T22" fmla="*/ 834 w 834"/>
                <a:gd name="T23" fmla="*/ 251 h 460"/>
                <a:gd name="T24" fmla="*/ 832 w 834"/>
                <a:gd name="T25" fmla="*/ 282 h 460"/>
                <a:gd name="T26" fmla="*/ 820 w 834"/>
                <a:gd name="T27" fmla="*/ 312 h 460"/>
                <a:gd name="T28" fmla="*/ 802 w 834"/>
                <a:gd name="T29" fmla="*/ 339 h 460"/>
                <a:gd name="T30" fmla="*/ 778 w 834"/>
                <a:gd name="T31" fmla="*/ 367 h 460"/>
                <a:gd name="T32" fmla="*/ 745 w 834"/>
                <a:gd name="T33" fmla="*/ 391 h 460"/>
                <a:gd name="T34" fmla="*/ 707 w 834"/>
                <a:gd name="T35" fmla="*/ 412 h 460"/>
                <a:gd name="T36" fmla="*/ 664 w 834"/>
                <a:gd name="T37" fmla="*/ 430 h 460"/>
                <a:gd name="T38" fmla="*/ 616 w 834"/>
                <a:gd name="T39" fmla="*/ 444 h 460"/>
                <a:gd name="T40" fmla="*/ 565 w 834"/>
                <a:gd name="T41" fmla="*/ 454 h 460"/>
                <a:gd name="T42" fmla="*/ 510 w 834"/>
                <a:gd name="T43" fmla="*/ 460 h 460"/>
                <a:gd name="T44" fmla="*/ 454 w 834"/>
                <a:gd name="T45" fmla="*/ 460 h 460"/>
                <a:gd name="T46" fmla="*/ 397 w 834"/>
                <a:gd name="T47" fmla="*/ 458 h 460"/>
                <a:gd name="T48" fmla="*/ 340 w 834"/>
                <a:gd name="T49" fmla="*/ 450 h 460"/>
                <a:gd name="T50" fmla="*/ 284 w 834"/>
                <a:gd name="T51" fmla="*/ 440 h 460"/>
                <a:gd name="T52" fmla="*/ 231 w 834"/>
                <a:gd name="T53" fmla="*/ 424 h 460"/>
                <a:gd name="T54" fmla="*/ 183 w 834"/>
                <a:gd name="T55" fmla="*/ 404 h 460"/>
                <a:gd name="T56" fmla="*/ 138 w 834"/>
                <a:gd name="T57" fmla="*/ 383 h 460"/>
                <a:gd name="T58" fmla="*/ 98 w 834"/>
                <a:gd name="T59" fmla="*/ 359 h 460"/>
                <a:gd name="T60" fmla="*/ 65 w 834"/>
                <a:gd name="T61" fmla="*/ 331 h 460"/>
                <a:gd name="T62" fmla="*/ 37 w 834"/>
                <a:gd name="T63" fmla="*/ 302 h 460"/>
                <a:gd name="T64" fmla="*/ 17 w 834"/>
                <a:gd name="T65" fmla="*/ 272 h 460"/>
                <a:gd name="T66" fmla="*/ 3 w 834"/>
                <a:gd name="T67" fmla="*/ 241 h 460"/>
                <a:gd name="T68" fmla="*/ 0 w 834"/>
                <a:gd name="T69" fmla="*/ 209 h 460"/>
                <a:gd name="T70" fmla="*/ 1 w 834"/>
                <a:gd name="T71" fmla="*/ 178 h 460"/>
                <a:gd name="T72" fmla="*/ 11 w 834"/>
                <a:gd name="T73" fmla="*/ 148 h 460"/>
                <a:gd name="T74" fmla="*/ 29 w 834"/>
                <a:gd name="T75" fmla="*/ 119 h 460"/>
                <a:gd name="T76" fmla="*/ 55 w 834"/>
                <a:gd name="T77" fmla="*/ 93 h 460"/>
                <a:gd name="T78" fmla="*/ 86 w 834"/>
                <a:gd name="T79" fmla="*/ 69 h 460"/>
                <a:gd name="T80" fmla="*/ 124 w 834"/>
                <a:gd name="T81" fmla="*/ 48 h 460"/>
                <a:gd name="T82" fmla="*/ 168 w 834"/>
                <a:gd name="T83" fmla="*/ 30 h 460"/>
                <a:gd name="T84" fmla="*/ 217 w 834"/>
                <a:gd name="T85" fmla="*/ 16 h 460"/>
                <a:gd name="T86" fmla="*/ 268 w 834"/>
                <a:gd name="T87" fmla="*/ 6 h 460"/>
                <a:gd name="T88" fmla="*/ 324 w 834"/>
                <a:gd name="T89" fmla="*/ 0 h 460"/>
                <a:gd name="T90" fmla="*/ 379 w 834"/>
                <a:gd name="T91" fmla="*/ 0 h 460"/>
                <a:gd name="T92" fmla="*/ 436 w 834"/>
                <a:gd name="T93" fmla="*/ 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4" h="460">
                  <a:moveTo>
                    <a:pt x="436" y="2"/>
                  </a:moveTo>
                  <a:lnTo>
                    <a:pt x="494" y="10"/>
                  </a:lnTo>
                  <a:lnTo>
                    <a:pt x="547" y="20"/>
                  </a:lnTo>
                  <a:lnTo>
                    <a:pt x="600" y="36"/>
                  </a:lnTo>
                  <a:lnTo>
                    <a:pt x="650" y="54"/>
                  </a:lnTo>
                  <a:lnTo>
                    <a:pt x="695" y="77"/>
                  </a:lnTo>
                  <a:lnTo>
                    <a:pt x="735" y="101"/>
                  </a:lnTo>
                  <a:lnTo>
                    <a:pt x="768" y="128"/>
                  </a:lnTo>
                  <a:lnTo>
                    <a:pt x="796" y="158"/>
                  </a:lnTo>
                  <a:lnTo>
                    <a:pt x="816" y="188"/>
                  </a:lnTo>
                  <a:lnTo>
                    <a:pt x="830" y="219"/>
                  </a:lnTo>
                  <a:lnTo>
                    <a:pt x="834" y="251"/>
                  </a:lnTo>
                  <a:lnTo>
                    <a:pt x="832" y="282"/>
                  </a:lnTo>
                  <a:lnTo>
                    <a:pt x="820" y="312"/>
                  </a:lnTo>
                  <a:lnTo>
                    <a:pt x="802" y="339"/>
                  </a:lnTo>
                  <a:lnTo>
                    <a:pt x="778" y="367"/>
                  </a:lnTo>
                  <a:lnTo>
                    <a:pt x="745" y="391"/>
                  </a:lnTo>
                  <a:lnTo>
                    <a:pt x="707" y="412"/>
                  </a:lnTo>
                  <a:lnTo>
                    <a:pt x="664" y="430"/>
                  </a:lnTo>
                  <a:lnTo>
                    <a:pt x="616" y="444"/>
                  </a:lnTo>
                  <a:lnTo>
                    <a:pt x="565" y="454"/>
                  </a:lnTo>
                  <a:lnTo>
                    <a:pt x="510" y="460"/>
                  </a:lnTo>
                  <a:lnTo>
                    <a:pt x="454" y="460"/>
                  </a:lnTo>
                  <a:lnTo>
                    <a:pt x="397" y="458"/>
                  </a:lnTo>
                  <a:lnTo>
                    <a:pt x="340" y="450"/>
                  </a:lnTo>
                  <a:lnTo>
                    <a:pt x="284" y="440"/>
                  </a:lnTo>
                  <a:lnTo>
                    <a:pt x="231" y="424"/>
                  </a:lnTo>
                  <a:lnTo>
                    <a:pt x="183" y="404"/>
                  </a:lnTo>
                  <a:lnTo>
                    <a:pt x="138" y="383"/>
                  </a:lnTo>
                  <a:lnTo>
                    <a:pt x="98" y="359"/>
                  </a:lnTo>
                  <a:lnTo>
                    <a:pt x="65" y="331"/>
                  </a:lnTo>
                  <a:lnTo>
                    <a:pt x="37" y="302"/>
                  </a:lnTo>
                  <a:lnTo>
                    <a:pt x="17" y="272"/>
                  </a:lnTo>
                  <a:lnTo>
                    <a:pt x="3" y="241"/>
                  </a:lnTo>
                  <a:lnTo>
                    <a:pt x="0" y="209"/>
                  </a:lnTo>
                  <a:lnTo>
                    <a:pt x="1" y="178"/>
                  </a:lnTo>
                  <a:lnTo>
                    <a:pt x="11" y="148"/>
                  </a:lnTo>
                  <a:lnTo>
                    <a:pt x="29" y="119"/>
                  </a:lnTo>
                  <a:lnTo>
                    <a:pt x="55" y="93"/>
                  </a:lnTo>
                  <a:lnTo>
                    <a:pt x="86" y="69"/>
                  </a:lnTo>
                  <a:lnTo>
                    <a:pt x="124" y="48"/>
                  </a:lnTo>
                  <a:lnTo>
                    <a:pt x="168" y="30"/>
                  </a:lnTo>
                  <a:lnTo>
                    <a:pt x="217" y="16"/>
                  </a:lnTo>
                  <a:lnTo>
                    <a:pt x="268" y="6"/>
                  </a:lnTo>
                  <a:lnTo>
                    <a:pt x="324" y="0"/>
                  </a:lnTo>
                  <a:lnTo>
                    <a:pt x="379" y="0"/>
                  </a:lnTo>
                  <a:lnTo>
                    <a:pt x="436" y="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96" name="Rectangle 24"/>
            <p:cNvSpPr>
              <a:spLocks noChangeArrowheads="1"/>
            </p:cNvSpPr>
            <p:nvPr/>
          </p:nvSpPr>
          <p:spPr bwMode="auto">
            <a:xfrm>
              <a:off x="944" y="1501"/>
              <a:ext cx="16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FF0000"/>
                  </a:solidFill>
                </a:rPr>
                <a:t>2</a:t>
              </a:r>
              <a:endParaRPr lang="en-US"/>
            </a:p>
          </p:txBody>
        </p:sp>
      </p:grpSp>
      <p:grpSp>
        <p:nvGrpSpPr>
          <p:cNvPr id="1641497" name="Group 25"/>
          <p:cNvGrpSpPr>
            <a:grpSpLocks/>
          </p:cNvGrpSpPr>
          <p:nvPr/>
        </p:nvGrpSpPr>
        <p:grpSpPr bwMode="auto">
          <a:xfrm>
            <a:off x="403225" y="1865312"/>
            <a:ext cx="3659188" cy="3460750"/>
            <a:chOff x="254" y="1022"/>
            <a:chExt cx="2305" cy="2180"/>
          </a:xfrm>
        </p:grpSpPr>
        <p:sp>
          <p:nvSpPr>
            <p:cNvPr id="1641498" name="Rectangle 26"/>
            <p:cNvSpPr>
              <a:spLocks noChangeArrowheads="1"/>
            </p:cNvSpPr>
            <p:nvPr/>
          </p:nvSpPr>
          <p:spPr bwMode="auto">
            <a:xfrm>
              <a:off x="564" y="1148"/>
              <a:ext cx="16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FF0000"/>
                  </a:solidFill>
                </a:rPr>
                <a:t>5</a:t>
              </a:r>
              <a:endParaRPr lang="en-US"/>
            </a:p>
          </p:txBody>
        </p:sp>
        <p:sp>
          <p:nvSpPr>
            <p:cNvPr id="1641499" name="Freeform 27"/>
            <p:cNvSpPr>
              <a:spLocks/>
            </p:cNvSpPr>
            <p:nvPr/>
          </p:nvSpPr>
          <p:spPr bwMode="auto">
            <a:xfrm>
              <a:off x="254" y="1022"/>
              <a:ext cx="2305" cy="2180"/>
            </a:xfrm>
            <a:custGeom>
              <a:avLst/>
              <a:gdLst>
                <a:gd name="T0" fmla="*/ 1245 w 2305"/>
                <a:gd name="T1" fmla="*/ 4 h 2180"/>
                <a:gd name="T2" fmla="*/ 1433 w 2305"/>
                <a:gd name="T3" fmla="*/ 33 h 2180"/>
                <a:gd name="T4" fmla="*/ 1615 w 2305"/>
                <a:gd name="T5" fmla="*/ 90 h 2180"/>
                <a:gd name="T6" fmla="*/ 1781 w 2305"/>
                <a:gd name="T7" fmla="*/ 175 h 2180"/>
                <a:gd name="T8" fmla="*/ 1931 w 2305"/>
                <a:gd name="T9" fmla="*/ 286 h 2180"/>
                <a:gd name="T10" fmla="*/ 2062 w 2305"/>
                <a:gd name="T11" fmla="*/ 420 h 2180"/>
                <a:gd name="T12" fmla="*/ 2166 w 2305"/>
                <a:gd name="T13" fmla="*/ 569 h 2180"/>
                <a:gd name="T14" fmla="*/ 2242 w 2305"/>
                <a:gd name="T15" fmla="*/ 735 h 2180"/>
                <a:gd name="T16" fmla="*/ 2289 w 2305"/>
                <a:gd name="T17" fmla="*/ 908 h 2180"/>
                <a:gd name="T18" fmla="*/ 2305 w 2305"/>
                <a:gd name="T19" fmla="*/ 1088 h 2180"/>
                <a:gd name="T20" fmla="*/ 2289 w 2305"/>
                <a:gd name="T21" fmla="*/ 1267 h 2180"/>
                <a:gd name="T22" fmla="*/ 2243 w 2305"/>
                <a:gd name="T23" fmla="*/ 1443 h 2180"/>
                <a:gd name="T24" fmla="*/ 2166 w 2305"/>
                <a:gd name="T25" fmla="*/ 1606 h 2180"/>
                <a:gd name="T26" fmla="*/ 2064 w 2305"/>
                <a:gd name="T27" fmla="*/ 1758 h 2180"/>
                <a:gd name="T28" fmla="*/ 1935 w 2305"/>
                <a:gd name="T29" fmla="*/ 1890 h 2180"/>
                <a:gd name="T30" fmla="*/ 1785 w 2305"/>
                <a:gd name="T31" fmla="*/ 2002 h 2180"/>
                <a:gd name="T32" fmla="*/ 1617 w 2305"/>
                <a:gd name="T33" fmla="*/ 2087 h 2180"/>
                <a:gd name="T34" fmla="*/ 1437 w 2305"/>
                <a:gd name="T35" fmla="*/ 2146 h 2180"/>
                <a:gd name="T36" fmla="*/ 1249 w 2305"/>
                <a:gd name="T37" fmla="*/ 2176 h 2180"/>
                <a:gd name="T38" fmla="*/ 1059 w 2305"/>
                <a:gd name="T39" fmla="*/ 2176 h 2180"/>
                <a:gd name="T40" fmla="*/ 872 w 2305"/>
                <a:gd name="T41" fmla="*/ 2148 h 2180"/>
                <a:gd name="T42" fmla="*/ 692 w 2305"/>
                <a:gd name="T43" fmla="*/ 2089 h 2180"/>
                <a:gd name="T44" fmla="*/ 524 w 2305"/>
                <a:gd name="T45" fmla="*/ 2004 h 2180"/>
                <a:gd name="T46" fmla="*/ 373 w 2305"/>
                <a:gd name="T47" fmla="*/ 1894 h 2180"/>
                <a:gd name="T48" fmla="*/ 245 w 2305"/>
                <a:gd name="T49" fmla="*/ 1762 h 2180"/>
                <a:gd name="T50" fmla="*/ 140 w 2305"/>
                <a:gd name="T51" fmla="*/ 1610 h 2180"/>
                <a:gd name="T52" fmla="*/ 63 w 2305"/>
                <a:gd name="T53" fmla="*/ 1447 h 2180"/>
                <a:gd name="T54" fmla="*/ 16 w 2305"/>
                <a:gd name="T55" fmla="*/ 1271 h 2180"/>
                <a:gd name="T56" fmla="*/ 0 w 2305"/>
                <a:gd name="T57" fmla="*/ 1092 h 2180"/>
                <a:gd name="T58" fmla="*/ 16 w 2305"/>
                <a:gd name="T59" fmla="*/ 912 h 2180"/>
                <a:gd name="T60" fmla="*/ 63 w 2305"/>
                <a:gd name="T61" fmla="*/ 737 h 2180"/>
                <a:gd name="T62" fmla="*/ 138 w 2305"/>
                <a:gd name="T63" fmla="*/ 573 h 2180"/>
                <a:gd name="T64" fmla="*/ 243 w 2305"/>
                <a:gd name="T65" fmla="*/ 422 h 2180"/>
                <a:gd name="T66" fmla="*/ 371 w 2305"/>
                <a:gd name="T67" fmla="*/ 290 h 2180"/>
                <a:gd name="T68" fmla="*/ 522 w 2305"/>
                <a:gd name="T69" fmla="*/ 179 h 2180"/>
                <a:gd name="T70" fmla="*/ 688 w 2305"/>
                <a:gd name="T71" fmla="*/ 92 h 2180"/>
                <a:gd name="T72" fmla="*/ 868 w 2305"/>
                <a:gd name="T73" fmla="*/ 33 h 2180"/>
                <a:gd name="T74" fmla="*/ 1055 w 2305"/>
                <a:gd name="T75" fmla="*/ 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05" h="2180">
                  <a:moveTo>
                    <a:pt x="1150" y="0"/>
                  </a:moveTo>
                  <a:lnTo>
                    <a:pt x="1245" y="4"/>
                  </a:lnTo>
                  <a:lnTo>
                    <a:pt x="1340" y="14"/>
                  </a:lnTo>
                  <a:lnTo>
                    <a:pt x="1433" y="33"/>
                  </a:lnTo>
                  <a:lnTo>
                    <a:pt x="1526" y="59"/>
                  </a:lnTo>
                  <a:lnTo>
                    <a:pt x="1615" y="90"/>
                  </a:lnTo>
                  <a:lnTo>
                    <a:pt x="1700" y="130"/>
                  </a:lnTo>
                  <a:lnTo>
                    <a:pt x="1781" y="175"/>
                  </a:lnTo>
                  <a:lnTo>
                    <a:pt x="1860" y="228"/>
                  </a:lnTo>
                  <a:lnTo>
                    <a:pt x="1931" y="286"/>
                  </a:lnTo>
                  <a:lnTo>
                    <a:pt x="2000" y="351"/>
                  </a:lnTo>
                  <a:lnTo>
                    <a:pt x="2062" y="420"/>
                  </a:lnTo>
                  <a:lnTo>
                    <a:pt x="2117" y="493"/>
                  </a:lnTo>
                  <a:lnTo>
                    <a:pt x="2166" y="569"/>
                  </a:lnTo>
                  <a:lnTo>
                    <a:pt x="2208" y="650"/>
                  </a:lnTo>
                  <a:lnTo>
                    <a:pt x="2242" y="735"/>
                  </a:lnTo>
                  <a:lnTo>
                    <a:pt x="2269" y="820"/>
                  </a:lnTo>
                  <a:lnTo>
                    <a:pt x="2289" y="908"/>
                  </a:lnTo>
                  <a:lnTo>
                    <a:pt x="2301" y="997"/>
                  </a:lnTo>
                  <a:lnTo>
                    <a:pt x="2305" y="1088"/>
                  </a:lnTo>
                  <a:lnTo>
                    <a:pt x="2301" y="1178"/>
                  </a:lnTo>
                  <a:lnTo>
                    <a:pt x="2289" y="1267"/>
                  </a:lnTo>
                  <a:lnTo>
                    <a:pt x="2271" y="1356"/>
                  </a:lnTo>
                  <a:lnTo>
                    <a:pt x="2243" y="1443"/>
                  </a:lnTo>
                  <a:lnTo>
                    <a:pt x="2210" y="1525"/>
                  </a:lnTo>
                  <a:lnTo>
                    <a:pt x="2166" y="1606"/>
                  </a:lnTo>
                  <a:lnTo>
                    <a:pt x="2119" y="1685"/>
                  </a:lnTo>
                  <a:lnTo>
                    <a:pt x="2064" y="1758"/>
                  </a:lnTo>
                  <a:lnTo>
                    <a:pt x="2002" y="1827"/>
                  </a:lnTo>
                  <a:lnTo>
                    <a:pt x="1935" y="1890"/>
                  </a:lnTo>
                  <a:lnTo>
                    <a:pt x="1862" y="1949"/>
                  </a:lnTo>
                  <a:lnTo>
                    <a:pt x="1785" y="2002"/>
                  </a:lnTo>
                  <a:lnTo>
                    <a:pt x="1704" y="2048"/>
                  </a:lnTo>
                  <a:lnTo>
                    <a:pt x="1617" y="2087"/>
                  </a:lnTo>
                  <a:lnTo>
                    <a:pt x="1528" y="2121"/>
                  </a:lnTo>
                  <a:lnTo>
                    <a:pt x="1437" y="2146"/>
                  </a:lnTo>
                  <a:lnTo>
                    <a:pt x="1344" y="2164"/>
                  </a:lnTo>
                  <a:lnTo>
                    <a:pt x="1249" y="2176"/>
                  </a:lnTo>
                  <a:lnTo>
                    <a:pt x="1154" y="2180"/>
                  </a:lnTo>
                  <a:lnTo>
                    <a:pt x="1059" y="2176"/>
                  </a:lnTo>
                  <a:lnTo>
                    <a:pt x="965" y="2166"/>
                  </a:lnTo>
                  <a:lnTo>
                    <a:pt x="872" y="2148"/>
                  </a:lnTo>
                  <a:lnTo>
                    <a:pt x="781" y="2123"/>
                  </a:lnTo>
                  <a:lnTo>
                    <a:pt x="692" y="2089"/>
                  </a:lnTo>
                  <a:lnTo>
                    <a:pt x="607" y="2050"/>
                  </a:lnTo>
                  <a:lnTo>
                    <a:pt x="524" y="2004"/>
                  </a:lnTo>
                  <a:lnTo>
                    <a:pt x="447" y="1951"/>
                  </a:lnTo>
                  <a:lnTo>
                    <a:pt x="373" y="1894"/>
                  </a:lnTo>
                  <a:lnTo>
                    <a:pt x="306" y="1829"/>
                  </a:lnTo>
                  <a:lnTo>
                    <a:pt x="245" y="1762"/>
                  </a:lnTo>
                  <a:lnTo>
                    <a:pt x="190" y="1687"/>
                  </a:lnTo>
                  <a:lnTo>
                    <a:pt x="140" y="1610"/>
                  </a:lnTo>
                  <a:lnTo>
                    <a:pt x="99" y="1529"/>
                  </a:lnTo>
                  <a:lnTo>
                    <a:pt x="63" y="1447"/>
                  </a:lnTo>
                  <a:lnTo>
                    <a:pt x="35" y="1360"/>
                  </a:lnTo>
                  <a:lnTo>
                    <a:pt x="16" y="1271"/>
                  </a:lnTo>
                  <a:lnTo>
                    <a:pt x="4" y="1182"/>
                  </a:lnTo>
                  <a:lnTo>
                    <a:pt x="0" y="1092"/>
                  </a:lnTo>
                  <a:lnTo>
                    <a:pt x="4" y="1001"/>
                  </a:lnTo>
                  <a:lnTo>
                    <a:pt x="16" y="912"/>
                  </a:lnTo>
                  <a:lnTo>
                    <a:pt x="35" y="824"/>
                  </a:lnTo>
                  <a:lnTo>
                    <a:pt x="63" y="737"/>
                  </a:lnTo>
                  <a:lnTo>
                    <a:pt x="97" y="654"/>
                  </a:lnTo>
                  <a:lnTo>
                    <a:pt x="138" y="573"/>
                  </a:lnTo>
                  <a:lnTo>
                    <a:pt x="188" y="495"/>
                  </a:lnTo>
                  <a:lnTo>
                    <a:pt x="243" y="422"/>
                  </a:lnTo>
                  <a:lnTo>
                    <a:pt x="304" y="353"/>
                  </a:lnTo>
                  <a:lnTo>
                    <a:pt x="371" y="290"/>
                  </a:lnTo>
                  <a:lnTo>
                    <a:pt x="443" y="230"/>
                  </a:lnTo>
                  <a:lnTo>
                    <a:pt x="522" y="179"/>
                  </a:lnTo>
                  <a:lnTo>
                    <a:pt x="603" y="132"/>
                  </a:lnTo>
                  <a:lnTo>
                    <a:pt x="688" y="92"/>
                  </a:lnTo>
                  <a:lnTo>
                    <a:pt x="777" y="59"/>
                  </a:lnTo>
                  <a:lnTo>
                    <a:pt x="868" y="33"/>
                  </a:lnTo>
                  <a:lnTo>
                    <a:pt x="961" y="16"/>
                  </a:lnTo>
                  <a:lnTo>
                    <a:pt x="1055" y="4"/>
                  </a:lnTo>
                  <a:lnTo>
                    <a:pt x="115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500" name="Group 28"/>
          <p:cNvGrpSpPr>
            <a:grpSpLocks/>
          </p:cNvGrpSpPr>
          <p:nvPr/>
        </p:nvGrpSpPr>
        <p:grpSpPr bwMode="auto">
          <a:xfrm>
            <a:off x="1931988" y="3344862"/>
            <a:ext cx="1800225" cy="1720850"/>
            <a:chOff x="1217" y="1954"/>
            <a:chExt cx="1134" cy="1084"/>
          </a:xfrm>
        </p:grpSpPr>
        <p:sp>
          <p:nvSpPr>
            <p:cNvPr id="1641501" name="Rectangle 29"/>
            <p:cNvSpPr>
              <a:spLocks noChangeArrowheads="1"/>
            </p:cNvSpPr>
            <p:nvPr/>
          </p:nvSpPr>
          <p:spPr bwMode="auto">
            <a:xfrm>
              <a:off x="1665" y="2811"/>
              <a:ext cx="16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FF0000"/>
                  </a:solidFill>
                </a:rPr>
                <a:t>3</a:t>
              </a:r>
              <a:endParaRPr lang="en-US"/>
            </a:p>
          </p:txBody>
        </p:sp>
        <p:sp>
          <p:nvSpPr>
            <p:cNvPr id="1641502" name="Freeform 30"/>
            <p:cNvSpPr>
              <a:spLocks/>
            </p:cNvSpPr>
            <p:nvPr/>
          </p:nvSpPr>
          <p:spPr bwMode="auto">
            <a:xfrm>
              <a:off x="1217" y="1954"/>
              <a:ext cx="1134" cy="909"/>
            </a:xfrm>
            <a:custGeom>
              <a:avLst/>
              <a:gdLst>
                <a:gd name="T0" fmla="*/ 371 w 1134"/>
                <a:gd name="T1" fmla="*/ 142 h 909"/>
                <a:gd name="T2" fmla="*/ 430 w 1134"/>
                <a:gd name="T3" fmla="*/ 108 h 909"/>
                <a:gd name="T4" fmla="*/ 492 w 1134"/>
                <a:gd name="T5" fmla="*/ 79 h 909"/>
                <a:gd name="T6" fmla="*/ 551 w 1134"/>
                <a:gd name="T7" fmla="*/ 53 h 909"/>
                <a:gd name="T8" fmla="*/ 614 w 1134"/>
                <a:gd name="T9" fmla="*/ 32 h 909"/>
                <a:gd name="T10" fmla="*/ 674 w 1134"/>
                <a:gd name="T11" fmla="*/ 16 h 909"/>
                <a:gd name="T12" fmla="*/ 735 w 1134"/>
                <a:gd name="T13" fmla="*/ 6 h 909"/>
                <a:gd name="T14" fmla="*/ 792 w 1134"/>
                <a:gd name="T15" fmla="*/ 0 h 909"/>
                <a:gd name="T16" fmla="*/ 848 w 1134"/>
                <a:gd name="T17" fmla="*/ 0 h 909"/>
                <a:gd name="T18" fmla="*/ 899 w 1134"/>
                <a:gd name="T19" fmla="*/ 4 h 909"/>
                <a:gd name="T20" fmla="*/ 946 w 1134"/>
                <a:gd name="T21" fmla="*/ 14 h 909"/>
                <a:gd name="T22" fmla="*/ 990 w 1134"/>
                <a:gd name="T23" fmla="*/ 30 h 909"/>
                <a:gd name="T24" fmla="*/ 1027 w 1134"/>
                <a:gd name="T25" fmla="*/ 51 h 909"/>
                <a:gd name="T26" fmla="*/ 1061 w 1134"/>
                <a:gd name="T27" fmla="*/ 77 h 909"/>
                <a:gd name="T28" fmla="*/ 1089 w 1134"/>
                <a:gd name="T29" fmla="*/ 107 h 909"/>
                <a:gd name="T30" fmla="*/ 1110 w 1134"/>
                <a:gd name="T31" fmla="*/ 140 h 909"/>
                <a:gd name="T32" fmla="*/ 1124 w 1134"/>
                <a:gd name="T33" fmla="*/ 177 h 909"/>
                <a:gd name="T34" fmla="*/ 1132 w 1134"/>
                <a:gd name="T35" fmla="*/ 217 h 909"/>
                <a:gd name="T36" fmla="*/ 1134 w 1134"/>
                <a:gd name="T37" fmla="*/ 260 h 909"/>
                <a:gd name="T38" fmla="*/ 1128 w 1134"/>
                <a:gd name="T39" fmla="*/ 308 h 909"/>
                <a:gd name="T40" fmla="*/ 1118 w 1134"/>
                <a:gd name="T41" fmla="*/ 355 h 909"/>
                <a:gd name="T42" fmla="*/ 1099 w 1134"/>
                <a:gd name="T43" fmla="*/ 402 h 909"/>
                <a:gd name="T44" fmla="*/ 1075 w 1134"/>
                <a:gd name="T45" fmla="*/ 451 h 909"/>
                <a:gd name="T46" fmla="*/ 1045 w 1134"/>
                <a:gd name="T47" fmla="*/ 501 h 909"/>
                <a:gd name="T48" fmla="*/ 1010 w 1134"/>
                <a:gd name="T49" fmla="*/ 550 h 909"/>
                <a:gd name="T50" fmla="*/ 968 w 1134"/>
                <a:gd name="T51" fmla="*/ 597 h 909"/>
                <a:gd name="T52" fmla="*/ 923 w 1134"/>
                <a:gd name="T53" fmla="*/ 643 h 909"/>
                <a:gd name="T54" fmla="*/ 871 w 1134"/>
                <a:gd name="T55" fmla="*/ 688 h 909"/>
                <a:gd name="T56" fmla="*/ 818 w 1134"/>
                <a:gd name="T57" fmla="*/ 727 h 909"/>
                <a:gd name="T58" fmla="*/ 763 w 1134"/>
                <a:gd name="T59" fmla="*/ 765 h 909"/>
                <a:gd name="T60" fmla="*/ 703 w 1134"/>
                <a:gd name="T61" fmla="*/ 800 h 909"/>
                <a:gd name="T62" fmla="*/ 644 w 1134"/>
                <a:gd name="T63" fmla="*/ 830 h 909"/>
                <a:gd name="T64" fmla="*/ 583 w 1134"/>
                <a:gd name="T65" fmla="*/ 855 h 909"/>
                <a:gd name="T66" fmla="*/ 519 w 1134"/>
                <a:gd name="T67" fmla="*/ 877 h 909"/>
                <a:gd name="T68" fmla="*/ 460 w 1134"/>
                <a:gd name="T69" fmla="*/ 893 h 909"/>
                <a:gd name="T70" fmla="*/ 401 w 1134"/>
                <a:gd name="T71" fmla="*/ 903 h 909"/>
                <a:gd name="T72" fmla="*/ 342 w 1134"/>
                <a:gd name="T73" fmla="*/ 909 h 909"/>
                <a:gd name="T74" fmla="*/ 286 w 1134"/>
                <a:gd name="T75" fmla="*/ 909 h 909"/>
                <a:gd name="T76" fmla="*/ 235 w 1134"/>
                <a:gd name="T77" fmla="*/ 905 h 909"/>
                <a:gd name="T78" fmla="*/ 187 w 1134"/>
                <a:gd name="T79" fmla="*/ 893 h 909"/>
                <a:gd name="T80" fmla="*/ 144 w 1134"/>
                <a:gd name="T81" fmla="*/ 877 h 909"/>
                <a:gd name="T82" fmla="*/ 106 w 1134"/>
                <a:gd name="T83" fmla="*/ 857 h 909"/>
                <a:gd name="T84" fmla="*/ 73 w 1134"/>
                <a:gd name="T85" fmla="*/ 832 h 909"/>
                <a:gd name="T86" fmla="*/ 45 w 1134"/>
                <a:gd name="T87" fmla="*/ 802 h 909"/>
                <a:gd name="T88" fmla="*/ 23 w 1134"/>
                <a:gd name="T89" fmla="*/ 769 h 909"/>
                <a:gd name="T90" fmla="*/ 9 w 1134"/>
                <a:gd name="T91" fmla="*/ 731 h 909"/>
                <a:gd name="T92" fmla="*/ 2 w 1134"/>
                <a:gd name="T93" fmla="*/ 690 h 909"/>
                <a:gd name="T94" fmla="*/ 0 w 1134"/>
                <a:gd name="T95" fmla="*/ 647 h 909"/>
                <a:gd name="T96" fmla="*/ 5 w 1134"/>
                <a:gd name="T97" fmla="*/ 601 h 909"/>
                <a:gd name="T98" fmla="*/ 15 w 1134"/>
                <a:gd name="T99" fmla="*/ 554 h 909"/>
                <a:gd name="T100" fmla="*/ 35 w 1134"/>
                <a:gd name="T101" fmla="*/ 505 h 909"/>
                <a:gd name="T102" fmla="*/ 59 w 1134"/>
                <a:gd name="T103" fmla="*/ 455 h 909"/>
                <a:gd name="T104" fmla="*/ 88 w 1134"/>
                <a:gd name="T105" fmla="*/ 406 h 909"/>
                <a:gd name="T106" fmla="*/ 124 w 1134"/>
                <a:gd name="T107" fmla="*/ 359 h 909"/>
                <a:gd name="T108" fmla="*/ 166 w 1134"/>
                <a:gd name="T109" fmla="*/ 311 h 909"/>
                <a:gd name="T110" fmla="*/ 211 w 1134"/>
                <a:gd name="T111" fmla="*/ 264 h 909"/>
                <a:gd name="T112" fmla="*/ 262 w 1134"/>
                <a:gd name="T113" fmla="*/ 221 h 909"/>
                <a:gd name="T114" fmla="*/ 316 w 1134"/>
                <a:gd name="T115" fmla="*/ 179 h 909"/>
                <a:gd name="T116" fmla="*/ 371 w 1134"/>
                <a:gd name="T117" fmla="*/ 142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4" h="909">
                  <a:moveTo>
                    <a:pt x="371" y="142"/>
                  </a:moveTo>
                  <a:lnTo>
                    <a:pt x="430" y="108"/>
                  </a:lnTo>
                  <a:lnTo>
                    <a:pt x="492" y="79"/>
                  </a:lnTo>
                  <a:lnTo>
                    <a:pt x="551" y="53"/>
                  </a:lnTo>
                  <a:lnTo>
                    <a:pt x="614" y="32"/>
                  </a:lnTo>
                  <a:lnTo>
                    <a:pt x="674" y="16"/>
                  </a:lnTo>
                  <a:lnTo>
                    <a:pt x="735" y="6"/>
                  </a:lnTo>
                  <a:lnTo>
                    <a:pt x="792" y="0"/>
                  </a:lnTo>
                  <a:lnTo>
                    <a:pt x="848" y="0"/>
                  </a:lnTo>
                  <a:lnTo>
                    <a:pt x="899" y="4"/>
                  </a:lnTo>
                  <a:lnTo>
                    <a:pt x="946" y="14"/>
                  </a:lnTo>
                  <a:lnTo>
                    <a:pt x="990" y="30"/>
                  </a:lnTo>
                  <a:lnTo>
                    <a:pt x="1027" y="51"/>
                  </a:lnTo>
                  <a:lnTo>
                    <a:pt x="1061" y="77"/>
                  </a:lnTo>
                  <a:lnTo>
                    <a:pt x="1089" y="107"/>
                  </a:lnTo>
                  <a:lnTo>
                    <a:pt x="1110" y="140"/>
                  </a:lnTo>
                  <a:lnTo>
                    <a:pt x="1124" y="177"/>
                  </a:lnTo>
                  <a:lnTo>
                    <a:pt x="1132" y="217"/>
                  </a:lnTo>
                  <a:lnTo>
                    <a:pt x="1134" y="260"/>
                  </a:lnTo>
                  <a:lnTo>
                    <a:pt x="1128" y="308"/>
                  </a:lnTo>
                  <a:lnTo>
                    <a:pt x="1118" y="355"/>
                  </a:lnTo>
                  <a:lnTo>
                    <a:pt x="1099" y="402"/>
                  </a:lnTo>
                  <a:lnTo>
                    <a:pt x="1075" y="451"/>
                  </a:lnTo>
                  <a:lnTo>
                    <a:pt x="1045" y="501"/>
                  </a:lnTo>
                  <a:lnTo>
                    <a:pt x="1010" y="550"/>
                  </a:lnTo>
                  <a:lnTo>
                    <a:pt x="968" y="597"/>
                  </a:lnTo>
                  <a:lnTo>
                    <a:pt x="923" y="643"/>
                  </a:lnTo>
                  <a:lnTo>
                    <a:pt x="871" y="688"/>
                  </a:lnTo>
                  <a:lnTo>
                    <a:pt x="818" y="727"/>
                  </a:lnTo>
                  <a:lnTo>
                    <a:pt x="763" y="765"/>
                  </a:lnTo>
                  <a:lnTo>
                    <a:pt x="703" y="800"/>
                  </a:lnTo>
                  <a:lnTo>
                    <a:pt x="644" y="830"/>
                  </a:lnTo>
                  <a:lnTo>
                    <a:pt x="583" y="855"/>
                  </a:lnTo>
                  <a:lnTo>
                    <a:pt x="519" y="877"/>
                  </a:lnTo>
                  <a:lnTo>
                    <a:pt x="460" y="893"/>
                  </a:lnTo>
                  <a:lnTo>
                    <a:pt x="401" y="903"/>
                  </a:lnTo>
                  <a:lnTo>
                    <a:pt x="342" y="909"/>
                  </a:lnTo>
                  <a:lnTo>
                    <a:pt x="286" y="909"/>
                  </a:lnTo>
                  <a:lnTo>
                    <a:pt x="235" y="905"/>
                  </a:lnTo>
                  <a:lnTo>
                    <a:pt x="187" y="893"/>
                  </a:lnTo>
                  <a:lnTo>
                    <a:pt x="144" y="877"/>
                  </a:lnTo>
                  <a:lnTo>
                    <a:pt x="106" y="857"/>
                  </a:lnTo>
                  <a:lnTo>
                    <a:pt x="73" y="832"/>
                  </a:lnTo>
                  <a:lnTo>
                    <a:pt x="45" y="802"/>
                  </a:lnTo>
                  <a:lnTo>
                    <a:pt x="23" y="769"/>
                  </a:lnTo>
                  <a:lnTo>
                    <a:pt x="9" y="731"/>
                  </a:lnTo>
                  <a:lnTo>
                    <a:pt x="2" y="690"/>
                  </a:lnTo>
                  <a:lnTo>
                    <a:pt x="0" y="647"/>
                  </a:lnTo>
                  <a:lnTo>
                    <a:pt x="5" y="601"/>
                  </a:lnTo>
                  <a:lnTo>
                    <a:pt x="15" y="554"/>
                  </a:lnTo>
                  <a:lnTo>
                    <a:pt x="35" y="505"/>
                  </a:lnTo>
                  <a:lnTo>
                    <a:pt x="59" y="455"/>
                  </a:lnTo>
                  <a:lnTo>
                    <a:pt x="88" y="406"/>
                  </a:lnTo>
                  <a:lnTo>
                    <a:pt x="124" y="359"/>
                  </a:lnTo>
                  <a:lnTo>
                    <a:pt x="166" y="311"/>
                  </a:lnTo>
                  <a:lnTo>
                    <a:pt x="211" y="264"/>
                  </a:lnTo>
                  <a:lnTo>
                    <a:pt x="262" y="221"/>
                  </a:lnTo>
                  <a:lnTo>
                    <a:pt x="316" y="179"/>
                  </a:lnTo>
                  <a:lnTo>
                    <a:pt x="371" y="14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503" name="Group 31"/>
          <p:cNvGrpSpPr>
            <a:grpSpLocks/>
          </p:cNvGrpSpPr>
          <p:nvPr/>
        </p:nvGrpSpPr>
        <p:grpSpPr bwMode="auto">
          <a:xfrm>
            <a:off x="1893888" y="2165350"/>
            <a:ext cx="1933575" cy="3097212"/>
            <a:chOff x="1193" y="1211"/>
            <a:chExt cx="1218" cy="1951"/>
          </a:xfrm>
        </p:grpSpPr>
        <p:sp>
          <p:nvSpPr>
            <p:cNvPr id="1641504" name="Rectangle 32"/>
            <p:cNvSpPr>
              <a:spLocks noChangeArrowheads="1"/>
            </p:cNvSpPr>
            <p:nvPr/>
          </p:nvSpPr>
          <p:spPr bwMode="auto">
            <a:xfrm>
              <a:off x="1602" y="1211"/>
              <a:ext cx="16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FF0000"/>
                  </a:solidFill>
                </a:rPr>
                <a:t>4</a:t>
              </a:r>
              <a:endParaRPr lang="en-US"/>
            </a:p>
          </p:txBody>
        </p:sp>
        <p:sp>
          <p:nvSpPr>
            <p:cNvPr id="1641505" name="Freeform 33"/>
            <p:cNvSpPr>
              <a:spLocks/>
            </p:cNvSpPr>
            <p:nvPr/>
          </p:nvSpPr>
          <p:spPr bwMode="auto">
            <a:xfrm>
              <a:off x="1193" y="1246"/>
              <a:ext cx="1218" cy="1916"/>
            </a:xfrm>
            <a:custGeom>
              <a:avLst/>
              <a:gdLst>
                <a:gd name="T0" fmla="*/ 87 w 1218"/>
                <a:gd name="T1" fmla="*/ 724 h 1916"/>
                <a:gd name="T2" fmla="*/ 148 w 1218"/>
                <a:gd name="T3" fmla="*/ 566 h 1916"/>
                <a:gd name="T4" fmla="*/ 225 w 1218"/>
                <a:gd name="T5" fmla="*/ 420 h 1916"/>
                <a:gd name="T6" fmla="*/ 312 w 1218"/>
                <a:gd name="T7" fmla="*/ 290 h 1916"/>
                <a:gd name="T8" fmla="*/ 409 w 1218"/>
                <a:gd name="T9" fmla="*/ 182 h 1916"/>
                <a:gd name="T10" fmla="*/ 514 w 1218"/>
                <a:gd name="T11" fmla="*/ 97 h 1916"/>
                <a:gd name="T12" fmla="*/ 619 w 1218"/>
                <a:gd name="T13" fmla="*/ 38 h 1916"/>
                <a:gd name="T14" fmla="*/ 725 w 1218"/>
                <a:gd name="T15" fmla="*/ 6 h 1916"/>
                <a:gd name="T16" fmla="*/ 826 w 1218"/>
                <a:gd name="T17" fmla="*/ 4 h 1916"/>
                <a:gd name="T18" fmla="*/ 923 w 1218"/>
                <a:gd name="T19" fmla="*/ 30 h 1916"/>
                <a:gd name="T20" fmla="*/ 1008 w 1218"/>
                <a:gd name="T21" fmla="*/ 85 h 1916"/>
                <a:gd name="T22" fmla="*/ 1081 w 1218"/>
                <a:gd name="T23" fmla="*/ 168 h 1916"/>
                <a:gd name="T24" fmla="*/ 1142 w 1218"/>
                <a:gd name="T25" fmla="*/ 272 h 1916"/>
                <a:gd name="T26" fmla="*/ 1184 w 1218"/>
                <a:gd name="T27" fmla="*/ 399 h 1916"/>
                <a:gd name="T28" fmla="*/ 1212 w 1218"/>
                <a:gd name="T29" fmla="*/ 543 h 1916"/>
                <a:gd name="T30" fmla="*/ 1218 w 1218"/>
                <a:gd name="T31" fmla="*/ 698 h 1916"/>
                <a:gd name="T32" fmla="*/ 1208 w 1218"/>
                <a:gd name="T33" fmla="*/ 862 h 1916"/>
                <a:gd name="T34" fmla="*/ 1178 w 1218"/>
                <a:gd name="T35" fmla="*/ 1029 h 1916"/>
                <a:gd name="T36" fmla="*/ 1133 w 1218"/>
                <a:gd name="T37" fmla="*/ 1193 h 1916"/>
                <a:gd name="T38" fmla="*/ 1069 w 1218"/>
                <a:gd name="T39" fmla="*/ 1351 h 1916"/>
                <a:gd name="T40" fmla="*/ 992 w 1218"/>
                <a:gd name="T41" fmla="*/ 1496 h 1916"/>
                <a:gd name="T42" fmla="*/ 905 w 1218"/>
                <a:gd name="T43" fmla="*/ 1627 h 1916"/>
                <a:gd name="T44" fmla="*/ 808 w 1218"/>
                <a:gd name="T45" fmla="*/ 1735 h 1916"/>
                <a:gd name="T46" fmla="*/ 706 w 1218"/>
                <a:gd name="T47" fmla="*/ 1820 h 1916"/>
                <a:gd name="T48" fmla="*/ 599 w 1218"/>
                <a:gd name="T49" fmla="*/ 1879 h 1916"/>
                <a:gd name="T50" fmla="*/ 494 w 1218"/>
                <a:gd name="T51" fmla="*/ 1910 h 1916"/>
                <a:gd name="T52" fmla="*/ 391 w 1218"/>
                <a:gd name="T53" fmla="*/ 1912 h 1916"/>
                <a:gd name="T54" fmla="*/ 296 w 1218"/>
                <a:gd name="T55" fmla="*/ 1887 h 1916"/>
                <a:gd name="T56" fmla="*/ 209 w 1218"/>
                <a:gd name="T57" fmla="*/ 1832 h 1916"/>
                <a:gd name="T58" fmla="*/ 136 w 1218"/>
                <a:gd name="T59" fmla="*/ 1751 h 1916"/>
                <a:gd name="T60" fmla="*/ 77 w 1218"/>
                <a:gd name="T61" fmla="*/ 1644 h 1916"/>
                <a:gd name="T62" fmla="*/ 33 w 1218"/>
                <a:gd name="T63" fmla="*/ 1518 h 1916"/>
                <a:gd name="T64" fmla="*/ 8 w 1218"/>
                <a:gd name="T65" fmla="*/ 1374 h 1916"/>
                <a:gd name="T66" fmla="*/ 0 w 1218"/>
                <a:gd name="T67" fmla="*/ 1219 h 1916"/>
                <a:gd name="T68" fmla="*/ 12 w 1218"/>
                <a:gd name="T69" fmla="*/ 1055 h 1916"/>
                <a:gd name="T70" fmla="*/ 39 w 1218"/>
                <a:gd name="T71" fmla="*/ 887 h 1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8" h="1916">
                  <a:moveTo>
                    <a:pt x="61" y="805"/>
                  </a:moveTo>
                  <a:lnTo>
                    <a:pt x="87" y="724"/>
                  </a:lnTo>
                  <a:lnTo>
                    <a:pt x="116" y="643"/>
                  </a:lnTo>
                  <a:lnTo>
                    <a:pt x="148" y="566"/>
                  </a:lnTo>
                  <a:lnTo>
                    <a:pt x="186" y="491"/>
                  </a:lnTo>
                  <a:lnTo>
                    <a:pt x="225" y="420"/>
                  </a:lnTo>
                  <a:lnTo>
                    <a:pt x="267" y="353"/>
                  </a:lnTo>
                  <a:lnTo>
                    <a:pt x="312" y="290"/>
                  </a:lnTo>
                  <a:lnTo>
                    <a:pt x="360" y="233"/>
                  </a:lnTo>
                  <a:lnTo>
                    <a:pt x="409" y="182"/>
                  </a:lnTo>
                  <a:lnTo>
                    <a:pt x="460" y="136"/>
                  </a:lnTo>
                  <a:lnTo>
                    <a:pt x="514" y="97"/>
                  </a:lnTo>
                  <a:lnTo>
                    <a:pt x="565" y="64"/>
                  </a:lnTo>
                  <a:lnTo>
                    <a:pt x="619" y="38"/>
                  </a:lnTo>
                  <a:lnTo>
                    <a:pt x="672" y="18"/>
                  </a:lnTo>
                  <a:lnTo>
                    <a:pt x="725" y="6"/>
                  </a:lnTo>
                  <a:lnTo>
                    <a:pt x="777" y="0"/>
                  </a:lnTo>
                  <a:lnTo>
                    <a:pt x="826" y="4"/>
                  </a:lnTo>
                  <a:lnTo>
                    <a:pt x="876" y="14"/>
                  </a:lnTo>
                  <a:lnTo>
                    <a:pt x="923" y="30"/>
                  </a:lnTo>
                  <a:lnTo>
                    <a:pt x="966" y="54"/>
                  </a:lnTo>
                  <a:lnTo>
                    <a:pt x="1008" y="85"/>
                  </a:lnTo>
                  <a:lnTo>
                    <a:pt x="1048" y="123"/>
                  </a:lnTo>
                  <a:lnTo>
                    <a:pt x="1081" y="168"/>
                  </a:lnTo>
                  <a:lnTo>
                    <a:pt x="1113" y="217"/>
                  </a:lnTo>
                  <a:lnTo>
                    <a:pt x="1142" y="272"/>
                  </a:lnTo>
                  <a:lnTo>
                    <a:pt x="1166" y="334"/>
                  </a:lnTo>
                  <a:lnTo>
                    <a:pt x="1184" y="399"/>
                  </a:lnTo>
                  <a:lnTo>
                    <a:pt x="1200" y="470"/>
                  </a:lnTo>
                  <a:lnTo>
                    <a:pt x="1212" y="543"/>
                  </a:lnTo>
                  <a:lnTo>
                    <a:pt x="1218" y="619"/>
                  </a:lnTo>
                  <a:lnTo>
                    <a:pt x="1218" y="698"/>
                  </a:lnTo>
                  <a:lnTo>
                    <a:pt x="1216" y="779"/>
                  </a:lnTo>
                  <a:lnTo>
                    <a:pt x="1208" y="862"/>
                  </a:lnTo>
                  <a:lnTo>
                    <a:pt x="1196" y="947"/>
                  </a:lnTo>
                  <a:lnTo>
                    <a:pt x="1178" y="1029"/>
                  </a:lnTo>
                  <a:lnTo>
                    <a:pt x="1156" y="1112"/>
                  </a:lnTo>
                  <a:lnTo>
                    <a:pt x="1133" y="1193"/>
                  </a:lnTo>
                  <a:lnTo>
                    <a:pt x="1103" y="1274"/>
                  </a:lnTo>
                  <a:lnTo>
                    <a:pt x="1069" y="1351"/>
                  </a:lnTo>
                  <a:lnTo>
                    <a:pt x="1034" y="1426"/>
                  </a:lnTo>
                  <a:lnTo>
                    <a:pt x="992" y="1496"/>
                  </a:lnTo>
                  <a:lnTo>
                    <a:pt x="951" y="1563"/>
                  </a:lnTo>
                  <a:lnTo>
                    <a:pt x="905" y="1627"/>
                  </a:lnTo>
                  <a:lnTo>
                    <a:pt x="858" y="1684"/>
                  </a:lnTo>
                  <a:lnTo>
                    <a:pt x="808" y="1735"/>
                  </a:lnTo>
                  <a:lnTo>
                    <a:pt x="757" y="1780"/>
                  </a:lnTo>
                  <a:lnTo>
                    <a:pt x="706" y="1820"/>
                  </a:lnTo>
                  <a:lnTo>
                    <a:pt x="652" y="1853"/>
                  </a:lnTo>
                  <a:lnTo>
                    <a:pt x="599" y="1879"/>
                  </a:lnTo>
                  <a:lnTo>
                    <a:pt x="545" y="1899"/>
                  </a:lnTo>
                  <a:lnTo>
                    <a:pt x="494" y="1910"/>
                  </a:lnTo>
                  <a:lnTo>
                    <a:pt x="443" y="1916"/>
                  </a:lnTo>
                  <a:lnTo>
                    <a:pt x="391" y="1912"/>
                  </a:lnTo>
                  <a:lnTo>
                    <a:pt x="342" y="1902"/>
                  </a:lnTo>
                  <a:lnTo>
                    <a:pt x="296" y="1887"/>
                  </a:lnTo>
                  <a:lnTo>
                    <a:pt x="251" y="1863"/>
                  </a:lnTo>
                  <a:lnTo>
                    <a:pt x="209" y="1832"/>
                  </a:lnTo>
                  <a:lnTo>
                    <a:pt x="172" y="1794"/>
                  </a:lnTo>
                  <a:lnTo>
                    <a:pt x="136" y="1751"/>
                  </a:lnTo>
                  <a:lnTo>
                    <a:pt x="105" y="1699"/>
                  </a:lnTo>
                  <a:lnTo>
                    <a:pt x="77" y="1644"/>
                  </a:lnTo>
                  <a:lnTo>
                    <a:pt x="53" y="1583"/>
                  </a:lnTo>
                  <a:lnTo>
                    <a:pt x="33" y="1518"/>
                  </a:lnTo>
                  <a:lnTo>
                    <a:pt x="18" y="1449"/>
                  </a:lnTo>
                  <a:lnTo>
                    <a:pt x="8" y="1374"/>
                  </a:lnTo>
                  <a:lnTo>
                    <a:pt x="2" y="1297"/>
                  </a:lnTo>
                  <a:lnTo>
                    <a:pt x="0" y="1219"/>
                  </a:lnTo>
                  <a:lnTo>
                    <a:pt x="4" y="1138"/>
                  </a:lnTo>
                  <a:lnTo>
                    <a:pt x="12" y="1055"/>
                  </a:lnTo>
                  <a:lnTo>
                    <a:pt x="24" y="972"/>
                  </a:lnTo>
                  <a:lnTo>
                    <a:pt x="39" y="887"/>
                  </a:lnTo>
                  <a:lnTo>
                    <a:pt x="61" y="80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34" name="Table 33"/>
          <p:cNvGraphicFramePr>
            <a:graphicFrameLocks noGrp="1"/>
          </p:cNvGraphicFramePr>
          <p:nvPr>
            <p:extLst>
              <p:ext uri="{D42A27DB-BD31-4B8C-83A1-F6EECF244321}">
                <p14:modId xmlns:p14="http://schemas.microsoft.com/office/powerpoint/2010/main" val="2644862578"/>
              </p:ext>
            </p:extLst>
          </p:nvPr>
        </p:nvGraphicFramePr>
        <p:xfrm>
          <a:off x="5460999" y="1548765"/>
          <a:ext cx="3219451" cy="2346960"/>
        </p:xfrm>
        <a:graphic>
          <a:graphicData uri="http://schemas.openxmlformats.org/drawingml/2006/table">
            <a:tbl>
              <a:tblPr firstRow="1" firstCol="1" bandRow="1">
                <a:tableStyleId>{5C22544A-7EE6-4342-B048-85BDC9FD1C3A}</a:tableStyleId>
              </a:tblPr>
              <a:tblGrid>
                <a:gridCol w="394609">
                  <a:extLst>
                    <a:ext uri="{9D8B030D-6E8A-4147-A177-3AD203B41FA5}">
                      <a16:colId xmlns:a16="http://schemas.microsoft.com/office/drawing/2014/main" val="20000"/>
                    </a:ext>
                  </a:extLst>
                </a:gridCol>
                <a:gridCol w="470807">
                  <a:extLst>
                    <a:ext uri="{9D8B030D-6E8A-4147-A177-3AD203B41FA5}">
                      <a16:colId xmlns:a16="http://schemas.microsoft.com/office/drawing/2014/main" val="20001"/>
                    </a:ext>
                  </a:extLst>
                </a:gridCol>
                <a:gridCol w="470807">
                  <a:extLst>
                    <a:ext uri="{9D8B030D-6E8A-4147-A177-3AD203B41FA5}">
                      <a16:colId xmlns:a16="http://schemas.microsoft.com/office/drawing/2014/main" val="20002"/>
                    </a:ext>
                  </a:extLst>
                </a:gridCol>
                <a:gridCol w="470807">
                  <a:extLst>
                    <a:ext uri="{9D8B030D-6E8A-4147-A177-3AD203B41FA5}">
                      <a16:colId xmlns:a16="http://schemas.microsoft.com/office/drawing/2014/main" val="20003"/>
                    </a:ext>
                  </a:extLst>
                </a:gridCol>
                <a:gridCol w="470807">
                  <a:extLst>
                    <a:ext uri="{9D8B030D-6E8A-4147-A177-3AD203B41FA5}">
                      <a16:colId xmlns:a16="http://schemas.microsoft.com/office/drawing/2014/main" val="20004"/>
                    </a:ext>
                  </a:extLst>
                </a:gridCol>
                <a:gridCol w="470807">
                  <a:extLst>
                    <a:ext uri="{9D8B030D-6E8A-4147-A177-3AD203B41FA5}">
                      <a16:colId xmlns:a16="http://schemas.microsoft.com/office/drawing/2014/main" val="20005"/>
                    </a:ext>
                  </a:extLst>
                </a:gridCol>
                <a:gridCol w="470807">
                  <a:extLst>
                    <a:ext uri="{9D8B030D-6E8A-4147-A177-3AD203B41FA5}">
                      <a16:colId xmlns:a16="http://schemas.microsoft.com/office/drawing/2014/main" val="20006"/>
                    </a:ext>
                  </a:extLst>
                </a:gridCol>
              </a:tblGrid>
              <a:tr h="325029">
                <a:tc>
                  <a:txBody>
                    <a:bodyPr/>
                    <a:lstStyle/>
                    <a:p>
                      <a:pPr algn="ctr"/>
                      <a:endParaRPr lang="en-US" sz="1600" dirty="0"/>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6</a:t>
                      </a:r>
                    </a:p>
                  </a:txBody>
                  <a:tcPr/>
                </a:tc>
                <a:extLst>
                  <a:ext uri="{0D108BD9-81ED-4DB2-BD59-A6C34878D82A}">
                    <a16:rowId xmlns:a16="http://schemas.microsoft.com/office/drawing/2014/main" val="10000"/>
                  </a:ext>
                </a:extLst>
              </a:tr>
              <a:tr h="325029">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.24</a:t>
                      </a:r>
                    </a:p>
                  </a:txBody>
                  <a:tcPr/>
                </a:tc>
                <a:tc>
                  <a:txBody>
                    <a:bodyPr/>
                    <a:lstStyle/>
                    <a:p>
                      <a:pPr algn="ctr"/>
                      <a:r>
                        <a:rPr lang="en-US" sz="1600" dirty="0"/>
                        <a:t>.22</a:t>
                      </a:r>
                    </a:p>
                  </a:txBody>
                  <a:tcPr/>
                </a:tc>
                <a:tc>
                  <a:txBody>
                    <a:bodyPr/>
                    <a:lstStyle/>
                    <a:p>
                      <a:pPr algn="ctr"/>
                      <a:r>
                        <a:rPr lang="en-US" sz="1600" dirty="0"/>
                        <a:t>.37</a:t>
                      </a:r>
                    </a:p>
                  </a:txBody>
                  <a:tcPr/>
                </a:tc>
                <a:tc>
                  <a:txBody>
                    <a:bodyPr/>
                    <a:lstStyle/>
                    <a:p>
                      <a:pPr algn="ctr"/>
                      <a:r>
                        <a:rPr lang="en-US" sz="1600" dirty="0"/>
                        <a:t>.34</a:t>
                      </a:r>
                    </a:p>
                  </a:txBody>
                  <a:tcPr/>
                </a:tc>
                <a:tc>
                  <a:txBody>
                    <a:bodyPr/>
                    <a:lstStyle/>
                    <a:p>
                      <a:pPr algn="ctr"/>
                      <a:r>
                        <a:rPr lang="en-US" sz="1600" dirty="0"/>
                        <a:t>.23</a:t>
                      </a:r>
                    </a:p>
                  </a:txBody>
                  <a:tcPr/>
                </a:tc>
                <a:extLst>
                  <a:ext uri="{0D108BD9-81ED-4DB2-BD59-A6C34878D82A}">
                    <a16:rowId xmlns:a16="http://schemas.microsoft.com/office/drawing/2014/main" val="10001"/>
                  </a:ext>
                </a:extLst>
              </a:tr>
              <a:tr h="325029">
                <a:tc>
                  <a:txBody>
                    <a:bodyPr/>
                    <a:lstStyle/>
                    <a:p>
                      <a:pPr algn="ctr"/>
                      <a:r>
                        <a:rPr lang="en-US" sz="1600" dirty="0"/>
                        <a:t>2</a:t>
                      </a:r>
                    </a:p>
                  </a:txBody>
                  <a:tcPr/>
                </a:tc>
                <a:tc>
                  <a:txBody>
                    <a:bodyPr/>
                    <a:lstStyle/>
                    <a:p>
                      <a:pPr algn="ctr"/>
                      <a:r>
                        <a:rPr lang="en-US" sz="1600" dirty="0"/>
                        <a:t>.24</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.20</a:t>
                      </a:r>
                    </a:p>
                  </a:txBody>
                  <a:tcPr/>
                </a:tc>
                <a:tc>
                  <a:txBody>
                    <a:bodyPr/>
                    <a:lstStyle/>
                    <a:p>
                      <a:pPr algn="ctr"/>
                      <a:r>
                        <a:rPr lang="en-US" sz="1600" dirty="0"/>
                        <a:t>.14</a:t>
                      </a:r>
                    </a:p>
                  </a:txBody>
                  <a:tcPr/>
                </a:tc>
                <a:tc>
                  <a:txBody>
                    <a:bodyPr/>
                    <a:lstStyle/>
                    <a:p>
                      <a:pPr algn="ctr"/>
                      <a:r>
                        <a:rPr lang="en-US" sz="1600" dirty="0"/>
                        <a:t>.25</a:t>
                      </a:r>
                    </a:p>
                  </a:txBody>
                  <a:tcPr/>
                </a:tc>
                <a:extLst>
                  <a:ext uri="{0D108BD9-81ED-4DB2-BD59-A6C34878D82A}">
                    <a16:rowId xmlns:a16="http://schemas.microsoft.com/office/drawing/2014/main" val="10002"/>
                  </a:ext>
                </a:extLst>
              </a:tr>
              <a:tr h="325029">
                <a:tc>
                  <a:txBody>
                    <a:bodyPr/>
                    <a:lstStyle/>
                    <a:p>
                      <a:pPr algn="ctr"/>
                      <a:r>
                        <a:rPr lang="en-US" sz="1600" dirty="0"/>
                        <a:t>3</a:t>
                      </a:r>
                    </a:p>
                  </a:txBody>
                  <a:tcPr/>
                </a:tc>
                <a:tc>
                  <a:txBody>
                    <a:bodyPr/>
                    <a:lstStyle/>
                    <a:p>
                      <a:pPr algn="ctr"/>
                      <a:r>
                        <a:rPr lang="en-US" sz="1600" dirty="0"/>
                        <a:t>.22</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.15</a:t>
                      </a:r>
                    </a:p>
                  </a:txBody>
                  <a:tcPr/>
                </a:tc>
                <a:tc>
                  <a:txBody>
                    <a:bodyPr/>
                    <a:lstStyle/>
                    <a:p>
                      <a:pPr algn="ctr"/>
                      <a:r>
                        <a:rPr lang="en-US" sz="1600" dirty="0"/>
                        <a:t>.28</a:t>
                      </a:r>
                    </a:p>
                  </a:txBody>
                  <a:tcPr/>
                </a:tc>
                <a:tc>
                  <a:txBody>
                    <a:bodyPr/>
                    <a:lstStyle/>
                    <a:p>
                      <a:pPr algn="ctr"/>
                      <a:r>
                        <a:rPr lang="en-US" sz="1600" dirty="0"/>
                        <a:t>.11</a:t>
                      </a:r>
                    </a:p>
                  </a:txBody>
                  <a:tcPr/>
                </a:tc>
                <a:extLst>
                  <a:ext uri="{0D108BD9-81ED-4DB2-BD59-A6C34878D82A}">
                    <a16:rowId xmlns:a16="http://schemas.microsoft.com/office/drawing/2014/main" val="10003"/>
                  </a:ext>
                </a:extLst>
              </a:tr>
              <a:tr h="325029">
                <a:tc>
                  <a:txBody>
                    <a:bodyPr/>
                    <a:lstStyle/>
                    <a:p>
                      <a:pPr algn="ctr"/>
                      <a:r>
                        <a:rPr lang="en-US" sz="1600" dirty="0"/>
                        <a:t>4</a:t>
                      </a:r>
                    </a:p>
                  </a:txBody>
                  <a:tcPr/>
                </a:tc>
                <a:tc>
                  <a:txBody>
                    <a:bodyPr/>
                    <a:lstStyle/>
                    <a:p>
                      <a:pPr algn="ctr"/>
                      <a:r>
                        <a:rPr lang="en-US" sz="1600" dirty="0"/>
                        <a:t>.37</a:t>
                      </a:r>
                    </a:p>
                  </a:txBody>
                  <a:tcPr/>
                </a:tc>
                <a:tc>
                  <a:txBody>
                    <a:bodyPr/>
                    <a:lstStyle/>
                    <a:p>
                      <a:pPr algn="ctr"/>
                      <a:r>
                        <a:rPr lang="en-US" sz="1600" dirty="0"/>
                        <a:t>.20</a:t>
                      </a:r>
                    </a:p>
                  </a:txBody>
                  <a:tcPr/>
                </a:tc>
                <a:tc>
                  <a:txBody>
                    <a:bodyPr/>
                    <a:lstStyle/>
                    <a:p>
                      <a:pPr algn="ctr"/>
                      <a:r>
                        <a:rPr lang="en-US" sz="1600" dirty="0"/>
                        <a:t>.15</a:t>
                      </a:r>
                    </a:p>
                  </a:txBody>
                  <a:tcPr/>
                </a:tc>
                <a:tc>
                  <a:txBody>
                    <a:bodyPr/>
                    <a:lstStyle/>
                    <a:p>
                      <a:pPr algn="ctr"/>
                      <a:r>
                        <a:rPr lang="en-US" sz="1600" dirty="0"/>
                        <a:t>0</a:t>
                      </a:r>
                    </a:p>
                  </a:txBody>
                  <a:tcPr/>
                </a:tc>
                <a:tc>
                  <a:txBody>
                    <a:bodyPr/>
                    <a:lstStyle/>
                    <a:p>
                      <a:pPr algn="ctr"/>
                      <a:r>
                        <a:rPr lang="en-US" sz="1600" dirty="0"/>
                        <a:t>.29</a:t>
                      </a:r>
                    </a:p>
                  </a:txBody>
                  <a:tcPr/>
                </a:tc>
                <a:tc>
                  <a:txBody>
                    <a:bodyPr/>
                    <a:lstStyle/>
                    <a:p>
                      <a:pPr algn="ctr"/>
                      <a:r>
                        <a:rPr lang="en-US" sz="1600" dirty="0"/>
                        <a:t>.22</a:t>
                      </a:r>
                    </a:p>
                  </a:txBody>
                  <a:tcPr/>
                </a:tc>
                <a:extLst>
                  <a:ext uri="{0D108BD9-81ED-4DB2-BD59-A6C34878D82A}">
                    <a16:rowId xmlns:a16="http://schemas.microsoft.com/office/drawing/2014/main" val="10004"/>
                  </a:ext>
                </a:extLst>
              </a:tr>
              <a:tr h="325029">
                <a:tc>
                  <a:txBody>
                    <a:bodyPr/>
                    <a:lstStyle/>
                    <a:p>
                      <a:pPr algn="ctr"/>
                      <a:r>
                        <a:rPr lang="en-US" sz="1600" dirty="0"/>
                        <a:t>5</a:t>
                      </a:r>
                    </a:p>
                  </a:txBody>
                  <a:tcPr/>
                </a:tc>
                <a:tc>
                  <a:txBody>
                    <a:bodyPr/>
                    <a:lstStyle/>
                    <a:p>
                      <a:pPr algn="ctr"/>
                      <a:r>
                        <a:rPr lang="en-US" sz="1600" dirty="0"/>
                        <a:t>.34</a:t>
                      </a:r>
                    </a:p>
                  </a:txBody>
                  <a:tcPr/>
                </a:tc>
                <a:tc>
                  <a:txBody>
                    <a:bodyPr/>
                    <a:lstStyle/>
                    <a:p>
                      <a:pPr algn="ctr"/>
                      <a:r>
                        <a:rPr lang="en-US" sz="1600" dirty="0"/>
                        <a:t>.14</a:t>
                      </a:r>
                    </a:p>
                  </a:txBody>
                  <a:tcPr/>
                </a:tc>
                <a:tc>
                  <a:txBody>
                    <a:bodyPr/>
                    <a:lstStyle/>
                    <a:p>
                      <a:pPr algn="ctr"/>
                      <a:r>
                        <a:rPr lang="en-US" sz="1600" dirty="0"/>
                        <a:t>.28</a:t>
                      </a:r>
                    </a:p>
                  </a:txBody>
                  <a:tcPr/>
                </a:tc>
                <a:tc>
                  <a:txBody>
                    <a:bodyPr/>
                    <a:lstStyle/>
                    <a:p>
                      <a:pPr algn="ctr"/>
                      <a:r>
                        <a:rPr lang="en-US" sz="1600" dirty="0"/>
                        <a:t>.29</a:t>
                      </a:r>
                    </a:p>
                  </a:txBody>
                  <a:tcPr/>
                </a:tc>
                <a:tc>
                  <a:txBody>
                    <a:bodyPr/>
                    <a:lstStyle/>
                    <a:p>
                      <a:pPr algn="ctr"/>
                      <a:r>
                        <a:rPr lang="en-US" sz="1600" dirty="0"/>
                        <a:t>0</a:t>
                      </a:r>
                    </a:p>
                  </a:txBody>
                  <a:tcPr/>
                </a:tc>
                <a:tc>
                  <a:txBody>
                    <a:bodyPr/>
                    <a:lstStyle/>
                    <a:p>
                      <a:pPr algn="ctr"/>
                      <a:r>
                        <a:rPr lang="en-US" sz="1600" dirty="0"/>
                        <a:t>.39</a:t>
                      </a:r>
                    </a:p>
                  </a:txBody>
                  <a:tcPr/>
                </a:tc>
                <a:extLst>
                  <a:ext uri="{0D108BD9-81ED-4DB2-BD59-A6C34878D82A}">
                    <a16:rowId xmlns:a16="http://schemas.microsoft.com/office/drawing/2014/main" val="10005"/>
                  </a:ext>
                </a:extLst>
              </a:tr>
              <a:tr h="325029">
                <a:tc>
                  <a:txBody>
                    <a:bodyPr/>
                    <a:lstStyle/>
                    <a:p>
                      <a:pPr algn="ctr"/>
                      <a:r>
                        <a:rPr lang="en-US" sz="1600" dirty="0"/>
                        <a:t>6</a:t>
                      </a:r>
                    </a:p>
                  </a:txBody>
                  <a:tcPr/>
                </a:tc>
                <a:tc>
                  <a:txBody>
                    <a:bodyPr/>
                    <a:lstStyle/>
                    <a:p>
                      <a:pPr algn="ctr"/>
                      <a:r>
                        <a:rPr lang="en-US" sz="1600" dirty="0"/>
                        <a:t>.23</a:t>
                      </a:r>
                    </a:p>
                  </a:txBody>
                  <a:tcPr/>
                </a:tc>
                <a:tc>
                  <a:txBody>
                    <a:bodyPr/>
                    <a:lstStyle/>
                    <a:p>
                      <a:pPr algn="ctr"/>
                      <a:r>
                        <a:rPr lang="en-US" sz="1600" dirty="0"/>
                        <a:t>.25</a:t>
                      </a:r>
                    </a:p>
                  </a:txBody>
                  <a:tcPr/>
                </a:tc>
                <a:tc>
                  <a:txBody>
                    <a:bodyPr/>
                    <a:lstStyle/>
                    <a:p>
                      <a:pPr algn="ctr"/>
                      <a:r>
                        <a:rPr lang="en-US" sz="1600" dirty="0"/>
                        <a:t>.11</a:t>
                      </a:r>
                    </a:p>
                  </a:txBody>
                  <a:tcPr/>
                </a:tc>
                <a:tc>
                  <a:txBody>
                    <a:bodyPr/>
                    <a:lstStyle/>
                    <a:p>
                      <a:pPr algn="ctr"/>
                      <a:r>
                        <a:rPr lang="en-US" sz="1600" dirty="0"/>
                        <a:t>.22</a:t>
                      </a:r>
                    </a:p>
                  </a:txBody>
                  <a:tcPr/>
                </a:tc>
                <a:tc>
                  <a:txBody>
                    <a:bodyPr/>
                    <a:lstStyle/>
                    <a:p>
                      <a:pPr algn="ctr"/>
                      <a:r>
                        <a:rPr lang="en-US" sz="1600" dirty="0"/>
                        <a:t>.39</a:t>
                      </a:r>
                    </a:p>
                  </a:txBody>
                  <a:tcPr/>
                </a:tc>
                <a:tc>
                  <a:txBody>
                    <a:bodyPr/>
                    <a:lstStyle/>
                    <a:p>
                      <a:pPr algn="ctr"/>
                      <a:r>
                        <a:rPr lang="en-US" sz="1600"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76574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1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1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415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415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414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414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41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8" name="Rectangle 2"/>
          <p:cNvSpPr>
            <a:spLocks noGrp="1" noChangeArrowheads="1"/>
          </p:cNvSpPr>
          <p:nvPr>
            <p:ph type="title"/>
          </p:nvPr>
        </p:nvSpPr>
        <p:spPr>
          <a:xfrm>
            <a:off x="304800" y="533400"/>
            <a:ext cx="8610600" cy="990600"/>
          </a:xfrm>
        </p:spPr>
        <p:txBody>
          <a:bodyPr>
            <a:noAutofit/>
          </a:bodyPr>
          <a:lstStyle/>
          <a:p>
            <a:r>
              <a:rPr lang="en-US" dirty="0"/>
              <a:t>Hierarchical Clustering: Group Average</a:t>
            </a:r>
          </a:p>
        </p:txBody>
      </p:sp>
      <p:sp>
        <p:nvSpPr>
          <p:cNvPr id="1642499" name="Rectangle 3"/>
          <p:cNvSpPr>
            <a:spLocks noGrp="1" noChangeArrowheads="1"/>
          </p:cNvSpPr>
          <p:nvPr>
            <p:ph type="body" idx="1"/>
          </p:nvPr>
        </p:nvSpPr>
        <p:spPr/>
        <p:txBody>
          <a:bodyPr/>
          <a:lstStyle/>
          <a:p>
            <a:pPr marL="533400" indent="-533400"/>
            <a:r>
              <a:rPr lang="en-US" sz="3100"/>
              <a:t>Compromise between Single and Complete Link</a:t>
            </a:r>
          </a:p>
          <a:p>
            <a:pPr marL="533400" indent="-533400"/>
            <a:endParaRPr lang="en-US" sz="3100"/>
          </a:p>
          <a:p>
            <a:pPr marL="533400" indent="-533400"/>
            <a:r>
              <a:rPr lang="en-US" sz="3100"/>
              <a:t>Strengths</a:t>
            </a:r>
          </a:p>
          <a:p>
            <a:pPr marL="914400" lvl="1" indent="-457200"/>
            <a:r>
              <a:rPr lang="en-US" sz="2700"/>
              <a:t>Less susceptible to noise and outliers</a:t>
            </a:r>
          </a:p>
          <a:p>
            <a:pPr marL="533400" indent="-533400"/>
            <a:endParaRPr lang="en-US" sz="3100"/>
          </a:p>
          <a:p>
            <a:pPr marL="533400" indent="-533400"/>
            <a:r>
              <a:rPr lang="en-US" sz="3100"/>
              <a:t>Limitations</a:t>
            </a:r>
          </a:p>
          <a:p>
            <a:pPr marL="914400" lvl="1" indent="-457200"/>
            <a:r>
              <a:rPr lang="en-US" sz="2700"/>
              <a:t>Biased towards globular clusters</a:t>
            </a:r>
          </a:p>
        </p:txBody>
      </p:sp>
    </p:spTree>
    <p:extLst>
      <p:ext uri="{BB962C8B-B14F-4D97-AF65-F5344CB8AC3E}">
        <p14:creationId xmlns:p14="http://schemas.microsoft.com/office/powerpoint/2010/main" val="1654579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594" name="Rectangle 2"/>
          <p:cNvSpPr>
            <a:spLocks noGrp="1" noChangeArrowheads="1"/>
          </p:cNvSpPr>
          <p:nvPr>
            <p:ph type="title"/>
          </p:nvPr>
        </p:nvSpPr>
        <p:spPr>
          <a:xfrm>
            <a:off x="457200" y="533400"/>
            <a:ext cx="8229600" cy="1143000"/>
          </a:xfrm>
        </p:spPr>
        <p:txBody>
          <a:bodyPr>
            <a:noAutofit/>
          </a:bodyPr>
          <a:lstStyle/>
          <a:p>
            <a:r>
              <a:rPr lang="en-US" dirty="0"/>
              <a:t>Hierarchical Clustering:  </a:t>
            </a:r>
            <a:br>
              <a:rPr lang="en-US" dirty="0"/>
            </a:br>
            <a:r>
              <a:rPr lang="en-US" dirty="0"/>
              <a:t>Problems and Limitations</a:t>
            </a:r>
          </a:p>
        </p:txBody>
      </p:sp>
      <p:sp>
        <p:nvSpPr>
          <p:cNvPr id="1646595" name="Rectangle 3"/>
          <p:cNvSpPr>
            <a:spLocks noGrp="1" noChangeArrowheads="1"/>
          </p:cNvSpPr>
          <p:nvPr>
            <p:ph type="body" idx="1"/>
          </p:nvPr>
        </p:nvSpPr>
        <p:spPr>
          <a:xfrm>
            <a:off x="457200" y="1828800"/>
            <a:ext cx="8229600" cy="4876800"/>
          </a:xfrm>
        </p:spPr>
        <p:txBody>
          <a:bodyPr>
            <a:normAutofit fontScale="92500" lnSpcReduction="10000"/>
          </a:bodyPr>
          <a:lstStyle/>
          <a:p>
            <a:r>
              <a:rPr lang="en-US" dirty="0"/>
              <a:t>Computational complexity in time and space</a:t>
            </a:r>
          </a:p>
          <a:p>
            <a:endParaRPr lang="en-US" dirty="0"/>
          </a:p>
          <a:p>
            <a:r>
              <a:rPr lang="en-US" dirty="0"/>
              <a:t>Once a decision is made to combine two clusters, it cannot be undone</a:t>
            </a:r>
          </a:p>
          <a:p>
            <a:pPr lvl="4"/>
            <a:endParaRPr lang="en-US" dirty="0"/>
          </a:p>
          <a:p>
            <a:r>
              <a:rPr lang="en-US" dirty="0"/>
              <a:t>No objective function is directly minimized</a:t>
            </a:r>
          </a:p>
          <a:p>
            <a:pPr lvl="4"/>
            <a:endParaRPr lang="en-US" dirty="0"/>
          </a:p>
          <a:p>
            <a:r>
              <a:rPr lang="en-US" dirty="0"/>
              <a:t>Different schemes have problems with one or more of the following:</a:t>
            </a:r>
          </a:p>
          <a:p>
            <a:pPr lvl="1"/>
            <a:r>
              <a:rPr lang="en-US" dirty="0"/>
              <a:t>Sensitivity to noise and outliers</a:t>
            </a:r>
          </a:p>
          <a:p>
            <a:pPr lvl="1"/>
            <a:r>
              <a:rPr lang="en-US" dirty="0"/>
              <a:t>Difficulty handling different sized clusters and convex shapes</a:t>
            </a:r>
          </a:p>
          <a:p>
            <a:pPr lvl="1"/>
            <a:r>
              <a:rPr lang="en-US" dirty="0"/>
              <a:t>Breaking large clusters</a:t>
            </a:r>
          </a:p>
        </p:txBody>
      </p:sp>
    </p:spTree>
    <p:extLst>
      <p:ext uri="{BB962C8B-B14F-4D97-AF65-F5344CB8AC3E}">
        <p14:creationId xmlns:p14="http://schemas.microsoft.com/office/powerpoint/2010/main" val="2047322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1C43-95A8-9BEE-2691-1F0A91DFD3F7}"/>
              </a:ext>
            </a:extLst>
          </p:cNvPr>
          <p:cNvSpPr>
            <a:spLocks noGrp="1"/>
          </p:cNvSpPr>
          <p:nvPr>
            <p:ph type="title"/>
          </p:nvPr>
        </p:nvSpPr>
        <p:spPr/>
        <p:txBody>
          <a:bodyPr/>
          <a:lstStyle/>
          <a:p>
            <a:r>
              <a:rPr lang="en-US" dirty="0"/>
              <a:t>Divisive Hierarchical Clustering</a:t>
            </a:r>
          </a:p>
        </p:txBody>
      </p:sp>
      <p:sp>
        <p:nvSpPr>
          <p:cNvPr id="3" name="Content Placeholder 2">
            <a:extLst>
              <a:ext uri="{FF2B5EF4-FFF2-40B4-BE49-F238E27FC236}">
                <a16:creationId xmlns:a16="http://schemas.microsoft.com/office/drawing/2014/main" id="{5A43BA8D-8588-38EC-F2B3-410EE2DADFF8}"/>
              </a:ext>
            </a:extLst>
          </p:cNvPr>
          <p:cNvSpPr>
            <a:spLocks noGrp="1"/>
          </p:cNvSpPr>
          <p:nvPr>
            <p:ph idx="1"/>
          </p:nvPr>
        </p:nvSpPr>
        <p:spPr/>
        <p:txBody>
          <a:bodyPr/>
          <a:lstStyle/>
          <a:p>
            <a:r>
              <a:rPr lang="en-US" dirty="0"/>
              <a:t>given a dataset (d1, d2, d3, ....</a:t>
            </a:r>
            <a:r>
              <a:rPr lang="en-US" dirty="0" err="1"/>
              <a:t>dN</a:t>
            </a:r>
            <a:r>
              <a:rPr lang="en-US" dirty="0"/>
              <a:t>) of size N</a:t>
            </a:r>
          </a:p>
          <a:p>
            <a:r>
              <a:rPr lang="en-US" dirty="0"/>
              <a:t>at the top we have all data in one cluster</a:t>
            </a:r>
          </a:p>
          <a:p>
            <a:r>
              <a:rPr lang="en-US" dirty="0"/>
              <a:t>the cluster is split using a flat clustering method </a:t>
            </a:r>
            <a:r>
              <a:rPr lang="en-US" dirty="0" err="1"/>
              <a:t>eg.</a:t>
            </a:r>
            <a:r>
              <a:rPr lang="en-US" dirty="0"/>
              <a:t> K-Means </a:t>
            </a:r>
            <a:r>
              <a:rPr lang="en-US" dirty="0" err="1"/>
              <a:t>etc</a:t>
            </a:r>
            <a:endParaRPr lang="en-US" dirty="0"/>
          </a:p>
          <a:p>
            <a:r>
              <a:rPr lang="en-US" dirty="0"/>
              <a:t>repeat</a:t>
            </a:r>
          </a:p>
          <a:p>
            <a:r>
              <a:rPr lang="en-US" dirty="0"/>
              <a:t>choose the best cluster among all the clusters to split</a:t>
            </a:r>
          </a:p>
          <a:p>
            <a:r>
              <a:rPr lang="en-US" dirty="0"/>
              <a:t>split that cluster by the flat clustering algorithm</a:t>
            </a:r>
          </a:p>
          <a:p>
            <a:r>
              <a:rPr lang="en-US" dirty="0"/>
              <a:t>until each data is in its own singleton cluster</a:t>
            </a:r>
          </a:p>
          <a:p>
            <a:endParaRPr lang="en-US" dirty="0"/>
          </a:p>
        </p:txBody>
      </p:sp>
    </p:spTree>
    <p:extLst>
      <p:ext uri="{BB962C8B-B14F-4D97-AF65-F5344CB8AC3E}">
        <p14:creationId xmlns:p14="http://schemas.microsoft.com/office/powerpoint/2010/main" val="418865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80" name="Rectangle 4"/>
          <p:cNvSpPr>
            <a:spLocks noGrp="1" noChangeArrowheads="1"/>
          </p:cNvSpPr>
          <p:nvPr>
            <p:ph type="title"/>
          </p:nvPr>
        </p:nvSpPr>
        <p:spPr/>
        <p:txBody>
          <a:bodyPr/>
          <a:lstStyle/>
          <a:p>
            <a:r>
              <a:rPr lang="en-US" dirty="0"/>
              <a:t>What is a </a:t>
            </a:r>
            <a:r>
              <a:rPr lang="en-US" dirty="0">
                <a:solidFill>
                  <a:schemeClr val="accent6">
                    <a:lumMod val="75000"/>
                  </a:schemeClr>
                </a:solidFill>
              </a:rPr>
              <a:t>Clustering</a:t>
            </a:r>
            <a:r>
              <a:rPr lang="en-US" dirty="0"/>
              <a:t>?</a:t>
            </a:r>
          </a:p>
        </p:txBody>
      </p:sp>
      <p:sp>
        <p:nvSpPr>
          <p:cNvPr id="1534981" name="Rectangle 5"/>
          <p:cNvSpPr>
            <a:spLocks noGrp="1" noChangeArrowheads="1"/>
          </p:cNvSpPr>
          <p:nvPr>
            <p:ph type="body" idx="1"/>
          </p:nvPr>
        </p:nvSpPr>
        <p:spPr>
          <a:xfrm>
            <a:off x="488950" y="1524000"/>
            <a:ext cx="8318500" cy="1295400"/>
          </a:xfrm>
        </p:spPr>
        <p:txBody>
          <a:bodyPr>
            <a:normAutofit/>
          </a:bodyPr>
          <a:lstStyle/>
          <a:p>
            <a:r>
              <a:rPr lang="en-US" sz="2400" dirty="0"/>
              <a:t>In general a </a:t>
            </a:r>
            <a:r>
              <a:rPr lang="en-US" sz="2400" dirty="0">
                <a:solidFill>
                  <a:schemeClr val="accent6">
                    <a:lumMod val="75000"/>
                  </a:schemeClr>
                </a:solidFill>
              </a:rPr>
              <a:t>grouping</a:t>
            </a:r>
            <a:r>
              <a:rPr lang="en-US" sz="2400" dirty="0"/>
              <a:t> of objects such that the objects in a </a:t>
            </a:r>
            <a:r>
              <a:rPr lang="en-US" sz="2400" dirty="0">
                <a:solidFill>
                  <a:srgbClr val="0070C0"/>
                </a:solidFill>
              </a:rPr>
              <a:t>group</a:t>
            </a:r>
            <a:r>
              <a:rPr lang="en-US" sz="2400" dirty="0"/>
              <a:t> (</a:t>
            </a:r>
            <a:r>
              <a:rPr lang="en-US" sz="2400" dirty="0">
                <a:solidFill>
                  <a:srgbClr val="0070C0"/>
                </a:solidFill>
              </a:rPr>
              <a:t>cluster</a:t>
            </a:r>
            <a:r>
              <a:rPr lang="en-US" sz="2400" dirty="0"/>
              <a:t>) are similar (or related) to one another and different from (or unrelated to) the objects in other groups</a:t>
            </a:r>
          </a:p>
        </p:txBody>
      </p:sp>
      <p:grpSp>
        <p:nvGrpSpPr>
          <p:cNvPr id="1534982" name="Group 6"/>
          <p:cNvGrpSpPr>
            <a:grpSpLocks/>
          </p:cNvGrpSpPr>
          <p:nvPr/>
        </p:nvGrpSpPr>
        <p:grpSpPr bwMode="auto">
          <a:xfrm>
            <a:off x="3276600" y="3951288"/>
            <a:ext cx="3048000" cy="2678112"/>
            <a:chOff x="2160" y="2544"/>
            <a:chExt cx="1920" cy="1687"/>
          </a:xfrm>
        </p:grpSpPr>
        <p:sp>
          <p:nvSpPr>
            <p:cNvPr id="1534983"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4"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5"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8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499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0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5009" name="Group 33"/>
          <p:cNvGrpSpPr>
            <a:grpSpLocks/>
          </p:cNvGrpSpPr>
          <p:nvPr/>
        </p:nvGrpSpPr>
        <p:grpSpPr bwMode="auto">
          <a:xfrm>
            <a:off x="5257800" y="3048000"/>
            <a:ext cx="3048000" cy="2514600"/>
            <a:chOff x="3312" y="1584"/>
            <a:chExt cx="1920" cy="1584"/>
          </a:xfrm>
        </p:grpSpPr>
        <p:sp>
          <p:nvSpPr>
            <p:cNvPr id="1535010"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5011"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spcBef>
                  <a:spcPct val="50000"/>
                </a:spcBef>
              </a:pPr>
              <a:r>
                <a:rPr lang="en-US" sz="2000" b="0">
                  <a:latin typeface="Tahoma" pitchFamily="34" charset="0"/>
                </a:rPr>
                <a:t>Inter-cluster distances are maximized</a:t>
              </a:r>
            </a:p>
          </p:txBody>
        </p:sp>
      </p:grpSp>
      <p:grpSp>
        <p:nvGrpSpPr>
          <p:cNvPr id="1535012" name="Group 36"/>
          <p:cNvGrpSpPr>
            <a:grpSpLocks/>
          </p:cNvGrpSpPr>
          <p:nvPr/>
        </p:nvGrpSpPr>
        <p:grpSpPr bwMode="auto">
          <a:xfrm>
            <a:off x="2895600" y="4038600"/>
            <a:ext cx="3276600" cy="2286000"/>
            <a:chOff x="1824" y="2208"/>
            <a:chExt cx="2064" cy="1440"/>
          </a:xfrm>
        </p:grpSpPr>
        <p:sp>
          <p:nvSpPr>
            <p:cNvPr id="1535013"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14"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5015"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5016" name="Group 40"/>
          <p:cNvGrpSpPr>
            <a:grpSpLocks/>
          </p:cNvGrpSpPr>
          <p:nvPr/>
        </p:nvGrpSpPr>
        <p:grpSpPr bwMode="auto">
          <a:xfrm>
            <a:off x="1295400" y="3352800"/>
            <a:ext cx="2286000" cy="1676400"/>
            <a:chOff x="816" y="1776"/>
            <a:chExt cx="1440" cy="1056"/>
          </a:xfrm>
        </p:grpSpPr>
        <p:sp>
          <p:nvSpPr>
            <p:cNvPr id="1535017"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5018"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spcBef>
                  <a:spcPct val="50000"/>
                </a:spcBef>
              </a:pPr>
              <a:r>
                <a:rPr lang="en-US" sz="2000" b="0">
                  <a:latin typeface="Tahoma" pitchFamily="34" charset="0"/>
                </a:rPr>
                <a:t>Intra-cluster distances are minimized</a:t>
              </a:r>
            </a:p>
          </p:txBody>
        </p:sp>
      </p:grpSp>
    </p:spTree>
    <p:extLst>
      <p:ext uri="{BB962C8B-B14F-4D97-AF65-F5344CB8AC3E}">
        <p14:creationId xmlns:p14="http://schemas.microsoft.com/office/powerpoint/2010/main" val="3776163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DBSCAN</a:t>
            </a:r>
          </a:p>
        </p:txBody>
      </p:sp>
      <p:sp>
        <p:nvSpPr>
          <p:cNvPr id="5" name="Text Placeholder 4"/>
          <p:cNvSpPr>
            <a:spLocks noGrp="1"/>
          </p:cNvSpPr>
          <p:nvPr>
            <p:ph type="body" idx="1"/>
          </p:nvPr>
        </p:nvSpPr>
        <p:spPr/>
        <p:txBody>
          <a:bodyPr/>
          <a:lstStyle/>
          <a:p>
            <a:r>
              <a:rPr lang="en-US" dirty="0"/>
              <a:t>Density Based Spatial Clustering of Applications with Noise</a:t>
            </a:r>
          </a:p>
        </p:txBody>
      </p:sp>
    </p:spTree>
    <p:extLst>
      <p:ext uri="{BB962C8B-B14F-4D97-AF65-F5344CB8AC3E}">
        <p14:creationId xmlns:p14="http://schemas.microsoft.com/office/powerpoint/2010/main" val="3015532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Density-Based Clustering</a:t>
            </a:r>
          </a:p>
        </p:txBody>
      </p:sp>
      <p:sp>
        <p:nvSpPr>
          <p:cNvPr id="3" name="Content Placeholder 2"/>
          <p:cNvSpPr>
            <a:spLocks noGrp="1"/>
          </p:cNvSpPr>
          <p:nvPr>
            <p:ph idx="1"/>
          </p:nvPr>
        </p:nvSpPr>
        <p:spPr/>
        <p:txBody>
          <a:bodyPr>
            <a:normAutofit fontScale="85000" lnSpcReduction="10000"/>
          </a:bodyPr>
          <a:lstStyle/>
          <a:p>
            <a:r>
              <a:rPr lang="en-US" dirty="0">
                <a:solidFill>
                  <a:srgbClr val="0070C0"/>
                </a:solidFill>
              </a:rPr>
              <a:t>DBSCAN</a:t>
            </a:r>
            <a:r>
              <a:rPr lang="en-US" dirty="0"/>
              <a:t> is a </a:t>
            </a:r>
            <a:r>
              <a:rPr lang="en-US" dirty="0">
                <a:solidFill>
                  <a:schemeClr val="accent6">
                    <a:lumMod val="75000"/>
                  </a:schemeClr>
                </a:solidFill>
              </a:rPr>
              <a:t>Density-Based Clustering </a:t>
            </a:r>
            <a:r>
              <a:rPr lang="en-US" dirty="0"/>
              <a:t>algorithm</a:t>
            </a:r>
          </a:p>
          <a:p>
            <a:endParaRPr lang="en-US" dirty="0"/>
          </a:p>
          <a:p>
            <a:r>
              <a:rPr lang="en-US" dirty="0"/>
              <a:t>In density based clustering we partition points into dense regions separated by not-so-dense regions.</a:t>
            </a:r>
          </a:p>
          <a:p>
            <a:endParaRPr lang="en-US" dirty="0"/>
          </a:p>
          <a:p>
            <a:r>
              <a:rPr lang="en-US" dirty="0"/>
              <a:t>Important Questions:</a:t>
            </a:r>
          </a:p>
          <a:p>
            <a:pPr lvl="1"/>
            <a:r>
              <a:rPr lang="en-US" dirty="0"/>
              <a:t>How do we measure density?</a:t>
            </a:r>
          </a:p>
          <a:p>
            <a:pPr lvl="1"/>
            <a:r>
              <a:rPr lang="en-US" dirty="0"/>
              <a:t>What is a dense region?</a:t>
            </a:r>
          </a:p>
          <a:p>
            <a:pPr lvl="1"/>
            <a:endParaRPr lang="en-US" dirty="0"/>
          </a:p>
          <a:p>
            <a:r>
              <a:rPr lang="en-US" dirty="0"/>
              <a:t>DBSCAN:</a:t>
            </a:r>
          </a:p>
          <a:p>
            <a:pPr lvl="1"/>
            <a:r>
              <a:rPr lang="en-US" dirty="0">
                <a:solidFill>
                  <a:schemeClr val="accent6">
                    <a:lumMod val="75000"/>
                  </a:schemeClr>
                </a:solidFill>
              </a:rPr>
              <a:t>Density at point </a:t>
            </a:r>
            <a:r>
              <a:rPr lang="en-US" dirty="0">
                <a:solidFill>
                  <a:srgbClr val="0070C0"/>
                </a:solidFill>
              </a:rPr>
              <a:t>p</a:t>
            </a:r>
            <a:r>
              <a:rPr lang="en-US" dirty="0"/>
              <a:t>: number of points within a circle of radius </a:t>
            </a:r>
            <a:r>
              <a:rPr lang="en-US" dirty="0" err="1">
                <a:solidFill>
                  <a:srgbClr val="0070C0"/>
                </a:solidFill>
              </a:rPr>
              <a:t>Eps</a:t>
            </a:r>
            <a:endParaRPr lang="en-US" dirty="0">
              <a:solidFill>
                <a:srgbClr val="0070C0"/>
              </a:solidFill>
            </a:endParaRPr>
          </a:p>
          <a:p>
            <a:pPr lvl="1"/>
            <a:r>
              <a:rPr lang="en-US" dirty="0">
                <a:solidFill>
                  <a:schemeClr val="accent6">
                    <a:lumMod val="75000"/>
                  </a:schemeClr>
                </a:solidFill>
              </a:rPr>
              <a:t>Dense Region</a:t>
            </a:r>
            <a:r>
              <a:rPr lang="en-US" dirty="0"/>
              <a:t>: A circle of radius </a:t>
            </a:r>
            <a:r>
              <a:rPr lang="en-US" dirty="0" err="1">
                <a:solidFill>
                  <a:srgbClr val="0070C0"/>
                </a:solidFill>
              </a:rPr>
              <a:t>Eps</a:t>
            </a:r>
            <a:r>
              <a:rPr lang="en-US" dirty="0">
                <a:solidFill>
                  <a:srgbClr val="0070C0"/>
                </a:solidFill>
              </a:rPr>
              <a:t> </a:t>
            </a:r>
            <a:r>
              <a:rPr lang="en-US" dirty="0"/>
              <a:t>that contains at least </a:t>
            </a:r>
            <a:r>
              <a:rPr lang="en-US" dirty="0" err="1">
                <a:solidFill>
                  <a:srgbClr val="0070C0"/>
                </a:solidFill>
              </a:rPr>
              <a:t>MinPts</a:t>
            </a:r>
            <a:r>
              <a:rPr lang="en-US" dirty="0">
                <a:solidFill>
                  <a:srgbClr val="0070C0"/>
                </a:solidFill>
              </a:rPr>
              <a:t> </a:t>
            </a:r>
            <a:r>
              <a:rPr lang="en-US" dirty="0"/>
              <a:t>points</a:t>
            </a:r>
          </a:p>
        </p:txBody>
      </p:sp>
    </p:spTree>
    <p:extLst>
      <p:ext uri="{BB962C8B-B14F-4D97-AF65-F5344CB8AC3E}">
        <p14:creationId xmlns:p14="http://schemas.microsoft.com/office/powerpoint/2010/main" val="3028949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272F-C247-7E92-293C-9EDD86FEAA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A749BA-3712-1298-DE7C-8B597CFD4202}"/>
              </a:ext>
            </a:extLst>
          </p:cNvPr>
          <p:cNvSpPr>
            <a:spLocks noGrp="1"/>
          </p:cNvSpPr>
          <p:nvPr>
            <p:ph idx="1"/>
          </p:nvPr>
        </p:nvSpPr>
        <p:spPr/>
        <p:txBody>
          <a:bodyPr>
            <a:normAutofit fontScale="85000" lnSpcReduction="20000"/>
          </a:bodyPr>
          <a:lstStyle/>
          <a:p>
            <a:r>
              <a:rPr lang="en-US" dirty="0"/>
              <a:t>eps : It defines the neighborhood around a data point i.e. if the distance between two points is lower or equal to ‘eps’ then they are considered neighbors. If the eps value is chosen too small then large part of the data will be considered as outliers. If it is chosen very large then the clusters will merge and the majority of the data points will be in the same clusters. One way to find the eps value is based on the k-distance graph.</a:t>
            </a:r>
          </a:p>
          <a:p>
            <a:endParaRPr lang="en-US" dirty="0"/>
          </a:p>
          <a:p>
            <a:r>
              <a:rPr lang="en-US" dirty="0" err="1"/>
              <a:t>MinPts</a:t>
            </a:r>
            <a:r>
              <a:rPr lang="en-US" dirty="0"/>
              <a:t>: Minimum number of neighbors (data points) within eps radius. Larger the dataset, the larger value of </a:t>
            </a:r>
            <a:r>
              <a:rPr lang="en-US" dirty="0" err="1"/>
              <a:t>MinPts</a:t>
            </a:r>
            <a:r>
              <a:rPr lang="en-US" dirty="0"/>
              <a:t> must be chosen. As a general rule, the minimum </a:t>
            </a:r>
            <a:r>
              <a:rPr lang="en-US" dirty="0" err="1"/>
              <a:t>MinPts</a:t>
            </a:r>
            <a:r>
              <a:rPr lang="en-US" dirty="0"/>
              <a:t> can be derived from the number of dimensions D in the dataset as, </a:t>
            </a:r>
            <a:r>
              <a:rPr lang="en-US" dirty="0" err="1"/>
              <a:t>MinPts</a:t>
            </a:r>
            <a:r>
              <a:rPr lang="en-US" dirty="0"/>
              <a:t> &gt;= D+1. The minimum value of </a:t>
            </a:r>
            <a:r>
              <a:rPr lang="en-US" dirty="0" err="1"/>
              <a:t>MinPts</a:t>
            </a:r>
            <a:r>
              <a:rPr lang="en-US" dirty="0"/>
              <a:t> must be chosen at least 3.</a:t>
            </a:r>
          </a:p>
        </p:txBody>
      </p:sp>
    </p:spTree>
    <p:extLst>
      <p:ext uri="{BB962C8B-B14F-4D97-AF65-F5344CB8AC3E}">
        <p14:creationId xmlns:p14="http://schemas.microsoft.com/office/powerpoint/2010/main" val="25118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a:xfrm>
            <a:off x="381000" y="457200"/>
            <a:ext cx="8280400" cy="1066800"/>
          </a:xfrm>
        </p:spPr>
        <p:txBody>
          <a:bodyPr>
            <a:normAutofit/>
          </a:bodyPr>
          <a:lstStyle/>
          <a:p>
            <a:r>
              <a:rPr lang="en-US" dirty="0"/>
              <a:t>DBSCAN</a:t>
            </a:r>
          </a:p>
        </p:txBody>
      </p:sp>
      <p:sp>
        <p:nvSpPr>
          <p:cNvPr id="1649667" name="Rectangle 3"/>
          <p:cNvSpPr>
            <a:spLocks noGrp="1" noChangeArrowheads="1"/>
          </p:cNvSpPr>
          <p:nvPr>
            <p:ph type="body" idx="1"/>
          </p:nvPr>
        </p:nvSpPr>
        <p:spPr>
          <a:xfrm>
            <a:off x="228600" y="1524000"/>
            <a:ext cx="8001000" cy="5181600"/>
          </a:xfrm>
        </p:spPr>
        <p:txBody>
          <a:bodyPr/>
          <a:lstStyle/>
          <a:p>
            <a:pPr>
              <a:lnSpc>
                <a:spcPct val="90000"/>
              </a:lnSpc>
            </a:pPr>
            <a:r>
              <a:rPr lang="en-US" dirty="0"/>
              <a:t>Characterization of points</a:t>
            </a:r>
            <a:endParaRPr lang="en-US" sz="1800" dirty="0"/>
          </a:p>
          <a:p>
            <a:pPr lvl="1">
              <a:lnSpc>
                <a:spcPct val="90000"/>
              </a:lnSpc>
            </a:pPr>
            <a:r>
              <a:rPr lang="en-US" dirty="0"/>
              <a:t>A point is a </a:t>
            </a:r>
            <a:r>
              <a:rPr lang="en-US" dirty="0">
                <a:solidFill>
                  <a:srgbClr val="FF0000"/>
                </a:solidFill>
              </a:rPr>
              <a:t>core point</a:t>
            </a:r>
            <a:r>
              <a:rPr lang="en-US" dirty="0"/>
              <a:t> if it has more than a specified number of points (</a:t>
            </a:r>
            <a:r>
              <a:rPr lang="en-US" dirty="0" err="1">
                <a:solidFill>
                  <a:srgbClr val="0070C0"/>
                </a:solidFill>
              </a:rPr>
              <a:t>MinPts</a:t>
            </a:r>
            <a:r>
              <a:rPr lang="en-US" dirty="0"/>
              <a:t>) within </a:t>
            </a:r>
            <a:r>
              <a:rPr lang="en-US" dirty="0" err="1">
                <a:solidFill>
                  <a:srgbClr val="0070C0"/>
                </a:solidFill>
              </a:rPr>
              <a:t>Eps</a:t>
            </a:r>
            <a:endParaRPr lang="en-US" dirty="0">
              <a:solidFill>
                <a:srgbClr val="0070C0"/>
              </a:solidFill>
            </a:endParaRPr>
          </a:p>
          <a:p>
            <a:pPr lvl="2">
              <a:lnSpc>
                <a:spcPct val="90000"/>
              </a:lnSpc>
            </a:pPr>
            <a:r>
              <a:rPr lang="en-US" dirty="0"/>
              <a:t>These points belong in a </a:t>
            </a:r>
            <a:r>
              <a:rPr lang="en-US" dirty="0">
                <a:solidFill>
                  <a:schemeClr val="accent6">
                    <a:lumMod val="75000"/>
                  </a:schemeClr>
                </a:solidFill>
              </a:rPr>
              <a:t>dense region </a:t>
            </a:r>
            <a:r>
              <a:rPr lang="en-US" dirty="0"/>
              <a:t>and are at the </a:t>
            </a:r>
            <a:r>
              <a:rPr lang="en-US" dirty="0">
                <a:solidFill>
                  <a:schemeClr val="accent6">
                    <a:lumMod val="75000"/>
                  </a:schemeClr>
                </a:solidFill>
              </a:rPr>
              <a:t>interior</a:t>
            </a:r>
            <a:r>
              <a:rPr lang="en-US" dirty="0"/>
              <a:t> of a cluster</a:t>
            </a:r>
          </a:p>
          <a:p>
            <a:pPr lvl="1">
              <a:lnSpc>
                <a:spcPct val="90000"/>
              </a:lnSpc>
            </a:pPr>
            <a:endParaRPr lang="en-US" dirty="0"/>
          </a:p>
          <a:p>
            <a:pPr lvl="1">
              <a:lnSpc>
                <a:spcPct val="90000"/>
              </a:lnSpc>
            </a:pPr>
            <a:r>
              <a:rPr lang="en-US" dirty="0"/>
              <a:t>A </a:t>
            </a:r>
            <a:r>
              <a:rPr lang="en-US" dirty="0">
                <a:solidFill>
                  <a:srgbClr val="FF0000"/>
                </a:solidFill>
              </a:rPr>
              <a:t>border point</a:t>
            </a:r>
            <a:r>
              <a:rPr lang="en-US" dirty="0"/>
              <a:t> has fewer than </a:t>
            </a:r>
            <a:r>
              <a:rPr lang="en-US" dirty="0" err="1">
                <a:solidFill>
                  <a:srgbClr val="0070C0"/>
                </a:solidFill>
              </a:rPr>
              <a:t>MinPts</a:t>
            </a:r>
            <a:r>
              <a:rPr lang="en-US" dirty="0">
                <a:solidFill>
                  <a:srgbClr val="0070C0"/>
                </a:solidFill>
              </a:rPr>
              <a:t> </a:t>
            </a:r>
            <a:r>
              <a:rPr lang="en-US" dirty="0"/>
              <a:t>within </a:t>
            </a:r>
            <a:r>
              <a:rPr lang="en-US" dirty="0" err="1">
                <a:solidFill>
                  <a:srgbClr val="0070C0"/>
                </a:solidFill>
              </a:rPr>
              <a:t>Eps</a:t>
            </a:r>
            <a:r>
              <a:rPr lang="en-US" dirty="0"/>
              <a:t>, but is in the neighborhood of a </a:t>
            </a:r>
            <a:r>
              <a:rPr lang="en-US" dirty="0">
                <a:solidFill>
                  <a:schemeClr val="accent6">
                    <a:lumMod val="75000"/>
                  </a:schemeClr>
                </a:solidFill>
              </a:rPr>
              <a:t>core</a:t>
            </a:r>
            <a:r>
              <a:rPr lang="en-US" dirty="0"/>
              <a:t> point.</a:t>
            </a:r>
          </a:p>
          <a:p>
            <a:pPr lvl="1">
              <a:lnSpc>
                <a:spcPct val="90000"/>
              </a:lnSpc>
            </a:pPr>
            <a:endParaRPr lang="en-US" dirty="0"/>
          </a:p>
          <a:p>
            <a:pPr lvl="1">
              <a:lnSpc>
                <a:spcPct val="90000"/>
              </a:lnSpc>
            </a:pPr>
            <a:r>
              <a:rPr lang="en-US" dirty="0"/>
              <a:t>A </a:t>
            </a:r>
            <a:r>
              <a:rPr lang="en-US" dirty="0">
                <a:solidFill>
                  <a:srgbClr val="FF0000"/>
                </a:solidFill>
              </a:rPr>
              <a:t>noise point</a:t>
            </a:r>
            <a:r>
              <a:rPr lang="en-US" dirty="0"/>
              <a:t> is any point that is not a core point or a border point. </a:t>
            </a:r>
          </a:p>
          <a:p>
            <a:pPr marL="533400" indent="-533400">
              <a:lnSpc>
                <a:spcPct val="90000"/>
              </a:lnSpc>
              <a:spcBef>
                <a:spcPct val="20000"/>
              </a:spcBef>
            </a:pPr>
            <a:endParaRPr lang="en-US" sz="2400" dirty="0"/>
          </a:p>
        </p:txBody>
      </p:sp>
    </p:spTree>
    <p:extLst>
      <p:ext uri="{BB962C8B-B14F-4D97-AF65-F5344CB8AC3E}">
        <p14:creationId xmlns:p14="http://schemas.microsoft.com/office/powerpoint/2010/main" val="2760981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381000" y="381000"/>
            <a:ext cx="8280400" cy="1219200"/>
          </a:xfrm>
        </p:spPr>
        <p:txBody>
          <a:bodyPr>
            <a:normAutofit fontScale="90000"/>
          </a:bodyPr>
          <a:lstStyle/>
          <a:p>
            <a:r>
              <a:rPr lang="en-US" dirty="0"/>
              <a:t>DBSCAN: Core, Border, and Noise Points</a:t>
            </a:r>
          </a:p>
        </p:txBody>
      </p:sp>
      <p:pic>
        <p:nvPicPr>
          <p:cNvPr id="1650691" name="Picture 3"/>
          <p:cNvPicPr>
            <a:picLocks noChangeAspect="1" noChangeArrowheads="1"/>
          </p:cNvPicPr>
          <p:nvPr/>
        </p:nvPicPr>
        <p:blipFill>
          <a:blip r:embed="rId2">
            <a:extLst>
              <a:ext uri="{28A0092B-C50C-407E-A947-70E740481C1C}">
                <a14:useLocalDpi xmlns:a14="http://schemas.microsoft.com/office/drawing/2010/main" val="0"/>
              </a:ext>
            </a:extLst>
          </a:blip>
          <a:srcRect b="4111"/>
          <a:stretch>
            <a:fillRect/>
          </a:stretch>
        </p:blipFill>
        <p:spPr bwMode="auto">
          <a:xfrm>
            <a:off x="761998" y="1447800"/>
            <a:ext cx="731361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354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lstStyle/>
          <a:p>
            <a:r>
              <a:rPr lang="en-US" dirty="0"/>
              <a:t>DBSCAN Algorithm</a:t>
            </a:r>
          </a:p>
        </p:txBody>
      </p:sp>
      <p:sp>
        <p:nvSpPr>
          <p:cNvPr id="1651715" name="Rectangle 3"/>
          <p:cNvSpPr>
            <a:spLocks noGrp="1" noChangeArrowheads="1"/>
          </p:cNvSpPr>
          <p:nvPr>
            <p:ph type="body" idx="1"/>
          </p:nvPr>
        </p:nvSpPr>
        <p:spPr/>
        <p:txBody>
          <a:bodyPr/>
          <a:lstStyle/>
          <a:p>
            <a:r>
              <a:rPr lang="en-US" dirty="0"/>
              <a:t>Label points as </a:t>
            </a:r>
            <a:r>
              <a:rPr lang="en-US" dirty="0">
                <a:solidFill>
                  <a:srgbClr val="92D050"/>
                </a:solidFill>
              </a:rPr>
              <a:t>core</a:t>
            </a:r>
            <a:r>
              <a:rPr lang="en-US" dirty="0"/>
              <a:t>, </a:t>
            </a:r>
            <a:r>
              <a:rPr lang="en-US" dirty="0">
                <a:solidFill>
                  <a:srgbClr val="0070C0"/>
                </a:solidFill>
              </a:rPr>
              <a:t>border </a:t>
            </a:r>
            <a:r>
              <a:rPr lang="en-US" dirty="0"/>
              <a:t>and </a:t>
            </a:r>
            <a:r>
              <a:rPr lang="en-US" dirty="0">
                <a:solidFill>
                  <a:srgbClr val="FF0000"/>
                </a:solidFill>
              </a:rPr>
              <a:t>noise</a:t>
            </a:r>
            <a:endParaRPr lang="en-US" dirty="0"/>
          </a:p>
          <a:p>
            <a:r>
              <a:rPr lang="en-US" dirty="0"/>
              <a:t>Eliminate </a:t>
            </a:r>
            <a:r>
              <a:rPr lang="en-US" dirty="0">
                <a:solidFill>
                  <a:srgbClr val="FF0000"/>
                </a:solidFill>
              </a:rPr>
              <a:t>noise</a:t>
            </a:r>
            <a:r>
              <a:rPr lang="en-US" dirty="0"/>
              <a:t> points</a:t>
            </a:r>
          </a:p>
          <a:p>
            <a:r>
              <a:rPr lang="en-US" dirty="0"/>
              <a:t>For every </a:t>
            </a:r>
            <a:r>
              <a:rPr lang="en-US" dirty="0">
                <a:solidFill>
                  <a:srgbClr val="92D050"/>
                </a:solidFill>
              </a:rPr>
              <a:t>core</a:t>
            </a:r>
            <a:r>
              <a:rPr lang="en-US" dirty="0"/>
              <a:t> point </a:t>
            </a:r>
            <a:r>
              <a:rPr lang="en-US" dirty="0">
                <a:solidFill>
                  <a:srgbClr val="92D050"/>
                </a:solidFill>
              </a:rPr>
              <a:t>p</a:t>
            </a:r>
            <a:r>
              <a:rPr lang="en-US" dirty="0"/>
              <a:t> that has not been assigned to a cluster</a:t>
            </a:r>
          </a:p>
          <a:p>
            <a:pPr lvl="1"/>
            <a:r>
              <a:rPr lang="en-US" sz="2800" dirty="0"/>
              <a:t>Create a new cluster with the point </a:t>
            </a:r>
            <a:r>
              <a:rPr lang="en-US" sz="2800" dirty="0">
                <a:solidFill>
                  <a:srgbClr val="92D050"/>
                </a:solidFill>
              </a:rPr>
              <a:t>p</a:t>
            </a:r>
            <a:r>
              <a:rPr lang="en-US" sz="2800" dirty="0"/>
              <a:t> and all the points that are </a:t>
            </a:r>
            <a:r>
              <a:rPr lang="en-US" sz="2800" dirty="0">
                <a:solidFill>
                  <a:schemeClr val="accent6">
                    <a:lumMod val="75000"/>
                  </a:schemeClr>
                </a:solidFill>
              </a:rPr>
              <a:t>density-connected*</a:t>
            </a:r>
            <a:r>
              <a:rPr lang="en-US" sz="2800" dirty="0"/>
              <a:t> to </a:t>
            </a:r>
            <a:r>
              <a:rPr lang="en-US" sz="2800" dirty="0">
                <a:solidFill>
                  <a:srgbClr val="92D050"/>
                </a:solidFill>
              </a:rPr>
              <a:t>p</a:t>
            </a:r>
            <a:r>
              <a:rPr lang="en-US" sz="2800" dirty="0"/>
              <a:t>.</a:t>
            </a:r>
          </a:p>
          <a:p>
            <a:r>
              <a:rPr lang="en-US" dirty="0"/>
              <a:t>Assign </a:t>
            </a:r>
            <a:r>
              <a:rPr lang="en-US" dirty="0">
                <a:solidFill>
                  <a:srgbClr val="0070C0"/>
                </a:solidFill>
              </a:rPr>
              <a:t>border</a:t>
            </a:r>
            <a:r>
              <a:rPr lang="en-US" dirty="0"/>
              <a:t> points to the cluster of  the closest core point.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795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1026"/>
          <p:cNvSpPr>
            <a:spLocks noGrp="1" noChangeArrowheads="1"/>
          </p:cNvSpPr>
          <p:nvPr>
            <p:ph type="title"/>
          </p:nvPr>
        </p:nvSpPr>
        <p:spPr>
          <a:xfrm>
            <a:off x="300990" y="457200"/>
            <a:ext cx="8426450" cy="838200"/>
          </a:xfrm>
          <a:noFill/>
          <a:ln/>
        </p:spPr>
        <p:txBody>
          <a:bodyPr lIns="92075" tIns="46038" rIns="92075" bIns="46038" anchor="ctr">
            <a:normAutofit/>
          </a:bodyPr>
          <a:lstStyle/>
          <a:p>
            <a:r>
              <a:rPr lang="en-US" altLang="zh-CN" dirty="0">
                <a:ea typeface="宋体" pitchFamily="2" charset="-122"/>
              </a:rPr>
              <a:t>Density-Connected points</a:t>
            </a:r>
          </a:p>
        </p:txBody>
      </p:sp>
      <p:sp>
        <p:nvSpPr>
          <p:cNvPr id="1499139" name="Rectangle 1027"/>
          <p:cNvSpPr>
            <a:spLocks noGrp="1" noChangeArrowheads="1"/>
          </p:cNvSpPr>
          <p:nvPr>
            <p:ph type="body" idx="1"/>
          </p:nvPr>
        </p:nvSpPr>
        <p:spPr>
          <a:xfrm>
            <a:off x="228600" y="1447800"/>
            <a:ext cx="5638800" cy="5029200"/>
          </a:xfrm>
          <a:noFill/>
          <a:ln/>
        </p:spPr>
        <p:txBody>
          <a:bodyPr lIns="92075" tIns="46038" rIns="92075" bIns="46038">
            <a:normAutofit/>
          </a:bodyPr>
          <a:lstStyle/>
          <a:p>
            <a:pPr>
              <a:spcBef>
                <a:spcPct val="50000"/>
              </a:spcBef>
            </a:pPr>
            <a:r>
              <a:rPr lang="en-US" altLang="zh-CN" sz="2400" dirty="0">
                <a:solidFill>
                  <a:srgbClr val="FF0000"/>
                </a:solidFill>
                <a:ea typeface="宋体" pitchFamily="2" charset="-122"/>
              </a:rPr>
              <a:t>Density edge</a:t>
            </a:r>
          </a:p>
          <a:p>
            <a:pPr lvl="1">
              <a:spcBef>
                <a:spcPct val="50000"/>
              </a:spcBef>
            </a:pPr>
            <a:r>
              <a:rPr lang="en-US" altLang="zh-CN" dirty="0">
                <a:ea typeface="宋体" pitchFamily="2" charset="-122"/>
              </a:rPr>
              <a:t>We place an </a:t>
            </a:r>
            <a:r>
              <a:rPr lang="en-US" altLang="zh-CN" dirty="0">
                <a:solidFill>
                  <a:srgbClr val="FF0000"/>
                </a:solidFill>
                <a:ea typeface="宋体" pitchFamily="2" charset="-122"/>
              </a:rPr>
              <a:t>edge</a:t>
            </a:r>
            <a:r>
              <a:rPr lang="en-US" altLang="zh-CN" dirty="0">
                <a:ea typeface="宋体" pitchFamily="2" charset="-122"/>
              </a:rPr>
              <a:t> between two core points </a:t>
            </a:r>
            <a:r>
              <a:rPr lang="en-US" altLang="zh-CN" dirty="0">
                <a:solidFill>
                  <a:srgbClr val="00B050"/>
                </a:solidFill>
                <a:ea typeface="宋体" pitchFamily="2" charset="-122"/>
              </a:rPr>
              <a:t>q</a:t>
            </a:r>
            <a:r>
              <a:rPr lang="en-US" altLang="zh-CN" dirty="0">
                <a:ea typeface="宋体" pitchFamily="2" charset="-122"/>
              </a:rPr>
              <a:t> and </a:t>
            </a:r>
            <a:r>
              <a:rPr lang="en-US" altLang="zh-CN" dirty="0">
                <a:solidFill>
                  <a:srgbClr val="00B050"/>
                </a:solidFill>
                <a:ea typeface="宋体" pitchFamily="2" charset="-122"/>
              </a:rPr>
              <a:t>p</a:t>
            </a:r>
            <a:r>
              <a:rPr lang="en-US" altLang="zh-CN" dirty="0">
                <a:ea typeface="宋体" pitchFamily="2" charset="-122"/>
              </a:rPr>
              <a:t> if they are within distance </a:t>
            </a:r>
            <a:r>
              <a:rPr lang="en-US" altLang="zh-CN" dirty="0" err="1">
                <a:solidFill>
                  <a:srgbClr val="0070C0"/>
                </a:solidFill>
                <a:ea typeface="宋体" pitchFamily="2" charset="-122"/>
              </a:rPr>
              <a:t>Eps</a:t>
            </a:r>
            <a:r>
              <a:rPr lang="en-US" altLang="zh-CN" dirty="0">
                <a:ea typeface="宋体" pitchFamily="2" charset="-122"/>
              </a:rPr>
              <a:t>.</a:t>
            </a:r>
          </a:p>
          <a:p>
            <a:pPr>
              <a:spcBef>
                <a:spcPct val="50000"/>
              </a:spcBef>
            </a:pPr>
            <a:r>
              <a:rPr lang="en-US" altLang="zh-CN" sz="2400" dirty="0">
                <a:solidFill>
                  <a:srgbClr val="FF0000"/>
                </a:solidFill>
                <a:ea typeface="宋体" pitchFamily="2" charset="-122"/>
              </a:rPr>
              <a:t>Density-connected</a:t>
            </a:r>
          </a:p>
          <a:p>
            <a:pPr lvl="1">
              <a:spcBef>
                <a:spcPct val="50000"/>
              </a:spcBef>
            </a:pPr>
            <a:r>
              <a:rPr lang="en-US" altLang="zh-CN" sz="2400" dirty="0">
                <a:ea typeface="宋体" pitchFamily="2" charset="-122"/>
              </a:rPr>
              <a:t>A point </a:t>
            </a:r>
            <a:r>
              <a:rPr lang="en-US" altLang="zh-CN" sz="2400" dirty="0">
                <a:solidFill>
                  <a:srgbClr val="00B050"/>
                </a:solidFill>
                <a:ea typeface="宋体" pitchFamily="2" charset="-122"/>
              </a:rPr>
              <a:t>p</a:t>
            </a:r>
            <a:r>
              <a:rPr lang="en-US" altLang="zh-CN" sz="2400" dirty="0">
                <a:ea typeface="宋体" pitchFamily="2" charset="-122"/>
              </a:rPr>
              <a:t> is </a:t>
            </a:r>
            <a:r>
              <a:rPr lang="en-US" altLang="zh-CN" sz="2400" dirty="0">
                <a:solidFill>
                  <a:srgbClr val="FF0000"/>
                </a:solidFill>
                <a:ea typeface="宋体" pitchFamily="2" charset="-122"/>
              </a:rPr>
              <a:t>density-connected</a:t>
            </a:r>
            <a:r>
              <a:rPr lang="en-US" altLang="zh-CN" sz="2400" dirty="0">
                <a:ea typeface="宋体" pitchFamily="2" charset="-122"/>
              </a:rPr>
              <a:t> to a point </a:t>
            </a:r>
            <a:r>
              <a:rPr lang="en-US" altLang="zh-CN" sz="2400" dirty="0">
                <a:solidFill>
                  <a:srgbClr val="00B050"/>
                </a:solidFill>
                <a:ea typeface="宋体" pitchFamily="2" charset="-122"/>
              </a:rPr>
              <a:t>q </a:t>
            </a:r>
            <a:r>
              <a:rPr lang="en-US" altLang="zh-CN" sz="2400" dirty="0">
                <a:ea typeface="宋体" pitchFamily="2" charset="-122"/>
              </a:rPr>
              <a:t>if there is a </a:t>
            </a:r>
            <a:r>
              <a:rPr lang="en-US" altLang="zh-CN" sz="2400" dirty="0">
                <a:solidFill>
                  <a:schemeClr val="accent6">
                    <a:lumMod val="75000"/>
                  </a:schemeClr>
                </a:solidFill>
                <a:ea typeface="宋体" pitchFamily="2" charset="-122"/>
              </a:rPr>
              <a:t>path of edges </a:t>
            </a:r>
            <a:r>
              <a:rPr lang="en-US" altLang="zh-CN" sz="2400" dirty="0">
                <a:ea typeface="宋体" pitchFamily="2" charset="-122"/>
              </a:rPr>
              <a:t>from </a:t>
            </a:r>
            <a:r>
              <a:rPr lang="en-US" altLang="zh-CN" sz="2400" dirty="0">
                <a:solidFill>
                  <a:srgbClr val="00B050"/>
                </a:solidFill>
                <a:ea typeface="宋体" pitchFamily="2" charset="-122"/>
              </a:rPr>
              <a:t>p</a:t>
            </a:r>
            <a:r>
              <a:rPr lang="en-US" altLang="zh-CN" sz="2400" dirty="0">
                <a:ea typeface="宋体" pitchFamily="2" charset="-122"/>
              </a:rPr>
              <a:t> to </a:t>
            </a:r>
            <a:r>
              <a:rPr lang="en-US" altLang="zh-CN" sz="2400" dirty="0">
                <a:solidFill>
                  <a:srgbClr val="00B050"/>
                </a:solidFill>
                <a:ea typeface="宋体" pitchFamily="2" charset="-122"/>
              </a:rPr>
              <a:t>q</a:t>
            </a:r>
          </a:p>
        </p:txBody>
      </p:sp>
      <p:sp>
        <p:nvSpPr>
          <p:cNvPr id="1499140" name="Oval 1028"/>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1" name="Oval 1029"/>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2" name="Oval 1030"/>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3" name="Oval 1031"/>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4" name="Oval 1032"/>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5" name="Oval 1033"/>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6" name="Oval 1034"/>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7" name="Oval 1035"/>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8" name="Oval 1036"/>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49" name="Oval 1037"/>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0" name="Oval 1038"/>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1" name="Oval 1039"/>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2" name="Oval 1040"/>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3" name="Oval 1041"/>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4" name="Oval 1042"/>
          <p:cNvSpPr>
            <a:spLocks noChangeArrowheads="1"/>
          </p:cNvSpPr>
          <p:nvPr/>
        </p:nvSpPr>
        <p:spPr bwMode="auto">
          <a:xfrm>
            <a:off x="7086600" y="2438400"/>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5" name="Oval 1043"/>
          <p:cNvSpPr>
            <a:spLocks noChangeArrowheads="1"/>
          </p:cNvSpPr>
          <p:nvPr/>
        </p:nvSpPr>
        <p:spPr bwMode="auto">
          <a:xfrm>
            <a:off x="6370638" y="2311400"/>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6" name="Rectangle 1044"/>
          <p:cNvSpPr>
            <a:spLocks noChangeArrowheads="1"/>
          </p:cNvSpPr>
          <p:nvPr/>
        </p:nvSpPr>
        <p:spPr bwMode="auto">
          <a:xfrm>
            <a:off x="7969250" y="20510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p>
        </p:txBody>
      </p:sp>
      <p:sp>
        <p:nvSpPr>
          <p:cNvPr id="1499157" name="Rectangle 1045"/>
          <p:cNvSpPr>
            <a:spLocks noChangeArrowheads="1"/>
          </p:cNvSpPr>
          <p:nvPr/>
        </p:nvSpPr>
        <p:spPr bwMode="auto">
          <a:xfrm>
            <a:off x="6597650" y="27368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q</a:t>
            </a:r>
          </a:p>
        </p:txBody>
      </p:sp>
      <p:sp>
        <p:nvSpPr>
          <p:cNvPr id="1499158" name="Oval 1046"/>
          <p:cNvSpPr>
            <a:spLocks noChangeArrowheads="1"/>
          </p:cNvSpPr>
          <p:nvPr/>
        </p:nvSpPr>
        <p:spPr bwMode="auto">
          <a:xfrm>
            <a:off x="7315200" y="1752600"/>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59" name="Rectangle 1047"/>
          <p:cNvSpPr>
            <a:spLocks noChangeArrowheads="1"/>
          </p:cNvSpPr>
          <p:nvPr/>
        </p:nvSpPr>
        <p:spPr bwMode="auto">
          <a:xfrm>
            <a:off x="7359650" y="25082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r>
              <a:rPr lang="en-US" altLang="zh-CN" b="1" i="1" baseline="-25000">
                <a:latin typeface="Times New Roman" pitchFamily="18" charset="0"/>
                <a:ea typeface="宋体" pitchFamily="2" charset="-122"/>
              </a:rPr>
              <a:t>1</a:t>
            </a:r>
          </a:p>
        </p:txBody>
      </p:sp>
      <p:sp>
        <p:nvSpPr>
          <p:cNvPr id="1499160" name="Line 1048"/>
          <p:cNvSpPr>
            <a:spLocks noChangeShapeType="1"/>
          </p:cNvSpPr>
          <p:nvPr/>
        </p:nvSpPr>
        <p:spPr bwMode="auto">
          <a:xfrm flipH="1">
            <a:off x="7435850" y="2355850"/>
            <a:ext cx="457200" cy="228600"/>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99161" name="Group 1049"/>
          <p:cNvGrpSpPr>
            <a:grpSpLocks/>
          </p:cNvGrpSpPr>
          <p:nvPr/>
        </p:nvGrpSpPr>
        <p:grpSpPr bwMode="auto">
          <a:xfrm>
            <a:off x="5867400" y="4343400"/>
            <a:ext cx="2863850" cy="1638300"/>
            <a:chOff x="3428" y="2740"/>
            <a:chExt cx="1804" cy="1032"/>
          </a:xfrm>
        </p:grpSpPr>
        <p:sp>
          <p:nvSpPr>
            <p:cNvPr id="1499162"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3"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4"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5"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6"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7"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8"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69"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0"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1"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2"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3"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4"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5"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6" name="Rectangle 1064"/>
            <p:cNvSpPr>
              <a:spLocks noChangeArrowheads="1"/>
            </p:cNvSpPr>
            <p:nvPr/>
          </p:nvSpPr>
          <p:spPr bwMode="auto">
            <a:xfrm>
              <a:off x="3504"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p>
          </p:txBody>
        </p:sp>
        <p:sp>
          <p:nvSpPr>
            <p:cNvPr id="1499177" name="Rectangle 1065"/>
            <p:cNvSpPr>
              <a:spLocks noChangeArrowheads="1"/>
            </p:cNvSpPr>
            <p:nvPr/>
          </p:nvSpPr>
          <p:spPr bwMode="auto">
            <a:xfrm>
              <a:off x="4992"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q</a:t>
              </a:r>
            </a:p>
          </p:txBody>
        </p:sp>
        <p:sp>
          <p:nvSpPr>
            <p:cNvPr id="1499178"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79"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0"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1"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2"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3"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4" name="Oval 1072"/>
            <p:cNvSpPr>
              <a:spLocks noChangeArrowheads="1"/>
            </p:cNvSpPr>
            <p:nvPr/>
          </p:nvSpPr>
          <p:spPr bwMode="auto">
            <a:xfrm>
              <a:off x="3524" y="298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5" name="Oval 1073"/>
            <p:cNvSpPr>
              <a:spLocks noChangeArrowheads="1"/>
            </p:cNvSpPr>
            <p:nvPr/>
          </p:nvSpPr>
          <p:spPr bwMode="auto">
            <a:xfrm>
              <a:off x="3860" y="3076"/>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6" name="Oval 1074"/>
            <p:cNvSpPr>
              <a:spLocks noChangeArrowheads="1"/>
            </p:cNvSpPr>
            <p:nvPr/>
          </p:nvSpPr>
          <p:spPr bwMode="auto">
            <a:xfrm>
              <a:off x="4244" y="298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7" name="Oval 1075"/>
            <p:cNvSpPr>
              <a:spLocks noChangeArrowheads="1"/>
            </p:cNvSpPr>
            <p:nvPr/>
          </p:nvSpPr>
          <p:spPr bwMode="auto">
            <a:xfrm>
              <a:off x="4484" y="274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8" name="Line 1076"/>
            <p:cNvSpPr>
              <a:spLocks noChangeShapeType="1"/>
            </p:cNvSpPr>
            <p:nvPr/>
          </p:nvSpPr>
          <p:spPr bwMode="auto">
            <a:xfrm flipV="1">
              <a:off x="3888" y="3312"/>
              <a:ext cx="288" cy="96"/>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89" name="Line 1077"/>
            <p:cNvSpPr>
              <a:spLocks noChangeShapeType="1"/>
            </p:cNvSpPr>
            <p:nvPr/>
          </p:nvSpPr>
          <p:spPr bwMode="auto">
            <a:xfrm flipH="1">
              <a:off x="4272" y="3264"/>
              <a:ext cx="240" cy="48"/>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0"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1"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2"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3" name="Oval 1081"/>
            <p:cNvSpPr>
              <a:spLocks noChangeArrowheads="1"/>
            </p:cNvSpPr>
            <p:nvPr/>
          </p:nvSpPr>
          <p:spPr bwMode="auto">
            <a:xfrm>
              <a:off x="3428" y="274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4" name="Line 1082"/>
            <p:cNvSpPr>
              <a:spLocks noChangeShapeType="1"/>
            </p:cNvSpPr>
            <p:nvPr/>
          </p:nvSpPr>
          <p:spPr bwMode="auto">
            <a:xfrm>
              <a:off x="3744" y="3072"/>
              <a:ext cx="96" cy="288"/>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5" name="Line 1083"/>
            <p:cNvSpPr>
              <a:spLocks noChangeShapeType="1"/>
            </p:cNvSpPr>
            <p:nvPr/>
          </p:nvSpPr>
          <p:spPr bwMode="auto">
            <a:xfrm flipH="1">
              <a:off x="4560" y="3072"/>
              <a:ext cx="240" cy="144"/>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9196" name="Rectangle 1084"/>
            <p:cNvSpPr>
              <a:spLocks noChangeArrowheads="1"/>
            </p:cNvSpPr>
            <p:nvPr/>
          </p:nvSpPr>
          <p:spPr bwMode="auto">
            <a:xfrm>
              <a:off x="4176" y="33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o</a:t>
              </a:r>
            </a:p>
          </p:txBody>
        </p:sp>
      </p:grpSp>
      <p:sp>
        <p:nvSpPr>
          <p:cNvPr id="1499197" name="Line 1085"/>
          <p:cNvSpPr>
            <a:spLocks noChangeShapeType="1"/>
          </p:cNvSpPr>
          <p:nvPr/>
        </p:nvSpPr>
        <p:spPr bwMode="auto">
          <a:xfrm flipV="1">
            <a:off x="6934200" y="2667000"/>
            <a:ext cx="457200" cy="304800"/>
          </a:xfrm>
          <a:prstGeom prst="line">
            <a:avLst/>
          </a:prstGeom>
          <a:noFill/>
          <a:ln w="254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77606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BB8C-4C24-A5DA-54FE-13BBF9CEF9F6}"/>
              </a:ext>
            </a:extLst>
          </p:cNvPr>
          <p:cNvSpPr>
            <a:spLocks noGrp="1"/>
          </p:cNvSpPr>
          <p:nvPr>
            <p:ph type="title"/>
          </p:nvPr>
        </p:nvSpPr>
        <p:spPr/>
        <p:txBody>
          <a:bodyPr/>
          <a:lstStyle/>
          <a:p>
            <a:r>
              <a:rPr lang="en-US" dirty="0"/>
              <a:t>DBSCAN </a:t>
            </a:r>
            <a:r>
              <a:rPr lang="en-US" dirty="0" err="1"/>
              <a:t>Impl</a:t>
            </a:r>
            <a:r>
              <a:rPr lang="en-US" dirty="0"/>
              <a:t>. Pseudocode</a:t>
            </a:r>
          </a:p>
        </p:txBody>
      </p:sp>
      <p:sp>
        <p:nvSpPr>
          <p:cNvPr id="3" name="Content Placeholder 2">
            <a:extLst>
              <a:ext uri="{FF2B5EF4-FFF2-40B4-BE49-F238E27FC236}">
                <a16:creationId xmlns:a16="http://schemas.microsoft.com/office/drawing/2014/main" id="{BE6F20EC-16CD-2A8D-BB74-7971A8038DE0}"/>
              </a:ext>
            </a:extLst>
          </p:cNvPr>
          <p:cNvSpPr>
            <a:spLocks noGrp="1"/>
          </p:cNvSpPr>
          <p:nvPr>
            <p:ph idx="1"/>
          </p:nvPr>
        </p:nvSpPr>
        <p:spPr/>
        <p:txBody>
          <a:bodyPr>
            <a:normAutofit fontScale="47500" lnSpcReduction="20000"/>
          </a:bodyPr>
          <a:lstStyle/>
          <a:p>
            <a:pPr marL="514350" indent="-514350">
              <a:buFont typeface="+mj-lt"/>
              <a:buAutoNum type="arabicPeriod"/>
            </a:pPr>
            <a:r>
              <a:rPr lang="en-US" dirty="0"/>
              <a:t>DBSCAN(D, eps, </a:t>
            </a:r>
            <a:r>
              <a:rPr lang="en-US" dirty="0" err="1"/>
              <a:t>MinPts</a:t>
            </a:r>
            <a:r>
              <a:rPr lang="en-US" dirty="0"/>
              <a:t>)</a:t>
            </a:r>
          </a:p>
          <a:p>
            <a:pPr marL="514350" indent="-514350">
              <a:buFont typeface="+mj-lt"/>
              <a:buAutoNum type="arabicPeriod"/>
            </a:pPr>
            <a:r>
              <a:rPr lang="en-US" dirty="0"/>
              <a:t> C = 0</a:t>
            </a:r>
          </a:p>
          <a:p>
            <a:pPr marL="514350" indent="-514350">
              <a:buFont typeface="+mj-lt"/>
              <a:buAutoNum type="arabicPeriod"/>
            </a:pPr>
            <a:r>
              <a:rPr lang="en-US" dirty="0"/>
              <a:t> for each unvisited point P in dataset D</a:t>
            </a:r>
          </a:p>
          <a:p>
            <a:pPr marL="514350" indent="-514350">
              <a:buFont typeface="+mj-lt"/>
              <a:buAutoNum type="arabicPeriod"/>
            </a:pPr>
            <a:r>
              <a:rPr lang="en-US" dirty="0"/>
              <a:t>	mark P as visited</a:t>
            </a:r>
          </a:p>
          <a:p>
            <a:pPr marL="514350" indent="-514350">
              <a:buFont typeface="+mj-lt"/>
              <a:buAutoNum type="arabicPeriod"/>
            </a:pPr>
            <a:r>
              <a:rPr lang="en-US" dirty="0"/>
              <a:t>	</a:t>
            </a:r>
            <a:r>
              <a:rPr lang="en-US" dirty="0" err="1"/>
              <a:t>NeighborPts</a:t>
            </a:r>
            <a:r>
              <a:rPr lang="en-US" dirty="0"/>
              <a:t> = </a:t>
            </a:r>
            <a:r>
              <a:rPr lang="en-US" dirty="0" err="1"/>
              <a:t>regionQuery</a:t>
            </a:r>
            <a:r>
              <a:rPr lang="en-US" dirty="0"/>
              <a:t>(P, eps)</a:t>
            </a:r>
          </a:p>
          <a:p>
            <a:pPr marL="514350" indent="-514350">
              <a:buFont typeface="+mj-lt"/>
              <a:buAutoNum type="arabicPeriod"/>
            </a:pPr>
            <a:r>
              <a:rPr lang="en-US" dirty="0"/>
              <a:t>	if </a:t>
            </a:r>
            <a:r>
              <a:rPr lang="en-US" dirty="0" err="1"/>
              <a:t>sizeof</a:t>
            </a:r>
            <a:r>
              <a:rPr lang="en-US" dirty="0"/>
              <a:t>(</a:t>
            </a:r>
            <a:r>
              <a:rPr lang="en-US" dirty="0" err="1"/>
              <a:t>NeighborPts</a:t>
            </a:r>
            <a:r>
              <a:rPr lang="en-US" dirty="0"/>
              <a:t>) &lt; </a:t>
            </a:r>
            <a:r>
              <a:rPr lang="en-US" dirty="0" err="1"/>
              <a:t>MinPts</a:t>
            </a:r>
            <a:endParaRPr lang="en-US" dirty="0"/>
          </a:p>
          <a:p>
            <a:pPr marL="514350" indent="-514350">
              <a:buFont typeface="+mj-lt"/>
              <a:buAutoNum type="arabicPeriod"/>
            </a:pPr>
            <a:r>
              <a:rPr lang="en-US" dirty="0"/>
              <a:t>		mark P as NOISE</a:t>
            </a:r>
          </a:p>
          <a:p>
            <a:pPr marL="514350" indent="-514350">
              <a:buFont typeface="+mj-lt"/>
              <a:buAutoNum type="arabicPeriod"/>
            </a:pPr>
            <a:r>
              <a:rPr lang="en-US" dirty="0"/>
              <a:t>	else</a:t>
            </a:r>
          </a:p>
          <a:p>
            <a:pPr marL="514350" indent="-514350">
              <a:buFont typeface="+mj-lt"/>
              <a:buAutoNum type="arabicPeriod"/>
            </a:pPr>
            <a:r>
              <a:rPr lang="en-US" dirty="0"/>
              <a:t>		C = next cluster</a:t>
            </a:r>
          </a:p>
          <a:p>
            <a:pPr marL="514350" indent="-514350">
              <a:buFont typeface="+mj-lt"/>
              <a:buAutoNum type="arabicPeriod"/>
            </a:pPr>
            <a:r>
              <a:rPr lang="en-US" dirty="0"/>
              <a:t>		</a:t>
            </a:r>
            <a:r>
              <a:rPr lang="en-US" dirty="0" err="1"/>
              <a:t>expandCluster</a:t>
            </a:r>
            <a:r>
              <a:rPr lang="en-US" dirty="0"/>
              <a:t>(P, </a:t>
            </a:r>
            <a:r>
              <a:rPr lang="en-US" dirty="0" err="1"/>
              <a:t>NeighborPts</a:t>
            </a:r>
            <a:r>
              <a:rPr lang="en-US" dirty="0"/>
              <a:t>, C, eps, </a:t>
            </a:r>
            <a:r>
              <a:rPr lang="en-US" dirty="0" err="1"/>
              <a:t>MinPts</a:t>
            </a:r>
            <a:r>
              <a:rPr lang="en-US" dirty="0"/>
              <a:t>)</a:t>
            </a:r>
          </a:p>
          <a:p>
            <a:pPr marL="514350" indent="-514350">
              <a:buFont typeface="+mj-lt"/>
              <a:buAutoNum type="arabicPeriod"/>
            </a:pPr>
            <a:endParaRPr lang="en-US" dirty="0"/>
          </a:p>
          <a:p>
            <a:pPr marL="514350" indent="-514350">
              <a:buFont typeface="+mj-lt"/>
              <a:buAutoNum type="arabicPeriod"/>
            </a:pPr>
            <a:r>
              <a:rPr lang="en-US" dirty="0" err="1"/>
              <a:t>expandCluster</a:t>
            </a:r>
            <a:r>
              <a:rPr lang="en-US" dirty="0"/>
              <a:t>(P, </a:t>
            </a:r>
            <a:r>
              <a:rPr lang="en-US" dirty="0" err="1"/>
              <a:t>NeighborPts</a:t>
            </a:r>
            <a:r>
              <a:rPr lang="en-US" dirty="0"/>
              <a:t>, C, eps, </a:t>
            </a:r>
            <a:r>
              <a:rPr lang="en-US" dirty="0" err="1"/>
              <a:t>MinPts</a:t>
            </a:r>
            <a:r>
              <a:rPr lang="en-US" dirty="0"/>
              <a:t>)</a:t>
            </a:r>
          </a:p>
          <a:p>
            <a:pPr marL="514350" indent="-514350">
              <a:buFont typeface="+mj-lt"/>
              <a:buAutoNum type="arabicPeriod"/>
            </a:pPr>
            <a:r>
              <a:rPr lang="en-US" dirty="0"/>
              <a:t> add P to cluster C</a:t>
            </a:r>
          </a:p>
          <a:p>
            <a:pPr marL="514350" indent="-514350">
              <a:buFont typeface="+mj-lt"/>
              <a:buAutoNum type="arabicPeriod"/>
            </a:pPr>
            <a:r>
              <a:rPr lang="en-US" dirty="0"/>
              <a:t> for each point P' in </a:t>
            </a:r>
            <a:r>
              <a:rPr lang="en-US" dirty="0" err="1"/>
              <a:t>NeighborPts</a:t>
            </a:r>
            <a:endParaRPr lang="en-US" dirty="0"/>
          </a:p>
          <a:p>
            <a:pPr marL="514350" indent="-514350">
              <a:buFont typeface="+mj-lt"/>
              <a:buAutoNum type="arabicPeriod"/>
            </a:pPr>
            <a:r>
              <a:rPr lang="en-US" dirty="0"/>
              <a:t>	if P' is not visited</a:t>
            </a:r>
          </a:p>
          <a:p>
            <a:pPr marL="514350" indent="-514350">
              <a:buFont typeface="+mj-lt"/>
              <a:buAutoNum type="arabicPeriod"/>
            </a:pPr>
            <a:r>
              <a:rPr lang="en-US" dirty="0"/>
              <a:t>		mark P' as visited</a:t>
            </a:r>
          </a:p>
          <a:p>
            <a:pPr marL="514350" indent="-514350">
              <a:buFont typeface="+mj-lt"/>
              <a:buAutoNum type="arabicPeriod"/>
            </a:pPr>
            <a:r>
              <a:rPr lang="en-US" dirty="0"/>
              <a:t>		</a:t>
            </a:r>
            <a:r>
              <a:rPr lang="en-US" dirty="0" err="1"/>
              <a:t>NeighborPts</a:t>
            </a:r>
            <a:r>
              <a:rPr lang="en-US" dirty="0"/>
              <a:t>' = </a:t>
            </a:r>
            <a:r>
              <a:rPr lang="en-US" dirty="0" err="1"/>
              <a:t>regionQuery</a:t>
            </a:r>
            <a:r>
              <a:rPr lang="en-US" dirty="0"/>
              <a:t>(P', eps)</a:t>
            </a:r>
          </a:p>
          <a:p>
            <a:pPr marL="514350" indent="-514350">
              <a:buFont typeface="+mj-lt"/>
              <a:buAutoNum type="arabicPeriod"/>
            </a:pPr>
            <a:r>
              <a:rPr lang="en-US" dirty="0"/>
              <a:t>		if </a:t>
            </a:r>
            <a:r>
              <a:rPr lang="en-US" dirty="0" err="1"/>
              <a:t>sizeof</a:t>
            </a:r>
            <a:r>
              <a:rPr lang="en-US" dirty="0"/>
              <a:t>(</a:t>
            </a:r>
            <a:r>
              <a:rPr lang="en-US" dirty="0" err="1"/>
              <a:t>NeighborPts</a:t>
            </a:r>
            <a:r>
              <a:rPr lang="en-US" dirty="0"/>
              <a:t>') &gt;= </a:t>
            </a:r>
            <a:r>
              <a:rPr lang="en-US" dirty="0" err="1"/>
              <a:t>MinPts</a:t>
            </a:r>
            <a:endParaRPr lang="en-US" dirty="0"/>
          </a:p>
          <a:p>
            <a:pPr marL="514350" indent="-514350">
              <a:buFont typeface="+mj-lt"/>
              <a:buAutoNum type="arabicPeriod"/>
            </a:pPr>
            <a:r>
              <a:rPr lang="en-US" dirty="0"/>
              <a:t>			</a:t>
            </a:r>
            <a:r>
              <a:rPr lang="en-US" dirty="0" err="1"/>
              <a:t>NeighborPts</a:t>
            </a:r>
            <a:r>
              <a:rPr lang="en-US" dirty="0"/>
              <a:t> = </a:t>
            </a:r>
            <a:r>
              <a:rPr lang="en-US" dirty="0" err="1"/>
              <a:t>NeighborPts</a:t>
            </a:r>
            <a:r>
              <a:rPr lang="en-US" dirty="0"/>
              <a:t> joined with </a:t>
            </a:r>
            <a:r>
              <a:rPr lang="en-US" dirty="0" err="1"/>
              <a:t>NeighborPts</a:t>
            </a:r>
            <a:r>
              <a:rPr lang="en-US" dirty="0"/>
              <a:t>'</a:t>
            </a:r>
          </a:p>
          <a:p>
            <a:pPr marL="514350" indent="-514350">
              <a:buFont typeface="+mj-lt"/>
              <a:buAutoNum type="arabicPeriod"/>
            </a:pPr>
            <a:r>
              <a:rPr lang="en-US" dirty="0"/>
              <a:t>	if P' is not yet member of any cluster</a:t>
            </a:r>
          </a:p>
          <a:p>
            <a:pPr marL="514350" indent="-514350">
              <a:buFont typeface="+mj-lt"/>
              <a:buAutoNum type="arabicPeriod"/>
            </a:pPr>
            <a:r>
              <a:rPr lang="en-US" dirty="0"/>
              <a:t>		add P' to cluster C</a:t>
            </a:r>
          </a:p>
          <a:p>
            <a:pPr marL="514350" indent="-514350">
              <a:buFont typeface="+mj-lt"/>
              <a:buAutoNum type="arabicPeriod"/>
            </a:pPr>
            <a:endParaRPr lang="en-US" dirty="0"/>
          </a:p>
          <a:p>
            <a:pPr marL="514350" indent="-514350">
              <a:buFont typeface="+mj-lt"/>
              <a:buAutoNum type="arabicPeriod"/>
            </a:pPr>
            <a:r>
              <a:rPr lang="en-US" dirty="0" err="1"/>
              <a:t>regionQuery</a:t>
            </a:r>
            <a:r>
              <a:rPr lang="en-US" dirty="0"/>
              <a:t>(P, eps)</a:t>
            </a:r>
          </a:p>
          <a:p>
            <a:pPr marL="514350" indent="-514350">
              <a:buFont typeface="+mj-lt"/>
              <a:buAutoNum type="arabicPeriod"/>
            </a:pPr>
            <a:r>
              <a:rPr lang="en-US" dirty="0"/>
              <a:t> return all points within P's eps-neighborhood (including P)</a:t>
            </a:r>
          </a:p>
        </p:txBody>
      </p:sp>
    </p:spTree>
    <p:extLst>
      <p:ext uri="{BB962C8B-B14F-4D97-AF65-F5344CB8AC3E}">
        <p14:creationId xmlns:p14="http://schemas.microsoft.com/office/powerpoint/2010/main" val="2740580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a:xfrm>
            <a:off x="2362200" y="1067826"/>
            <a:ext cx="8280400" cy="1143000"/>
          </a:xfrm>
        </p:spPr>
        <p:txBody>
          <a:bodyPr>
            <a:normAutofit fontScale="90000"/>
          </a:bodyPr>
          <a:lstStyle/>
          <a:p>
            <a:r>
              <a:rPr lang="en-US" dirty="0"/>
              <a:t>DBSCAN: Core, Border and Noise Points</a:t>
            </a:r>
          </a:p>
        </p:txBody>
      </p:sp>
      <p:pic>
        <p:nvPicPr>
          <p:cNvPr id="16527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 y="1558131"/>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2740" name="Text Box 4"/>
          <p:cNvSpPr txBox="1">
            <a:spLocks noChangeArrowheads="1"/>
          </p:cNvSpPr>
          <p:nvPr/>
        </p:nvSpPr>
        <p:spPr bwMode="auto">
          <a:xfrm>
            <a:off x="990600" y="5355992"/>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Original Points</a:t>
            </a:r>
          </a:p>
        </p:txBody>
      </p:sp>
      <p:sp>
        <p:nvSpPr>
          <p:cNvPr id="1652741" name="Text Box 5"/>
          <p:cNvSpPr txBox="1">
            <a:spLocks noChangeArrowheads="1"/>
          </p:cNvSpPr>
          <p:nvPr/>
        </p:nvSpPr>
        <p:spPr bwMode="auto">
          <a:xfrm>
            <a:off x="5257800" y="5218674"/>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Point types: </a:t>
            </a:r>
            <a:r>
              <a:rPr lang="en-US" sz="1800" dirty="0">
                <a:solidFill>
                  <a:srgbClr val="92D050"/>
                </a:solidFill>
              </a:rPr>
              <a:t>core</a:t>
            </a:r>
            <a:r>
              <a:rPr lang="en-US" sz="1800" dirty="0"/>
              <a:t>, </a:t>
            </a:r>
            <a:r>
              <a:rPr lang="en-US" sz="1800" dirty="0">
                <a:solidFill>
                  <a:srgbClr val="003399"/>
                </a:solidFill>
              </a:rPr>
              <a:t>border</a:t>
            </a:r>
            <a:r>
              <a:rPr lang="en-US" sz="1800" dirty="0"/>
              <a:t> and </a:t>
            </a:r>
            <a:r>
              <a:rPr lang="en-US" sz="1800" dirty="0">
                <a:solidFill>
                  <a:srgbClr val="FF0000"/>
                </a:solidFill>
              </a:rPr>
              <a:t>noise</a:t>
            </a:r>
          </a:p>
        </p:txBody>
      </p:sp>
      <p:pic>
        <p:nvPicPr>
          <p:cNvPr id="1652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507" y="1564249"/>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2743" name="Text Box 7"/>
          <p:cNvSpPr txBox="1">
            <a:spLocks noChangeArrowheads="1"/>
          </p:cNvSpPr>
          <p:nvPr/>
        </p:nvSpPr>
        <p:spPr bwMode="auto">
          <a:xfrm>
            <a:off x="2739483" y="5953474"/>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err="1"/>
              <a:t>Eps</a:t>
            </a:r>
            <a:r>
              <a:rPr lang="en-US" sz="1800" dirty="0"/>
              <a:t> = 10, </a:t>
            </a:r>
            <a:r>
              <a:rPr lang="en-US" sz="1800" dirty="0" err="1"/>
              <a:t>MinPts</a:t>
            </a:r>
            <a:r>
              <a:rPr lang="en-US" sz="1800" dirty="0"/>
              <a:t> = 4</a:t>
            </a:r>
          </a:p>
        </p:txBody>
      </p:sp>
    </p:spTree>
    <p:extLst>
      <p:ext uri="{BB962C8B-B14F-4D97-AF65-F5344CB8AC3E}">
        <p14:creationId xmlns:p14="http://schemas.microsoft.com/office/powerpoint/2010/main" val="4159560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050"/>
          <p:cNvSpPr>
            <a:spLocks noGrp="1" noChangeArrowheads="1"/>
          </p:cNvSpPr>
          <p:nvPr>
            <p:ph type="title"/>
          </p:nvPr>
        </p:nvSpPr>
        <p:spPr>
          <a:xfrm>
            <a:off x="457200" y="500760"/>
            <a:ext cx="8280400" cy="870840"/>
          </a:xfrm>
        </p:spPr>
        <p:txBody>
          <a:bodyPr>
            <a:noAutofit/>
          </a:bodyPr>
          <a:lstStyle/>
          <a:p>
            <a:r>
              <a:rPr lang="en-US" dirty="0"/>
              <a:t>When DBSCAN Works Well</a:t>
            </a:r>
          </a:p>
        </p:txBody>
      </p:sp>
      <p:pic>
        <p:nvPicPr>
          <p:cNvPr id="1653763" name="Picture 2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3972"/>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764" name="Text Box 2052"/>
          <p:cNvSpPr txBox="1">
            <a:spLocks noChangeArrowheads="1"/>
          </p:cNvSpPr>
          <p:nvPr/>
        </p:nvSpPr>
        <p:spPr bwMode="auto">
          <a:xfrm>
            <a:off x="979449" y="4768329"/>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Original Points</a:t>
            </a:r>
          </a:p>
        </p:txBody>
      </p:sp>
      <p:grpSp>
        <p:nvGrpSpPr>
          <p:cNvPr id="1653765" name="Group 2053"/>
          <p:cNvGrpSpPr>
            <a:grpSpLocks/>
          </p:cNvGrpSpPr>
          <p:nvPr/>
        </p:nvGrpSpPr>
        <p:grpSpPr bwMode="auto">
          <a:xfrm>
            <a:off x="4271962" y="1446485"/>
            <a:ext cx="4872037" cy="3871912"/>
            <a:chOff x="2691" y="633"/>
            <a:chExt cx="3069" cy="2439"/>
          </a:xfrm>
        </p:grpSpPr>
        <p:pic>
          <p:nvPicPr>
            <p:cNvPr id="1653766" name="Picture 2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767" name="Text Box 2055"/>
            <p:cNvSpPr txBox="1">
              <a:spLocks noChangeArrowheads="1"/>
            </p:cNvSpPr>
            <p:nvPr/>
          </p:nvSpPr>
          <p:spPr bwMode="auto">
            <a:xfrm>
              <a:off x="3312" y="2841"/>
              <a:ext cx="1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Clusters</a:t>
              </a:r>
            </a:p>
          </p:txBody>
        </p:sp>
      </p:grpSp>
      <p:sp>
        <p:nvSpPr>
          <p:cNvPr id="1653768" name="Text Box 2056"/>
          <p:cNvSpPr txBox="1">
            <a:spLocks noChangeArrowheads="1"/>
          </p:cNvSpPr>
          <p:nvPr/>
        </p:nvSpPr>
        <p:spPr bwMode="auto">
          <a:xfrm>
            <a:off x="607741" y="5638800"/>
            <a:ext cx="66294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dirty="0"/>
              <a:t> Resistant to Noise</a:t>
            </a:r>
          </a:p>
          <a:p>
            <a:pPr>
              <a:spcBef>
                <a:spcPct val="50000"/>
              </a:spcBef>
              <a:buFontTx/>
              <a:buChar char="•"/>
            </a:pPr>
            <a:r>
              <a:rPr lang="en-US" sz="1800" dirty="0"/>
              <a:t> Can handle clusters of different shapes and sizes</a:t>
            </a:r>
          </a:p>
        </p:txBody>
      </p:sp>
    </p:spTree>
    <p:extLst>
      <p:ext uri="{BB962C8B-B14F-4D97-AF65-F5344CB8AC3E}">
        <p14:creationId xmlns:p14="http://schemas.microsoft.com/office/powerpoint/2010/main" val="2884522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3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3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1026"/>
          <p:cNvSpPr>
            <a:spLocks noGrp="1" noChangeArrowheads="1"/>
          </p:cNvSpPr>
          <p:nvPr>
            <p:ph type="title"/>
          </p:nvPr>
        </p:nvSpPr>
        <p:spPr/>
        <p:txBody>
          <a:bodyPr/>
          <a:lstStyle/>
          <a:p>
            <a:r>
              <a:rPr lang="en-US"/>
              <a:t>Clustering Algorithms</a:t>
            </a:r>
          </a:p>
        </p:txBody>
      </p:sp>
      <p:sp>
        <p:nvSpPr>
          <p:cNvPr id="1591299" name="Rectangle 1027"/>
          <p:cNvSpPr>
            <a:spLocks noGrp="1" noChangeArrowheads="1"/>
          </p:cNvSpPr>
          <p:nvPr>
            <p:ph type="body" idx="1"/>
          </p:nvPr>
        </p:nvSpPr>
        <p:spPr/>
        <p:txBody>
          <a:bodyPr/>
          <a:lstStyle/>
          <a:p>
            <a:r>
              <a:rPr lang="en-US" dirty="0"/>
              <a:t>K-means and its variants</a:t>
            </a:r>
          </a:p>
          <a:p>
            <a:pPr lvl="4"/>
            <a:endParaRPr lang="en-US" dirty="0"/>
          </a:p>
          <a:p>
            <a:r>
              <a:rPr lang="en-US" dirty="0"/>
              <a:t>Hierarchical clustering</a:t>
            </a:r>
          </a:p>
          <a:p>
            <a:endParaRPr lang="en-US" dirty="0"/>
          </a:p>
          <a:p>
            <a:r>
              <a:rPr lang="en-US" dirty="0"/>
              <a:t>DBSCAN</a:t>
            </a:r>
          </a:p>
          <a:p>
            <a:pPr marL="0" indent="0">
              <a:buNone/>
            </a:pPr>
            <a:endParaRPr lang="en-US" dirty="0"/>
          </a:p>
          <a:p>
            <a:pPr lvl="1"/>
            <a:endParaRPr lang="en-US" dirty="0"/>
          </a:p>
        </p:txBody>
      </p:sp>
    </p:spTree>
    <p:extLst>
      <p:ext uri="{BB962C8B-B14F-4D97-AF65-F5344CB8AC3E}">
        <p14:creationId xmlns:p14="http://schemas.microsoft.com/office/powerpoint/2010/main" val="1490624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xfrm>
            <a:off x="381000" y="457200"/>
            <a:ext cx="8280400" cy="838200"/>
          </a:xfrm>
        </p:spPr>
        <p:txBody>
          <a:bodyPr>
            <a:normAutofit fontScale="90000"/>
          </a:bodyPr>
          <a:lstStyle/>
          <a:p>
            <a:r>
              <a:rPr lang="en-US" dirty="0"/>
              <a:t>When DBSCAN Does NOT Work Well</a:t>
            </a:r>
          </a:p>
        </p:txBody>
      </p:sp>
      <p:sp>
        <p:nvSpPr>
          <p:cNvPr id="1654787" name="Text Box 3"/>
          <p:cNvSpPr txBox="1">
            <a:spLocks noChangeArrowheads="1"/>
          </p:cNvSpPr>
          <p:nvPr/>
        </p:nvSpPr>
        <p:spPr bwMode="auto">
          <a:xfrm>
            <a:off x="1116013" y="416022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Original Points</a:t>
            </a:r>
          </a:p>
        </p:txBody>
      </p:sp>
      <p:sp>
        <p:nvSpPr>
          <p:cNvPr id="1654788" name="Rectangle 4"/>
          <p:cNvSpPr>
            <a:spLocks noChangeArrowheads="1"/>
          </p:cNvSpPr>
          <p:nvPr/>
        </p:nvSpPr>
        <p:spPr bwMode="auto">
          <a:xfrm>
            <a:off x="30480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654789" name="Picture 5" descr="fish_clu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63" y="1752600"/>
            <a:ext cx="3048000" cy="2400300"/>
          </a:xfrm>
          <a:prstGeom prst="rect">
            <a:avLst/>
          </a:prstGeom>
          <a:noFill/>
          <a:extLst>
            <a:ext uri="{909E8E84-426E-40DD-AFC4-6F175D3DCCD1}">
              <a14:hiddenFill xmlns:a14="http://schemas.microsoft.com/office/drawing/2010/main">
                <a:solidFill>
                  <a:srgbClr val="FFFFFF"/>
                </a:solidFill>
              </a14:hiddenFill>
            </a:ext>
          </a:extLst>
        </p:spPr>
      </p:pic>
      <p:sp>
        <p:nvSpPr>
          <p:cNvPr id="1654790" name="Rectangle 6"/>
          <p:cNvSpPr>
            <a:spLocks noChangeArrowheads="1"/>
          </p:cNvSpPr>
          <p:nvPr/>
        </p:nvSpPr>
        <p:spPr bwMode="auto">
          <a:xfrm>
            <a:off x="3630613" y="278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654791" name="Object 7"/>
          <p:cNvGraphicFramePr>
            <a:graphicFrameLocks noChangeAspect="1"/>
          </p:cNvGraphicFramePr>
          <p:nvPr>
            <p:extLst>
              <p:ext uri="{D42A27DB-BD31-4B8C-83A1-F6EECF244321}">
                <p14:modId xmlns:p14="http://schemas.microsoft.com/office/powerpoint/2010/main" val="1847595678"/>
              </p:ext>
            </p:extLst>
          </p:nvPr>
        </p:nvGraphicFramePr>
        <p:xfrm>
          <a:off x="4648200" y="1416050"/>
          <a:ext cx="3363913" cy="2287588"/>
        </p:xfrm>
        <a:graphic>
          <a:graphicData uri="http://schemas.openxmlformats.org/presentationml/2006/ole">
            <mc:AlternateContent xmlns:mc="http://schemas.openxmlformats.org/markup-compatibility/2006">
              <mc:Choice xmlns:v="urn:schemas-microsoft-com:vml" Requires="v">
                <p:oleObj r:id="rId3" imgW="4686706" imgH="3177815" progId="MSPhotoEd.3">
                  <p:embed/>
                </p:oleObj>
              </mc:Choice>
              <mc:Fallback>
                <p:oleObj r:id="rId3" imgW="4686706" imgH="3177815"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416050"/>
                        <a:ext cx="3363913"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4792" name="Rectangle 8"/>
          <p:cNvSpPr>
            <a:spLocks noChangeArrowheads="1"/>
          </p:cNvSpPr>
          <p:nvPr/>
        </p:nvSpPr>
        <p:spPr bwMode="auto">
          <a:xfrm>
            <a:off x="4800600" y="37020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0">
                <a:latin typeface="Times New Roman" pitchFamily="18" charset="0"/>
                <a:cs typeface="Times New Roman" pitchFamily="18" charset="0"/>
              </a:rPr>
              <a:t>(MinPts=4, Eps=9.75).</a:t>
            </a:r>
            <a:r>
              <a:rPr lang="en-US" sz="900" b="0">
                <a:latin typeface="Times New Roman" pitchFamily="18" charset="0"/>
              </a:rPr>
              <a:t> </a:t>
            </a:r>
            <a:endParaRPr lang="en-US" sz="2400" b="0">
              <a:latin typeface="Times New Roman" pitchFamily="18" charset="0"/>
            </a:endParaRPr>
          </a:p>
        </p:txBody>
      </p:sp>
      <p:sp>
        <p:nvSpPr>
          <p:cNvPr id="1654793" name="Rectangle 9"/>
          <p:cNvSpPr>
            <a:spLocks noChangeArrowheads="1"/>
          </p:cNvSpPr>
          <p:nvPr/>
        </p:nvSpPr>
        <p:spPr bwMode="auto">
          <a:xfrm>
            <a:off x="3630613" y="278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654794" name="Object 10"/>
          <p:cNvGraphicFramePr>
            <a:graphicFrameLocks noChangeAspect="1"/>
          </p:cNvGraphicFramePr>
          <p:nvPr>
            <p:extLst>
              <p:ext uri="{D42A27DB-BD31-4B8C-83A1-F6EECF244321}">
                <p14:modId xmlns:p14="http://schemas.microsoft.com/office/powerpoint/2010/main" val="3488635300"/>
              </p:ext>
            </p:extLst>
          </p:nvPr>
        </p:nvGraphicFramePr>
        <p:xfrm>
          <a:off x="4724400" y="4083050"/>
          <a:ext cx="3363913" cy="2286000"/>
        </p:xfrm>
        <a:graphic>
          <a:graphicData uri="http://schemas.openxmlformats.org/presentationml/2006/ole">
            <mc:AlternateContent xmlns:mc="http://schemas.openxmlformats.org/markup-compatibility/2006">
              <mc:Choice xmlns:v="urn:schemas-microsoft-com:vml" Requires="v">
                <p:oleObj r:id="rId5" imgW="4686706" imgH="3177815" progId="MSPhotoEd.3">
                  <p:embed/>
                </p:oleObj>
              </mc:Choice>
              <mc:Fallback>
                <p:oleObj r:id="rId5" imgW="4686706" imgH="3177815"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083050"/>
                        <a:ext cx="3363913"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4795" name="Rectangle 11"/>
          <p:cNvSpPr>
            <a:spLocks noChangeArrowheads="1"/>
          </p:cNvSpPr>
          <p:nvPr/>
        </p:nvSpPr>
        <p:spPr bwMode="auto">
          <a:xfrm>
            <a:off x="4724400" y="63690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0">
                <a:latin typeface="Times New Roman" pitchFamily="18" charset="0"/>
                <a:cs typeface="Times New Roman" pitchFamily="18" charset="0"/>
              </a:rPr>
              <a:t> (MinPts=4, Eps=9.92)</a:t>
            </a:r>
          </a:p>
        </p:txBody>
      </p:sp>
      <p:sp>
        <p:nvSpPr>
          <p:cNvPr id="1654796" name="Text Box 12"/>
          <p:cNvSpPr txBox="1">
            <a:spLocks noChangeArrowheads="1"/>
          </p:cNvSpPr>
          <p:nvPr/>
        </p:nvSpPr>
        <p:spPr bwMode="auto">
          <a:xfrm>
            <a:off x="609600" y="5392738"/>
            <a:ext cx="35052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dirty="0"/>
              <a:t> Varying densities</a:t>
            </a:r>
          </a:p>
          <a:p>
            <a:pPr>
              <a:spcBef>
                <a:spcPct val="50000"/>
              </a:spcBef>
              <a:buFontTx/>
              <a:buChar char="•"/>
            </a:pPr>
            <a:r>
              <a:rPr lang="en-US" sz="1800" dirty="0"/>
              <a:t> High-dimensional data</a:t>
            </a:r>
          </a:p>
        </p:txBody>
      </p:sp>
    </p:spTree>
    <p:extLst>
      <p:ext uri="{BB962C8B-B14F-4D97-AF65-F5344CB8AC3E}">
        <p14:creationId xmlns:p14="http://schemas.microsoft.com/office/powerpoint/2010/main" val="2265311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4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9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a:xfrm>
            <a:off x="681038" y="492124"/>
            <a:ext cx="7437437" cy="727075"/>
          </a:xfrm>
        </p:spPr>
        <p:txBody>
          <a:bodyPr>
            <a:normAutofit fontScale="90000"/>
          </a:bodyPr>
          <a:lstStyle/>
          <a:p>
            <a:r>
              <a:rPr lang="en-US" altLang="zh-CN" dirty="0">
                <a:ea typeface="宋体" pitchFamily="2" charset="-122"/>
              </a:rPr>
              <a:t>DBSCAN: Sensitive to Parameters</a:t>
            </a:r>
            <a:endParaRPr lang="en-US" altLang="zh-CN" sz="3200" dirty="0">
              <a:ea typeface="宋体" pitchFamily="2" charset="-122"/>
            </a:endParaRPr>
          </a:p>
        </p:txBody>
      </p:sp>
      <p:pic>
        <p:nvPicPr>
          <p:cNvPr id="166605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1371600"/>
            <a:ext cx="8305800" cy="3124200"/>
          </a:xfrm>
        </p:spPr>
      </p:pic>
      <p:pic>
        <p:nvPicPr>
          <p:cNvPr id="1666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4400"/>
            <a:ext cx="8534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6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55988"/>
            <a:ext cx="15240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04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HIERARCHICAL CLUSTERING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045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ChangeArrowheads="1"/>
          </p:cNvSpPr>
          <p:nvPr>
            <p:ph type="title"/>
          </p:nvPr>
        </p:nvSpPr>
        <p:spPr/>
        <p:txBody>
          <a:bodyPr/>
          <a:lstStyle/>
          <a:p>
            <a:r>
              <a:rPr lang="en-US"/>
              <a:t>Hierarchical Clustering</a:t>
            </a:r>
          </a:p>
        </p:txBody>
      </p:sp>
      <p:sp>
        <p:nvSpPr>
          <p:cNvPr id="1620995" name="Rectangle 3"/>
          <p:cNvSpPr>
            <a:spLocks noGrp="1" noChangeArrowheads="1"/>
          </p:cNvSpPr>
          <p:nvPr>
            <p:ph type="body" idx="1"/>
          </p:nvPr>
        </p:nvSpPr>
        <p:spPr/>
        <p:txBody>
          <a:bodyPr>
            <a:normAutofit lnSpcReduction="10000"/>
          </a:bodyPr>
          <a:lstStyle/>
          <a:p>
            <a:r>
              <a:rPr lang="en-US" sz="2400" dirty="0"/>
              <a:t>Two main types of hierarchical clustering</a:t>
            </a:r>
          </a:p>
          <a:p>
            <a:pPr lvl="1"/>
            <a:r>
              <a:rPr lang="en-US" sz="2000" dirty="0">
                <a:solidFill>
                  <a:srgbClr val="00B0F0"/>
                </a:solidFill>
              </a:rPr>
              <a:t>Agglomerative</a:t>
            </a:r>
            <a:r>
              <a:rPr lang="en-US" sz="2000" dirty="0"/>
              <a:t>:  </a:t>
            </a:r>
          </a:p>
          <a:p>
            <a:pPr lvl="2"/>
            <a:r>
              <a:rPr lang="en-US" sz="1800" dirty="0"/>
              <a:t> Start with the points as individual clusters</a:t>
            </a:r>
          </a:p>
          <a:p>
            <a:pPr lvl="2"/>
            <a:r>
              <a:rPr lang="en-US" sz="1800" dirty="0"/>
              <a:t> At each step, merge the closest pair of clusters until only one cluster (or k clusters) left</a:t>
            </a:r>
          </a:p>
          <a:p>
            <a:pPr lvl="4"/>
            <a:endParaRPr lang="en-US" sz="1800" dirty="0"/>
          </a:p>
          <a:p>
            <a:pPr lvl="1"/>
            <a:r>
              <a:rPr lang="en-US" sz="2000" dirty="0">
                <a:solidFill>
                  <a:schemeClr val="accent6">
                    <a:lumMod val="75000"/>
                  </a:schemeClr>
                </a:solidFill>
              </a:rPr>
              <a:t>Divisive</a:t>
            </a:r>
            <a:r>
              <a:rPr lang="en-US" sz="2000" dirty="0"/>
              <a:t>:  </a:t>
            </a:r>
          </a:p>
          <a:p>
            <a:pPr lvl="2"/>
            <a:r>
              <a:rPr lang="en-US" sz="1800" dirty="0"/>
              <a:t> Start with one, all-inclusive cluster </a:t>
            </a:r>
          </a:p>
          <a:p>
            <a:pPr lvl="2"/>
            <a:r>
              <a:rPr lang="en-US" sz="1800" dirty="0"/>
              <a:t> At each step, split a cluster until each cluster contains a point (or there are k clusters)</a:t>
            </a:r>
          </a:p>
          <a:p>
            <a:pPr lvl="4"/>
            <a:endParaRPr lang="en-US" sz="1800" dirty="0"/>
          </a:p>
          <a:p>
            <a:r>
              <a:rPr lang="en-US" sz="2400" dirty="0"/>
              <a:t>Traditional hierarchical algorithms use a </a:t>
            </a:r>
            <a:r>
              <a:rPr lang="en-US" sz="2400" dirty="0">
                <a:solidFill>
                  <a:schemeClr val="accent6">
                    <a:lumMod val="75000"/>
                  </a:schemeClr>
                </a:solidFill>
              </a:rPr>
              <a:t>similarity</a:t>
            </a:r>
            <a:r>
              <a:rPr lang="en-US" sz="2400" dirty="0"/>
              <a:t> or </a:t>
            </a:r>
            <a:r>
              <a:rPr lang="en-US" sz="2400" dirty="0">
                <a:solidFill>
                  <a:schemeClr val="accent6">
                    <a:lumMod val="75000"/>
                  </a:schemeClr>
                </a:solidFill>
              </a:rPr>
              <a:t>distance matrix</a:t>
            </a:r>
          </a:p>
          <a:p>
            <a:pPr lvl="1"/>
            <a:r>
              <a:rPr lang="en-US" sz="2000" dirty="0"/>
              <a:t>Merge or split one cluster at a time</a:t>
            </a:r>
          </a:p>
          <a:p>
            <a:pPr lvl="4"/>
            <a:endParaRPr lang="en-US" sz="800" dirty="0"/>
          </a:p>
        </p:txBody>
      </p:sp>
    </p:spTree>
    <p:extLst>
      <p:ext uri="{BB962C8B-B14F-4D97-AF65-F5344CB8AC3E}">
        <p14:creationId xmlns:p14="http://schemas.microsoft.com/office/powerpoint/2010/main" val="422414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Grp="1" noChangeArrowheads="1"/>
          </p:cNvSpPr>
          <p:nvPr>
            <p:ph type="title"/>
          </p:nvPr>
        </p:nvSpPr>
        <p:spPr/>
        <p:txBody>
          <a:bodyPr/>
          <a:lstStyle/>
          <a:p>
            <a:r>
              <a:rPr lang="en-US"/>
              <a:t>Hierarchical Clustering </a:t>
            </a:r>
          </a:p>
        </p:txBody>
      </p:sp>
      <p:sp>
        <p:nvSpPr>
          <p:cNvPr id="1618947" name="Rectangle 3"/>
          <p:cNvSpPr>
            <a:spLocks noGrp="1" noChangeArrowheads="1"/>
          </p:cNvSpPr>
          <p:nvPr>
            <p:ph type="body" idx="1"/>
          </p:nvPr>
        </p:nvSpPr>
        <p:spPr/>
        <p:txBody>
          <a:bodyPr/>
          <a:lstStyle/>
          <a:p>
            <a:r>
              <a:rPr lang="en-US"/>
              <a:t>Produces a set of nested clusters organized as a hierarchical tree</a:t>
            </a:r>
          </a:p>
          <a:p>
            <a:r>
              <a:rPr lang="en-US"/>
              <a:t>Can be visualized as a dendrogram</a:t>
            </a:r>
          </a:p>
          <a:p>
            <a:pPr lvl="1"/>
            <a:r>
              <a:rPr lang="en-US"/>
              <a:t>A tree like diagram that records the sequences of merges or splits</a:t>
            </a:r>
          </a:p>
        </p:txBody>
      </p:sp>
      <p:pic>
        <p:nvPicPr>
          <p:cNvPr id="1618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87813"/>
            <a:ext cx="3459163"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18949" name="Object 5"/>
          <p:cNvGraphicFramePr>
            <a:graphicFrameLocks noChangeAspect="1"/>
          </p:cNvGraphicFramePr>
          <p:nvPr>
            <p:extLst>
              <p:ext uri="{D42A27DB-BD31-4B8C-83A1-F6EECF244321}">
                <p14:modId xmlns:p14="http://schemas.microsoft.com/office/powerpoint/2010/main" val="1285942546"/>
              </p:ext>
            </p:extLst>
          </p:nvPr>
        </p:nvGraphicFramePr>
        <p:xfrm>
          <a:off x="5257800" y="3857625"/>
          <a:ext cx="2319338" cy="2360613"/>
        </p:xfrm>
        <a:graphic>
          <a:graphicData uri="http://schemas.openxmlformats.org/presentationml/2006/ole">
            <mc:AlternateContent xmlns:mc="http://schemas.openxmlformats.org/markup-compatibility/2006">
              <mc:Choice xmlns:v="urn:schemas-microsoft-com:vml" Requires="v">
                <p:oleObj name="VISIO" r:id="rId3" imgW="3168720" imgH="3227760" progId="Visio.Drawing.6">
                  <p:embed/>
                </p:oleObj>
              </mc:Choice>
              <mc:Fallback>
                <p:oleObj name="VISIO" r:id="rId3" imgW="3168720" imgH="3227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857625"/>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643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title"/>
          </p:nvPr>
        </p:nvSpPr>
        <p:spPr/>
        <p:txBody>
          <a:bodyPr/>
          <a:lstStyle/>
          <a:p>
            <a:r>
              <a:rPr lang="en-US"/>
              <a:t>Strengths of Hierarchical Clustering</a:t>
            </a:r>
          </a:p>
        </p:txBody>
      </p:sp>
      <p:sp>
        <p:nvSpPr>
          <p:cNvPr id="1619971" name="Rectangle 3"/>
          <p:cNvSpPr>
            <a:spLocks noGrp="1" noChangeArrowheads="1"/>
          </p:cNvSpPr>
          <p:nvPr>
            <p:ph type="body" idx="1"/>
          </p:nvPr>
        </p:nvSpPr>
        <p:spPr/>
        <p:txBody>
          <a:bodyPr/>
          <a:lstStyle/>
          <a:p>
            <a:pPr>
              <a:lnSpc>
                <a:spcPct val="90000"/>
              </a:lnSpc>
            </a:pPr>
            <a:r>
              <a:rPr lang="en-US"/>
              <a:t>Do not have to assume any particular number of clusters</a:t>
            </a:r>
          </a:p>
          <a:p>
            <a:pPr lvl="1">
              <a:lnSpc>
                <a:spcPct val="90000"/>
              </a:lnSpc>
            </a:pPr>
            <a:r>
              <a:rPr lang="en-US"/>
              <a:t>Any desired number of clusters can be obtained by ‘cutting’ the dendogram at the proper level</a:t>
            </a:r>
          </a:p>
          <a:p>
            <a:pPr>
              <a:lnSpc>
                <a:spcPct val="90000"/>
              </a:lnSpc>
              <a:buFont typeface="Monotype Sorts" pitchFamily="2" charset="2"/>
              <a:buNone/>
            </a:pPr>
            <a:endParaRPr lang="en-US"/>
          </a:p>
          <a:p>
            <a:pPr>
              <a:lnSpc>
                <a:spcPct val="90000"/>
              </a:lnSpc>
            </a:pPr>
            <a:r>
              <a:rPr lang="en-US"/>
              <a:t>They may correspond to meaningful taxonomies</a:t>
            </a:r>
          </a:p>
          <a:p>
            <a:pPr lvl="1">
              <a:lnSpc>
                <a:spcPct val="90000"/>
              </a:lnSpc>
            </a:pPr>
            <a:r>
              <a:rPr lang="en-US"/>
              <a:t>Example in biological sciences (e.g., animal kingdom, phylogeny reconstruction, …)</a:t>
            </a:r>
          </a:p>
        </p:txBody>
      </p:sp>
    </p:spTree>
    <p:extLst>
      <p:ext uri="{BB962C8B-B14F-4D97-AF65-F5344CB8AC3E}">
        <p14:creationId xmlns:p14="http://schemas.microsoft.com/office/powerpoint/2010/main" val="246203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2018" name="Rectangle 2"/>
          <p:cNvSpPr>
            <a:spLocks noGrp="1" noChangeArrowheads="1"/>
          </p:cNvSpPr>
          <p:nvPr>
            <p:ph type="title"/>
          </p:nvPr>
        </p:nvSpPr>
        <p:spPr>
          <a:xfrm>
            <a:off x="304800" y="457200"/>
            <a:ext cx="8280400" cy="1066800"/>
          </a:xfrm>
        </p:spPr>
        <p:txBody>
          <a:bodyPr>
            <a:normAutofit/>
          </a:bodyPr>
          <a:lstStyle/>
          <a:p>
            <a:r>
              <a:rPr lang="en-US" dirty="0"/>
              <a:t>Agglomerative Clustering Algorithm</a:t>
            </a:r>
          </a:p>
        </p:txBody>
      </p:sp>
      <p:sp>
        <p:nvSpPr>
          <p:cNvPr id="1622019" name="Rectangle 3"/>
          <p:cNvSpPr>
            <a:spLocks noGrp="1" noChangeArrowheads="1"/>
          </p:cNvSpPr>
          <p:nvPr>
            <p:ph type="body" idx="1"/>
          </p:nvPr>
        </p:nvSpPr>
        <p:spPr>
          <a:xfrm>
            <a:off x="228600" y="1524000"/>
            <a:ext cx="8686800" cy="5181600"/>
          </a:xfrm>
        </p:spPr>
        <p:txBody>
          <a:bodyPr>
            <a:noAutofit/>
          </a:bodyPr>
          <a:lstStyle/>
          <a:p>
            <a:pPr marL="533400" indent="-533400">
              <a:lnSpc>
                <a:spcPct val="90000"/>
              </a:lnSpc>
              <a:spcBef>
                <a:spcPct val="20000"/>
              </a:spcBef>
            </a:pPr>
            <a:r>
              <a:rPr lang="en-US" dirty="0"/>
              <a:t>More popular hierarchical clustering technique</a:t>
            </a:r>
          </a:p>
          <a:p>
            <a:pPr marL="2209800" lvl="4" indent="-381000">
              <a:lnSpc>
                <a:spcPct val="90000"/>
              </a:lnSpc>
            </a:pPr>
            <a:endParaRPr lang="en-US" sz="900" dirty="0"/>
          </a:p>
          <a:p>
            <a:pPr marL="533400" indent="-533400">
              <a:lnSpc>
                <a:spcPct val="90000"/>
              </a:lnSpc>
              <a:spcBef>
                <a:spcPct val="20000"/>
              </a:spcBef>
            </a:pPr>
            <a:r>
              <a:rPr lang="en-US" dirty="0"/>
              <a:t>Basic algorithm is straightforward</a:t>
            </a:r>
          </a:p>
          <a:p>
            <a:pPr marL="990600" lvl="1" indent="-533400">
              <a:lnSpc>
                <a:spcPct val="90000"/>
              </a:lnSpc>
              <a:spcBef>
                <a:spcPct val="20000"/>
              </a:spcBef>
              <a:buFont typeface="Arial" charset="0"/>
              <a:buAutoNum type="arabicPeriod"/>
            </a:pPr>
            <a:r>
              <a:rPr lang="en-US" dirty="0"/>
              <a:t>Compute the </a:t>
            </a:r>
            <a:r>
              <a:rPr lang="en-US" dirty="0">
                <a:solidFill>
                  <a:schemeClr val="accent6">
                    <a:lumMod val="75000"/>
                  </a:schemeClr>
                </a:solidFill>
              </a:rPr>
              <a:t>proximity matrix</a:t>
            </a:r>
          </a:p>
          <a:p>
            <a:pPr marL="990600" lvl="1" indent="-533400">
              <a:lnSpc>
                <a:spcPct val="90000"/>
              </a:lnSpc>
              <a:spcBef>
                <a:spcPct val="20000"/>
              </a:spcBef>
              <a:buFont typeface="Arial" charset="0"/>
              <a:buAutoNum type="arabicPeriod"/>
            </a:pPr>
            <a:r>
              <a:rPr lang="en-US" dirty="0"/>
              <a:t>Let each data point be a cluster</a:t>
            </a:r>
          </a:p>
          <a:p>
            <a:pPr marL="990600" lvl="1" indent="-533400">
              <a:lnSpc>
                <a:spcPct val="90000"/>
              </a:lnSpc>
              <a:spcBef>
                <a:spcPct val="20000"/>
              </a:spcBef>
              <a:buFont typeface="Arial" charset="0"/>
              <a:buAutoNum type="arabicPeriod"/>
            </a:pPr>
            <a:r>
              <a:rPr lang="en-US" b="1" dirty="0"/>
              <a:t>Repeat</a:t>
            </a:r>
          </a:p>
          <a:p>
            <a:pPr marL="990600" lvl="1" indent="-533400">
              <a:lnSpc>
                <a:spcPct val="90000"/>
              </a:lnSpc>
              <a:spcBef>
                <a:spcPct val="20000"/>
              </a:spcBef>
              <a:buFont typeface="Wingdings" pitchFamily="2" charset="2"/>
              <a:buAutoNum type="arabicPeriod"/>
            </a:pPr>
            <a:r>
              <a:rPr lang="en-US" dirty="0"/>
              <a:t>	</a:t>
            </a:r>
            <a:r>
              <a:rPr lang="en-US" dirty="0">
                <a:solidFill>
                  <a:srgbClr val="0070C0"/>
                </a:solidFill>
              </a:rPr>
              <a:t>Merge</a:t>
            </a:r>
            <a:r>
              <a:rPr lang="en-US" dirty="0"/>
              <a:t> the two closest clusters</a:t>
            </a:r>
          </a:p>
          <a:p>
            <a:pPr marL="990600" lvl="1" indent="-533400">
              <a:lnSpc>
                <a:spcPct val="90000"/>
              </a:lnSpc>
              <a:spcBef>
                <a:spcPct val="20000"/>
              </a:spcBef>
              <a:buFont typeface="Wingdings" pitchFamily="2" charset="2"/>
              <a:buAutoNum type="arabicPeriod"/>
            </a:pPr>
            <a:r>
              <a:rPr lang="en-US" dirty="0"/>
              <a:t>	</a:t>
            </a:r>
            <a:r>
              <a:rPr lang="en-US" dirty="0">
                <a:solidFill>
                  <a:srgbClr val="0070C0"/>
                </a:solidFill>
              </a:rPr>
              <a:t>Update</a:t>
            </a:r>
            <a:r>
              <a:rPr lang="en-US" dirty="0"/>
              <a:t> the proximity matrix</a:t>
            </a:r>
          </a:p>
          <a:p>
            <a:pPr marL="990600" lvl="1" indent="-533400">
              <a:lnSpc>
                <a:spcPct val="90000"/>
              </a:lnSpc>
              <a:spcBef>
                <a:spcPct val="20000"/>
              </a:spcBef>
              <a:buFont typeface="Arial" charset="0"/>
              <a:buAutoNum type="arabicPeriod"/>
            </a:pPr>
            <a:r>
              <a:rPr lang="en-US" b="1" dirty="0"/>
              <a:t>Until</a:t>
            </a:r>
            <a:r>
              <a:rPr lang="en-US" dirty="0"/>
              <a:t> only a single cluster remains</a:t>
            </a:r>
          </a:p>
          <a:p>
            <a:pPr marL="990600" lvl="1" indent="-533400">
              <a:lnSpc>
                <a:spcPct val="90000"/>
              </a:lnSpc>
              <a:spcBef>
                <a:spcPct val="20000"/>
              </a:spcBef>
              <a:buFont typeface="Arial" charset="0"/>
              <a:buNone/>
            </a:pPr>
            <a:r>
              <a:rPr lang="en-US" sz="1050" dirty="0"/>
              <a:t> </a:t>
            </a:r>
          </a:p>
          <a:p>
            <a:pPr marL="533400" indent="-533400">
              <a:lnSpc>
                <a:spcPct val="90000"/>
              </a:lnSpc>
              <a:spcBef>
                <a:spcPct val="20000"/>
              </a:spcBef>
            </a:pPr>
            <a:r>
              <a:rPr lang="en-US" dirty="0"/>
              <a:t>Key operation is the computation of the </a:t>
            </a:r>
            <a:r>
              <a:rPr lang="en-US" dirty="0">
                <a:solidFill>
                  <a:schemeClr val="accent6">
                    <a:lumMod val="75000"/>
                  </a:schemeClr>
                </a:solidFill>
              </a:rPr>
              <a:t>proximity of two </a:t>
            </a:r>
            <a:r>
              <a:rPr lang="en-US" dirty="0">
                <a:solidFill>
                  <a:srgbClr val="0070C0"/>
                </a:solidFill>
              </a:rPr>
              <a:t>clusters</a:t>
            </a:r>
          </a:p>
          <a:p>
            <a:pPr marL="990600" lvl="1" indent="-533400">
              <a:lnSpc>
                <a:spcPct val="90000"/>
              </a:lnSpc>
              <a:spcBef>
                <a:spcPct val="20000"/>
              </a:spcBef>
            </a:pPr>
            <a:r>
              <a:rPr lang="en-US" dirty="0"/>
              <a:t>Different approaches to defining the distance between clusters distinguish the different algorithms</a:t>
            </a:r>
          </a:p>
        </p:txBody>
      </p:sp>
    </p:spTree>
    <p:extLst>
      <p:ext uri="{BB962C8B-B14F-4D97-AF65-F5344CB8AC3E}">
        <p14:creationId xmlns:p14="http://schemas.microsoft.com/office/powerpoint/2010/main" val="3246520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13472</TotalTime>
  <Words>1973</Words>
  <Application>Microsoft Office PowerPoint</Application>
  <PresentationFormat>On-screen Show (4:3)</PresentationFormat>
  <Paragraphs>607</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41</vt:i4>
      </vt:variant>
    </vt:vector>
  </HeadingPairs>
  <TitlesOfParts>
    <vt:vector size="52" baseType="lpstr">
      <vt:lpstr>Arial</vt:lpstr>
      <vt:lpstr>Calibri</vt:lpstr>
      <vt:lpstr>Monotype Sorts</vt:lpstr>
      <vt:lpstr>Tahoma</vt:lpstr>
      <vt:lpstr>Times New Roman</vt:lpstr>
      <vt:lpstr>Wingdings</vt:lpstr>
      <vt:lpstr>Clarity</vt:lpstr>
      <vt:lpstr>VISIO</vt:lpstr>
      <vt:lpstr>Visio</vt:lpstr>
      <vt:lpstr>Equation</vt:lpstr>
      <vt:lpstr>MSPhotoEd.3</vt:lpstr>
      <vt:lpstr>DATA science week 10</vt:lpstr>
      <vt:lpstr>CLUSTERING</vt:lpstr>
      <vt:lpstr>What is a Clustering?</vt:lpstr>
      <vt:lpstr>Clustering Algorithms</vt:lpstr>
      <vt:lpstr>HIERARCHICAL CLUSTERING</vt:lpstr>
      <vt:lpstr>Hierarchical Clustering</vt:lpstr>
      <vt:lpstr>Hierarchical Clustering </vt:lpstr>
      <vt:lpstr>Strengths of 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Hierarchical Clustering: MIN</vt:lpstr>
      <vt:lpstr>Strength of MIN</vt:lpstr>
      <vt:lpstr>Limitations of MIN</vt:lpstr>
      <vt:lpstr>Hierarchical Clustering: MAX</vt:lpstr>
      <vt:lpstr>Strength of MAX</vt:lpstr>
      <vt:lpstr>Limitations of MAX</vt:lpstr>
      <vt:lpstr>Cluster Similarity: Group Average</vt:lpstr>
      <vt:lpstr>Hierarchical Clustering: Group Average</vt:lpstr>
      <vt:lpstr>Hierarchical Clustering: Group Average</vt:lpstr>
      <vt:lpstr>Hierarchical Clustering:   Problems and Limitations</vt:lpstr>
      <vt:lpstr>Divisive Hierarchical Clustering</vt:lpstr>
      <vt:lpstr>DBSCAN</vt:lpstr>
      <vt:lpstr>DBSCAN: Density-Based Clustering</vt:lpstr>
      <vt:lpstr>PowerPoint Presentation</vt:lpstr>
      <vt:lpstr>DBSCAN</vt:lpstr>
      <vt:lpstr>DBSCAN: Core, Border, and Noise Points</vt:lpstr>
      <vt:lpstr>DBSCAN Algorithm</vt:lpstr>
      <vt:lpstr>Density-Connected points</vt:lpstr>
      <vt:lpstr>DBSCAN Impl. Pseudocode</vt:lpstr>
      <vt:lpstr>DBSCAN: Core, Border and Noise Points</vt:lpstr>
      <vt:lpstr>When DBSCAN Works Well</vt:lpstr>
      <vt:lpstr>When DBSCAN Does NOT Work Well</vt:lpstr>
      <vt:lpstr>DBSCAN: Sensitive to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Abdullah Yousafzai</cp:lastModifiedBy>
  <cp:revision>355</cp:revision>
  <dcterms:created xsi:type="dcterms:W3CDTF">2011-10-17T19:46:53Z</dcterms:created>
  <dcterms:modified xsi:type="dcterms:W3CDTF">2023-05-26T03:57:53Z</dcterms:modified>
</cp:coreProperties>
</file>