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6"/>
  </p:notesMasterIdLst>
  <p:sldIdLst>
    <p:sldId id="674" r:id="rId2"/>
    <p:sldId id="905" r:id="rId3"/>
    <p:sldId id="491" r:id="rId4"/>
    <p:sldId id="492" r:id="rId5"/>
    <p:sldId id="775" r:id="rId6"/>
    <p:sldId id="287" r:id="rId7"/>
    <p:sldId id="288" r:id="rId8"/>
    <p:sldId id="289" r:id="rId9"/>
    <p:sldId id="290" r:id="rId10"/>
    <p:sldId id="963" r:id="rId11"/>
    <p:sldId id="982" r:id="rId12"/>
    <p:sldId id="971" r:id="rId13"/>
    <p:sldId id="974" r:id="rId14"/>
    <p:sldId id="975" r:id="rId15"/>
    <p:sldId id="976" r:id="rId16"/>
    <p:sldId id="977" r:id="rId17"/>
    <p:sldId id="978" r:id="rId18"/>
    <p:sldId id="979" r:id="rId19"/>
    <p:sldId id="980" r:id="rId20"/>
    <p:sldId id="274" r:id="rId21"/>
    <p:sldId id="275" r:id="rId22"/>
    <p:sldId id="257" r:id="rId23"/>
    <p:sldId id="258" r:id="rId24"/>
    <p:sldId id="259" r:id="rId25"/>
    <p:sldId id="262" r:id="rId26"/>
    <p:sldId id="949" r:id="rId27"/>
    <p:sldId id="957" r:id="rId28"/>
    <p:sldId id="972" r:id="rId29"/>
    <p:sldId id="939" r:id="rId30"/>
    <p:sldId id="778" r:id="rId31"/>
    <p:sldId id="677" r:id="rId32"/>
    <p:sldId id="777" r:id="rId33"/>
    <p:sldId id="676" r:id="rId34"/>
    <p:sldId id="776" r:id="rId35"/>
    <p:sldId id="678" r:id="rId36"/>
    <p:sldId id="886" r:id="rId37"/>
    <p:sldId id="887" r:id="rId38"/>
    <p:sldId id="888" r:id="rId39"/>
    <p:sldId id="889" r:id="rId40"/>
    <p:sldId id="890" r:id="rId41"/>
    <p:sldId id="891" r:id="rId42"/>
    <p:sldId id="892" r:id="rId43"/>
    <p:sldId id="893" r:id="rId44"/>
    <p:sldId id="894" r:id="rId45"/>
    <p:sldId id="902" r:id="rId46"/>
    <p:sldId id="895" r:id="rId47"/>
    <p:sldId id="897" r:id="rId48"/>
    <p:sldId id="903" r:id="rId49"/>
    <p:sldId id="898" r:id="rId50"/>
    <p:sldId id="904" r:id="rId51"/>
    <p:sldId id="385" r:id="rId52"/>
    <p:sldId id="387" r:id="rId53"/>
    <p:sldId id="405" r:id="rId54"/>
    <p:sldId id="89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683" autoAdjust="0"/>
    <p:restoredTop sz="94676" autoAdjust="0"/>
  </p:normalViewPr>
  <p:slideViewPr>
    <p:cSldViewPr>
      <p:cViewPr varScale="1">
        <p:scale>
          <a:sx n="78" d="100"/>
          <a:sy n="78" d="100"/>
        </p:scale>
        <p:origin x="94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3" tIns="44945" rIns="89893" bIns="4494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83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Offset -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5FC5-5062-4A4F-A377-34AD05A331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3" tIns="44945" rIns="89893" bIns="4494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1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5FC5-5062-4A4F-A377-34AD05A331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6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5FC5-5062-4A4F-A377-34AD05A331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8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5FC5-5062-4A4F-A377-34AD05A331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5FC5-5062-4A4F-A377-34AD05A331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5FC5-5062-4A4F-A377-34AD05A331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9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5FC5-5062-4A4F-A377-34AD05A331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5FC5-5062-4A4F-A377-34AD05A331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2C3B4-92C9-4193-A1CA-FDE1A8228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12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3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9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86600" cy="2057400"/>
          </a:xfrm>
        </p:spPr>
        <p:txBody>
          <a:bodyPr>
            <a:normAutofit/>
          </a:bodyPr>
          <a:lstStyle/>
          <a:p>
            <a:r>
              <a:rPr lang="en-US" dirty="0"/>
              <a:t>Basic Concepts</a:t>
            </a:r>
          </a:p>
          <a:p>
            <a:r>
              <a:rPr lang="en-US" b="1" dirty="0"/>
              <a:t>Regression, Classification</a:t>
            </a:r>
          </a:p>
          <a:p>
            <a:endParaRPr lang="en-US" dirty="0"/>
          </a:p>
          <a:p>
            <a:r>
              <a:rPr lang="en-US" dirty="0"/>
              <a:t>Instructor: Dr. Abdullah Yousafzai</a:t>
            </a:r>
          </a:p>
        </p:txBody>
      </p:sp>
    </p:spTree>
    <p:extLst>
      <p:ext uri="{BB962C8B-B14F-4D97-AF65-F5344CB8AC3E}">
        <p14:creationId xmlns:p14="http://schemas.microsoft.com/office/powerpoint/2010/main" val="181508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3" y="1770267"/>
            <a:ext cx="7522369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F4F5F-42FE-40A9-06C6-3F0467D8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Linear Regression…. 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C3EB3-20CB-6A33-A2E0-5C9C4D96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36DACE32-BCF3-2D08-D306-E6F77B325C0D}"/>
              </a:ext>
            </a:extLst>
          </p:cNvPr>
          <p:cNvSpPr txBox="1"/>
          <p:nvPr/>
        </p:nvSpPr>
        <p:spPr>
          <a:xfrm>
            <a:off x="746869" y="3040847"/>
            <a:ext cx="3559661" cy="9791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What would be the </a:t>
            </a: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salary</a:t>
            </a:r>
            <a:r>
              <a:rPr lang="en-US" altLang="en-US" sz="2100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of a person with </a:t>
            </a: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three years of experience?</a:t>
            </a:r>
          </a:p>
        </p:txBody>
      </p:sp>
    </p:spTree>
    <p:extLst>
      <p:ext uri="{BB962C8B-B14F-4D97-AF65-F5344CB8AC3E}">
        <p14:creationId xmlns:p14="http://schemas.microsoft.com/office/powerpoint/2010/main" val="48439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3" y="1770267"/>
            <a:ext cx="7522369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F4F5F-42FE-40A9-06C6-3F0467D8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Linear Regression…. 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C3EB3-20CB-6A33-A2E0-5C9C4D96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36DACE32-BCF3-2D08-D306-E6F77B325C0D}"/>
              </a:ext>
            </a:extLst>
          </p:cNvPr>
          <p:cNvSpPr txBox="1"/>
          <p:nvPr/>
        </p:nvSpPr>
        <p:spPr>
          <a:xfrm>
            <a:off x="746869" y="3040847"/>
            <a:ext cx="3559661" cy="9791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What would be the </a:t>
            </a: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salary</a:t>
            </a:r>
            <a:r>
              <a:rPr lang="en-US" altLang="en-US" sz="2100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of a person with </a:t>
            </a: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three years of experience?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37DD6-0118-FBB8-B284-31AFCF7E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431459"/>
            <a:ext cx="4994146" cy="30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0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857251"/>
            <a:ext cx="9144000" cy="648929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dirty="0"/>
              <a:t>Linear Regression….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3" y="1770267"/>
            <a:ext cx="7522369" cy="942975"/>
          </a:xfrm>
          <a:prstGeom prst="rect">
            <a:avLst/>
          </a:prstGeom>
        </p:spPr>
      </p:pic>
      <p:sp>
        <p:nvSpPr>
          <p:cNvPr id="4" name="object 9"/>
          <p:cNvSpPr txBox="1"/>
          <p:nvPr/>
        </p:nvSpPr>
        <p:spPr>
          <a:xfrm>
            <a:off x="746869" y="3040847"/>
            <a:ext cx="2792745" cy="24000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What would be the </a:t>
            </a: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salary</a:t>
            </a:r>
            <a:r>
              <a:rPr lang="en-US" altLang="en-US" sz="2100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of a person with </a:t>
            </a: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three years of experience?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endParaRPr lang="en-US" altLang="en-US" sz="21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~650000 PKR per month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24" y="2811412"/>
            <a:ext cx="5436268" cy="31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857251"/>
            <a:ext cx="9144000" cy="648929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dirty="0"/>
              <a:t>Linear Regression….  </a:t>
            </a:r>
          </a:p>
        </p:txBody>
      </p:sp>
      <p:sp>
        <p:nvSpPr>
          <p:cNvPr id="16" name="object 9"/>
          <p:cNvSpPr txBox="1"/>
          <p:nvPr/>
        </p:nvSpPr>
        <p:spPr>
          <a:xfrm>
            <a:off x="5493774" y="2183473"/>
            <a:ext cx="3414482" cy="23615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4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 = </a:t>
            </a:r>
            <a:r>
              <a:rPr lang="en-US" altLang="en-US" sz="2400" b="1" dirty="0" err="1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mX+c</a:t>
            </a:r>
            <a:endParaRPr lang="en-US" altLang="en-US" sz="24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endParaRPr lang="en-US" altLang="en-US" sz="24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X value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Y Y value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m Slope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c Intercept</a:t>
            </a:r>
            <a:endParaRPr lang="en-US" altLang="en-US" sz="21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25" y="1880765"/>
            <a:ext cx="4700588" cy="34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8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857251"/>
            <a:ext cx="9144000" cy="648929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dirty="0"/>
              <a:t>Linear Regression….  </a:t>
            </a:r>
          </a:p>
        </p:txBody>
      </p:sp>
      <p:sp>
        <p:nvSpPr>
          <p:cNvPr id="16" name="object 9"/>
          <p:cNvSpPr txBox="1"/>
          <p:nvPr/>
        </p:nvSpPr>
        <p:spPr>
          <a:xfrm>
            <a:off x="5493774" y="2183473"/>
            <a:ext cx="3414482" cy="23615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4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 = </a:t>
            </a:r>
            <a:r>
              <a:rPr lang="en-US" altLang="en-US" sz="2400" b="1" dirty="0" err="1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mX+c</a:t>
            </a:r>
            <a:endParaRPr lang="en-US" altLang="en-US" sz="24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endParaRPr lang="en-US" altLang="en-US" sz="24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X value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Y Y value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m Slope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c Intercept</a:t>
            </a:r>
            <a:endParaRPr lang="en-US" altLang="en-US" sz="21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51" y="1947133"/>
            <a:ext cx="4765585" cy="34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6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857251"/>
            <a:ext cx="9144000" cy="648929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dirty="0"/>
              <a:t>Linear Regression….  </a:t>
            </a:r>
          </a:p>
        </p:txBody>
      </p:sp>
      <p:sp>
        <p:nvSpPr>
          <p:cNvPr id="16" name="object 9"/>
          <p:cNvSpPr txBox="1"/>
          <p:nvPr/>
        </p:nvSpPr>
        <p:spPr>
          <a:xfrm>
            <a:off x="5493774" y="2183473"/>
            <a:ext cx="3414482" cy="23615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4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 = </a:t>
            </a:r>
            <a:r>
              <a:rPr lang="en-US" altLang="en-US" sz="2400" b="1" dirty="0" err="1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mX+c</a:t>
            </a:r>
            <a:endParaRPr lang="en-US" altLang="en-US" sz="24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endParaRPr lang="en-US" altLang="en-US" sz="24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X value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Y Y value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m Slope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c Intercept</a:t>
            </a:r>
            <a:endParaRPr lang="en-US" altLang="en-US" sz="21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17" y="1876963"/>
            <a:ext cx="4743450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1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857251"/>
            <a:ext cx="9144000" cy="648929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dirty="0"/>
              <a:t>Linear Regression….  </a:t>
            </a:r>
          </a:p>
        </p:txBody>
      </p:sp>
      <p:sp>
        <p:nvSpPr>
          <p:cNvPr id="16" name="object 9"/>
          <p:cNvSpPr txBox="1"/>
          <p:nvPr/>
        </p:nvSpPr>
        <p:spPr>
          <a:xfrm>
            <a:off x="6231194" y="2183473"/>
            <a:ext cx="2677062" cy="23615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4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 = </a:t>
            </a:r>
            <a:r>
              <a:rPr lang="en-US" altLang="en-US" sz="2400" b="1" dirty="0" err="1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mX+c</a:t>
            </a:r>
            <a:endParaRPr lang="en-US" altLang="en-US" sz="24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endParaRPr lang="en-US" altLang="en-US" sz="24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X value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Y Y value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m Slope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c Intercept</a:t>
            </a:r>
            <a:endParaRPr lang="en-US" altLang="en-US" sz="21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10" y="1814397"/>
            <a:ext cx="4743450" cy="34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2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857251"/>
            <a:ext cx="9144000" cy="648929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dirty="0"/>
              <a:t>Linear Regression….  </a:t>
            </a:r>
          </a:p>
        </p:txBody>
      </p:sp>
      <p:sp>
        <p:nvSpPr>
          <p:cNvPr id="16" name="object 9"/>
          <p:cNvSpPr txBox="1"/>
          <p:nvPr/>
        </p:nvSpPr>
        <p:spPr>
          <a:xfrm>
            <a:off x="6231194" y="2183473"/>
            <a:ext cx="2677062" cy="23615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4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 = </a:t>
            </a:r>
            <a:r>
              <a:rPr lang="en-US" altLang="en-US" sz="2400" b="1" dirty="0" err="1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mX+c</a:t>
            </a:r>
            <a:endParaRPr lang="en-US" altLang="en-US" sz="24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endParaRPr lang="en-US" altLang="en-US" sz="24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X value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Y Y value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m Slope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c Intercept</a:t>
            </a:r>
            <a:endParaRPr lang="en-US" altLang="en-US" sz="21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76" y="1771074"/>
            <a:ext cx="4736306" cy="35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4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857251"/>
            <a:ext cx="9144000" cy="648929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dirty="0"/>
              <a:t>Linear Regression….  </a:t>
            </a:r>
          </a:p>
        </p:txBody>
      </p:sp>
      <p:sp>
        <p:nvSpPr>
          <p:cNvPr id="16" name="object 9"/>
          <p:cNvSpPr txBox="1"/>
          <p:nvPr/>
        </p:nvSpPr>
        <p:spPr>
          <a:xfrm>
            <a:off x="6231194" y="2183474"/>
            <a:ext cx="2677062" cy="34592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4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 = </a:t>
            </a:r>
            <a:r>
              <a:rPr lang="en-US" altLang="en-US" sz="2400" b="1" dirty="0" err="1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mX+c</a:t>
            </a:r>
            <a:endParaRPr lang="en-US" altLang="en-US" sz="24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endParaRPr lang="en-US" altLang="en-US" sz="24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X value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Y Y value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m Slope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c Intercept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endParaRPr lang="en-US" altLang="en-US" sz="21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Which one is best????</a:t>
            </a:r>
            <a:endParaRPr lang="en-US" altLang="en-US" sz="21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14" y="1755865"/>
            <a:ext cx="5013152" cy="36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857251"/>
            <a:ext cx="9144000" cy="648929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dirty="0"/>
              <a:t>Point Estimate - Linear Regression….  </a:t>
            </a:r>
          </a:p>
        </p:txBody>
      </p:sp>
      <p:sp>
        <p:nvSpPr>
          <p:cNvPr id="16" name="object 9"/>
          <p:cNvSpPr txBox="1"/>
          <p:nvPr/>
        </p:nvSpPr>
        <p:spPr>
          <a:xfrm>
            <a:off x="5729750" y="1755865"/>
            <a:ext cx="3185880" cy="9970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Randomly assigned parameters m=3 and c=2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4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 = </a:t>
            </a:r>
            <a:r>
              <a:rPr lang="en-US" altLang="en-US" sz="2400" b="1" dirty="0" err="1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mX+c</a:t>
            </a:r>
            <a:endParaRPr lang="en-US" altLang="en-US" sz="2400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25" y="1994259"/>
            <a:ext cx="5164931" cy="3400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988001"/>
            <a:ext cx="3194817" cy="19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2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7964-90EC-D8FE-04C4-BFE21EE6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Landscape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219AB-04BF-8CBE-7DB6-5A337FA53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44" y="1965780"/>
            <a:ext cx="6828112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1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D9D326E-E3AA-DD94-8145-A2B27266A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/>
              <a:t>Method of Least Squares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40D243B0-D48E-0AA6-CAB3-E6016859D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1219200"/>
            <a:ext cx="71278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u="none"/>
              <a:t>Think about trying to fit the line Y = a + b*X to the data, for whatever values of a and b that you wish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9ED737E-93B5-AABB-788E-2EBB8B6BC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8" y="2362200"/>
            <a:ext cx="4524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none"/>
              <a:t>How good is the fit?</a:t>
            </a:r>
          </a:p>
          <a:p>
            <a:r>
              <a:rPr lang="en-US" altLang="en-US" sz="2000" u="none"/>
              <a:t>The smaller the residuals / errors the better</a:t>
            </a:r>
          </a:p>
        </p:txBody>
      </p:sp>
      <p:graphicFrame>
        <p:nvGraphicFramePr>
          <p:cNvPr id="24653" name="Group 77">
            <a:extLst>
              <a:ext uri="{FF2B5EF4-FFF2-40B4-BE49-F238E27FC236}">
                <a16:creationId xmlns:a16="http://schemas.microsoft.com/office/drawing/2014/main" id="{0CE203E9-000E-A2A7-BC11-1C848CD28504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276600"/>
          <a:ext cx="7315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8057418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1688984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26917548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1705317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34278437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 actual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 predicted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Residual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Residual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94717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 + 2*2 =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3 - 9 = 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260696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 + 2*5 =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-1 - 15 = 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324856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 + 256 = 292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072408"/>
                  </a:ext>
                </a:extLst>
              </a:tr>
            </a:tbl>
          </a:graphicData>
        </a:graphic>
      </p:graphicFrame>
      <p:grpSp>
        <p:nvGrpSpPr>
          <p:cNvPr id="24658" name="Group 82">
            <a:extLst>
              <a:ext uri="{FF2B5EF4-FFF2-40B4-BE49-F238E27FC236}">
                <a16:creationId xmlns:a16="http://schemas.microsoft.com/office/drawing/2014/main" id="{A7F42257-BF89-89B7-8810-FD0B7C3BA28F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257800"/>
            <a:ext cx="5746750" cy="1235075"/>
            <a:chOff x="1776" y="3312"/>
            <a:chExt cx="3620" cy="778"/>
          </a:xfrm>
        </p:grpSpPr>
        <p:sp>
          <p:nvSpPr>
            <p:cNvPr id="24655" name="Text Box 79">
              <a:extLst>
                <a:ext uri="{FF2B5EF4-FFF2-40B4-BE49-F238E27FC236}">
                  <a16:creationId xmlns:a16="http://schemas.microsoft.com/office/drawing/2014/main" id="{45D79FF4-6CB3-3797-2BA2-FC3751E27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648"/>
              <a:ext cx="362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tabLst>
                  <a:tab pos="79533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79533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79533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79533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79533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9533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9533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9533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9533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/>
                <a:t>SSE	= Sum of Squares Error</a:t>
              </a:r>
            </a:p>
            <a:p>
              <a:r>
                <a:rPr lang="en-US" altLang="en-US" sz="2000" u="none"/>
                <a:t>	= amount of variability “not explained” by line</a:t>
              </a:r>
            </a:p>
          </p:txBody>
        </p:sp>
        <p:cxnSp>
          <p:nvCxnSpPr>
            <p:cNvPr id="24657" name="AutoShape 81">
              <a:extLst>
                <a:ext uri="{FF2B5EF4-FFF2-40B4-BE49-F238E27FC236}">
                  <a16:creationId xmlns:a16="http://schemas.microsoft.com/office/drawing/2014/main" id="{50D72273-CE1B-938D-05BA-2E887143384F}"/>
                </a:ext>
              </a:extLst>
            </p:cNvPr>
            <p:cNvCxnSpPr>
              <a:cxnSpLocks noChangeShapeType="1"/>
              <a:stCxn id="24655" idx="0"/>
              <a:endCxn id="0" idx="2"/>
            </p:cNvCxnSpPr>
            <p:nvPr/>
          </p:nvCxnSpPr>
          <p:spPr bwMode="auto">
            <a:xfrm flipV="1">
              <a:off x="3586" y="3312"/>
              <a:ext cx="974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84179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C693277D-7F27-5739-5D47-2300AFAA3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of Least Squares (cont’d)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4F52E3FC-760F-A5BE-B8A6-9B958C09EA07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250950" y="2473325"/>
            <a:ext cx="667385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u="none"/>
              <a:t>The main goal of the least squares method is to choose a and b so that SSE is minimized</a:t>
            </a:r>
          </a:p>
        </p:txBody>
      </p:sp>
    </p:spTree>
    <p:extLst>
      <p:ext uri="{BB962C8B-B14F-4D97-AF65-F5344CB8AC3E}">
        <p14:creationId xmlns:p14="http://schemas.microsoft.com/office/powerpoint/2010/main" val="348225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58636E-F1ED-D62F-3064-F3F1C5A34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/>
              <a:t>Method of Least Squares (cont’d)</a:t>
            </a: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5EF5A492-8E3A-A62D-C14B-C49126372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7219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u="none"/>
              <a:t>R</a:t>
            </a:r>
            <a:r>
              <a:rPr lang="en-US" altLang="en-US" u="none" baseline="30000"/>
              <a:t>2</a:t>
            </a:r>
            <a:r>
              <a:rPr lang="en-US" altLang="en-US" u="none"/>
              <a:t> = SSR / SST</a:t>
            </a:r>
          </a:p>
          <a:p>
            <a:r>
              <a:rPr lang="en-US" altLang="en-US" u="none"/>
              <a:t>	= percentage of variability in Y that is explained by X</a:t>
            </a:r>
          </a:p>
          <a:p>
            <a:r>
              <a:rPr lang="en-US" altLang="en-US" u="none"/>
              <a:t>	= “sample coefficient of determination”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4B8944B4-8D4E-8B34-06E0-8C127EED6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6019800"/>
            <a:ext cx="39909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u="none"/>
              <a:t>R</a:t>
            </a:r>
            <a:r>
              <a:rPr lang="en-US" altLang="en-US" i="1" u="none" baseline="30000"/>
              <a:t>2</a:t>
            </a:r>
            <a:r>
              <a:rPr lang="en-US" altLang="en-US" i="1" u="none"/>
              <a:t> is not the best measure of fit</a:t>
            </a: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38B9D3EE-2DBC-B867-5BA1-F6108E0FF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1143000"/>
            <a:ext cx="728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09738" indent="-1709738" algn="l"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4038" algn="l"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938338" algn="l"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52638" algn="l"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6938" algn="l"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4138" fontAlgn="base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1338" fontAlgn="base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38538" fontAlgn="base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95738" fontAlgn="base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u="none"/>
              <a:t>SSR = Sum of Squares due to Regression</a:t>
            </a:r>
          </a:p>
          <a:p>
            <a:r>
              <a:rPr lang="en-US" altLang="en-US" u="none"/>
              <a:t>	= amount of variability explained by the regression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11781D1-D576-BB58-1790-AB4964786AB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360738" y="2286000"/>
            <a:ext cx="24352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SST = SSR + SSE</a:t>
            </a:r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6788F565-712A-2496-D56C-252C7B5EE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" y="2895600"/>
            <a:ext cx="670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none"/>
              <a:t>total variability = explained variability + unexplained variability</a:t>
            </a:r>
          </a:p>
        </p:txBody>
      </p:sp>
      <p:sp>
        <p:nvSpPr>
          <p:cNvPr id="1037" name="Text Box 13">
            <a:extLst>
              <a:ext uri="{FF2B5EF4-FFF2-40B4-BE49-F238E27FC236}">
                <a16:creationId xmlns:a16="http://schemas.microsoft.com/office/drawing/2014/main" id="{FBA67E9B-2FDC-C422-797A-04112BE3D02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336675" y="5029200"/>
            <a:ext cx="6740525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u="none"/>
              <a:t>Because of the above equations and the definition of SST, minimizing SSE is the same as maximizing SSR and / or R</a:t>
            </a:r>
            <a:r>
              <a:rPr lang="en-US" altLang="en-US" sz="2000" u="none" baseline="30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484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02E66D1-8C93-DEFD-37DC-3515E14DF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/>
              <a:t>Method of Least Squares (cont’d)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C57230D-0F64-5B65-209D-AD67D4290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175" y="1371600"/>
            <a:ext cx="4081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u="none"/>
              <a:t>A better measure of fit is…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040C56B9-8511-F74C-FB6C-821BFB058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2057400"/>
            <a:ext cx="588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/>
              <a:t>Standard error of the estimation, denoted by S</a:t>
            </a:r>
            <a:r>
              <a:rPr lang="en-US" altLang="en-US" u="none" baseline="-25000"/>
              <a:t>e</a:t>
            </a:r>
            <a:endParaRPr lang="en-US" altLang="en-US" u="none"/>
          </a:p>
        </p:txBody>
      </p:sp>
      <p:pic>
        <p:nvPicPr>
          <p:cNvPr id="5131" name="Picture 11">
            <a:extLst>
              <a:ext uri="{FF2B5EF4-FFF2-40B4-BE49-F238E27FC236}">
                <a16:creationId xmlns:a16="http://schemas.microsoft.com/office/drawing/2014/main" id="{A0DF995E-7DDA-8AFE-DD70-B66F802CF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2759075"/>
            <a:ext cx="3051175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2" name="Text Box 12">
            <a:extLst>
              <a:ext uri="{FF2B5EF4-FFF2-40B4-BE49-F238E27FC236}">
                <a16:creationId xmlns:a16="http://schemas.microsoft.com/office/drawing/2014/main" id="{0C43803E-6472-F1E7-7B28-670149CDA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343400"/>
            <a:ext cx="5029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none"/>
              <a:t>S</a:t>
            </a:r>
            <a:r>
              <a:rPr lang="en-US" altLang="en-US" u="none" baseline="-25000"/>
              <a:t>e</a:t>
            </a:r>
            <a:r>
              <a:rPr lang="en-US" altLang="en-US" u="none"/>
              <a:t> is the standard deviation of the residuals about their mean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A953EBC4-57A1-791B-2CCB-BECD7C56E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568007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u="none"/>
              <a:t>The smaller SSE, the smaller S</a:t>
            </a:r>
            <a:r>
              <a:rPr lang="en-US" altLang="en-US" i="1" u="none" baseline="-25000"/>
              <a:t>e</a:t>
            </a:r>
            <a:endParaRPr lang="en-US" altLang="en-US" i="1" u="none"/>
          </a:p>
        </p:txBody>
      </p:sp>
    </p:spTree>
    <p:extLst>
      <p:ext uri="{BB962C8B-B14F-4D97-AF65-F5344CB8AC3E}">
        <p14:creationId xmlns:p14="http://schemas.microsoft.com/office/powerpoint/2010/main" val="223354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E40F846-3FAF-E89B-721B-D42E05D60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/>
              <a:t>Practical Trends with R</a:t>
            </a:r>
            <a:r>
              <a:rPr lang="en-US" altLang="en-US" baseline="30000"/>
              <a:t>2</a:t>
            </a:r>
            <a:r>
              <a:rPr lang="en-US" altLang="en-US"/>
              <a:t> and S</a:t>
            </a:r>
            <a:r>
              <a:rPr lang="en-US" altLang="en-US" baseline="-25000"/>
              <a:t>e</a:t>
            </a:r>
            <a:endParaRPr lang="en-US" alt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688F7743-9D07-7A50-EB37-1CDDE0F6D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408238"/>
            <a:ext cx="6991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u="none"/>
              <a:t>When working with regression, you will often have to compare two separate regressions and try to determine which is a better model. In this case, look for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8FF9864D-F559-39A1-A167-669F740A8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4119563"/>
            <a:ext cx="34417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u="none"/>
              <a:t>higher </a:t>
            </a:r>
            <a:r>
              <a:rPr lang="en-US" altLang="en-US" sz="2800" u="none">
                <a:solidFill>
                  <a:schemeClr val="tx2"/>
                </a:solidFill>
              </a:rPr>
              <a:t>R</a:t>
            </a:r>
            <a:r>
              <a:rPr lang="en-US" altLang="en-US" sz="2800" u="none" baseline="30000">
                <a:solidFill>
                  <a:schemeClr val="tx2"/>
                </a:solidFill>
              </a:rPr>
              <a:t>2</a:t>
            </a:r>
            <a:r>
              <a:rPr lang="en-US" altLang="en-US" sz="2800" u="none">
                <a:solidFill>
                  <a:schemeClr val="tx2"/>
                </a:solidFill>
              </a:rPr>
              <a:t> and lower </a:t>
            </a:r>
            <a:r>
              <a:rPr lang="en-US" altLang="en-US" sz="2800" u="none"/>
              <a:t>S</a:t>
            </a:r>
            <a:r>
              <a:rPr lang="en-US" altLang="en-US" sz="2800" u="none" baseline="-2500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89436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B2D71A8-BD78-98D7-DCBE-7AAFB0CC0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r>
              <a:rPr lang="en-US" altLang="en-US"/>
              <a:t>A good regression model has…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8F18B0D-9361-A14D-B217-84B49D669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315200" cy="2743200"/>
          </a:xfrm>
        </p:spPr>
        <p:txBody>
          <a:bodyPr/>
          <a:lstStyle/>
          <a:p>
            <a:r>
              <a:rPr lang="en-US" altLang="en-US" dirty="0"/>
              <a:t>A high </a:t>
            </a:r>
            <a:r>
              <a:rPr lang="en-US" altLang="en-US" dirty="0">
                <a:solidFill>
                  <a:schemeClr val="tx2"/>
                </a:solidFill>
              </a:rPr>
              <a:t>R</a:t>
            </a:r>
            <a:r>
              <a:rPr lang="en-US" altLang="en-US" baseline="30000" dirty="0">
                <a:solidFill>
                  <a:schemeClr val="tx2"/>
                </a:solidFill>
              </a:rPr>
              <a:t>2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value</a:t>
            </a:r>
          </a:p>
          <a:p>
            <a:r>
              <a:rPr lang="en-US" altLang="en-US" dirty="0"/>
              <a:t>A low S</a:t>
            </a:r>
            <a:r>
              <a:rPr lang="en-US" altLang="en-US" baseline="-25000" dirty="0"/>
              <a:t>e</a:t>
            </a:r>
            <a:r>
              <a:rPr lang="en-US" altLang="en-US" dirty="0"/>
              <a:t> value</a:t>
            </a:r>
          </a:p>
          <a:p>
            <a:r>
              <a:rPr lang="en-US" altLang="en-US" dirty="0"/>
              <a:t>Slope coefficient which is not likely to equal 0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8E165C56-057F-1D02-AF6A-0AED4BFD2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5222875"/>
            <a:ext cx="4337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u="none"/>
              <a:t>So then what makes a bad model?</a:t>
            </a:r>
          </a:p>
        </p:txBody>
      </p:sp>
    </p:spTree>
    <p:extLst>
      <p:ext uri="{BB962C8B-B14F-4D97-AF65-F5344CB8AC3E}">
        <p14:creationId xmlns:p14="http://schemas.microsoft.com/office/powerpoint/2010/main" val="23300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857251"/>
            <a:ext cx="9144000" cy="648929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dirty="0"/>
              <a:t>Model parameters….  </a:t>
            </a:r>
          </a:p>
        </p:txBody>
      </p:sp>
      <p:sp>
        <p:nvSpPr>
          <p:cNvPr id="3" name="object 9"/>
          <p:cNvSpPr txBox="1"/>
          <p:nvPr/>
        </p:nvSpPr>
        <p:spPr>
          <a:xfrm>
            <a:off x="1193006" y="1728470"/>
            <a:ext cx="7665243" cy="38106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278606" algn="just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Weight: </a:t>
            </a:r>
            <a:r>
              <a:rPr lang="en-US" altLang="en-US" sz="2100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Weight decides how much influence the input will have on the output. </a:t>
            </a:r>
            <a:endParaRPr lang="en-US" altLang="en-US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R="278606" algn="just"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 – features or input variable</a:t>
            </a:r>
          </a:p>
          <a:p>
            <a:pPr marR="278606" algn="just"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 – Target or output variable</a:t>
            </a:r>
          </a:p>
          <a:p>
            <a:pPr marR="278606" algn="just"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w- weight</a:t>
            </a:r>
          </a:p>
          <a:p>
            <a:pPr marR="278606" algn="just"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b- bias</a:t>
            </a:r>
          </a:p>
          <a:p>
            <a:pPr marR="278606" algn="just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endParaRPr lang="en-US" altLang="en-US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R="278606" algn="just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Bias:</a:t>
            </a:r>
          </a:p>
          <a:p>
            <a:pPr marL="257175" marR="278606" indent="-257175" algn="just">
              <a:spcAft>
                <a:spcPts val="450"/>
              </a:spcAft>
              <a:buClr>
                <a:schemeClr val="tx1"/>
              </a:buClr>
              <a:buFontTx/>
              <a:buChar char="-"/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Bias is the offset value given to the model.</a:t>
            </a:r>
          </a:p>
          <a:p>
            <a:pPr marL="257175" marR="278606" indent="-257175" algn="just">
              <a:spcAft>
                <a:spcPts val="450"/>
              </a:spcAft>
              <a:buClr>
                <a:schemeClr val="tx1"/>
              </a:buClr>
              <a:buFontTx/>
              <a:buChar char="-"/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It is used to shift the model in a particular direction.</a:t>
            </a:r>
          </a:p>
          <a:p>
            <a:pPr marL="257175" marR="278606" indent="-257175" algn="just">
              <a:spcAft>
                <a:spcPts val="450"/>
              </a:spcAft>
              <a:buClr>
                <a:schemeClr val="tx1"/>
              </a:buClr>
              <a:buFontTx/>
              <a:buChar char="-"/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Similar to a Y-intercept.</a:t>
            </a:r>
          </a:p>
          <a:p>
            <a:pPr marL="257175" marR="278606" indent="-257175" algn="just">
              <a:spcAft>
                <a:spcPts val="450"/>
              </a:spcAft>
              <a:buClr>
                <a:schemeClr val="tx1"/>
              </a:buClr>
              <a:buFontTx/>
              <a:buChar char="-"/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‘b’ is equal to “Y” when all the features values are zero.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12" y="2158487"/>
            <a:ext cx="1607344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293" y="2725825"/>
            <a:ext cx="3407569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94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857251"/>
            <a:ext cx="9144000" cy="648929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dirty="0"/>
              <a:t>What if are more than 2 variables….  </a:t>
            </a:r>
          </a:p>
        </p:txBody>
      </p:sp>
      <p:sp>
        <p:nvSpPr>
          <p:cNvPr id="6" name="object 9"/>
          <p:cNvSpPr txBox="1"/>
          <p:nvPr/>
        </p:nvSpPr>
        <p:spPr>
          <a:xfrm>
            <a:off x="1000126" y="2183474"/>
            <a:ext cx="7908131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4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What if are more than 2 variables?</a:t>
            </a:r>
          </a:p>
        </p:txBody>
      </p:sp>
    </p:spTree>
    <p:extLst>
      <p:ext uri="{BB962C8B-B14F-4D97-AF65-F5344CB8AC3E}">
        <p14:creationId xmlns:p14="http://schemas.microsoft.com/office/powerpoint/2010/main" val="600187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857251"/>
            <a:ext cx="9144000" cy="648929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dirty="0"/>
              <a:t>What if are more than 2 variables….  </a:t>
            </a:r>
          </a:p>
        </p:txBody>
      </p:sp>
      <p:sp>
        <p:nvSpPr>
          <p:cNvPr id="6" name="object 9"/>
          <p:cNvSpPr txBox="1"/>
          <p:nvPr/>
        </p:nvSpPr>
        <p:spPr>
          <a:xfrm>
            <a:off x="530942" y="1711525"/>
            <a:ext cx="8362335" cy="12920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Multiple Linear Regression</a:t>
            </a:r>
          </a:p>
          <a:p>
            <a:pPr marL="603409" marR="278606" indent="-247174">
              <a:spcAft>
                <a:spcPts val="450"/>
              </a:spcAft>
              <a:buClr>
                <a:schemeClr val="tx1"/>
              </a:buClr>
              <a:buFont typeface="Wingdings"/>
              <a:buChar char=""/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Multiple linear regression is a model for predicting the value of one dependent variable based on two or more independent variables.</a:t>
            </a:r>
          </a:p>
          <a:p>
            <a:pPr marL="603409" marR="278606" indent="-247174">
              <a:spcAft>
                <a:spcPts val="450"/>
              </a:spcAft>
              <a:buClr>
                <a:schemeClr val="tx1"/>
              </a:buClr>
              <a:buFont typeface="Wingdings"/>
              <a:buChar char=""/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Salary was dependent only on experience – What about qualification?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7" y="3064950"/>
            <a:ext cx="4070555" cy="28579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005" y="3303524"/>
            <a:ext cx="2973989" cy="848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004" y="4377275"/>
            <a:ext cx="4047221" cy="8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857251"/>
            <a:ext cx="9144000" cy="648929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dirty="0"/>
              <a:t>Linear Regression….</a:t>
            </a:r>
          </a:p>
        </p:txBody>
      </p:sp>
      <p:sp>
        <p:nvSpPr>
          <p:cNvPr id="11" name="object 9"/>
          <p:cNvSpPr txBox="1"/>
          <p:nvPr/>
        </p:nvSpPr>
        <p:spPr>
          <a:xfrm>
            <a:off x="1212594" y="1772485"/>
            <a:ext cx="4362297" cy="3274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sz="2100" b="1" i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Advantages</a:t>
            </a:r>
          </a:p>
          <a:p>
            <a:pPr marL="603409" marR="278606" indent="-247174">
              <a:spcAft>
                <a:spcPts val="450"/>
              </a:spcAft>
              <a:buClr>
                <a:schemeClr val="tx1"/>
              </a:buClr>
              <a:buFont typeface="Wingdings"/>
              <a:buChar char=""/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Very simple to implement.</a:t>
            </a:r>
          </a:p>
          <a:p>
            <a:pPr marL="603409" marR="278606" indent="-247174">
              <a:spcAft>
                <a:spcPts val="450"/>
              </a:spcAft>
              <a:buClr>
                <a:schemeClr val="tx1"/>
              </a:buClr>
              <a:buFont typeface="Wingdings"/>
              <a:buChar char=""/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Perform well on data with linear relationship.</a:t>
            </a: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endParaRPr lang="en-US" altLang="en-US" b="1" dirty="0">
              <a:latin typeface="Bell MT" panose="020205030603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56235" marR="278606">
              <a:spcAft>
                <a:spcPts val="450"/>
              </a:spcAft>
              <a:buClr>
                <a:schemeClr val="tx1"/>
              </a:buClr>
              <a:tabLst>
                <a:tab pos="603409" algn="l"/>
                <a:tab pos="603885" algn="l"/>
              </a:tabLst>
            </a:pPr>
            <a:r>
              <a:rPr lang="en-US" altLang="en-US" b="1" i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Disadvantages</a:t>
            </a:r>
          </a:p>
          <a:p>
            <a:pPr marL="603409" marR="278606" indent="-247174">
              <a:spcAft>
                <a:spcPts val="450"/>
              </a:spcAft>
              <a:buClr>
                <a:schemeClr val="tx1"/>
              </a:buClr>
              <a:buFont typeface="Wingdings"/>
              <a:buChar char=""/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Not suitable for data having non-linear relationship. </a:t>
            </a:r>
          </a:p>
          <a:p>
            <a:pPr marL="603409" marR="278606" indent="-247174">
              <a:spcAft>
                <a:spcPts val="450"/>
              </a:spcAft>
              <a:buClr>
                <a:schemeClr val="tx1"/>
              </a:buClr>
              <a:buFont typeface="Wingdings"/>
              <a:buChar char=""/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Underfitting issue</a:t>
            </a:r>
          </a:p>
          <a:p>
            <a:pPr marL="603409" marR="278606" indent="-247174">
              <a:spcAft>
                <a:spcPts val="450"/>
              </a:spcAft>
              <a:buClr>
                <a:schemeClr val="tx1"/>
              </a:buClr>
              <a:buFont typeface="Wingdings"/>
              <a:buChar char=""/>
              <a:tabLst>
                <a:tab pos="603409" algn="l"/>
                <a:tab pos="603885" algn="l"/>
              </a:tabLst>
            </a:pPr>
            <a:r>
              <a:rPr lang="en-US" altLang="en-US" b="1" dirty="0">
                <a:latin typeface="Bell MT" panose="020205030603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Sensitive to outliers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91" y="2543891"/>
            <a:ext cx="3477738" cy="16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What is Data?</a:t>
            </a:r>
          </a:p>
        </p:txBody>
      </p:sp>
      <p:sp>
        <p:nvSpPr>
          <p:cNvPr id="6492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4343400" cy="5334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Collection of data </a:t>
            </a:r>
            <a:r>
              <a:rPr lang="en-US" sz="2000" dirty="0">
                <a:solidFill>
                  <a:srgbClr val="0070C0"/>
                </a:solidFill>
              </a:rPr>
              <a:t>objects</a:t>
            </a:r>
            <a:r>
              <a:rPr lang="en-US" sz="2000" dirty="0"/>
              <a:t> and their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attributes</a:t>
            </a:r>
          </a:p>
          <a:p>
            <a:pPr lvl="4"/>
            <a:endParaRPr lang="en-US" sz="1600" dirty="0"/>
          </a:p>
          <a:p>
            <a:r>
              <a:rPr lang="en-US" sz="2000" dirty="0"/>
              <a:t>An attribute is a property or characteristic of an object</a:t>
            </a:r>
          </a:p>
          <a:p>
            <a:pPr lvl="1"/>
            <a:r>
              <a:rPr lang="en-US" sz="1800" dirty="0"/>
              <a:t>Examples: name, date of birth, height, occupation.</a:t>
            </a:r>
          </a:p>
          <a:p>
            <a:pPr lvl="1"/>
            <a:r>
              <a:rPr lang="en-US" sz="1800" dirty="0"/>
              <a:t>Attribute is also known as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variable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field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characteristic</a:t>
            </a:r>
            <a:r>
              <a:rPr lang="en-US" sz="1800" dirty="0"/>
              <a:t>, or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feature</a:t>
            </a:r>
          </a:p>
          <a:p>
            <a:endParaRPr lang="en-US" sz="2000" dirty="0"/>
          </a:p>
          <a:p>
            <a:r>
              <a:rPr lang="en-US" sz="2000" dirty="0"/>
              <a:t>For each object the attributes take some </a:t>
            </a:r>
            <a:r>
              <a:rPr lang="en-US" sz="2000" dirty="0">
                <a:solidFill>
                  <a:srgbClr val="0070C0"/>
                </a:solidFill>
              </a:rPr>
              <a:t>values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The collection of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attribute-value pairs</a:t>
            </a:r>
            <a:r>
              <a:rPr lang="en-US" sz="2000" dirty="0"/>
              <a:t> describes a specific object</a:t>
            </a:r>
          </a:p>
          <a:p>
            <a:pPr lvl="1"/>
            <a:r>
              <a:rPr lang="en-US" sz="1800" dirty="0"/>
              <a:t>Object is also known as </a:t>
            </a:r>
            <a:r>
              <a:rPr lang="en-US" sz="1800" dirty="0">
                <a:solidFill>
                  <a:srgbClr val="0070C0"/>
                </a:solidFill>
              </a:rPr>
              <a:t>record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point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case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sample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entity</a:t>
            </a:r>
            <a:r>
              <a:rPr lang="en-US" sz="1800" dirty="0"/>
              <a:t>, or </a:t>
            </a:r>
            <a:r>
              <a:rPr lang="en-US" sz="1800" dirty="0">
                <a:solidFill>
                  <a:srgbClr val="0070C0"/>
                </a:solidFill>
              </a:rPr>
              <a:t>instance</a:t>
            </a:r>
          </a:p>
          <a:p>
            <a:pPr lvl="4"/>
            <a:endParaRPr lang="en-US" sz="1600" dirty="0"/>
          </a:p>
        </p:txBody>
      </p:sp>
      <p:grpSp>
        <p:nvGrpSpPr>
          <p:cNvPr id="649232" name="Group 16"/>
          <p:cNvGrpSpPr>
            <a:grpSpLocks/>
          </p:cNvGrpSpPr>
          <p:nvPr/>
        </p:nvGrpSpPr>
        <p:grpSpPr bwMode="auto">
          <a:xfrm>
            <a:off x="5635625" y="990600"/>
            <a:ext cx="3465513" cy="4133850"/>
            <a:chOff x="3401" y="1104"/>
            <a:chExt cx="2183" cy="2604"/>
          </a:xfrm>
        </p:grpSpPr>
        <p:graphicFrame>
          <p:nvGraphicFramePr>
            <p:cNvPr id="64922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8806404"/>
                </p:ext>
              </p:extLst>
            </p:nvPr>
          </p:nvGraphicFramePr>
          <p:xfrm>
            <a:off x="3401" y="1377"/>
            <a:ext cx="2183" cy="2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408419" imgH="5776939" progId="Word.Document.8">
                    <p:embed/>
                  </p:oleObj>
                </mc:Choice>
                <mc:Fallback>
                  <p:oleObj name="Document" r:id="rId3" imgW="5408419" imgH="5776939" progId="Word.Document.8">
                    <p:embed/>
                    <p:pic>
                      <p:nvPicPr>
                        <p:cNvPr id="64922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1377"/>
                          <a:ext cx="2183" cy="2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9228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9230" name="Text Box 14"/>
          <p:cNvSpPr txBox="1">
            <a:spLocks noChangeArrowheads="1"/>
          </p:cNvSpPr>
          <p:nvPr/>
        </p:nvSpPr>
        <p:spPr bwMode="auto">
          <a:xfrm>
            <a:off x="6477000" y="457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649231" name="AutoShape 15"/>
          <p:cNvSpPr>
            <a:spLocks/>
          </p:cNvSpPr>
          <p:nvPr/>
        </p:nvSpPr>
        <p:spPr bwMode="auto">
          <a:xfrm>
            <a:off x="5257800" y="1905000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33" name="Text Box 17"/>
          <p:cNvSpPr txBox="1">
            <a:spLocks noChangeArrowheads="1"/>
          </p:cNvSpPr>
          <p:nvPr/>
        </p:nvSpPr>
        <p:spPr bwMode="auto">
          <a:xfrm>
            <a:off x="4288631" y="3021012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19100" y="5387092"/>
            <a:ext cx="4249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Size (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dirty="0"/>
              <a:t>Number of objects</a:t>
            </a:r>
          </a:p>
          <a:p>
            <a:r>
              <a:rPr lang="en-US" dirty="0">
                <a:solidFill>
                  <a:srgbClr val="FF0000"/>
                </a:solidFill>
              </a:rPr>
              <a:t>Dimensionality (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: Number of attributes</a:t>
            </a:r>
          </a:p>
          <a:p>
            <a:r>
              <a:rPr lang="en-US" dirty="0" err="1">
                <a:solidFill>
                  <a:srgbClr val="FF0000"/>
                </a:solidFill>
              </a:rPr>
              <a:t>Sparsity</a:t>
            </a:r>
            <a:r>
              <a:rPr lang="en-US" dirty="0"/>
              <a:t>: Number of populated </a:t>
            </a:r>
          </a:p>
          <a:p>
            <a:r>
              <a:rPr lang="en-US" dirty="0"/>
              <a:t>	object-attribute pairs</a:t>
            </a:r>
          </a:p>
        </p:txBody>
      </p:sp>
    </p:spTree>
    <p:extLst>
      <p:ext uri="{BB962C8B-B14F-4D97-AF65-F5344CB8AC3E}">
        <p14:creationId xmlns:p14="http://schemas.microsoft.com/office/powerpoint/2010/main" val="642060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classification?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448404"/>
            <a:ext cx="8228013" cy="94849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Classification</a:t>
            </a:r>
            <a:r>
              <a:rPr lang="en-US" sz="2800" dirty="0"/>
              <a:t> is the task of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learning </a:t>
            </a:r>
            <a:r>
              <a:rPr lang="en-US" sz="2800" b="1" i="1" dirty="0"/>
              <a:t>a target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sz="2800" b="1" i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</a:t>
            </a:r>
            <a:r>
              <a:rPr lang="en-US" sz="2800" dirty="0"/>
              <a:t> that maps attribute set </a:t>
            </a:r>
            <a:r>
              <a:rPr lang="en-US" sz="2800" b="1" dirty="0">
                <a:solidFill>
                  <a:srgbClr val="0070C0"/>
                </a:solidFill>
              </a:rPr>
              <a:t>x</a:t>
            </a:r>
            <a:r>
              <a:rPr lang="en-US" sz="2800" dirty="0"/>
              <a:t> to one of the predefined class labels </a:t>
            </a:r>
            <a:r>
              <a:rPr lang="en-US" sz="2800" b="1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71004" y="2423450"/>
            <a:ext cx="3587750" cy="4311650"/>
            <a:chOff x="288" y="951"/>
            <a:chExt cx="2260" cy="2716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5405040" imgH="5780160" progId="Word.Document.8">
                    <p:embed/>
                  </p:oleObj>
                </mc:Choice>
                <mc:Fallback>
                  <p:oleObj name="Document" r:id="rId2" imgW="5405040" imgH="57801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continuous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class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37449" y="3072078"/>
            <a:ext cx="52398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One of the attributes is 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class attribute</a:t>
            </a:r>
          </a:p>
          <a:p>
            <a:r>
              <a:rPr lang="en-US" sz="2000" dirty="0"/>
              <a:t>	In this case: Cheat</a:t>
            </a:r>
          </a:p>
          <a:p>
            <a:endParaRPr lang="en-US" sz="2000" dirty="0"/>
          </a:p>
          <a:p>
            <a:r>
              <a:rPr lang="en-US" sz="2000" dirty="0"/>
              <a:t>Two </a:t>
            </a:r>
            <a:r>
              <a:rPr lang="en-US" sz="2000" dirty="0">
                <a:solidFill>
                  <a:srgbClr val="0070C0"/>
                </a:solidFill>
              </a:rPr>
              <a:t>class labels </a:t>
            </a:r>
            <a:r>
              <a:rPr lang="en-US" sz="2000" dirty="0"/>
              <a:t>(or</a:t>
            </a:r>
            <a:r>
              <a:rPr lang="en-US" sz="2000" dirty="0">
                <a:solidFill>
                  <a:srgbClr val="0070C0"/>
                </a:solidFill>
              </a:rPr>
              <a:t> classes</a:t>
            </a:r>
            <a:r>
              <a:rPr lang="en-US" sz="2000" dirty="0"/>
              <a:t>): </a:t>
            </a:r>
            <a:r>
              <a:rPr lang="en-US" sz="2000" dirty="0">
                <a:solidFill>
                  <a:srgbClr val="FF0000"/>
                </a:solidFill>
              </a:rPr>
              <a:t>Yes (1), No (0)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733800" y="4724399"/>
            <a:ext cx="5356122" cy="13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68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Classification Tasks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Predicting </a:t>
            </a:r>
            <a:r>
              <a:rPr lang="en-US" dirty="0">
                <a:solidFill>
                  <a:srgbClr val="0070C0"/>
                </a:solidFill>
              </a:rPr>
              <a:t>tumor </a:t>
            </a:r>
            <a:r>
              <a:rPr lang="en-US" dirty="0"/>
              <a:t>cells as </a:t>
            </a:r>
            <a:r>
              <a:rPr lang="en-US" dirty="0">
                <a:solidFill>
                  <a:srgbClr val="00B050"/>
                </a:solidFill>
              </a:rPr>
              <a:t>benign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malignant</a:t>
            </a:r>
          </a:p>
          <a:p>
            <a:pPr lvl="4"/>
            <a:endParaRPr lang="en-US" dirty="0"/>
          </a:p>
          <a:p>
            <a:r>
              <a:rPr lang="en-US" dirty="0"/>
              <a:t>Classifying credit card </a:t>
            </a:r>
            <a:r>
              <a:rPr lang="en-US" dirty="0">
                <a:solidFill>
                  <a:srgbClr val="0070C0"/>
                </a:solidFill>
              </a:rPr>
              <a:t>transactions</a:t>
            </a:r>
            <a:r>
              <a:rPr lang="en-US" dirty="0"/>
              <a:t> as </a:t>
            </a:r>
            <a:r>
              <a:rPr lang="en-US" dirty="0">
                <a:solidFill>
                  <a:srgbClr val="00B050"/>
                </a:solidFill>
              </a:rPr>
              <a:t>legitimate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fraudulent</a:t>
            </a:r>
          </a:p>
          <a:p>
            <a:pPr marL="1051560" lvl="4" indent="0">
              <a:buNone/>
            </a:pPr>
            <a:endParaRPr lang="en-US" dirty="0"/>
          </a:p>
          <a:p>
            <a:r>
              <a:rPr lang="en-US" dirty="0"/>
              <a:t>Categorizing </a:t>
            </a:r>
            <a:r>
              <a:rPr lang="en-US" dirty="0">
                <a:solidFill>
                  <a:srgbClr val="0070C0"/>
                </a:solidFill>
              </a:rPr>
              <a:t>news stories </a:t>
            </a:r>
            <a:r>
              <a:rPr lang="en-US" dirty="0"/>
              <a:t>as </a:t>
            </a:r>
            <a:r>
              <a:rPr lang="en-US" dirty="0">
                <a:solidFill>
                  <a:srgbClr val="00B050"/>
                </a:solidFill>
              </a:rPr>
              <a:t>finance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weather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entertainment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sports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Identifying </a:t>
            </a:r>
            <a:r>
              <a:rPr lang="en-US" dirty="0">
                <a:solidFill>
                  <a:srgbClr val="FF0000"/>
                </a:solidFill>
              </a:rPr>
              <a:t>spam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email</a:t>
            </a:r>
            <a:r>
              <a:rPr lang="en-US" dirty="0"/>
              <a:t>, spam web </a:t>
            </a:r>
            <a:r>
              <a:rPr lang="en-US" dirty="0">
                <a:solidFill>
                  <a:srgbClr val="0070C0"/>
                </a:solidFill>
              </a:rPr>
              <a:t>pages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adult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content</a:t>
            </a:r>
          </a:p>
          <a:p>
            <a:endParaRPr lang="en-US" dirty="0"/>
          </a:p>
          <a:p>
            <a:r>
              <a:rPr lang="en-US" dirty="0"/>
              <a:t>Understanding if a web </a:t>
            </a:r>
            <a:r>
              <a:rPr lang="en-US" dirty="0">
                <a:solidFill>
                  <a:srgbClr val="0070C0"/>
                </a:solidFill>
              </a:rPr>
              <a:t>query</a:t>
            </a:r>
            <a:r>
              <a:rPr lang="en-US" dirty="0"/>
              <a:t> has </a:t>
            </a:r>
            <a:r>
              <a:rPr lang="en-US" dirty="0">
                <a:solidFill>
                  <a:srgbClr val="FF0000"/>
                </a:solidFill>
              </a:rPr>
              <a:t>commercial intent </a:t>
            </a:r>
            <a:r>
              <a:rPr lang="en-US" dirty="0"/>
              <a:t>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39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approach to classification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Training set </a:t>
            </a:r>
            <a:r>
              <a:rPr lang="en-US" dirty="0"/>
              <a:t>consists of records with </a:t>
            </a:r>
            <a:r>
              <a:rPr lang="en-US" dirty="0">
                <a:solidFill>
                  <a:srgbClr val="0070C0"/>
                </a:solidFill>
              </a:rPr>
              <a:t>known class labels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Training set is used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build</a:t>
            </a:r>
            <a:r>
              <a:rPr lang="en-US" dirty="0"/>
              <a:t> a classification model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labeled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test set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previously unseen </a:t>
            </a:r>
            <a:r>
              <a:rPr lang="en-US" dirty="0"/>
              <a:t>data records is used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evaluate</a:t>
            </a:r>
            <a:r>
              <a:rPr lang="en-US" dirty="0"/>
              <a:t> the quality of the model.</a:t>
            </a:r>
          </a:p>
          <a:p>
            <a:endParaRPr lang="en-US" dirty="0"/>
          </a:p>
          <a:p>
            <a:r>
              <a:rPr lang="en-US" dirty="0"/>
              <a:t>The classification model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applied</a:t>
            </a:r>
            <a:r>
              <a:rPr lang="en-US" dirty="0"/>
              <a:t> to new records with </a:t>
            </a:r>
            <a:r>
              <a:rPr lang="en-US" dirty="0">
                <a:solidFill>
                  <a:srgbClr val="0070C0"/>
                </a:solidFill>
              </a:rPr>
              <a:t>unknown class labels</a:t>
            </a:r>
          </a:p>
        </p:txBody>
      </p:sp>
    </p:spTree>
    <p:extLst>
      <p:ext uri="{BB962C8B-B14F-4D97-AF65-F5344CB8AC3E}">
        <p14:creationId xmlns:p14="http://schemas.microsoft.com/office/powerpoint/2010/main" val="3077792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Illustrating Classification Task</a:t>
            </a: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100914"/>
              </p:ext>
            </p:extLst>
          </p:nvPr>
        </p:nvGraphicFramePr>
        <p:xfrm>
          <a:off x="1217613" y="1524000"/>
          <a:ext cx="680085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29300" imgH="6498656" progId="Visio.Drawing.11">
                  <p:embed/>
                </p:oleObj>
              </mc:Choice>
              <mc:Fallback>
                <p:oleObj name="Visio" r:id="rId2" imgW="8529300" imgH="64986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1524000"/>
                        <a:ext cx="680085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768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classification models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76800"/>
          </a:xfrm>
        </p:spPr>
        <p:txBody>
          <a:bodyPr/>
          <a:lstStyle/>
          <a:p>
            <a:r>
              <a:rPr lang="en-US" dirty="0"/>
              <a:t>Counts of </a:t>
            </a:r>
            <a:r>
              <a:rPr lang="en-US" dirty="0">
                <a:solidFill>
                  <a:srgbClr val="0070C0"/>
                </a:solidFill>
              </a:rPr>
              <a:t>test records </a:t>
            </a:r>
            <a:r>
              <a:rPr lang="en-US" dirty="0"/>
              <a:t>that are correctly (or incorrectly) predicted by the classification model</a:t>
            </a:r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37888"/>
              </p:ext>
            </p:extLst>
          </p:nvPr>
        </p:nvGraphicFramePr>
        <p:xfrm>
          <a:off x="5105400" y="2120900"/>
          <a:ext cx="3657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  <a:r>
                        <a:rPr lang="en-US" b="1" baseline="0" dirty="0"/>
                        <a:t> = 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0070C0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" name="TextBox 5"/>
          <p:cNvSpPr txBox="1">
            <a:spLocks noChangeArrowheads="1"/>
          </p:cNvSpPr>
          <p:nvPr/>
        </p:nvSpPr>
        <p:spPr bwMode="auto">
          <a:xfrm>
            <a:off x="6019800" y="17399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Predicted Class</a:t>
            </a:r>
          </a:p>
        </p:txBody>
      </p:sp>
      <p:sp>
        <p:nvSpPr>
          <p:cNvPr id="1049" name="TextBox 6"/>
          <p:cNvSpPr txBox="1">
            <a:spLocks noChangeArrowheads="1"/>
          </p:cNvSpPr>
          <p:nvPr/>
        </p:nvSpPr>
        <p:spPr bwMode="auto">
          <a:xfrm rot="16200000">
            <a:off x="3956050" y="2362200"/>
            <a:ext cx="19113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Actual Class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237586"/>
              </p:ext>
            </p:extLst>
          </p:nvPr>
        </p:nvGraphicFramePr>
        <p:xfrm>
          <a:off x="762000" y="4724400"/>
          <a:ext cx="6532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280" imgH="431640" progId="Equation.3">
                  <p:embed/>
                </p:oleObj>
              </mc:Choice>
              <mc:Fallback>
                <p:oleObj name="Equation" r:id="rId2" imgW="3365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65325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236797"/>
              </p:ext>
            </p:extLst>
          </p:nvPr>
        </p:nvGraphicFramePr>
        <p:xfrm>
          <a:off x="685800" y="5867400"/>
          <a:ext cx="65182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65280" imgH="431640" progId="Equation.3">
                  <p:embed/>
                </p:oleObj>
              </mc:Choice>
              <mc:Fallback>
                <p:oleObj name="Equation" r:id="rId4" imgW="3365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867400"/>
                        <a:ext cx="651827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F9FB6D-CC4C-778B-2769-4AF07E9CC1E0}"/>
              </a:ext>
            </a:extLst>
          </p:cNvPr>
          <p:cNvSpPr txBox="1"/>
          <p:nvPr/>
        </p:nvSpPr>
        <p:spPr>
          <a:xfrm>
            <a:off x="4736690" y="1429562"/>
            <a:ext cx="213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5EFE1-1780-B1FC-5E96-B1D4961FB2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403" y="3520153"/>
            <a:ext cx="1893184" cy="17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0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Techniques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en-US" dirty="0"/>
              <a:t>Naïve Bayes and Bayesian Belief Networks</a:t>
            </a:r>
          </a:p>
          <a:p>
            <a:r>
              <a:rPr lang="en-US" dirty="0"/>
              <a:t>Rule-based Methods</a:t>
            </a:r>
          </a:p>
          <a:p>
            <a:r>
              <a:rPr lang="en-US" dirty="0"/>
              <a:t>Decision Tree based Methods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817077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6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Classifier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probabilistic framework for solving classification problems</a:t>
            </a:r>
          </a:p>
          <a:p>
            <a:r>
              <a:rPr lang="en-US" b="1" dirty="0">
                <a:solidFill>
                  <a:schemeClr val="accent2"/>
                </a:solidFill>
              </a:rPr>
              <a:t>A, C </a:t>
            </a:r>
            <a:r>
              <a:rPr lang="en-US" dirty="0"/>
              <a:t>random variables</a:t>
            </a:r>
          </a:p>
          <a:p>
            <a:r>
              <a:rPr lang="en-US" dirty="0">
                <a:solidFill>
                  <a:srgbClr val="0070C0"/>
                </a:solidFill>
              </a:rPr>
              <a:t>Joint</a:t>
            </a:r>
            <a:r>
              <a:rPr lang="en-US" dirty="0"/>
              <a:t> probability: </a:t>
            </a:r>
            <a:r>
              <a:rPr lang="en-US" b="1" dirty="0" err="1">
                <a:solidFill>
                  <a:schemeClr val="accent2"/>
                </a:solidFill>
              </a:rPr>
              <a:t>Pr</a:t>
            </a:r>
            <a:r>
              <a:rPr lang="en-US" b="1" dirty="0">
                <a:solidFill>
                  <a:schemeClr val="accent2"/>
                </a:solidFill>
              </a:rPr>
              <a:t>(A=</a:t>
            </a:r>
            <a:r>
              <a:rPr lang="en-US" b="1" dirty="0" err="1">
                <a:solidFill>
                  <a:schemeClr val="accent2"/>
                </a:solidFill>
              </a:rPr>
              <a:t>a,C</a:t>
            </a:r>
            <a:r>
              <a:rPr lang="en-US" b="1" dirty="0">
                <a:solidFill>
                  <a:schemeClr val="accent2"/>
                </a:solidFill>
              </a:rPr>
              <a:t>=c)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Conditional</a:t>
            </a:r>
            <a:r>
              <a:rPr lang="en-US" dirty="0"/>
              <a:t> probability: </a:t>
            </a:r>
            <a:r>
              <a:rPr lang="en-US" b="1" dirty="0" err="1">
                <a:solidFill>
                  <a:schemeClr val="accent2"/>
                </a:solidFill>
              </a:rPr>
              <a:t>Pr</a:t>
            </a:r>
            <a:r>
              <a:rPr lang="en-US" b="1" dirty="0">
                <a:solidFill>
                  <a:schemeClr val="accent2"/>
                </a:solidFill>
              </a:rPr>
              <a:t>(C=c | A=a)</a:t>
            </a:r>
          </a:p>
          <a:p>
            <a:r>
              <a:rPr lang="en-US" dirty="0"/>
              <a:t>Relationship between joint and conditional probability distributions</a:t>
            </a:r>
          </a:p>
          <a:p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Bayes Theorem</a:t>
            </a:r>
            <a:r>
              <a:rPr lang="en-US" dirty="0"/>
              <a:t>:</a:t>
            </a:r>
          </a:p>
        </p:txBody>
      </p:sp>
      <p:graphicFrame>
        <p:nvGraphicFramePr>
          <p:cNvPr id="1067012" name="Object 4"/>
          <p:cNvGraphicFramePr>
            <a:graphicFrameLocks noChangeAspect="1"/>
          </p:cNvGraphicFramePr>
          <p:nvPr/>
        </p:nvGraphicFramePr>
        <p:xfrm>
          <a:off x="4038600" y="5638800"/>
          <a:ext cx="3581400" cy="93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560" imgH="787320" progId="Equation.3">
                  <p:embed/>
                </p:oleObj>
              </mc:Choice>
              <mc:Fallback>
                <p:oleObj name="Equation" r:id="rId2" imgW="3022560" imgH="787320" progId="Equation.3">
                  <p:embed/>
                  <p:pic>
                    <p:nvPicPr>
                      <p:cNvPr id="1067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638800"/>
                        <a:ext cx="3581400" cy="933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295400" y="4800600"/>
          <a:ext cx="6457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4" imgW="2869920" imgH="203040" progId="Equation.3">
                  <p:embed/>
                </p:oleObj>
              </mc:Choice>
              <mc:Fallback>
                <p:oleObj name="Εξίσωση" r:id="rId4" imgW="2869920" imgH="203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6457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776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dirty="0"/>
              <a:t>Consider each attribute and class label as random variables</a:t>
            </a:r>
          </a:p>
          <a:p>
            <a:pPr lvl="1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28600" y="2582862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11">
                  <p:embed/>
                </p:oleObj>
              </mc:Choice>
              <mc:Fallback>
                <p:oleObj name="VISIO" r:id="rId2" imgW="4392168" imgH="5334000" progId="Visio.Drawing.1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582862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75471" y="2378750"/>
            <a:ext cx="253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Evade C </a:t>
            </a:r>
          </a:p>
          <a:p>
            <a:r>
              <a:rPr lang="en-US" dirty="0"/>
              <a:t>Event space: {Yes, No}</a:t>
            </a:r>
          </a:p>
          <a:p>
            <a:r>
              <a:rPr lang="en-US" dirty="0">
                <a:solidFill>
                  <a:srgbClr val="0070C0"/>
                </a:solidFill>
              </a:rPr>
              <a:t>P(C) = (0.3, 0.7)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5471" y="3390416"/>
            <a:ext cx="253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Refund A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Event space: {Yes, No}</a:t>
            </a:r>
          </a:p>
          <a:p>
            <a:r>
              <a:rPr lang="en-US" dirty="0">
                <a:solidFill>
                  <a:srgbClr val="0070C0"/>
                </a:solidFill>
              </a:rPr>
              <a:t>P(A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) = (0.3,0.7)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5471" y="4497110"/>
            <a:ext cx="4326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Martial Status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Event space: {Single, Married, Divorced}</a:t>
            </a:r>
          </a:p>
          <a:p>
            <a:r>
              <a:rPr lang="en-US" dirty="0">
                <a:solidFill>
                  <a:srgbClr val="0070C0"/>
                </a:solidFill>
              </a:rPr>
              <a:t>P(</a:t>
            </a:r>
            <a:r>
              <a:rPr lang="en-US" dirty="0" err="1">
                <a:solidFill>
                  <a:srgbClr val="0070C0"/>
                </a:solidFill>
              </a:rPr>
              <a:t>A</a:t>
            </a:r>
            <a:r>
              <a:rPr lang="en-US" baseline="-25000" dirty="0" err="1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) = (0.4,0.4,0.2)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5471" y="5723930"/>
            <a:ext cx="222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Taxable Income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Event space: R</a:t>
            </a:r>
          </a:p>
          <a:p>
            <a:r>
              <a:rPr lang="en-US" dirty="0">
                <a:solidFill>
                  <a:srgbClr val="0070C0"/>
                </a:solidFill>
              </a:rPr>
              <a:t>P(</a:t>
            </a:r>
            <a:r>
              <a:rPr lang="en-US" dirty="0" err="1">
                <a:solidFill>
                  <a:srgbClr val="0070C0"/>
                </a:solidFill>
              </a:rPr>
              <a:t>A</a:t>
            </a:r>
            <a:r>
              <a:rPr lang="en-US" baseline="-25000" dirty="0" err="1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) ~ Normal(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,)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02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/>
              <a:t>Bayesian Classifiers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105400"/>
          </a:xfrm>
        </p:spPr>
        <p:txBody>
          <a:bodyPr/>
          <a:lstStyle/>
          <a:p>
            <a:r>
              <a:rPr lang="en-US" dirty="0"/>
              <a:t>Given a record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over attributes </a:t>
            </a:r>
            <a:r>
              <a:rPr lang="en-US" dirty="0">
                <a:solidFill>
                  <a:srgbClr val="0070C0"/>
                </a:solidFill>
              </a:rPr>
              <a:t>(A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</a:t>
            </a:r>
            <a:r>
              <a:rPr lang="en-US" baseline="-25000" dirty="0" err="1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,…,A</a:t>
            </a:r>
            <a:r>
              <a:rPr lang="en-US" baseline="-25000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)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70C0"/>
                </a:solidFill>
              </a:rPr>
              <a:t>X = (‘Yes’, ‘Single’, </a:t>
            </a:r>
            <a:r>
              <a:rPr lang="en-US" dirty="0" err="1">
                <a:solidFill>
                  <a:srgbClr val="0070C0"/>
                </a:solidFill>
              </a:rPr>
              <a:t>125K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The goal is to predict class </a:t>
            </a:r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pPr lvl="1"/>
            <a:r>
              <a:rPr lang="en-US" dirty="0"/>
              <a:t>Specifically, we want to find the value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that maximizes </a:t>
            </a:r>
            <a:r>
              <a:rPr lang="en-US" dirty="0">
                <a:solidFill>
                  <a:srgbClr val="0070C0"/>
                </a:solidFill>
              </a:rPr>
              <a:t>P(C=c| X)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Maximum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Aposteriori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Probability </a:t>
            </a:r>
            <a:r>
              <a:rPr lang="en-US" dirty="0"/>
              <a:t>estimate</a:t>
            </a:r>
          </a:p>
          <a:p>
            <a:pPr lvl="1"/>
            <a:endParaRPr lang="en-US" dirty="0"/>
          </a:p>
          <a:p>
            <a:r>
              <a:rPr lang="en-US" dirty="0"/>
              <a:t>Can we estimate </a:t>
            </a:r>
            <a:r>
              <a:rPr lang="en-US" dirty="0">
                <a:solidFill>
                  <a:srgbClr val="0070C0"/>
                </a:solidFill>
              </a:rPr>
              <a:t>P(C| X) </a:t>
            </a:r>
            <a:r>
              <a:rPr lang="en-US" dirty="0"/>
              <a:t>directly from data?</a:t>
            </a:r>
          </a:p>
          <a:p>
            <a:pPr lvl="1"/>
            <a:r>
              <a:rPr lang="en-US" dirty="0"/>
              <a:t>This means that we estimate the probability for all possible values of the class variable.</a:t>
            </a:r>
          </a:p>
        </p:txBody>
      </p:sp>
    </p:spTree>
    <p:extLst>
      <p:ext uri="{BB962C8B-B14F-4D97-AF65-F5344CB8AC3E}">
        <p14:creationId xmlns:p14="http://schemas.microsoft.com/office/powerpoint/2010/main" val="180342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Attributes </a:t>
            </a:r>
          </a:p>
        </p:txBody>
      </p:sp>
      <p:sp>
        <p:nvSpPr>
          <p:cNvPr id="65127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There are different types of attributes</a:t>
            </a:r>
          </a:p>
          <a:p>
            <a:pPr marL="749300" lvl="1"/>
            <a:r>
              <a:rPr lang="en-US" dirty="0">
                <a:solidFill>
                  <a:srgbClr val="FF0000"/>
                </a:solidFill>
              </a:rPr>
              <a:t>Numeric</a:t>
            </a:r>
            <a:endParaRPr lang="en-US" dirty="0"/>
          </a:p>
          <a:p>
            <a:pPr marL="1257300" lvl="2" indent="-393700"/>
            <a:r>
              <a:rPr lang="en-US" dirty="0"/>
              <a:t>Examples: dates, temperature, time, length, value, count.</a:t>
            </a:r>
          </a:p>
          <a:p>
            <a:pPr marL="1257300" lvl="2" indent="-393700"/>
            <a:r>
              <a:rPr lang="en-US" dirty="0">
                <a:solidFill>
                  <a:srgbClr val="0070C0"/>
                </a:solidFill>
              </a:rPr>
              <a:t>Discrete</a:t>
            </a:r>
            <a:r>
              <a:rPr lang="en-US" dirty="0"/>
              <a:t> (counts) vs </a:t>
            </a:r>
            <a:r>
              <a:rPr lang="en-US" dirty="0">
                <a:solidFill>
                  <a:srgbClr val="0070C0"/>
                </a:solidFill>
              </a:rPr>
              <a:t>Continuous</a:t>
            </a:r>
            <a:r>
              <a:rPr lang="en-US" dirty="0"/>
              <a:t> (temperature)</a:t>
            </a:r>
          </a:p>
          <a:p>
            <a:pPr marL="1257300" lvl="2" indent="-393700"/>
            <a:r>
              <a:rPr lang="en-US" dirty="0"/>
              <a:t>Special case: </a:t>
            </a:r>
            <a:r>
              <a:rPr lang="en-US" dirty="0">
                <a:solidFill>
                  <a:srgbClr val="0070C0"/>
                </a:solidFill>
              </a:rPr>
              <a:t>Binary/Boolean</a:t>
            </a:r>
            <a:r>
              <a:rPr lang="en-US" dirty="0"/>
              <a:t> attributes (yes/no, exists/not exists)</a:t>
            </a:r>
          </a:p>
          <a:p>
            <a:pPr marL="749300" lvl="1"/>
            <a:r>
              <a:rPr lang="en-US" dirty="0">
                <a:solidFill>
                  <a:srgbClr val="FF0000"/>
                </a:solidFill>
              </a:rPr>
              <a:t>Categorical </a:t>
            </a:r>
            <a:endParaRPr lang="en-US" dirty="0"/>
          </a:p>
          <a:p>
            <a:pPr marL="1257300" lvl="2" indent="-393700"/>
            <a:r>
              <a:rPr lang="en-US" dirty="0"/>
              <a:t>Examples: eye color, zip codes, strings, rankings (</a:t>
            </a:r>
            <a:r>
              <a:rPr lang="en-US" dirty="0" err="1"/>
              <a:t>e.g</a:t>
            </a:r>
            <a:r>
              <a:rPr lang="en-US" dirty="0"/>
              <a:t>, good, fair, bad), height in {tall, medium, short}</a:t>
            </a:r>
          </a:p>
          <a:p>
            <a:pPr marL="1257300" lvl="2" indent="-393700"/>
            <a:r>
              <a:rPr lang="en-US" dirty="0">
                <a:solidFill>
                  <a:srgbClr val="0070C0"/>
                </a:solidFill>
              </a:rPr>
              <a:t>Nominal</a:t>
            </a:r>
            <a:r>
              <a:rPr lang="en-US" dirty="0"/>
              <a:t> (no order or comparison)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(order but not comparable)</a:t>
            </a:r>
          </a:p>
          <a:p>
            <a:pPr marL="74930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16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524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Approach: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compute the posterior probability </a:t>
            </a:r>
            <a:r>
              <a:rPr lang="en-US" sz="2400" dirty="0">
                <a:solidFill>
                  <a:srgbClr val="0070C0"/>
                </a:solidFill>
              </a:rPr>
              <a:t>P(C | A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…, A</a:t>
            </a:r>
            <a:r>
              <a:rPr lang="en-US" sz="2400" baseline="-25000" dirty="0">
                <a:solidFill>
                  <a:srgbClr val="0070C0"/>
                </a:solidFill>
              </a:rPr>
              <a:t>n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for all values of </a:t>
            </a:r>
            <a:r>
              <a:rPr lang="en-US" sz="2400" dirty="0">
                <a:solidFill>
                  <a:srgbClr val="0070C0"/>
                </a:solidFill>
              </a:rPr>
              <a:t>C</a:t>
            </a:r>
            <a:r>
              <a:rPr lang="en-US" sz="2400" dirty="0"/>
              <a:t> using the Bayes theorem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Choose value of C that maximizes 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>
                <a:solidFill>
                  <a:srgbClr val="0070C0"/>
                </a:solidFill>
              </a:rPr>
              <a:t>P(C | A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…, A</a:t>
            </a:r>
            <a:r>
              <a:rPr lang="en-US" sz="2400" baseline="-25000" dirty="0">
                <a:solidFill>
                  <a:srgbClr val="0070C0"/>
                </a:solidFill>
              </a:rPr>
              <a:t>n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Equivalent to choosing value of C that maximizes</a:t>
            </a:r>
            <a:br>
              <a:rPr lang="en-US" sz="2400" dirty="0"/>
            </a:br>
            <a:r>
              <a:rPr lang="en-US" sz="2400" dirty="0"/>
              <a:t>       	</a:t>
            </a:r>
            <a:r>
              <a:rPr lang="en-US" sz="2400" dirty="0">
                <a:solidFill>
                  <a:srgbClr val="0070C0"/>
                </a:solidFill>
              </a:rPr>
              <a:t>P(A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…, </a:t>
            </a:r>
            <a:r>
              <a:rPr lang="en-US" sz="2400" dirty="0" err="1">
                <a:solidFill>
                  <a:srgbClr val="0070C0"/>
                </a:solidFill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sz="2400" dirty="0" err="1">
                <a:solidFill>
                  <a:srgbClr val="0070C0"/>
                </a:solidFill>
              </a:rPr>
              <a:t>|C</a:t>
            </a:r>
            <a:r>
              <a:rPr lang="en-US" sz="2400" dirty="0">
                <a:solidFill>
                  <a:srgbClr val="0070C0"/>
                </a:solidFill>
              </a:rPr>
              <a:t>) P(C)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How to estimate </a:t>
            </a:r>
            <a:r>
              <a:rPr lang="en-US" sz="2400" dirty="0">
                <a:solidFill>
                  <a:srgbClr val="0070C0"/>
                </a:solidFill>
              </a:rPr>
              <a:t>P(A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…, A</a:t>
            </a:r>
            <a:r>
              <a:rPr lang="en-US" sz="2400" baseline="-25000" dirty="0">
                <a:solidFill>
                  <a:srgbClr val="0070C0"/>
                </a:solidFill>
              </a:rPr>
              <a:t>n </a:t>
            </a:r>
            <a:r>
              <a:rPr lang="en-US" sz="2400" dirty="0">
                <a:solidFill>
                  <a:srgbClr val="0070C0"/>
                </a:solidFill>
              </a:rPr>
              <a:t>| C )?</a:t>
            </a:r>
          </a:p>
        </p:txBody>
      </p:sp>
      <p:graphicFrame>
        <p:nvGraphicFramePr>
          <p:cNvPr id="1070084" name="Object 4"/>
          <p:cNvGraphicFramePr>
            <a:graphicFrameLocks noChangeAspect="1"/>
          </p:cNvGraphicFramePr>
          <p:nvPr/>
        </p:nvGraphicFramePr>
        <p:xfrm>
          <a:off x="1828800" y="2860675"/>
          <a:ext cx="5791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2" imgW="4863960" imgH="799920" progId="Equation.3">
                  <p:embed/>
                </p:oleObj>
              </mc:Choice>
              <mc:Fallback>
                <p:oleObj name="Εξίσωση" r:id="rId2" imgW="4863960" imgH="799920" progId="Equation.3">
                  <p:embed/>
                  <p:pic>
                    <p:nvPicPr>
                      <p:cNvPr id="1070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60675"/>
                        <a:ext cx="5791200" cy="79692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59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1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Assume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independence</a:t>
                </a:r>
                <a:r>
                  <a:rPr lang="en-US" sz="2400" dirty="0"/>
                  <a:t> among attributes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A</a:t>
                </a:r>
                <a:r>
                  <a:rPr lang="en-US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when class is given: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|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)= </m:t>
                    </m:r>
                    <m:r>
                      <a:rPr lang="en-US" sz="2400" i="1" dirty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|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) </m:t>
                    </m:r>
                    <m:r>
                      <a:rPr lang="en-US" sz="2400" i="1" dirty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⋯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|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We can estimate </a:t>
                </a:r>
                <a:r>
                  <a:rPr lang="en-US" sz="2400" dirty="0">
                    <a:solidFill>
                      <a:srgbClr val="00B0F0"/>
                    </a:solidFill>
                  </a:rPr>
                  <a:t>P(A</a:t>
                </a:r>
                <a:r>
                  <a:rPr lang="en-US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400" dirty="0">
                    <a:solidFill>
                      <a:srgbClr val="00B0F0"/>
                    </a:solidFill>
                  </a:rPr>
                  <a:t>| C) </a:t>
                </a:r>
                <a:r>
                  <a:rPr lang="en-US" sz="2400" dirty="0"/>
                  <a:t>for all values of </a:t>
                </a:r>
                <a:r>
                  <a:rPr lang="en-US" sz="2400" dirty="0">
                    <a:solidFill>
                      <a:srgbClr val="00B0F0"/>
                    </a:solidFill>
                  </a:rPr>
                  <a:t>A</a:t>
                </a:r>
                <a:r>
                  <a:rPr lang="en-US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00B0F0"/>
                    </a:solidFill>
                  </a:rPr>
                  <a:t>C.</a:t>
                </a:r>
              </a:p>
              <a:p>
                <a:pPr lvl="1">
                  <a:buFont typeface="Arial" charset="0"/>
                  <a:buNone/>
                </a:pPr>
                <a:endParaRPr lang="en-US" sz="2400" dirty="0"/>
              </a:p>
              <a:p>
                <a:pPr lvl="1"/>
                <a:r>
                  <a:rPr lang="en-US" sz="2400" dirty="0"/>
                  <a:t>New point </a:t>
                </a:r>
                <a:r>
                  <a:rPr lang="en-US" sz="2400" dirty="0">
                    <a:solidFill>
                      <a:srgbClr val="00B0F0"/>
                    </a:solidFill>
                  </a:rPr>
                  <a:t>X</a:t>
                </a:r>
                <a:r>
                  <a:rPr lang="en-US" sz="2400" dirty="0"/>
                  <a:t> is classified to class </a:t>
                </a:r>
                <a:r>
                  <a:rPr lang="en-US" dirty="0">
                    <a:solidFill>
                      <a:srgbClr val="00B0F0"/>
                    </a:solidFill>
                  </a:rPr>
                  <a:t>c</a:t>
                </a:r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  <a:r>
                  <a:rPr lang="en-US" sz="2400" dirty="0"/>
                  <a:t>if </a:t>
                </a:r>
              </a:p>
              <a:p>
                <a:pPr marL="274320" lvl="1" indent="0">
                  <a:buNone/>
                </a:pPr>
                <a:r>
                  <a:rPr lang="en-US" b="0" dirty="0">
                    <a:solidFill>
                      <a:srgbClr val="00B0F0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</a:p>
              <a:p>
                <a:pPr marL="274320" lvl="1" indent="0">
                  <a:buNone/>
                </a:pPr>
                <a:r>
                  <a:rPr lang="en-US" sz="2400" dirty="0"/>
                  <a:t>is maximum over all possible values of </a:t>
                </a:r>
                <a:r>
                  <a:rPr lang="en-US" sz="2400" dirty="0">
                    <a:solidFill>
                      <a:srgbClr val="00B0F0"/>
                    </a:solidFill>
                  </a:rPr>
                  <a:t>C</a:t>
                </a:r>
                <a:r>
                  <a:rPr lang="en-US" sz="2400" dirty="0"/>
                  <a:t>.</a:t>
                </a:r>
                <a:endParaRPr lang="en-US" dirty="0"/>
              </a:p>
              <a:p>
                <a:pPr>
                  <a:buFont typeface="Monotype Sorts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71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146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21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</a:rPr>
                  <a:t>Class Prior Probability</a:t>
                </a:r>
                <a:r>
                  <a:rPr lang="en-US" dirty="0"/>
                  <a:t>: 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/>
                  <a:t>  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000" dirty="0"/>
                  <a:t> e.g.,  </a:t>
                </a:r>
                <a:r>
                  <a:rPr lang="en-US" sz="2000" dirty="0">
                    <a:solidFill>
                      <a:srgbClr val="00B0F0"/>
                    </a:solidFill>
                  </a:rPr>
                  <a:t>P(C = No) = 7/10,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000" dirty="0">
                    <a:solidFill>
                      <a:srgbClr val="00B0F0"/>
                    </a:solidFill>
                  </a:rPr>
                  <a:t>          P(C = Yes) = 3/10</a:t>
                </a:r>
              </a:p>
              <a:p>
                <a:pPr lvl="1">
                  <a:lnSpc>
                    <a:spcPct val="90000"/>
                  </a:lnSpc>
                  <a:buFont typeface="Arial" charset="0"/>
                  <a:buNone/>
                </a:pPr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For discrete attributes:</a:t>
                </a:r>
                <a:endParaRPr lang="en-US" sz="9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is number of instances having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and</a:t>
                </a:r>
                <a:r>
                  <a:rPr lang="en-US" sz="2400" dirty="0"/>
                  <a:t> belongs to class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400" dirty="0">
                  <a:solidFill>
                    <a:srgbClr val="00B0F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Examples:</a:t>
                </a:r>
                <a:br>
                  <a:rPr lang="en-US" sz="2400" dirty="0"/>
                </a:br>
                <a:endParaRPr lang="en-US" sz="800" dirty="0"/>
              </a:p>
              <a:p>
                <a:pPr lvl="1">
                  <a:lnSpc>
                    <a:spcPct val="90000"/>
                  </a:lnSpc>
                  <a:buFont typeface="Arial" charset="0"/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P(Status=</a:t>
                </a:r>
                <a:r>
                  <a:rPr lang="en-US" sz="2000" dirty="0" err="1">
                    <a:solidFill>
                      <a:schemeClr val="accent6">
                        <a:lumMod val="75000"/>
                      </a:schemeClr>
                    </a:solidFill>
                  </a:rPr>
                  <a:t>Married|No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) = 4/7</a:t>
                </a:r>
                <a:b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P(Refund=</a:t>
                </a:r>
                <a:r>
                  <a:rPr lang="en-US" sz="2000" dirty="0" err="1">
                    <a:solidFill>
                      <a:schemeClr val="accent6">
                        <a:lumMod val="75000"/>
                      </a:schemeClr>
                    </a:solidFill>
                  </a:rPr>
                  <a:t>Yes|Yes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)=0</a:t>
                </a:r>
                <a:endParaRPr lang="en-US" sz="2000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  <a:blipFill rotWithShape="1">
                <a:blip r:embed="rId3"/>
                <a:stretch>
                  <a:fillRect l="-2133" t="-2824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2133" name="Object 5"/>
          <p:cNvGraphicFramePr>
            <a:graphicFrameLocks noChangeAspect="1"/>
          </p:cNvGraphicFramePr>
          <p:nvPr/>
        </p:nvGraphicFramePr>
        <p:xfrm>
          <a:off x="152400" y="19812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390200" imgH="5341320" progId="Visio.Drawing.11">
                  <p:embed/>
                </p:oleObj>
              </mc:Choice>
              <mc:Fallback>
                <p:oleObj name="VISIO" r:id="rId4" imgW="4390200" imgH="5341320" progId="Visio.Drawing.11">
                  <p:embed/>
                  <p:pic>
                    <p:nvPicPr>
                      <p:cNvPr id="1072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152400" y="19812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722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Estimate Probabilities from Data?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continuous</a:t>
            </a:r>
            <a:r>
              <a:rPr lang="en-US" dirty="0"/>
              <a:t> attributes: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Discretize</a:t>
            </a:r>
            <a:r>
              <a:rPr lang="en-US" dirty="0"/>
              <a:t> the range into bins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one ordinal attribute per bin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violates independence assumption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Two-way split:</a:t>
            </a:r>
            <a:r>
              <a:rPr lang="en-US" dirty="0"/>
              <a:t>  (A &lt; v) or (A &gt; v)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choose only one of the two splits as new attribute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Probability density estimation: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Assume attribute follows a </a:t>
            </a:r>
            <a:r>
              <a:rPr lang="en-US" dirty="0">
                <a:solidFill>
                  <a:srgbClr val="00B0F0"/>
                </a:solidFill>
              </a:rPr>
              <a:t>normal distribution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Use data to estimate parameters of distribution </a:t>
            </a:r>
            <a:br>
              <a:rPr lang="en-US" dirty="0"/>
            </a:br>
            <a:r>
              <a:rPr lang="en-US" dirty="0"/>
              <a:t>   (i.e.,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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standard deviation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</a:t>
            </a:r>
            <a:r>
              <a:rPr lang="en-US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Once probability distribution is known, we can use it to estimate the conditional probability </a:t>
            </a:r>
            <a:r>
              <a:rPr lang="en-US" dirty="0">
                <a:solidFill>
                  <a:srgbClr val="00B0F0"/>
                </a:solidFill>
              </a:rPr>
              <a:t>P(</a:t>
            </a:r>
            <a:r>
              <a:rPr lang="en-US" dirty="0" err="1">
                <a:solidFill>
                  <a:srgbClr val="00B0F0"/>
                </a:solidFill>
              </a:rPr>
              <a:t>A</a:t>
            </a:r>
            <a:r>
              <a:rPr lang="en-US" baseline="-25000" dirty="0" err="1">
                <a:solidFill>
                  <a:srgbClr val="00B0F0"/>
                </a:solidFill>
              </a:rPr>
              <a:t>i</a:t>
            </a:r>
            <a:r>
              <a:rPr lang="en-US" dirty="0" err="1">
                <a:solidFill>
                  <a:srgbClr val="00B0F0"/>
                </a:solidFill>
              </a:rPr>
              <a:t>|c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0598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Estimate Probabilities from Data?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306512"/>
            <a:ext cx="4419600" cy="5181600"/>
          </a:xfrm>
        </p:spPr>
        <p:txBody>
          <a:bodyPr/>
          <a:lstStyle/>
          <a:p>
            <a:r>
              <a:rPr lang="en-US" sz="2400" dirty="0"/>
              <a:t>Normal distribution: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1000" dirty="0"/>
          </a:p>
          <a:p>
            <a:pPr lvl="1"/>
            <a:r>
              <a:rPr lang="en-US" sz="2400" dirty="0"/>
              <a:t>One for each (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r>
              <a:rPr lang="en-US" sz="2400" dirty="0" err="1"/>
              <a:t>,c</a:t>
            </a:r>
            <a:r>
              <a:rPr lang="en-US" sz="2400" baseline="-25000" dirty="0" err="1"/>
              <a:t>i</a:t>
            </a:r>
            <a:r>
              <a:rPr lang="en-US" sz="2400" dirty="0"/>
              <a:t>) pair</a:t>
            </a:r>
          </a:p>
          <a:p>
            <a:pPr lvl="1"/>
            <a:endParaRPr lang="en-US" sz="800" dirty="0"/>
          </a:p>
          <a:p>
            <a:r>
              <a:rPr lang="en-US" sz="2400" dirty="0"/>
              <a:t>For (Income, Class=No):</a:t>
            </a:r>
          </a:p>
          <a:p>
            <a:pPr lvl="1"/>
            <a:r>
              <a:rPr lang="en-US" sz="2400" dirty="0"/>
              <a:t>If Class=No</a:t>
            </a:r>
          </a:p>
          <a:p>
            <a:pPr lvl="2"/>
            <a:r>
              <a:rPr lang="en-US" sz="2000" dirty="0"/>
              <a:t> sample mean = 110</a:t>
            </a:r>
          </a:p>
          <a:p>
            <a:pPr lvl="2"/>
            <a:r>
              <a:rPr lang="en-US" sz="2000" dirty="0"/>
              <a:t> sample variance = 2975</a:t>
            </a:r>
          </a:p>
          <a:p>
            <a:pPr lvl="1">
              <a:buFont typeface="Arial" charset="0"/>
              <a:buNone/>
            </a:pPr>
            <a:endParaRPr lang="en-US" sz="2400" dirty="0"/>
          </a:p>
        </p:txBody>
      </p:sp>
      <p:graphicFrame>
        <p:nvGraphicFramePr>
          <p:cNvPr id="1074180" name="Object 4"/>
          <p:cNvGraphicFramePr>
            <a:graphicFrameLocks noChangeAspect="1"/>
          </p:cNvGraphicFramePr>
          <p:nvPr/>
        </p:nvGraphicFramePr>
        <p:xfrm>
          <a:off x="304800" y="1382712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0200" imgH="5341320" progId="Visio.Drawing.6">
                  <p:embed/>
                </p:oleObj>
              </mc:Choice>
              <mc:Fallback>
                <p:oleObj name="VISIO" r:id="rId2" imgW="4390200" imgH="5341320" progId="Visio.Drawing.6">
                  <p:embed/>
                  <p:pic>
                    <p:nvPicPr>
                      <p:cNvPr id="1074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382712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4181" name="Object 5"/>
          <p:cNvGraphicFramePr>
            <a:graphicFrameLocks noChangeAspect="1"/>
          </p:cNvGraphicFramePr>
          <p:nvPr/>
        </p:nvGraphicFramePr>
        <p:xfrm>
          <a:off x="5695950" y="1839913"/>
          <a:ext cx="2616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4" imgW="1955520" imgH="609480" progId="Equation.3">
                  <p:embed/>
                </p:oleObj>
              </mc:Choice>
              <mc:Fallback>
                <p:oleObj name="Εξίσωση" r:id="rId4" imgW="1955520" imgH="609480" progId="Equation.3">
                  <p:embed/>
                  <p:pic>
                    <p:nvPicPr>
                      <p:cNvPr id="1074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1839913"/>
                        <a:ext cx="26162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4182" name="Object 6"/>
          <p:cNvGraphicFramePr>
            <a:graphicFrameLocks noChangeAspect="1"/>
          </p:cNvGraphicFramePr>
          <p:nvPr/>
        </p:nvGraphicFramePr>
        <p:xfrm>
          <a:off x="1905000" y="5715000"/>
          <a:ext cx="6781800" cy="84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9680" imgH="787320" progId="Equation.3">
                  <p:embed/>
                </p:oleObj>
              </mc:Choice>
              <mc:Fallback>
                <p:oleObj name="Equation" r:id="rId6" imgW="6349680" imgH="787320" progId="Equation.3">
                  <p:embed/>
                  <p:pic>
                    <p:nvPicPr>
                      <p:cNvPr id="1074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15000"/>
                        <a:ext cx="6781800" cy="840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3201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Naïve Bayes Classifier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r>
              <a:rPr lang="en-US" dirty="0"/>
              <a:t>Creating a Naïve Bayes Classifier, essentially means to compute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counts</a:t>
            </a:r>
            <a:r>
              <a:rPr lang="en-US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773395"/>
            <a:ext cx="342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records: </a:t>
            </a:r>
            <a:r>
              <a:rPr lang="en-US" dirty="0">
                <a:solidFill>
                  <a:srgbClr val="0070C0"/>
                </a:solidFill>
              </a:rPr>
              <a:t>N =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033" y="3276600"/>
            <a:ext cx="2621230" cy="34163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Class No</a:t>
            </a:r>
            <a:r>
              <a:rPr lang="en-US" dirty="0"/>
              <a:t>:</a:t>
            </a:r>
          </a:p>
          <a:p>
            <a:r>
              <a:rPr lang="en-US" dirty="0"/>
              <a:t>Number of records: 7</a:t>
            </a:r>
          </a:p>
          <a:p>
            <a:r>
              <a:rPr lang="en-US" dirty="0">
                <a:solidFill>
                  <a:srgbClr val="C00000"/>
                </a:solidFill>
              </a:rPr>
              <a:t>Attribute Refund: </a:t>
            </a:r>
          </a:p>
          <a:p>
            <a:r>
              <a:rPr lang="en-US" dirty="0"/>
              <a:t>	Yes: 3 </a:t>
            </a:r>
          </a:p>
          <a:p>
            <a:r>
              <a:rPr lang="en-US" dirty="0"/>
              <a:t>	No:  4</a:t>
            </a:r>
          </a:p>
          <a:p>
            <a:r>
              <a:rPr lang="en-US" dirty="0">
                <a:solidFill>
                  <a:srgbClr val="C00000"/>
                </a:solidFill>
              </a:rPr>
              <a:t>Attribute Marital Status:</a:t>
            </a:r>
          </a:p>
          <a:p>
            <a:r>
              <a:rPr lang="en-US" dirty="0"/>
              <a:t>	Single:     2</a:t>
            </a:r>
          </a:p>
          <a:p>
            <a:r>
              <a:rPr lang="en-US" dirty="0"/>
              <a:t>	Divorced: 1</a:t>
            </a:r>
          </a:p>
          <a:p>
            <a:r>
              <a:rPr lang="en-US" dirty="0"/>
              <a:t>	Married:   4</a:t>
            </a:r>
          </a:p>
          <a:p>
            <a:r>
              <a:rPr lang="en-US" dirty="0">
                <a:solidFill>
                  <a:srgbClr val="C00000"/>
                </a:solidFill>
              </a:rPr>
              <a:t>Attribute Income:</a:t>
            </a:r>
          </a:p>
          <a:p>
            <a:r>
              <a:rPr lang="en-US" dirty="0"/>
              <a:t>	mean:     110</a:t>
            </a:r>
          </a:p>
          <a:p>
            <a:r>
              <a:rPr lang="en-US" dirty="0"/>
              <a:t>	variance: 2975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3276600"/>
            <a:ext cx="2621230" cy="341632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 Yes</a:t>
            </a:r>
            <a:r>
              <a:rPr lang="en-US" dirty="0"/>
              <a:t>:</a:t>
            </a:r>
          </a:p>
          <a:p>
            <a:r>
              <a:rPr lang="en-US" dirty="0"/>
              <a:t>Number of records: 3</a:t>
            </a:r>
          </a:p>
          <a:p>
            <a:r>
              <a:rPr lang="en-US" dirty="0">
                <a:solidFill>
                  <a:srgbClr val="C00000"/>
                </a:solidFill>
              </a:rPr>
              <a:t>Attribute Refund: </a:t>
            </a:r>
          </a:p>
          <a:p>
            <a:r>
              <a:rPr lang="en-US" dirty="0"/>
              <a:t>	Yes: 0 </a:t>
            </a:r>
          </a:p>
          <a:p>
            <a:r>
              <a:rPr lang="en-US" dirty="0"/>
              <a:t>	No:  3</a:t>
            </a:r>
          </a:p>
          <a:p>
            <a:r>
              <a:rPr lang="en-US" dirty="0">
                <a:solidFill>
                  <a:srgbClr val="C00000"/>
                </a:solidFill>
              </a:rPr>
              <a:t>Attribute Marital Status:</a:t>
            </a:r>
          </a:p>
          <a:p>
            <a:r>
              <a:rPr lang="en-US" dirty="0"/>
              <a:t>	Single:     2</a:t>
            </a:r>
          </a:p>
          <a:p>
            <a:r>
              <a:rPr lang="en-US" dirty="0"/>
              <a:t>	Divorced: 1</a:t>
            </a:r>
          </a:p>
          <a:p>
            <a:r>
              <a:rPr lang="en-US" dirty="0"/>
              <a:t>	Married:   0</a:t>
            </a:r>
          </a:p>
          <a:p>
            <a:r>
              <a:rPr lang="en-US" dirty="0">
                <a:solidFill>
                  <a:srgbClr val="C00000"/>
                </a:solidFill>
              </a:rPr>
              <a:t>Attribute Income:</a:t>
            </a:r>
          </a:p>
          <a:p>
            <a:r>
              <a:rPr lang="en-US" dirty="0"/>
              <a:t>	mean:     90</a:t>
            </a:r>
          </a:p>
          <a:p>
            <a:r>
              <a:rPr lang="en-US" dirty="0"/>
              <a:t>	variance: 25</a:t>
            </a:r>
          </a:p>
        </p:txBody>
      </p:sp>
    </p:spTree>
    <p:extLst>
      <p:ext uri="{BB962C8B-B14F-4D97-AF65-F5344CB8AC3E}">
        <p14:creationId xmlns:p14="http://schemas.microsoft.com/office/powerpoint/2010/main" val="3575738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Naïve Bayes Classifier</a:t>
            </a:r>
          </a:p>
        </p:txBody>
      </p:sp>
      <p:graphicFrame>
        <p:nvGraphicFramePr>
          <p:cNvPr id="1075203" name="Object 3"/>
          <p:cNvGraphicFramePr>
            <a:graphicFrameLocks noChangeAspect="1"/>
          </p:cNvGraphicFramePr>
          <p:nvPr/>
        </p:nvGraphicFramePr>
        <p:xfrm>
          <a:off x="0" y="23622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070380" imgH="5536811" progId="Visio.Drawing.11">
                  <p:embed/>
                </p:oleObj>
              </mc:Choice>
              <mc:Fallback>
                <p:oleObj name="Visio" r:id="rId2" imgW="9070380" imgH="5536811" progId="Visio.Drawing.11">
                  <p:embed/>
                  <p:pic>
                    <p:nvPicPr>
                      <p:cNvPr id="1075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 l="18478" r="26086"/>
                      <a:stretch>
                        <a:fillRect/>
                      </a:stretch>
                    </p:blipFill>
                    <p:spPr bwMode="auto">
                      <a:xfrm>
                        <a:off x="0" y="2362200"/>
                        <a:ext cx="3886200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4" name="Object 4"/>
          <p:cNvGraphicFramePr>
            <a:graphicFrameLocks noChangeAspect="1"/>
          </p:cNvGraphicFramePr>
          <p:nvPr/>
        </p:nvGraphicFramePr>
        <p:xfrm>
          <a:off x="1371600" y="1814513"/>
          <a:ext cx="5562600" cy="35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48240" imgH="342720" progId="Equation.3">
                  <p:embed/>
                </p:oleObj>
              </mc:Choice>
              <mc:Fallback>
                <p:oleObj name="Equation" r:id="rId4" imgW="5448240" imgH="342720" progId="Equation.3">
                  <p:embed/>
                  <p:pic>
                    <p:nvPicPr>
                      <p:cNvPr id="1075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14513"/>
                        <a:ext cx="5562600" cy="350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733800" y="28194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>
                <a:solidFill>
                  <a:srgbClr val="0070C0"/>
                </a:solidFill>
              </a:rPr>
              <a:t>P(</a:t>
            </a:r>
            <a:r>
              <a:rPr lang="en-US" sz="1600" b="0" dirty="0" err="1">
                <a:solidFill>
                  <a:srgbClr val="0070C0"/>
                </a:solidFill>
              </a:rPr>
              <a:t>X|Class</a:t>
            </a:r>
            <a:r>
              <a:rPr lang="en-US" sz="1600" b="0" dirty="0">
                <a:solidFill>
                  <a:srgbClr val="0070C0"/>
                </a:solidFill>
              </a:rPr>
              <a:t>=No) = P(Refund=</a:t>
            </a:r>
            <a:r>
              <a:rPr lang="en-US" sz="1600" b="0" dirty="0" err="1">
                <a:solidFill>
                  <a:srgbClr val="0070C0"/>
                </a:solidFill>
              </a:rPr>
              <a:t>No|Class</a:t>
            </a:r>
            <a:r>
              <a:rPr lang="en-US" sz="1600" b="0" dirty="0">
                <a:solidFill>
                  <a:srgbClr val="0070C0"/>
                </a:solidFill>
              </a:rPr>
              <a:t>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	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 P(Married| </a:t>
            </a:r>
            <a:r>
              <a:rPr lang="en-US" sz="1600" b="0" dirty="0">
                <a:solidFill>
                  <a:srgbClr val="0070C0"/>
                </a:solidFill>
              </a:rPr>
              <a:t>Class=No)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	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</a:t>
            </a:r>
            <a:r>
              <a:rPr lang="en-US" sz="1600" b="0" dirty="0">
                <a:solidFill>
                  <a:srgbClr val="0070C0"/>
                </a:solidFill>
              </a:rPr>
              <a:t> P(Income=</a:t>
            </a:r>
            <a:r>
              <a:rPr lang="en-US" sz="1600" b="0" dirty="0" err="1">
                <a:solidFill>
                  <a:srgbClr val="0070C0"/>
                </a:solidFill>
              </a:rPr>
              <a:t>120K</a:t>
            </a:r>
            <a:r>
              <a:rPr lang="en-US" sz="1600" b="0" dirty="0">
                <a:solidFill>
                  <a:srgbClr val="0070C0"/>
                </a:solidFill>
              </a:rPr>
              <a:t>| Class=No)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              = 4/7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 4/7  0.0072 = </a:t>
            </a:r>
            <a:r>
              <a:rPr lang="en-US" sz="1600" b="0" dirty="0">
                <a:solidFill>
                  <a:srgbClr val="FF0000"/>
                </a:solidFill>
                <a:sym typeface="Symbol" pitchFamily="18" charset="2"/>
              </a:rPr>
              <a:t>0.0024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P(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X|Class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=Yes) = P(Refund=No| 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P(Married|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P(Income=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120K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| 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	               = 1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0  1.2  10</a:t>
            </a:r>
            <a:r>
              <a:rPr lang="en-US" sz="1600" b="0" baseline="30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-9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=</a:t>
            </a:r>
            <a:r>
              <a:rPr lang="en-US" sz="1600" b="0" dirty="0">
                <a:sym typeface="Symbol" pitchFamily="18" charset="2"/>
              </a:rPr>
              <a:t> </a:t>
            </a:r>
            <a:r>
              <a:rPr lang="en-US" sz="1600" b="0" dirty="0">
                <a:solidFill>
                  <a:srgbClr val="FF0000"/>
                </a:solidFill>
                <a:sym typeface="Symbol" pitchFamily="18" charset="2"/>
              </a:rPr>
              <a:t>0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>
                <a:solidFill>
                  <a:srgbClr val="0070C0"/>
                </a:solidFill>
              </a:rPr>
              <a:t>P(No) = 0.3</a:t>
            </a:r>
            <a:r>
              <a:rPr lang="en-US" sz="1800" b="0" dirty="0"/>
              <a:t>,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P(Yes) = 0.7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/>
              <a:t>Since P(</a:t>
            </a:r>
            <a:r>
              <a:rPr lang="en-US" sz="1800" b="0" dirty="0" err="1"/>
              <a:t>X|No</a:t>
            </a:r>
            <a:r>
              <a:rPr lang="en-US" sz="1800" b="0" dirty="0"/>
              <a:t>)P(No) &gt; P(</a:t>
            </a:r>
            <a:r>
              <a:rPr lang="en-US" sz="1800" b="0" dirty="0" err="1"/>
              <a:t>X|Yes</a:t>
            </a:r>
            <a:r>
              <a:rPr lang="en-US" sz="1800" b="0" dirty="0"/>
              <a:t>)P(Yes)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/>
              <a:t>Therefore P(</a:t>
            </a:r>
            <a:r>
              <a:rPr lang="en-US" sz="1800" b="0" dirty="0" err="1"/>
              <a:t>No|X</a:t>
            </a:r>
            <a:r>
              <a:rPr lang="en-US" sz="1800" b="0" dirty="0"/>
              <a:t>) &gt; P(</a:t>
            </a:r>
            <a:r>
              <a:rPr lang="en-US" sz="1800" b="0" dirty="0" err="1"/>
              <a:t>Yes|X</a:t>
            </a:r>
            <a:r>
              <a:rPr lang="en-US" sz="1800" b="0" dirty="0"/>
              <a:t>)</a:t>
            </a:r>
            <a:br>
              <a:rPr lang="en-US" sz="1800" b="0" dirty="0"/>
            </a:br>
            <a:r>
              <a:rPr lang="en-US" sz="1800" b="0" dirty="0"/>
              <a:t>      </a:t>
            </a:r>
            <a:r>
              <a:rPr lang="en-US" sz="2000" b="0" dirty="0">
                <a:sym typeface="Symbol" pitchFamily="18" charset="2"/>
              </a:rPr>
              <a:t>=&gt; </a:t>
            </a:r>
            <a:r>
              <a:rPr lang="en-US" sz="2000" b="0" dirty="0">
                <a:solidFill>
                  <a:srgbClr val="FF0000"/>
                </a:solidFill>
                <a:sym typeface="Symbol" pitchFamily="18" charset="2"/>
              </a:rPr>
              <a:t>Class = No</a:t>
            </a:r>
          </a:p>
        </p:txBody>
      </p:sp>
      <p:sp>
        <p:nvSpPr>
          <p:cNvPr id="10752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</p:spTree>
    <p:extLst>
      <p:ext uri="{BB962C8B-B14F-4D97-AF65-F5344CB8AC3E}">
        <p14:creationId xmlns:p14="http://schemas.microsoft.com/office/powerpoint/2010/main" val="2997595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Classifier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7"/>
            <a:ext cx="8229600" cy="4876800"/>
          </a:xfrm>
        </p:spPr>
        <p:txBody>
          <a:bodyPr/>
          <a:lstStyle/>
          <a:p>
            <a:r>
              <a:rPr lang="en-US" dirty="0"/>
              <a:t>If one of the conditional probability is </a:t>
            </a:r>
            <a:r>
              <a:rPr lang="en-US" dirty="0">
                <a:solidFill>
                  <a:srgbClr val="0070C0"/>
                </a:solidFill>
              </a:rPr>
              <a:t>zero</a:t>
            </a:r>
            <a:r>
              <a:rPr lang="en-US" dirty="0"/>
              <a:t>, then the entire expression becomes zero</a:t>
            </a:r>
          </a:p>
          <a:p>
            <a:r>
              <a:rPr lang="en-US" dirty="0"/>
              <a:t>Probability estimation:</a:t>
            </a:r>
          </a:p>
          <a:p>
            <a:pPr lvl="1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1076228" name="Object 4"/>
          <p:cNvGraphicFramePr>
            <a:graphicFrameLocks noChangeAspect="1"/>
          </p:cNvGraphicFramePr>
          <p:nvPr/>
        </p:nvGraphicFramePr>
        <p:xfrm>
          <a:off x="446088" y="3340100"/>
          <a:ext cx="5280025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2" imgW="2577960" imgH="1333440" progId="Equation.3">
                  <p:embed/>
                </p:oleObj>
              </mc:Choice>
              <mc:Fallback>
                <p:oleObj name="Εξίσωση" r:id="rId2" imgW="2577960" imgH="1333440" progId="Equation.3">
                  <p:embed/>
                  <p:pic>
                    <p:nvPicPr>
                      <p:cNvPr id="1076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3340100"/>
                        <a:ext cx="5280025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29" name="Text Box 5"/>
          <p:cNvSpPr txBox="1">
            <a:spLocks noChangeArrowheads="1"/>
          </p:cNvSpPr>
          <p:nvPr/>
        </p:nvSpPr>
        <p:spPr bwMode="auto">
          <a:xfrm>
            <a:off x="6019800" y="3733800"/>
            <a:ext cx="2743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latin typeface="Times New Roman" charset="0"/>
              </a:rPr>
              <a:t>N</a:t>
            </a:r>
            <a:r>
              <a:rPr lang="en-US" sz="2000" b="0" baseline="-25000" dirty="0">
                <a:latin typeface="Times New Roman" charset="0"/>
              </a:rPr>
              <a:t>i</a:t>
            </a:r>
            <a:r>
              <a:rPr lang="en-US" sz="2000" b="0" dirty="0">
                <a:latin typeface="Times New Roman" charset="0"/>
              </a:rPr>
              <a:t>: number of attribute values for attribute A</a:t>
            </a:r>
            <a:r>
              <a:rPr lang="en-US" sz="2000" b="0" baseline="-25000" dirty="0">
                <a:latin typeface="Times New Roman" charset="0"/>
              </a:rPr>
              <a:t>i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Times New Roman" charset="0"/>
              </a:rPr>
              <a:t>p: prior probability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Times New Roman" charset="0"/>
              </a:rPr>
              <a:t>m: parameter</a:t>
            </a:r>
          </a:p>
        </p:txBody>
      </p:sp>
    </p:spTree>
    <p:extLst>
      <p:ext uri="{BB962C8B-B14F-4D97-AF65-F5344CB8AC3E}">
        <p14:creationId xmlns:p14="http://schemas.microsoft.com/office/powerpoint/2010/main" val="140238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Naïve Bayes Classifier</a:t>
            </a:r>
          </a:p>
        </p:txBody>
      </p:sp>
      <p:graphicFrame>
        <p:nvGraphicFramePr>
          <p:cNvPr id="1075203" name="Object 3"/>
          <p:cNvGraphicFramePr>
            <a:graphicFrameLocks noChangeAspect="1"/>
          </p:cNvGraphicFramePr>
          <p:nvPr/>
        </p:nvGraphicFramePr>
        <p:xfrm>
          <a:off x="0" y="23622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070380" imgH="5536811" progId="Visio.Drawing.11">
                  <p:embed/>
                </p:oleObj>
              </mc:Choice>
              <mc:Fallback>
                <p:oleObj name="Visio" r:id="rId2" imgW="9070380" imgH="5536811" progId="Visio.Drawing.11">
                  <p:embed/>
                  <p:pic>
                    <p:nvPicPr>
                      <p:cNvPr id="1075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 l="18478" r="26086"/>
                      <a:stretch>
                        <a:fillRect/>
                      </a:stretch>
                    </p:blipFill>
                    <p:spPr bwMode="auto">
                      <a:xfrm>
                        <a:off x="0" y="2362200"/>
                        <a:ext cx="3886200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4" name="Object 4"/>
          <p:cNvGraphicFramePr>
            <a:graphicFrameLocks noChangeAspect="1"/>
          </p:cNvGraphicFramePr>
          <p:nvPr/>
        </p:nvGraphicFramePr>
        <p:xfrm>
          <a:off x="1371600" y="1814513"/>
          <a:ext cx="5562600" cy="35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48240" imgH="342720" progId="Equation.3">
                  <p:embed/>
                </p:oleObj>
              </mc:Choice>
              <mc:Fallback>
                <p:oleObj name="Equation" r:id="rId4" imgW="5448240" imgH="342720" progId="Equation.3">
                  <p:embed/>
                  <p:pic>
                    <p:nvPicPr>
                      <p:cNvPr id="1075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14513"/>
                        <a:ext cx="5562600" cy="350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733800" y="28194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>
                <a:solidFill>
                  <a:srgbClr val="0070C0"/>
                </a:solidFill>
              </a:rPr>
              <a:t>P(</a:t>
            </a:r>
            <a:r>
              <a:rPr lang="en-US" sz="1600" b="0" dirty="0" err="1">
                <a:solidFill>
                  <a:srgbClr val="0070C0"/>
                </a:solidFill>
              </a:rPr>
              <a:t>X|Class</a:t>
            </a:r>
            <a:r>
              <a:rPr lang="en-US" sz="1600" b="0" dirty="0">
                <a:solidFill>
                  <a:srgbClr val="0070C0"/>
                </a:solidFill>
              </a:rPr>
              <a:t>=No) = P(Refund=</a:t>
            </a:r>
            <a:r>
              <a:rPr lang="en-US" sz="1600" b="0" dirty="0" err="1">
                <a:solidFill>
                  <a:srgbClr val="0070C0"/>
                </a:solidFill>
              </a:rPr>
              <a:t>No|Class</a:t>
            </a:r>
            <a:r>
              <a:rPr lang="en-US" sz="1600" b="0" dirty="0">
                <a:solidFill>
                  <a:srgbClr val="0070C0"/>
                </a:solidFill>
              </a:rPr>
              <a:t>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	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 P(Married| </a:t>
            </a:r>
            <a:r>
              <a:rPr lang="en-US" sz="1600" b="0" dirty="0">
                <a:solidFill>
                  <a:srgbClr val="0070C0"/>
                </a:solidFill>
              </a:rPr>
              <a:t>Class=No)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	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</a:t>
            </a:r>
            <a:r>
              <a:rPr lang="en-US" sz="1600" b="0" dirty="0">
                <a:solidFill>
                  <a:srgbClr val="0070C0"/>
                </a:solidFill>
              </a:rPr>
              <a:t> P(Income=</a:t>
            </a:r>
            <a:r>
              <a:rPr lang="en-US" sz="1600" b="0" dirty="0" err="1">
                <a:solidFill>
                  <a:srgbClr val="0070C0"/>
                </a:solidFill>
              </a:rPr>
              <a:t>120K</a:t>
            </a:r>
            <a:r>
              <a:rPr lang="en-US" sz="1600" b="0" dirty="0">
                <a:solidFill>
                  <a:srgbClr val="0070C0"/>
                </a:solidFill>
              </a:rPr>
              <a:t>| Class=No)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              = </a:t>
            </a:r>
            <a:r>
              <a:rPr lang="en-US" sz="1600" dirty="0">
                <a:solidFill>
                  <a:srgbClr val="0070C0"/>
                </a:solidFill>
              </a:rPr>
              <a:t>5/9</a:t>
            </a:r>
            <a:r>
              <a:rPr lang="en-US" sz="1600" b="0" dirty="0">
                <a:solidFill>
                  <a:srgbClr val="0070C0"/>
                </a:solidFill>
              </a:rPr>
              <a:t>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 5/10  0.0072 </a:t>
            </a:r>
            <a:endParaRPr lang="en-US" sz="1600" b="0" dirty="0">
              <a:solidFill>
                <a:srgbClr val="FF0000"/>
              </a:solidFill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P(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X|Class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=Yes) = P(Refund=No| 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P(Married|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P(Income=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120K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| 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	               = 4/5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1/6  1.2  10</a:t>
            </a:r>
            <a:r>
              <a:rPr lang="en-US" sz="1600" b="0" baseline="30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-9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  <a:endParaRPr lang="en-US" sz="1600" b="0" dirty="0">
              <a:solidFill>
                <a:srgbClr val="FF0000"/>
              </a:solidFill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>
                <a:solidFill>
                  <a:srgbClr val="0070C0"/>
                </a:solidFill>
              </a:rPr>
              <a:t>P(No) = 0.7</a:t>
            </a:r>
            <a:r>
              <a:rPr lang="en-US" sz="1800" b="0" dirty="0"/>
              <a:t>,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P(Yes) = 0.3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/>
              <a:t>Since P(</a:t>
            </a:r>
            <a:r>
              <a:rPr lang="en-US" sz="1800" b="0" dirty="0" err="1"/>
              <a:t>X|No</a:t>
            </a:r>
            <a:r>
              <a:rPr lang="en-US" sz="1800" b="0" dirty="0"/>
              <a:t>)P(No) &gt; P(</a:t>
            </a:r>
            <a:r>
              <a:rPr lang="en-US" sz="1800" b="0" dirty="0" err="1"/>
              <a:t>X|Yes</a:t>
            </a:r>
            <a:r>
              <a:rPr lang="en-US" sz="1800" b="0" dirty="0"/>
              <a:t>)P(Yes)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/>
              <a:t>Therefore P(</a:t>
            </a:r>
            <a:r>
              <a:rPr lang="en-US" sz="1800" b="0" dirty="0" err="1"/>
              <a:t>No|X</a:t>
            </a:r>
            <a:r>
              <a:rPr lang="en-US" sz="1800" b="0" dirty="0"/>
              <a:t>) &gt; P(</a:t>
            </a:r>
            <a:r>
              <a:rPr lang="en-US" sz="1800" b="0" dirty="0" err="1"/>
              <a:t>Yes|X</a:t>
            </a:r>
            <a:r>
              <a:rPr lang="en-US" sz="1800" b="0" dirty="0"/>
              <a:t>)</a:t>
            </a:r>
            <a:br>
              <a:rPr lang="en-US" sz="1800" b="0" dirty="0"/>
            </a:br>
            <a:r>
              <a:rPr lang="en-US" sz="1800" b="0" dirty="0"/>
              <a:t>      </a:t>
            </a:r>
            <a:r>
              <a:rPr lang="en-US" sz="2000" b="0" dirty="0">
                <a:sym typeface="Symbol" pitchFamily="18" charset="2"/>
              </a:rPr>
              <a:t>=&gt; </a:t>
            </a:r>
            <a:r>
              <a:rPr lang="en-US" sz="2000" b="0" dirty="0">
                <a:solidFill>
                  <a:srgbClr val="FF0000"/>
                </a:solidFill>
                <a:sym typeface="Symbol" pitchFamily="18" charset="2"/>
              </a:rPr>
              <a:t>Class = No</a:t>
            </a:r>
          </a:p>
        </p:txBody>
      </p:sp>
      <p:sp>
        <p:nvSpPr>
          <p:cNvPr id="10752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8174" y="1433513"/>
            <a:ext cx="2685351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 Laplace Smoothing</a:t>
            </a:r>
          </a:p>
        </p:txBody>
      </p:sp>
    </p:spTree>
    <p:extLst>
      <p:ext uri="{BB962C8B-B14F-4D97-AF65-F5344CB8AC3E}">
        <p14:creationId xmlns:p14="http://schemas.microsoft.com/office/powerpoint/2010/main" val="1302439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Computing the conditional probabilities involves multiplication of many very small numbers </a:t>
                </a:r>
              </a:p>
              <a:p>
                <a:pPr lvl="1"/>
                <a:r>
                  <a:rPr lang="en-US" dirty="0"/>
                  <a:t>Numbers get very close to zero, and there is a danger of numeric instability</a:t>
                </a:r>
              </a:p>
              <a:p>
                <a:r>
                  <a:rPr lang="en-US" dirty="0"/>
                  <a:t>We can deal with this by computing the </a:t>
                </a:r>
                <a:r>
                  <a:rPr lang="en-US" dirty="0">
                    <a:solidFill>
                      <a:srgbClr val="FF0000"/>
                    </a:solidFill>
                  </a:rPr>
                  <a:t>logarithm</a:t>
                </a:r>
                <a:r>
                  <a:rPr lang="en-US" dirty="0"/>
                  <a:t> of the conditional probability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~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8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tax-evasion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1585118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5040" imgH="5780160" progId="Word.Document.8">
                  <p:embed/>
                </p:oleObj>
              </mc:Choice>
              <mc:Fallback>
                <p:oleObj name="Document" r:id="rId2" imgW="5405040" imgH="5780160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85118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029200" y="3962400"/>
          <a:ext cx="314661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660937" imgH="1576052" progId="Word.Document.8">
                  <p:embed/>
                </p:oleObj>
              </mc:Choice>
              <mc:Fallback>
                <p:oleObj name="Document" r:id="rId4" imgW="4660937" imgH="1576052" progId="Word.Document.8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62400"/>
                        <a:ext cx="3146611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5800" y="2209800"/>
            <a:ext cx="314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Tax-return data for year 2011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3276600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tax return for 2012</a:t>
            </a:r>
          </a:p>
          <a:p>
            <a:r>
              <a:rPr lang="en-US" dirty="0"/>
              <a:t>Is this a cheating tax return?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715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instance of the classification problem: learn a method for discriminating between records of different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classes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cheaters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non-cheaters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3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for 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Naïve Bayes is commonly used for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text classification</a:t>
                </a:r>
              </a:p>
              <a:p>
                <a:r>
                  <a:rPr lang="en-US" dirty="0"/>
                  <a:t>For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= Fraction of terms from </a:t>
                </a:r>
                <a:r>
                  <a:rPr lang="en-US" dirty="0">
                    <a:solidFill>
                      <a:srgbClr val="0070C0"/>
                    </a:solidFill>
                  </a:rPr>
                  <a:t>all documents </a:t>
                </a:r>
                <a:r>
                  <a:rPr lang="en-US" dirty="0"/>
                  <a:t>in c that are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Easy to implement and works relatively well</a:t>
                </a:r>
              </a:p>
              <a:p>
                <a:r>
                  <a:rPr lang="en-US" dirty="0"/>
                  <a:t>Limitation: Hard to incorporate additional features (beyond words).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701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47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 of Naïve Bayes Classifier for Text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57200" y="1828800"/>
          <a:ext cx="8077200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likes sweets.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am not flying to England.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 did not like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Bikhram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yoga.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will come tomorrow.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 don't practice yoga.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 positive.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doesn't have to commute to work.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Pakistan is one of the best countries in the world.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47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 of Naïve Bayes Classifier for Text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272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/>
              <a:t>Let assume following are the features/vocabulary: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/>
              <a:t>To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/>
              <a:t>Yoga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/>
              <a:t>Not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/>
              <a:t>Best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/>
              <a:t>positive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199" y="1752600"/>
          <a:ext cx="60198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9400" y="5334000"/>
            <a:ext cx="323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do not like Yoga on Sunday?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6019800"/>
            <a:ext cx="851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P(</a:t>
            </a:r>
            <a:r>
              <a:rPr lang="en-US" dirty="0" err="1"/>
              <a:t>Pos|B</a:t>
            </a:r>
            <a:r>
              <a:rPr lang="en-US" dirty="0"/>
              <a:t>)= P(Pos)*P(0|Pos)*P(1|Pos)*P(1|Pos)*P(0|Pos)*(0|Pos)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5715000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B=0 1 1 0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6400800"/>
            <a:ext cx="851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P(</a:t>
            </a:r>
            <a:r>
              <a:rPr lang="en-US" dirty="0" err="1"/>
              <a:t>Neg|B</a:t>
            </a:r>
            <a:r>
              <a:rPr lang="en-US" dirty="0"/>
              <a:t>)= P(</a:t>
            </a:r>
            <a:r>
              <a:rPr lang="en-US" dirty="0" err="1"/>
              <a:t>Neg</a:t>
            </a:r>
            <a:r>
              <a:rPr lang="en-US" dirty="0"/>
              <a:t>)*P(0|Neg)*P(1|Neg)*P(1|Neg)*P(0|Neg)*(0|Neg)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2286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8022" y="3810000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Pos=4/8</a:t>
            </a:r>
          </a:p>
          <a:p>
            <a:r>
              <a:rPr lang="en-US" dirty="0" err="1"/>
              <a:t>Neg</a:t>
            </a:r>
            <a:r>
              <a:rPr lang="en-US" dirty="0"/>
              <a:t>=4/8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371600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P (Yoga| class)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105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4572000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P (Not| class)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(Summary)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Robust to isolated noise points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Handle missing values by ignoring the instance during probability estimate calculations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Robust to irrelevant attributes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Independence assumption may not hold for some attributes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other techniques such as Bayesian Belief Networks (BBN)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Naïve Bayes can produce a probability estimate, but it is usually a very biased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Logistic Regression is better for obtaining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284668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179DE64-2733-C8E9-161E-4F80494DC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Regression Analysis (overview)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D0603-1EBB-28DE-A65B-B3218FF2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Regression analysis is the idea of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analyzing a set of sample data and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establishing a relationship between two variables and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explaining how one variable is dependent upon the other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using this dependency to explain the population or for the prediction of future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41D37A5-5B1C-0974-608C-27719C81E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Regression Analysis (overview cont’d)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86FB6214-BEE1-A4BB-5571-43E2F6022CD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295400" y="1803400"/>
            <a:ext cx="6629400" cy="37856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Regression analysis is the idea of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analyzing a set of sample data and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establishing a relationship between two variables and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explaining how one variable is dependent upon the other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using this dependency to explain the population or for the prediction of future data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779DB572-95E4-6F2E-D811-B4756CB8D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78486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u="none" dirty="0"/>
              <a:t>Regarding the second item, we will study </a:t>
            </a:r>
            <a:r>
              <a:rPr lang="en-US" altLang="en-US" i="1" u="none" dirty="0"/>
              <a:t>linear</a:t>
            </a:r>
            <a:r>
              <a:rPr lang="en-US" altLang="en-US" u="none" dirty="0"/>
              <a:t> relationships.</a:t>
            </a:r>
          </a:p>
          <a:p>
            <a:pPr algn="l">
              <a:spcBef>
                <a:spcPct val="50000"/>
              </a:spcBef>
            </a:pPr>
            <a:r>
              <a:rPr lang="en-US" altLang="en-US" u="none" dirty="0"/>
              <a:t>Regarding the third item, we can extend the analysis to show how one variable is dependent upon many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0395B5B-4C42-819F-101F-AA005E58E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/>
              <a:t>Linear relationships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9DE4B05C-6DFE-E91B-AE17-855B4353D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75438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u="none"/>
              <a:t>When two variables have a linear relationship, we call them</a:t>
            </a:r>
          </a:p>
          <a:p>
            <a:pPr algn="l">
              <a:spcBef>
                <a:spcPct val="50000"/>
              </a:spcBef>
            </a:pPr>
            <a:r>
              <a:rPr lang="en-US" altLang="en-US" u="none"/>
              <a:t>	X = independent variable (horizontal axis)</a:t>
            </a:r>
          </a:p>
          <a:p>
            <a:pPr algn="l">
              <a:spcBef>
                <a:spcPct val="50000"/>
              </a:spcBef>
            </a:pPr>
            <a:r>
              <a:rPr lang="en-US" altLang="en-US" u="none"/>
              <a:t>	Y = dependent variable (vertical axis)</a:t>
            </a:r>
          </a:p>
          <a:p>
            <a:pPr algn="l">
              <a:spcBef>
                <a:spcPct val="50000"/>
              </a:spcBef>
            </a:pPr>
            <a:r>
              <a:rPr lang="en-US" altLang="en-US" u="none"/>
              <a:t>and describe the relationship as</a:t>
            </a:r>
          </a:p>
          <a:p>
            <a:pPr algn="l">
              <a:spcBef>
                <a:spcPct val="50000"/>
              </a:spcBef>
            </a:pPr>
            <a:r>
              <a:rPr lang="en-US" altLang="en-US" u="none"/>
              <a:t>		Y = a + b*X</a:t>
            </a:r>
          </a:p>
          <a:p>
            <a:pPr algn="l">
              <a:spcBef>
                <a:spcPct val="50000"/>
              </a:spcBef>
            </a:pPr>
            <a:r>
              <a:rPr lang="en-US" altLang="en-US" u="none"/>
              <a:t>where</a:t>
            </a:r>
          </a:p>
          <a:p>
            <a:pPr algn="l">
              <a:spcBef>
                <a:spcPct val="50000"/>
              </a:spcBef>
            </a:pPr>
            <a:r>
              <a:rPr lang="en-US" altLang="en-US" u="none"/>
              <a:t>		a = intercept</a:t>
            </a:r>
          </a:p>
          <a:p>
            <a:pPr algn="l">
              <a:spcBef>
                <a:spcPct val="50000"/>
              </a:spcBef>
            </a:pPr>
            <a:r>
              <a:rPr lang="en-US" altLang="en-US" u="none"/>
              <a:t>		b = slope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D3CE0412-C8D6-E877-FB42-67894C21F944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105400" y="4625975"/>
            <a:ext cx="3733800" cy="1927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u="none"/>
              <a:t>For example,</a:t>
            </a:r>
          </a:p>
          <a:p>
            <a:r>
              <a:rPr lang="en-US" altLang="en-US" u="none"/>
              <a:t>X = Year</a:t>
            </a:r>
          </a:p>
          <a:p>
            <a:r>
              <a:rPr lang="en-US" altLang="en-US" u="none"/>
              <a:t>Y = Male Life Expectancy</a:t>
            </a:r>
          </a:p>
          <a:p>
            <a:r>
              <a:rPr lang="en-US" altLang="en-US" u="none"/>
              <a:t>a = -445.95</a:t>
            </a:r>
          </a:p>
          <a:p>
            <a:r>
              <a:rPr lang="en-US" altLang="en-US" u="none"/>
              <a:t>b = 0.2608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295E51D-862C-0C48-7E0F-CD177B72B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Linear Relationships (cont’d)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301F307B-A33D-F9C8-C8D5-D6C105618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1066800"/>
            <a:ext cx="68881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u="none"/>
              <a:t>Y = a + b*X, where a is the intercept and b is the slope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45917517-01DC-28DA-035F-61E3F7B97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66294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u="none"/>
              <a:t>The intercept a is the value of Y when X = 0, or the place on the vertical axis where the line crosses</a:t>
            </a:r>
          </a:p>
          <a:p>
            <a:pPr algn="l">
              <a:spcBef>
                <a:spcPct val="50000"/>
              </a:spcBef>
            </a:pPr>
            <a:r>
              <a:rPr lang="en-US" altLang="en-US" sz="2000" u="none"/>
              <a:t>The slope b describes the pitch or slope of the line</a:t>
            </a:r>
          </a:p>
          <a:p>
            <a:pPr algn="l">
              <a:spcBef>
                <a:spcPct val="50000"/>
              </a:spcBef>
            </a:pPr>
            <a:r>
              <a:rPr lang="en-US" altLang="en-US" sz="2000" u="none"/>
              <a:t>If b &gt; 0, the line goes up from left to right; the variables have a positive relationship; “when X goes up, Y goes up”</a:t>
            </a:r>
          </a:p>
          <a:p>
            <a:pPr algn="l">
              <a:spcBef>
                <a:spcPct val="50000"/>
              </a:spcBef>
            </a:pPr>
            <a:r>
              <a:rPr lang="en-US" altLang="en-US" sz="2000" u="none"/>
              <a:t>If b &lt; 0, the line goes down from left to right; the variables have a negative relationship; “when X goes up, Y goes down”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B49E91CA-B981-CA14-3368-6257DFEC1BA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209800" y="4806950"/>
            <a:ext cx="60960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none" dirty="0"/>
              <a:t>In regression, we will take two variables X and Y and determine the a and b that best describe the relationship between X and Y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7ACBCD0F-C458-40FE-CE0A-011DF7528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6137275"/>
            <a:ext cx="648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u="none"/>
              <a:t>Our starting assumption is that Y is dependent on X</a:t>
            </a:r>
          </a:p>
        </p:txBody>
      </p:sp>
    </p:spTree>
    <p:extLst>
      <p:ext uri="{BB962C8B-B14F-4D97-AF65-F5344CB8AC3E}">
        <p14:creationId xmlns:p14="http://schemas.microsoft.com/office/powerpoint/2010/main" val="3349547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18411</TotalTime>
  <Words>3204</Words>
  <Application>Microsoft Office PowerPoint</Application>
  <PresentationFormat>On-screen Show (4:3)</PresentationFormat>
  <Paragraphs>528</Paragraphs>
  <Slides>54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Arial</vt:lpstr>
      <vt:lpstr>Bell MT</vt:lpstr>
      <vt:lpstr>Calibri</vt:lpstr>
      <vt:lpstr>Cambria Math</vt:lpstr>
      <vt:lpstr>Monotype Sorts</vt:lpstr>
      <vt:lpstr>Times New Roman</vt:lpstr>
      <vt:lpstr>Wingdings</vt:lpstr>
      <vt:lpstr>Clarity</vt:lpstr>
      <vt:lpstr>Document</vt:lpstr>
      <vt:lpstr>Visio</vt:lpstr>
      <vt:lpstr>Equation</vt:lpstr>
      <vt:lpstr>Εξίσωση</vt:lpstr>
      <vt:lpstr>VISIO</vt:lpstr>
      <vt:lpstr>Microsoft Word 97 - 2003 Document</vt:lpstr>
      <vt:lpstr>Week 11</vt:lpstr>
      <vt:lpstr>ML Landscape</vt:lpstr>
      <vt:lpstr>What is Data?</vt:lpstr>
      <vt:lpstr>Types of Attributes </vt:lpstr>
      <vt:lpstr>Example: Catching tax-evasion</vt:lpstr>
      <vt:lpstr>Regression Analysis (overview)</vt:lpstr>
      <vt:lpstr>Regression Analysis (overview cont’d)</vt:lpstr>
      <vt:lpstr>Linear relationships</vt:lpstr>
      <vt:lpstr>Linear Relationships (cont’d)</vt:lpstr>
      <vt:lpstr>Linear Regression…. Example</vt:lpstr>
      <vt:lpstr>Linear Regression….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of Least Squares</vt:lpstr>
      <vt:lpstr>Method of Least Squares (cont’d)</vt:lpstr>
      <vt:lpstr>Method of Least Squares (cont’d)</vt:lpstr>
      <vt:lpstr>Method of Least Squares (cont’d)</vt:lpstr>
      <vt:lpstr>Practical Trends with R2 and Se</vt:lpstr>
      <vt:lpstr>A good regression model has…</vt:lpstr>
      <vt:lpstr>PowerPoint Presentation</vt:lpstr>
      <vt:lpstr>PowerPoint Presentation</vt:lpstr>
      <vt:lpstr>PowerPoint Presentation</vt:lpstr>
      <vt:lpstr>PowerPoint Presentation</vt:lpstr>
      <vt:lpstr>What is classification?</vt:lpstr>
      <vt:lpstr>Examples of Classification Tasks</vt:lpstr>
      <vt:lpstr>General approach to classification</vt:lpstr>
      <vt:lpstr>Illustrating Classification Task</vt:lpstr>
      <vt:lpstr>Evaluation of classification models</vt:lpstr>
      <vt:lpstr>Classification Techniques</vt:lpstr>
      <vt:lpstr>NAÏVE BAYES CLASSIFIER</vt:lpstr>
      <vt:lpstr>Bayes Classifier</vt:lpstr>
      <vt:lpstr>Bayesian Classifiers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How to Estimate Probabilities from Data?</vt:lpstr>
      <vt:lpstr>Example of Naïve Bayes Classifier</vt:lpstr>
      <vt:lpstr>Example of Naïve Bayes Classifier</vt:lpstr>
      <vt:lpstr>Naïve Bayes Classifier</vt:lpstr>
      <vt:lpstr>Example of Naïve Bayes Classifier</vt:lpstr>
      <vt:lpstr>Implementation details</vt:lpstr>
      <vt:lpstr>Naïve Bayes for Text Classification</vt:lpstr>
      <vt:lpstr>PowerPoint Presentation</vt:lpstr>
      <vt:lpstr>PowerPoint Presentation</vt:lpstr>
      <vt:lpstr>PowerPoint Presentation</vt:lpstr>
      <vt:lpstr>Naïve Bayes 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Abdullah Yousafzai</cp:lastModifiedBy>
  <cp:revision>511</cp:revision>
  <dcterms:created xsi:type="dcterms:W3CDTF">2011-10-17T19:46:53Z</dcterms:created>
  <dcterms:modified xsi:type="dcterms:W3CDTF">2023-05-30T10:14:18Z</dcterms:modified>
</cp:coreProperties>
</file>