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674" r:id="rId2"/>
    <p:sldId id="777" r:id="rId3"/>
    <p:sldId id="676" r:id="rId4"/>
    <p:sldId id="782" r:id="rId5"/>
    <p:sldId id="832" r:id="rId6"/>
    <p:sldId id="679" r:id="rId7"/>
    <p:sldId id="680" r:id="rId8"/>
    <p:sldId id="682" r:id="rId9"/>
    <p:sldId id="683" r:id="rId10"/>
    <p:sldId id="684" r:id="rId11"/>
    <p:sldId id="685" r:id="rId12"/>
    <p:sldId id="686" r:id="rId13"/>
    <p:sldId id="687" r:id="rId14"/>
    <p:sldId id="688" r:id="rId15"/>
    <p:sldId id="692" r:id="rId16"/>
    <p:sldId id="695" r:id="rId17"/>
    <p:sldId id="701" r:id="rId18"/>
    <p:sldId id="783" r:id="rId19"/>
    <p:sldId id="784" r:id="rId20"/>
    <p:sldId id="829" r:id="rId21"/>
    <p:sldId id="830" r:id="rId22"/>
    <p:sldId id="831" r:id="rId23"/>
    <p:sldId id="834" r:id="rId24"/>
    <p:sldId id="835" r:id="rId25"/>
    <p:sldId id="836" r:id="rId26"/>
    <p:sldId id="837" r:id="rId27"/>
    <p:sldId id="838" r:id="rId28"/>
    <p:sldId id="839" r:id="rId29"/>
    <p:sldId id="8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B3B"/>
    <a:srgbClr val="EF85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25" autoAdjust="0"/>
    <p:restoredTop sz="94696" autoAdjust="0"/>
  </p:normalViewPr>
  <p:slideViewPr>
    <p:cSldViewPr>
      <p:cViewPr>
        <p:scale>
          <a:sx n="66" d="100"/>
          <a:sy n="66" d="100"/>
        </p:scale>
        <p:origin x="1978" y="264"/>
      </p:cViewPr>
      <p:guideLst>
        <p:guide orient="horz" pos="2160"/>
        <p:guide pos="2880"/>
      </p:guideLst>
    </p:cSldViewPr>
  </p:slideViewPr>
  <p:outlineViewPr>
    <p:cViewPr>
      <p:scale>
        <a:sx n="33" d="100"/>
        <a:sy n="33" d="100"/>
      </p:scale>
      <p:origin x="0" y="-900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6/20/2023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pPr>
              <a:buFont typeface="Calibri" pitchFamily="34" charset="0"/>
              <a:buNone/>
            </a:pPr>
            <a:fld id="{F259F7AF-06FE-4BDB-BD30-B97F03CDD51C}" type="slidenum">
              <a:rPr lang="en-US" smtClean="0">
                <a:latin typeface="Calibri" pitchFamily="34" charset="0"/>
                <a:ea typeface="DejaVu LGC Sans"/>
                <a:cs typeface="DejaVu LGC Sans"/>
              </a:rPr>
              <a:pPr>
                <a:buFont typeface="Calibri" pitchFamily="34" charset="0"/>
                <a:buNone/>
              </a:pPr>
              <a:t>4</a:t>
            </a:fld>
            <a:endParaRPr lang="en-US">
              <a:latin typeface="Calibri" pitchFamily="34" charset="0"/>
              <a:ea typeface="DejaVu LGC Sans"/>
              <a:cs typeface="DejaVu LGC Sans"/>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p:spPr>
        <p:txBody>
          <a:bodyPr/>
          <a:lstStyle/>
          <a:p>
            <a:pPr>
              <a:buFont typeface="Calibri" pitchFamily="34" charset="0"/>
              <a:buNone/>
            </a:pPr>
            <a:fld id="{C3BFBDD2-41DB-45AD-95F0-2B4146935D89}" type="slidenum">
              <a:rPr lang="en-US" smtClean="0">
                <a:latin typeface="Calibri" pitchFamily="34" charset="0"/>
                <a:ea typeface="DejaVu LGC Sans"/>
                <a:cs typeface="DejaVu LGC Sans"/>
              </a:rPr>
              <a:pPr>
                <a:buFont typeface="Calibri" pitchFamily="34" charset="0"/>
                <a:buNone/>
              </a:pPr>
              <a:t>18</a:t>
            </a:fld>
            <a:endParaRPr lang="en-US">
              <a:latin typeface="Calibri" pitchFamily="34" charset="0"/>
              <a:ea typeface="DejaVu LGC Sans"/>
              <a:cs typeface="DejaVu LGC Sans"/>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73490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7BD2C3B4-92C9-4193-A1CA-FDE1A82284EA}" type="slidenum">
              <a:rPr lang="en-US" altLang="en-US"/>
              <a:pPr>
                <a:defRPr/>
              </a:pPr>
              <a:t>‹#›</a:t>
            </a:fld>
            <a:endParaRPr lang="en-US" altLang="en-US"/>
          </a:p>
        </p:txBody>
      </p:sp>
    </p:spTree>
    <p:extLst>
      <p:ext uri="{BB962C8B-B14F-4D97-AF65-F5344CB8AC3E}">
        <p14:creationId xmlns:p14="http://schemas.microsoft.com/office/powerpoint/2010/main" val="107367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l-GR" dirty="0"/>
              <a:t>Χειμώνας 2011</a:t>
            </a:r>
            <a:endParaRPr lang="en-US" dirty="0"/>
          </a:p>
        </p:txBody>
      </p:sp>
      <p:sp>
        <p:nvSpPr>
          <p:cNvPr id="5" name="Footer Placeholder 4"/>
          <p:cNvSpPr>
            <a:spLocks noGrp="1"/>
          </p:cNvSpPr>
          <p:nvPr>
            <p:ph type="ftr" sz="quarter" idx="11"/>
          </p:nvPr>
        </p:nvSpPr>
        <p:spPr/>
        <p:txBody>
          <a:bodyPr/>
          <a:lstStyle/>
          <a:p>
            <a:r>
              <a:rPr lang="en-US" dirty="0"/>
              <a:t>CS-409: </a:t>
            </a:r>
            <a:r>
              <a:rPr lang="el-GR" dirty="0" err="1"/>
              <a:t>Αντικειμενοστρεφής</a:t>
            </a:r>
            <a:r>
              <a:rPr lang="el-GR" dirty="0"/>
              <a:t> </a:t>
            </a:r>
            <a:r>
              <a:rPr lang="el-GR" dirty="0" err="1"/>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t>6/20/2023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a:t>Αντικειμενοστρεφής</a:t>
            </a:r>
            <a:r>
              <a:rPr lang="el-GR" dirty="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7.bin"/><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8.bin"/><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9.bin"/><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4.bin"/><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Introduction to </a:t>
            </a:r>
            <a:r>
              <a:rPr lang="en-US" dirty="0" err="1"/>
              <a:t>Datascience</a:t>
            </a:r>
            <a:endParaRPr lang="en-US" dirty="0"/>
          </a:p>
        </p:txBody>
      </p:sp>
      <p:sp>
        <p:nvSpPr>
          <p:cNvPr id="7" name="Subtitle 6"/>
          <p:cNvSpPr>
            <a:spLocks noGrp="1"/>
          </p:cNvSpPr>
          <p:nvPr>
            <p:ph type="subTitle" idx="1"/>
          </p:nvPr>
        </p:nvSpPr>
        <p:spPr>
          <a:xfrm>
            <a:off x="685800" y="3505200"/>
            <a:ext cx="6400800" cy="2057400"/>
          </a:xfrm>
        </p:spPr>
        <p:txBody>
          <a:bodyPr>
            <a:normAutofit/>
          </a:bodyPr>
          <a:lstStyle/>
          <a:p>
            <a:r>
              <a:rPr lang="en-US" b="1" dirty="0"/>
              <a:t>Classification</a:t>
            </a:r>
          </a:p>
          <a:p>
            <a:r>
              <a:rPr lang="en-US" dirty="0"/>
              <a:t>	Decision Trees</a:t>
            </a:r>
          </a:p>
        </p:txBody>
      </p:sp>
    </p:spTree>
    <p:extLst>
      <p:ext uri="{BB962C8B-B14F-4D97-AF65-F5344CB8AC3E}">
        <p14:creationId xmlns:p14="http://schemas.microsoft.com/office/powerpoint/2010/main" val="181508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a:t>Apply Model to Test Data</a:t>
            </a:r>
          </a:p>
        </p:txBody>
      </p:sp>
      <p:sp>
        <p:nvSpPr>
          <p:cNvPr id="892931" name="Line 3"/>
          <p:cNvSpPr>
            <a:spLocks noChangeShapeType="1"/>
          </p:cNvSpPr>
          <p:nvPr/>
        </p:nvSpPr>
        <p:spPr bwMode="auto">
          <a:xfrm>
            <a:off x="2898775" y="51387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2" name="Line 4"/>
          <p:cNvSpPr>
            <a:spLocks noChangeShapeType="1"/>
          </p:cNvSpPr>
          <p:nvPr/>
        </p:nvSpPr>
        <p:spPr bwMode="auto">
          <a:xfrm flipH="1">
            <a:off x="1658938" y="51387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3" name="Line 5"/>
          <p:cNvSpPr>
            <a:spLocks noChangeShapeType="1"/>
          </p:cNvSpPr>
          <p:nvPr/>
        </p:nvSpPr>
        <p:spPr bwMode="auto">
          <a:xfrm flipH="1">
            <a:off x="2366963" y="41640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4" name="Line 6"/>
          <p:cNvSpPr>
            <a:spLocks noChangeShapeType="1"/>
          </p:cNvSpPr>
          <p:nvPr/>
        </p:nvSpPr>
        <p:spPr bwMode="auto">
          <a:xfrm>
            <a:off x="3695700" y="41640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5" name="Line 7"/>
          <p:cNvSpPr>
            <a:spLocks noChangeShapeType="1"/>
          </p:cNvSpPr>
          <p:nvPr/>
        </p:nvSpPr>
        <p:spPr bwMode="auto">
          <a:xfrm>
            <a:off x="2544763" y="32734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6" name="Line 8"/>
          <p:cNvSpPr>
            <a:spLocks noChangeShapeType="1"/>
          </p:cNvSpPr>
          <p:nvPr/>
        </p:nvSpPr>
        <p:spPr bwMode="auto">
          <a:xfrm flipH="1">
            <a:off x="1039813" y="32734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7" name="Text Box 9"/>
          <p:cNvSpPr txBox="1">
            <a:spLocks noChangeArrowheads="1"/>
          </p:cNvSpPr>
          <p:nvPr/>
        </p:nvSpPr>
        <p:spPr bwMode="auto">
          <a:xfrm>
            <a:off x="1606550" y="29495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2938" name="Text Box 10"/>
          <p:cNvSpPr txBox="1">
            <a:spLocks noChangeArrowheads="1"/>
          </p:cNvSpPr>
          <p:nvPr/>
        </p:nvSpPr>
        <p:spPr bwMode="auto">
          <a:xfrm>
            <a:off x="2720975" y="38417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2939" name="Text Box 11"/>
          <p:cNvSpPr txBox="1">
            <a:spLocks noChangeArrowheads="1"/>
          </p:cNvSpPr>
          <p:nvPr/>
        </p:nvSpPr>
        <p:spPr bwMode="auto">
          <a:xfrm>
            <a:off x="1925638" y="48133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2940" name="AutoShape 12"/>
          <p:cNvSpPr>
            <a:spLocks noChangeArrowheads="1"/>
          </p:cNvSpPr>
          <p:nvPr/>
        </p:nvSpPr>
        <p:spPr bwMode="auto">
          <a:xfrm>
            <a:off x="2941638" y="57816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1" name="Text Box 13"/>
          <p:cNvSpPr txBox="1">
            <a:spLocks noChangeArrowheads="1"/>
          </p:cNvSpPr>
          <p:nvPr/>
        </p:nvSpPr>
        <p:spPr bwMode="auto">
          <a:xfrm>
            <a:off x="2859088" y="57816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2942" name="AutoShape 14"/>
          <p:cNvSpPr>
            <a:spLocks noChangeArrowheads="1"/>
          </p:cNvSpPr>
          <p:nvPr/>
        </p:nvSpPr>
        <p:spPr bwMode="auto">
          <a:xfrm>
            <a:off x="1304925" y="58023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3" name="Text Box 15"/>
          <p:cNvSpPr txBox="1">
            <a:spLocks noChangeArrowheads="1"/>
          </p:cNvSpPr>
          <p:nvPr/>
        </p:nvSpPr>
        <p:spPr bwMode="auto">
          <a:xfrm>
            <a:off x="1435100" y="57848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2944" name="AutoShape 16"/>
          <p:cNvSpPr>
            <a:spLocks noChangeArrowheads="1"/>
          </p:cNvSpPr>
          <p:nvPr/>
        </p:nvSpPr>
        <p:spPr bwMode="auto">
          <a:xfrm>
            <a:off x="685800" y="38592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5" name="Text Box 17"/>
          <p:cNvSpPr txBox="1">
            <a:spLocks noChangeArrowheads="1"/>
          </p:cNvSpPr>
          <p:nvPr/>
        </p:nvSpPr>
        <p:spPr bwMode="auto">
          <a:xfrm>
            <a:off x="814388" y="38417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2946" name="AutoShape 18"/>
          <p:cNvSpPr>
            <a:spLocks noChangeArrowheads="1"/>
          </p:cNvSpPr>
          <p:nvPr/>
        </p:nvSpPr>
        <p:spPr bwMode="auto">
          <a:xfrm>
            <a:off x="3860800" y="48466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7" name="Text Box 19"/>
          <p:cNvSpPr txBox="1">
            <a:spLocks noChangeArrowheads="1"/>
          </p:cNvSpPr>
          <p:nvPr/>
        </p:nvSpPr>
        <p:spPr bwMode="auto">
          <a:xfrm>
            <a:off x="3968750" y="48466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2948" name="Text Box 20"/>
          <p:cNvSpPr txBox="1">
            <a:spLocks noChangeArrowheads="1"/>
          </p:cNvSpPr>
          <p:nvPr/>
        </p:nvSpPr>
        <p:spPr bwMode="auto">
          <a:xfrm>
            <a:off x="860425" y="32734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2949" name="Text Box 21"/>
          <p:cNvSpPr txBox="1">
            <a:spLocks noChangeArrowheads="1"/>
          </p:cNvSpPr>
          <p:nvPr/>
        </p:nvSpPr>
        <p:spPr bwMode="auto">
          <a:xfrm>
            <a:off x="2897188" y="32734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2950" name="Text Box 22"/>
          <p:cNvSpPr txBox="1">
            <a:spLocks noChangeArrowheads="1"/>
          </p:cNvSpPr>
          <p:nvPr/>
        </p:nvSpPr>
        <p:spPr bwMode="auto">
          <a:xfrm>
            <a:off x="4022725" y="42116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2951" name="Text Box 23"/>
          <p:cNvSpPr txBox="1">
            <a:spLocks noChangeArrowheads="1"/>
          </p:cNvSpPr>
          <p:nvPr/>
        </p:nvSpPr>
        <p:spPr bwMode="auto">
          <a:xfrm>
            <a:off x="1662113" y="42465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2952" name="Text Box 24"/>
          <p:cNvSpPr txBox="1">
            <a:spLocks noChangeArrowheads="1"/>
          </p:cNvSpPr>
          <p:nvPr/>
        </p:nvSpPr>
        <p:spPr bwMode="auto">
          <a:xfrm>
            <a:off x="1155700" y="52181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dirty="0">
                <a:latin typeface="Arial" charset="0"/>
              </a:rPr>
              <a:t>&lt; </a:t>
            </a:r>
            <a:r>
              <a:rPr lang="en-US" sz="1600" b="0" dirty="0" err="1">
                <a:latin typeface="Arial" charset="0"/>
              </a:rPr>
              <a:t>80K</a:t>
            </a:r>
            <a:endParaRPr lang="en-US" sz="1600" b="0" dirty="0">
              <a:solidFill>
                <a:schemeClr val="bg2"/>
              </a:solidFill>
              <a:latin typeface="Arial" charset="0"/>
            </a:endParaRPr>
          </a:p>
        </p:txBody>
      </p:sp>
      <p:sp>
        <p:nvSpPr>
          <p:cNvPr id="892953" name="Text Box 25"/>
          <p:cNvSpPr txBox="1">
            <a:spLocks noChangeArrowheads="1"/>
          </p:cNvSpPr>
          <p:nvPr/>
        </p:nvSpPr>
        <p:spPr bwMode="auto">
          <a:xfrm>
            <a:off x="3101975" y="52181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2954" name="Object 26"/>
          <p:cNvGraphicFramePr>
            <a:graphicFrameLocks noChangeAspect="1"/>
          </p:cNvGraphicFramePr>
          <p:nvPr>
            <p:extLst>
              <p:ext uri="{D42A27DB-BD31-4B8C-83A1-F6EECF244321}">
                <p14:modId xmlns:p14="http://schemas.microsoft.com/office/powerpoint/2010/main" val="4282486551"/>
              </p:ext>
            </p:extLst>
          </p:nvPr>
        </p:nvGraphicFramePr>
        <p:xfrm>
          <a:off x="4953000" y="21875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875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2955" name="Text Box 27"/>
          <p:cNvSpPr txBox="1">
            <a:spLocks noChangeArrowheads="1"/>
          </p:cNvSpPr>
          <p:nvPr/>
        </p:nvSpPr>
        <p:spPr bwMode="auto">
          <a:xfrm>
            <a:off x="4800600" y="17303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2956" name="Line 28"/>
          <p:cNvSpPr>
            <a:spLocks noChangeShapeType="1"/>
          </p:cNvSpPr>
          <p:nvPr/>
        </p:nvSpPr>
        <p:spPr bwMode="auto">
          <a:xfrm flipH="1">
            <a:off x="3352800" y="2949575"/>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5353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US"/>
              <a:t>Apply Model to Test Data</a:t>
            </a:r>
          </a:p>
        </p:txBody>
      </p:sp>
      <p:sp>
        <p:nvSpPr>
          <p:cNvPr id="893955" name="Line 3"/>
          <p:cNvSpPr>
            <a:spLocks noChangeShapeType="1"/>
          </p:cNvSpPr>
          <p:nvPr/>
        </p:nvSpPr>
        <p:spPr bwMode="auto">
          <a:xfrm>
            <a:off x="2898775" y="50625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6" name="Line 4"/>
          <p:cNvSpPr>
            <a:spLocks noChangeShapeType="1"/>
          </p:cNvSpPr>
          <p:nvPr/>
        </p:nvSpPr>
        <p:spPr bwMode="auto">
          <a:xfrm flipH="1">
            <a:off x="1658938" y="50625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7" name="Line 5"/>
          <p:cNvSpPr>
            <a:spLocks noChangeShapeType="1"/>
          </p:cNvSpPr>
          <p:nvPr/>
        </p:nvSpPr>
        <p:spPr bwMode="auto">
          <a:xfrm flipH="1">
            <a:off x="2366963" y="40878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8" name="Line 6"/>
          <p:cNvSpPr>
            <a:spLocks noChangeShapeType="1"/>
          </p:cNvSpPr>
          <p:nvPr/>
        </p:nvSpPr>
        <p:spPr bwMode="auto">
          <a:xfrm>
            <a:off x="3695700" y="40878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9" name="Line 7"/>
          <p:cNvSpPr>
            <a:spLocks noChangeShapeType="1"/>
          </p:cNvSpPr>
          <p:nvPr/>
        </p:nvSpPr>
        <p:spPr bwMode="auto">
          <a:xfrm>
            <a:off x="2544763" y="31972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0" name="Line 8"/>
          <p:cNvSpPr>
            <a:spLocks noChangeShapeType="1"/>
          </p:cNvSpPr>
          <p:nvPr/>
        </p:nvSpPr>
        <p:spPr bwMode="auto">
          <a:xfrm flipH="1">
            <a:off x="1039813" y="31972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1" name="Text Box 9"/>
          <p:cNvSpPr txBox="1">
            <a:spLocks noChangeArrowheads="1"/>
          </p:cNvSpPr>
          <p:nvPr/>
        </p:nvSpPr>
        <p:spPr bwMode="auto">
          <a:xfrm>
            <a:off x="1606550" y="28733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3962" name="Text Box 10"/>
          <p:cNvSpPr txBox="1">
            <a:spLocks noChangeArrowheads="1"/>
          </p:cNvSpPr>
          <p:nvPr/>
        </p:nvSpPr>
        <p:spPr bwMode="auto">
          <a:xfrm>
            <a:off x="2720975" y="37655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3963" name="Text Box 11"/>
          <p:cNvSpPr txBox="1">
            <a:spLocks noChangeArrowheads="1"/>
          </p:cNvSpPr>
          <p:nvPr/>
        </p:nvSpPr>
        <p:spPr bwMode="auto">
          <a:xfrm>
            <a:off x="1925638" y="47371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3964" name="AutoShape 12"/>
          <p:cNvSpPr>
            <a:spLocks noChangeArrowheads="1"/>
          </p:cNvSpPr>
          <p:nvPr/>
        </p:nvSpPr>
        <p:spPr bwMode="auto">
          <a:xfrm>
            <a:off x="2941638" y="57054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5" name="Text Box 13"/>
          <p:cNvSpPr txBox="1">
            <a:spLocks noChangeArrowheads="1"/>
          </p:cNvSpPr>
          <p:nvPr/>
        </p:nvSpPr>
        <p:spPr bwMode="auto">
          <a:xfrm>
            <a:off x="2859088" y="57054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3966" name="AutoShape 14"/>
          <p:cNvSpPr>
            <a:spLocks noChangeArrowheads="1"/>
          </p:cNvSpPr>
          <p:nvPr/>
        </p:nvSpPr>
        <p:spPr bwMode="auto">
          <a:xfrm>
            <a:off x="1304925" y="57261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7" name="Text Box 15"/>
          <p:cNvSpPr txBox="1">
            <a:spLocks noChangeArrowheads="1"/>
          </p:cNvSpPr>
          <p:nvPr/>
        </p:nvSpPr>
        <p:spPr bwMode="auto">
          <a:xfrm>
            <a:off x="1435100" y="57086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3968" name="AutoShape 16"/>
          <p:cNvSpPr>
            <a:spLocks noChangeArrowheads="1"/>
          </p:cNvSpPr>
          <p:nvPr/>
        </p:nvSpPr>
        <p:spPr bwMode="auto">
          <a:xfrm>
            <a:off x="685800" y="37830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9" name="Text Box 17"/>
          <p:cNvSpPr txBox="1">
            <a:spLocks noChangeArrowheads="1"/>
          </p:cNvSpPr>
          <p:nvPr/>
        </p:nvSpPr>
        <p:spPr bwMode="auto">
          <a:xfrm>
            <a:off x="814388" y="37655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3970" name="AutoShape 18"/>
          <p:cNvSpPr>
            <a:spLocks noChangeArrowheads="1"/>
          </p:cNvSpPr>
          <p:nvPr/>
        </p:nvSpPr>
        <p:spPr bwMode="auto">
          <a:xfrm>
            <a:off x="3860800" y="47704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71" name="Text Box 19"/>
          <p:cNvSpPr txBox="1">
            <a:spLocks noChangeArrowheads="1"/>
          </p:cNvSpPr>
          <p:nvPr/>
        </p:nvSpPr>
        <p:spPr bwMode="auto">
          <a:xfrm>
            <a:off x="3968750" y="47704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3972" name="Text Box 20"/>
          <p:cNvSpPr txBox="1">
            <a:spLocks noChangeArrowheads="1"/>
          </p:cNvSpPr>
          <p:nvPr/>
        </p:nvSpPr>
        <p:spPr bwMode="auto">
          <a:xfrm>
            <a:off x="860425" y="31972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3973" name="Text Box 21"/>
          <p:cNvSpPr txBox="1">
            <a:spLocks noChangeArrowheads="1"/>
          </p:cNvSpPr>
          <p:nvPr/>
        </p:nvSpPr>
        <p:spPr bwMode="auto">
          <a:xfrm>
            <a:off x="2897188" y="31972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3974" name="Text Box 22"/>
          <p:cNvSpPr txBox="1">
            <a:spLocks noChangeArrowheads="1"/>
          </p:cNvSpPr>
          <p:nvPr/>
        </p:nvSpPr>
        <p:spPr bwMode="auto">
          <a:xfrm>
            <a:off x="4022725" y="41354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3975" name="Text Box 23"/>
          <p:cNvSpPr txBox="1">
            <a:spLocks noChangeArrowheads="1"/>
          </p:cNvSpPr>
          <p:nvPr/>
        </p:nvSpPr>
        <p:spPr bwMode="auto">
          <a:xfrm>
            <a:off x="1662113" y="41703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3976" name="Text Box 24"/>
          <p:cNvSpPr txBox="1">
            <a:spLocks noChangeArrowheads="1"/>
          </p:cNvSpPr>
          <p:nvPr/>
        </p:nvSpPr>
        <p:spPr bwMode="auto">
          <a:xfrm>
            <a:off x="1155700"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3977" name="Text Box 25"/>
          <p:cNvSpPr txBox="1">
            <a:spLocks noChangeArrowheads="1"/>
          </p:cNvSpPr>
          <p:nvPr/>
        </p:nvSpPr>
        <p:spPr bwMode="auto">
          <a:xfrm>
            <a:off x="3101975"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3978" name="Object 26"/>
          <p:cNvGraphicFramePr>
            <a:graphicFrameLocks noChangeAspect="1"/>
          </p:cNvGraphicFramePr>
          <p:nvPr>
            <p:extLst>
              <p:ext uri="{D42A27DB-BD31-4B8C-83A1-F6EECF244321}">
                <p14:modId xmlns:p14="http://schemas.microsoft.com/office/powerpoint/2010/main" val="3226245054"/>
              </p:ext>
            </p:extLst>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3979" name="Text Box 27"/>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3980" name="Line 28"/>
          <p:cNvSpPr>
            <a:spLocks noChangeShapeType="1"/>
          </p:cNvSpPr>
          <p:nvPr/>
        </p:nvSpPr>
        <p:spPr bwMode="auto">
          <a:xfrm flipH="1">
            <a:off x="3810000" y="25685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3537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US"/>
              <a:t>Apply Model to Test Data</a:t>
            </a:r>
          </a:p>
        </p:txBody>
      </p:sp>
      <p:sp>
        <p:nvSpPr>
          <p:cNvPr id="894979"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0"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1"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2"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3"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4"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5"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4986"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4987"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4988"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9"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4990"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1"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4992"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3"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4994"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5"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4996"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4997"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4998"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Married </a:t>
            </a:r>
          </a:p>
        </p:txBody>
      </p:sp>
      <p:sp>
        <p:nvSpPr>
          <p:cNvPr id="894999"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5000"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5001"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5002" name="Object 26"/>
          <p:cNvGraphicFramePr>
            <a:graphicFrameLocks noChangeAspect="1"/>
          </p:cNvGraphicFramePr>
          <p:nvPr>
            <p:extLst>
              <p:ext uri="{D42A27DB-BD31-4B8C-83A1-F6EECF244321}">
                <p14:modId xmlns:p14="http://schemas.microsoft.com/office/powerpoint/2010/main" val="757794434"/>
              </p:ext>
            </p:extLst>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5003"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5004" name="Line 28"/>
          <p:cNvSpPr>
            <a:spLocks noChangeShapeType="1"/>
          </p:cNvSpPr>
          <p:nvPr/>
        </p:nvSpPr>
        <p:spPr bwMode="auto">
          <a:xfrm flipH="1">
            <a:off x="4648200" y="3025775"/>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1562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t>Apply Model to Test Data</a:t>
            </a:r>
          </a:p>
        </p:txBody>
      </p:sp>
      <p:sp>
        <p:nvSpPr>
          <p:cNvPr id="896003" name="Line 3"/>
          <p:cNvSpPr>
            <a:spLocks noChangeShapeType="1"/>
          </p:cNvSpPr>
          <p:nvPr/>
        </p:nvSpPr>
        <p:spPr bwMode="auto">
          <a:xfrm>
            <a:off x="2898775" y="50625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4" name="Line 4"/>
          <p:cNvSpPr>
            <a:spLocks noChangeShapeType="1"/>
          </p:cNvSpPr>
          <p:nvPr/>
        </p:nvSpPr>
        <p:spPr bwMode="auto">
          <a:xfrm flipH="1">
            <a:off x="1658938" y="50625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5" name="Line 5"/>
          <p:cNvSpPr>
            <a:spLocks noChangeShapeType="1"/>
          </p:cNvSpPr>
          <p:nvPr/>
        </p:nvSpPr>
        <p:spPr bwMode="auto">
          <a:xfrm flipH="1">
            <a:off x="2366963" y="40878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6" name="Line 6"/>
          <p:cNvSpPr>
            <a:spLocks noChangeShapeType="1"/>
          </p:cNvSpPr>
          <p:nvPr/>
        </p:nvSpPr>
        <p:spPr bwMode="auto">
          <a:xfrm>
            <a:off x="3695700" y="40878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7" name="Line 7"/>
          <p:cNvSpPr>
            <a:spLocks noChangeShapeType="1"/>
          </p:cNvSpPr>
          <p:nvPr/>
        </p:nvSpPr>
        <p:spPr bwMode="auto">
          <a:xfrm>
            <a:off x="2544763" y="31972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8" name="Line 8"/>
          <p:cNvSpPr>
            <a:spLocks noChangeShapeType="1"/>
          </p:cNvSpPr>
          <p:nvPr/>
        </p:nvSpPr>
        <p:spPr bwMode="auto">
          <a:xfrm flipH="1">
            <a:off x="1039813" y="31972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9" name="Text Box 9"/>
          <p:cNvSpPr txBox="1">
            <a:spLocks noChangeArrowheads="1"/>
          </p:cNvSpPr>
          <p:nvPr/>
        </p:nvSpPr>
        <p:spPr bwMode="auto">
          <a:xfrm>
            <a:off x="1606550" y="28733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6010" name="Text Box 10"/>
          <p:cNvSpPr txBox="1">
            <a:spLocks noChangeArrowheads="1"/>
          </p:cNvSpPr>
          <p:nvPr/>
        </p:nvSpPr>
        <p:spPr bwMode="auto">
          <a:xfrm>
            <a:off x="2720975" y="37655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6011" name="Text Box 11"/>
          <p:cNvSpPr txBox="1">
            <a:spLocks noChangeArrowheads="1"/>
          </p:cNvSpPr>
          <p:nvPr/>
        </p:nvSpPr>
        <p:spPr bwMode="auto">
          <a:xfrm>
            <a:off x="1925638" y="47371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6012" name="AutoShape 12"/>
          <p:cNvSpPr>
            <a:spLocks noChangeArrowheads="1"/>
          </p:cNvSpPr>
          <p:nvPr/>
        </p:nvSpPr>
        <p:spPr bwMode="auto">
          <a:xfrm>
            <a:off x="2941638" y="57054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3" name="Text Box 13"/>
          <p:cNvSpPr txBox="1">
            <a:spLocks noChangeArrowheads="1"/>
          </p:cNvSpPr>
          <p:nvPr/>
        </p:nvSpPr>
        <p:spPr bwMode="auto">
          <a:xfrm>
            <a:off x="2859088" y="57054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6014" name="AutoShape 14"/>
          <p:cNvSpPr>
            <a:spLocks noChangeArrowheads="1"/>
          </p:cNvSpPr>
          <p:nvPr/>
        </p:nvSpPr>
        <p:spPr bwMode="auto">
          <a:xfrm>
            <a:off x="1304925" y="57261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5" name="Text Box 15"/>
          <p:cNvSpPr txBox="1">
            <a:spLocks noChangeArrowheads="1"/>
          </p:cNvSpPr>
          <p:nvPr/>
        </p:nvSpPr>
        <p:spPr bwMode="auto">
          <a:xfrm>
            <a:off x="1435100" y="57086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6016" name="AutoShape 16"/>
          <p:cNvSpPr>
            <a:spLocks noChangeArrowheads="1"/>
          </p:cNvSpPr>
          <p:nvPr/>
        </p:nvSpPr>
        <p:spPr bwMode="auto">
          <a:xfrm>
            <a:off x="685800" y="37830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7" name="Text Box 17"/>
          <p:cNvSpPr txBox="1">
            <a:spLocks noChangeArrowheads="1"/>
          </p:cNvSpPr>
          <p:nvPr/>
        </p:nvSpPr>
        <p:spPr bwMode="auto">
          <a:xfrm>
            <a:off x="814388" y="37655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6018" name="AutoShape 18"/>
          <p:cNvSpPr>
            <a:spLocks noChangeArrowheads="1"/>
          </p:cNvSpPr>
          <p:nvPr/>
        </p:nvSpPr>
        <p:spPr bwMode="auto">
          <a:xfrm>
            <a:off x="3860800" y="47704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9" name="Text Box 19"/>
          <p:cNvSpPr txBox="1">
            <a:spLocks noChangeArrowheads="1"/>
          </p:cNvSpPr>
          <p:nvPr/>
        </p:nvSpPr>
        <p:spPr bwMode="auto">
          <a:xfrm>
            <a:off x="3968750" y="47704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6020" name="Text Box 20"/>
          <p:cNvSpPr txBox="1">
            <a:spLocks noChangeArrowheads="1"/>
          </p:cNvSpPr>
          <p:nvPr/>
        </p:nvSpPr>
        <p:spPr bwMode="auto">
          <a:xfrm>
            <a:off x="860425" y="31972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6021" name="Text Box 21"/>
          <p:cNvSpPr txBox="1">
            <a:spLocks noChangeArrowheads="1"/>
          </p:cNvSpPr>
          <p:nvPr/>
        </p:nvSpPr>
        <p:spPr bwMode="auto">
          <a:xfrm>
            <a:off x="2897188" y="31972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6022" name="Text Box 22"/>
          <p:cNvSpPr txBox="1">
            <a:spLocks noChangeArrowheads="1"/>
          </p:cNvSpPr>
          <p:nvPr/>
        </p:nvSpPr>
        <p:spPr bwMode="auto">
          <a:xfrm>
            <a:off x="4022725" y="41354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Married </a:t>
            </a:r>
          </a:p>
        </p:txBody>
      </p:sp>
      <p:sp>
        <p:nvSpPr>
          <p:cNvPr id="896023" name="Text Box 23"/>
          <p:cNvSpPr txBox="1">
            <a:spLocks noChangeArrowheads="1"/>
          </p:cNvSpPr>
          <p:nvPr/>
        </p:nvSpPr>
        <p:spPr bwMode="auto">
          <a:xfrm>
            <a:off x="1662113" y="41703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6024" name="Text Box 24"/>
          <p:cNvSpPr txBox="1">
            <a:spLocks noChangeArrowheads="1"/>
          </p:cNvSpPr>
          <p:nvPr/>
        </p:nvSpPr>
        <p:spPr bwMode="auto">
          <a:xfrm>
            <a:off x="1155700"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6025" name="Text Box 25"/>
          <p:cNvSpPr txBox="1">
            <a:spLocks noChangeArrowheads="1"/>
          </p:cNvSpPr>
          <p:nvPr/>
        </p:nvSpPr>
        <p:spPr bwMode="auto">
          <a:xfrm>
            <a:off x="3101975"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6026" name="Object 26"/>
          <p:cNvGraphicFramePr>
            <a:graphicFrameLocks noChangeAspect="1"/>
          </p:cNvGraphicFramePr>
          <p:nvPr>
            <p:extLst>
              <p:ext uri="{D42A27DB-BD31-4B8C-83A1-F6EECF244321}">
                <p14:modId xmlns:p14="http://schemas.microsoft.com/office/powerpoint/2010/main" val="1240248447"/>
              </p:ext>
            </p:extLst>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6027" name="Text Box 27"/>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6028" name="Line 28"/>
          <p:cNvSpPr>
            <a:spLocks noChangeShapeType="1"/>
          </p:cNvSpPr>
          <p:nvPr/>
        </p:nvSpPr>
        <p:spPr bwMode="auto">
          <a:xfrm flipH="1">
            <a:off x="4495800" y="31019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29" name="Text Box 29"/>
          <p:cNvSpPr txBox="1">
            <a:spLocks noChangeArrowheads="1"/>
          </p:cNvSpPr>
          <p:nvPr/>
        </p:nvSpPr>
        <p:spPr bwMode="auto">
          <a:xfrm>
            <a:off x="6019800" y="40925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sz="2000" b="0">
                <a:latin typeface="Arial" charset="0"/>
              </a:rPr>
              <a:t>Assign Cheat to “No”</a:t>
            </a:r>
          </a:p>
        </p:txBody>
      </p:sp>
    </p:spTree>
    <p:extLst>
      <p:ext uri="{BB962C8B-B14F-4D97-AF65-F5344CB8AC3E}">
        <p14:creationId xmlns:p14="http://schemas.microsoft.com/office/powerpoint/2010/main" val="4435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a:t>Decision Tree Classification Task</a:t>
            </a:r>
          </a:p>
        </p:txBody>
      </p:sp>
      <p:graphicFrame>
        <p:nvGraphicFramePr>
          <p:cNvPr id="922627" name="Object 3"/>
          <p:cNvGraphicFramePr>
            <a:graphicFrameLocks noGrp="1" noChangeAspect="1"/>
          </p:cNvGraphicFramePr>
          <p:nvPr>
            <p:ph idx="1"/>
            <p:extLst>
              <p:ext uri="{D42A27DB-BD31-4B8C-83A1-F6EECF244321}">
                <p14:modId xmlns:p14="http://schemas.microsoft.com/office/powerpoint/2010/main" val="2369730797"/>
              </p:ext>
            </p:extLst>
          </p:nvPr>
        </p:nvGraphicFramePr>
        <p:xfrm>
          <a:off x="1093788" y="1600200"/>
          <a:ext cx="6951662" cy="5181600"/>
        </p:xfrm>
        <a:graphic>
          <a:graphicData uri="http://schemas.openxmlformats.org/presentationml/2006/ole">
            <mc:AlternateContent xmlns:mc="http://schemas.openxmlformats.org/markup-compatibility/2006">
              <mc:Choice xmlns:v="urn:schemas-microsoft-com:vml" Requires="v">
                <p:oleObj name="Visio" r:id="rId2" imgW="8424875" imgH="6279741" progId="Visio.Drawing.6">
                  <p:embed/>
                </p:oleObj>
              </mc:Choice>
              <mc:Fallback>
                <p:oleObj name="Visio" r:id="rId2" imgW="8424875" imgH="6279741"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6002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28" name="Line 4"/>
          <p:cNvSpPr>
            <a:spLocks noChangeShapeType="1"/>
          </p:cNvSpPr>
          <p:nvPr/>
        </p:nvSpPr>
        <p:spPr bwMode="auto">
          <a:xfrm flipH="1">
            <a:off x="6400800" y="2819400"/>
            <a:ext cx="68580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29" name="Text Box 5"/>
          <p:cNvSpPr txBox="1">
            <a:spLocks noChangeArrowheads="1"/>
          </p:cNvSpPr>
          <p:nvPr/>
        </p:nvSpPr>
        <p:spPr bwMode="auto">
          <a:xfrm>
            <a:off x="7086600" y="4740275"/>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Decision Tree</a:t>
            </a:r>
          </a:p>
        </p:txBody>
      </p:sp>
    </p:spTree>
    <p:extLst>
      <p:ext uri="{BB962C8B-B14F-4D97-AF65-F5344CB8AC3E}">
        <p14:creationId xmlns:p14="http://schemas.microsoft.com/office/powerpoint/2010/main" val="147602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8" name="Rectangle 6"/>
          <p:cNvSpPr>
            <a:spLocks noGrp="1" noChangeArrowheads="1"/>
          </p:cNvSpPr>
          <p:nvPr>
            <p:ph type="title"/>
          </p:nvPr>
        </p:nvSpPr>
        <p:spPr/>
        <p:txBody>
          <a:bodyPr/>
          <a:lstStyle/>
          <a:p>
            <a:r>
              <a:rPr lang="en-US"/>
              <a:t>Tree Induction</a:t>
            </a:r>
          </a:p>
        </p:txBody>
      </p:sp>
      <p:sp>
        <p:nvSpPr>
          <p:cNvPr id="812039" name="Rectangle 7"/>
          <p:cNvSpPr>
            <a:spLocks noGrp="1" noChangeArrowheads="1"/>
          </p:cNvSpPr>
          <p:nvPr>
            <p:ph type="body" idx="1"/>
          </p:nvPr>
        </p:nvSpPr>
        <p:spPr/>
        <p:txBody>
          <a:bodyPr>
            <a:normAutofit lnSpcReduction="10000"/>
          </a:bodyPr>
          <a:lstStyle/>
          <a:p>
            <a:r>
              <a:rPr lang="en-US" dirty="0">
                <a:solidFill>
                  <a:srgbClr val="002060"/>
                </a:solidFill>
              </a:rPr>
              <a:t>Finding the best decision tree is </a:t>
            </a:r>
            <a:r>
              <a:rPr lang="en-US" dirty="0">
                <a:solidFill>
                  <a:schemeClr val="accent6">
                    <a:lumMod val="75000"/>
                  </a:schemeClr>
                </a:solidFill>
              </a:rPr>
              <a:t>NP-hard</a:t>
            </a:r>
          </a:p>
          <a:p>
            <a:endParaRPr lang="en-US" dirty="0">
              <a:solidFill>
                <a:srgbClr val="0070C0"/>
              </a:solidFill>
            </a:endParaRPr>
          </a:p>
          <a:p>
            <a:r>
              <a:rPr lang="en-US" dirty="0">
                <a:solidFill>
                  <a:srgbClr val="0070C0"/>
                </a:solidFill>
              </a:rPr>
              <a:t>Greedy</a:t>
            </a:r>
            <a:r>
              <a:rPr lang="en-US" dirty="0"/>
              <a:t> strategy.</a:t>
            </a:r>
          </a:p>
          <a:p>
            <a:pPr lvl="1"/>
            <a:r>
              <a:rPr lang="en-US" dirty="0"/>
              <a:t>Split the records based on an attribute test that optimizes </a:t>
            </a:r>
            <a:r>
              <a:rPr lang="en-US" dirty="0">
                <a:solidFill>
                  <a:schemeClr val="accent6">
                    <a:lumMod val="75000"/>
                  </a:schemeClr>
                </a:solidFill>
              </a:rPr>
              <a:t>certain criterion</a:t>
            </a:r>
            <a:r>
              <a:rPr lang="en-US" dirty="0"/>
              <a:t>.</a:t>
            </a:r>
          </a:p>
          <a:p>
            <a:endParaRPr lang="en-US" dirty="0"/>
          </a:p>
          <a:p>
            <a:r>
              <a:rPr lang="en-US" dirty="0"/>
              <a:t>Many Algorithms:</a:t>
            </a:r>
          </a:p>
          <a:p>
            <a:pPr lvl="1"/>
            <a:r>
              <a:rPr lang="en-US" dirty="0"/>
              <a:t>Hunt’s Algorithm (one of the earliest)</a:t>
            </a:r>
          </a:p>
          <a:p>
            <a:pPr lvl="1"/>
            <a:r>
              <a:rPr lang="en-US" dirty="0"/>
              <a:t>CART</a:t>
            </a:r>
          </a:p>
          <a:p>
            <a:pPr lvl="1"/>
            <a:r>
              <a:rPr lang="en-US" b="1" dirty="0">
                <a:solidFill>
                  <a:srgbClr val="FF0000"/>
                </a:solidFill>
              </a:rPr>
              <a:t>ID3</a:t>
            </a:r>
            <a:r>
              <a:rPr lang="en-US" dirty="0"/>
              <a:t>, </a:t>
            </a:r>
            <a:r>
              <a:rPr lang="en-US" dirty="0" err="1"/>
              <a:t>C4.5</a:t>
            </a:r>
            <a:endParaRPr lang="en-US" dirty="0"/>
          </a:p>
          <a:p>
            <a:pPr lvl="1"/>
            <a:r>
              <a:rPr lang="en-US" dirty="0"/>
              <a:t>SLIQ,SPRINT</a:t>
            </a:r>
          </a:p>
          <a:p>
            <a:endParaRPr lang="en-US" dirty="0"/>
          </a:p>
          <a:p>
            <a:pPr lvl="1"/>
            <a:endParaRPr lang="en-US" dirty="0"/>
          </a:p>
        </p:txBody>
      </p:sp>
    </p:spTree>
    <p:extLst>
      <p:ext uri="{BB962C8B-B14F-4D97-AF65-F5344CB8AC3E}">
        <p14:creationId xmlns:p14="http://schemas.microsoft.com/office/powerpoint/2010/main" val="390367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342900" y="381000"/>
            <a:ext cx="8610600" cy="762000"/>
          </a:xfrm>
        </p:spPr>
        <p:txBody>
          <a:bodyPr>
            <a:normAutofit/>
          </a:bodyPr>
          <a:lstStyle/>
          <a:p>
            <a:r>
              <a:rPr lang="en-US" dirty="0"/>
              <a:t>Splitting Based on Nominal Attributes</a:t>
            </a:r>
          </a:p>
        </p:txBody>
      </p:sp>
      <p:sp>
        <p:nvSpPr>
          <p:cNvPr id="813059" name="Rectangle 3"/>
          <p:cNvSpPr>
            <a:spLocks noGrp="1" noChangeArrowheads="1"/>
          </p:cNvSpPr>
          <p:nvPr>
            <p:ph type="body" idx="1"/>
          </p:nvPr>
        </p:nvSpPr>
        <p:spPr>
          <a:xfrm>
            <a:off x="457200" y="1371600"/>
            <a:ext cx="8382000" cy="3733800"/>
          </a:xfrm>
        </p:spPr>
        <p:txBody>
          <a:bodyPr/>
          <a:lstStyle/>
          <a:p>
            <a:pPr marL="342900" indent="-342900"/>
            <a:r>
              <a:rPr lang="en-US" dirty="0">
                <a:solidFill>
                  <a:srgbClr val="FF0000"/>
                </a:solidFill>
              </a:rPr>
              <a:t>Multi-way split:</a:t>
            </a:r>
            <a:r>
              <a:rPr lang="en-US" dirty="0"/>
              <a:t> Use as many partitions as distinct values. </a:t>
            </a:r>
          </a:p>
          <a:p>
            <a:pPr marL="342900" indent="-342900"/>
            <a:endParaRPr lang="en-US" dirty="0"/>
          </a:p>
          <a:p>
            <a:pPr marL="342900" indent="-342900"/>
            <a:endParaRPr lang="en-US" dirty="0"/>
          </a:p>
          <a:p>
            <a:pPr marL="342900" indent="-342900"/>
            <a:endParaRPr lang="en-US" dirty="0"/>
          </a:p>
          <a:p>
            <a:pPr marL="342900" indent="-342900"/>
            <a:r>
              <a:rPr lang="en-US" dirty="0">
                <a:solidFill>
                  <a:srgbClr val="FF0000"/>
                </a:solidFill>
              </a:rPr>
              <a:t>Binary split:</a:t>
            </a:r>
            <a:r>
              <a:rPr lang="en-US" dirty="0"/>
              <a:t>  Divides values into two subsets. </a:t>
            </a:r>
            <a:br>
              <a:rPr lang="en-US" dirty="0"/>
            </a:br>
            <a:r>
              <a:rPr lang="en-US" dirty="0"/>
              <a:t>		      Need to find optimal partitioning.</a:t>
            </a:r>
            <a:endParaRPr lang="en-US" sz="3600" dirty="0"/>
          </a:p>
        </p:txBody>
      </p:sp>
      <p:grpSp>
        <p:nvGrpSpPr>
          <p:cNvPr id="813060" name="Group 4"/>
          <p:cNvGrpSpPr>
            <a:grpSpLocks/>
          </p:cNvGrpSpPr>
          <p:nvPr/>
        </p:nvGrpSpPr>
        <p:grpSpPr bwMode="auto">
          <a:xfrm>
            <a:off x="2895600" y="2394857"/>
            <a:ext cx="2546350" cy="946150"/>
            <a:chOff x="1824" y="1680"/>
            <a:chExt cx="1604" cy="596"/>
          </a:xfrm>
        </p:grpSpPr>
        <p:sp>
          <p:nvSpPr>
            <p:cNvPr id="813061"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0">
                  <a:latin typeface="Times New Roman" charset="0"/>
                </a:rPr>
                <a:t>CarType</a:t>
              </a:r>
              <a:endParaRPr lang="en-US" sz="2400" b="0">
                <a:latin typeface="Times New Roman" charset="0"/>
              </a:endParaRPr>
            </a:p>
          </p:txBody>
        </p:sp>
        <p:sp>
          <p:nvSpPr>
            <p:cNvPr id="813062" name="Line 6"/>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063" name="Line 7"/>
            <p:cNvSpPr>
              <a:spLocks noChangeShapeType="1"/>
            </p:cNvSpPr>
            <p:nvPr/>
          </p:nvSpPr>
          <p:spPr bwMode="auto">
            <a:xfrm>
              <a:off x="2640" y="19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064" name="Line 8"/>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065" name="Text Box 9"/>
            <p:cNvSpPr txBox="1">
              <a:spLocks noChangeArrowheads="1"/>
            </p:cNvSpPr>
            <p:nvPr/>
          </p:nvSpPr>
          <p:spPr bwMode="auto">
            <a:xfrm>
              <a:off x="1824" y="1872"/>
              <a:ext cx="4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b="0" dirty="0"/>
                <a:t>Family</a:t>
              </a:r>
            </a:p>
          </p:txBody>
        </p:sp>
        <p:sp>
          <p:nvSpPr>
            <p:cNvPr id="813066" name="Text Box 10"/>
            <p:cNvSpPr txBox="1">
              <a:spLocks noChangeArrowheads="1"/>
            </p:cNvSpPr>
            <p:nvPr/>
          </p:nvSpPr>
          <p:spPr bwMode="auto">
            <a:xfrm>
              <a:off x="2208" y="2064"/>
              <a:ext cx="48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b="0"/>
                <a:t>Sports</a:t>
              </a:r>
            </a:p>
          </p:txBody>
        </p:sp>
        <p:sp>
          <p:nvSpPr>
            <p:cNvPr id="813067" name="Text Box 11"/>
            <p:cNvSpPr txBox="1">
              <a:spLocks noChangeArrowheads="1"/>
            </p:cNvSpPr>
            <p:nvPr/>
          </p:nvSpPr>
          <p:spPr bwMode="auto">
            <a:xfrm>
              <a:off x="2928" y="1872"/>
              <a:ext cx="50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b="0"/>
                <a:t>Luxury</a:t>
              </a:r>
            </a:p>
          </p:txBody>
        </p:sp>
      </p:grpSp>
      <p:grpSp>
        <p:nvGrpSpPr>
          <p:cNvPr id="813068" name="Group 12"/>
          <p:cNvGrpSpPr>
            <a:grpSpLocks/>
          </p:cNvGrpSpPr>
          <p:nvPr/>
        </p:nvGrpSpPr>
        <p:grpSpPr bwMode="auto">
          <a:xfrm>
            <a:off x="5649912" y="5268686"/>
            <a:ext cx="2752725" cy="914400"/>
            <a:chOff x="3552" y="3216"/>
            <a:chExt cx="1734" cy="576"/>
          </a:xfrm>
        </p:grpSpPr>
        <p:sp>
          <p:nvSpPr>
            <p:cNvPr id="813069"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0">
                  <a:latin typeface="Times New Roman" charset="0"/>
                </a:rPr>
                <a:t>CarType</a:t>
              </a:r>
              <a:endParaRPr lang="en-US" sz="2400" b="0">
                <a:latin typeface="Times New Roman" charset="0"/>
              </a:endParaRPr>
            </a:p>
          </p:txBody>
        </p:sp>
        <p:sp>
          <p:nvSpPr>
            <p:cNvPr id="813070"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071"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072" name="Text Box 16"/>
            <p:cNvSpPr txBox="1">
              <a:spLocks noChangeArrowheads="1"/>
            </p:cNvSpPr>
            <p:nvPr/>
          </p:nvSpPr>
          <p:spPr bwMode="auto">
            <a:xfrm>
              <a:off x="3552" y="3360"/>
              <a:ext cx="607"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b="0" dirty="0"/>
                <a:t>{Family, </a:t>
              </a:r>
              <a:br>
                <a:rPr lang="en-US" sz="1600" b="0" dirty="0"/>
              </a:br>
              <a:r>
                <a:rPr lang="en-US" sz="1600" b="0" dirty="0"/>
                <a:t>Luxury}</a:t>
              </a:r>
            </a:p>
          </p:txBody>
        </p:sp>
        <p:sp>
          <p:nvSpPr>
            <p:cNvPr id="813073" name="Text Box 17"/>
            <p:cNvSpPr txBox="1">
              <a:spLocks noChangeArrowheads="1"/>
            </p:cNvSpPr>
            <p:nvPr/>
          </p:nvSpPr>
          <p:spPr bwMode="auto">
            <a:xfrm>
              <a:off x="4714" y="3456"/>
              <a:ext cx="5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b="0"/>
                <a:t>{Sports}</a:t>
              </a:r>
            </a:p>
          </p:txBody>
        </p:sp>
      </p:grpSp>
      <p:grpSp>
        <p:nvGrpSpPr>
          <p:cNvPr id="813074" name="Group 18"/>
          <p:cNvGrpSpPr>
            <a:grpSpLocks/>
          </p:cNvGrpSpPr>
          <p:nvPr/>
        </p:nvGrpSpPr>
        <p:grpSpPr bwMode="auto">
          <a:xfrm>
            <a:off x="718457" y="5268686"/>
            <a:ext cx="2905125" cy="914400"/>
            <a:chOff x="768" y="3216"/>
            <a:chExt cx="1830" cy="576"/>
          </a:xfrm>
        </p:grpSpPr>
        <p:sp>
          <p:nvSpPr>
            <p:cNvPr id="813075"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0" dirty="0" err="1">
                  <a:latin typeface="Times New Roman" charset="0"/>
                </a:rPr>
                <a:t>CarType</a:t>
              </a:r>
              <a:endParaRPr lang="en-US" sz="2400" b="0" dirty="0">
                <a:latin typeface="Times New Roman" charset="0"/>
              </a:endParaRPr>
            </a:p>
          </p:txBody>
        </p:sp>
        <p:sp>
          <p:nvSpPr>
            <p:cNvPr id="813076"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077"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078" name="Text Box 22"/>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600" b="0"/>
                <a:t>{Sports, Luxury}</a:t>
              </a:r>
            </a:p>
          </p:txBody>
        </p:sp>
        <p:sp>
          <p:nvSpPr>
            <p:cNvPr id="813079" name="Text Box 23"/>
            <p:cNvSpPr txBox="1">
              <a:spLocks noChangeArrowheads="1"/>
            </p:cNvSpPr>
            <p:nvPr/>
          </p:nvSpPr>
          <p:spPr bwMode="auto">
            <a:xfrm>
              <a:off x="2020" y="3456"/>
              <a:ext cx="57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b="0"/>
                <a:t>{Family}</a:t>
              </a:r>
            </a:p>
          </p:txBody>
        </p:sp>
      </p:grpSp>
      <p:sp>
        <p:nvSpPr>
          <p:cNvPr id="813080" name="Text Box 24"/>
          <p:cNvSpPr txBox="1">
            <a:spLocks noChangeArrowheads="1"/>
          </p:cNvSpPr>
          <p:nvPr/>
        </p:nvSpPr>
        <p:spPr bwMode="auto">
          <a:xfrm>
            <a:off x="4231821" y="5328557"/>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400" b="0" dirty="0">
                <a:latin typeface="Times New Roman" charset="0"/>
              </a:rPr>
              <a:t>OR</a:t>
            </a:r>
          </a:p>
        </p:txBody>
      </p:sp>
    </p:spTree>
    <p:extLst>
      <p:ext uri="{BB962C8B-B14F-4D97-AF65-F5344CB8AC3E}">
        <p14:creationId xmlns:p14="http://schemas.microsoft.com/office/powerpoint/2010/main" val="276655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t>How to determine the Best Split</a:t>
            </a:r>
          </a:p>
        </p:txBody>
      </p:sp>
      <p:sp>
        <p:nvSpPr>
          <p:cNvPr id="912387" name="Rectangle 3"/>
          <p:cNvSpPr>
            <a:spLocks noGrp="1" noChangeArrowheads="1"/>
          </p:cNvSpPr>
          <p:nvPr>
            <p:ph type="body" idx="1"/>
          </p:nvPr>
        </p:nvSpPr>
        <p:spPr/>
        <p:txBody>
          <a:bodyPr>
            <a:normAutofit/>
          </a:bodyPr>
          <a:lstStyle/>
          <a:p>
            <a:endParaRPr lang="en-US" dirty="0"/>
          </a:p>
          <a:p>
            <a:r>
              <a:rPr lang="en-US" dirty="0"/>
              <a:t>Need a measure of node </a:t>
            </a:r>
            <a:r>
              <a:rPr lang="en-US" dirty="0">
                <a:solidFill>
                  <a:schemeClr val="accent6">
                    <a:lumMod val="75000"/>
                  </a:schemeClr>
                </a:solidFill>
              </a:rPr>
              <a:t>impurity</a:t>
            </a:r>
            <a:r>
              <a:rPr lang="en-US" dirty="0"/>
              <a:t>:</a:t>
            </a:r>
          </a:p>
          <a:p>
            <a:endParaRPr lang="en-US" dirty="0"/>
          </a:p>
          <a:p>
            <a:endParaRPr lang="en-US" dirty="0"/>
          </a:p>
          <a:p>
            <a:endParaRPr lang="en-US" dirty="0"/>
          </a:p>
          <a:p>
            <a:endParaRPr lang="en-US" dirty="0"/>
          </a:p>
          <a:p>
            <a:endParaRPr lang="en-US" dirty="0"/>
          </a:p>
          <a:p>
            <a:endParaRPr lang="en-US" dirty="0"/>
          </a:p>
          <a:p>
            <a:r>
              <a:rPr lang="en-US" dirty="0"/>
              <a:t>Ideas?</a:t>
            </a:r>
          </a:p>
          <a:p>
            <a:pPr lvl="1">
              <a:buFont typeface="Arial" charset="0"/>
              <a:buNone/>
            </a:pPr>
            <a:endParaRPr lang="en-US" dirty="0"/>
          </a:p>
        </p:txBody>
      </p:sp>
      <p:graphicFrame>
        <p:nvGraphicFramePr>
          <p:cNvPr id="912390" name="Object 6"/>
          <p:cNvGraphicFramePr>
            <a:graphicFrameLocks noGrp="1" noChangeAspect="1"/>
          </p:cNvGraphicFramePr>
          <p:nvPr>
            <p:ph sz="half" idx="4294967295"/>
          </p:nvPr>
        </p:nvGraphicFramePr>
        <p:xfrm>
          <a:off x="2209800" y="3581400"/>
          <a:ext cx="912813" cy="815975"/>
        </p:xfrm>
        <a:graphic>
          <a:graphicData uri="http://schemas.openxmlformats.org/presentationml/2006/ole">
            <mc:AlternateContent xmlns:mc="http://schemas.openxmlformats.org/markup-compatibility/2006">
              <mc:Choice xmlns:v="urn:schemas-microsoft-com:vml" Requires="v">
                <p:oleObj name="Visio" r:id="rId2" imgW="655371" imgH="585812" progId="Visio.Drawing.6">
                  <p:embed/>
                </p:oleObj>
              </mc:Choice>
              <mc:Fallback>
                <p:oleObj name="Visio" r:id="rId2" imgW="655371" imgH="585812" progId="Visio.Drawing.6">
                  <p:embed/>
                  <p:pic>
                    <p:nvPicPr>
                      <p:cNvPr id="91239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5814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2394" name="Object 10"/>
          <p:cNvGraphicFramePr>
            <a:graphicFrameLocks noGrp="1" noChangeAspect="1"/>
          </p:cNvGraphicFramePr>
          <p:nvPr>
            <p:ph sz="half" idx="4294967295"/>
          </p:nvPr>
        </p:nvGraphicFramePr>
        <p:xfrm>
          <a:off x="5715000" y="3581400"/>
          <a:ext cx="912813" cy="815975"/>
        </p:xfrm>
        <a:graphic>
          <a:graphicData uri="http://schemas.openxmlformats.org/presentationml/2006/ole">
            <mc:AlternateContent xmlns:mc="http://schemas.openxmlformats.org/markup-compatibility/2006">
              <mc:Choice xmlns:v="urn:schemas-microsoft-com:vml" Requires="v">
                <p:oleObj name="Visio" r:id="rId4" imgW="655371" imgH="585812" progId="Visio.Drawing.6">
                  <p:embed/>
                </p:oleObj>
              </mc:Choice>
              <mc:Fallback>
                <p:oleObj name="Visio" r:id="rId4" imgW="655371" imgH="585812" progId="Visio.Drawing.6">
                  <p:embed/>
                  <p:pic>
                    <p:nvPicPr>
                      <p:cNvPr id="91239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5814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96" name="Text Box 12"/>
          <p:cNvSpPr txBox="1">
            <a:spLocks noChangeArrowheads="1"/>
          </p:cNvSpPr>
          <p:nvPr/>
        </p:nvSpPr>
        <p:spPr bwMode="auto">
          <a:xfrm>
            <a:off x="1371600" y="4572000"/>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Non-homogeneous,</a:t>
            </a:r>
          </a:p>
          <a:p>
            <a:pPr>
              <a:spcBef>
                <a:spcPct val="50000"/>
              </a:spcBef>
            </a:pPr>
            <a:r>
              <a:rPr lang="en-US" sz="1800"/>
              <a:t>High degree of impurity</a:t>
            </a:r>
          </a:p>
        </p:txBody>
      </p:sp>
      <p:sp>
        <p:nvSpPr>
          <p:cNvPr id="912397" name="Text Box 13"/>
          <p:cNvSpPr txBox="1">
            <a:spLocks noChangeArrowheads="1"/>
          </p:cNvSpPr>
          <p:nvPr/>
        </p:nvSpPr>
        <p:spPr bwMode="auto">
          <a:xfrm>
            <a:off x="5181600" y="4572000"/>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Homogeneous,</a:t>
            </a:r>
          </a:p>
          <a:p>
            <a:pPr>
              <a:spcBef>
                <a:spcPct val="50000"/>
              </a:spcBef>
            </a:pPr>
            <a:r>
              <a:rPr lang="en-US" sz="1800"/>
              <a:t>Low degree of impurity</a:t>
            </a:r>
          </a:p>
        </p:txBody>
      </p:sp>
    </p:spTree>
    <p:extLst>
      <p:ext uri="{BB962C8B-B14F-4D97-AF65-F5344CB8AC3E}">
        <p14:creationId xmlns:p14="http://schemas.microsoft.com/office/powerpoint/2010/main" val="2661243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r>
              <a:rPr lang="en-US" dirty="0"/>
              <a:t>Measuring Node Impurity</a:t>
            </a:r>
          </a:p>
        </p:txBody>
      </p:sp>
      <p:sp>
        <p:nvSpPr>
          <p:cNvPr id="3078" name="Content Placeholder 3"/>
          <p:cNvSpPr>
            <a:spLocks noGrp="1"/>
          </p:cNvSpPr>
          <p:nvPr>
            <p:ph idx="1"/>
          </p:nvPr>
        </p:nvSpPr>
        <p:spPr/>
        <p:txBody>
          <a:bodyPr/>
          <a:lstStyle/>
          <a:p>
            <a:r>
              <a:rPr lang="en-US" dirty="0">
                <a:solidFill>
                  <a:srgbClr val="0070C0"/>
                </a:solidFill>
              </a:rPr>
              <a:t>p(</a:t>
            </a:r>
            <a:r>
              <a:rPr lang="en-US" dirty="0" err="1">
                <a:solidFill>
                  <a:srgbClr val="0070C0"/>
                </a:solidFill>
              </a:rPr>
              <a:t>i|t</a:t>
            </a:r>
            <a:r>
              <a:rPr lang="en-US" dirty="0">
                <a:solidFill>
                  <a:srgbClr val="0070C0"/>
                </a:solidFill>
              </a:rPr>
              <a:t>)</a:t>
            </a:r>
            <a:r>
              <a:rPr lang="en-US" dirty="0"/>
              <a:t>: fraction of records associated with node </a:t>
            </a:r>
            <a:r>
              <a:rPr lang="en-US" b="1" dirty="0">
                <a:solidFill>
                  <a:schemeClr val="accent2"/>
                </a:solidFill>
              </a:rPr>
              <a:t>t</a:t>
            </a:r>
            <a:r>
              <a:rPr lang="en-US" dirty="0"/>
              <a:t> belonging to class </a:t>
            </a:r>
            <a:r>
              <a:rPr lang="en-US" b="1" dirty="0" err="1">
                <a:solidFill>
                  <a:schemeClr val="accent2"/>
                </a:solidFill>
              </a:rPr>
              <a:t>i</a:t>
            </a:r>
            <a:endParaRPr lang="en-US" b="1" dirty="0">
              <a:solidFill>
                <a:schemeClr val="accent2"/>
              </a:solidFill>
            </a:endParaRPr>
          </a:p>
          <a:p>
            <a:endParaRPr lang="en-US" b="1" dirty="0">
              <a:solidFill>
                <a:schemeClr val="accent2"/>
              </a:solidFill>
            </a:endParaRPr>
          </a:p>
          <a:p>
            <a:endParaRPr lang="en-US" b="1" dirty="0">
              <a:solidFill>
                <a:schemeClr val="accent2"/>
              </a:solidFill>
            </a:endParaRPr>
          </a:p>
          <a:p>
            <a:pPr lvl="1"/>
            <a:r>
              <a:rPr lang="en-US" dirty="0"/>
              <a:t>Used in ID3 and </a:t>
            </a:r>
            <a:r>
              <a:rPr lang="en-US" dirty="0" err="1"/>
              <a:t>C4.5</a:t>
            </a:r>
            <a:endParaRPr lang="en-US" dirty="0"/>
          </a:p>
          <a:p>
            <a:endParaRPr lang="en-US" b="1" dirty="0">
              <a:solidFill>
                <a:schemeClr val="accent2"/>
              </a:solidFill>
            </a:endParaRPr>
          </a:p>
          <a:p>
            <a:pPr lvl="1"/>
            <a:endParaRPr lang="en-US" dirty="0"/>
          </a:p>
          <a:p>
            <a:pPr lvl="1"/>
            <a:r>
              <a:rPr lang="en-US" dirty="0"/>
              <a:t>Used in CART, SLIQ, SPRINT.</a:t>
            </a:r>
          </a:p>
          <a:p>
            <a:endParaRPr lang="en-US" b="1" dirty="0">
              <a:solidFill>
                <a:schemeClr val="accent2"/>
              </a:solidFill>
            </a:endParaRPr>
          </a:p>
        </p:txBody>
      </p:sp>
      <p:graphicFrame>
        <p:nvGraphicFramePr>
          <p:cNvPr id="3074" name="Object 2"/>
          <p:cNvGraphicFramePr>
            <a:graphicFrameLocks noChangeAspect="1"/>
          </p:cNvGraphicFramePr>
          <p:nvPr/>
        </p:nvGraphicFramePr>
        <p:xfrm>
          <a:off x="533400" y="2590800"/>
          <a:ext cx="4724400" cy="977900"/>
        </p:xfrm>
        <a:graphic>
          <a:graphicData uri="http://schemas.openxmlformats.org/presentationml/2006/ole">
            <mc:AlternateContent xmlns:mc="http://schemas.openxmlformats.org/markup-compatibility/2006">
              <mc:Choice xmlns:v="urn:schemas-microsoft-com:vml" Requires="v">
                <p:oleObj name="Εξίσωση" r:id="rId3" imgW="2108160" imgH="431640" progId="Equation.3">
                  <p:embed/>
                </p:oleObj>
              </mc:Choice>
              <mc:Fallback>
                <p:oleObj name="Εξίσωση" r:id="rId3" imgW="2108160" imgH="431640" progId="Equation.3">
                  <p:embed/>
                  <p:pic>
                    <p:nvPicPr>
                      <p:cNvPr id="3074" name="Object 2"/>
                      <p:cNvPicPr>
                        <a:picLocks noChangeAspect="1" noChangeArrowheads="1"/>
                      </p:cNvPicPr>
                      <p:nvPr/>
                    </p:nvPicPr>
                    <p:blipFill>
                      <a:blip r:embed="rId4"/>
                      <a:srcRect/>
                      <a:stretch>
                        <a:fillRect/>
                      </a:stretch>
                    </p:blipFill>
                    <p:spPr bwMode="auto">
                      <a:xfrm>
                        <a:off x="533400" y="2590800"/>
                        <a:ext cx="47244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533400" y="3962400"/>
          <a:ext cx="3429000" cy="990600"/>
        </p:xfrm>
        <a:graphic>
          <a:graphicData uri="http://schemas.openxmlformats.org/presentationml/2006/ole">
            <mc:AlternateContent xmlns:mc="http://schemas.openxmlformats.org/markup-compatibility/2006">
              <mc:Choice xmlns:v="urn:schemas-microsoft-com:vml" Requires="v">
                <p:oleObj name="Equation" r:id="rId5" imgW="1511280" imgH="431640" progId="Equation.3">
                  <p:embed/>
                </p:oleObj>
              </mc:Choice>
              <mc:Fallback>
                <p:oleObj name="Equation" r:id="rId5" imgW="1511280" imgH="431640" progId="Equation.3">
                  <p:embed/>
                  <p:pic>
                    <p:nvPicPr>
                      <p:cNvPr id="307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962400"/>
                        <a:ext cx="3429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533400" y="5638800"/>
          <a:ext cx="5791200" cy="532524"/>
        </p:xfrm>
        <a:graphic>
          <a:graphicData uri="http://schemas.openxmlformats.org/presentationml/2006/ole">
            <mc:AlternateContent xmlns:mc="http://schemas.openxmlformats.org/markup-compatibility/2006">
              <mc:Choice xmlns:v="urn:schemas-microsoft-com:vml" Requires="v">
                <p:oleObj name="Εξίσωση" r:id="rId7" imgW="2476440" imgH="228600" progId="Equation.3">
                  <p:embed/>
                </p:oleObj>
              </mc:Choice>
              <mc:Fallback>
                <p:oleObj name="Εξίσωση" r:id="rId7" imgW="2476440" imgH="228600" progId="Equation.3">
                  <p:embed/>
                  <p:pic>
                    <p:nvPicPr>
                      <p:cNvPr id="3076" name="Object 4"/>
                      <p:cNvPicPr>
                        <a:picLocks noChangeAspect="1" noChangeArrowheads="1"/>
                      </p:cNvPicPr>
                      <p:nvPr/>
                    </p:nvPicPr>
                    <p:blipFill>
                      <a:blip r:embed="rId8"/>
                      <a:srcRect/>
                      <a:stretch>
                        <a:fillRect/>
                      </a:stretch>
                    </p:blipFill>
                    <p:spPr bwMode="auto">
                      <a:xfrm>
                        <a:off x="533400" y="5638800"/>
                        <a:ext cx="5791200" cy="532524"/>
                      </a:xfrm>
                      <a:prstGeom prst="rect">
                        <a:avLst/>
                      </a:prstGeom>
                      <a:noFill/>
                    </p:spPr>
                  </p:pic>
                </p:oleObj>
              </mc:Fallback>
            </mc:AlternateContent>
          </a:graphicData>
        </a:graphic>
      </p:graphicFrame>
    </p:spTree>
    <p:extLst>
      <p:ext uri="{BB962C8B-B14F-4D97-AF65-F5344CB8AC3E}">
        <p14:creationId xmlns:p14="http://schemas.microsoft.com/office/powerpoint/2010/main" val="23576804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a:t>Gain</a:t>
            </a:r>
          </a:p>
        </p:txBody>
      </p:sp>
      <p:sp>
        <p:nvSpPr>
          <p:cNvPr id="4100" name="Content Placeholder 2"/>
          <p:cNvSpPr>
            <a:spLocks noGrp="1"/>
          </p:cNvSpPr>
          <p:nvPr>
            <p:ph idx="1"/>
          </p:nvPr>
        </p:nvSpPr>
        <p:spPr>
          <a:xfrm>
            <a:off x="457200" y="1600200"/>
            <a:ext cx="8229600" cy="4876800"/>
          </a:xfrm>
        </p:spPr>
        <p:txBody>
          <a:bodyPr>
            <a:normAutofit/>
          </a:bodyPr>
          <a:lstStyle/>
          <a:p>
            <a:r>
              <a:rPr lang="en-US" sz="2800" b="1" i="1" dirty="0">
                <a:solidFill>
                  <a:schemeClr val="accent6">
                    <a:lumMod val="75000"/>
                  </a:schemeClr>
                </a:solidFill>
              </a:rPr>
              <a:t>Gain</a:t>
            </a:r>
            <a:r>
              <a:rPr lang="en-US" sz="2800" b="1" i="1" dirty="0"/>
              <a:t> of an attribute split: </a:t>
            </a:r>
            <a:r>
              <a:rPr lang="en-US" sz="2800" dirty="0"/>
              <a:t>compare the impurity of the parent node with the average impurity of the child nodes </a:t>
            </a:r>
          </a:p>
          <a:p>
            <a:endParaRPr lang="en-US" sz="2800" dirty="0"/>
          </a:p>
          <a:p>
            <a:endParaRPr lang="en-US" sz="2800" dirty="0"/>
          </a:p>
          <a:p>
            <a:endParaRPr lang="en-US" sz="2800" dirty="0"/>
          </a:p>
          <a:p>
            <a:r>
              <a:rPr lang="en-US" sz="2800" dirty="0">
                <a:solidFill>
                  <a:schemeClr val="accent6">
                    <a:lumMod val="75000"/>
                  </a:schemeClr>
                </a:solidFill>
              </a:rPr>
              <a:t>Maximizing</a:t>
            </a:r>
            <a:r>
              <a:rPr lang="en-US" sz="2800" dirty="0"/>
              <a:t> the </a:t>
            </a:r>
            <a:r>
              <a:rPr lang="en-US" sz="2800" dirty="0">
                <a:solidFill>
                  <a:srgbClr val="0070C0"/>
                </a:solidFill>
              </a:rPr>
              <a:t>gain</a:t>
            </a:r>
            <a:r>
              <a:rPr lang="en-US" sz="2800" dirty="0"/>
              <a:t> </a:t>
            </a:r>
            <a:r>
              <a:rPr lang="en-US" sz="2800" dirty="0">
                <a:sym typeface="Symbol"/>
              </a:rPr>
              <a:t> </a:t>
            </a:r>
            <a:r>
              <a:rPr lang="en-US" sz="2800" dirty="0">
                <a:solidFill>
                  <a:schemeClr val="accent6">
                    <a:lumMod val="75000"/>
                  </a:schemeClr>
                </a:solidFill>
                <a:sym typeface="Symbol"/>
              </a:rPr>
              <a:t>M</a:t>
            </a:r>
            <a:r>
              <a:rPr lang="en-US" sz="2800" dirty="0">
                <a:solidFill>
                  <a:schemeClr val="accent6">
                    <a:lumMod val="75000"/>
                  </a:schemeClr>
                </a:solidFill>
              </a:rPr>
              <a:t>inimizing </a:t>
            </a:r>
            <a:r>
              <a:rPr lang="en-US" sz="2800" dirty="0"/>
              <a:t>the weighted average </a:t>
            </a:r>
            <a:r>
              <a:rPr lang="en-US" sz="2800" dirty="0">
                <a:solidFill>
                  <a:srgbClr val="0070C0"/>
                </a:solidFill>
              </a:rPr>
              <a:t>impurity</a:t>
            </a:r>
            <a:r>
              <a:rPr lang="en-US" sz="2800" dirty="0"/>
              <a:t> measure of children nodes</a:t>
            </a:r>
          </a:p>
          <a:p>
            <a:r>
              <a:rPr lang="en-US" sz="2800" dirty="0"/>
              <a:t>If </a:t>
            </a:r>
            <a:r>
              <a:rPr lang="en-US" sz="2800" b="1" dirty="0">
                <a:solidFill>
                  <a:srgbClr val="0070C0"/>
                </a:solidFill>
              </a:rPr>
              <a:t>I() = Entropy(), </a:t>
            </a:r>
            <a:r>
              <a:rPr lang="en-US" sz="2800" dirty="0"/>
              <a:t>then </a:t>
            </a:r>
            <a:r>
              <a:rPr lang="el-GR" sz="2800" b="1" dirty="0">
                <a:solidFill>
                  <a:schemeClr val="accent2"/>
                </a:solidFill>
              </a:rPr>
              <a:t>Δ</a:t>
            </a:r>
            <a:r>
              <a:rPr lang="en-US" sz="2800" b="1" baseline="-25000" dirty="0">
                <a:solidFill>
                  <a:schemeClr val="accent2"/>
                </a:solidFill>
              </a:rPr>
              <a:t>info</a:t>
            </a:r>
            <a:r>
              <a:rPr lang="en-US" sz="2800" b="1" dirty="0">
                <a:solidFill>
                  <a:schemeClr val="accent2"/>
                </a:solidFill>
              </a:rPr>
              <a:t> </a:t>
            </a:r>
            <a:r>
              <a:rPr lang="en-US" sz="2800" dirty="0"/>
              <a:t>is called </a:t>
            </a:r>
            <a:r>
              <a:rPr lang="en-US" sz="2800" b="1" dirty="0">
                <a:solidFill>
                  <a:srgbClr val="0070C0"/>
                </a:solidFill>
              </a:rPr>
              <a:t>information gain</a:t>
            </a:r>
          </a:p>
        </p:txBody>
      </p:sp>
      <p:graphicFrame>
        <p:nvGraphicFramePr>
          <p:cNvPr id="4098" name="Object 2"/>
          <p:cNvGraphicFramePr>
            <a:graphicFrameLocks noChangeAspect="1"/>
          </p:cNvGraphicFramePr>
          <p:nvPr/>
        </p:nvGraphicFramePr>
        <p:xfrm>
          <a:off x="2057400" y="3048000"/>
          <a:ext cx="5257800" cy="1143000"/>
        </p:xfrm>
        <a:graphic>
          <a:graphicData uri="http://schemas.openxmlformats.org/presentationml/2006/ole">
            <mc:AlternateContent xmlns:mc="http://schemas.openxmlformats.org/markup-compatibility/2006">
              <mc:Choice xmlns:v="urn:schemas-microsoft-com:vml" Requires="v">
                <p:oleObj name="Equation" r:id="rId2" imgW="1942920" imgH="457200" progId="Equation.3">
                  <p:embed/>
                </p:oleObj>
              </mc:Choice>
              <mc:Fallback>
                <p:oleObj name="Equation" r:id="rId2" imgW="1942920" imgH="457200" progId="Equation.3">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048000"/>
                        <a:ext cx="52578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869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General approach to classification</a:t>
            </a:r>
          </a:p>
        </p:txBody>
      </p:sp>
      <p:sp>
        <p:nvSpPr>
          <p:cNvPr id="13315" name="Content Placeholder 2"/>
          <p:cNvSpPr>
            <a:spLocks noGrp="1"/>
          </p:cNvSpPr>
          <p:nvPr>
            <p:ph idx="1"/>
          </p:nvPr>
        </p:nvSpPr>
        <p:spPr/>
        <p:txBody>
          <a:bodyPr>
            <a:normAutofit lnSpcReduction="10000"/>
          </a:bodyPr>
          <a:lstStyle/>
          <a:p>
            <a:r>
              <a:rPr lang="en-US" dirty="0">
                <a:solidFill>
                  <a:srgbClr val="FF0000"/>
                </a:solidFill>
              </a:rPr>
              <a:t>Training set </a:t>
            </a:r>
            <a:r>
              <a:rPr lang="en-US" dirty="0"/>
              <a:t>consists of records with </a:t>
            </a:r>
            <a:r>
              <a:rPr lang="en-US" dirty="0">
                <a:solidFill>
                  <a:srgbClr val="0070C0"/>
                </a:solidFill>
              </a:rPr>
              <a:t>known class labels</a:t>
            </a:r>
          </a:p>
          <a:p>
            <a:endParaRPr lang="en-US" dirty="0"/>
          </a:p>
          <a:p>
            <a:r>
              <a:rPr lang="en-US" dirty="0">
                <a:solidFill>
                  <a:schemeClr val="tx1"/>
                </a:solidFill>
              </a:rPr>
              <a:t>Training set is used to </a:t>
            </a:r>
            <a:r>
              <a:rPr lang="en-US" dirty="0">
                <a:solidFill>
                  <a:schemeClr val="accent6">
                    <a:lumMod val="75000"/>
                  </a:schemeClr>
                </a:solidFill>
              </a:rPr>
              <a:t>build</a:t>
            </a:r>
            <a:r>
              <a:rPr lang="en-US" dirty="0"/>
              <a:t> a classification model</a:t>
            </a:r>
          </a:p>
          <a:p>
            <a:endParaRPr lang="en-US" dirty="0"/>
          </a:p>
          <a:p>
            <a:r>
              <a:rPr lang="en-US" dirty="0"/>
              <a:t>A </a:t>
            </a:r>
            <a:r>
              <a:rPr lang="en-US" dirty="0">
                <a:solidFill>
                  <a:srgbClr val="0070C0"/>
                </a:solidFill>
              </a:rPr>
              <a:t>labeled</a:t>
            </a:r>
            <a:r>
              <a:rPr lang="en-US" dirty="0"/>
              <a:t> </a:t>
            </a:r>
            <a:r>
              <a:rPr lang="en-US" dirty="0">
                <a:solidFill>
                  <a:srgbClr val="FF0000"/>
                </a:solidFill>
              </a:rPr>
              <a:t>test set </a:t>
            </a:r>
            <a:r>
              <a:rPr lang="en-US" dirty="0"/>
              <a:t>of </a:t>
            </a:r>
            <a:r>
              <a:rPr lang="en-US" dirty="0">
                <a:solidFill>
                  <a:srgbClr val="0070C0"/>
                </a:solidFill>
              </a:rPr>
              <a:t>previously unseen </a:t>
            </a:r>
            <a:r>
              <a:rPr lang="en-US" dirty="0"/>
              <a:t>data records is used to </a:t>
            </a:r>
            <a:r>
              <a:rPr lang="en-US" dirty="0">
                <a:solidFill>
                  <a:schemeClr val="accent6">
                    <a:lumMod val="75000"/>
                  </a:schemeClr>
                </a:solidFill>
              </a:rPr>
              <a:t>evaluate</a:t>
            </a:r>
            <a:r>
              <a:rPr lang="en-US" dirty="0"/>
              <a:t> the quality of the model.</a:t>
            </a:r>
          </a:p>
          <a:p>
            <a:endParaRPr lang="en-US" dirty="0"/>
          </a:p>
          <a:p>
            <a:r>
              <a:rPr lang="en-US" dirty="0"/>
              <a:t>The classification model is </a:t>
            </a:r>
            <a:r>
              <a:rPr lang="en-US" dirty="0">
                <a:solidFill>
                  <a:schemeClr val="accent6">
                    <a:lumMod val="75000"/>
                  </a:schemeClr>
                </a:solidFill>
              </a:rPr>
              <a:t>applied</a:t>
            </a:r>
            <a:r>
              <a:rPr lang="en-US" dirty="0"/>
              <a:t> to new records with </a:t>
            </a:r>
            <a:r>
              <a:rPr lang="en-US" dirty="0">
                <a:solidFill>
                  <a:srgbClr val="0070C0"/>
                </a:solidFill>
              </a:rPr>
              <a:t>unknown class labels</a:t>
            </a:r>
          </a:p>
        </p:txBody>
      </p:sp>
    </p:spTree>
    <p:extLst>
      <p:ext uri="{BB962C8B-B14F-4D97-AF65-F5344CB8AC3E}">
        <p14:creationId xmlns:p14="http://schemas.microsoft.com/office/powerpoint/2010/main" val="3077792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83815-DB41-A88C-3AA4-6A1F78A5D4E1}"/>
              </a:ext>
            </a:extLst>
          </p:cNvPr>
          <p:cNvSpPr>
            <a:spLocks noGrp="1"/>
          </p:cNvSpPr>
          <p:nvPr>
            <p:ph type="title"/>
          </p:nvPr>
        </p:nvSpPr>
        <p:spPr/>
        <p:txBody>
          <a:bodyPr/>
          <a:lstStyle/>
          <a:p>
            <a:r>
              <a:rPr lang="en-US" dirty="0"/>
              <a:t>Iterative </a:t>
            </a:r>
            <a:r>
              <a:rPr lang="en-US" dirty="0" err="1"/>
              <a:t>Dichotomiser</a:t>
            </a:r>
            <a:r>
              <a:rPr lang="en-US" dirty="0"/>
              <a:t> 3</a:t>
            </a:r>
          </a:p>
        </p:txBody>
      </p:sp>
      <p:sp>
        <p:nvSpPr>
          <p:cNvPr id="5" name="Text Placeholder 4">
            <a:extLst>
              <a:ext uri="{FF2B5EF4-FFF2-40B4-BE49-F238E27FC236}">
                <a16:creationId xmlns:a16="http://schemas.microsoft.com/office/drawing/2014/main" id="{432B0381-85BC-3832-0227-B04C9E01B49F}"/>
              </a:ext>
            </a:extLst>
          </p:cNvPr>
          <p:cNvSpPr>
            <a:spLocks noGrp="1"/>
          </p:cNvSpPr>
          <p:nvPr>
            <p:ph type="body" idx="1"/>
          </p:nvPr>
        </p:nvSpPr>
        <p:spPr/>
        <p:txBody>
          <a:bodyPr/>
          <a:lstStyle/>
          <a:p>
            <a:r>
              <a:rPr lang="en-US" dirty="0"/>
              <a:t>aka ID3 invented by Ross Quinlan.</a:t>
            </a:r>
          </a:p>
        </p:txBody>
      </p:sp>
    </p:spTree>
    <p:extLst>
      <p:ext uri="{BB962C8B-B14F-4D97-AF65-F5344CB8AC3E}">
        <p14:creationId xmlns:p14="http://schemas.microsoft.com/office/powerpoint/2010/main" val="2686686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25754-DE6D-0079-A091-8177B3214772}"/>
              </a:ext>
            </a:extLst>
          </p:cNvPr>
          <p:cNvSpPr>
            <a:spLocks noGrp="1"/>
          </p:cNvSpPr>
          <p:nvPr>
            <p:ph type="title"/>
          </p:nvPr>
        </p:nvSpPr>
        <p:spPr/>
        <p:txBody>
          <a:bodyPr/>
          <a:lstStyle/>
          <a:p>
            <a:r>
              <a:rPr lang="en-US" dirty="0"/>
              <a:t>Entropy</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3B9C1EF-FB2D-1D14-7F81-B7DF622C0BA8}"/>
                  </a:ext>
                </a:extLst>
              </p:cNvPr>
              <p:cNvSpPr>
                <a:spLocks noGrp="1"/>
              </p:cNvSpPr>
              <p:nvPr>
                <p:ph idx="1"/>
              </p:nvPr>
            </p:nvSpPr>
            <p:spPr/>
            <p:txBody>
              <a:bodyPr>
                <a:normAutofit fontScale="92500" lnSpcReduction="10000"/>
              </a:bodyPr>
              <a:lstStyle/>
              <a:p>
                <a:r>
                  <a:rPr lang="en-US" dirty="0"/>
                  <a:t>Entropy is a measure of randomness. In other words, its a measure of unpredictability. </a:t>
                </a:r>
              </a:p>
              <a:p>
                <a:endParaRPr lang="en-US" dirty="0"/>
              </a:p>
              <a:p>
                <a:r>
                  <a:rPr lang="en-US" dirty="0"/>
                  <a:t>We will take a moment here to give entropy in case of binary event(like the coin toss, where output can be either of the two events, head or tail) a mathematical face:</a:t>
                </a:r>
              </a:p>
              <a:p>
                <a:endParaRPr lang="en-US" dirty="0"/>
              </a:p>
              <a:p>
                <a:pPr marL="0" indent="0">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𝐸</m:t>
                      </m:r>
                      <m:r>
                        <a:rPr lang="it-IT" i="1">
                          <a:latin typeface="Cambria Math" panose="02040503050406030204" pitchFamily="18" charset="0"/>
                        </a:rPr>
                        <m:t> =−(</m:t>
                      </m:r>
                      <m:r>
                        <a:rPr lang="en-US" b="0" i="1" smtClean="0">
                          <a:latin typeface="Cambria Math" panose="02040503050406030204" pitchFamily="18" charset="0"/>
                        </a:rPr>
                        <m:t>𝑃</m:t>
                      </m:r>
                      <m:r>
                        <a:rPr lang="it-IT" i="1">
                          <a:latin typeface="Cambria Math" panose="02040503050406030204" pitchFamily="18" charset="0"/>
                        </a:rPr>
                        <m:t>(</m:t>
                      </m:r>
                      <m:r>
                        <a:rPr lang="it-IT" i="1">
                          <a:latin typeface="Cambria Math" panose="02040503050406030204" pitchFamily="18" charset="0"/>
                        </a:rPr>
                        <m:t>𝑎</m:t>
                      </m:r>
                      <m:r>
                        <a:rPr lang="it-IT" i="1">
                          <a:latin typeface="Cambria Math" panose="02040503050406030204" pitchFamily="18" charset="0"/>
                        </a:rPr>
                        <m:t>) * </m:t>
                      </m:r>
                      <m:r>
                        <a:rPr lang="it-IT" i="1">
                          <a:latin typeface="Cambria Math" panose="02040503050406030204" pitchFamily="18" charset="0"/>
                        </a:rPr>
                        <m:t>𝑙𝑜𝑔</m:t>
                      </m:r>
                      <m:r>
                        <a:rPr lang="it-IT" i="1" baseline="-25000">
                          <a:latin typeface="Cambria Math" panose="02040503050406030204" pitchFamily="18" charset="0"/>
                        </a:rPr>
                        <m:t>2</m:t>
                      </m:r>
                      <m:r>
                        <a:rPr lang="it-IT" i="1">
                          <a:latin typeface="Cambria Math" panose="02040503050406030204" pitchFamily="18" charset="0"/>
                        </a:rPr>
                        <m:t>(</m:t>
                      </m:r>
                      <m:r>
                        <a:rPr lang="en-US" b="0" i="1" smtClean="0">
                          <a:latin typeface="Cambria Math" panose="02040503050406030204" pitchFamily="18" charset="0"/>
                        </a:rPr>
                        <m:t>𝑃</m:t>
                      </m:r>
                      <m:r>
                        <a:rPr lang="it-IT" i="1">
                          <a:latin typeface="Cambria Math" panose="02040503050406030204" pitchFamily="18" charset="0"/>
                        </a:rPr>
                        <m:t>(</m:t>
                      </m:r>
                      <m:r>
                        <a:rPr lang="it-IT" i="1">
                          <a:latin typeface="Cambria Math" panose="02040503050406030204" pitchFamily="18" charset="0"/>
                        </a:rPr>
                        <m:t>𝑎</m:t>
                      </m:r>
                      <m:r>
                        <a:rPr lang="it-IT" i="1">
                          <a:latin typeface="Cambria Math" panose="02040503050406030204" pitchFamily="18" charset="0"/>
                        </a:rPr>
                        <m:t>))) – (</m:t>
                      </m:r>
                      <m:r>
                        <a:rPr lang="en-US" b="0" i="1" smtClean="0">
                          <a:latin typeface="Cambria Math" panose="02040503050406030204" pitchFamily="18" charset="0"/>
                        </a:rPr>
                        <m:t>𝑃</m:t>
                      </m:r>
                      <m:r>
                        <a:rPr lang="it-IT" i="1">
                          <a:latin typeface="Cambria Math" panose="02040503050406030204" pitchFamily="18" charset="0"/>
                        </a:rPr>
                        <m:t>(</m:t>
                      </m:r>
                      <m:r>
                        <a:rPr lang="it-IT" i="1">
                          <a:latin typeface="Cambria Math" panose="02040503050406030204" pitchFamily="18" charset="0"/>
                        </a:rPr>
                        <m:t>𝑏</m:t>
                      </m:r>
                      <m:r>
                        <a:rPr lang="it-IT" i="1">
                          <a:latin typeface="Cambria Math" panose="02040503050406030204" pitchFamily="18" charset="0"/>
                        </a:rPr>
                        <m:t>) * </m:t>
                      </m:r>
                      <m:r>
                        <a:rPr lang="it-IT" i="1">
                          <a:latin typeface="Cambria Math" panose="02040503050406030204" pitchFamily="18" charset="0"/>
                        </a:rPr>
                        <m:t>𝑙𝑜𝑔</m:t>
                      </m:r>
                      <m:r>
                        <a:rPr lang="it-IT" i="1" baseline="-25000">
                          <a:latin typeface="Cambria Math" panose="02040503050406030204" pitchFamily="18" charset="0"/>
                        </a:rPr>
                        <m:t>2</m:t>
                      </m:r>
                      <m:r>
                        <a:rPr lang="it-IT" i="1">
                          <a:latin typeface="Cambria Math" panose="02040503050406030204" pitchFamily="18" charset="0"/>
                        </a:rPr>
                        <m:t>(</m:t>
                      </m:r>
                      <m:r>
                        <a:rPr lang="en-US" b="0" i="1" smtClean="0">
                          <a:latin typeface="Cambria Math" panose="02040503050406030204" pitchFamily="18" charset="0"/>
                        </a:rPr>
                        <m:t>𝑃</m:t>
                      </m:r>
                      <m:r>
                        <a:rPr lang="it-IT" i="1">
                          <a:latin typeface="Cambria Math" panose="02040503050406030204" pitchFamily="18" charset="0"/>
                        </a:rPr>
                        <m:t>(</m:t>
                      </m:r>
                      <m:r>
                        <a:rPr lang="it-IT" i="1">
                          <a:latin typeface="Cambria Math" panose="02040503050406030204" pitchFamily="18" charset="0"/>
                        </a:rPr>
                        <m:t>𝑏</m:t>
                      </m:r>
                      <m:r>
                        <a:rPr lang="it-IT" i="1">
                          <a:latin typeface="Cambria Math" panose="02040503050406030204" pitchFamily="18" charset="0"/>
                        </a:rPr>
                        <m:t>)))</m:t>
                      </m:r>
                    </m:oMath>
                  </m:oMathPara>
                </a14:m>
                <a:endParaRPr lang="en-US" dirty="0"/>
              </a:p>
              <a:p>
                <a:pPr marL="0" indent="0">
                  <a:buNone/>
                </a:pPr>
                <a:endParaRPr lang="en-US" dirty="0"/>
              </a:p>
              <a:p>
                <a:pPr marL="0" indent="0">
                  <a:buNone/>
                </a:pPr>
                <a:r>
                  <a:rPr lang="en-US" dirty="0"/>
                  <a:t>Of course this formulae can be generalized for </a:t>
                </a:r>
                <a:r>
                  <a:rPr lang="en-US" i="1" dirty="0"/>
                  <a:t>n</a:t>
                </a:r>
                <a:r>
                  <a:rPr lang="en-US" dirty="0"/>
                  <a:t> discreet outcomes</a:t>
                </a:r>
              </a:p>
            </p:txBody>
          </p:sp>
        </mc:Choice>
        <mc:Fallback>
          <p:sp>
            <p:nvSpPr>
              <p:cNvPr id="5" name="Content Placeholder 4">
                <a:extLst>
                  <a:ext uri="{FF2B5EF4-FFF2-40B4-BE49-F238E27FC236}">
                    <a16:creationId xmlns:a16="http://schemas.microsoft.com/office/drawing/2014/main" id="{A3B9C1EF-FB2D-1D14-7F81-B7DF622C0BA8}"/>
                  </a:ext>
                </a:extLst>
              </p:cNvPr>
              <p:cNvSpPr>
                <a:spLocks noGrp="1" noRot="1" noChangeAspect="1" noMove="1" noResize="1" noEditPoints="1" noAdjustHandles="1" noChangeArrowheads="1" noChangeShapeType="1" noTextEdit="1"/>
              </p:cNvSpPr>
              <p:nvPr>
                <p:ph idx="1"/>
              </p:nvPr>
            </p:nvSpPr>
            <p:spPr>
              <a:blipFill>
                <a:blip r:embed="rId2"/>
                <a:stretch>
                  <a:fillRect l="-1333" t="-2125" r="-2222" b="-1625"/>
                </a:stretch>
              </a:blipFill>
            </p:spPr>
            <p:txBody>
              <a:bodyPr/>
              <a:lstStyle/>
              <a:p>
                <a:r>
                  <a:rPr lang="en-US">
                    <a:noFill/>
                  </a:rPr>
                  <a:t> </a:t>
                </a:r>
              </a:p>
            </p:txBody>
          </p:sp>
        </mc:Fallback>
      </mc:AlternateContent>
    </p:spTree>
    <p:extLst>
      <p:ext uri="{BB962C8B-B14F-4D97-AF65-F5344CB8AC3E}">
        <p14:creationId xmlns:p14="http://schemas.microsoft.com/office/powerpoint/2010/main" val="1978156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E1D5-7735-326A-C557-0A1153905E65}"/>
              </a:ext>
            </a:extLst>
          </p:cNvPr>
          <p:cNvSpPr>
            <a:spLocks noGrp="1"/>
          </p:cNvSpPr>
          <p:nvPr>
            <p:ph type="title"/>
          </p:nvPr>
        </p:nvSpPr>
        <p:spPr/>
        <p:txBody>
          <a:bodyPr/>
          <a:lstStyle/>
          <a:p>
            <a:r>
              <a:rPr lang="en-US" dirty="0"/>
              <a:t>ID3 Example</a:t>
            </a:r>
          </a:p>
        </p:txBody>
      </p:sp>
      <p:sp>
        <p:nvSpPr>
          <p:cNvPr id="3" name="Content Placeholder 2">
            <a:extLst>
              <a:ext uri="{FF2B5EF4-FFF2-40B4-BE49-F238E27FC236}">
                <a16:creationId xmlns:a16="http://schemas.microsoft.com/office/drawing/2014/main" id="{86907746-4C47-D2A8-B5D5-06C1295A3EA5}"/>
              </a:ext>
            </a:extLst>
          </p:cNvPr>
          <p:cNvSpPr>
            <a:spLocks noGrp="1"/>
          </p:cNvSpPr>
          <p:nvPr>
            <p:ph idx="1"/>
          </p:nvPr>
        </p:nvSpPr>
        <p:spPr>
          <a:xfrm>
            <a:off x="457200" y="1600200"/>
            <a:ext cx="7543800" cy="381000"/>
          </a:xfrm>
        </p:spPr>
        <p:txBody>
          <a:bodyPr>
            <a:normAutofit fontScale="55000" lnSpcReduction="20000"/>
          </a:bodyPr>
          <a:lstStyle/>
          <a:p>
            <a:r>
              <a:rPr lang="en-US" dirty="0"/>
              <a:t>A classic famous example where decision tree is used is known as Play Tennis.</a:t>
            </a:r>
          </a:p>
        </p:txBody>
      </p:sp>
      <p:pic>
        <p:nvPicPr>
          <p:cNvPr id="4" name="Picture 3" descr="Play Tennis Data Set">
            <a:extLst>
              <a:ext uri="{FF2B5EF4-FFF2-40B4-BE49-F238E27FC236}">
                <a16:creationId xmlns:a16="http://schemas.microsoft.com/office/drawing/2014/main" id="{BBF79040-B9C1-6F8C-5C4E-7EE6EA5ABD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5943600" cy="4754880"/>
          </a:xfrm>
          <a:prstGeom prst="rect">
            <a:avLst/>
          </a:prstGeom>
          <a:noFill/>
          <a:ln>
            <a:noFill/>
          </a:ln>
        </p:spPr>
      </p:pic>
    </p:spTree>
    <p:extLst>
      <p:ext uri="{BB962C8B-B14F-4D97-AF65-F5344CB8AC3E}">
        <p14:creationId xmlns:p14="http://schemas.microsoft.com/office/powerpoint/2010/main" val="50187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4C79-EA3D-E9C9-A4C5-5C070DCA09CE}"/>
              </a:ext>
            </a:extLst>
          </p:cNvPr>
          <p:cNvSpPr>
            <a:spLocks noGrp="1"/>
          </p:cNvSpPr>
          <p:nvPr>
            <p:ph type="title"/>
          </p:nvPr>
        </p:nvSpPr>
        <p:spPr/>
        <p:txBody>
          <a:bodyPr/>
          <a:lstStyle/>
          <a:p>
            <a:r>
              <a:rPr lang="en-US" dirty="0"/>
              <a:t>1. Source Entropy</a:t>
            </a:r>
          </a:p>
        </p:txBody>
      </p:sp>
      <p:sp>
        <p:nvSpPr>
          <p:cNvPr id="3" name="Content Placeholder 2">
            <a:extLst>
              <a:ext uri="{FF2B5EF4-FFF2-40B4-BE49-F238E27FC236}">
                <a16:creationId xmlns:a16="http://schemas.microsoft.com/office/drawing/2014/main" id="{03473DBB-0453-2928-4BFB-02B09EECFDF6}"/>
              </a:ext>
            </a:extLst>
          </p:cNvPr>
          <p:cNvSpPr>
            <a:spLocks noGrp="1"/>
          </p:cNvSpPr>
          <p:nvPr>
            <p:ph idx="1"/>
          </p:nvPr>
        </p:nvSpPr>
        <p:spPr>
          <a:xfrm>
            <a:off x="457200" y="1600200"/>
            <a:ext cx="8229600" cy="1066800"/>
          </a:xfrm>
        </p:spPr>
        <p:txBody>
          <a:bodyPr>
            <a:normAutofit/>
          </a:bodyPr>
          <a:lstStyle/>
          <a:p>
            <a:r>
              <a:rPr lang="en-US" sz="2000" dirty="0"/>
              <a:t>In the given 14 days, we played tennis on 9 occasions and we did not play on 5 occasions.</a:t>
            </a:r>
          </a:p>
        </p:txBody>
      </p:sp>
      <p:sp>
        <p:nvSpPr>
          <p:cNvPr id="4" name="TextBox 3">
            <a:extLst>
              <a:ext uri="{FF2B5EF4-FFF2-40B4-BE49-F238E27FC236}">
                <a16:creationId xmlns:a16="http://schemas.microsoft.com/office/drawing/2014/main" id="{8F97B826-0DB9-C86A-B34A-9FA6FD129D7E}"/>
              </a:ext>
            </a:extLst>
          </p:cNvPr>
          <p:cNvSpPr txBox="1"/>
          <p:nvPr/>
        </p:nvSpPr>
        <p:spPr>
          <a:xfrm>
            <a:off x="444661" y="2362200"/>
            <a:ext cx="3657600" cy="3639458"/>
          </a:xfrm>
          <a:prstGeom prst="rect">
            <a:avLst/>
          </a:prstGeom>
          <a:noFill/>
        </p:spPr>
        <p:txBody>
          <a:bodyPr wrap="square" rtlCol="0">
            <a:spAutoFit/>
          </a:bodyPr>
          <a:lstStyle/>
          <a:p>
            <a:pPr marL="0" marR="0" algn="ctr">
              <a:lnSpc>
                <a:spcPts val="2590"/>
              </a:lnSpc>
              <a:spcBef>
                <a:spcPts val="0"/>
              </a:spcBef>
              <a:spcAft>
                <a:spcPts val="1320"/>
              </a:spcAft>
            </a:pPr>
            <a:r>
              <a:rPr lang="en-US" sz="1800" b="1" kern="0" dirty="0">
                <a:solidFill>
                  <a:srgbClr val="444444"/>
                </a:solidFill>
                <a:effectLst/>
                <a:latin typeface="inherit"/>
                <a:ea typeface="Times New Roman" panose="02020603050405020304" pitchFamily="18" charset="0"/>
                <a:cs typeface="Times New Roman" panose="02020603050405020304" pitchFamily="18" charset="0"/>
              </a:rPr>
              <a:t>Probability of playing tennis: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ts val="2590"/>
              </a:lnSpc>
              <a:spcBef>
                <a:spcPts val="0"/>
              </a:spcBef>
              <a:spcAft>
                <a:spcPts val="1320"/>
              </a:spcAft>
            </a:pPr>
            <a:r>
              <a:rPr lang="en-US" sz="1800" kern="0">
                <a:solidFill>
                  <a:srgbClr val="444444"/>
                </a:solidFill>
                <a:effectLst/>
                <a:latin typeface="inherit"/>
                <a:ea typeface="Times New Roman" panose="02020603050405020304" pitchFamily="18" charset="0"/>
                <a:cs typeface="Times New Roman" panose="02020603050405020304" pitchFamily="18" charset="0"/>
              </a:rPr>
              <a:t>Number </a:t>
            </a:r>
            <a:r>
              <a:rPr lang="en-US" sz="1800" kern="0" dirty="0">
                <a:solidFill>
                  <a:srgbClr val="444444"/>
                </a:solidFill>
                <a:effectLst/>
                <a:latin typeface="inherit"/>
                <a:ea typeface="Times New Roman" panose="02020603050405020304" pitchFamily="18" charset="0"/>
                <a:cs typeface="Times New Roman" panose="02020603050405020304" pitchFamily="18" charset="0"/>
              </a:rPr>
              <a:t>of favorable events : 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ts val="2590"/>
              </a:lnSpc>
              <a:spcBef>
                <a:spcPts val="0"/>
              </a:spcBef>
              <a:spcAft>
                <a:spcPts val="1320"/>
              </a:spcAft>
            </a:pPr>
            <a:r>
              <a:rPr lang="en-US" sz="1800" kern="0">
                <a:solidFill>
                  <a:srgbClr val="444444"/>
                </a:solidFill>
                <a:effectLst/>
                <a:latin typeface="inherit"/>
                <a:ea typeface="Times New Roman" panose="02020603050405020304" pitchFamily="18" charset="0"/>
                <a:cs typeface="Times New Roman" panose="02020603050405020304" pitchFamily="18" charset="0"/>
              </a:rPr>
              <a:t>Number </a:t>
            </a:r>
            <a:r>
              <a:rPr lang="en-US" sz="1800" kern="0" dirty="0">
                <a:solidFill>
                  <a:srgbClr val="444444"/>
                </a:solidFill>
                <a:effectLst/>
                <a:latin typeface="inherit"/>
                <a:ea typeface="Times New Roman" panose="02020603050405020304" pitchFamily="18" charset="0"/>
                <a:cs typeface="Times New Roman" panose="02020603050405020304" pitchFamily="18" charset="0"/>
              </a:rPr>
              <a:t>of total events : 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ts val="2590"/>
              </a:lnSpc>
              <a:spcBef>
                <a:spcPts val="0"/>
              </a:spcBef>
              <a:spcAft>
                <a:spcPts val="1320"/>
              </a:spcAft>
            </a:pPr>
            <a:r>
              <a:rPr lang="en-US" sz="1800" kern="0" dirty="0">
                <a:solidFill>
                  <a:srgbClr val="444444"/>
                </a:solidFill>
                <a:effectLst/>
                <a:latin typeface="inherit"/>
                <a:ea typeface="Times New Roman" panose="02020603050405020304" pitchFamily="18" charset="0"/>
                <a:cs typeface="Times New Roman" panose="02020603050405020304" pitchFamily="18" charset="0"/>
              </a:rPr>
              <a:t>Probability </a:t>
            </a:r>
            <a:r>
              <a:rPr lang="en-US" sz="1800" kern="0">
                <a:solidFill>
                  <a:srgbClr val="444444"/>
                </a:solidFill>
                <a:effectLst/>
                <a:latin typeface="inherit"/>
                <a:ea typeface="Times New Roman" panose="02020603050405020304" pitchFamily="18" charset="0"/>
                <a:cs typeface="Times New Roman" panose="02020603050405020304" pitchFamily="18" charset="0"/>
              </a:rPr>
              <a:t>=  (Number </a:t>
            </a:r>
            <a:r>
              <a:rPr lang="en-US" sz="1800" kern="0" dirty="0">
                <a:solidFill>
                  <a:srgbClr val="444444"/>
                </a:solidFill>
                <a:effectLst/>
                <a:latin typeface="inherit"/>
                <a:ea typeface="Times New Roman" panose="02020603050405020304" pitchFamily="18" charset="0"/>
                <a:cs typeface="Times New Roman" panose="02020603050405020304" pitchFamily="18" charset="0"/>
              </a:rPr>
              <a:t>of favorable events) </a:t>
            </a:r>
            <a:r>
              <a:rPr lang="en-US" sz="1800" kern="0">
                <a:solidFill>
                  <a:srgbClr val="444444"/>
                </a:solidFill>
                <a:effectLst/>
                <a:latin typeface="inherit"/>
                <a:ea typeface="Times New Roman" panose="02020603050405020304" pitchFamily="18" charset="0"/>
                <a:cs typeface="Times New Roman" panose="02020603050405020304" pitchFamily="18" charset="0"/>
              </a:rPr>
              <a:t>/ (Number </a:t>
            </a:r>
            <a:r>
              <a:rPr lang="en-US" sz="1800" kern="0" dirty="0">
                <a:solidFill>
                  <a:srgbClr val="444444"/>
                </a:solidFill>
                <a:effectLst/>
                <a:latin typeface="inherit"/>
                <a:ea typeface="Times New Roman" panose="02020603050405020304" pitchFamily="18" charset="0"/>
                <a:cs typeface="Times New Roman" panose="02020603050405020304" pitchFamily="18" charset="0"/>
              </a:rPr>
              <a:t>of total events)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ts val="2590"/>
              </a:lnSpc>
              <a:spcBef>
                <a:spcPts val="0"/>
              </a:spcBef>
              <a:spcAft>
                <a:spcPts val="1320"/>
              </a:spcAft>
            </a:pPr>
            <a:r>
              <a:rPr lang="en-US" sz="1800" kern="0" dirty="0">
                <a:solidFill>
                  <a:srgbClr val="444444"/>
                </a:solidFill>
                <a:effectLst/>
                <a:latin typeface="inherit"/>
                <a:ea typeface="Times New Roman" panose="02020603050405020304" pitchFamily="18" charset="0"/>
                <a:cs typeface="Times New Roman" panose="02020603050405020304" pitchFamily="18" charset="0"/>
              </a:rPr>
              <a:t>= 9/14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ts val="2590"/>
              </a:lnSpc>
              <a:spcBef>
                <a:spcPts val="0"/>
              </a:spcBef>
              <a:spcAft>
                <a:spcPts val="800"/>
              </a:spcAft>
            </a:pPr>
            <a:r>
              <a:rPr lang="en-US" sz="1800" kern="0" dirty="0">
                <a:solidFill>
                  <a:srgbClr val="444444"/>
                </a:solidFill>
                <a:effectLst/>
                <a:latin typeface="inherit"/>
                <a:ea typeface="Times New Roman" panose="02020603050405020304" pitchFamily="18" charset="0"/>
                <a:cs typeface="Times New Roman" panose="02020603050405020304" pitchFamily="18" charset="0"/>
              </a:rPr>
              <a:t>= 0.642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184B01F6-1E53-8279-D126-0A31B77E7562}"/>
              </a:ext>
            </a:extLst>
          </p:cNvPr>
          <p:cNvSpPr txBox="1"/>
          <p:nvPr/>
        </p:nvSpPr>
        <p:spPr>
          <a:xfrm>
            <a:off x="4790955" y="2362200"/>
            <a:ext cx="3657600" cy="3237425"/>
          </a:xfrm>
          <a:prstGeom prst="rect">
            <a:avLst/>
          </a:prstGeom>
          <a:noFill/>
        </p:spPr>
        <p:txBody>
          <a:bodyPr wrap="square" rtlCol="0">
            <a:spAutoFit/>
          </a:bodyPr>
          <a:lstStyle/>
          <a:p>
            <a:pPr marL="0" marR="0" algn="ctr">
              <a:lnSpc>
                <a:spcPts val="2590"/>
              </a:lnSpc>
              <a:spcBef>
                <a:spcPts val="0"/>
              </a:spcBef>
              <a:spcAft>
                <a:spcPts val="1320"/>
              </a:spcAft>
            </a:pPr>
            <a:r>
              <a:rPr lang="en-US" sz="1800" b="1" kern="0" dirty="0">
                <a:solidFill>
                  <a:srgbClr val="444444"/>
                </a:solidFill>
                <a:effectLst/>
                <a:latin typeface="inherit"/>
                <a:ea typeface="Times New Roman" panose="02020603050405020304" pitchFamily="18" charset="0"/>
                <a:cs typeface="Times New Roman" panose="02020603050405020304" pitchFamily="18" charset="0"/>
              </a:rPr>
              <a:t>Probability of not playing tennis:</a:t>
            </a:r>
          </a:p>
          <a:p>
            <a:pPr marL="0" marR="0" algn="ctr">
              <a:lnSpc>
                <a:spcPts val="2590"/>
              </a:lnSpc>
              <a:spcBef>
                <a:spcPts val="0"/>
              </a:spcBef>
              <a:spcAft>
                <a:spcPts val="1320"/>
              </a:spcAft>
            </a:pPr>
            <a:r>
              <a:rPr lang="en-US" sz="1800" kern="0">
                <a:solidFill>
                  <a:srgbClr val="444444"/>
                </a:solidFill>
                <a:effectLst/>
                <a:latin typeface="inherit"/>
                <a:ea typeface="Times New Roman" panose="02020603050405020304" pitchFamily="18" charset="0"/>
                <a:cs typeface="Times New Roman" panose="02020603050405020304" pitchFamily="18" charset="0"/>
              </a:rPr>
              <a:t>Number </a:t>
            </a:r>
            <a:r>
              <a:rPr lang="en-US" sz="1800" kern="0" dirty="0">
                <a:solidFill>
                  <a:srgbClr val="444444"/>
                </a:solidFill>
                <a:effectLst/>
                <a:latin typeface="inherit"/>
                <a:ea typeface="Times New Roman" panose="02020603050405020304" pitchFamily="18" charset="0"/>
                <a:cs typeface="Times New Roman" panose="02020603050405020304" pitchFamily="18" charset="0"/>
              </a:rPr>
              <a:t>of favorable events : 5</a:t>
            </a:r>
          </a:p>
          <a:p>
            <a:pPr marL="0" marR="0" algn="ctr">
              <a:lnSpc>
                <a:spcPts val="2590"/>
              </a:lnSpc>
              <a:spcBef>
                <a:spcPts val="0"/>
              </a:spcBef>
              <a:spcAft>
                <a:spcPts val="1320"/>
              </a:spcAft>
            </a:pPr>
            <a:r>
              <a:rPr lang="en-US" sz="1800" kern="0">
                <a:solidFill>
                  <a:srgbClr val="444444"/>
                </a:solidFill>
                <a:effectLst/>
                <a:latin typeface="inherit"/>
                <a:ea typeface="Times New Roman" panose="02020603050405020304" pitchFamily="18" charset="0"/>
                <a:cs typeface="Times New Roman" panose="02020603050405020304" pitchFamily="18" charset="0"/>
              </a:rPr>
              <a:t>Number </a:t>
            </a:r>
            <a:r>
              <a:rPr lang="en-US" sz="1800" kern="0" dirty="0">
                <a:solidFill>
                  <a:srgbClr val="444444"/>
                </a:solidFill>
                <a:effectLst/>
                <a:latin typeface="inherit"/>
                <a:ea typeface="Times New Roman" panose="02020603050405020304" pitchFamily="18" charset="0"/>
                <a:cs typeface="Times New Roman" panose="02020603050405020304" pitchFamily="18" charset="0"/>
              </a:rPr>
              <a:t>of total events : 14</a:t>
            </a:r>
          </a:p>
          <a:p>
            <a:pPr marL="0" marR="0" algn="ctr">
              <a:lnSpc>
                <a:spcPts val="2590"/>
              </a:lnSpc>
              <a:spcBef>
                <a:spcPts val="0"/>
              </a:spcBef>
              <a:spcAft>
                <a:spcPts val="1320"/>
              </a:spcAft>
            </a:pPr>
            <a:r>
              <a:rPr lang="en-US" sz="1800" kern="0" dirty="0">
                <a:solidFill>
                  <a:srgbClr val="444444"/>
                </a:solidFill>
                <a:effectLst/>
                <a:latin typeface="inherit"/>
                <a:ea typeface="Times New Roman" panose="02020603050405020304" pitchFamily="18" charset="0"/>
                <a:cs typeface="Times New Roman" panose="02020603050405020304" pitchFamily="18" charset="0"/>
              </a:rPr>
              <a:t>Probability </a:t>
            </a:r>
            <a:r>
              <a:rPr lang="en-US" sz="1800" kern="0">
                <a:solidFill>
                  <a:srgbClr val="444444"/>
                </a:solidFill>
                <a:effectLst/>
                <a:latin typeface="inherit"/>
                <a:ea typeface="Times New Roman" panose="02020603050405020304" pitchFamily="18" charset="0"/>
                <a:cs typeface="Times New Roman" panose="02020603050405020304" pitchFamily="18" charset="0"/>
              </a:rPr>
              <a:t>=  (Number </a:t>
            </a:r>
            <a:r>
              <a:rPr lang="en-US" sz="1800" kern="0" dirty="0">
                <a:solidFill>
                  <a:srgbClr val="444444"/>
                </a:solidFill>
                <a:effectLst/>
                <a:latin typeface="inherit"/>
                <a:ea typeface="Times New Roman" panose="02020603050405020304" pitchFamily="18" charset="0"/>
                <a:cs typeface="Times New Roman" panose="02020603050405020304" pitchFamily="18" charset="0"/>
              </a:rPr>
              <a:t>of favorable events) </a:t>
            </a:r>
            <a:r>
              <a:rPr lang="en-US" sz="1800" kern="0">
                <a:solidFill>
                  <a:srgbClr val="444444"/>
                </a:solidFill>
                <a:effectLst/>
                <a:latin typeface="inherit"/>
                <a:ea typeface="Times New Roman" panose="02020603050405020304" pitchFamily="18" charset="0"/>
                <a:cs typeface="Times New Roman" panose="02020603050405020304" pitchFamily="18" charset="0"/>
              </a:rPr>
              <a:t>/ (Number </a:t>
            </a:r>
            <a:r>
              <a:rPr lang="en-US" sz="1800" kern="0" dirty="0">
                <a:solidFill>
                  <a:srgbClr val="444444"/>
                </a:solidFill>
                <a:effectLst/>
                <a:latin typeface="inherit"/>
                <a:ea typeface="Times New Roman" panose="02020603050405020304" pitchFamily="18" charset="0"/>
                <a:cs typeface="Times New Roman" panose="02020603050405020304" pitchFamily="18" charset="0"/>
              </a:rPr>
              <a:t>of total events)</a:t>
            </a:r>
          </a:p>
          <a:p>
            <a:pPr marL="0" marR="0" algn="ctr">
              <a:lnSpc>
                <a:spcPts val="2590"/>
              </a:lnSpc>
              <a:spcBef>
                <a:spcPts val="0"/>
              </a:spcBef>
              <a:spcAft>
                <a:spcPts val="1320"/>
              </a:spcAft>
            </a:pPr>
            <a:r>
              <a:rPr lang="en-US" sz="1800" kern="0" dirty="0">
                <a:solidFill>
                  <a:srgbClr val="444444"/>
                </a:solidFill>
                <a:effectLst/>
                <a:latin typeface="inherit"/>
                <a:ea typeface="Times New Roman" panose="02020603050405020304" pitchFamily="18" charset="0"/>
                <a:cs typeface="Times New Roman" panose="02020603050405020304" pitchFamily="18" charset="0"/>
              </a:rPr>
              <a:t>=5/14</a:t>
            </a:r>
          </a:p>
          <a:p>
            <a:pPr marL="0" marR="0" algn="ctr">
              <a:lnSpc>
                <a:spcPts val="2590"/>
              </a:lnSpc>
              <a:spcBef>
                <a:spcPts val="0"/>
              </a:spcBef>
              <a:spcAft>
                <a:spcPts val="1320"/>
              </a:spcAft>
            </a:pPr>
            <a:r>
              <a:rPr lang="en-US" sz="1800" kern="0" dirty="0">
                <a:solidFill>
                  <a:srgbClr val="444444"/>
                </a:solidFill>
                <a:effectLst/>
                <a:latin typeface="inherit"/>
                <a:ea typeface="Times New Roman" panose="02020603050405020304" pitchFamily="18" charset="0"/>
                <a:cs typeface="Times New Roman" panose="02020603050405020304" pitchFamily="18" charset="0"/>
              </a:rPr>
              <a:t>=0.357</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D8EE05D-B3CB-FD25-0250-2C953501400A}"/>
                  </a:ext>
                </a:extLst>
              </p:cNvPr>
              <p:cNvSpPr txBox="1"/>
              <p:nvPr/>
            </p:nvSpPr>
            <p:spPr>
              <a:xfrm>
                <a:off x="1028700" y="5599625"/>
                <a:ext cx="7086600"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it-IT" sz="2400" i="1" smtClean="0">
                          <a:latin typeface="Cambria Math" panose="02040503050406030204" pitchFamily="18" charset="0"/>
                        </a:rPr>
                        <m:t>𝐸</m:t>
                      </m:r>
                      <m:r>
                        <a:rPr lang="it-IT" sz="2400" i="1" smtClean="0">
                          <a:latin typeface="Cambria Math" panose="02040503050406030204" pitchFamily="18" charset="0"/>
                        </a:rPr>
                        <m:t> =−(</m:t>
                      </m:r>
                      <m:r>
                        <a:rPr lang="en-US" sz="2400" b="0" i="1" smtClean="0">
                          <a:latin typeface="Cambria Math" panose="02040503050406030204" pitchFamily="18" charset="0"/>
                        </a:rPr>
                        <m:t>𝑃</m:t>
                      </m:r>
                      <m:r>
                        <a:rPr lang="it-IT" sz="2400" i="1">
                          <a:latin typeface="Cambria Math" panose="02040503050406030204" pitchFamily="18" charset="0"/>
                        </a:rPr>
                        <m:t>(</m:t>
                      </m:r>
                      <m:r>
                        <a:rPr lang="it-IT" sz="2400" i="1">
                          <a:latin typeface="Cambria Math" panose="02040503050406030204" pitchFamily="18" charset="0"/>
                        </a:rPr>
                        <m:t>𝑎</m:t>
                      </m:r>
                      <m:r>
                        <a:rPr lang="it-IT" sz="2400" i="1">
                          <a:latin typeface="Cambria Math" panose="02040503050406030204" pitchFamily="18" charset="0"/>
                        </a:rPr>
                        <m:t>) ∗ </m:t>
                      </m:r>
                      <m:r>
                        <a:rPr lang="it-IT" sz="2400" i="1">
                          <a:latin typeface="Cambria Math" panose="02040503050406030204" pitchFamily="18" charset="0"/>
                        </a:rPr>
                        <m:t>𝑙𝑜𝑔</m:t>
                      </m:r>
                      <m:r>
                        <a:rPr lang="it-IT" sz="2400" i="1" baseline="-25000">
                          <a:latin typeface="Cambria Math" panose="02040503050406030204" pitchFamily="18" charset="0"/>
                        </a:rPr>
                        <m:t>2</m:t>
                      </m:r>
                      <m:r>
                        <a:rPr lang="it-IT" sz="2400" i="1">
                          <a:latin typeface="Cambria Math" panose="02040503050406030204" pitchFamily="18" charset="0"/>
                        </a:rPr>
                        <m:t>(</m:t>
                      </m:r>
                      <m:r>
                        <a:rPr lang="en-US" sz="2400" b="0" i="1" smtClean="0">
                          <a:latin typeface="Cambria Math" panose="02040503050406030204" pitchFamily="18" charset="0"/>
                        </a:rPr>
                        <m:t>𝑃</m:t>
                      </m:r>
                      <m:r>
                        <a:rPr lang="it-IT" sz="2400" i="1">
                          <a:latin typeface="Cambria Math" panose="02040503050406030204" pitchFamily="18" charset="0"/>
                        </a:rPr>
                        <m:t>(</m:t>
                      </m:r>
                      <m:r>
                        <a:rPr lang="it-IT" sz="2400" i="1">
                          <a:latin typeface="Cambria Math" panose="02040503050406030204" pitchFamily="18" charset="0"/>
                        </a:rPr>
                        <m:t>𝑎</m:t>
                      </m:r>
                      <m:r>
                        <a:rPr lang="it-IT" sz="2400" i="1">
                          <a:latin typeface="Cambria Math" panose="02040503050406030204" pitchFamily="18" charset="0"/>
                        </a:rPr>
                        <m:t>))) – (</m:t>
                      </m:r>
                      <m:r>
                        <a:rPr lang="en-US" sz="2400" b="0" i="1" smtClean="0">
                          <a:latin typeface="Cambria Math" panose="02040503050406030204" pitchFamily="18" charset="0"/>
                        </a:rPr>
                        <m:t>𝑃</m:t>
                      </m:r>
                      <m:r>
                        <a:rPr lang="it-IT" sz="2400" i="1">
                          <a:latin typeface="Cambria Math" panose="02040503050406030204" pitchFamily="18" charset="0"/>
                        </a:rPr>
                        <m:t>(</m:t>
                      </m:r>
                      <m:r>
                        <a:rPr lang="it-IT" sz="2400" i="1">
                          <a:latin typeface="Cambria Math" panose="02040503050406030204" pitchFamily="18" charset="0"/>
                        </a:rPr>
                        <m:t>𝑏</m:t>
                      </m:r>
                      <m:r>
                        <a:rPr lang="it-IT" sz="2400" i="1">
                          <a:latin typeface="Cambria Math" panose="02040503050406030204" pitchFamily="18" charset="0"/>
                        </a:rPr>
                        <m:t>) ∗ </m:t>
                      </m:r>
                      <m:r>
                        <a:rPr lang="it-IT" sz="2400" i="1">
                          <a:latin typeface="Cambria Math" panose="02040503050406030204" pitchFamily="18" charset="0"/>
                        </a:rPr>
                        <m:t>𝑙𝑜𝑔</m:t>
                      </m:r>
                      <m:r>
                        <a:rPr lang="it-IT" sz="2400" i="1" baseline="-25000">
                          <a:latin typeface="Cambria Math" panose="02040503050406030204" pitchFamily="18" charset="0"/>
                        </a:rPr>
                        <m:t>2</m:t>
                      </m:r>
                      <m:r>
                        <a:rPr lang="it-IT" sz="2400" i="1">
                          <a:latin typeface="Cambria Math" panose="02040503050406030204" pitchFamily="18" charset="0"/>
                        </a:rPr>
                        <m:t>(</m:t>
                      </m:r>
                      <m:r>
                        <a:rPr lang="en-US" sz="2400" b="0" i="1" smtClean="0">
                          <a:latin typeface="Cambria Math" panose="02040503050406030204" pitchFamily="18" charset="0"/>
                        </a:rPr>
                        <m:t>𝑃</m:t>
                      </m:r>
                      <m:r>
                        <a:rPr lang="it-IT" sz="2400" i="1">
                          <a:latin typeface="Cambria Math" panose="02040503050406030204" pitchFamily="18" charset="0"/>
                        </a:rPr>
                        <m:t>(</m:t>
                      </m:r>
                      <m:r>
                        <a:rPr lang="it-IT" sz="2400" i="1">
                          <a:latin typeface="Cambria Math" panose="02040503050406030204" pitchFamily="18" charset="0"/>
                        </a:rPr>
                        <m:t>𝑏</m:t>
                      </m:r>
                      <m:r>
                        <a:rPr lang="it-IT" sz="2400" i="1">
                          <a:latin typeface="Cambria Math" panose="02040503050406030204" pitchFamily="18" charset="0"/>
                        </a:rPr>
                        <m:t>)))</m:t>
                      </m:r>
                    </m:oMath>
                  </m:oMathPara>
                </a14:m>
                <a:endParaRPr lang="en-US" sz="2400" dirty="0"/>
              </a:p>
            </p:txBody>
          </p:sp>
        </mc:Choice>
        <mc:Fallback>
          <p:sp>
            <p:nvSpPr>
              <p:cNvPr id="7" name="TextBox 6">
                <a:extLst>
                  <a:ext uri="{FF2B5EF4-FFF2-40B4-BE49-F238E27FC236}">
                    <a16:creationId xmlns:a16="http://schemas.microsoft.com/office/drawing/2014/main" id="{3D8EE05D-B3CB-FD25-0250-2C953501400A}"/>
                  </a:ext>
                </a:extLst>
              </p:cNvPr>
              <p:cNvSpPr txBox="1">
                <a:spLocks noRot="1" noChangeAspect="1" noMove="1" noResize="1" noEditPoints="1" noAdjustHandles="1" noChangeArrowheads="1" noChangeShapeType="1" noTextEdit="1"/>
              </p:cNvSpPr>
              <p:nvPr/>
            </p:nvSpPr>
            <p:spPr>
              <a:xfrm>
                <a:off x="1028700" y="5599625"/>
                <a:ext cx="7086600" cy="461665"/>
              </a:xfrm>
              <a:prstGeom prst="rect">
                <a:avLst/>
              </a:prstGeom>
              <a:blipFill>
                <a:blip r:embed="rId2"/>
                <a:stretch>
                  <a:fillRect b="-21333"/>
                </a:stretch>
              </a:blipFill>
            </p:spPr>
            <p:txBody>
              <a:bodyPr/>
              <a:lstStyle/>
              <a:p>
                <a:r>
                  <a:rPr lang="en-US">
                    <a:noFill/>
                  </a:rPr>
                  <a:t> </a:t>
                </a:r>
              </a:p>
            </p:txBody>
          </p:sp>
        </mc:Fallback>
      </mc:AlternateContent>
    </p:spTree>
    <p:extLst>
      <p:ext uri="{BB962C8B-B14F-4D97-AF65-F5344CB8AC3E}">
        <p14:creationId xmlns:p14="http://schemas.microsoft.com/office/powerpoint/2010/main" val="1583509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9F43-2F56-AB33-5DE4-57AFBFD7DD5C}"/>
              </a:ext>
            </a:extLst>
          </p:cNvPr>
          <p:cNvSpPr>
            <a:spLocks noGrp="1"/>
          </p:cNvSpPr>
          <p:nvPr>
            <p:ph type="title"/>
          </p:nvPr>
        </p:nvSpPr>
        <p:spPr/>
        <p:txBody>
          <a:bodyPr/>
          <a:lstStyle/>
          <a:p>
            <a:r>
              <a:rPr lang="en-US" dirty="0"/>
              <a:t>Entropy of every attribute</a:t>
            </a:r>
          </a:p>
        </p:txBody>
      </p:sp>
      <p:sp>
        <p:nvSpPr>
          <p:cNvPr id="3" name="Content Placeholder 2">
            <a:extLst>
              <a:ext uri="{FF2B5EF4-FFF2-40B4-BE49-F238E27FC236}">
                <a16:creationId xmlns:a16="http://schemas.microsoft.com/office/drawing/2014/main" id="{A48FDA66-321B-93C9-B368-1804511870AD}"/>
              </a:ext>
            </a:extLst>
          </p:cNvPr>
          <p:cNvSpPr>
            <a:spLocks noGrp="1"/>
          </p:cNvSpPr>
          <p:nvPr>
            <p:ph idx="1"/>
          </p:nvPr>
        </p:nvSpPr>
        <p:spPr/>
        <p:txBody>
          <a:bodyPr/>
          <a:lstStyle/>
          <a:p>
            <a:r>
              <a:rPr lang="en-US" dirty="0"/>
              <a:t>So, entropy of whole system before we proceed with other attributes is _____?.</a:t>
            </a:r>
          </a:p>
          <a:p>
            <a:r>
              <a:rPr lang="en-US" dirty="0"/>
              <a:t>Now, we have four features to make decision and they are:</a:t>
            </a:r>
          </a:p>
          <a:p>
            <a:pPr lvl="1"/>
            <a:r>
              <a:rPr lang="en-US" dirty="0"/>
              <a:t>1.	Outlook</a:t>
            </a:r>
          </a:p>
          <a:p>
            <a:pPr lvl="1"/>
            <a:r>
              <a:rPr lang="en-US" dirty="0"/>
              <a:t>2.	Temperature</a:t>
            </a:r>
          </a:p>
          <a:p>
            <a:pPr lvl="1"/>
            <a:r>
              <a:rPr lang="en-US" dirty="0"/>
              <a:t>3.	Windy</a:t>
            </a:r>
          </a:p>
          <a:p>
            <a:pPr lvl="1"/>
            <a:r>
              <a:rPr lang="en-US" dirty="0"/>
              <a:t>4.	Humidity</a:t>
            </a:r>
          </a:p>
          <a:p>
            <a:r>
              <a:rPr lang="en-US" dirty="0"/>
              <a:t>Let’s see what happens to entropy when we make our first decision on the basis of Outlook.</a:t>
            </a:r>
          </a:p>
          <a:p>
            <a:endParaRPr lang="en-US" dirty="0"/>
          </a:p>
        </p:txBody>
      </p:sp>
    </p:spTree>
    <p:extLst>
      <p:ext uri="{BB962C8B-B14F-4D97-AF65-F5344CB8AC3E}">
        <p14:creationId xmlns:p14="http://schemas.microsoft.com/office/powerpoint/2010/main" val="3848091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F6FE-52F9-AA7A-D603-DF3D78AD50D0}"/>
              </a:ext>
            </a:extLst>
          </p:cNvPr>
          <p:cNvSpPr>
            <a:spLocks noGrp="1"/>
          </p:cNvSpPr>
          <p:nvPr>
            <p:ph type="title"/>
          </p:nvPr>
        </p:nvSpPr>
        <p:spPr/>
        <p:txBody>
          <a:bodyPr/>
          <a:lstStyle/>
          <a:p>
            <a:r>
              <a:rPr lang="en-US" dirty="0"/>
              <a:t>Outlook Attribute</a:t>
            </a:r>
          </a:p>
        </p:txBody>
      </p:sp>
      <p:sp>
        <p:nvSpPr>
          <p:cNvPr id="3" name="Content Placeholder 2">
            <a:extLst>
              <a:ext uri="{FF2B5EF4-FFF2-40B4-BE49-F238E27FC236}">
                <a16:creationId xmlns:a16="http://schemas.microsoft.com/office/drawing/2014/main" id="{487BD25B-E6DE-3834-6352-E4E1B3E04174}"/>
              </a:ext>
            </a:extLst>
          </p:cNvPr>
          <p:cNvSpPr>
            <a:spLocks noGrp="1"/>
          </p:cNvSpPr>
          <p:nvPr>
            <p:ph idx="1"/>
          </p:nvPr>
        </p:nvSpPr>
        <p:spPr/>
        <p:txBody>
          <a:bodyPr>
            <a:normAutofit fontScale="85000" lnSpcReduction="20000"/>
          </a:bodyPr>
          <a:lstStyle/>
          <a:p>
            <a:r>
              <a:rPr lang="en-US" dirty="0"/>
              <a:t>If we make a decision tree division at this level 0 based on outlook, we have three branches possible; either it will be </a:t>
            </a:r>
            <a:r>
              <a:rPr lang="en-US" b="1" dirty="0"/>
              <a:t>Sunny </a:t>
            </a:r>
            <a:r>
              <a:rPr lang="en-US" dirty="0"/>
              <a:t>or </a:t>
            </a:r>
            <a:r>
              <a:rPr lang="en-US" b="1" dirty="0"/>
              <a:t>Overcast </a:t>
            </a:r>
            <a:r>
              <a:rPr lang="en-US" dirty="0"/>
              <a:t>or it will be </a:t>
            </a:r>
            <a:r>
              <a:rPr lang="en-US" b="1" dirty="0"/>
              <a:t>Raining</a:t>
            </a:r>
            <a:r>
              <a:rPr lang="en-US" dirty="0"/>
              <a:t>.</a:t>
            </a:r>
          </a:p>
          <a:p>
            <a:endParaRPr lang="en-US" dirty="0"/>
          </a:p>
          <a:p>
            <a:r>
              <a:rPr lang="en-US" b="1" dirty="0"/>
              <a:t>Sunny</a:t>
            </a:r>
            <a:r>
              <a:rPr lang="en-US" dirty="0"/>
              <a:t> : In the given data, 5 days were sunny. Among those 5 days, tennis was played on 2 days and tennis was not played on 3 days. </a:t>
            </a:r>
          </a:p>
          <a:p>
            <a:endParaRPr lang="en-US" dirty="0"/>
          </a:p>
          <a:p>
            <a:r>
              <a:rPr lang="en-US" dirty="0"/>
              <a:t>What is the entropy here?</a:t>
            </a:r>
          </a:p>
          <a:p>
            <a:pPr marL="0" indent="0">
              <a:buNone/>
            </a:pPr>
            <a:r>
              <a:rPr lang="en-US" dirty="0"/>
              <a:t>	Probability of playing tennis = 2/5  = 0.4</a:t>
            </a:r>
          </a:p>
          <a:p>
            <a:pPr marL="0" indent="0">
              <a:buNone/>
            </a:pPr>
            <a:r>
              <a:rPr lang="en-US" dirty="0"/>
              <a:t>	Probability of not playing tennis = 3/5 = 0.6</a:t>
            </a:r>
          </a:p>
          <a:p>
            <a:pPr marL="0" indent="0">
              <a:buNone/>
            </a:pPr>
            <a:r>
              <a:rPr lang="en-US" dirty="0"/>
              <a:t>	Entropy when sunny</a:t>
            </a:r>
          </a:p>
          <a:p>
            <a:pPr marL="0" indent="0">
              <a:buNone/>
            </a:pPr>
            <a:r>
              <a:rPr lang="en-US" dirty="0"/>
              <a:t>	= -0.4 * log2(0.4) – 0.6 * log2(0.6)</a:t>
            </a:r>
          </a:p>
          <a:p>
            <a:pPr marL="0" indent="0">
              <a:buNone/>
            </a:pPr>
            <a:r>
              <a:rPr lang="en-US" dirty="0"/>
              <a:t>	= 0.97</a:t>
            </a:r>
          </a:p>
          <a:p>
            <a:endParaRPr lang="en-US" dirty="0"/>
          </a:p>
        </p:txBody>
      </p:sp>
    </p:spTree>
    <p:extLst>
      <p:ext uri="{BB962C8B-B14F-4D97-AF65-F5344CB8AC3E}">
        <p14:creationId xmlns:p14="http://schemas.microsoft.com/office/powerpoint/2010/main" val="108385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57C4-410A-5402-51CC-BE462A39048C}"/>
              </a:ext>
            </a:extLst>
          </p:cNvPr>
          <p:cNvSpPr>
            <a:spLocks noGrp="1"/>
          </p:cNvSpPr>
          <p:nvPr>
            <p:ph type="title"/>
          </p:nvPr>
        </p:nvSpPr>
        <p:spPr/>
        <p:txBody>
          <a:bodyPr/>
          <a:lstStyle/>
          <a:p>
            <a:r>
              <a:rPr lang="en-US" dirty="0"/>
              <a:t>Outlook Attribute</a:t>
            </a:r>
          </a:p>
        </p:txBody>
      </p:sp>
      <p:sp>
        <p:nvSpPr>
          <p:cNvPr id="3" name="Content Placeholder 2">
            <a:extLst>
              <a:ext uri="{FF2B5EF4-FFF2-40B4-BE49-F238E27FC236}">
                <a16:creationId xmlns:a16="http://schemas.microsoft.com/office/drawing/2014/main" id="{B9B93D1D-B4F7-8B58-1CB5-3ACC50FFE198}"/>
              </a:ext>
            </a:extLst>
          </p:cNvPr>
          <p:cNvSpPr>
            <a:spLocks noGrp="1"/>
          </p:cNvSpPr>
          <p:nvPr>
            <p:ph idx="1"/>
          </p:nvPr>
        </p:nvSpPr>
        <p:spPr/>
        <p:txBody>
          <a:bodyPr>
            <a:normAutofit fontScale="92500"/>
          </a:bodyPr>
          <a:lstStyle/>
          <a:p>
            <a:r>
              <a:rPr lang="en-US" b="1" dirty="0"/>
              <a:t>Overcast</a:t>
            </a:r>
            <a:r>
              <a:rPr lang="en-US" dirty="0"/>
              <a:t>: In the given data, 4 days were overcast and tennis was played on all the four days. Let</a:t>
            </a:r>
          </a:p>
          <a:p>
            <a:pPr marL="548640" lvl="2" indent="0">
              <a:buNone/>
            </a:pPr>
            <a:r>
              <a:rPr lang="en-US" dirty="0"/>
              <a:t>Probability of playing tennis = 4/4  = 1</a:t>
            </a:r>
          </a:p>
          <a:p>
            <a:pPr marL="548640" lvl="2" indent="0">
              <a:buNone/>
            </a:pPr>
            <a:r>
              <a:rPr lang="en-US" dirty="0"/>
              <a:t>Probability of not playing tennis = 0/4 = 0</a:t>
            </a:r>
          </a:p>
          <a:p>
            <a:pPr marL="548640" lvl="2" indent="0">
              <a:buNone/>
            </a:pPr>
            <a:r>
              <a:rPr lang="en-US" dirty="0"/>
              <a:t>Entropy when overcast = 0.0</a:t>
            </a:r>
          </a:p>
          <a:p>
            <a:r>
              <a:rPr lang="en-US" b="1" dirty="0"/>
              <a:t>Rain</a:t>
            </a:r>
            <a:r>
              <a:rPr lang="en-US" dirty="0"/>
              <a:t>: In the given data, 5 days were rainy. Among those 5 days, tennis was played on 3 days and </a:t>
            </a:r>
            <a:r>
              <a:rPr lang="en-US" dirty="0" err="1"/>
              <a:t>tenis</a:t>
            </a:r>
            <a:r>
              <a:rPr lang="en-US" dirty="0"/>
              <a:t> was not played on 2 days. What is the entropy here?</a:t>
            </a:r>
          </a:p>
          <a:p>
            <a:pPr marL="548640" lvl="2" indent="0">
              <a:buNone/>
            </a:pPr>
            <a:r>
              <a:rPr lang="en-US" dirty="0"/>
              <a:t>Probability of not playing tennis = 2/5  = 0.4</a:t>
            </a:r>
          </a:p>
          <a:p>
            <a:pPr marL="548640" lvl="2" indent="0">
              <a:buNone/>
            </a:pPr>
            <a:r>
              <a:rPr lang="en-US" dirty="0"/>
              <a:t>Probability of playing tennis = 3/5 = 0.6</a:t>
            </a:r>
          </a:p>
          <a:p>
            <a:pPr marL="548640" lvl="2" indent="0">
              <a:buNone/>
            </a:pPr>
            <a:r>
              <a:rPr lang="en-US" dirty="0"/>
              <a:t>Entropy when rainy = -0.4 * log2(0.4) – 0.6 * log2(0.6)</a:t>
            </a:r>
          </a:p>
          <a:p>
            <a:pPr marL="548640" lvl="2" indent="0">
              <a:buNone/>
            </a:pPr>
            <a:r>
              <a:rPr lang="en-US" dirty="0"/>
              <a:t>= 0.97</a:t>
            </a:r>
          </a:p>
          <a:p>
            <a:endParaRPr lang="en-US" dirty="0"/>
          </a:p>
          <a:p>
            <a:endParaRPr lang="en-US" dirty="0"/>
          </a:p>
        </p:txBody>
      </p:sp>
    </p:spTree>
    <p:extLst>
      <p:ext uri="{BB962C8B-B14F-4D97-AF65-F5344CB8AC3E}">
        <p14:creationId xmlns:p14="http://schemas.microsoft.com/office/powerpoint/2010/main" val="1974324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867-54A1-7C48-D9BB-76B07BD6C471}"/>
              </a:ext>
            </a:extLst>
          </p:cNvPr>
          <p:cNvSpPr>
            <a:spLocks noGrp="1"/>
          </p:cNvSpPr>
          <p:nvPr>
            <p:ph type="title"/>
          </p:nvPr>
        </p:nvSpPr>
        <p:spPr/>
        <p:txBody>
          <a:bodyPr/>
          <a:lstStyle/>
          <a:p>
            <a:r>
              <a:rPr lang="en-US" dirty="0"/>
              <a:t>Outlook Attribute</a:t>
            </a:r>
          </a:p>
        </p:txBody>
      </p:sp>
      <p:sp>
        <p:nvSpPr>
          <p:cNvPr id="3" name="Content Placeholder 2">
            <a:extLst>
              <a:ext uri="{FF2B5EF4-FFF2-40B4-BE49-F238E27FC236}">
                <a16:creationId xmlns:a16="http://schemas.microsoft.com/office/drawing/2014/main" id="{2218F99D-4FCB-FC59-CCCB-2391B0C9CB53}"/>
              </a:ext>
            </a:extLst>
          </p:cNvPr>
          <p:cNvSpPr>
            <a:spLocks noGrp="1"/>
          </p:cNvSpPr>
          <p:nvPr>
            <p:ph idx="1"/>
          </p:nvPr>
        </p:nvSpPr>
        <p:spPr/>
        <p:txBody>
          <a:bodyPr/>
          <a:lstStyle/>
          <a:p>
            <a:r>
              <a:rPr lang="en-US" dirty="0"/>
              <a:t>Entropy among the three branches:</a:t>
            </a:r>
          </a:p>
          <a:p>
            <a:r>
              <a:rPr lang="en-US" dirty="0"/>
              <a:t>Entropy among three branches = </a:t>
            </a:r>
          </a:p>
          <a:p>
            <a:pPr marL="0" indent="0">
              <a:buNone/>
            </a:pPr>
            <a:r>
              <a:rPr lang="en-US" sz="2400" dirty="0"/>
              <a:t>((no. of sunny days)/(total days) * (entropy when sunny)) + ((no. of overcast days)/(total days) * (entropy when overcast)) + ((no. of rainy days)/(total days) * (entropy when rainy))</a:t>
            </a:r>
          </a:p>
          <a:p>
            <a:pPr marL="0" indent="0">
              <a:buNone/>
            </a:pPr>
            <a:endParaRPr lang="en-US" sz="2400" dirty="0"/>
          </a:p>
          <a:p>
            <a:pPr marL="0" marR="0" indent="0" algn="ctr">
              <a:lnSpc>
                <a:spcPts val="2590"/>
              </a:lnSpc>
              <a:spcBef>
                <a:spcPts val="0"/>
              </a:spcBef>
              <a:spcAft>
                <a:spcPts val="1320"/>
              </a:spcAft>
              <a:buNone/>
            </a:pPr>
            <a:r>
              <a:rPr lang="en-US" sz="1800" kern="0" dirty="0">
                <a:solidFill>
                  <a:srgbClr val="444444"/>
                </a:solidFill>
                <a:effectLst/>
                <a:latin typeface="inherit"/>
                <a:ea typeface="Times New Roman" panose="02020603050405020304" pitchFamily="18" charset="0"/>
                <a:cs typeface="Times New Roman" panose="02020603050405020304" pitchFamily="18" charset="0"/>
              </a:rPr>
              <a:t>= ((5/14) * 0.97) + ((4/14) * 0) + ((5/14) * 0.97)= 0.69</a:t>
            </a:r>
          </a:p>
          <a:p>
            <a:pPr marL="0" marR="0" indent="0">
              <a:lnSpc>
                <a:spcPts val="2590"/>
              </a:lnSpc>
              <a:spcBef>
                <a:spcPts val="0"/>
              </a:spcBef>
              <a:spcAft>
                <a:spcPts val="132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Reduction in randomness = entropy source – entropy of branches</a:t>
            </a:r>
          </a:p>
          <a:p>
            <a:pPr marL="0" marR="0" indent="0">
              <a:lnSpc>
                <a:spcPts val="2590"/>
              </a:lnSpc>
              <a:spcBef>
                <a:spcPts val="0"/>
              </a:spcBef>
              <a:spcAft>
                <a:spcPts val="132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0.940 – 0.69 = 0.246</a:t>
            </a:r>
          </a:p>
          <a:p>
            <a:pPr marL="0" marR="0" indent="0">
              <a:lnSpc>
                <a:spcPts val="2590"/>
              </a:lnSpc>
              <a:spcBef>
                <a:spcPts val="0"/>
              </a:spcBef>
              <a:spcAft>
                <a:spcPts val="132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011587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53F9-AD0F-E2D3-0202-34A385A87B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894DBA-A4C2-30CC-C031-6C916718F977}"/>
              </a:ext>
            </a:extLst>
          </p:cNvPr>
          <p:cNvSpPr>
            <a:spLocks noGrp="1"/>
          </p:cNvSpPr>
          <p:nvPr>
            <p:ph idx="1"/>
          </p:nvPr>
        </p:nvSpPr>
        <p:spPr/>
        <p:txBody>
          <a:bodyPr/>
          <a:lstStyle/>
          <a:p>
            <a:r>
              <a:rPr lang="en-US" dirty="0"/>
              <a:t>Temperature</a:t>
            </a:r>
          </a:p>
          <a:p>
            <a:pPr lvl="1"/>
            <a:r>
              <a:rPr lang="en-US" dirty="0"/>
              <a:t>Information Gain = 0.029</a:t>
            </a:r>
          </a:p>
          <a:p>
            <a:r>
              <a:rPr lang="en-US" dirty="0"/>
              <a:t>Windy</a:t>
            </a:r>
          </a:p>
          <a:p>
            <a:pPr lvl="1"/>
            <a:r>
              <a:rPr lang="en-US" dirty="0"/>
              <a:t>Information Gain = 0.048</a:t>
            </a:r>
          </a:p>
          <a:p>
            <a:r>
              <a:rPr lang="en-US" dirty="0"/>
              <a:t>Humidity</a:t>
            </a:r>
          </a:p>
          <a:p>
            <a:pPr lvl="1"/>
            <a:r>
              <a:rPr lang="en-US" dirty="0"/>
              <a:t>Information Gain = 0.152</a:t>
            </a:r>
          </a:p>
          <a:p>
            <a:endParaRPr lang="en-US" dirty="0"/>
          </a:p>
        </p:txBody>
      </p:sp>
    </p:spTree>
    <p:extLst>
      <p:ext uri="{BB962C8B-B14F-4D97-AF65-F5344CB8AC3E}">
        <p14:creationId xmlns:p14="http://schemas.microsoft.com/office/powerpoint/2010/main" val="3429907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BD8B-DEB1-FE65-B3F2-D40BD44DF72A}"/>
              </a:ext>
            </a:extLst>
          </p:cNvPr>
          <p:cNvSpPr>
            <a:spLocks noGrp="1"/>
          </p:cNvSpPr>
          <p:nvPr>
            <p:ph type="title"/>
          </p:nvPr>
        </p:nvSpPr>
        <p:spPr/>
        <p:txBody>
          <a:bodyPr/>
          <a:lstStyle/>
          <a:p>
            <a:r>
              <a:rPr lang="en-US"/>
              <a:t>Pseudocode</a:t>
            </a:r>
          </a:p>
        </p:txBody>
      </p:sp>
      <p:sp>
        <p:nvSpPr>
          <p:cNvPr id="3" name="Content Placeholder 2">
            <a:extLst>
              <a:ext uri="{FF2B5EF4-FFF2-40B4-BE49-F238E27FC236}">
                <a16:creationId xmlns:a16="http://schemas.microsoft.com/office/drawing/2014/main" id="{B0A999EA-D9FB-D7CB-B93E-727928BE3FC4}"/>
              </a:ext>
            </a:extLst>
          </p:cNvPr>
          <p:cNvSpPr>
            <a:spLocks noGrp="1"/>
          </p:cNvSpPr>
          <p:nvPr>
            <p:ph idx="1"/>
          </p:nvPr>
        </p:nvSpPr>
        <p:spPr/>
        <p:txBody>
          <a:bodyPr>
            <a:normAutofit fontScale="77500" lnSpcReduction="20000"/>
          </a:bodyPr>
          <a:lstStyle/>
          <a:p>
            <a:pPr marL="0" indent="0">
              <a:buNone/>
            </a:pPr>
            <a:r>
              <a:rPr lang="en-US" dirty="0"/>
              <a:t>1. Create feature list, attribute list.</a:t>
            </a:r>
          </a:p>
          <a:p>
            <a:pPr marL="0" indent="0">
              <a:buNone/>
            </a:pPr>
            <a:r>
              <a:rPr lang="en-US" dirty="0"/>
              <a:t>	Example: Feature List : Outlook, Windy, Temperature and 	Humidity</a:t>
            </a:r>
          </a:p>
          <a:p>
            <a:pPr marL="0" indent="0">
              <a:buNone/>
            </a:pPr>
            <a:r>
              <a:rPr lang="en-US" dirty="0"/>
              <a:t>	Attributes for Outlook are Sunny, Overcast and Rainy.</a:t>
            </a:r>
          </a:p>
          <a:p>
            <a:pPr marL="0" indent="0">
              <a:buNone/>
            </a:pPr>
            <a:r>
              <a:rPr lang="en-US" dirty="0"/>
              <a:t>2.  Find the maximum information gain among all the features. Assign it root node.</a:t>
            </a:r>
          </a:p>
          <a:p>
            <a:pPr marL="0" indent="0">
              <a:buNone/>
            </a:pPr>
            <a:r>
              <a:rPr lang="en-US" dirty="0"/>
              <a:t>	Outlook in our example and it has three branches: Sunny, 	Overcast and Rainy.</a:t>
            </a:r>
          </a:p>
          <a:p>
            <a:pPr marL="0" indent="0">
              <a:buNone/>
            </a:pPr>
            <a:r>
              <a:rPr lang="en-US" dirty="0"/>
              <a:t>3. Remove the feature assigned in root node from the feature list and again find the maximum increase in information gain for each branch. Assign the feature as child node of each branch and remove that feature from feature list for that branch.</a:t>
            </a:r>
          </a:p>
          <a:p>
            <a:pPr marL="0" indent="0">
              <a:buNone/>
            </a:pPr>
            <a:r>
              <a:rPr lang="en-US" dirty="0"/>
              <a:t>	Sunny Branch for outlook root node has humidity as child 	node.</a:t>
            </a:r>
          </a:p>
          <a:p>
            <a:pPr marL="0" indent="0">
              <a:buNone/>
            </a:pPr>
            <a:r>
              <a:rPr lang="en-US" dirty="0"/>
              <a:t>4. Repeat step 3 until you get branches with only pure leaf. In our example, either yes or no.</a:t>
            </a:r>
          </a:p>
          <a:p>
            <a:pPr marL="0" indent="0">
              <a:buNone/>
            </a:pPr>
            <a:endParaRPr lang="en-US" dirty="0"/>
          </a:p>
        </p:txBody>
      </p:sp>
    </p:spTree>
    <p:extLst>
      <p:ext uri="{BB962C8B-B14F-4D97-AF65-F5344CB8AC3E}">
        <p14:creationId xmlns:p14="http://schemas.microsoft.com/office/powerpoint/2010/main" val="326662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t>Illustrating Classification Task</a:t>
            </a:r>
          </a:p>
        </p:txBody>
      </p:sp>
      <p:graphicFrame>
        <p:nvGraphicFramePr>
          <p:cNvPr id="828442" name="Object 26"/>
          <p:cNvGraphicFramePr>
            <a:graphicFrameLocks noGrp="1" noChangeAspect="1"/>
          </p:cNvGraphicFramePr>
          <p:nvPr>
            <p:ph idx="1"/>
            <p:extLst>
              <p:ext uri="{D42A27DB-BD31-4B8C-83A1-F6EECF244321}">
                <p14:modId xmlns:p14="http://schemas.microsoft.com/office/powerpoint/2010/main" val="1167100914"/>
              </p:ext>
            </p:extLst>
          </p:nvPr>
        </p:nvGraphicFramePr>
        <p:xfrm>
          <a:off x="1217613" y="1524000"/>
          <a:ext cx="6800850" cy="5181600"/>
        </p:xfrm>
        <a:graphic>
          <a:graphicData uri="http://schemas.openxmlformats.org/presentationml/2006/ole">
            <mc:AlternateContent xmlns:mc="http://schemas.openxmlformats.org/markup-compatibility/2006">
              <mc:Choice xmlns:v="urn:schemas-microsoft-com:vml" Requires="v">
                <p:oleObj name="Visio" r:id="rId2" imgW="8529300" imgH="6498656" progId="Visio.Drawing.11">
                  <p:embed/>
                </p:oleObj>
              </mc:Choice>
              <mc:Fallback>
                <p:oleObj name="Visio" r:id="rId2" imgW="8529300" imgH="6498656" progId="Visio.Drawing.11">
                  <p:embed/>
                  <p:pic>
                    <p:nvPicPr>
                      <p:cNvPr id="0" name=""/>
                      <p:cNvPicPr>
                        <a:picLocks noChangeAspect="1" noChangeArrowheads="1"/>
                      </p:cNvPicPr>
                      <p:nvPr/>
                    </p:nvPicPr>
                    <p:blipFill>
                      <a:blip r:embed="rId3"/>
                      <a:srcRect/>
                      <a:stretch>
                        <a:fillRect/>
                      </a:stretch>
                    </p:blipFill>
                    <p:spPr bwMode="auto">
                      <a:xfrm>
                        <a:off x="1217613" y="1524000"/>
                        <a:ext cx="68008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1976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16838" cy="1143000"/>
          </a:xfrm>
        </p:spPr>
        <p:txBody>
          <a:bodyPr/>
          <a:lstStyle/>
          <a:p>
            <a:r>
              <a:rPr lang="en-US"/>
              <a:t>Decision Trees</a:t>
            </a:r>
          </a:p>
        </p:txBody>
      </p:sp>
      <p:sp>
        <p:nvSpPr>
          <p:cNvPr id="16387" name="Rectangle 3"/>
          <p:cNvSpPr>
            <a:spLocks noGrp="1" noChangeArrowheads="1"/>
          </p:cNvSpPr>
          <p:nvPr>
            <p:ph type="body" idx="1"/>
          </p:nvPr>
        </p:nvSpPr>
        <p:spPr>
          <a:xfrm>
            <a:off x="381000" y="1524000"/>
            <a:ext cx="8382000" cy="4800600"/>
          </a:xfrm>
        </p:spPr>
        <p:txBody>
          <a:bodyPr>
            <a:normAutofit/>
          </a:bodyPr>
          <a:lstStyle/>
          <a:p>
            <a:r>
              <a:rPr lang="en-US" dirty="0"/>
              <a:t>Decision tree </a:t>
            </a:r>
          </a:p>
          <a:p>
            <a:pPr lvl="1"/>
            <a:r>
              <a:rPr lang="en-US" dirty="0"/>
              <a:t>A </a:t>
            </a:r>
            <a:r>
              <a:rPr lang="en-US" dirty="0">
                <a:solidFill>
                  <a:schemeClr val="accent6">
                    <a:lumMod val="75000"/>
                  </a:schemeClr>
                </a:solidFill>
              </a:rPr>
              <a:t>flow-chart-like tree </a:t>
            </a:r>
            <a:r>
              <a:rPr lang="en-US" dirty="0"/>
              <a:t>structure</a:t>
            </a:r>
          </a:p>
          <a:p>
            <a:pPr lvl="1"/>
            <a:r>
              <a:rPr lang="en-US" dirty="0">
                <a:solidFill>
                  <a:srgbClr val="0070C0"/>
                </a:solidFill>
              </a:rPr>
              <a:t>Internal node </a:t>
            </a:r>
            <a:r>
              <a:rPr lang="en-US" dirty="0"/>
              <a:t>denotes a </a:t>
            </a:r>
            <a:r>
              <a:rPr lang="en-US" dirty="0">
                <a:solidFill>
                  <a:schemeClr val="accent6">
                    <a:lumMod val="75000"/>
                  </a:schemeClr>
                </a:solidFill>
              </a:rPr>
              <a:t>test on an attribute</a:t>
            </a:r>
          </a:p>
          <a:p>
            <a:pPr lvl="1"/>
            <a:r>
              <a:rPr lang="en-US" dirty="0">
                <a:solidFill>
                  <a:srgbClr val="0070C0"/>
                </a:solidFill>
              </a:rPr>
              <a:t>Branch</a:t>
            </a:r>
            <a:r>
              <a:rPr lang="en-US" dirty="0"/>
              <a:t> represents an </a:t>
            </a:r>
            <a:r>
              <a:rPr lang="en-US" dirty="0">
                <a:solidFill>
                  <a:schemeClr val="accent6">
                    <a:lumMod val="75000"/>
                  </a:schemeClr>
                </a:solidFill>
              </a:rPr>
              <a:t>outcome of the test</a:t>
            </a:r>
          </a:p>
          <a:p>
            <a:pPr lvl="1"/>
            <a:r>
              <a:rPr lang="en-US" dirty="0">
                <a:solidFill>
                  <a:srgbClr val="0070C0"/>
                </a:solidFill>
              </a:rPr>
              <a:t>Leaf nodes </a:t>
            </a:r>
            <a:r>
              <a:rPr lang="en-US" dirty="0"/>
              <a:t>represent </a:t>
            </a:r>
            <a:r>
              <a:rPr lang="en-US" dirty="0">
                <a:solidFill>
                  <a:schemeClr val="accent6">
                    <a:lumMod val="75000"/>
                  </a:schemeClr>
                </a:solidFill>
              </a:rPr>
              <a:t>class labels </a:t>
            </a:r>
            <a:r>
              <a:rPr lang="en-US" dirty="0"/>
              <a:t>or class distribution.</a:t>
            </a:r>
          </a:p>
          <a:p>
            <a:r>
              <a:rPr lang="en-US" dirty="0"/>
              <a:t>Decision Tree learning is used to approximate discrete valued target functions, in which the learned function is approximated by Decision Tree.</a:t>
            </a:r>
          </a:p>
        </p:txBody>
      </p:sp>
    </p:spTree>
    <p:extLst>
      <p:ext uri="{BB962C8B-B14F-4D97-AF65-F5344CB8AC3E}">
        <p14:creationId xmlns:p14="http://schemas.microsoft.com/office/powerpoint/2010/main" val="34144704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A86E-E768-6639-3F2D-83501716FCC7}"/>
              </a:ext>
            </a:extLst>
          </p:cNvPr>
          <p:cNvSpPr>
            <a:spLocks noGrp="1"/>
          </p:cNvSpPr>
          <p:nvPr>
            <p:ph type="title"/>
          </p:nvPr>
        </p:nvSpPr>
        <p:spPr/>
        <p:txBody>
          <a:bodyPr/>
          <a:lstStyle/>
          <a:p>
            <a:r>
              <a:rPr lang="en-US" dirty="0"/>
              <a:t>Where should you use decision tree?</a:t>
            </a:r>
          </a:p>
        </p:txBody>
      </p:sp>
      <p:sp>
        <p:nvSpPr>
          <p:cNvPr id="3" name="Content Placeholder 2">
            <a:extLst>
              <a:ext uri="{FF2B5EF4-FFF2-40B4-BE49-F238E27FC236}">
                <a16:creationId xmlns:a16="http://schemas.microsoft.com/office/drawing/2014/main" id="{E8C98CA2-D1B1-16AF-97A0-37651F2C692C}"/>
              </a:ext>
            </a:extLst>
          </p:cNvPr>
          <p:cNvSpPr>
            <a:spLocks noGrp="1"/>
          </p:cNvSpPr>
          <p:nvPr>
            <p:ph idx="1"/>
          </p:nvPr>
        </p:nvSpPr>
        <p:spPr/>
        <p:txBody>
          <a:bodyPr>
            <a:normAutofit/>
          </a:bodyPr>
          <a:lstStyle/>
          <a:p>
            <a:r>
              <a:rPr lang="en-US" dirty="0"/>
              <a:t>At any scenario where learning data has following traits:</a:t>
            </a:r>
          </a:p>
          <a:p>
            <a:r>
              <a:rPr lang="en-US" dirty="0"/>
              <a:t>The learning data has attribute value pair like in the example shown .</a:t>
            </a:r>
          </a:p>
          <a:p>
            <a:r>
              <a:rPr lang="en-US" dirty="0"/>
              <a:t>Target function has discreet output. </a:t>
            </a:r>
          </a:p>
          <a:p>
            <a:r>
              <a:rPr lang="en-US" dirty="0"/>
              <a:t>The training data might be missing or have error</a:t>
            </a:r>
          </a:p>
          <a:p>
            <a:endParaRPr lang="en-US" dirty="0"/>
          </a:p>
        </p:txBody>
      </p:sp>
    </p:spTree>
    <p:extLst>
      <p:ext uri="{BB962C8B-B14F-4D97-AF65-F5344CB8AC3E}">
        <p14:creationId xmlns:p14="http://schemas.microsoft.com/office/powerpoint/2010/main" val="356712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a:t>Example of a Decision Tree</a:t>
            </a:r>
          </a:p>
        </p:txBody>
      </p:sp>
      <p:grpSp>
        <p:nvGrpSpPr>
          <p:cNvPr id="889859" name="Group 3"/>
          <p:cNvGrpSpPr>
            <a:grpSpLocks/>
          </p:cNvGrpSpPr>
          <p:nvPr/>
        </p:nvGrpSpPr>
        <p:grpSpPr bwMode="auto">
          <a:xfrm>
            <a:off x="228600" y="1644650"/>
            <a:ext cx="3587750" cy="4311650"/>
            <a:chOff x="288" y="951"/>
            <a:chExt cx="2260" cy="2716"/>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name="Document" r:id="rId2" imgW="5405040" imgH="5780160" progId="Word.Document.8">
                    <p:embed/>
                  </p:oleObj>
                </mc:Choice>
                <mc:Fallback>
                  <p:oleObj name="Document" r:id="rId2" imgW="5405040" imgH="578016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61"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categorical</a:t>
              </a:r>
              <a:endParaRPr lang="en-US" sz="1600">
                <a:solidFill>
                  <a:schemeClr val="bg2"/>
                </a:solidFill>
                <a:latin typeface="Arial" charset="0"/>
              </a:endParaRPr>
            </a:p>
          </p:txBody>
        </p:sp>
        <p:sp>
          <p:nvSpPr>
            <p:cNvPr id="889862"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categorical</a:t>
              </a:r>
              <a:endParaRPr lang="en-US" sz="1600">
                <a:solidFill>
                  <a:schemeClr val="bg2"/>
                </a:solidFill>
                <a:latin typeface="Arial" charset="0"/>
              </a:endParaRPr>
            </a:p>
          </p:txBody>
        </p:sp>
        <p:sp>
          <p:nvSpPr>
            <p:cNvPr id="889863" name="Text Box 7"/>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continuous</a:t>
              </a:r>
              <a:endParaRPr lang="en-US" sz="1600">
                <a:solidFill>
                  <a:schemeClr val="bg2"/>
                </a:solidFill>
                <a:latin typeface="Arial" charset="0"/>
              </a:endParaRPr>
            </a:p>
          </p:txBody>
        </p:sp>
        <p:sp>
          <p:nvSpPr>
            <p:cNvPr id="889864"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class</a:t>
              </a:r>
              <a:endParaRPr lang="en-US" sz="1600">
                <a:solidFill>
                  <a:schemeClr val="bg2"/>
                </a:solidFill>
                <a:latin typeface="Arial" charset="0"/>
              </a:endParaRPr>
            </a:p>
          </p:txBody>
        </p:sp>
      </p:grpSp>
      <p:sp>
        <p:nvSpPr>
          <p:cNvPr id="889865" name="Line 9"/>
          <p:cNvSpPr>
            <a:spLocks noChangeShapeType="1"/>
          </p:cNvSpPr>
          <p:nvPr/>
        </p:nvSpPr>
        <p:spPr bwMode="auto">
          <a:xfrm>
            <a:off x="6965950" y="47783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6" name="Line 10"/>
          <p:cNvSpPr>
            <a:spLocks noChangeShapeType="1"/>
          </p:cNvSpPr>
          <p:nvPr/>
        </p:nvSpPr>
        <p:spPr bwMode="auto">
          <a:xfrm flipH="1">
            <a:off x="5835650" y="47783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7" name="Line 11"/>
          <p:cNvSpPr>
            <a:spLocks noChangeShapeType="1"/>
          </p:cNvSpPr>
          <p:nvPr/>
        </p:nvSpPr>
        <p:spPr bwMode="auto">
          <a:xfrm flipH="1">
            <a:off x="6481763" y="39846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8" name="Line 12"/>
          <p:cNvSpPr>
            <a:spLocks noChangeShapeType="1"/>
          </p:cNvSpPr>
          <p:nvPr/>
        </p:nvSpPr>
        <p:spPr bwMode="auto">
          <a:xfrm>
            <a:off x="7693025" y="39846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9" name="Line 13"/>
          <p:cNvSpPr>
            <a:spLocks noChangeShapeType="1"/>
          </p:cNvSpPr>
          <p:nvPr/>
        </p:nvSpPr>
        <p:spPr bwMode="auto">
          <a:xfrm>
            <a:off x="6643688" y="32575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0" name="Line 14"/>
          <p:cNvSpPr>
            <a:spLocks noChangeShapeType="1"/>
          </p:cNvSpPr>
          <p:nvPr/>
        </p:nvSpPr>
        <p:spPr bwMode="auto">
          <a:xfrm flipH="1">
            <a:off x="5270500" y="32575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1" name="Text Box 15"/>
          <p:cNvSpPr txBox="1">
            <a:spLocks noChangeArrowheads="1"/>
          </p:cNvSpPr>
          <p:nvPr/>
        </p:nvSpPr>
        <p:spPr bwMode="auto">
          <a:xfrm>
            <a:off x="5788025" y="29940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89872" name="Text Box 16"/>
          <p:cNvSpPr txBox="1">
            <a:spLocks noChangeArrowheads="1"/>
          </p:cNvSpPr>
          <p:nvPr/>
        </p:nvSpPr>
        <p:spPr bwMode="auto">
          <a:xfrm>
            <a:off x="6804025" y="37211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89873" name="Text Box 17"/>
          <p:cNvSpPr txBox="1">
            <a:spLocks noChangeArrowheads="1"/>
          </p:cNvSpPr>
          <p:nvPr/>
        </p:nvSpPr>
        <p:spPr bwMode="auto">
          <a:xfrm>
            <a:off x="6078538" y="45132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89874" name="AutoShape 18"/>
          <p:cNvSpPr>
            <a:spLocks noChangeArrowheads="1"/>
          </p:cNvSpPr>
          <p:nvPr/>
        </p:nvSpPr>
        <p:spPr bwMode="auto">
          <a:xfrm>
            <a:off x="7005638" y="53022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5" name="Text Box 19"/>
          <p:cNvSpPr txBox="1">
            <a:spLocks noChangeArrowheads="1"/>
          </p:cNvSpPr>
          <p:nvPr/>
        </p:nvSpPr>
        <p:spPr bwMode="auto">
          <a:xfrm>
            <a:off x="6929438" y="53022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89876" name="AutoShape 20"/>
          <p:cNvSpPr>
            <a:spLocks noChangeArrowheads="1"/>
          </p:cNvSpPr>
          <p:nvPr/>
        </p:nvSpPr>
        <p:spPr bwMode="auto">
          <a:xfrm>
            <a:off x="5513388" y="53197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7" name="Text Box 21"/>
          <p:cNvSpPr txBox="1">
            <a:spLocks noChangeArrowheads="1"/>
          </p:cNvSpPr>
          <p:nvPr/>
        </p:nvSpPr>
        <p:spPr bwMode="auto">
          <a:xfrm>
            <a:off x="5610225" y="53054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89878" name="AutoShape 22"/>
          <p:cNvSpPr>
            <a:spLocks noChangeArrowheads="1"/>
          </p:cNvSpPr>
          <p:nvPr/>
        </p:nvSpPr>
        <p:spPr bwMode="auto">
          <a:xfrm>
            <a:off x="4948238" y="37353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9" name="Text Box 23"/>
          <p:cNvSpPr txBox="1">
            <a:spLocks noChangeArrowheads="1"/>
          </p:cNvSpPr>
          <p:nvPr/>
        </p:nvSpPr>
        <p:spPr bwMode="auto">
          <a:xfrm>
            <a:off x="5043488" y="37211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89880" name="AutoShape 24"/>
          <p:cNvSpPr>
            <a:spLocks noChangeArrowheads="1"/>
          </p:cNvSpPr>
          <p:nvPr/>
        </p:nvSpPr>
        <p:spPr bwMode="auto">
          <a:xfrm>
            <a:off x="7843838" y="45402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81" name="Text Box 25"/>
          <p:cNvSpPr txBox="1">
            <a:spLocks noChangeArrowheads="1"/>
          </p:cNvSpPr>
          <p:nvPr/>
        </p:nvSpPr>
        <p:spPr bwMode="auto">
          <a:xfrm>
            <a:off x="7920038" y="4540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89882" name="Text Box 26"/>
          <p:cNvSpPr txBox="1">
            <a:spLocks noChangeArrowheads="1"/>
          </p:cNvSpPr>
          <p:nvPr/>
        </p:nvSpPr>
        <p:spPr bwMode="auto">
          <a:xfrm>
            <a:off x="5060950" y="32575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89883" name="Text Box 27"/>
          <p:cNvSpPr txBox="1">
            <a:spLocks noChangeArrowheads="1"/>
          </p:cNvSpPr>
          <p:nvPr/>
        </p:nvSpPr>
        <p:spPr bwMode="auto">
          <a:xfrm>
            <a:off x="6926263" y="32575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89884" name="Text Box 28"/>
          <p:cNvSpPr txBox="1">
            <a:spLocks noChangeArrowheads="1"/>
          </p:cNvSpPr>
          <p:nvPr/>
        </p:nvSpPr>
        <p:spPr bwMode="auto">
          <a:xfrm>
            <a:off x="7908925" y="40227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89885" name="Text Box 29"/>
          <p:cNvSpPr txBox="1">
            <a:spLocks noChangeArrowheads="1"/>
          </p:cNvSpPr>
          <p:nvPr/>
        </p:nvSpPr>
        <p:spPr bwMode="auto">
          <a:xfrm>
            <a:off x="5692775" y="40513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89886" name="Text Box 30"/>
          <p:cNvSpPr txBox="1">
            <a:spLocks noChangeArrowheads="1"/>
          </p:cNvSpPr>
          <p:nvPr/>
        </p:nvSpPr>
        <p:spPr bwMode="auto">
          <a:xfrm>
            <a:off x="5313363" y="48434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89887" name="Text Box 31"/>
          <p:cNvSpPr txBox="1">
            <a:spLocks noChangeArrowheads="1"/>
          </p:cNvSpPr>
          <p:nvPr/>
        </p:nvSpPr>
        <p:spPr bwMode="auto">
          <a:xfrm>
            <a:off x="7088188" y="48434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sp>
        <p:nvSpPr>
          <p:cNvPr id="889888" name="Text Box 32"/>
          <p:cNvSpPr txBox="1">
            <a:spLocks noChangeArrowheads="1"/>
          </p:cNvSpPr>
          <p:nvPr/>
        </p:nvSpPr>
        <p:spPr bwMode="auto">
          <a:xfrm>
            <a:off x="6427788" y="2039938"/>
            <a:ext cx="2241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800" i="1" dirty="0">
                <a:solidFill>
                  <a:srgbClr val="FF0000"/>
                </a:solidFill>
                <a:latin typeface="Arial" charset="0"/>
              </a:rPr>
              <a:t>Splitting Attributes</a:t>
            </a:r>
          </a:p>
        </p:txBody>
      </p:sp>
      <p:sp>
        <p:nvSpPr>
          <p:cNvPr id="889889" name="Line 33"/>
          <p:cNvSpPr>
            <a:spLocks noChangeShapeType="1"/>
          </p:cNvSpPr>
          <p:nvPr/>
        </p:nvSpPr>
        <p:spPr bwMode="auto">
          <a:xfrm flipH="1">
            <a:off x="6805613" y="242093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0" name="AutoShape 34"/>
          <p:cNvSpPr>
            <a:spLocks noChangeArrowheads="1"/>
          </p:cNvSpPr>
          <p:nvPr/>
        </p:nvSpPr>
        <p:spPr bwMode="auto">
          <a:xfrm>
            <a:off x="3810000" y="40830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1" name="Line 35"/>
          <p:cNvSpPr>
            <a:spLocks noChangeShapeType="1"/>
          </p:cNvSpPr>
          <p:nvPr/>
        </p:nvSpPr>
        <p:spPr bwMode="auto">
          <a:xfrm>
            <a:off x="7418388" y="242093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2" name="Text Box 36"/>
          <p:cNvSpPr txBox="1">
            <a:spLocks noChangeArrowheads="1"/>
          </p:cNvSpPr>
          <p:nvPr/>
        </p:nvSpPr>
        <p:spPr bwMode="auto">
          <a:xfrm>
            <a:off x="762000" y="61404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Training Data</a:t>
            </a:r>
            <a:endParaRPr lang="en-US" sz="2000" b="0">
              <a:solidFill>
                <a:schemeClr val="bg2"/>
              </a:solidFill>
              <a:latin typeface="Arial" charset="0"/>
            </a:endParaRPr>
          </a:p>
        </p:txBody>
      </p:sp>
      <p:sp>
        <p:nvSpPr>
          <p:cNvPr id="889893" name="Text Box 37"/>
          <p:cNvSpPr txBox="1">
            <a:spLocks noChangeArrowheads="1"/>
          </p:cNvSpPr>
          <p:nvPr/>
        </p:nvSpPr>
        <p:spPr bwMode="auto">
          <a:xfrm>
            <a:off x="5029200" y="61087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Model:  Decision Tree</a:t>
            </a:r>
            <a:endParaRPr lang="en-US" sz="2000" b="0">
              <a:solidFill>
                <a:schemeClr val="bg2"/>
              </a:solidFill>
              <a:latin typeface="Arial" charset="0"/>
            </a:endParaRPr>
          </a:p>
        </p:txBody>
      </p:sp>
      <p:sp>
        <p:nvSpPr>
          <p:cNvPr id="38" name="Text Box 32"/>
          <p:cNvSpPr txBox="1">
            <a:spLocks noChangeArrowheads="1"/>
          </p:cNvSpPr>
          <p:nvPr/>
        </p:nvSpPr>
        <p:spPr bwMode="auto">
          <a:xfrm>
            <a:off x="7632700" y="3355067"/>
            <a:ext cx="15613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800" i="1" dirty="0">
                <a:solidFill>
                  <a:srgbClr val="FF0000"/>
                </a:solidFill>
                <a:latin typeface="Arial" charset="0"/>
              </a:rPr>
              <a:t>Test outcome</a:t>
            </a:r>
          </a:p>
        </p:txBody>
      </p:sp>
      <p:sp>
        <p:nvSpPr>
          <p:cNvPr id="39" name="Line 33"/>
          <p:cNvSpPr>
            <a:spLocks noChangeShapeType="1"/>
          </p:cNvSpPr>
          <p:nvPr/>
        </p:nvSpPr>
        <p:spPr bwMode="auto">
          <a:xfrm flipH="1">
            <a:off x="7353300" y="3787096"/>
            <a:ext cx="892897" cy="46184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3"/>
          <p:cNvSpPr>
            <a:spLocks noChangeShapeType="1"/>
          </p:cNvSpPr>
          <p:nvPr/>
        </p:nvSpPr>
        <p:spPr bwMode="auto">
          <a:xfrm>
            <a:off x="8246195" y="3787097"/>
            <a:ext cx="1" cy="270554"/>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32"/>
          <p:cNvSpPr txBox="1">
            <a:spLocks noChangeArrowheads="1"/>
          </p:cNvSpPr>
          <p:nvPr/>
        </p:nvSpPr>
        <p:spPr bwMode="auto">
          <a:xfrm>
            <a:off x="7668269" y="5683250"/>
            <a:ext cx="142859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800" i="1" dirty="0">
                <a:solidFill>
                  <a:srgbClr val="FF0000"/>
                </a:solidFill>
                <a:latin typeface="Arial" charset="0"/>
              </a:rPr>
              <a:t>Class labels</a:t>
            </a:r>
          </a:p>
        </p:txBody>
      </p:sp>
      <p:sp>
        <p:nvSpPr>
          <p:cNvPr id="42" name="Line 33"/>
          <p:cNvSpPr>
            <a:spLocks noChangeShapeType="1"/>
          </p:cNvSpPr>
          <p:nvPr/>
        </p:nvSpPr>
        <p:spPr bwMode="auto">
          <a:xfrm flipH="1" flipV="1">
            <a:off x="8177213" y="5011737"/>
            <a:ext cx="196849" cy="657226"/>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3"/>
          <p:cNvSpPr>
            <a:spLocks noChangeShapeType="1"/>
          </p:cNvSpPr>
          <p:nvPr/>
        </p:nvSpPr>
        <p:spPr bwMode="auto">
          <a:xfrm flipH="1" flipV="1">
            <a:off x="7693024" y="5470525"/>
            <a:ext cx="681038" cy="212725"/>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4026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t>Another Example of Decision Tree</a:t>
            </a:r>
          </a:p>
        </p:txBody>
      </p:sp>
      <p:graphicFrame>
        <p:nvGraphicFramePr>
          <p:cNvPr id="834563" name="Object 3"/>
          <p:cNvGraphicFramePr>
            <a:graphicFrameLocks noChangeAspect="1"/>
          </p:cNvGraphicFramePr>
          <p:nvPr>
            <p:extLst>
              <p:ext uri="{D42A27DB-BD31-4B8C-83A1-F6EECF244321}">
                <p14:modId xmlns:p14="http://schemas.microsoft.com/office/powerpoint/2010/main" val="1792704583"/>
              </p:ext>
            </p:extLst>
          </p:nvPr>
        </p:nvGraphicFramePr>
        <p:xfrm>
          <a:off x="457200" y="2636837"/>
          <a:ext cx="3565525" cy="3687763"/>
        </p:xfrm>
        <a:graphic>
          <a:graphicData uri="http://schemas.openxmlformats.org/presentationml/2006/ole">
            <mc:AlternateContent xmlns:mc="http://schemas.openxmlformats.org/markup-compatibility/2006">
              <mc:Choice xmlns:v="urn:schemas-microsoft-com:vml" Requires="v">
                <p:oleObj name="Document" r:id="rId2" imgW="5405040" imgH="5780160" progId="Word.Document.8">
                  <p:embed/>
                </p:oleObj>
              </mc:Choice>
              <mc:Fallback>
                <p:oleObj name="Document" r:id="rId2" imgW="5405040" imgH="578016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36837"/>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4564" name="Text Box 4"/>
          <p:cNvSpPr txBox="1">
            <a:spLocks noChangeArrowheads="1"/>
          </p:cNvSpPr>
          <p:nvPr/>
        </p:nvSpPr>
        <p:spPr bwMode="auto">
          <a:xfrm rot="-2416809">
            <a:off x="1066800" y="201295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categorical</a:t>
            </a:r>
            <a:endParaRPr lang="en-US" sz="1600">
              <a:solidFill>
                <a:schemeClr val="bg2"/>
              </a:solidFill>
              <a:latin typeface="Arial" charset="0"/>
            </a:endParaRPr>
          </a:p>
        </p:txBody>
      </p:sp>
      <p:sp>
        <p:nvSpPr>
          <p:cNvPr id="834565" name="Text Box 5"/>
          <p:cNvSpPr txBox="1">
            <a:spLocks noChangeArrowheads="1"/>
          </p:cNvSpPr>
          <p:nvPr/>
        </p:nvSpPr>
        <p:spPr bwMode="auto">
          <a:xfrm rot="-2416809">
            <a:off x="1752600" y="201295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dirty="0">
                <a:solidFill>
                  <a:srgbClr val="006600"/>
                </a:solidFill>
                <a:latin typeface="Arial" charset="0"/>
              </a:rPr>
              <a:t>categorical</a:t>
            </a:r>
            <a:endParaRPr lang="en-US" sz="1600" dirty="0">
              <a:solidFill>
                <a:schemeClr val="bg2"/>
              </a:solidFill>
              <a:latin typeface="Arial" charset="0"/>
            </a:endParaRPr>
          </a:p>
        </p:txBody>
      </p:sp>
      <p:sp>
        <p:nvSpPr>
          <p:cNvPr id="834566" name="Text Box 6"/>
          <p:cNvSpPr txBox="1">
            <a:spLocks noChangeArrowheads="1"/>
          </p:cNvSpPr>
          <p:nvPr/>
        </p:nvSpPr>
        <p:spPr bwMode="auto">
          <a:xfrm rot="-2416809">
            <a:off x="2590800" y="2012950"/>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continuous</a:t>
            </a:r>
            <a:endParaRPr lang="en-US" sz="1600">
              <a:solidFill>
                <a:schemeClr val="bg2"/>
              </a:solidFill>
              <a:latin typeface="Arial" charset="0"/>
            </a:endParaRPr>
          </a:p>
        </p:txBody>
      </p:sp>
      <p:sp>
        <p:nvSpPr>
          <p:cNvPr id="834567" name="Text Box 7"/>
          <p:cNvSpPr txBox="1">
            <a:spLocks noChangeArrowheads="1"/>
          </p:cNvSpPr>
          <p:nvPr/>
        </p:nvSpPr>
        <p:spPr bwMode="auto">
          <a:xfrm rot="-2416809">
            <a:off x="3352800" y="2165350"/>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class</a:t>
            </a:r>
            <a:endParaRPr lang="en-US" sz="1600">
              <a:solidFill>
                <a:schemeClr val="bg2"/>
              </a:solidFill>
              <a:latin typeface="Arial" charset="0"/>
            </a:endParaRPr>
          </a:p>
        </p:txBody>
      </p:sp>
      <p:sp>
        <p:nvSpPr>
          <p:cNvPr id="834568" name="Line 8"/>
          <p:cNvSpPr>
            <a:spLocks noChangeShapeType="1"/>
          </p:cNvSpPr>
          <p:nvPr/>
        </p:nvSpPr>
        <p:spPr bwMode="auto">
          <a:xfrm>
            <a:off x="8005763" y="4000500"/>
            <a:ext cx="242887"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69" name="Line 9"/>
          <p:cNvSpPr>
            <a:spLocks noChangeShapeType="1"/>
          </p:cNvSpPr>
          <p:nvPr/>
        </p:nvSpPr>
        <p:spPr bwMode="auto">
          <a:xfrm flipH="1">
            <a:off x="6875463" y="4000500"/>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0" name="Line 10"/>
          <p:cNvSpPr>
            <a:spLocks noChangeShapeType="1"/>
          </p:cNvSpPr>
          <p:nvPr/>
        </p:nvSpPr>
        <p:spPr bwMode="auto">
          <a:xfrm flipH="1">
            <a:off x="5881688" y="3236912"/>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1" name="Line 11"/>
          <p:cNvSpPr>
            <a:spLocks noChangeShapeType="1"/>
          </p:cNvSpPr>
          <p:nvPr/>
        </p:nvSpPr>
        <p:spPr bwMode="auto">
          <a:xfrm>
            <a:off x="7092950" y="3236912"/>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2" name="Line 12"/>
          <p:cNvSpPr>
            <a:spLocks noChangeShapeType="1"/>
          </p:cNvSpPr>
          <p:nvPr/>
        </p:nvSpPr>
        <p:spPr bwMode="auto">
          <a:xfrm>
            <a:off x="6043613" y="2509837"/>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3" name="Line 13"/>
          <p:cNvSpPr>
            <a:spLocks noChangeShapeType="1"/>
          </p:cNvSpPr>
          <p:nvPr/>
        </p:nvSpPr>
        <p:spPr bwMode="auto">
          <a:xfrm flipH="1">
            <a:off x="4670425" y="2509837"/>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4" name="Text Box 14"/>
          <p:cNvSpPr txBox="1">
            <a:spLocks noChangeArrowheads="1"/>
          </p:cNvSpPr>
          <p:nvPr/>
        </p:nvSpPr>
        <p:spPr bwMode="auto">
          <a:xfrm>
            <a:off x="5187950" y="2246312"/>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34575" name="Text Box 15"/>
          <p:cNvSpPr txBox="1">
            <a:spLocks noChangeArrowheads="1"/>
          </p:cNvSpPr>
          <p:nvPr/>
        </p:nvSpPr>
        <p:spPr bwMode="auto">
          <a:xfrm>
            <a:off x="6203950" y="2973387"/>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34576" name="Text Box 16"/>
          <p:cNvSpPr txBox="1">
            <a:spLocks noChangeArrowheads="1"/>
          </p:cNvSpPr>
          <p:nvPr/>
        </p:nvSpPr>
        <p:spPr bwMode="auto">
          <a:xfrm>
            <a:off x="7118350" y="3735387"/>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34577" name="AutoShape 17"/>
          <p:cNvSpPr>
            <a:spLocks noChangeArrowheads="1"/>
          </p:cNvSpPr>
          <p:nvPr/>
        </p:nvSpPr>
        <p:spPr bwMode="auto">
          <a:xfrm>
            <a:off x="8045450" y="4524375"/>
            <a:ext cx="627063" cy="366712"/>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8" name="Text Box 18"/>
          <p:cNvSpPr txBox="1">
            <a:spLocks noChangeArrowheads="1"/>
          </p:cNvSpPr>
          <p:nvPr/>
        </p:nvSpPr>
        <p:spPr bwMode="auto">
          <a:xfrm>
            <a:off x="7969250" y="4524375"/>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34579" name="AutoShape 19"/>
          <p:cNvSpPr>
            <a:spLocks noChangeArrowheads="1"/>
          </p:cNvSpPr>
          <p:nvPr/>
        </p:nvSpPr>
        <p:spPr bwMode="auto">
          <a:xfrm>
            <a:off x="6553200" y="4541837"/>
            <a:ext cx="654050" cy="3635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80" name="Text Box 20"/>
          <p:cNvSpPr txBox="1">
            <a:spLocks noChangeArrowheads="1"/>
          </p:cNvSpPr>
          <p:nvPr/>
        </p:nvSpPr>
        <p:spPr bwMode="auto">
          <a:xfrm>
            <a:off x="6650038" y="45275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34581" name="AutoShape 21"/>
          <p:cNvSpPr>
            <a:spLocks noChangeArrowheads="1"/>
          </p:cNvSpPr>
          <p:nvPr/>
        </p:nvSpPr>
        <p:spPr bwMode="auto">
          <a:xfrm>
            <a:off x="4348163" y="2987675"/>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82" name="Text Box 22"/>
          <p:cNvSpPr txBox="1">
            <a:spLocks noChangeArrowheads="1"/>
          </p:cNvSpPr>
          <p:nvPr/>
        </p:nvSpPr>
        <p:spPr bwMode="auto">
          <a:xfrm>
            <a:off x="4443413" y="2973387"/>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grpSp>
        <p:nvGrpSpPr>
          <p:cNvPr id="834595" name="Group 35"/>
          <p:cNvGrpSpPr>
            <a:grpSpLocks/>
          </p:cNvGrpSpPr>
          <p:nvPr/>
        </p:nvGrpSpPr>
        <p:grpSpPr bwMode="auto">
          <a:xfrm>
            <a:off x="5594350" y="3735387"/>
            <a:ext cx="685800" cy="381000"/>
            <a:chOff x="4927" y="2340"/>
            <a:chExt cx="432" cy="240"/>
          </a:xfrm>
        </p:grpSpPr>
        <p:sp>
          <p:nvSpPr>
            <p:cNvPr id="834583" name="AutoShape 23"/>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84" name="Text Box 24"/>
            <p:cNvSpPr txBox="1">
              <a:spLocks noChangeArrowheads="1"/>
            </p:cNvSpPr>
            <p:nvPr/>
          </p:nvSpPr>
          <p:spPr bwMode="auto">
            <a:xfrm>
              <a:off x="4975" y="2340"/>
              <a:ext cx="3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grpSp>
      <p:sp>
        <p:nvSpPr>
          <p:cNvPr id="834585" name="Text Box 25"/>
          <p:cNvSpPr txBox="1">
            <a:spLocks noChangeArrowheads="1"/>
          </p:cNvSpPr>
          <p:nvPr/>
        </p:nvSpPr>
        <p:spPr bwMode="auto">
          <a:xfrm>
            <a:off x="5518150" y="3278187"/>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34586" name="Text Box 26"/>
          <p:cNvSpPr txBox="1">
            <a:spLocks noChangeArrowheads="1"/>
          </p:cNvSpPr>
          <p:nvPr/>
        </p:nvSpPr>
        <p:spPr bwMode="auto">
          <a:xfrm>
            <a:off x="7270750" y="3201987"/>
            <a:ext cx="4429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34587" name="Text Box 27"/>
          <p:cNvSpPr txBox="1">
            <a:spLocks noChangeArrowheads="1"/>
          </p:cNvSpPr>
          <p:nvPr/>
        </p:nvSpPr>
        <p:spPr bwMode="auto">
          <a:xfrm>
            <a:off x="4146550" y="2439987"/>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34588" name="Text Box 28"/>
          <p:cNvSpPr txBox="1">
            <a:spLocks noChangeArrowheads="1"/>
          </p:cNvSpPr>
          <p:nvPr/>
        </p:nvSpPr>
        <p:spPr bwMode="auto">
          <a:xfrm>
            <a:off x="5746750" y="2211387"/>
            <a:ext cx="13985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34589" name="Text Box 29"/>
          <p:cNvSpPr txBox="1">
            <a:spLocks noChangeArrowheads="1"/>
          </p:cNvSpPr>
          <p:nvPr/>
        </p:nvSpPr>
        <p:spPr bwMode="auto">
          <a:xfrm>
            <a:off x="6353175" y="4065587"/>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34590" name="Text Box 30"/>
          <p:cNvSpPr txBox="1">
            <a:spLocks noChangeArrowheads="1"/>
          </p:cNvSpPr>
          <p:nvPr/>
        </p:nvSpPr>
        <p:spPr bwMode="auto">
          <a:xfrm>
            <a:off x="8128000" y="4065587"/>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sp>
        <p:nvSpPr>
          <p:cNvPr id="834597" name="Text Box 37"/>
          <p:cNvSpPr txBox="1">
            <a:spLocks noChangeArrowheads="1"/>
          </p:cNvSpPr>
          <p:nvPr/>
        </p:nvSpPr>
        <p:spPr bwMode="auto">
          <a:xfrm>
            <a:off x="4343400" y="5532437"/>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solidFill>
                  <a:srgbClr val="CC3300"/>
                </a:solidFill>
              </a:rPr>
              <a:t>There could be more than one tree that fits the same data!</a:t>
            </a:r>
          </a:p>
        </p:txBody>
      </p:sp>
    </p:spTree>
    <p:extLst>
      <p:ext uri="{BB962C8B-B14F-4D97-AF65-F5344CB8AC3E}">
        <p14:creationId xmlns:p14="http://schemas.microsoft.com/office/powerpoint/2010/main" val="757400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t>Apply Model to Test Data</a:t>
            </a:r>
          </a:p>
        </p:txBody>
      </p:sp>
      <p:grpSp>
        <p:nvGrpSpPr>
          <p:cNvPr id="890883" name="Group 3"/>
          <p:cNvGrpSpPr>
            <a:grpSpLocks/>
          </p:cNvGrpSpPr>
          <p:nvPr/>
        </p:nvGrpSpPr>
        <p:grpSpPr bwMode="auto">
          <a:xfrm>
            <a:off x="685800" y="2873375"/>
            <a:ext cx="4267200" cy="3298825"/>
            <a:chOff x="384" y="1584"/>
            <a:chExt cx="2451" cy="1694"/>
          </a:xfrm>
        </p:grpSpPr>
        <p:sp>
          <p:nvSpPr>
            <p:cNvPr id="8908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08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08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08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08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08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08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09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09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909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09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09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09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pSp>
      <p:graphicFrame>
        <p:nvGraphicFramePr>
          <p:cNvPr id="890907" name="Object 27"/>
          <p:cNvGraphicFramePr>
            <a:graphicFrameLocks noChangeAspect="1"/>
          </p:cNvGraphicFramePr>
          <p:nvPr>
            <p:extLst>
              <p:ext uri="{D42A27DB-BD31-4B8C-83A1-F6EECF244321}">
                <p14:modId xmlns:p14="http://schemas.microsoft.com/office/powerpoint/2010/main" val="2349028556"/>
              </p:ext>
            </p:extLst>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08" name="Text Box 28"/>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0909" name="Text Box 29"/>
          <p:cNvSpPr txBox="1">
            <a:spLocks noChangeArrowheads="1"/>
          </p:cNvSpPr>
          <p:nvPr/>
        </p:nvSpPr>
        <p:spPr bwMode="auto">
          <a:xfrm>
            <a:off x="990600" y="19589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sz="2000" b="0">
                <a:latin typeface="Arial" charset="0"/>
              </a:rPr>
              <a:t>Start from the root of tree.</a:t>
            </a:r>
          </a:p>
        </p:txBody>
      </p:sp>
      <p:sp>
        <p:nvSpPr>
          <p:cNvPr id="890910" name="Line 30"/>
          <p:cNvSpPr>
            <a:spLocks noChangeShapeType="1"/>
          </p:cNvSpPr>
          <p:nvPr/>
        </p:nvSpPr>
        <p:spPr bwMode="auto">
          <a:xfrm>
            <a:off x="2133600" y="23399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4110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t>Apply Model to Test Data</a:t>
            </a:r>
          </a:p>
        </p:txBody>
      </p:sp>
      <p:grpSp>
        <p:nvGrpSpPr>
          <p:cNvPr id="891907" name="Group 3"/>
          <p:cNvGrpSpPr>
            <a:grpSpLocks/>
          </p:cNvGrpSpPr>
          <p:nvPr/>
        </p:nvGrpSpPr>
        <p:grpSpPr bwMode="auto">
          <a:xfrm>
            <a:off x="685800" y="2873375"/>
            <a:ext cx="4267200" cy="3298825"/>
            <a:chOff x="384" y="1584"/>
            <a:chExt cx="2451"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19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19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919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19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19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19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pSp>
      <p:graphicFrame>
        <p:nvGraphicFramePr>
          <p:cNvPr id="891931" name="Object 27"/>
          <p:cNvGraphicFramePr>
            <a:graphicFrameLocks noChangeAspect="1"/>
          </p:cNvGraphicFramePr>
          <p:nvPr>
            <p:extLst>
              <p:ext uri="{D42A27DB-BD31-4B8C-83A1-F6EECF244321}">
                <p14:modId xmlns:p14="http://schemas.microsoft.com/office/powerpoint/2010/main" val="1789915661"/>
              </p:ext>
            </p:extLst>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932" name="Text Box 28"/>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1933" name="Line 29"/>
          <p:cNvSpPr>
            <a:spLocks noChangeShapeType="1"/>
          </p:cNvSpPr>
          <p:nvPr/>
        </p:nvSpPr>
        <p:spPr bwMode="auto">
          <a:xfrm flipH="1">
            <a:off x="2667000" y="23399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53433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15265</TotalTime>
  <Words>1432</Words>
  <Application>Microsoft Office PowerPoint</Application>
  <PresentationFormat>On-screen Show (4:3)</PresentationFormat>
  <Paragraphs>298</Paragraphs>
  <Slides>29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29</vt:i4>
      </vt:variant>
    </vt:vector>
  </HeadingPairs>
  <TitlesOfParts>
    <vt:vector size="40" baseType="lpstr">
      <vt:lpstr>Arial</vt:lpstr>
      <vt:lpstr>Calibri</vt:lpstr>
      <vt:lpstr>Cambria Math</vt:lpstr>
      <vt:lpstr>inherit</vt:lpstr>
      <vt:lpstr>Monotype Sorts</vt:lpstr>
      <vt:lpstr>Times New Roman</vt:lpstr>
      <vt:lpstr>Clarity</vt:lpstr>
      <vt:lpstr>Visio</vt:lpstr>
      <vt:lpstr>Document</vt:lpstr>
      <vt:lpstr>Εξίσωση</vt:lpstr>
      <vt:lpstr>Equation</vt:lpstr>
      <vt:lpstr>Introduction to Datascience</vt:lpstr>
      <vt:lpstr>General approach to classification</vt:lpstr>
      <vt:lpstr>Illustrating Classification Task</vt:lpstr>
      <vt:lpstr>Decision Trees</vt:lpstr>
      <vt:lpstr>Where should you use decision tree?</vt:lpstr>
      <vt:lpstr>Example of a Decision Tree</vt:lpstr>
      <vt:lpstr>Another Example of Decision Tree</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Tree Induction</vt:lpstr>
      <vt:lpstr>Splitting Based on Nominal Attributes</vt:lpstr>
      <vt:lpstr>How to determine the Best Split</vt:lpstr>
      <vt:lpstr>Measuring Node Impurity</vt:lpstr>
      <vt:lpstr>Gain</vt:lpstr>
      <vt:lpstr>Iterative Dichotomiser 3</vt:lpstr>
      <vt:lpstr>Entropy</vt:lpstr>
      <vt:lpstr>ID3 Example</vt:lpstr>
      <vt:lpstr>1. Source Entropy</vt:lpstr>
      <vt:lpstr>Entropy of every attribute</vt:lpstr>
      <vt:lpstr>Outlook Attribute</vt:lpstr>
      <vt:lpstr>Outlook Attribute</vt:lpstr>
      <vt:lpstr>Outlook Attribute</vt:lpstr>
      <vt:lpstr>PowerPoint Presentation</vt:lpstr>
      <vt:lpstr>Pseudocode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Abdullah Yousafzai</cp:lastModifiedBy>
  <cp:revision>508</cp:revision>
  <dcterms:created xsi:type="dcterms:W3CDTF">2011-10-17T19:46:53Z</dcterms:created>
  <dcterms:modified xsi:type="dcterms:W3CDTF">2023-06-20T10:52:57Z</dcterms:modified>
</cp:coreProperties>
</file>