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486" r:id="rId2"/>
    <p:sldId id="463" r:id="rId3"/>
    <p:sldId id="464" r:id="rId4"/>
    <p:sldId id="465" r:id="rId5"/>
    <p:sldId id="467" r:id="rId6"/>
    <p:sldId id="481" r:id="rId7"/>
    <p:sldId id="482" r:id="rId8"/>
    <p:sldId id="483" r:id="rId9"/>
    <p:sldId id="484" r:id="rId10"/>
    <p:sldId id="418" r:id="rId11"/>
    <p:sldId id="370" r:id="rId12"/>
    <p:sldId id="372" r:id="rId13"/>
    <p:sldId id="487" r:id="rId14"/>
    <p:sldId id="488" r:id="rId15"/>
    <p:sldId id="405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394" r:id="rId24"/>
    <p:sldId id="398" r:id="rId25"/>
    <p:sldId id="397" r:id="rId26"/>
    <p:sldId id="485" r:id="rId27"/>
    <p:sldId id="496" r:id="rId28"/>
    <p:sldId id="497" r:id="rId29"/>
    <p:sldId id="406" r:id="rId30"/>
    <p:sldId id="498" r:id="rId31"/>
    <p:sldId id="408" r:id="rId32"/>
    <p:sldId id="411" r:id="rId33"/>
    <p:sldId id="41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4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many different problems we need to quantify how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two </a:t>
            </a:r>
            <a:r>
              <a:rPr lang="en-US" dirty="0">
                <a:solidFill>
                  <a:srgbClr val="0070C0"/>
                </a:solidFill>
              </a:rPr>
              <a:t>objects</a:t>
            </a:r>
            <a:r>
              <a:rPr lang="en-US" dirty="0"/>
              <a:t> are.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an item bought by a customer, find other </a:t>
            </a:r>
            <a:r>
              <a:rPr lang="en-US" dirty="0">
                <a:solidFill>
                  <a:srgbClr val="0070C0"/>
                </a:solidFill>
              </a:rPr>
              <a:t>similar</a:t>
            </a:r>
            <a:r>
              <a:rPr lang="en-US" dirty="0"/>
              <a:t> items</a:t>
            </a:r>
          </a:p>
          <a:p>
            <a:pPr lvl="1"/>
            <a:r>
              <a:rPr lang="en-US" dirty="0"/>
              <a:t>Group together the customers of site so that </a:t>
            </a:r>
            <a:r>
              <a:rPr lang="en-US" dirty="0">
                <a:solidFill>
                  <a:srgbClr val="0070C0"/>
                </a:solidFill>
              </a:rPr>
              <a:t>similar</a:t>
            </a:r>
            <a:r>
              <a:rPr lang="en-US" dirty="0"/>
              <a:t> customers are shown the same ad.</a:t>
            </a:r>
          </a:p>
          <a:p>
            <a:pPr lvl="1"/>
            <a:r>
              <a:rPr lang="en-US" dirty="0"/>
              <a:t>Group together web documents so that you can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the ones that talk about politics and the ones that talk about sports.</a:t>
            </a:r>
          </a:p>
          <a:p>
            <a:pPr lvl="1"/>
            <a:r>
              <a:rPr lang="en-US" dirty="0"/>
              <a:t>Find all the </a:t>
            </a:r>
            <a:r>
              <a:rPr lang="en-US" dirty="0">
                <a:solidFill>
                  <a:srgbClr val="0070C0"/>
                </a:solidFill>
              </a:rPr>
              <a:t>near-duplicate</a:t>
            </a:r>
            <a:r>
              <a:rPr lang="en-US" dirty="0"/>
              <a:t> mirrored web documents.</a:t>
            </a:r>
          </a:p>
          <a:p>
            <a:pPr lvl="1"/>
            <a:r>
              <a:rPr lang="en-US" dirty="0"/>
              <a:t>Find credit card transactions that are very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from previous transactions.</a:t>
            </a:r>
          </a:p>
          <a:p>
            <a:r>
              <a:rPr lang="en-US" dirty="0"/>
              <a:t>To solve these problems we need a definition of </a:t>
            </a:r>
            <a:r>
              <a:rPr lang="en-US" dirty="0">
                <a:solidFill>
                  <a:srgbClr val="FF0000"/>
                </a:solidFill>
              </a:rPr>
              <a:t>similarity,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distance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definition depends on the </a:t>
            </a:r>
            <a:r>
              <a:rPr lang="en-US" dirty="0">
                <a:solidFill>
                  <a:srgbClr val="0070C0"/>
                </a:solidFill>
              </a:rPr>
              <a:t>type of data </a:t>
            </a:r>
            <a:r>
              <a:rPr lang="en-US" dirty="0"/>
              <a:t>that we have</a:t>
            </a:r>
          </a:p>
        </p:txBody>
      </p:sp>
    </p:spTree>
    <p:extLst>
      <p:ext uri="{BB962C8B-B14F-4D97-AF65-F5344CB8AC3E}">
        <p14:creationId xmlns:p14="http://schemas.microsoft.com/office/powerpoint/2010/main" val="213232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 of how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alike</a:t>
            </a:r>
            <a:r>
              <a:rPr lang="en-US" dirty="0"/>
              <a:t> two data objects are.</a:t>
            </a:r>
          </a:p>
          <a:p>
            <a:pPr lvl="1"/>
            <a:r>
              <a:rPr lang="en-US" dirty="0"/>
              <a:t>A function that maps pairs of objects to real values</a:t>
            </a:r>
          </a:p>
          <a:p>
            <a:pPr lvl="1"/>
            <a:r>
              <a:rPr lang="en-US" dirty="0"/>
              <a:t>Higher when objects are more alike.</a:t>
            </a:r>
          </a:p>
          <a:p>
            <a:r>
              <a:rPr lang="en-US" dirty="0"/>
              <a:t>Often falls in the range [0,1], sometimes in [-1,1]</a:t>
            </a:r>
          </a:p>
          <a:p>
            <a:pPr lvl="1"/>
            <a:endParaRPr lang="en-US" dirty="0"/>
          </a:p>
          <a:p>
            <a:r>
              <a:rPr lang="en-US" dirty="0"/>
              <a:t>Desirable properties for similarity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1 (or maximum similarity) only if p = q. 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s(q, p)   for all p and q.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0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are more similar?</a:t>
            </a:r>
          </a:p>
          <a:p>
            <a:endParaRPr lang="en-US" dirty="0"/>
          </a:p>
          <a:p>
            <a:r>
              <a:rPr lang="en-US" dirty="0"/>
              <a:t>How would you quantify their similarity?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new apple pie recipe</a:t>
            </a:r>
          </a:p>
        </p:txBody>
      </p:sp>
    </p:spTree>
    <p:extLst>
      <p:ext uri="{BB962C8B-B14F-4D97-AF65-F5344CB8AC3E}">
        <p14:creationId xmlns:p14="http://schemas.microsoft.com/office/powerpoint/2010/main" val="353444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words in common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) = 3,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 =2</a:t>
            </a:r>
          </a:p>
          <a:p>
            <a:r>
              <a:rPr lang="en-US" dirty="0"/>
              <a:t>What about this document?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 =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new apple pie recipe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876800"/>
            <a:ext cx="33528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Vefa</a:t>
            </a:r>
            <a:r>
              <a:rPr lang="en-US" sz="2000" dirty="0"/>
              <a:t> </a:t>
            </a:r>
            <a:r>
              <a:rPr lang="en-US" sz="2000" dirty="0" err="1"/>
              <a:t>rereases</a:t>
            </a:r>
            <a:r>
              <a:rPr lang="en-US" sz="2000" dirty="0"/>
              <a:t> new book with apple pie recipes</a:t>
            </a:r>
          </a:p>
        </p:txBody>
      </p:sp>
    </p:spTree>
    <p:extLst>
      <p:ext uri="{BB962C8B-B14F-4D97-AF65-F5344CB8AC3E}">
        <p14:creationId xmlns:p14="http://schemas.microsoft.com/office/powerpoint/2010/main" val="3140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BD3-4510-418C-8AF9-A60F99FB8858}" type="slidenum">
              <a:rPr lang="en-US"/>
              <a:pPr/>
              <a:t>15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Jaccard</a:t>
            </a:r>
            <a:r>
              <a:rPr lang="en-US" dirty="0">
                <a:solidFill>
                  <a:schemeClr val="tx1"/>
                </a:solidFill>
              </a:rPr>
              <a:t> Similarity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</a:t>
            </a:r>
            <a:r>
              <a:rPr lang="en-US" sz="3400" dirty="0" err="1">
                <a:solidFill>
                  <a:srgbClr val="FF0000"/>
                </a:solidFill>
              </a:rPr>
              <a:t>Jaccard</a:t>
            </a:r>
            <a:r>
              <a:rPr lang="en-US" sz="3400" dirty="0">
                <a:solidFill>
                  <a:srgbClr val="FF0000"/>
                </a:solidFill>
              </a:rPr>
              <a:t> similarity (</a:t>
            </a:r>
            <a:r>
              <a:rPr lang="en-US" sz="3400" dirty="0" err="1">
                <a:solidFill>
                  <a:srgbClr val="0070C0"/>
                </a:solidFill>
              </a:rPr>
              <a:t>Jaccard</a:t>
            </a:r>
            <a:r>
              <a:rPr lang="en-US" sz="3400" dirty="0">
                <a:solidFill>
                  <a:srgbClr val="0070C0"/>
                </a:solidFill>
              </a:rPr>
              <a:t> coefficient</a:t>
            </a:r>
            <a:r>
              <a:rPr lang="en-US" sz="3400" dirty="0">
                <a:solidFill>
                  <a:srgbClr val="FF0000"/>
                </a:solidFill>
              </a:rPr>
              <a:t>) </a:t>
            </a:r>
            <a:r>
              <a:rPr lang="en-US" sz="3400" dirty="0"/>
              <a:t>of two sets </a:t>
            </a:r>
            <a:r>
              <a:rPr lang="en-US" sz="3400" dirty="0">
                <a:solidFill>
                  <a:srgbClr val="00B050"/>
                </a:solidFill>
              </a:rPr>
              <a:t>S</a:t>
            </a:r>
            <a:r>
              <a:rPr lang="en-US" sz="3400" baseline="-25000" dirty="0">
                <a:solidFill>
                  <a:srgbClr val="00B050"/>
                </a:solidFill>
              </a:rPr>
              <a:t>1</a:t>
            </a:r>
            <a:r>
              <a:rPr lang="en-US" sz="3400" dirty="0">
                <a:solidFill>
                  <a:srgbClr val="00B050"/>
                </a:solidFill>
              </a:rPr>
              <a:t>, S</a:t>
            </a:r>
            <a:r>
              <a:rPr lang="en-US" sz="3400" baseline="-25000" dirty="0">
                <a:solidFill>
                  <a:srgbClr val="00B050"/>
                </a:solidFill>
              </a:rPr>
              <a:t>2</a:t>
            </a: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dirty="0"/>
              <a:t>is the size of their </a:t>
            </a:r>
            <a:r>
              <a:rPr lang="en-US" sz="3400" dirty="0">
                <a:solidFill>
                  <a:srgbClr val="00B0F0"/>
                </a:solidFill>
              </a:rPr>
              <a:t>intersection </a:t>
            </a:r>
            <a:r>
              <a:rPr lang="en-US" sz="3400" dirty="0"/>
              <a:t>divided by the size of their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sz="3400" dirty="0"/>
              <a:t>.</a:t>
            </a: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JSim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) = </a:t>
            </a:r>
            <a:r>
              <a:rPr lang="en-US" sz="3200" dirty="0">
                <a:solidFill>
                  <a:srgbClr val="00B0F0"/>
                </a:solidFill>
              </a:rPr>
              <a:t>|C</a:t>
            </a:r>
            <a:r>
              <a:rPr lang="en-US" sz="3200" baseline="-25000" dirty="0">
                <a:solidFill>
                  <a:srgbClr val="00B0F0"/>
                </a:solidFill>
              </a:rPr>
              <a:t>1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C</a:t>
            </a:r>
            <a:r>
              <a:rPr lang="en-US" sz="3200" baseline="-25000" dirty="0">
                <a:solidFill>
                  <a:srgbClr val="00B0F0"/>
                </a:solidFill>
                <a:sym typeface="Symbol" pitchFamily="18" charset="2"/>
              </a:rPr>
              <a:t>2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| </a:t>
            </a:r>
            <a:r>
              <a:rPr lang="en-US" sz="3200" dirty="0">
                <a:sym typeface="Symbol" pitchFamily="18" charset="2"/>
              </a:rPr>
              <a:t>/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C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Extreme behavior:</a:t>
            </a:r>
          </a:p>
          <a:p>
            <a:pPr lvl="2"/>
            <a:r>
              <a:rPr lang="en-US" sz="2800" dirty="0" err="1"/>
              <a:t>Jsim</a:t>
            </a:r>
            <a:r>
              <a:rPr lang="en-US" sz="2800" dirty="0"/>
              <a:t>(X,Y) = 1, </a:t>
            </a:r>
            <a:r>
              <a:rPr lang="en-US" sz="2800" dirty="0" err="1"/>
              <a:t>iff</a:t>
            </a:r>
            <a:r>
              <a:rPr lang="en-US" sz="2800" dirty="0"/>
              <a:t> X = Y</a:t>
            </a:r>
          </a:p>
          <a:p>
            <a:pPr lvl="2"/>
            <a:r>
              <a:rPr lang="en-US" sz="2800" dirty="0" err="1"/>
              <a:t>Jsim</a:t>
            </a:r>
            <a:r>
              <a:rPr lang="en-US" sz="2800" dirty="0"/>
              <a:t>(X,Y) = 0 </a:t>
            </a:r>
            <a:r>
              <a:rPr lang="en-US" sz="2800" dirty="0" err="1"/>
              <a:t>iff</a:t>
            </a:r>
            <a:r>
              <a:rPr lang="en-US" sz="2800" dirty="0"/>
              <a:t> X,Y have not elements in common</a:t>
            </a:r>
          </a:p>
          <a:p>
            <a:pPr lvl="1"/>
            <a:r>
              <a:rPr lang="en-US" sz="3200" dirty="0" err="1"/>
              <a:t>JSim</a:t>
            </a:r>
            <a:r>
              <a:rPr lang="en-US" sz="3200" dirty="0"/>
              <a:t> is symmetric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7314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0456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266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426607" y="4343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036207" y="3810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645807" y="4114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4934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55407" y="3886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255407" y="4572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79207" y="3429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89550" y="3381374"/>
            <a:ext cx="248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3 in intersection.</a:t>
            </a:r>
          </a:p>
          <a:p>
            <a:r>
              <a:rPr lang="en-US" dirty="0"/>
              <a:t>8 in union.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r>
              <a:rPr lang="en-US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345833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words in common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) = 3/5 </a:t>
            </a:r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 = 2/6</a:t>
            </a:r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 = 3/9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38614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30286" y="2386146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388324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new apple pie recipe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2386146"/>
            <a:ext cx="1828800" cy="13174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Vefa</a:t>
            </a:r>
            <a:r>
              <a:rPr lang="en-US" sz="2000" dirty="0"/>
              <a:t> </a:t>
            </a:r>
            <a:r>
              <a:rPr lang="en-US" sz="2000" dirty="0" err="1"/>
              <a:t>rereases</a:t>
            </a:r>
            <a:r>
              <a:rPr lang="en-US" sz="2000" dirty="0"/>
              <a:t> new book with apple pie recipes</a:t>
            </a:r>
          </a:p>
        </p:txBody>
      </p:sp>
    </p:spTree>
    <p:extLst>
      <p:ext uri="{BB962C8B-B14F-4D97-AF65-F5344CB8AC3E}">
        <p14:creationId xmlns:p14="http://schemas.microsoft.com/office/powerpoint/2010/main" val="172814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vectors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30124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7571" y="2105055"/>
            <a:ext cx="794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Documents (and sets in general) can also be represented as vectors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029200"/>
            <a:ext cx="580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do we measure the similarity of two vectors?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571" y="5867400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well are the two vectors aligned?</a:t>
            </a:r>
          </a:p>
        </p:txBody>
      </p:sp>
    </p:spTree>
    <p:extLst>
      <p:ext uri="{BB962C8B-B14F-4D97-AF65-F5344CB8AC3E}">
        <p14:creationId xmlns:p14="http://schemas.microsoft.com/office/powerpoint/2010/main" val="241714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267200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 </a:t>
            </a:r>
            <a:r>
              <a:rPr lang="en-US" dirty="0" err="1"/>
              <a:t>D1</a:t>
            </a:r>
            <a:r>
              <a:rPr lang="en-US" dirty="0"/>
              <a:t>, </a:t>
            </a:r>
            <a:r>
              <a:rPr lang="en-US" dirty="0" err="1"/>
              <a:t>D2</a:t>
            </a:r>
            <a:r>
              <a:rPr lang="en-US" dirty="0"/>
              <a:t> are in the “same direction”</a:t>
            </a:r>
          </a:p>
          <a:p>
            <a:r>
              <a:rPr lang="en-US" dirty="0"/>
              <a:t>Document </a:t>
            </a:r>
            <a:r>
              <a:rPr lang="en-US" dirty="0" err="1"/>
              <a:t>D3</a:t>
            </a:r>
            <a:r>
              <a:rPr lang="en-US" dirty="0"/>
              <a:t> is orthogonal to these two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EFFB5-21F0-9928-BD0A-339F56F44E62}"/>
              </a:ext>
            </a:extLst>
          </p:cNvPr>
          <p:cNvSpPr txBox="1"/>
          <p:nvPr/>
        </p:nvSpPr>
        <p:spPr>
          <a:xfrm>
            <a:off x="914400" y="5181600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Definition. We say that 2 vectors are orthogonal if they are perpendicular to each other. i.e. the dot product of the two vectors is zero</a:t>
            </a:r>
          </a:p>
        </p:txBody>
      </p:sp>
    </p:spTree>
    <p:extLst>
      <p:ext uri="{BB962C8B-B14F-4D97-AF65-F5344CB8AC3E}">
        <p14:creationId xmlns:p14="http://schemas.microsoft.com/office/powerpoint/2010/main" val="33901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31242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Sim</a:t>
            </a:r>
            <a:r>
              <a:rPr lang="en-US" dirty="0"/>
              <a:t>(X,Y) = </a:t>
            </a:r>
            <a:r>
              <a:rPr lang="en-US" dirty="0" err="1"/>
              <a:t>cos</a:t>
            </a:r>
            <a:r>
              <a:rPr lang="en-US" dirty="0"/>
              <a:t>(X,Y)</a:t>
            </a:r>
          </a:p>
          <a:p>
            <a:pPr lvl="1"/>
            <a:r>
              <a:rPr lang="en-US" sz="2600" dirty="0"/>
              <a:t>The cosine of the angle between X and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aligned (correlated) </a:t>
            </a:r>
            <a:r>
              <a:rPr lang="en-US" dirty="0"/>
              <a:t>angle is </a:t>
            </a:r>
            <a:r>
              <a:rPr lang="en-US" dirty="0">
                <a:solidFill>
                  <a:srgbClr val="0070C0"/>
                </a:solidFill>
              </a:rPr>
              <a:t>zero degrees </a:t>
            </a:r>
            <a:r>
              <a:rPr lang="en-US" dirty="0"/>
              <a:t>and cos(X,Y)=1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orthogonal </a:t>
            </a:r>
            <a:r>
              <a:rPr lang="en-US" dirty="0"/>
              <a:t>(no common coordinates) angle is </a:t>
            </a:r>
            <a:r>
              <a:rPr lang="en-US" dirty="0">
                <a:solidFill>
                  <a:srgbClr val="0070C0"/>
                </a:solidFill>
              </a:rPr>
              <a:t>90 degrees </a:t>
            </a:r>
            <a:r>
              <a:rPr lang="en-US" dirty="0"/>
              <a:t>and </a:t>
            </a:r>
            <a:r>
              <a:rPr lang="en-US" dirty="0" err="1"/>
              <a:t>cos</a:t>
            </a:r>
            <a:r>
              <a:rPr lang="en-US" dirty="0"/>
              <a:t>(X,Y)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Cosine is commonly used for comparing </a:t>
            </a:r>
            <a:r>
              <a:rPr lang="en-US" dirty="0">
                <a:solidFill>
                  <a:srgbClr val="0070C0"/>
                </a:solidFill>
              </a:rPr>
              <a:t>documents</a:t>
            </a:r>
            <a:r>
              <a:rPr lang="en-US" dirty="0"/>
              <a:t>, where we assume that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normalized </a:t>
            </a:r>
            <a:r>
              <a:rPr lang="en-US" dirty="0"/>
              <a:t>by the document length.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219200"/>
            <a:ext cx="50260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6002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a set of transactions, find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rules</a:t>
            </a:r>
            <a:r>
              <a:rPr lang="en-US" sz="2400" dirty="0"/>
              <a:t>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04800" y="30321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21695"/>
              </p:ext>
            </p:extLst>
          </p:nvPr>
        </p:nvGraphicFramePr>
        <p:xfrm>
          <a:off x="233363" y="3657600"/>
          <a:ext cx="4252912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22686" imgH="1998588" progId="Word.Document.8">
                  <p:embed/>
                </p:oleObj>
              </mc:Choice>
              <mc:Fallback>
                <p:oleObj name="Document" r:id="rId2" imgW="3422686" imgH="19985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657600"/>
                        <a:ext cx="4252912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2607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Example of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870325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/>
              <a:t>{Diaper} </a:t>
            </a:r>
            <a:r>
              <a:rPr lang="en-US" sz="1800" b="0" dirty="0">
                <a:sym typeface="Symbol" pitchFamily="18" charset="2"/>
              </a:rPr>
              <a:t> {Juice},</a:t>
            </a:r>
            <a:br>
              <a:rPr lang="en-US" sz="1800" b="0" dirty="0">
                <a:sym typeface="Symbol" pitchFamily="18" charset="2"/>
              </a:rPr>
            </a:br>
            <a:r>
              <a:rPr lang="en-US" sz="1800" b="0" dirty="0">
                <a:sym typeface="Symbol" pitchFamily="18" charset="2"/>
              </a:rPr>
              <a:t>{Milk, Bread}  {</a:t>
            </a:r>
            <a:r>
              <a:rPr lang="en-US" sz="1800" b="0" dirty="0" err="1">
                <a:sym typeface="Symbol" pitchFamily="18" charset="2"/>
              </a:rPr>
              <a:t>Eggs,Coke</a:t>
            </a:r>
            <a:r>
              <a:rPr lang="en-US" sz="1800" b="0" dirty="0">
                <a:sym typeface="Symbol" pitchFamily="18" charset="2"/>
              </a:rPr>
              <a:t>},</a:t>
            </a:r>
            <a:br>
              <a:rPr lang="en-US" sz="1800" b="0" dirty="0">
                <a:sym typeface="Symbol" pitchFamily="18" charset="2"/>
              </a:rPr>
            </a:br>
            <a:r>
              <a:rPr lang="en-US" sz="1800" b="0" dirty="0">
                <a:sym typeface="Symbol" pitchFamily="18" charset="2"/>
              </a:rPr>
              <a:t>{Juice,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5165725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/>
              <a:t>Implication means </a:t>
            </a:r>
            <a:r>
              <a:rPr lang="en-US" sz="2000" b="0" dirty="0">
                <a:solidFill>
                  <a:srgbClr val="0070C0"/>
                </a:solidFill>
              </a:rPr>
              <a:t>co-occurrence, not causality</a:t>
            </a:r>
            <a:r>
              <a:rPr lang="en-US" sz="20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03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Cosine Similarity - math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74812"/>
            <a:ext cx="8001000" cy="472598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If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vectors,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) =  (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) /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</a:t>
            </a:r>
            <a:r>
              <a:rPr lang="en-US" sz="1800" dirty="0">
                <a:cs typeface="Times New Roman" pitchFamily="18" charset="0"/>
              </a:rPr>
              <a:t>where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800" dirty="0">
                <a:cs typeface="Times New Roman" pitchFamily="18" charset="0"/>
              </a:rPr>
              <a:t> indicates vector dot product and || </a:t>
            </a:r>
            <a:r>
              <a:rPr lang="en-US" sz="1800" i="1" dirty="0">
                <a:cs typeface="Times New Roman" pitchFamily="18" charset="0"/>
              </a:rPr>
              <a:t>d </a:t>
            </a:r>
            <a:r>
              <a:rPr lang="en-US" sz="1800" dirty="0">
                <a:cs typeface="Times New Roman" pitchFamily="18" charset="0"/>
              </a:rPr>
              <a:t>|| is  the   length of vector </a:t>
            </a:r>
            <a:r>
              <a:rPr lang="en-US" sz="1800" i="1" dirty="0">
                <a:cs typeface="Times New Roman" pitchFamily="18" charset="0"/>
              </a:rPr>
              <a:t>d</a:t>
            </a:r>
            <a:r>
              <a:rPr lang="en-US" sz="1800" dirty="0">
                <a:cs typeface="Times New Roman" pitchFamily="18" charset="0"/>
              </a:rPr>
              <a:t>.</a:t>
            </a:r>
            <a:r>
              <a:rPr lang="en-US" sz="2400" dirty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>
                <a:cs typeface="Times New Roman" pitchFamily="18" charset="0"/>
              </a:rPr>
              <a:t>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=  3 2 0 5 0 0 0 2 0 0 	</a:t>
            </a:r>
            <a:endParaRPr lang="en-US" sz="1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=  1 0 0 0 0 0 0 1 0 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 (42)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(6)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   	</a:t>
            </a:r>
            <a:r>
              <a:rPr lang="en-US" sz="18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vectors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514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475946"/>
            <a:ext cx="4841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cos</a:t>
            </a:r>
            <a:r>
              <a:rPr lang="en-US" sz="2800" dirty="0"/>
              <a:t>(D1,D2) = 1</a:t>
            </a:r>
          </a:p>
          <a:p>
            <a:r>
              <a:rPr lang="en-US" sz="2800" dirty="0" err="1"/>
              <a:t>cos</a:t>
            </a:r>
            <a:r>
              <a:rPr lang="en-US" sz="2800" dirty="0"/>
              <a:t>(D1,D3) = </a:t>
            </a:r>
            <a:r>
              <a:rPr lang="en-US" sz="2800" dirty="0" err="1"/>
              <a:t>cos</a:t>
            </a:r>
            <a:r>
              <a:rPr lang="en-US" sz="2800" dirty="0"/>
              <a:t>(D2,D3) = 0</a:t>
            </a:r>
          </a:p>
        </p:txBody>
      </p:sp>
    </p:spTree>
    <p:extLst>
      <p:ext uri="{BB962C8B-B14F-4D97-AF65-F5344CB8AC3E}">
        <p14:creationId xmlns:p14="http://schemas.microsoft.com/office/powerpoint/2010/main" val="37069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 of how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two data objects are</a:t>
            </a:r>
          </a:p>
          <a:p>
            <a:pPr lvl="1"/>
            <a:r>
              <a:rPr lang="en-US" dirty="0"/>
              <a:t>A function that maps pairs of objects to real values</a:t>
            </a:r>
          </a:p>
          <a:p>
            <a:pPr lvl="1"/>
            <a:r>
              <a:rPr lang="en-US" dirty="0"/>
              <a:t>Lower when objects are more alike</a:t>
            </a:r>
          </a:p>
          <a:p>
            <a:r>
              <a:rPr lang="en-US" dirty="0"/>
              <a:t>Minimum distance is 0, when comparing an object with itself.</a:t>
            </a:r>
          </a:p>
          <a:p>
            <a:r>
              <a:rPr lang="en-US" dirty="0"/>
              <a:t>Upper limit varies</a:t>
            </a:r>
          </a:p>
        </p:txBody>
      </p:sp>
    </p:spTree>
    <p:extLst>
      <p:ext uri="{BB962C8B-B14F-4D97-AF65-F5344CB8AC3E}">
        <p14:creationId xmlns:p14="http://schemas.microsoft.com/office/powerpoint/2010/main" val="251493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for real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norms or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Minkowski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 ⋯+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 norm: </a:t>
                </a:r>
                <a:r>
                  <a:rPr lang="en-US" dirty="0">
                    <a:solidFill>
                      <a:srgbClr val="0070C0"/>
                    </a:solidFill>
                  </a:rPr>
                  <a:t>Euclidean </a:t>
                </a:r>
                <a:r>
                  <a:rPr lang="en-US" dirty="0"/>
                  <a:t>distance: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 ⋯+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norm: </a:t>
                </a:r>
                <a:r>
                  <a:rPr lang="en-US" dirty="0">
                    <a:solidFill>
                      <a:srgbClr val="0070C0"/>
                    </a:solidFill>
                  </a:rPr>
                  <a:t>Manhattan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 ⋯+|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2133600"/>
            <a:ext cx="45833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norms are known to be distance metrics</a:t>
            </a:r>
          </a:p>
        </p:txBody>
      </p:sp>
    </p:spTree>
    <p:extLst>
      <p:ext uri="{BB962C8B-B14F-4D97-AF65-F5344CB8AC3E}">
        <p14:creationId xmlns:p14="http://schemas.microsoft.com/office/powerpoint/2010/main" val="12091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405A-8A81-4511-B9EE-142060F86931}" type="slidenum">
              <a:rPr lang="en-US"/>
              <a:pPr/>
              <a:t>24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of Distances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x 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y = (9,8)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2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=</m:t>
                      </m:r>
                      <m:rad>
                        <m:radPr>
                          <m:deg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dirty="0">
                              <a:latin typeface="Cambria Math"/>
                            </a:rPr>
                            <m:t>4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+3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i="1" dirty="0" smtClean="0">
                          <a:latin typeface="Cambria Math"/>
                        </a:rPr>
                        <m:t>= 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blipFill rotWithShape="1">
                <a:blip r:embed="rId2"/>
                <a:stretch>
                  <a:fillRect l="-2381" t="-46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1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=4+3 </m:t>
                      </m:r>
                      <m:r>
                        <a:rPr lang="en-US" sz="2400" i="1" dirty="0">
                          <a:latin typeface="Cambria Math"/>
                        </a:rPr>
                        <m:t>= 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22" t="-5109" b="-10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C33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CC33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</m:e>
                      </m:func>
                      <m:r>
                        <a:rPr lang="en-US" sz="2400" i="1" dirty="0" smtClean="0">
                          <a:latin typeface="Cambria Math"/>
                        </a:rPr>
                        <m:t>⁡= 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32" t="-5147" b="-11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5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780241" y="1525417"/>
            <a:ext cx="2157501" cy="2165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928193">
            <a:off x="5090356" y="1842092"/>
            <a:ext cx="1520611" cy="1498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3277" y="1525417"/>
            <a:ext cx="2154465" cy="216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  <a:endCxn id="10" idx="2"/>
          </p:cNvCxnSpPr>
          <p:nvPr/>
        </p:nvCxnSpPr>
        <p:spPr>
          <a:xfrm>
            <a:off x="5860510" y="1525417"/>
            <a:ext cx="0" cy="216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83277" y="2591255"/>
            <a:ext cx="2134769" cy="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4849" y="2591737"/>
            <a:ext cx="59129" cy="7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8" idx="1"/>
            <a:endCxn id="15" idx="5"/>
          </p:cNvCxnSpPr>
          <p:nvPr/>
        </p:nvCxnSpPr>
        <p:spPr>
          <a:xfrm flipH="1" flipV="1">
            <a:off x="5875319" y="2657189"/>
            <a:ext cx="1287481" cy="61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29649" y="22092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4572000"/>
            <a:ext cx="736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: All points y at distance </a:t>
            </a:r>
            <a:r>
              <a:rPr lang="en-US" sz="2400" dirty="0" err="1">
                <a:solidFill>
                  <a:srgbClr val="00B050"/>
                </a:solidFill>
              </a:rPr>
              <a:t>L</a:t>
            </a:r>
            <a:r>
              <a:rPr lang="en-US" sz="2400" baseline="-25000" dirty="0" err="1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x,y</a:t>
            </a:r>
            <a:r>
              <a:rPr lang="en-US" sz="2400" dirty="0">
                <a:solidFill>
                  <a:srgbClr val="00B050"/>
                </a:solidFill>
              </a:rPr>
              <a:t>) = r </a:t>
            </a:r>
            <a:r>
              <a:rPr lang="en-US" sz="2400" dirty="0"/>
              <a:t>from point 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5257800"/>
            <a:ext cx="713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All points y at distance </a:t>
            </a:r>
            <a:r>
              <a:rPr lang="en-US" sz="2400" dirty="0" err="1">
                <a:solidFill>
                  <a:srgbClr val="0070C0"/>
                </a:solidFill>
              </a:rPr>
              <a:t>L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x,y</a:t>
            </a:r>
            <a:r>
              <a:rPr lang="en-US" sz="2400" dirty="0">
                <a:solidFill>
                  <a:srgbClr val="0070C0"/>
                </a:solidFill>
              </a:rPr>
              <a:t>) = r </a:t>
            </a:r>
            <a:r>
              <a:rPr lang="en-US" sz="2400" dirty="0"/>
              <a:t>from point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: All points y at distance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x,y</a:t>
                </a:r>
                <a:r>
                  <a:rPr lang="en-US" sz="2400" dirty="0">
                    <a:solidFill>
                      <a:srgbClr val="FF0000"/>
                    </a:solidFill>
                  </a:rPr>
                  <a:t>) = r </a:t>
                </a:r>
                <a:r>
                  <a:rPr lang="en-US" sz="2400" dirty="0"/>
                  <a:t>from point x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80" t="-9211" r="-25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6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distances for sets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/>
              <a:t>We can apply all the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distances to the cases of sets of attributes, with or without counts, if we represent the sets as vectors</a:t>
            </a:r>
          </a:p>
          <a:p>
            <a:pPr lvl="1"/>
            <a:r>
              <a:rPr lang="en-US" dirty="0"/>
              <a:t>E.g., a transaction is a 0/1 vector</a:t>
            </a:r>
          </a:p>
          <a:p>
            <a:pPr lvl="1"/>
            <a:r>
              <a:rPr lang="en-US" dirty="0"/>
              <a:t>E.g., a document is a vector of counts.</a:t>
            </a:r>
          </a:p>
        </p:txBody>
      </p:sp>
    </p:spTree>
    <p:extLst>
      <p:ext uri="{BB962C8B-B14F-4D97-AF65-F5344CB8AC3E}">
        <p14:creationId xmlns:p14="http://schemas.microsoft.com/office/powerpoint/2010/main" val="308118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into distances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Jaccard distance: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𝐽</m:t>
                      </m:r>
                      <m:r>
                        <a:rPr lang="en-US" b="0" i="1" dirty="0" smtClean="0">
                          <a:latin typeface="Cambria Math"/>
                        </a:rPr>
                        <m:t>𝐷</m:t>
                      </m:r>
                      <m:r>
                        <a:rPr lang="en-US" i="1" dirty="0" smtClean="0">
                          <a:latin typeface="Cambria Math"/>
                        </a:rPr>
                        <m:t>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 – </m:t>
                      </m:r>
                      <m:r>
                        <a:rPr lang="en-US" i="1" dirty="0" err="1" smtClean="0">
                          <a:latin typeface="Cambria Math"/>
                        </a:rPr>
                        <m:t>𝐽𝑆𝑖𝑚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Jaccard</a:t>
                </a:r>
                <a:r>
                  <a:rPr lang="en-US" dirty="0"/>
                  <a:t> Distance is a metric</a:t>
                </a:r>
              </a:p>
              <a:p>
                <a:endParaRPr lang="en-US" dirty="0"/>
              </a:p>
              <a:p>
                <a:r>
                  <a:rPr lang="en-US" dirty="0"/>
                  <a:t>Cosine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𝐷𝑖𝑠𝑡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1−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/>
                        </a:rPr>
                        <m:t>cos</m:t>
                      </m:r>
                      <m:r>
                        <a:rPr lang="en-US" i="1" dirty="0" smtClean="0">
                          <a:latin typeface="Cambria Math"/>
                        </a:rPr>
                        <m:t>⁡(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Cosine distance is a metric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82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Jaccard</a:t>
            </a:r>
            <a:r>
              <a:rPr lang="en-US" dirty="0"/>
              <a:t> Distance Is a Distance Metric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JDist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0 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1</a:t>
            </a:r>
            <a:endParaRPr lang="en-US" dirty="0">
              <a:sym typeface="Symbol" pitchFamily="18" charset="2"/>
            </a:endParaRPr>
          </a:p>
          <a:p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</a:t>
            </a:r>
          </a:p>
          <a:p>
            <a:pPr lvl="1"/>
            <a:r>
              <a:rPr lang="en-US" dirty="0">
                <a:sym typeface="Symbol" pitchFamily="18" charset="2"/>
              </a:rPr>
              <a:t>by symmetry of intersection</a:t>
            </a:r>
          </a:p>
          <a:p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</a:t>
            </a:r>
          </a:p>
          <a:p>
            <a:pPr lvl="1"/>
            <a:r>
              <a:rPr lang="en-US" dirty="0">
                <a:sym typeface="Symbol" pitchFamily="18" charset="2"/>
              </a:rPr>
              <a:t>since intersection of X,Y cannot be bigger than the union.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lvl="1"/>
            <a:r>
              <a:rPr lang="en-US" dirty="0">
                <a:sym typeface="Symbol" pitchFamily="18" charset="2"/>
              </a:rPr>
              <a:t>Follows from the fact that </a:t>
            </a:r>
            <a:r>
              <a:rPr lang="en-US" dirty="0" err="1">
                <a:sym typeface="Symbol" pitchFamily="18" charset="2"/>
              </a:rPr>
              <a:t>JSim</a:t>
            </a:r>
            <a:r>
              <a:rPr lang="en-US" dirty="0">
                <a:sym typeface="Symbol" pitchFamily="18" charset="2"/>
              </a:rPr>
              <a:t>(X,Y) is the probability of randomly selected element from the union of X and Y to belong to the intersection</a:t>
            </a:r>
          </a:p>
        </p:txBody>
      </p:sp>
    </p:spTree>
    <p:extLst>
      <p:ext uri="{BB962C8B-B14F-4D97-AF65-F5344CB8AC3E}">
        <p14:creationId xmlns:p14="http://schemas.microsoft.com/office/powerpoint/2010/main" val="21250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D48-1306-4584-BFBC-561347661645}" type="slidenum">
              <a:rPr lang="en-US"/>
              <a:pPr/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/>
              <a:t>Hamming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Hamming distance  </a:t>
            </a:r>
            <a:r>
              <a:rPr lang="en-US" dirty="0"/>
              <a:t>is the number of positions in which bit-vectors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 = 10101						         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 = 10011.</a:t>
            </a:r>
          </a:p>
          <a:p>
            <a:pPr lvl="2"/>
            <a:r>
              <a:rPr lang="en-US" dirty="0"/>
              <a:t> d(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) = 2 because the bit-vectors differ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positions.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L</a:t>
            </a:r>
            <a:r>
              <a:rPr lang="en-US" baseline="-25000" dirty="0" err="1"/>
              <a:t>1</a:t>
            </a:r>
            <a:r>
              <a:rPr lang="en-US" dirty="0"/>
              <a:t> norm for the binary vectors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Hamming distance </a:t>
            </a:r>
            <a:r>
              <a:rPr lang="en-US" dirty="0"/>
              <a:t>between two vectors of </a:t>
            </a:r>
            <a:r>
              <a:rPr lang="en-US" dirty="0">
                <a:solidFill>
                  <a:srgbClr val="0070C0"/>
                </a:solidFill>
              </a:rPr>
              <a:t>categorical 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number of positions in which they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x = (married, low income, cheat),                    	          y = (single,    low income, not cheat)</a:t>
            </a:r>
          </a:p>
          <a:p>
            <a:pPr lvl="1"/>
            <a:r>
              <a:rPr lang="en-US" dirty="0"/>
              <a:t>                d(</a:t>
            </a:r>
            <a:r>
              <a:rPr lang="en-US" dirty="0" err="1"/>
              <a:t>x,y</a:t>
            </a:r>
            <a:r>
              <a:rPr lang="en-US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170905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4975226" y="3810001"/>
            <a:ext cx="3852863" cy="2490788"/>
            <a:chOff x="2942" y="2304"/>
            <a:chExt cx="2427" cy="1569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553549"/>
                </p:ext>
              </p:extLst>
            </p:nvPr>
          </p:nvGraphicFramePr>
          <p:xfrm>
            <a:off x="3524" y="2554"/>
            <a:ext cx="175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73120" imgH="203040" progId="Equation.3">
                    <p:embed/>
                  </p:oleObj>
                </mc:Choice>
                <mc:Fallback>
                  <p:oleObj name="Equation" r:id="rId2" imgW="1473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2554"/>
                          <a:ext cx="175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743480"/>
                </p:ext>
              </p:extLst>
            </p:nvPr>
          </p:nvGraphicFramePr>
          <p:xfrm>
            <a:off x="3316" y="2961"/>
            <a:ext cx="198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431640" progId="Equation.3">
                    <p:embed/>
                  </p:oleObj>
                </mc:Choice>
                <mc:Fallback>
                  <p:oleObj name="Equation" r:id="rId4" imgW="2234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2961"/>
                          <a:ext cx="198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566679"/>
                </p:ext>
              </p:extLst>
            </p:nvPr>
          </p:nvGraphicFramePr>
          <p:xfrm>
            <a:off x="2942" y="3429"/>
            <a:ext cx="2427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11200" imgH="419040" progId="Equation.3">
                    <p:embed/>
                  </p:oleObj>
                </mc:Choice>
                <mc:Fallback>
                  <p:oleObj name="Equation" r:id="rId6" imgW="2311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3429"/>
                          <a:ext cx="2427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15686" y="1387474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/>
              <a:t>An implication expression of the form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X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Y, </a:t>
            </a:r>
            <a:r>
              <a:rPr lang="en-US" sz="1800" b="0" dirty="0">
                <a:sym typeface="Symbol" pitchFamily="18" charset="2"/>
              </a:rPr>
              <a:t>where X and Y are </a:t>
            </a:r>
            <a:r>
              <a:rPr lang="en-US" sz="1800" b="0" dirty="0" err="1">
                <a:sym typeface="Symbol" pitchFamily="18" charset="2"/>
              </a:rPr>
              <a:t>itemsets</a:t>
            </a:r>
            <a:endParaRPr lang="en-US" sz="1800" b="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pitchFamily="18" charset="2"/>
              </a:rPr>
              <a:t> {Juice}</a:t>
            </a:r>
            <a:r>
              <a:rPr lang="en-US" sz="1800" b="0" dirty="0"/>
              <a:t> </a:t>
            </a: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en-US" sz="1800" b="0" dirty="0"/>
              <a:t>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Fraction of transactions that contain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both X and Y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dirty="0"/>
              <a:t>the probability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P(X,Y)</a:t>
            </a:r>
            <a:r>
              <a:rPr lang="en-US" sz="1600" dirty="0"/>
              <a:t> that X and Y occur together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Confidence</a:t>
            </a:r>
            <a:r>
              <a:rPr lang="en-US" sz="1800" b="0" dirty="0"/>
              <a:t>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dirty="0"/>
              <a:t>the conditional probability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P(Y|X)</a:t>
            </a:r>
            <a:r>
              <a:rPr lang="en-US" sz="1600" dirty="0"/>
              <a:t> that Y occurs given that X has occurred.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797124"/>
              </p:ext>
            </p:extLst>
          </p:nvPr>
        </p:nvGraphicFramePr>
        <p:xfrm>
          <a:off x="5348288" y="1701800"/>
          <a:ext cx="37846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49157" imgH="2015504" progId="Word.Document.8">
                  <p:embed/>
                </p:oleObj>
              </mc:Choice>
              <mc:Fallback>
                <p:oleObj name="Document" r:id="rId8" imgW="3349157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1701800"/>
                        <a:ext cx="378460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1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similarity between strings?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for recognizing and correcting typing errors and analyzing DNA sequences.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2667000"/>
            <a:ext cx="367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weird 		</a:t>
            </a:r>
            <a:r>
              <a:rPr lang="en-US" sz="2400" dirty="0" err="1">
                <a:solidFill>
                  <a:srgbClr val="0070C0"/>
                </a:solidFill>
              </a:rPr>
              <a:t>wierd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intelligent	unintelligent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Athena	</a:t>
            </a:r>
            <a:r>
              <a:rPr lang="en-US" sz="2400" dirty="0" err="1">
                <a:solidFill>
                  <a:srgbClr val="0070C0"/>
                </a:solidFill>
              </a:rPr>
              <a:t>Athina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1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F6F-C6D3-4E43-8286-5FA8EAD27972}" type="slidenum">
              <a:rPr lang="en-US"/>
              <a:pPr/>
              <a:t>31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Edit Distance for 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edit distance  </a:t>
            </a:r>
            <a:r>
              <a:rPr lang="en-US" dirty="0"/>
              <a:t>of two strings is the number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deletes</a:t>
            </a:r>
            <a:r>
              <a:rPr lang="en-US" dirty="0"/>
              <a:t> of characters needed to turn one into the other. </a:t>
            </a:r>
          </a:p>
          <a:p>
            <a:r>
              <a:rPr lang="en-US" dirty="0"/>
              <a:t>Example: x = </a:t>
            </a:r>
            <a:r>
              <a:rPr lang="en-US" dirty="0" err="1">
                <a:solidFill>
                  <a:srgbClr val="0070C0"/>
                </a:solidFill>
              </a:rPr>
              <a:t>abcde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; y = </a:t>
            </a:r>
            <a:r>
              <a:rPr lang="en-US" dirty="0" err="1">
                <a:solidFill>
                  <a:srgbClr val="0070C0"/>
                </a:solidFill>
              </a:rPr>
              <a:t>bcduve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 </a:t>
            </a:r>
            <a:r>
              <a:rPr lang="en-US" i="1" dirty="0"/>
              <a:t>x</a:t>
            </a:r>
            <a:r>
              <a:rPr lang="en-US" dirty="0"/>
              <a:t>  into </a:t>
            </a:r>
            <a:r>
              <a:rPr lang="en-US" i="1" dirty="0"/>
              <a:t>y</a:t>
            </a:r>
            <a:r>
              <a:rPr lang="en-US" dirty="0"/>
              <a:t>  by deleting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 then inserting 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/>
              <a:t>  after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Edit distance = 3.</a:t>
            </a:r>
          </a:p>
          <a:p>
            <a:r>
              <a:rPr lang="en-US" dirty="0"/>
              <a:t> Minimum number of operations can be computed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</a:p>
          <a:p>
            <a:r>
              <a:rPr lang="en-US" dirty="0"/>
              <a:t>Common distance measure for comparing DNA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50F1-C0C3-4D05-B569-A0059615EC90}" type="slidenum">
              <a:rPr lang="en-US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 Edit Distances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r>
              <a:rPr lang="en-US" dirty="0"/>
              <a:t>Allow insert, delete, and </a:t>
            </a:r>
            <a:r>
              <a:rPr lang="en-US" dirty="0">
                <a:solidFill>
                  <a:srgbClr val="FF0000"/>
                </a:solidFill>
              </a:rPr>
              <a:t>mutate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Change one character into another.</a:t>
            </a:r>
          </a:p>
          <a:p>
            <a:r>
              <a:rPr lang="en-US" dirty="0"/>
              <a:t>Minimum number of inserts, deletes, and mutates also forms a distance measure.</a:t>
            </a:r>
          </a:p>
          <a:p>
            <a:endParaRPr lang="en-US" dirty="0"/>
          </a:p>
          <a:p>
            <a:r>
              <a:rPr lang="en-US" dirty="0"/>
              <a:t>Same for any set of operations on strings.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substring reversal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 transposition </a:t>
            </a:r>
            <a:r>
              <a:rPr lang="en-US" dirty="0"/>
              <a:t>OK for DNA sequences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character transposition </a:t>
            </a:r>
            <a:r>
              <a:rPr lang="en-US" dirty="0"/>
              <a:t>is used for spelling</a:t>
            </a:r>
          </a:p>
        </p:txBody>
      </p:sp>
    </p:spTree>
    <p:extLst>
      <p:ext uri="{BB962C8B-B14F-4D97-AF65-F5344CB8AC3E}">
        <p14:creationId xmlns:p14="http://schemas.microsoft.com/office/powerpoint/2010/main" val="1050904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can view a document as a distribution over the words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KL-divergence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Kullback-Leibler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for distributions P,Q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KL-divergence 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asymmetric</a:t>
                </a:r>
                <a:r>
                  <a:rPr lang="en-US" dirty="0"/>
                  <a:t>. We can make it symmetric by taking the average of both sides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JS-divergence (Jensen-Shannon)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066800" y="2057400"/>
          <a:ext cx="7391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6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68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: A set of transactions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, over a set of items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All rules with items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having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minsup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confidence 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minconf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dirty="0"/>
              <a:t>Two-step approach: 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</a:t>
            </a:r>
            <a:r>
              <a:rPr lang="en-US" dirty="0">
                <a:solidFill>
                  <a:srgbClr val="FF0000"/>
                </a:solidFill>
              </a:rPr>
              <a:t>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all </a:t>
            </a:r>
            <a:r>
              <a:rPr lang="en-US" dirty="0" err="1"/>
              <a:t>itemsets</a:t>
            </a:r>
            <a:r>
              <a:rPr lang="en-US" dirty="0"/>
              <a:t> whose support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 err="1"/>
              <a:t>minsup</a:t>
            </a:r>
            <a:endParaRPr lang="en-US" dirty="0"/>
          </a:p>
          <a:p>
            <a:pPr marL="1295400" lvl="2" indent="-381000">
              <a:buFont typeface="Arial" pitchFamily="34" charset="0"/>
              <a:buNone/>
            </a:pPr>
            <a:endParaRPr lang="en-US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Rule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high confidence rules from each frequent itemset, where each rule is a partitioning of a frequent itemset into Left-Hand-Side (</a:t>
            </a:r>
            <a:r>
              <a:rPr lang="en-US" dirty="0">
                <a:solidFill>
                  <a:srgbClr val="92D050"/>
                </a:solidFill>
              </a:rPr>
              <a:t>LHS</a:t>
            </a:r>
            <a:r>
              <a:rPr lang="en-US" dirty="0"/>
              <a:t>) and Right-Hand-Side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pPr marL="1295400" lvl="2" indent="-381000">
              <a:buFont typeface="Arial" pitchFamily="34" charset="0"/>
              <a:buChar char="–"/>
            </a:pPr>
            <a:endParaRPr lang="en-US" dirty="0"/>
          </a:p>
          <a:p>
            <a:pPr marL="746760" indent="-381000">
              <a:buFont typeface="Arial" pitchFamily="34" charset="0"/>
              <a:buChar char="–"/>
            </a:pPr>
            <a:r>
              <a:rPr lang="en-US" dirty="0"/>
              <a:t>Principle</a:t>
            </a:r>
          </a:p>
          <a:p>
            <a:pPr marL="1021080" lvl="1" indent="-381000">
              <a:buFont typeface="Arial" pitchFamily="34" charset="0"/>
              <a:buChar char="–"/>
            </a:pPr>
            <a:r>
              <a:rPr lang="en-US" dirty="0"/>
              <a:t>Generate all nonempty subsets for each frequent itemset</a:t>
            </a:r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For Itemset - { A, B, C } , all non empty subsets are {A,B}, {B,C}, {A,C}, {A}, {B}, {C}</a:t>
            </a:r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For every nonempty subset S of Itemset I , output of the rule:</a:t>
            </a:r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S --&gt; (I - S )</a:t>
            </a:r>
          </a:p>
          <a:p>
            <a:pPr marL="533400" indent="-533400"/>
            <a:endParaRPr lang="en-US" dirty="0"/>
          </a:p>
          <a:p>
            <a:pPr marL="533400" indent="-533400"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all frequent </a:t>
            </a:r>
            <a:r>
              <a:rPr lang="en-US" dirty="0" err="1"/>
              <a:t>itemsets</a:t>
            </a:r>
            <a:r>
              <a:rPr lang="en-US" dirty="0"/>
              <a:t>, how do we get the rules?</a:t>
            </a:r>
          </a:p>
          <a:p>
            <a:pPr lvl="1"/>
            <a:r>
              <a:rPr lang="en-US" dirty="0"/>
              <a:t>For every frequent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, we find rules of the form          </a:t>
            </a:r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  S – L </a:t>
            </a:r>
            <a:r>
              <a:rPr lang="en-US" dirty="0">
                <a:sym typeface="Symbol" pitchFamily="18" charset="2"/>
              </a:rPr>
              <a:t>, where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 S, </a:t>
            </a:r>
            <a:r>
              <a:rPr lang="en-US" dirty="0">
                <a:sym typeface="Symbol"/>
              </a:rPr>
              <a:t>that</a:t>
            </a:r>
            <a:r>
              <a:rPr lang="en-US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>
                <a:sym typeface="Symbol" pitchFamily="18" charset="2"/>
              </a:rPr>
              <a:t>satisfy the minimum confidence requirement</a:t>
            </a:r>
          </a:p>
          <a:p>
            <a:pPr lvl="1"/>
            <a:r>
              <a:rPr lang="en-US" dirty="0">
                <a:sym typeface="Symbol" pitchFamily="18" charset="2"/>
              </a:rPr>
              <a:t>Example: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 </a:t>
            </a:r>
          </a:p>
          <a:p>
            <a:pPr lvl="1"/>
            <a:r>
              <a:rPr lang="en-US" dirty="0">
                <a:sym typeface="Symbol" pitchFamily="18" charset="2"/>
              </a:rPr>
              <a:t>Candidate rules: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 BCD,   B ACD,   C ABD,    D ABC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AB CD,   AC  BD,   AD  BC, 	 BD AC,  CD AB,	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ABC D, 	   BCD A, 	    BC AD, </a:t>
            </a:r>
            <a:r>
              <a:rPr lang="en-US" dirty="0">
                <a:sym typeface="Symbol" pitchFamily="18" charset="2"/>
              </a:rPr>
              <a:t>	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|L| = k</a:t>
            </a:r>
            <a:r>
              <a:rPr lang="en-US" dirty="0"/>
              <a:t>, then there are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2 </a:t>
            </a:r>
            <a:r>
              <a:rPr lang="en-US" dirty="0"/>
              <a:t>candidate association rules (ignoring </a:t>
            </a:r>
            <a:r>
              <a:rPr lang="en-US" dirty="0">
                <a:solidFill>
                  <a:srgbClr val="0070C0"/>
                </a:solidFill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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  L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54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How to efficiently generate rules from frequent </a:t>
            </a:r>
            <a:r>
              <a:rPr lang="en-US" dirty="0" err="1">
                <a:sym typeface="Symbol" pitchFamily="18" charset="2"/>
              </a:rPr>
              <a:t>itemsets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c(ABC D) </a:t>
            </a:r>
            <a:r>
              <a:rPr lang="en-US" dirty="0">
                <a:sym typeface="Symbol" pitchFamily="18" charset="2"/>
              </a:rPr>
              <a:t>can be larger or smaller than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 D)</a:t>
            </a:r>
          </a:p>
          <a:p>
            <a:pPr lvl="4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But confidence of rules generated from the same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e.g.,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c(ABC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 c(AB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CD</a:t>
            </a:r>
            <a:r>
              <a:rPr lang="en-US" dirty="0">
                <a:sym typeface="Symbol" pitchFamily="18" charset="2"/>
              </a:rPr>
              <a:t>)  c(A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BCD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Confidence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anti-monotone</a:t>
            </a:r>
            <a:r>
              <a:rPr lang="en-US" dirty="0">
                <a:sym typeface="Symbol" pitchFamily="18" charset="2"/>
              </a:rPr>
              <a:t> w.r.t. number of items on the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RHS</a:t>
            </a:r>
            <a:r>
              <a:rPr lang="en-US" dirty="0">
                <a:sym typeface="Symbol" pitchFamily="18" charset="2"/>
              </a:rPr>
              <a:t> of the rule</a:t>
            </a:r>
          </a:p>
        </p:txBody>
      </p:sp>
    </p:spTree>
    <p:extLst>
      <p:ext uri="{BB962C8B-B14F-4D97-AF65-F5344CB8AC3E}">
        <p14:creationId xmlns:p14="http://schemas.microsoft.com/office/powerpoint/2010/main" val="85172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 for Apriori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4185591" y="6203950"/>
            <a:ext cx="4958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3300"/>
                </a:solidFill>
                <a:latin typeface="+mj-lt"/>
              </a:rPr>
              <a:t>Lattice of rules created by the </a:t>
            </a:r>
            <a:r>
              <a:rPr lang="en-US" sz="2400" b="0" dirty="0">
                <a:solidFill>
                  <a:srgbClr val="FF0000"/>
                </a:solidFill>
                <a:latin typeface="+mj-lt"/>
              </a:rPr>
              <a:t>RHS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120978"/>
                </p:ext>
              </p:extLst>
            </p:nvPr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778510" imgH="4949675" progId="Visio.Drawing.11">
                    <p:embed/>
                  </p:oleObj>
                </mc:Choice>
                <mc:Fallback>
                  <p:oleObj name="Visio" r:id="rId4" imgW="8778510" imgH="494967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20469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 for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Candidate rule is generated by merging two rules that share the same prefix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RHS</a:t>
            </a:r>
          </a:p>
          <a:p>
            <a:endParaRPr lang="en-US" dirty="0"/>
          </a:p>
          <a:p>
            <a:r>
              <a:rPr lang="en-US" dirty="0"/>
              <a:t>join(</a:t>
            </a:r>
            <a:r>
              <a:rPr lang="en-US" dirty="0">
                <a:solidFill>
                  <a:srgbClr val="0070C0"/>
                </a:solidFill>
              </a:rPr>
              <a:t>CD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B,BD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would produce the candidate</a:t>
            </a:r>
            <a:br>
              <a:rPr lang="en-US" dirty="0"/>
            </a:br>
            <a:r>
              <a:rPr lang="en-US" dirty="0"/>
              <a:t>rule </a:t>
            </a:r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0070C0"/>
                </a:solidFill>
              </a:rPr>
              <a:t> ABC</a:t>
            </a:r>
          </a:p>
          <a:p>
            <a:endParaRPr lang="en-US" dirty="0"/>
          </a:p>
          <a:p>
            <a:r>
              <a:rPr lang="en-US" dirty="0"/>
              <a:t>Prune rule </a:t>
            </a:r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0070C0"/>
                </a:solidFill>
              </a:rPr>
              <a:t> A</a:t>
            </a:r>
            <a:r>
              <a:rPr lang="en-US" dirty="0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 its</a:t>
            </a:r>
            <a:br>
              <a:rPr lang="en-US" dirty="0"/>
            </a:br>
            <a:r>
              <a:rPr lang="en-US" dirty="0"/>
              <a:t>subset </a:t>
            </a:r>
            <a:r>
              <a:rPr lang="en-US" dirty="0">
                <a:solidFill>
                  <a:srgbClr val="0070C0"/>
                </a:solidFill>
              </a:rPr>
              <a:t>AD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does not have</a:t>
            </a:r>
            <a:br>
              <a:rPr lang="en-US" dirty="0"/>
            </a:br>
            <a:r>
              <a:rPr lang="en-US" dirty="0"/>
              <a:t>high confidence</a:t>
            </a:r>
          </a:p>
          <a:p>
            <a:endParaRPr lang="en-US" dirty="0"/>
          </a:p>
          <a:p>
            <a:r>
              <a:rPr lang="en-US" dirty="0"/>
              <a:t>Essentially we are doing A Priori on the RHS </a:t>
            </a:r>
          </a:p>
        </p:txBody>
      </p:sp>
      <p:graphicFrame>
        <p:nvGraphicFramePr>
          <p:cNvPr id="1280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58114"/>
              </p:ext>
            </p:extLst>
          </p:nvPr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77760" imgH="2320775" progId="Visio.Drawing.11">
                  <p:embed/>
                </p:oleObj>
              </mc:Choice>
              <mc:Fallback>
                <p:oleObj name="Visio" r:id="rId2" imgW="2777760" imgH="23207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946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14114</TotalTime>
  <Words>2335</Words>
  <Application>Microsoft Office PowerPoint</Application>
  <PresentationFormat>On-screen Show (4:3)</PresentationFormat>
  <Paragraphs>372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Monotype Sorts</vt:lpstr>
      <vt:lpstr>Times New Roman</vt:lpstr>
      <vt:lpstr>Wingdings</vt:lpstr>
      <vt:lpstr>Clarity</vt:lpstr>
      <vt:lpstr>Document</vt:lpstr>
      <vt:lpstr>Equation</vt:lpstr>
      <vt:lpstr>Visio</vt:lpstr>
      <vt:lpstr>ASSOCIATION RULES</vt:lpstr>
      <vt:lpstr>Association Rule Mining</vt:lpstr>
      <vt:lpstr>Definition: Association Rule</vt:lpstr>
      <vt:lpstr>Association Rule Mining Task</vt:lpstr>
      <vt:lpstr>Mining Association Rules</vt:lpstr>
      <vt:lpstr>Rule Generation</vt:lpstr>
      <vt:lpstr>Rule Generation</vt:lpstr>
      <vt:lpstr>Rule Generation for Apriori Algorithm</vt:lpstr>
      <vt:lpstr>Rule Generation for APriori Algorithm</vt:lpstr>
      <vt:lpstr>SIMILARITY AND DISTANCE</vt:lpstr>
      <vt:lpstr>Similarity and Distance</vt:lpstr>
      <vt:lpstr>Similarity</vt:lpstr>
      <vt:lpstr>Similarity between sets</vt:lpstr>
      <vt:lpstr>Similarity: Intersection</vt:lpstr>
      <vt:lpstr>Jaccard Similarity</vt:lpstr>
      <vt:lpstr>Similarity: Intersection</vt:lpstr>
      <vt:lpstr>Similarity between vectors</vt:lpstr>
      <vt:lpstr>Example</vt:lpstr>
      <vt:lpstr>Cosine Similarity</vt:lpstr>
      <vt:lpstr>Cosine Similarity - math</vt:lpstr>
      <vt:lpstr>Similarity between vectors</vt:lpstr>
      <vt:lpstr>Distance</vt:lpstr>
      <vt:lpstr>Distances for real vectors</vt:lpstr>
      <vt:lpstr>Example of Distances</vt:lpstr>
      <vt:lpstr>Example</vt:lpstr>
      <vt:lpstr>Lp distances for sets </vt:lpstr>
      <vt:lpstr>Similarities into distances</vt:lpstr>
      <vt:lpstr>Why Jaccard Distance Is a Distance Metric</vt:lpstr>
      <vt:lpstr>Hamming Distance</vt:lpstr>
      <vt:lpstr>Distance between strings</vt:lpstr>
      <vt:lpstr>Edit Distance for strings</vt:lpstr>
      <vt:lpstr>Variant Edit Distances</vt:lpstr>
      <vt:lpstr>Distances between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Abdullah Yousafzai</cp:lastModifiedBy>
  <cp:revision>266</cp:revision>
  <dcterms:created xsi:type="dcterms:W3CDTF">2011-10-17T19:46:53Z</dcterms:created>
  <dcterms:modified xsi:type="dcterms:W3CDTF">2023-04-11T09:38:53Z</dcterms:modified>
</cp:coreProperties>
</file>