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369" r:id="rId2"/>
    <p:sldId id="639" r:id="rId3"/>
    <p:sldId id="567" r:id="rId4"/>
    <p:sldId id="568" r:id="rId5"/>
    <p:sldId id="620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622" r:id="rId16"/>
    <p:sldId id="623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EE3"/>
    <a:srgbClr val="FFCC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6" autoAdjust="0"/>
  </p:normalViewPr>
  <p:slideViewPr>
    <p:cSldViewPr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br>
              <a:rPr lang="en-US" dirty="0"/>
            </a:br>
            <a:r>
              <a:rPr lang="en-US" dirty="0"/>
              <a:t>Week 7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86600" cy="1752600"/>
          </a:xfrm>
        </p:spPr>
        <p:txBody>
          <a:bodyPr/>
          <a:lstStyle/>
          <a:p>
            <a:r>
              <a:rPr lang="en-US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94" y="381000"/>
            <a:ext cx="8863806" cy="990600"/>
          </a:xfrm>
        </p:spPr>
        <p:txBody>
          <a:bodyPr>
            <a:noAutofit/>
          </a:bodyPr>
          <a:lstStyle/>
          <a:p>
            <a:r>
              <a:rPr lang="en-US" dirty="0"/>
              <a:t>Importance of Choosing Initial Centroids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609600" y="47847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79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304800"/>
            <a:ext cx="8280400" cy="914400"/>
          </a:xfrm>
        </p:spPr>
        <p:txBody>
          <a:bodyPr>
            <a:noAutofit/>
          </a:bodyPr>
          <a:lstStyle/>
          <a:p>
            <a:r>
              <a:rPr lang="en-US" sz="3600" dirty="0"/>
              <a:t>Importance of Choosing Initial Centroids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609600" y="47275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16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7338"/>
            <a:ext cx="8839200" cy="1066800"/>
          </a:xfrm>
        </p:spPr>
        <p:txBody>
          <a:bodyPr>
            <a:noAutofit/>
          </a:bodyPr>
          <a:lstStyle/>
          <a:p>
            <a:r>
              <a:rPr lang="en-US" dirty="0"/>
              <a:t>Importance of Choosing Initial Centroids</a:t>
            </a: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609600" y="48609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6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534400" cy="914400"/>
          </a:xfrm>
        </p:spPr>
        <p:txBody>
          <a:bodyPr>
            <a:noAutofit/>
          </a:bodyPr>
          <a:lstStyle/>
          <a:p>
            <a:r>
              <a:rPr lang="en-US" sz="3600" dirty="0"/>
              <a:t>Importance of Choosing Initial Centroids …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609600" y="46513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9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multiple runs </a:t>
            </a:r>
            <a:r>
              <a:rPr lang="en-US" dirty="0"/>
              <a:t>and select the clustering with the smallest error</a:t>
            </a:r>
          </a:p>
          <a:p>
            <a:endParaRPr lang="en-US" dirty="0"/>
          </a:p>
          <a:p>
            <a:r>
              <a:rPr lang="en-US" dirty="0"/>
              <a:t>Select original set of  points by methods other than random . E.g.,  pick the most distant (from each other) points as cluster centers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K-means++ </a:t>
            </a:r>
            <a:r>
              <a:rPr lang="en-US" dirty="0"/>
              <a:t>algorithm)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3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– Centroids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centroid</a:t>
            </a:r>
            <a:r>
              <a:rPr lang="en-US" dirty="0"/>
              <a:t> depends on the distance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minimizer</a:t>
            </a:r>
            <a:r>
              <a:rPr lang="en-US" dirty="0"/>
              <a:t> for the distance function</a:t>
            </a:r>
          </a:p>
          <a:p>
            <a:r>
              <a:rPr lang="en-US" dirty="0"/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en-US" dirty="0"/>
              <a:t>’ is measured by Euclidean distance (SSE), cosine similarity, correlation, etc.</a:t>
            </a:r>
          </a:p>
          <a:p>
            <a:r>
              <a:rPr lang="en-US" dirty="0">
                <a:solidFill>
                  <a:srgbClr val="0070C0"/>
                </a:solidFill>
              </a:rPr>
              <a:t>Centroid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dirty="0"/>
              <a:t> of the points in the cluster for SSE, and cosine similarity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median</a:t>
            </a:r>
            <a:r>
              <a:rPr lang="en-US" dirty="0"/>
              <a:t> for Manhattan distance.</a:t>
            </a:r>
          </a:p>
          <a:p>
            <a:pPr lvl="1"/>
            <a:endParaRPr lang="en-US" dirty="0"/>
          </a:p>
          <a:p>
            <a:r>
              <a:rPr lang="en-US" dirty="0"/>
              <a:t>Finding the centroid is not always easy </a:t>
            </a:r>
          </a:p>
          <a:p>
            <a:pPr lvl="1"/>
            <a:r>
              <a:rPr lang="en-US" dirty="0"/>
              <a:t>It can be an NP-hard problem for some distance functions</a:t>
            </a:r>
          </a:p>
          <a:p>
            <a:pPr lvl="2"/>
            <a:r>
              <a:rPr lang="en-US" dirty="0"/>
              <a:t>E.g., median form multiple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4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– Convergence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will </a:t>
            </a:r>
            <a:r>
              <a:rPr lang="en-US" dirty="0">
                <a:solidFill>
                  <a:srgbClr val="0070C0"/>
                </a:solidFill>
              </a:rPr>
              <a:t>converge</a:t>
            </a:r>
            <a:r>
              <a:rPr lang="en-US" dirty="0"/>
              <a:t> for common similarity measures mentioned above.</a:t>
            </a:r>
          </a:p>
          <a:p>
            <a:pPr lvl="1"/>
            <a:r>
              <a:rPr lang="en-US" dirty="0"/>
              <a:t>Most of the convergence happens in the first few iterations.</a:t>
            </a:r>
          </a:p>
          <a:p>
            <a:pPr lvl="1"/>
            <a:r>
              <a:rPr lang="en-US" dirty="0"/>
              <a:t>Often the stopping condition is changed to ‘Until relatively few points change clusters’</a:t>
            </a:r>
          </a:p>
          <a:p>
            <a:r>
              <a:rPr lang="en-US" dirty="0"/>
              <a:t>Complexity is O( n * K * I * d )</a:t>
            </a:r>
          </a:p>
          <a:p>
            <a:pPr lvl="1"/>
            <a:r>
              <a:rPr lang="en-US" dirty="0"/>
              <a:t>n = number of points, K = number of clusters, </a:t>
            </a:r>
            <a:br>
              <a:rPr lang="en-US" dirty="0"/>
            </a:br>
            <a:r>
              <a:rPr lang="en-US" dirty="0"/>
              <a:t>I = number of iterations, d = dimensionality</a:t>
            </a:r>
          </a:p>
          <a:p>
            <a:r>
              <a:rPr lang="en-US" dirty="0"/>
              <a:t>In general a fast and efficient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7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has problems when clusters are of different </a:t>
            </a:r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Densities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Non-globular</a:t>
            </a:r>
            <a:r>
              <a:rPr lang="en-US" dirty="0"/>
              <a:t> shapes</a:t>
            </a:r>
          </a:p>
          <a:p>
            <a:endParaRPr lang="en-US" dirty="0"/>
          </a:p>
          <a:p>
            <a:r>
              <a:rPr lang="en-US" dirty="0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107098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9144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Differing 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24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762000" y="5348287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52974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689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9906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Differing 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762000" y="5424487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92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192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53736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44225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11430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Non-globular 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817687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1143000" y="5551487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938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938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55768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83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8686800" cy="91440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One solution is to use many clusters.</a:t>
            </a:r>
          </a:p>
          <a:p>
            <a:pPr lvl="1"/>
            <a:r>
              <a:rPr lang="en-US" sz="2000" b="0"/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237723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57200"/>
            <a:ext cx="8280400" cy="85725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6900" name="Text Box 4"/>
          <p:cNvSpPr txBox="1">
            <a:spLocks noChangeArrowheads="1"/>
          </p:cNvSpPr>
          <p:nvPr/>
        </p:nvSpPr>
        <p:spPr bwMode="auto">
          <a:xfrm>
            <a:off x="762000" y="5500687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6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54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716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812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1219200"/>
          </a:xfrm>
        </p:spPr>
        <p:txBody>
          <a:bodyPr>
            <a:noAutofit/>
          </a:bodyPr>
          <a:lstStyle/>
          <a:p>
            <a:r>
              <a:rPr lang="en-US" dirty="0"/>
              <a:t>Overcoming K-means Limitations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919287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7924" name="Text Box 4"/>
          <p:cNvSpPr txBox="1">
            <a:spLocks noChangeArrowheads="1"/>
          </p:cNvSpPr>
          <p:nvPr/>
        </p:nvSpPr>
        <p:spPr bwMode="auto">
          <a:xfrm>
            <a:off x="1143000" y="5653087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7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954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79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995487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176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K-</a:t>
            </a:r>
            <a:r>
              <a:rPr lang="en-US" dirty="0" err="1">
                <a:solidFill>
                  <a:srgbClr val="FF0000"/>
                </a:solidFill>
              </a:rPr>
              <a:t>medoids</a:t>
            </a:r>
            <a:r>
              <a:rPr lang="en-US" dirty="0"/>
              <a:t>: Similar problem definition as in K-means, but the centroid of the cluster is defined to be one of the points in the cluster (the </a:t>
            </a:r>
            <a:r>
              <a:rPr lang="en-US" dirty="0" err="1">
                <a:solidFill>
                  <a:srgbClr val="00B0F0"/>
                </a:solidFill>
              </a:rPr>
              <a:t>medoid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K-centers</a:t>
            </a:r>
            <a:r>
              <a:rPr lang="en-US" dirty="0"/>
              <a:t>: Similar problem definition as in K-means, but the goal now is to minimize the maximum </a:t>
            </a:r>
            <a:r>
              <a:rPr lang="en-US" dirty="0">
                <a:solidFill>
                  <a:srgbClr val="00B0F0"/>
                </a:solidFill>
              </a:rPr>
              <a:t>diameter </a:t>
            </a:r>
            <a:r>
              <a:rPr lang="en-US" dirty="0"/>
              <a:t>of the clusters (diameter of a cluster is maximum distance between any two points in the cluster). </a:t>
            </a:r>
          </a:p>
        </p:txBody>
      </p:sp>
    </p:spTree>
    <p:extLst>
      <p:ext uri="{BB962C8B-B14F-4D97-AF65-F5344CB8AC3E}">
        <p14:creationId xmlns:p14="http://schemas.microsoft.com/office/powerpoint/2010/main" val="2076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K-means Clustering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00200"/>
            <a:ext cx="8001000" cy="45720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 err="1"/>
              <a:t>Partitional</a:t>
            </a:r>
            <a:r>
              <a:rPr lang="en-US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Each cluster is associated with a </a:t>
            </a:r>
            <a:r>
              <a:rPr lang="en-US" dirty="0">
                <a:solidFill>
                  <a:srgbClr val="FF0000"/>
                </a:solidFill>
              </a:rPr>
              <a:t>centroid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Each point is assigned to the cluster with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closest</a:t>
            </a:r>
            <a:r>
              <a:rPr lang="en-US" dirty="0"/>
              <a:t>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Number of clusters, 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The objective is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minimize the sum of distances </a:t>
            </a:r>
            <a:r>
              <a:rPr lang="en-US" dirty="0"/>
              <a:t>of the points to their respective </a:t>
            </a:r>
            <a:r>
              <a:rPr lang="en-US" dirty="0">
                <a:solidFill>
                  <a:srgbClr val="0070C0"/>
                </a:solidFill>
              </a:rPr>
              <a:t>centroid</a:t>
            </a:r>
          </a:p>
        </p:txBody>
      </p:sp>
    </p:spTree>
    <p:extLst>
      <p:ext uri="{BB962C8B-B14F-4D97-AF65-F5344CB8AC3E}">
        <p14:creationId xmlns:p14="http://schemas.microsoft.com/office/powerpoint/2010/main" val="211992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>
                  <a:defRPr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b="1" dirty="0">
                    <a:solidFill>
                      <a:srgbClr val="FF0000"/>
                    </a:solidFill>
                  </a:rPr>
                  <a:t>Problem: </a:t>
                </a:r>
                <a:r>
                  <a:rPr lang="en-US" dirty="0"/>
                  <a:t>Given a set </a:t>
                </a:r>
                <a:r>
                  <a:rPr 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points in a </a:t>
                </a:r>
                <a:r>
                  <a:rPr lang="en-US" dirty="0">
                    <a:solidFill>
                      <a:schemeClr val="accent1"/>
                    </a:solidFill>
                  </a:rPr>
                  <a:t>d</a:t>
                </a:r>
                <a:r>
                  <a:rPr lang="en-US" dirty="0"/>
                  <a:t>-dimensional space and an integer </a:t>
                </a:r>
                <a:r>
                  <a:rPr lang="en-US" dirty="0">
                    <a:solidFill>
                      <a:schemeClr val="accent1"/>
                    </a:solidFill>
                  </a:rPr>
                  <a:t>K </a:t>
                </a:r>
                <a:r>
                  <a:rPr lang="en-US" dirty="0"/>
                  <a:t>group the points into </a:t>
                </a:r>
                <a:r>
                  <a:rPr lang="en-US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/>
                  <a:t> clusters </a:t>
                </a:r>
                <a:r>
                  <a:rPr lang="en-US" dirty="0">
                    <a:solidFill>
                      <a:schemeClr val="accent1"/>
                    </a:solidFill>
                  </a:rPr>
                  <a:t>C= {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</a:t>
                </a:r>
                <a:r>
                  <a:rPr lang="en-US" baseline="-25000" dirty="0" err="1">
                    <a:solidFill>
                      <a:schemeClr val="accent1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, 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,…,C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</a:rPr>
                  <a:t>} </a:t>
                </a:r>
                <a:r>
                  <a:rPr lang="en-US" dirty="0"/>
                  <a:t>such that</a:t>
                </a: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𝑑𝑖𝑠𝑡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dirty="0"/>
                  <a:t>	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minimized</a:t>
                </a:r>
                <a:r>
                  <a:rPr lang="en-US" dirty="0"/>
                  <a:t>, where </a:t>
                </a:r>
                <a:r>
                  <a:rPr lang="en-US" dirty="0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centroid </a:t>
                </a:r>
                <a:r>
                  <a:rPr lang="en-US" dirty="0"/>
                  <a:t>of the points in cluster </a:t>
                </a:r>
                <a:r>
                  <a:rPr lang="en-US" dirty="0" err="1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i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2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dirty="0"/>
                  <a:t>Most common definition is with Euclidean distance, minimizing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Sum of Squares Error (SSE)</a:t>
                </a:r>
                <a:r>
                  <a:rPr lang="en-US" dirty="0"/>
                  <a:t> function</a:t>
                </a:r>
              </a:p>
              <a:p>
                <a:pPr lvl="1">
                  <a:defRPr/>
                </a:pPr>
                <a:r>
                  <a:rPr lang="en-US" dirty="0"/>
                  <a:t>Sometimes K-means is defined like that</a:t>
                </a:r>
              </a:p>
              <a:p>
                <a:pPr>
                  <a:defRPr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b="1" dirty="0">
                    <a:solidFill>
                      <a:srgbClr val="FF0000"/>
                    </a:solidFill>
                  </a:rPr>
                  <a:t>Problem: </a:t>
                </a:r>
                <a:r>
                  <a:rPr lang="en-US" dirty="0"/>
                  <a:t>Given a set </a:t>
                </a:r>
                <a:r>
                  <a:rPr 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points in a </a:t>
                </a:r>
                <a:r>
                  <a:rPr lang="en-US" dirty="0">
                    <a:solidFill>
                      <a:schemeClr val="accent1"/>
                    </a:solidFill>
                  </a:rPr>
                  <a:t>d</a:t>
                </a:r>
                <a:r>
                  <a:rPr lang="en-US" dirty="0"/>
                  <a:t>-dimensional space and an integer </a:t>
                </a:r>
                <a:r>
                  <a:rPr lang="en-US" dirty="0">
                    <a:solidFill>
                      <a:schemeClr val="accent1"/>
                    </a:solidFill>
                  </a:rPr>
                  <a:t>K </a:t>
                </a:r>
                <a:r>
                  <a:rPr lang="en-US" dirty="0"/>
                  <a:t>group the points into </a:t>
                </a:r>
                <a:r>
                  <a:rPr lang="en-US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/>
                  <a:t> clusters </a:t>
                </a:r>
                <a:r>
                  <a:rPr lang="en-US" dirty="0">
                    <a:solidFill>
                      <a:schemeClr val="accent1"/>
                    </a:solidFill>
                  </a:rPr>
                  <a:t>C= {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</a:t>
                </a:r>
                <a:r>
                  <a:rPr lang="en-US" baseline="-25000" dirty="0" err="1">
                    <a:solidFill>
                      <a:schemeClr val="accent1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, 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,…,C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</a:rPr>
                  <a:t>} </a:t>
                </a:r>
                <a:r>
                  <a:rPr lang="en-US" dirty="0"/>
                  <a:t>such that</a:t>
                </a: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minimized</a:t>
                </a:r>
                <a:r>
                  <a:rPr lang="en-US" dirty="0"/>
                  <a:t>, where </a:t>
                </a:r>
                <a:r>
                  <a:rPr lang="en-US" dirty="0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mean </a:t>
                </a:r>
                <a:r>
                  <a:rPr lang="en-US" dirty="0"/>
                  <a:t>of the points in cluster </a:t>
                </a:r>
                <a:r>
                  <a:rPr lang="en-US" dirty="0" err="1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i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2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48281" y="6019800"/>
            <a:ext cx="309571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Sum of Squares Error (SSE)</a:t>
            </a:r>
          </a:p>
        </p:txBody>
      </p:sp>
    </p:spTree>
    <p:extLst>
      <p:ext uri="{BB962C8B-B14F-4D97-AF65-F5344CB8AC3E}">
        <p14:creationId xmlns:p14="http://schemas.microsoft.com/office/powerpoint/2010/main" val="355963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058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Complexity of the k-means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NP-hard</a:t>
            </a:r>
            <a:r>
              <a:rPr lang="en-US" dirty="0"/>
              <a:t> if the dimensionality of the data is at least 2 (</a:t>
            </a:r>
            <a:r>
              <a:rPr lang="en-US" b="1" dirty="0">
                <a:solidFill>
                  <a:schemeClr val="accent1"/>
                </a:solidFill>
              </a:rPr>
              <a:t>d&gt;=2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Finding the best solution in polynomial time is infeasible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d=1</a:t>
            </a:r>
            <a:r>
              <a:rPr lang="en-US" dirty="0"/>
              <a:t> the problem is solvable in polynomial time (how?)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simple iterative algorithm works quite well in practice</a:t>
            </a:r>
          </a:p>
        </p:txBody>
      </p:sp>
    </p:spTree>
    <p:extLst>
      <p:ext uri="{BB962C8B-B14F-4D97-AF65-F5344CB8AC3E}">
        <p14:creationId xmlns:p14="http://schemas.microsoft.com/office/powerpoint/2010/main" val="345888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1219200"/>
          </a:xfrm>
        </p:spPr>
        <p:txBody>
          <a:bodyPr>
            <a:normAutofit/>
          </a:bodyPr>
          <a:lstStyle/>
          <a:p>
            <a:r>
              <a:rPr lang="en-US" dirty="0"/>
              <a:t>K-means Algorithm</a:t>
            </a:r>
          </a:p>
        </p:txBody>
      </p:sp>
      <p:graphicFrame>
        <p:nvGraphicFramePr>
          <p:cNvPr id="159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955827"/>
              </p:ext>
            </p:extLst>
          </p:nvPr>
        </p:nvGraphicFramePr>
        <p:xfrm>
          <a:off x="457200" y="388620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84928" imgH="3177815" progId="Paint.Picture">
                  <p:embed/>
                </p:oleObj>
              </mc:Choice>
              <mc:Fallback>
                <p:oleObj name="Bitmap Image" r:id="rId2" imgW="9784928" imgH="3177815" progId="Paint.Picture">
                  <p:embed/>
                  <p:pic>
                    <p:nvPicPr>
                      <p:cNvPr id="1592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r>
              <a:rPr lang="en-US" dirty="0"/>
              <a:t>Also known as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Lloyd’s algorithm</a:t>
            </a:r>
            <a:r>
              <a:rPr lang="en-US" dirty="0"/>
              <a:t>.</a:t>
            </a:r>
          </a:p>
          <a:p>
            <a:r>
              <a:rPr lang="en-US" dirty="0"/>
              <a:t>K-means is sometimes synonymous with this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886200"/>
            <a:ext cx="5257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029200"/>
            <a:ext cx="7848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– Initialization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centroids are often chosen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Clusters produced vary from one run 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0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304800"/>
            <a:ext cx="8280400" cy="838200"/>
          </a:xfrm>
        </p:spPr>
        <p:txBody>
          <a:bodyPr>
            <a:normAutofit/>
          </a:bodyPr>
          <a:lstStyle/>
          <a:p>
            <a:r>
              <a:rPr lang="en-US" dirty="0"/>
              <a:t>Two different K-means </a:t>
            </a:r>
            <a:r>
              <a:rPr lang="en-US" dirty="0" err="1"/>
              <a:t>Clusterings</a:t>
            </a:r>
            <a:endParaRPr lang="en-US" dirty="0"/>
          </a:p>
        </p:txBody>
      </p:sp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295400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5105400" y="3660775"/>
            <a:ext cx="3048000" cy="2587625"/>
            <a:chOff x="3216" y="2306"/>
            <a:chExt cx="1920" cy="1630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990600" y="3660775"/>
            <a:ext cx="3043238" cy="2587625"/>
            <a:chOff x="624" y="2306"/>
            <a:chExt cx="1917" cy="1630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Optimal Clustering</a:t>
              </a: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5257800" y="1927226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16537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9772</TotalTime>
  <Words>712</Words>
  <Application>Microsoft Office PowerPoint</Application>
  <PresentationFormat>On-screen Show (4:3)</PresentationFormat>
  <Paragraphs>106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Monotype Sorts</vt:lpstr>
      <vt:lpstr>Clarity</vt:lpstr>
      <vt:lpstr>Bitmap Image</vt:lpstr>
      <vt:lpstr>DATA Science Week 7</vt:lpstr>
      <vt:lpstr>K-means</vt:lpstr>
      <vt:lpstr>K-means Clustering</vt:lpstr>
      <vt:lpstr>K-means Clustering</vt:lpstr>
      <vt:lpstr>K-means Clustering</vt:lpstr>
      <vt:lpstr>Complexity of the k-means problem</vt:lpstr>
      <vt:lpstr>K-means Algorithm</vt:lpstr>
      <vt:lpstr>K-means Algorithm – Initialization</vt:lpstr>
      <vt:lpstr>Two different K-means Clusterings</vt:lpstr>
      <vt:lpstr>Importance of Choosing Initial Centroids</vt:lpstr>
      <vt:lpstr>Importance of Choosing Initial Centroids</vt:lpstr>
      <vt:lpstr>Importance of Choosing Initial Centroids</vt:lpstr>
      <vt:lpstr>Importance of Choosing Initial Centroids …</vt:lpstr>
      <vt:lpstr>Dealing with Initialization</vt:lpstr>
      <vt:lpstr>K-means Algorithm – Centroids</vt:lpstr>
      <vt:lpstr>K-means Algorithm – Convergence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Variations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Abdullah Yousafzai</cp:lastModifiedBy>
  <cp:revision>337</cp:revision>
  <dcterms:created xsi:type="dcterms:W3CDTF">2011-10-17T19:46:53Z</dcterms:created>
  <dcterms:modified xsi:type="dcterms:W3CDTF">2023-04-18T19:50:29Z</dcterms:modified>
</cp:coreProperties>
</file>