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3"/>
  </p:notesMasterIdLst>
  <p:sldIdLst>
    <p:sldId id="369" r:id="rId2"/>
    <p:sldId id="550" r:id="rId3"/>
    <p:sldId id="551" r:id="rId4"/>
    <p:sldId id="566" r:id="rId5"/>
    <p:sldId id="640" r:id="rId6"/>
    <p:sldId id="588" r:id="rId7"/>
    <p:sldId id="625" r:id="rId8"/>
    <p:sldId id="626" r:id="rId9"/>
    <p:sldId id="589" r:id="rId10"/>
    <p:sldId id="590" r:id="rId11"/>
    <p:sldId id="591" r:id="rId12"/>
    <p:sldId id="592" r:id="rId13"/>
    <p:sldId id="593" r:id="rId14"/>
    <p:sldId id="594" r:id="rId15"/>
    <p:sldId id="595" r:id="rId16"/>
    <p:sldId id="596" r:id="rId17"/>
    <p:sldId id="597" r:id="rId18"/>
    <p:sldId id="598" r:id="rId19"/>
    <p:sldId id="600" r:id="rId20"/>
    <p:sldId id="601" r:id="rId21"/>
    <p:sldId id="602" r:id="rId22"/>
    <p:sldId id="604" r:id="rId23"/>
    <p:sldId id="605" r:id="rId24"/>
    <p:sldId id="606" r:id="rId25"/>
    <p:sldId id="607" r:id="rId26"/>
    <p:sldId id="608" r:id="rId27"/>
    <p:sldId id="609" r:id="rId28"/>
    <p:sldId id="610" r:id="rId29"/>
    <p:sldId id="611" r:id="rId30"/>
    <p:sldId id="612" r:id="rId31"/>
    <p:sldId id="61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EE3"/>
    <a:srgbClr val="FFCC00"/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78" d="100"/>
          <a:sy n="78" d="100"/>
        </p:scale>
        <p:origin x="152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BF5E-119C-40D0-9F75-E2458688F6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2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CS-409: </a:t>
            </a:r>
            <a:r>
              <a:rPr lang="el-GR" dirty="0" err="1"/>
              <a:t>Αντικειμενοστρεφής</a:t>
            </a:r>
            <a:r>
              <a:rPr lang="el-GR" dirty="0"/>
              <a:t> </a:t>
            </a:r>
            <a:r>
              <a:rPr lang="el-GR" dirty="0" err="1"/>
              <a:t>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D7E345-9BD5-414F-9B98-BE3DCAA5A9BF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l-GR" dirty="0" err="1"/>
              <a:t>Αντικειμενοστρεφής</a:t>
            </a:r>
            <a:r>
              <a:rPr lang="el-GR" dirty="0"/>
              <a:t> Προγραμματισμός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086600" cy="1752600"/>
          </a:xfrm>
        </p:spPr>
        <p:txBody>
          <a:bodyPr/>
          <a:lstStyle/>
          <a:p>
            <a:r>
              <a:rPr lang="en-US" dirty="0"/>
              <a:t>Hierarchical Clustering</a:t>
            </a:r>
          </a:p>
          <a:p>
            <a:r>
              <a:rPr lang="en-US" dirty="0"/>
              <a:t>Week 8</a:t>
            </a:r>
          </a:p>
        </p:txBody>
      </p:sp>
    </p:spTree>
    <p:extLst>
      <p:ext uri="{BB962C8B-B14F-4D97-AF65-F5344CB8AC3E}">
        <p14:creationId xmlns:p14="http://schemas.microsoft.com/office/powerpoint/2010/main" val="397401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Situation 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721"/>
            <a:ext cx="8229600" cy="4876800"/>
          </a:xfrm>
        </p:spPr>
        <p:txBody>
          <a:bodyPr/>
          <a:lstStyle/>
          <a:p>
            <a:r>
              <a:rPr lang="en-US"/>
              <a:t>Start with clusters of individual points and a proximity matrix</a:t>
            </a:r>
          </a:p>
          <a:p>
            <a:pPr lvl="1"/>
            <a:endParaRPr lang="en-US"/>
          </a:p>
        </p:txBody>
      </p:sp>
      <p:sp>
        <p:nvSpPr>
          <p:cNvPr id="1623044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5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6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7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8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49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0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1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2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3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4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3055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23056" name="Group 16"/>
          <p:cNvGrpSpPr>
            <a:grpSpLocks/>
          </p:cNvGrpSpPr>
          <p:nvPr/>
        </p:nvGrpSpPr>
        <p:grpSpPr bwMode="auto">
          <a:xfrm>
            <a:off x="5257800" y="2265436"/>
            <a:ext cx="3200400" cy="2789237"/>
            <a:chOff x="3456" y="1622"/>
            <a:chExt cx="2160" cy="2058"/>
          </a:xfrm>
        </p:grpSpPr>
        <p:sp>
          <p:nvSpPr>
            <p:cNvPr id="1623057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58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59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0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1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2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3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4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5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6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7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8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3069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3070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3071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3072" name="Text Box 32"/>
            <p:cNvSpPr txBox="1">
              <a:spLocks noChangeArrowheads="1"/>
            </p:cNvSpPr>
            <p:nvPr/>
          </p:nvSpPr>
          <p:spPr bwMode="auto">
            <a:xfrm>
              <a:off x="3456" y="2593"/>
              <a:ext cx="33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/>
                <a:t>p4</a:t>
              </a:r>
              <a:endParaRPr lang="en-US" dirty="0"/>
            </a:p>
          </p:txBody>
        </p:sp>
        <p:sp>
          <p:nvSpPr>
            <p:cNvPr id="1623073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3074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3075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3076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3077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3078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3079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3080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</p:txBody>
        </p:sp>
      </p:grpSp>
      <p:sp>
        <p:nvSpPr>
          <p:cNvPr id="1623081" name="Text Box 41"/>
          <p:cNvSpPr txBox="1">
            <a:spLocks noChangeArrowheads="1"/>
          </p:cNvSpPr>
          <p:nvPr/>
        </p:nvSpPr>
        <p:spPr bwMode="auto">
          <a:xfrm>
            <a:off x="5791200" y="471805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Proximity Matrix</a:t>
            </a:r>
          </a:p>
        </p:txBody>
      </p:sp>
      <p:graphicFrame>
        <p:nvGraphicFramePr>
          <p:cNvPr id="1623082" name="Object 4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0" y="5610225"/>
          <a:ext cx="40560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949438" imgH="1399827" progId="Visio.Drawing.6">
                  <p:embed/>
                </p:oleObj>
              </mc:Choice>
              <mc:Fallback>
                <p:oleObj name="Visio" r:id="rId2" imgW="7949438" imgH="139982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10225"/>
                        <a:ext cx="40560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194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990600"/>
          </a:xfrm>
        </p:spPr>
        <p:txBody>
          <a:bodyPr/>
          <a:lstStyle/>
          <a:p>
            <a:r>
              <a:rPr lang="en-US" dirty="0"/>
              <a:t>Intermediate Situation</a:t>
            </a:r>
          </a:p>
        </p:txBody>
      </p:sp>
      <p:sp>
        <p:nvSpPr>
          <p:cNvPr id="162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3014"/>
            <a:ext cx="8229600" cy="4876800"/>
          </a:xfrm>
        </p:spPr>
        <p:txBody>
          <a:bodyPr/>
          <a:lstStyle/>
          <a:p>
            <a:pPr marL="342900" indent="-342900"/>
            <a:r>
              <a:rPr lang="en-US" sz="2200" dirty="0"/>
              <a:t>After some merging steps, we have some clusters </a:t>
            </a:r>
          </a:p>
          <a:p>
            <a:pPr marL="742950" lvl="1" indent="-285750"/>
            <a:endParaRPr lang="en-US" sz="2000" dirty="0"/>
          </a:p>
        </p:txBody>
      </p:sp>
      <p:sp>
        <p:nvSpPr>
          <p:cNvPr id="1624068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69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70" name="Freeform 6"/>
          <p:cNvSpPr>
            <a:spLocks/>
          </p:cNvSpPr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71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72" name="Freeform 8"/>
          <p:cNvSpPr>
            <a:spLocks/>
          </p:cNvSpPr>
          <p:nvPr/>
        </p:nvSpPr>
        <p:spPr bwMode="auto">
          <a:xfrm rot="-10800000">
            <a:off x="2590800" y="48768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4073" name="Text Box 9"/>
          <p:cNvSpPr txBox="1">
            <a:spLocks noChangeArrowheads="1"/>
          </p:cNvSpPr>
          <p:nvPr/>
        </p:nvSpPr>
        <p:spPr bwMode="auto">
          <a:xfrm>
            <a:off x="685800" y="4061618"/>
            <a:ext cx="60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4074" name="Text Box 10"/>
          <p:cNvSpPr txBox="1">
            <a:spLocks noChangeArrowheads="1"/>
          </p:cNvSpPr>
          <p:nvPr/>
        </p:nvSpPr>
        <p:spPr bwMode="auto">
          <a:xfrm>
            <a:off x="3428999" y="3311556"/>
            <a:ext cx="6096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C4</a:t>
            </a:r>
            <a:endParaRPr lang="en-US" dirty="0"/>
          </a:p>
        </p:txBody>
      </p:sp>
      <p:sp>
        <p:nvSpPr>
          <p:cNvPr id="1624075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546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C2</a:t>
            </a:r>
            <a:endParaRPr lang="en-US" dirty="0"/>
          </a:p>
        </p:txBody>
      </p:sp>
      <p:sp>
        <p:nvSpPr>
          <p:cNvPr id="1624076" name="Text Box 12"/>
          <p:cNvSpPr txBox="1">
            <a:spLocks noChangeArrowheads="1"/>
          </p:cNvSpPr>
          <p:nvPr/>
        </p:nvSpPr>
        <p:spPr bwMode="auto">
          <a:xfrm>
            <a:off x="2743199" y="5105400"/>
            <a:ext cx="533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C5</a:t>
            </a:r>
            <a:endParaRPr lang="en-US" dirty="0"/>
          </a:p>
        </p:txBody>
      </p:sp>
      <p:sp>
        <p:nvSpPr>
          <p:cNvPr id="1624077" name="Text Box 13"/>
          <p:cNvSpPr txBox="1">
            <a:spLocks noChangeArrowheads="1"/>
          </p:cNvSpPr>
          <p:nvPr/>
        </p:nvSpPr>
        <p:spPr bwMode="auto">
          <a:xfrm>
            <a:off x="1752600" y="2942224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C3</a:t>
            </a:r>
            <a:endParaRPr lang="en-US" dirty="0"/>
          </a:p>
        </p:txBody>
      </p:sp>
      <p:grpSp>
        <p:nvGrpSpPr>
          <p:cNvPr id="1624078" name="Group 14"/>
          <p:cNvGrpSpPr>
            <a:grpSpLocks/>
          </p:cNvGrpSpPr>
          <p:nvPr/>
        </p:nvGrpSpPr>
        <p:grpSpPr bwMode="auto">
          <a:xfrm>
            <a:off x="5486400" y="1812915"/>
            <a:ext cx="2895600" cy="2212975"/>
            <a:chOff x="3456" y="1440"/>
            <a:chExt cx="1872" cy="1503"/>
          </a:xfrm>
        </p:grpSpPr>
        <p:sp>
          <p:nvSpPr>
            <p:cNvPr id="1624079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4080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4081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82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83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84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85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4086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4087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624088" name="Text Box 24"/>
            <p:cNvSpPr txBox="1">
              <a:spLocks noChangeArrowheads="1"/>
            </p:cNvSpPr>
            <p:nvPr/>
          </p:nvSpPr>
          <p:spPr bwMode="auto">
            <a:xfrm>
              <a:off x="3456" y="2434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/>
                <a:t>C4</a:t>
              </a:r>
              <a:endParaRPr lang="en-US" dirty="0"/>
            </a:p>
          </p:txBody>
        </p:sp>
        <p:sp>
          <p:nvSpPr>
            <p:cNvPr id="1624089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4090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4091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1624092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624093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4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5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6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7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8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99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100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24101" name="Text Box 37"/>
          <p:cNvSpPr txBox="1">
            <a:spLocks noChangeArrowheads="1"/>
          </p:cNvSpPr>
          <p:nvPr/>
        </p:nvSpPr>
        <p:spPr bwMode="auto">
          <a:xfrm>
            <a:off x="5856654" y="4061618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Proximity Matrix</a:t>
            </a:r>
          </a:p>
        </p:txBody>
      </p:sp>
      <p:graphicFrame>
        <p:nvGraphicFramePr>
          <p:cNvPr id="1624102" name="Object 3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713288"/>
          <a:ext cx="408305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91349" imgH="2996548" progId="Visio.Drawing.6">
                  <p:embed/>
                </p:oleObj>
              </mc:Choice>
              <mc:Fallback>
                <p:oleObj name="Visio" r:id="rId2" imgW="7591349" imgH="29965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713288"/>
                        <a:ext cx="4083050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542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990600"/>
          </a:xfrm>
        </p:spPr>
        <p:txBody>
          <a:bodyPr/>
          <a:lstStyle/>
          <a:p>
            <a:r>
              <a:rPr lang="en-US" dirty="0"/>
              <a:t>Intermediate Situation</a:t>
            </a:r>
          </a:p>
        </p:txBody>
      </p:sp>
      <p:sp>
        <p:nvSpPr>
          <p:cNvPr id="162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433"/>
            <a:ext cx="8229600" cy="4876800"/>
          </a:xfrm>
        </p:spPr>
        <p:txBody>
          <a:bodyPr/>
          <a:lstStyle/>
          <a:p>
            <a:pPr marL="342900" indent="-342900"/>
            <a:r>
              <a:rPr lang="en-US" sz="2200" dirty="0"/>
              <a:t>We want to merge the two closest clusters (</a:t>
            </a:r>
            <a:r>
              <a:rPr lang="en-US" sz="2200" dirty="0" err="1"/>
              <a:t>C2</a:t>
            </a:r>
            <a:r>
              <a:rPr lang="en-US" sz="2200" dirty="0"/>
              <a:t> and </a:t>
            </a:r>
            <a:r>
              <a:rPr lang="en-US" sz="2200" dirty="0" err="1"/>
              <a:t>C5</a:t>
            </a:r>
            <a:r>
              <a:rPr lang="en-US" sz="2200" dirty="0"/>
              <a:t>)  and update the proximity matrix. </a:t>
            </a:r>
          </a:p>
          <a:p>
            <a:pPr marL="742950" lvl="1" indent="-285750"/>
            <a:endParaRPr lang="en-US" sz="2000" dirty="0"/>
          </a:p>
        </p:txBody>
      </p:sp>
      <p:sp>
        <p:nvSpPr>
          <p:cNvPr id="1625092" name="Freeform 4"/>
          <p:cNvSpPr>
            <a:spLocks/>
          </p:cNvSpPr>
          <p:nvPr/>
        </p:nvSpPr>
        <p:spPr bwMode="auto">
          <a:xfrm>
            <a:off x="609600" y="4249737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3" name="Freeform 5"/>
          <p:cNvSpPr>
            <a:spLocks/>
          </p:cNvSpPr>
          <p:nvPr/>
        </p:nvSpPr>
        <p:spPr bwMode="auto">
          <a:xfrm rot="-5400000">
            <a:off x="1600200" y="3030537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4" name="Freeform 6"/>
          <p:cNvSpPr>
            <a:spLocks/>
          </p:cNvSpPr>
          <p:nvPr/>
        </p:nvSpPr>
        <p:spPr bwMode="auto">
          <a:xfrm rot="-10800000">
            <a:off x="3352800" y="3411537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5" name="Freeform 7"/>
          <p:cNvSpPr>
            <a:spLocks/>
          </p:cNvSpPr>
          <p:nvPr/>
        </p:nvSpPr>
        <p:spPr bwMode="auto">
          <a:xfrm>
            <a:off x="1295400" y="5316537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6" name="Freeform 8"/>
          <p:cNvSpPr>
            <a:spLocks/>
          </p:cNvSpPr>
          <p:nvPr/>
        </p:nvSpPr>
        <p:spPr bwMode="auto">
          <a:xfrm rot="-10800000">
            <a:off x="2590800" y="5240337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097" name="Text Box 9"/>
          <p:cNvSpPr txBox="1">
            <a:spLocks noChangeArrowheads="1"/>
          </p:cNvSpPr>
          <p:nvPr/>
        </p:nvSpPr>
        <p:spPr bwMode="auto">
          <a:xfrm>
            <a:off x="685800" y="4432299"/>
            <a:ext cx="60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C1</a:t>
            </a:r>
            <a:endParaRPr lang="en-US" dirty="0"/>
          </a:p>
        </p:txBody>
      </p:sp>
      <p:sp>
        <p:nvSpPr>
          <p:cNvPr id="1625098" name="Text Box 10"/>
          <p:cNvSpPr txBox="1">
            <a:spLocks noChangeArrowheads="1"/>
          </p:cNvSpPr>
          <p:nvPr/>
        </p:nvSpPr>
        <p:spPr bwMode="auto">
          <a:xfrm>
            <a:off x="3428999" y="3640137"/>
            <a:ext cx="60960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C4</a:t>
            </a:r>
            <a:endParaRPr lang="en-US" dirty="0"/>
          </a:p>
        </p:txBody>
      </p:sp>
      <p:sp>
        <p:nvSpPr>
          <p:cNvPr id="1625099" name="Text Box 11"/>
          <p:cNvSpPr txBox="1">
            <a:spLocks noChangeArrowheads="1"/>
          </p:cNvSpPr>
          <p:nvPr/>
        </p:nvSpPr>
        <p:spPr bwMode="auto">
          <a:xfrm>
            <a:off x="1524000" y="5468937"/>
            <a:ext cx="546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C2</a:t>
            </a:r>
            <a:endParaRPr lang="en-US" dirty="0"/>
          </a:p>
        </p:txBody>
      </p:sp>
      <p:sp>
        <p:nvSpPr>
          <p:cNvPr id="1625100" name="Text Box 12"/>
          <p:cNvSpPr txBox="1">
            <a:spLocks noChangeArrowheads="1"/>
          </p:cNvSpPr>
          <p:nvPr/>
        </p:nvSpPr>
        <p:spPr bwMode="auto">
          <a:xfrm>
            <a:off x="2743199" y="5468937"/>
            <a:ext cx="533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C5</a:t>
            </a:r>
            <a:endParaRPr lang="en-US" dirty="0"/>
          </a:p>
        </p:txBody>
      </p:sp>
      <p:sp>
        <p:nvSpPr>
          <p:cNvPr id="1625101" name="Text Box 13"/>
          <p:cNvSpPr txBox="1">
            <a:spLocks noChangeArrowheads="1"/>
          </p:cNvSpPr>
          <p:nvPr/>
        </p:nvSpPr>
        <p:spPr bwMode="auto">
          <a:xfrm>
            <a:off x="1752600" y="3265353"/>
            <a:ext cx="495300" cy="374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C3</a:t>
            </a:r>
            <a:endParaRPr lang="en-US" dirty="0"/>
          </a:p>
        </p:txBody>
      </p:sp>
      <p:grpSp>
        <p:nvGrpSpPr>
          <p:cNvPr id="1625102" name="Group 14"/>
          <p:cNvGrpSpPr>
            <a:grpSpLocks/>
          </p:cNvGrpSpPr>
          <p:nvPr/>
        </p:nvGrpSpPr>
        <p:grpSpPr bwMode="auto">
          <a:xfrm>
            <a:off x="5486400" y="2039937"/>
            <a:ext cx="2971800" cy="2193925"/>
            <a:chOff x="3456" y="1094"/>
            <a:chExt cx="1920" cy="1503"/>
          </a:xfrm>
        </p:grpSpPr>
        <p:sp>
          <p:nvSpPr>
            <p:cNvPr id="1625103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5104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5105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06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07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08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09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5110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5111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/>
                <a:t>C5</a:t>
              </a:r>
              <a:endParaRPr lang="en-US" dirty="0"/>
            </a:p>
          </p:txBody>
        </p:sp>
        <p:sp>
          <p:nvSpPr>
            <p:cNvPr id="1625112" name="Text Box 24"/>
            <p:cNvSpPr txBox="1">
              <a:spLocks noChangeArrowheads="1"/>
            </p:cNvSpPr>
            <p:nvPr/>
          </p:nvSpPr>
          <p:spPr bwMode="auto">
            <a:xfrm>
              <a:off x="3456" y="2098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/>
                <a:t>C4</a:t>
              </a:r>
              <a:endParaRPr lang="en-US" dirty="0"/>
            </a:p>
          </p:txBody>
        </p:sp>
        <p:sp>
          <p:nvSpPr>
            <p:cNvPr id="1625113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5114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5115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1625116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625117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18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19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0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1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2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3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4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5125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126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127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128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25129" name="Oval 41"/>
          <p:cNvSpPr>
            <a:spLocks noChangeArrowheads="1"/>
          </p:cNvSpPr>
          <p:nvPr/>
        </p:nvSpPr>
        <p:spPr bwMode="auto">
          <a:xfrm>
            <a:off x="990600" y="5011737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5130" name="Text Box 42"/>
          <p:cNvSpPr txBox="1">
            <a:spLocks noChangeArrowheads="1"/>
          </p:cNvSpPr>
          <p:nvPr/>
        </p:nvSpPr>
        <p:spPr bwMode="auto">
          <a:xfrm>
            <a:off x="5791200" y="4233862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1625131" name="Object 4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6535063"/>
              </p:ext>
            </p:extLst>
          </p:nvPr>
        </p:nvGraphicFramePr>
        <p:xfrm>
          <a:off x="4648200" y="4859337"/>
          <a:ext cx="408305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91349" imgH="3431733" progId="Visio.Drawing.6">
                  <p:embed/>
                </p:oleObj>
              </mc:Choice>
              <mc:Fallback>
                <p:oleObj name="Visio" r:id="rId2" imgW="7591349" imgH="343173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859337"/>
                        <a:ext cx="4083050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0849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/>
              <a:t>After Merging</a:t>
            </a: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marL="342900" indent="-342900"/>
            <a:r>
              <a:rPr lang="en-US" sz="2200" dirty="0"/>
              <a:t>The question is “How do we update the proximity matrix?” </a:t>
            </a:r>
          </a:p>
          <a:p>
            <a:pPr marL="742950" lvl="1" indent="-285750"/>
            <a:endParaRPr lang="en-US" sz="2000" dirty="0"/>
          </a:p>
        </p:txBody>
      </p:sp>
      <p:sp>
        <p:nvSpPr>
          <p:cNvPr id="1626116" name="Freeform 4"/>
          <p:cNvSpPr>
            <a:spLocks/>
          </p:cNvSpPr>
          <p:nvPr/>
        </p:nvSpPr>
        <p:spPr bwMode="auto">
          <a:xfrm>
            <a:off x="609600" y="41910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17" name="Freeform 5"/>
          <p:cNvSpPr>
            <a:spLocks/>
          </p:cNvSpPr>
          <p:nvPr/>
        </p:nvSpPr>
        <p:spPr bwMode="auto">
          <a:xfrm rot="-5400000">
            <a:off x="1600200" y="29718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18" name="Freeform 6"/>
          <p:cNvSpPr>
            <a:spLocks/>
          </p:cNvSpPr>
          <p:nvPr/>
        </p:nvSpPr>
        <p:spPr bwMode="auto">
          <a:xfrm rot="-10800000">
            <a:off x="3314700" y="3400862"/>
            <a:ext cx="8382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19" name="Freeform 7"/>
          <p:cNvSpPr>
            <a:spLocks/>
          </p:cNvSpPr>
          <p:nvPr/>
        </p:nvSpPr>
        <p:spPr bwMode="auto">
          <a:xfrm>
            <a:off x="1295400" y="5257800"/>
            <a:ext cx="23622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20" name="Text Box 8"/>
          <p:cNvSpPr txBox="1">
            <a:spLocks noChangeArrowheads="1"/>
          </p:cNvSpPr>
          <p:nvPr/>
        </p:nvSpPr>
        <p:spPr bwMode="auto">
          <a:xfrm>
            <a:off x="685800" y="4267200"/>
            <a:ext cx="60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6121" name="Text Box 9"/>
          <p:cNvSpPr txBox="1">
            <a:spLocks noChangeArrowheads="1"/>
          </p:cNvSpPr>
          <p:nvPr/>
        </p:nvSpPr>
        <p:spPr bwMode="auto">
          <a:xfrm>
            <a:off x="3429000" y="3657600"/>
            <a:ext cx="60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C4</a:t>
            </a:r>
            <a:endParaRPr lang="en-US" dirty="0"/>
          </a:p>
        </p:txBody>
      </p:sp>
      <p:sp>
        <p:nvSpPr>
          <p:cNvPr id="1626122" name="Text Box 10"/>
          <p:cNvSpPr txBox="1">
            <a:spLocks noChangeArrowheads="1"/>
          </p:cNvSpPr>
          <p:nvPr/>
        </p:nvSpPr>
        <p:spPr bwMode="auto">
          <a:xfrm>
            <a:off x="1905000" y="5486399"/>
            <a:ext cx="121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 </a:t>
            </a:r>
            <a:r>
              <a:rPr lang="en-US" b="0"/>
              <a:t>U</a:t>
            </a:r>
            <a:r>
              <a:rPr lang="en-US"/>
              <a:t> C5</a:t>
            </a:r>
          </a:p>
        </p:txBody>
      </p:sp>
      <p:sp>
        <p:nvSpPr>
          <p:cNvPr id="1626123" name="Text Box 11"/>
          <p:cNvSpPr txBox="1">
            <a:spLocks noChangeArrowheads="1"/>
          </p:cNvSpPr>
          <p:nvPr/>
        </p:nvSpPr>
        <p:spPr bwMode="auto">
          <a:xfrm>
            <a:off x="1752600" y="3276600"/>
            <a:ext cx="647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C3</a:t>
            </a:r>
            <a:endParaRPr lang="en-US" dirty="0"/>
          </a:p>
        </p:txBody>
      </p:sp>
      <p:sp>
        <p:nvSpPr>
          <p:cNvPr id="1626124" name="Text Box 12"/>
          <p:cNvSpPr txBox="1">
            <a:spLocks noChangeArrowheads="1"/>
          </p:cNvSpPr>
          <p:nvPr/>
        </p:nvSpPr>
        <p:spPr bwMode="auto">
          <a:xfrm>
            <a:off x="5994400" y="3021231"/>
            <a:ext cx="22479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 ?      ?       ?      ?    	   </a:t>
            </a:r>
          </a:p>
        </p:txBody>
      </p:sp>
      <p:sp>
        <p:nvSpPr>
          <p:cNvPr id="1626125" name="Text Box 13"/>
          <p:cNvSpPr txBox="1">
            <a:spLocks noChangeArrowheads="1"/>
          </p:cNvSpPr>
          <p:nvPr/>
        </p:nvSpPr>
        <p:spPr bwMode="auto">
          <a:xfrm>
            <a:off x="6651625" y="2667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626126" name="Text Box 14"/>
          <p:cNvSpPr txBox="1">
            <a:spLocks noChangeArrowheads="1"/>
          </p:cNvSpPr>
          <p:nvPr/>
        </p:nvSpPr>
        <p:spPr bwMode="auto">
          <a:xfrm>
            <a:off x="6651625" y="3505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626127" name="Text Box 15"/>
          <p:cNvSpPr txBox="1">
            <a:spLocks noChangeArrowheads="1"/>
          </p:cNvSpPr>
          <p:nvPr/>
        </p:nvSpPr>
        <p:spPr bwMode="auto">
          <a:xfrm>
            <a:off x="6651625" y="3886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626128" name="Text Box 16"/>
          <p:cNvSpPr txBox="1">
            <a:spLocks noChangeArrowheads="1"/>
          </p:cNvSpPr>
          <p:nvPr/>
        </p:nvSpPr>
        <p:spPr bwMode="auto">
          <a:xfrm>
            <a:off x="6575425" y="1727200"/>
            <a:ext cx="5334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C2</a:t>
            </a:r>
            <a:r>
              <a:rPr lang="en-US" dirty="0"/>
              <a:t> </a:t>
            </a:r>
            <a:r>
              <a:rPr lang="en-US" b="0" dirty="0"/>
              <a:t>U </a:t>
            </a:r>
            <a:r>
              <a:rPr lang="en-US" dirty="0" err="1"/>
              <a:t>C5</a:t>
            </a:r>
            <a:endParaRPr lang="en-US" dirty="0"/>
          </a:p>
        </p:txBody>
      </p:sp>
      <p:sp>
        <p:nvSpPr>
          <p:cNvPr id="1626129" name="Text Box 17"/>
          <p:cNvSpPr txBox="1">
            <a:spLocks noChangeArrowheads="1"/>
          </p:cNvSpPr>
          <p:nvPr/>
        </p:nvSpPr>
        <p:spPr bwMode="auto">
          <a:xfrm>
            <a:off x="6096000" y="2286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6130" name="Line 18"/>
          <p:cNvSpPr>
            <a:spLocks noChangeShapeType="1"/>
          </p:cNvSpPr>
          <p:nvPr/>
        </p:nvSpPr>
        <p:spPr bwMode="auto">
          <a:xfrm>
            <a:off x="6019800" y="22860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31" name="Line 19"/>
          <p:cNvSpPr>
            <a:spLocks noChangeShapeType="1"/>
          </p:cNvSpPr>
          <p:nvPr/>
        </p:nvSpPr>
        <p:spPr bwMode="auto">
          <a:xfrm>
            <a:off x="5715000" y="25908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32" name="Text Box 20"/>
          <p:cNvSpPr txBox="1">
            <a:spLocks noChangeArrowheads="1"/>
          </p:cNvSpPr>
          <p:nvPr/>
        </p:nvSpPr>
        <p:spPr bwMode="auto">
          <a:xfrm>
            <a:off x="5638800" y="2667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6133" name="Text Box 21"/>
          <p:cNvSpPr txBox="1">
            <a:spLocks noChangeArrowheads="1"/>
          </p:cNvSpPr>
          <p:nvPr/>
        </p:nvSpPr>
        <p:spPr bwMode="auto">
          <a:xfrm>
            <a:off x="5638800" y="3458527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C3</a:t>
            </a:r>
            <a:endParaRPr lang="en-US" dirty="0"/>
          </a:p>
        </p:txBody>
      </p:sp>
      <p:sp>
        <p:nvSpPr>
          <p:cNvPr id="1626134" name="Text Box 22"/>
          <p:cNvSpPr txBox="1">
            <a:spLocks noChangeArrowheads="1"/>
          </p:cNvSpPr>
          <p:nvPr/>
        </p:nvSpPr>
        <p:spPr bwMode="auto">
          <a:xfrm>
            <a:off x="5638800" y="3886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6135" name="Text Box 23"/>
          <p:cNvSpPr txBox="1">
            <a:spLocks noChangeArrowheads="1"/>
          </p:cNvSpPr>
          <p:nvPr/>
        </p:nvSpPr>
        <p:spPr bwMode="auto">
          <a:xfrm>
            <a:off x="5029200" y="3009899"/>
            <a:ext cx="121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C2</a:t>
            </a:r>
            <a:r>
              <a:rPr lang="en-US" dirty="0"/>
              <a:t> </a:t>
            </a:r>
            <a:r>
              <a:rPr lang="en-US" b="0" dirty="0"/>
              <a:t>U </a:t>
            </a:r>
            <a:r>
              <a:rPr lang="en-US" dirty="0" err="1"/>
              <a:t>C5</a:t>
            </a:r>
            <a:endParaRPr lang="en-US" dirty="0"/>
          </a:p>
        </p:txBody>
      </p:sp>
      <p:sp>
        <p:nvSpPr>
          <p:cNvPr id="1626136" name="Text Box 24"/>
          <p:cNvSpPr txBox="1">
            <a:spLocks noChangeArrowheads="1"/>
          </p:cNvSpPr>
          <p:nvPr/>
        </p:nvSpPr>
        <p:spPr bwMode="auto">
          <a:xfrm>
            <a:off x="7086600" y="2286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sp>
        <p:nvSpPr>
          <p:cNvPr id="1626137" name="Text Box 25"/>
          <p:cNvSpPr txBox="1">
            <a:spLocks noChangeArrowheads="1"/>
          </p:cNvSpPr>
          <p:nvPr/>
        </p:nvSpPr>
        <p:spPr bwMode="auto">
          <a:xfrm>
            <a:off x="7620000" y="2286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6138" name="Line 26"/>
          <p:cNvSpPr>
            <a:spLocks noChangeShapeType="1"/>
          </p:cNvSpPr>
          <p:nvPr/>
        </p:nvSpPr>
        <p:spPr bwMode="auto">
          <a:xfrm>
            <a:off x="5715000" y="29718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39" name="Line 27"/>
          <p:cNvSpPr>
            <a:spLocks noChangeShapeType="1"/>
          </p:cNvSpPr>
          <p:nvPr/>
        </p:nvSpPr>
        <p:spPr bwMode="auto">
          <a:xfrm>
            <a:off x="5715000" y="3810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0" name="Line 28"/>
          <p:cNvSpPr>
            <a:spLocks noChangeShapeType="1"/>
          </p:cNvSpPr>
          <p:nvPr/>
        </p:nvSpPr>
        <p:spPr bwMode="auto">
          <a:xfrm>
            <a:off x="5715000" y="3429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1" name="Line 29"/>
          <p:cNvSpPr>
            <a:spLocks noChangeShapeType="1"/>
          </p:cNvSpPr>
          <p:nvPr/>
        </p:nvSpPr>
        <p:spPr bwMode="auto">
          <a:xfrm>
            <a:off x="5715000" y="4191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2" name="Line 30"/>
          <p:cNvSpPr>
            <a:spLocks noChangeShapeType="1"/>
          </p:cNvSpPr>
          <p:nvPr/>
        </p:nvSpPr>
        <p:spPr bwMode="auto">
          <a:xfrm>
            <a:off x="6553200" y="22860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3" name="Line 31"/>
          <p:cNvSpPr>
            <a:spLocks noChangeShapeType="1"/>
          </p:cNvSpPr>
          <p:nvPr/>
        </p:nvSpPr>
        <p:spPr bwMode="auto">
          <a:xfrm>
            <a:off x="7010400" y="22860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4" name="Line 32"/>
          <p:cNvSpPr>
            <a:spLocks noChangeShapeType="1"/>
          </p:cNvSpPr>
          <p:nvPr/>
        </p:nvSpPr>
        <p:spPr bwMode="auto">
          <a:xfrm>
            <a:off x="7543800" y="22860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5" name="Line 33"/>
          <p:cNvSpPr>
            <a:spLocks noChangeShapeType="1"/>
          </p:cNvSpPr>
          <p:nvPr/>
        </p:nvSpPr>
        <p:spPr bwMode="auto">
          <a:xfrm>
            <a:off x="8077200" y="22860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6146" name="Text Box 34"/>
          <p:cNvSpPr txBox="1">
            <a:spLocks noChangeArrowheads="1"/>
          </p:cNvSpPr>
          <p:nvPr/>
        </p:nvSpPr>
        <p:spPr bwMode="auto">
          <a:xfrm>
            <a:off x="5791200" y="42672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1626147" name="Object 3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098314255"/>
              </p:ext>
            </p:extLst>
          </p:nvPr>
        </p:nvGraphicFramePr>
        <p:xfrm>
          <a:off x="4648200" y="4740275"/>
          <a:ext cx="4083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91349" imgH="3654718" progId="Visio.Drawing.6">
                  <p:embed/>
                </p:oleObj>
              </mc:Choice>
              <mc:Fallback>
                <p:oleObj name="Visio" r:id="rId2" imgW="7591349" imgH="365471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740275"/>
                        <a:ext cx="40830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4813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457199"/>
            <a:ext cx="8280400" cy="1066800"/>
          </a:xfrm>
        </p:spPr>
        <p:txBody>
          <a:bodyPr>
            <a:normAutofit/>
          </a:bodyPr>
          <a:lstStyle/>
          <a:p>
            <a:r>
              <a:rPr lang="en-US" dirty="0"/>
              <a:t>How to Define Inter-Cluster Similarity</a:t>
            </a:r>
          </a:p>
        </p:txBody>
      </p:sp>
      <p:sp>
        <p:nvSpPr>
          <p:cNvPr id="162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963" y="28019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1627140" name="Group 4"/>
          <p:cNvGrpSpPr>
            <a:grpSpLocks/>
          </p:cNvGrpSpPr>
          <p:nvPr/>
        </p:nvGrpSpPr>
        <p:grpSpPr bwMode="auto">
          <a:xfrm>
            <a:off x="5562600" y="1524000"/>
            <a:ext cx="3429000" cy="3508375"/>
            <a:chOff x="3456" y="1440"/>
            <a:chExt cx="2160" cy="2210"/>
          </a:xfrm>
        </p:grpSpPr>
        <p:sp>
          <p:nvSpPr>
            <p:cNvPr id="162714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4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5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5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5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715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715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715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715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715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715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715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716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716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716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716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716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27165" name="Line 29"/>
          <p:cNvSpPr>
            <a:spLocks noChangeShapeType="1"/>
          </p:cNvSpPr>
          <p:nvPr/>
        </p:nvSpPr>
        <p:spPr bwMode="auto">
          <a:xfrm>
            <a:off x="2286000" y="25146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7166" name="Text Box 30"/>
          <p:cNvSpPr txBox="1">
            <a:spLocks noChangeArrowheads="1"/>
          </p:cNvSpPr>
          <p:nvPr/>
        </p:nvSpPr>
        <p:spPr bwMode="auto">
          <a:xfrm>
            <a:off x="2286000" y="20574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Similarity?</a:t>
            </a:r>
          </a:p>
        </p:txBody>
      </p:sp>
      <p:sp>
        <p:nvSpPr>
          <p:cNvPr id="1627167" name="Rectangle 31"/>
          <p:cNvSpPr>
            <a:spLocks noChangeArrowheads="1"/>
          </p:cNvSpPr>
          <p:nvPr/>
        </p:nvSpPr>
        <p:spPr bwMode="auto">
          <a:xfrm>
            <a:off x="457200" y="36576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  <p:sp>
        <p:nvSpPr>
          <p:cNvPr id="1627168" name="Freeform 32" descr="5%"/>
          <p:cNvSpPr>
            <a:spLocks/>
          </p:cNvSpPr>
          <p:nvPr/>
        </p:nvSpPr>
        <p:spPr bwMode="auto">
          <a:xfrm rot="-5400000">
            <a:off x="538957" y="17470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7169" name="Oval 33"/>
          <p:cNvSpPr>
            <a:spLocks noChangeArrowheads="1"/>
          </p:cNvSpPr>
          <p:nvPr/>
        </p:nvSpPr>
        <p:spPr bwMode="auto">
          <a:xfrm rot="-5400000">
            <a:off x="1828800" y="2667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0" name="Oval 34"/>
          <p:cNvSpPr>
            <a:spLocks noChangeArrowheads="1"/>
          </p:cNvSpPr>
          <p:nvPr/>
        </p:nvSpPr>
        <p:spPr bwMode="auto">
          <a:xfrm rot="-5400000">
            <a:off x="17526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1" name="Oval 35"/>
          <p:cNvSpPr>
            <a:spLocks noChangeArrowheads="1"/>
          </p:cNvSpPr>
          <p:nvPr/>
        </p:nvSpPr>
        <p:spPr bwMode="auto">
          <a:xfrm rot="-5400000">
            <a:off x="914400" y="2362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2" name="Oval 36"/>
          <p:cNvSpPr>
            <a:spLocks noChangeArrowheads="1"/>
          </p:cNvSpPr>
          <p:nvPr/>
        </p:nvSpPr>
        <p:spPr bwMode="auto">
          <a:xfrm rot="-5400000">
            <a:off x="1979613" y="22082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3" name="Freeform 37" descr="5%"/>
          <p:cNvSpPr>
            <a:spLocks/>
          </p:cNvSpPr>
          <p:nvPr/>
        </p:nvSpPr>
        <p:spPr bwMode="auto">
          <a:xfrm rot="5400000" flipV="1">
            <a:off x="3429000" y="16002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7174" name="Oval 38"/>
          <p:cNvSpPr>
            <a:spLocks noChangeArrowheads="1"/>
          </p:cNvSpPr>
          <p:nvPr/>
        </p:nvSpPr>
        <p:spPr bwMode="auto">
          <a:xfrm rot="5400000" flipV="1">
            <a:off x="4953000" y="2057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5" name="Oval 39"/>
          <p:cNvSpPr>
            <a:spLocks noChangeArrowheads="1"/>
          </p:cNvSpPr>
          <p:nvPr/>
        </p:nvSpPr>
        <p:spPr bwMode="auto">
          <a:xfrm rot="5400000" flipV="1">
            <a:off x="3592513" y="20558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6" name="Oval 40"/>
          <p:cNvSpPr>
            <a:spLocks noChangeArrowheads="1"/>
          </p:cNvSpPr>
          <p:nvPr/>
        </p:nvSpPr>
        <p:spPr bwMode="auto">
          <a:xfrm rot="5400000" flipV="1">
            <a:off x="4114800" y="2667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7" name="Oval 41"/>
          <p:cNvSpPr>
            <a:spLocks noChangeArrowheads="1"/>
          </p:cNvSpPr>
          <p:nvPr/>
        </p:nvSpPr>
        <p:spPr bwMode="auto">
          <a:xfrm rot="5400000" flipV="1">
            <a:off x="4114800" y="1676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7178" name="Text Box 42"/>
          <p:cNvSpPr txBox="1">
            <a:spLocks noChangeArrowheads="1"/>
          </p:cNvSpPr>
          <p:nvPr/>
        </p:nvSpPr>
        <p:spPr bwMode="auto">
          <a:xfrm>
            <a:off x="6019800" y="48006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</p:spTree>
    <p:extLst>
      <p:ext uri="{BB962C8B-B14F-4D97-AF65-F5344CB8AC3E}">
        <p14:creationId xmlns:p14="http://schemas.microsoft.com/office/powerpoint/2010/main" val="3139386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" y="457200"/>
            <a:ext cx="8280400" cy="914400"/>
          </a:xfrm>
        </p:spPr>
        <p:txBody>
          <a:bodyPr>
            <a:normAutofit/>
          </a:bodyPr>
          <a:lstStyle/>
          <a:p>
            <a:r>
              <a:rPr lang="en-US" dirty="0"/>
              <a:t>How to Define Inter-Cluster Similarity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8019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1628164" name="Group 4"/>
          <p:cNvGrpSpPr>
            <a:grpSpLocks/>
          </p:cNvGrpSpPr>
          <p:nvPr/>
        </p:nvGrpSpPr>
        <p:grpSpPr bwMode="auto">
          <a:xfrm>
            <a:off x="5486400" y="1524000"/>
            <a:ext cx="3429000" cy="3508375"/>
            <a:chOff x="3456" y="1440"/>
            <a:chExt cx="2160" cy="2210"/>
          </a:xfrm>
        </p:grpSpPr>
        <p:sp>
          <p:nvSpPr>
            <p:cNvPr id="1628165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66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67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68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69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0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1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2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3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4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5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6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177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8178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8179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8180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8181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8182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8183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8184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8185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8186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8187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8188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28189" name="Freeform 29" descr="5%"/>
          <p:cNvSpPr>
            <a:spLocks/>
          </p:cNvSpPr>
          <p:nvPr/>
        </p:nvSpPr>
        <p:spPr bwMode="auto">
          <a:xfrm rot="-5400000">
            <a:off x="462757" y="17470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190" name="Oval 30"/>
          <p:cNvSpPr>
            <a:spLocks noChangeArrowheads="1"/>
          </p:cNvSpPr>
          <p:nvPr/>
        </p:nvSpPr>
        <p:spPr bwMode="auto">
          <a:xfrm rot="-5400000">
            <a:off x="1752600" y="2667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1" name="Oval 31"/>
          <p:cNvSpPr>
            <a:spLocks noChangeArrowheads="1"/>
          </p:cNvSpPr>
          <p:nvPr/>
        </p:nvSpPr>
        <p:spPr bwMode="auto">
          <a:xfrm rot="-5400000">
            <a:off x="16764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2" name="Oval 32"/>
          <p:cNvSpPr>
            <a:spLocks noChangeArrowheads="1"/>
          </p:cNvSpPr>
          <p:nvPr/>
        </p:nvSpPr>
        <p:spPr bwMode="auto">
          <a:xfrm rot="-5400000">
            <a:off x="838200" y="2362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3" name="Oval 33"/>
          <p:cNvSpPr>
            <a:spLocks noChangeArrowheads="1"/>
          </p:cNvSpPr>
          <p:nvPr/>
        </p:nvSpPr>
        <p:spPr bwMode="auto">
          <a:xfrm rot="-5400000">
            <a:off x="1903413" y="22082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4" name="Freeform 34" descr="5%"/>
          <p:cNvSpPr>
            <a:spLocks/>
          </p:cNvSpPr>
          <p:nvPr/>
        </p:nvSpPr>
        <p:spPr bwMode="auto">
          <a:xfrm rot="5400000" flipV="1">
            <a:off x="3352800" y="16002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195" name="Oval 35"/>
          <p:cNvSpPr>
            <a:spLocks noChangeArrowheads="1"/>
          </p:cNvSpPr>
          <p:nvPr/>
        </p:nvSpPr>
        <p:spPr bwMode="auto">
          <a:xfrm rot="5400000" flipV="1"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6" name="Oval 36"/>
          <p:cNvSpPr>
            <a:spLocks noChangeArrowheads="1"/>
          </p:cNvSpPr>
          <p:nvPr/>
        </p:nvSpPr>
        <p:spPr bwMode="auto">
          <a:xfrm rot="5400000" flipV="1">
            <a:off x="3516313" y="20558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7" name="Oval 37"/>
          <p:cNvSpPr>
            <a:spLocks noChangeArrowheads="1"/>
          </p:cNvSpPr>
          <p:nvPr/>
        </p:nvSpPr>
        <p:spPr bwMode="auto">
          <a:xfrm rot="5400000" flipV="1">
            <a:off x="4038600" y="2667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8" name="Oval 38"/>
          <p:cNvSpPr>
            <a:spLocks noChangeArrowheads="1"/>
          </p:cNvSpPr>
          <p:nvPr/>
        </p:nvSpPr>
        <p:spPr bwMode="auto">
          <a:xfrm rot="5400000" flipV="1">
            <a:off x="4038600" y="1676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9" name="Line 39"/>
          <p:cNvSpPr>
            <a:spLocks noChangeShapeType="1"/>
          </p:cNvSpPr>
          <p:nvPr/>
        </p:nvSpPr>
        <p:spPr bwMode="auto">
          <a:xfrm flipV="1">
            <a:off x="1981200" y="2057400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00" name="Text Box 40"/>
          <p:cNvSpPr txBox="1">
            <a:spLocks noChangeArrowheads="1"/>
          </p:cNvSpPr>
          <p:nvPr/>
        </p:nvSpPr>
        <p:spPr bwMode="auto">
          <a:xfrm>
            <a:off x="5943600" y="48006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28201" name="Rectangle 41"/>
          <p:cNvSpPr>
            <a:spLocks noChangeArrowheads="1"/>
          </p:cNvSpPr>
          <p:nvPr/>
        </p:nvSpPr>
        <p:spPr bwMode="auto">
          <a:xfrm>
            <a:off x="381000" y="36576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>
                <a:solidFill>
                  <a:srgbClr val="FF0000"/>
                </a:solidFill>
              </a:rPr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</p:spTree>
    <p:extLst>
      <p:ext uri="{BB962C8B-B14F-4D97-AF65-F5344CB8AC3E}">
        <p14:creationId xmlns:p14="http://schemas.microsoft.com/office/powerpoint/2010/main" val="863042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1333500"/>
          </a:xfrm>
        </p:spPr>
        <p:txBody>
          <a:bodyPr>
            <a:noAutofit/>
          </a:bodyPr>
          <a:lstStyle/>
          <a:p>
            <a:r>
              <a:rPr lang="en-US" dirty="0"/>
              <a:t>How to Define Inter-Cluster Similarity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9543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1629188" name="Group 4"/>
          <p:cNvGrpSpPr>
            <a:grpSpLocks/>
          </p:cNvGrpSpPr>
          <p:nvPr/>
        </p:nvGrpSpPr>
        <p:grpSpPr bwMode="auto">
          <a:xfrm>
            <a:off x="5486400" y="1676400"/>
            <a:ext cx="3429000" cy="3508375"/>
            <a:chOff x="3456" y="1440"/>
            <a:chExt cx="2160" cy="2210"/>
          </a:xfrm>
        </p:grpSpPr>
        <p:sp>
          <p:nvSpPr>
            <p:cNvPr id="1629189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0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1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2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3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4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5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6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7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8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199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200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9201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9202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9203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9204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9205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9206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9207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9208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9209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9210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9211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9212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29213" name="Freeform 29" descr="5%"/>
          <p:cNvSpPr>
            <a:spLocks/>
          </p:cNvSpPr>
          <p:nvPr/>
        </p:nvSpPr>
        <p:spPr bwMode="auto">
          <a:xfrm rot="-5400000">
            <a:off x="462757" y="18994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9214" name="Oval 30"/>
          <p:cNvSpPr>
            <a:spLocks noChangeArrowheads="1"/>
          </p:cNvSpPr>
          <p:nvPr/>
        </p:nvSpPr>
        <p:spPr bwMode="auto">
          <a:xfrm rot="-5400000">
            <a:off x="1752600" y="2819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15" name="Oval 31"/>
          <p:cNvSpPr>
            <a:spLocks noChangeArrowheads="1"/>
          </p:cNvSpPr>
          <p:nvPr/>
        </p:nvSpPr>
        <p:spPr bwMode="auto">
          <a:xfrm rot="-5400000">
            <a:off x="1676400" y="2057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16" name="Oval 32"/>
          <p:cNvSpPr>
            <a:spLocks noChangeArrowheads="1"/>
          </p:cNvSpPr>
          <p:nvPr/>
        </p:nvSpPr>
        <p:spPr bwMode="auto">
          <a:xfrm rot="-5400000">
            <a:off x="838200" y="2514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17" name="Oval 33"/>
          <p:cNvSpPr>
            <a:spLocks noChangeArrowheads="1"/>
          </p:cNvSpPr>
          <p:nvPr/>
        </p:nvSpPr>
        <p:spPr bwMode="auto">
          <a:xfrm rot="-5400000">
            <a:off x="1903413" y="2360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18" name="Freeform 34" descr="5%"/>
          <p:cNvSpPr>
            <a:spLocks/>
          </p:cNvSpPr>
          <p:nvPr/>
        </p:nvSpPr>
        <p:spPr bwMode="auto">
          <a:xfrm rot="5400000" flipV="1">
            <a:off x="3352800" y="17526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9219" name="Oval 35"/>
          <p:cNvSpPr>
            <a:spLocks noChangeArrowheads="1"/>
          </p:cNvSpPr>
          <p:nvPr/>
        </p:nvSpPr>
        <p:spPr bwMode="auto">
          <a:xfrm rot="5400000" flipV="1">
            <a:off x="48768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20" name="Oval 36"/>
          <p:cNvSpPr>
            <a:spLocks noChangeArrowheads="1"/>
          </p:cNvSpPr>
          <p:nvPr/>
        </p:nvSpPr>
        <p:spPr bwMode="auto">
          <a:xfrm rot="5400000" flipV="1">
            <a:off x="3516313" y="22082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21" name="Oval 37"/>
          <p:cNvSpPr>
            <a:spLocks noChangeArrowheads="1"/>
          </p:cNvSpPr>
          <p:nvPr/>
        </p:nvSpPr>
        <p:spPr bwMode="auto">
          <a:xfrm rot="5400000" flipV="1">
            <a:off x="4038600" y="2819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22" name="Oval 38"/>
          <p:cNvSpPr>
            <a:spLocks noChangeArrowheads="1"/>
          </p:cNvSpPr>
          <p:nvPr/>
        </p:nvSpPr>
        <p:spPr bwMode="auto">
          <a:xfrm rot="5400000" flipV="1">
            <a:off x="4038600" y="1828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9223" name="Line 39"/>
          <p:cNvSpPr>
            <a:spLocks noChangeShapeType="1"/>
          </p:cNvSpPr>
          <p:nvPr/>
        </p:nvSpPr>
        <p:spPr bwMode="auto">
          <a:xfrm flipV="1">
            <a:off x="914400" y="22860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9224" name="Text Box 40"/>
          <p:cNvSpPr txBox="1">
            <a:spLocks noChangeArrowheads="1"/>
          </p:cNvSpPr>
          <p:nvPr/>
        </p:nvSpPr>
        <p:spPr bwMode="auto">
          <a:xfrm>
            <a:off x="5943600" y="49530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29225" name="Rectangle 41"/>
          <p:cNvSpPr>
            <a:spLocks noChangeArrowheads="1"/>
          </p:cNvSpPr>
          <p:nvPr/>
        </p:nvSpPr>
        <p:spPr bwMode="auto">
          <a:xfrm>
            <a:off x="381000" y="38100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>
                <a:solidFill>
                  <a:srgbClr val="FF0000"/>
                </a:solidFill>
              </a:rPr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</p:spTree>
    <p:extLst>
      <p:ext uri="{BB962C8B-B14F-4D97-AF65-F5344CB8AC3E}">
        <p14:creationId xmlns:p14="http://schemas.microsoft.com/office/powerpoint/2010/main" val="424475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399"/>
            <a:ext cx="8280400" cy="1219199"/>
          </a:xfrm>
        </p:spPr>
        <p:txBody>
          <a:bodyPr>
            <a:noAutofit/>
          </a:bodyPr>
          <a:lstStyle/>
          <a:p>
            <a:r>
              <a:rPr lang="en-US" dirty="0"/>
              <a:t>How to Define Inter-Cluster Similarity</a:t>
            </a: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6495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1630212" name="Group 4"/>
          <p:cNvGrpSpPr>
            <a:grpSpLocks/>
          </p:cNvGrpSpPr>
          <p:nvPr/>
        </p:nvGrpSpPr>
        <p:grpSpPr bwMode="auto">
          <a:xfrm>
            <a:off x="5486400" y="1371600"/>
            <a:ext cx="3429000" cy="3508375"/>
            <a:chOff x="3456" y="1440"/>
            <a:chExt cx="2160" cy="2210"/>
          </a:xfrm>
        </p:grpSpPr>
        <p:sp>
          <p:nvSpPr>
            <p:cNvPr id="1630213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4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5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6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7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8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19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0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1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2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3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4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0225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0226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0227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0228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0229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0230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0231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0232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0233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0234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0235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30236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30237" name="Freeform 29" descr="5%"/>
          <p:cNvSpPr>
            <a:spLocks/>
          </p:cNvSpPr>
          <p:nvPr/>
        </p:nvSpPr>
        <p:spPr bwMode="auto">
          <a:xfrm rot="-5400000">
            <a:off x="462757" y="15946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38" name="Oval 30"/>
          <p:cNvSpPr>
            <a:spLocks noChangeArrowheads="1"/>
          </p:cNvSpPr>
          <p:nvPr/>
        </p:nvSpPr>
        <p:spPr bwMode="auto">
          <a:xfrm rot="-5400000"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39" name="Oval 31"/>
          <p:cNvSpPr>
            <a:spLocks noChangeArrowheads="1"/>
          </p:cNvSpPr>
          <p:nvPr/>
        </p:nvSpPr>
        <p:spPr bwMode="auto">
          <a:xfrm rot="-5400000">
            <a:off x="1676400" y="1752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0" name="Oval 32"/>
          <p:cNvSpPr>
            <a:spLocks noChangeArrowheads="1"/>
          </p:cNvSpPr>
          <p:nvPr/>
        </p:nvSpPr>
        <p:spPr bwMode="auto">
          <a:xfrm rot="-5400000">
            <a:off x="8382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1" name="Oval 33"/>
          <p:cNvSpPr>
            <a:spLocks noChangeArrowheads="1"/>
          </p:cNvSpPr>
          <p:nvPr/>
        </p:nvSpPr>
        <p:spPr bwMode="auto">
          <a:xfrm rot="-5400000">
            <a:off x="1903413" y="20558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2" name="Freeform 34" descr="5%"/>
          <p:cNvSpPr>
            <a:spLocks/>
          </p:cNvSpPr>
          <p:nvPr/>
        </p:nvSpPr>
        <p:spPr bwMode="auto">
          <a:xfrm rot="5400000" flipV="1">
            <a:off x="3352800" y="14478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43" name="Oval 35"/>
          <p:cNvSpPr>
            <a:spLocks noChangeArrowheads="1"/>
          </p:cNvSpPr>
          <p:nvPr/>
        </p:nvSpPr>
        <p:spPr bwMode="auto">
          <a:xfrm rot="5400000" flipV="1">
            <a:off x="48768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4" name="Oval 36"/>
          <p:cNvSpPr>
            <a:spLocks noChangeArrowheads="1"/>
          </p:cNvSpPr>
          <p:nvPr/>
        </p:nvSpPr>
        <p:spPr bwMode="auto">
          <a:xfrm rot="5400000" flipV="1">
            <a:off x="3516313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5" name="Oval 37"/>
          <p:cNvSpPr>
            <a:spLocks noChangeArrowheads="1"/>
          </p:cNvSpPr>
          <p:nvPr/>
        </p:nvSpPr>
        <p:spPr bwMode="auto">
          <a:xfrm rot="5400000" flipV="1">
            <a:off x="4038600" y="2514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6" name="Oval 38"/>
          <p:cNvSpPr>
            <a:spLocks noChangeArrowheads="1"/>
          </p:cNvSpPr>
          <p:nvPr/>
        </p:nvSpPr>
        <p:spPr bwMode="auto">
          <a:xfrm rot="5400000" flipV="1">
            <a:off x="4038600" y="1524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0247" name="Line 39"/>
          <p:cNvSpPr>
            <a:spLocks noChangeShapeType="1"/>
          </p:cNvSpPr>
          <p:nvPr/>
        </p:nvSpPr>
        <p:spPr bwMode="auto">
          <a:xfrm>
            <a:off x="1828800" y="25146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48" name="Line 40"/>
          <p:cNvSpPr>
            <a:spLocks noChangeShapeType="1"/>
          </p:cNvSpPr>
          <p:nvPr/>
        </p:nvSpPr>
        <p:spPr bwMode="auto">
          <a:xfrm flipV="1">
            <a:off x="1828800" y="19812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49" name="Line 41"/>
          <p:cNvSpPr>
            <a:spLocks noChangeShapeType="1"/>
          </p:cNvSpPr>
          <p:nvPr/>
        </p:nvSpPr>
        <p:spPr bwMode="auto">
          <a:xfrm flipV="1">
            <a:off x="1828800" y="16002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0" name="Line 42"/>
          <p:cNvSpPr>
            <a:spLocks noChangeShapeType="1"/>
          </p:cNvSpPr>
          <p:nvPr/>
        </p:nvSpPr>
        <p:spPr bwMode="auto">
          <a:xfrm flipV="1">
            <a:off x="1828800" y="19812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1" name="Line 43"/>
          <p:cNvSpPr>
            <a:spLocks noChangeShapeType="1"/>
          </p:cNvSpPr>
          <p:nvPr/>
        </p:nvSpPr>
        <p:spPr bwMode="auto">
          <a:xfrm>
            <a:off x="1981200" y="21336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2" name="Line 44"/>
          <p:cNvSpPr>
            <a:spLocks noChangeShapeType="1"/>
          </p:cNvSpPr>
          <p:nvPr/>
        </p:nvSpPr>
        <p:spPr bwMode="auto">
          <a:xfrm flipV="1">
            <a:off x="1981200" y="19812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3" name="Line 45"/>
          <p:cNvSpPr>
            <a:spLocks noChangeShapeType="1"/>
          </p:cNvSpPr>
          <p:nvPr/>
        </p:nvSpPr>
        <p:spPr bwMode="auto">
          <a:xfrm flipV="1">
            <a:off x="1981200" y="16002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4" name="Line 46"/>
          <p:cNvSpPr>
            <a:spLocks noChangeShapeType="1"/>
          </p:cNvSpPr>
          <p:nvPr/>
        </p:nvSpPr>
        <p:spPr bwMode="auto">
          <a:xfrm flipV="1">
            <a:off x="1981200" y="19812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5" name="Line 47"/>
          <p:cNvSpPr>
            <a:spLocks noChangeShapeType="1"/>
          </p:cNvSpPr>
          <p:nvPr/>
        </p:nvSpPr>
        <p:spPr bwMode="auto">
          <a:xfrm>
            <a:off x="914400" y="22098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6" name="Line 48"/>
          <p:cNvSpPr>
            <a:spLocks noChangeShapeType="1"/>
          </p:cNvSpPr>
          <p:nvPr/>
        </p:nvSpPr>
        <p:spPr bwMode="auto">
          <a:xfrm flipV="1">
            <a:off x="914400" y="19812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7" name="Line 49"/>
          <p:cNvSpPr>
            <a:spLocks noChangeShapeType="1"/>
          </p:cNvSpPr>
          <p:nvPr/>
        </p:nvSpPr>
        <p:spPr bwMode="auto">
          <a:xfrm flipV="1">
            <a:off x="914400" y="16002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8" name="Line 50"/>
          <p:cNvSpPr>
            <a:spLocks noChangeShapeType="1"/>
          </p:cNvSpPr>
          <p:nvPr/>
        </p:nvSpPr>
        <p:spPr bwMode="auto">
          <a:xfrm flipV="1">
            <a:off x="914400" y="19812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59" name="Line 51"/>
          <p:cNvSpPr>
            <a:spLocks noChangeShapeType="1"/>
          </p:cNvSpPr>
          <p:nvPr/>
        </p:nvSpPr>
        <p:spPr bwMode="auto">
          <a:xfrm>
            <a:off x="1752600" y="17526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60" name="Line 52"/>
          <p:cNvSpPr>
            <a:spLocks noChangeShapeType="1"/>
          </p:cNvSpPr>
          <p:nvPr/>
        </p:nvSpPr>
        <p:spPr bwMode="auto">
          <a:xfrm>
            <a:off x="1752600" y="17526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61" name="Line 53"/>
          <p:cNvSpPr>
            <a:spLocks noChangeShapeType="1"/>
          </p:cNvSpPr>
          <p:nvPr/>
        </p:nvSpPr>
        <p:spPr bwMode="auto">
          <a:xfrm flipV="1">
            <a:off x="1752600" y="16002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62" name="Line 54"/>
          <p:cNvSpPr>
            <a:spLocks noChangeShapeType="1"/>
          </p:cNvSpPr>
          <p:nvPr/>
        </p:nvSpPr>
        <p:spPr bwMode="auto">
          <a:xfrm>
            <a:off x="1752600" y="17526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0263" name="Text Box 55"/>
          <p:cNvSpPr txBox="1">
            <a:spLocks noChangeArrowheads="1"/>
          </p:cNvSpPr>
          <p:nvPr/>
        </p:nvSpPr>
        <p:spPr bwMode="auto">
          <a:xfrm>
            <a:off x="5943600" y="46482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30264" name="Rectangle 56"/>
          <p:cNvSpPr>
            <a:spLocks noChangeArrowheads="1"/>
          </p:cNvSpPr>
          <p:nvPr/>
        </p:nvSpPr>
        <p:spPr bwMode="auto">
          <a:xfrm>
            <a:off x="381000" y="35052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>
                <a:solidFill>
                  <a:srgbClr val="FF0000"/>
                </a:solidFill>
              </a:rPr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</p:spTree>
    <p:extLst>
      <p:ext uri="{BB962C8B-B14F-4D97-AF65-F5344CB8AC3E}">
        <p14:creationId xmlns:p14="http://schemas.microsoft.com/office/powerpoint/2010/main" val="444866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Line 2"/>
          <p:cNvSpPr>
            <a:spLocks noChangeShapeType="1"/>
          </p:cNvSpPr>
          <p:nvPr/>
        </p:nvSpPr>
        <p:spPr bwMode="auto">
          <a:xfrm flipV="1">
            <a:off x="1371600" y="2514600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1235" name="Freeform 3" descr="5%"/>
          <p:cNvSpPr>
            <a:spLocks/>
          </p:cNvSpPr>
          <p:nvPr/>
        </p:nvSpPr>
        <p:spPr bwMode="auto">
          <a:xfrm rot="-5400000">
            <a:off x="462757" y="18232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123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80400" cy="1219200"/>
          </a:xfrm>
        </p:spPr>
        <p:txBody>
          <a:bodyPr>
            <a:noAutofit/>
          </a:bodyPr>
          <a:lstStyle/>
          <a:p>
            <a:r>
              <a:rPr lang="en-US" dirty="0"/>
              <a:t>How to Define Inter-Cluster Similarity</a:t>
            </a:r>
          </a:p>
        </p:txBody>
      </p:sp>
      <p:sp>
        <p:nvSpPr>
          <p:cNvPr id="16312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9763" y="28781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1631238" name="Group 6"/>
          <p:cNvGrpSpPr>
            <a:grpSpLocks/>
          </p:cNvGrpSpPr>
          <p:nvPr/>
        </p:nvGrpSpPr>
        <p:grpSpPr bwMode="auto">
          <a:xfrm>
            <a:off x="5486400" y="1600200"/>
            <a:ext cx="3429000" cy="3508375"/>
            <a:chOff x="3456" y="1440"/>
            <a:chExt cx="2160" cy="2210"/>
          </a:xfrm>
        </p:grpSpPr>
        <p:sp>
          <p:nvSpPr>
            <p:cNvPr id="1631239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0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1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2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3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4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5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6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7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8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49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50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1251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1252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1253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1254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1255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1256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1257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125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125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1260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1261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31262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31263" name="Oval 31"/>
          <p:cNvSpPr>
            <a:spLocks noChangeArrowheads="1"/>
          </p:cNvSpPr>
          <p:nvPr/>
        </p:nvSpPr>
        <p:spPr bwMode="auto">
          <a:xfrm rot="-5400000">
            <a:off x="1752600" y="2743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4" name="Oval 32"/>
          <p:cNvSpPr>
            <a:spLocks noChangeArrowheads="1"/>
          </p:cNvSpPr>
          <p:nvPr/>
        </p:nvSpPr>
        <p:spPr bwMode="auto">
          <a:xfrm rot="-5400000">
            <a:off x="1676400" y="1981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5" name="Oval 33"/>
          <p:cNvSpPr>
            <a:spLocks noChangeArrowheads="1"/>
          </p:cNvSpPr>
          <p:nvPr/>
        </p:nvSpPr>
        <p:spPr bwMode="auto">
          <a:xfrm rot="-5400000">
            <a:off x="838200" y="2438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6" name="Oval 34"/>
          <p:cNvSpPr>
            <a:spLocks noChangeArrowheads="1"/>
          </p:cNvSpPr>
          <p:nvPr/>
        </p:nvSpPr>
        <p:spPr bwMode="auto">
          <a:xfrm rot="-5400000">
            <a:off x="1903413" y="2284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7" name="Freeform 35" descr="5%"/>
          <p:cNvSpPr>
            <a:spLocks/>
          </p:cNvSpPr>
          <p:nvPr/>
        </p:nvSpPr>
        <p:spPr bwMode="auto">
          <a:xfrm rot="5400000" flipV="1">
            <a:off x="3352800" y="16764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1268" name="Oval 36"/>
          <p:cNvSpPr>
            <a:spLocks noChangeArrowheads="1"/>
          </p:cNvSpPr>
          <p:nvPr/>
        </p:nvSpPr>
        <p:spPr bwMode="auto">
          <a:xfrm rot="5400000" flipV="1">
            <a:off x="4876800" y="2133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69" name="Oval 37"/>
          <p:cNvSpPr>
            <a:spLocks noChangeArrowheads="1"/>
          </p:cNvSpPr>
          <p:nvPr/>
        </p:nvSpPr>
        <p:spPr bwMode="auto">
          <a:xfrm rot="5400000" flipV="1">
            <a:off x="3516313" y="2132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70" name="Oval 38"/>
          <p:cNvSpPr>
            <a:spLocks noChangeArrowheads="1"/>
          </p:cNvSpPr>
          <p:nvPr/>
        </p:nvSpPr>
        <p:spPr bwMode="auto">
          <a:xfrm rot="5400000" flipV="1">
            <a:off x="4038600" y="2743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71" name="Oval 39"/>
          <p:cNvSpPr>
            <a:spLocks noChangeArrowheads="1"/>
          </p:cNvSpPr>
          <p:nvPr/>
        </p:nvSpPr>
        <p:spPr bwMode="auto">
          <a:xfrm rot="5400000" flipV="1">
            <a:off x="4038600" y="1752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1272" name="Text Box 40"/>
          <p:cNvSpPr txBox="1">
            <a:spLocks noChangeArrowheads="1"/>
          </p:cNvSpPr>
          <p:nvPr/>
        </p:nvSpPr>
        <p:spPr bwMode="auto">
          <a:xfrm>
            <a:off x="5943600" y="48768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31273" name="Rectangle 41"/>
          <p:cNvSpPr>
            <a:spLocks noChangeArrowheads="1"/>
          </p:cNvSpPr>
          <p:nvPr/>
        </p:nvSpPr>
        <p:spPr bwMode="auto">
          <a:xfrm>
            <a:off x="381000" y="37338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>
                <a:solidFill>
                  <a:srgbClr val="FF0000"/>
                </a:solidFill>
              </a:rPr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  <p:sp>
        <p:nvSpPr>
          <p:cNvPr id="1631274" name="Text Box 42"/>
          <p:cNvSpPr txBox="1">
            <a:spLocks noChangeArrowheads="1"/>
          </p:cNvSpPr>
          <p:nvPr/>
        </p:nvSpPr>
        <p:spPr bwMode="auto">
          <a:xfrm>
            <a:off x="1219200" y="23622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631275" name="Text Box 43"/>
          <p:cNvSpPr txBox="1">
            <a:spLocks noChangeArrowheads="1"/>
          </p:cNvSpPr>
          <p:nvPr/>
        </p:nvSpPr>
        <p:spPr bwMode="auto">
          <a:xfrm>
            <a:off x="4114800" y="23622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</p:spTree>
    <p:extLst>
      <p:ext uri="{BB962C8B-B14F-4D97-AF65-F5344CB8AC3E}">
        <p14:creationId xmlns:p14="http://schemas.microsoft.com/office/powerpoint/2010/main" val="1723607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1295400"/>
          </a:xfrm>
        </p:spPr>
        <p:txBody>
          <a:bodyPr>
            <a:normAutofit/>
          </a:bodyPr>
          <a:lstStyle/>
          <a:p>
            <a:r>
              <a:rPr lang="en-US"/>
              <a:t>Hierarchical Clustering: MIN</a:t>
            </a:r>
          </a:p>
        </p:txBody>
      </p:sp>
      <p:sp>
        <p:nvSpPr>
          <p:cNvPr id="1633283" name="Text Box 3"/>
          <p:cNvSpPr txBox="1">
            <a:spLocks noChangeArrowheads="1"/>
          </p:cNvSpPr>
          <p:nvPr/>
        </p:nvSpPr>
        <p:spPr bwMode="auto">
          <a:xfrm>
            <a:off x="914400" y="6034087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Nested Clusters</a:t>
            </a:r>
          </a:p>
        </p:txBody>
      </p:sp>
      <p:sp>
        <p:nvSpPr>
          <p:cNvPr id="1633284" name="Text Box 4"/>
          <p:cNvSpPr txBox="1">
            <a:spLocks noChangeArrowheads="1"/>
          </p:cNvSpPr>
          <p:nvPr/>
        </p:nvSpPr>
        <p:spPr bwMode="auto">
          <a:xfrm>
            <a:off x="3486151" y="6034087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/>
              <a:t>Dendrogram</a:t>
            </a:r>
            <a:endParaRPr lang="en-US" sz="1800" dirty="0"/>
          </a:p>
        </p:txBody>
      </p:sp>
      <p:grpSp>
        <p:nvGrpSpPr>
          <p:cNvPr id="1633285" name="Group 5"/>
          <p:cNvGrpSpPr>
            <a:grpSpLocks/>
          </p:cNvGrpSpPr>
          <p:nvPr/>
        </p:nvGrpSpPr>
        <p:grpSpPr bwMode="auto">
          <a:xfrm>
            <a:off x="747713" y="2092325"/>
            <a:ext cx="3175000" cy="2790825"/>
            <a:chOff x="471" y="1117"/>
            <a:chExt cx="2000" cy="1758"/>
          </a:xfrm>
        </p:grpSpPr>
        <p:sp>
          <p:nvSpPr>
            <p:cNvPr id="1633286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87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88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89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90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91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92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/>
            </a:p>
          </p:txBody>
        </p:sp>
        <p:sp>
          <p:nvSpPr>
            <p:cNvPr id="1633293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/>
            </a:p>
          </p:txBody>
        </p:sp>
        <p:sp>
          <p:nvSpPr>
            <p:cNvPr id="1633294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/>
            </a:p>
          </p:txBody>
        </p:sp>
        <p:sp>
          <p:nvSpPr>
            <p:cNvPr id="1633295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/>
            </a:p>
          </p:txBody>
        </p:sp>
        <p:sp>
          <p:nvSpPr>
            <p:cNvPr id="1633296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/>
            </a:p>
          </p:txBody>
        </p:sp>
        <p:sp>
          <p:nvSpPr>
            <p:cNvPr id="1633297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/>
            </a:p>
          </p:txBody>
        </p:sp>
      </p:grpSp>
      <p:grpSp>
        <p:nvGrpSpPr>
          <p:cNvPr id="1633298" name="Group 18"/>
          <p:cNvGrpSpPr>
            <a:grpSpLocks/>
          </p:cNvGrpSpPr>
          <p:nvPr/>
        </p:nvGrpSpPr>
        <p:grpSpPr bwMode="auto">
          <a:xfrm>
            <a:off x="2495550" y="3182937"/>
            <a:ext cx="1423988" cy="914400"/>
            <a:chOff x="1572" y="1804"/>
            <a:chExt cx="897" cy="576"/>
          </a:xfrm>
        </p:grpSpPr>
        <p:sp>
          <p:nvSpPr>
            <p:cNvPr id="1633299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3300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1633301" name="Group 21"/>
          <p:cNvGrpSpPr>
            <a:grpSpLocks/>
          </p:cNvGrpSpPr>
          <p:nvPr/>
        </p:nvGrpSpPr>
        <p:grpSpPr bwMode="auto">
          <a:xfrm>
            <a:off x="527050" y="2808287"/>
            <a:ext cx="1735138" cy="1158875"/>
            <a:chOff x="332" y="1568"/>
            <a:chExt cx="1093" cy="730"/>
          </a:xfrm>
        </p:grpSpPr>
        <p:sp>
          <p:nvSpPr>
            <p:cNvPr id="1633302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3303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1633304" name="Group 24"/>
          <p:cNvGrpSpPr>
            <a:grpSpLocks/>
          </p:cNvGrpSpPr>
          <p:nvPr/>
        </p:nvGrpSpPr>
        <p:grpSpPr bwMode="auto">
          <a:xfrm>
            <a:off x="444500" y="2390775"/>
            <a:ext cx="3675063" cy="2097087"/>
            <a:chOff x="280" y="1305"/>
            <a:chExt cx="2315" cy="1321"/>
          </a:xfrm>
        </p:grpSpPr>
        <p:sp>
          <p:nvSpPr>
            <p:cNvPr id="1633305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3306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3</a:t>
              </a:r>
              <a:endParaRPr lang="en-US"/>
            </a:p>
          </p:txBody>
        </p:sp>
      </p:grpSp>
      <p:grpSp>
        <p:nvGrpSpPr>
          <p:cNvPr id="1633307" name="Group 27"/>
          <p:cNvGrpSpPr>
            <a:grpSpLocks/>
          </p:cNvGrpSpPr>
          <p:nvPr/>
        </p:nvGrpSpPr>
        <p:grpSpPr bwMode="auto">
          <a:xfrm>
            <a:off x="382588" y="2270125"/>
            <a:ext cx="3795712" cy="2924175"/>
            <a:chOff x="241" y="1229"/>
            <a:chExt cx="2391" cy="1842"/>
          </a:xfrm>
        </p:grpSpPr>
        <p:sp>
          <p:nvSpPr>
            <p:cNvPr id="1633308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3309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4</a:t>
              </a:r>
              <a:endParaRPr lang="en-US"/>
            </a:p>
          </p:txBody>
        </p:sp>
      </p:grpSp>
      <p:grpSp>
        <p:nvGrpSpPr>
          <p:cNvPr id="1633310" name="Group 30"/>
          <p:cNvGrpSpPr>
            <a:grpSpLocks/>
          </p:cNvGrpSpPr>
          <p:nvPr/>
        </p:nvGrpSpPr>
        <p:grpSpPr bwMode="auto">
          <a:xfrm>
            <a:off x="307975" y="1866900"/>
            <a:ext cx="4003675" cy="3530600"/>
            <a:chOff x="194" y="975"/>
            <a:chExt cx="2522" cy="2224"/>
          </a:xfrm>
        </p:grpSpPr>
        <p:sp>
          <p:nvSpPr>
            <p:cNvPr id="1633311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5</a:t>
              </a:r>
              <a:endParaRPr lang="en-US"/>
            </a:p>
          </p:txBody>
        </p:sp>
        <p:sp>
          <p:nvSpPr>
            <p:cNvPr id="1633312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633313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967162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197641"/>
              </p:ext>
            </p:extLst>
          </p:nvPr>
        </p:nvGraphicFramePr>
        <p:xfrm>
          <a:off x="5410200" y="1371599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19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32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93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80400" cy="1066800"/>
          </a:xfrm>
        </p:spPr>
        <p:txBody>
          <a:bodyPr>
            <a:normAutofit/>
          </a:bodyPr>
          <a:lstStyle/>
          <a:p>
            <a:r>
              <a:rPr lang="en-US" dirty="0"/>
              <a:t>Strength of MIN</a:t>
            </a:r>
          </a:p>
        </p:txBody>
      </p:sp>
      <p:sp>
        <p:nvSpPr>
          <p:cNvPr id="1634307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1634308" name="Group 4"/>
          <p:cNvGrpSpPr>
            <a:grpSpLocks/>
          </p:cNvGrpSpPr>
          <p:nvPr/>
        </p:nvGrpSpPr>
        <p:grpSpPr bwMode="auto">
          <a:xfrm>
            <a:off x="4876800" y="1981200"/>
            <a:ext cx="4103688" cy="2652713"/>
            <a:chOff x="3072" y="1248"/>
            <a:chExt cx="2585" cy="1671"/>
          </a:xfrm>
        </p:grpSpPr>
        <p:sp>
          <p:nvSpPr>
            <p:cNvPr id="1634309" name="Text Box 5"/>
            <p:cNvSpPr txBox="1">
              <a:spLocks noChangeArrowheads="1"/>
            </p:cNvSpPr>
            <p:nvPr/>
          </p:nvSpPr>
          <p:spPr bwMode="auto">
            <a:xfrm>
              <a:off x="3408" y="2688"/>
              <a:ext cx="1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  <p:pic>
          <p:nvPicPr>
            <p:cNvPr id="163431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8" r="7143"/>
            <a:stretch>
              <a:fillRect/>
            </a:stretch>
          </p:blipFill>
          <p:spPr bwMode="auto">
            <a:xfrm>
              <a:off x="3072" y="1248"/>
              <a:ext cx="2585" cy="1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6343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8" r="5357"/>
          <a:stretch>
            <a:fillRect/>
          </a:stretch>
        </p:blipFill>
        <p:spPr bwMode="auto">
          <a:xfrm>
            <a:off x="152400" y="1981200"/>
            <a:ext cx="4186238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4312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Can handle non-elliptical shapes</a:t>
            </a:r>
          </a:p>
        </p:txBody>
      </p:sp>
    </p:spTree>
    <p:extLst>
      <p:ext uri="{BB962C8B-B14F-4D97-AF65-F5344CB8AC3E}">
        <p14:creationId xmlns:p14="http://schemas.microsoft.com/office/powerpoint/2010/main" val="353207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431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457200"/>
            <a:ext cx="8280400" cy="1066800"/>
          </a:xfrm>
        </p:spPr>
        <p:txBody>
          <a:bodyPr>
            <a:normAutofit/>
          </a:bodyPr>
          <a:lstStyle/>
          <a:p>
            <a:r>
              <a:rPr lang="en-US" dirty="0"/>
              <a:t>Limitations of MIN</a:t>
            </a:r>
          </a:p>
        </p:txBody>
      </p:sp>
      <p:sp>
        <p:nvSpPr>
          <p:cNvPr id="1635331" name="Text Box 3"/>
          <p:cNvSpPr txBox="1">
            <a:spLocks noChangeArrowheads="1"/>
          </p:cNvSpPr>
          <p:nvPr/>
        </p:nvSpPr>
        <p:spPr bwMode="auto">
          <a:xfrm>
            <a:off x="1066800" y="47244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16353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35333" name="Group 5"/>
          <p:cNvGrpSpPr>
            <a:grpSpLocks/>
          </p:cNvGrpSpPr>
          <p:nvPr/>
        </p:nvGrpSpPr>
        <p:grpSpPr bwMode="auto">
          <a:xfrm>
            <a:off x="4265613" y="1524000"/>
            <a:ext cx="4268787" cy="3567113"/>
            <a:chOff x="2496" y="960"/>
            <a:chExt cx="2689" cy="2247"/>
          </a:xfrm>
        </p:grpSpPr>
        <p:sp>
          <p:nvSpPr>
            <p:cNvPr id="1635334" name="Text Box 6"/>
            <p:cNvSpPr txBox="1">
              <a:spLocks noChangeArrowheads="1"/>
            </p:cNvSpPr>
            <p:nvPr/>
          </p:nvSpPr>
          <p:spPr bwMode="auto">
            <a:xfrm>
              <a:off x="3072" y="2976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  <p:pic>
          <p:nvPicPr>
            <p:cNvPr id="163533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960"/>
              <a:ext cx="2689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35336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Sensitive to noise and outliers</a:t>
            </a:r>
          </a:p>
        </p:txBody>
      </p:sp>
    </p:spTree>
    <p:extLst>
      <p:ext uri="{BB962C8B-B14F-4D97-AF65-F5344CB8AC3E}">
        <p14:creationId xmlns:p14="http://schemas.microsoft.com/office/powerpoint/2010/main" val="357748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33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490538"/>
            <a:ext cx="8280400" cy="1066800"/>
          </a:xfrm>
        </p:spPr>
        <p:txBody>
          <a:bodyPr>
            <a:normAutofit/>
          </a:bodyPr>
          <a:lstStyle/>
          <a:p>
            <a:r>
              <a:rPr lang="en-US" dirty="0"/>
              <a:t>Hierarchical Clustering: MAX</a:t>
            </a:r>
          </a:p>
        </p:txBody>
      </p:sp>
      <p:sp>
        <p:nvSpPr>
          <p:cNvPr id="1637379" name="Text Box 3"/>
          <p:cNvSpPr txBox="1">
            <a:spLocks noChangeArrowheads="1"/>
          </p:cNvSpPr>
          <p:nvPr/>
        </p:nvSpPr>
        <p:spPr bwMode="auto">
          <a:xfrm>
            <a:off x="1098550" y="5653088"/>
            <a:ext cx="3352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Nested Clusters</a:t>
            </a:r>
          </a:p>
        </p:txBody>
      </p:sp>
      <p:sp>
        <p:nvSpPr>
          <p:cNvPr id="1637380" name="Text Box 4"/>
          <p:cNvSpPr txBox="1">
            <a:spLocks noChangeArrowheads="1"/>
          </p:cNvSpPr>
          <p:nvPr/>
        </p:nvSpPr>
        <p:spPr bwMode="auto">
          <a:xfrm>
            <a:off x="3467326" y="5653088"/>
            <a:ext cx="179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/>
              <a:t>Dendrogram</a:t>
            </a:r>
            <a:endParaRPr lang="en-US" sz="1800" dirty="0"/>
          </a:p>
        </p:txBody>
      </p:sp>
      <p:pic>
        <p:nvPicPr>
          <p:cNvPr id="16373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89829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37382" name="Group 6"/>
          <p:cNvGrpSpPr>
            <a:grpSpLocks/>
          </p:cNvGrpSpPr>
          <p:nvPr/>
        </p:nvGrpSpPr>
        <p:grpSpPr bwMode="auto">
          <a:xfrm>
            <a:off x="792163" y="2128838"/>
            <a:ext cx="2998787" cy="2687637"/>
            <a:chOff x="383" y="1437"/>
            <a:chExt cx="1889" cy="1693"/>
          </a:xfrm>
        </p:grpSpPr>
        <p:sp>
          <p:nvSpPr>
            <p:cNvPr id="1637383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4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5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6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7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8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9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/>
            </a:p>
          </p:txBody>
        </p:sp>
        <p:sp>
          <p:nvSpPr>
            <p:cNvPr id="1637390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/>
            </a:p>
          </p:txBody>
        </p:sp>
        <p:sp>
          <p:nvSpPr>
            <p:cNvPr id="1637391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/>
            </a:p>
          </p:txBody>
        </p:sp>
        <p:sp>
          <p:nvSpPr>
            <p:cNvPr id="1637392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/>
            </a:p>
          </p:txBody>
        </p:sp>
        <p:sp>
          <p:nvSpPr>
            <p:cNvPr id="1637393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/>
            </a:p>
          </p:txBody>
        </p:sp>
        <p:sp>
          <p:nvSpPr>
            <p:cNvPr id="1637394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/>
            </a:p>
          </p:txBody>
        </p:sp>
      </p:grpSp>
      <p:grpSp>
        <p:nvGrpSpPr>
          <p:cNvPr id="1637395" name="Group 19"/>
          <p:cNvGrpSpPr>
            <a:grpSpLocks/>
          </p:cNvGrpSpPr>
          <p:nvPr/>
        </p:nvGrpSpPr>
        <p:grpSpPr bwMode="auto">
          <a:xfrm>
            <a:off x="2509838" y="3513138"/>
            <a:ext cx="1401762" cy="890587"/>
            <a:chOff x="1465" y="2309"/>
            <a:chExt cx="883" cy="561"/>
          </a:xfrm>
        </p:grpSpPr>
        <p:sp>
          <p:nvSpPr>
            <p:cNvPr id="1637396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7397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1637398" name="Group 22"/>
          <p:cNvGrpSpPr>
            <a:grpSpLocks/>
          </p:cNvGrpSpPr>
          <p:nvPr/>
        </p:nvGrpSpPr>
        <p:grpSpPr bwMode="auto">
          <a:xfrm>
            <a:off x="704850" y="2554288"/>
            <a:ext cx="1579563" cy="889000"/>
            <a:chOff x="328" y="1705"/>
            <a:chExt cx="995" cy="560"/>
          </a:xfrm>
        </p:grpSpPr>
        <p:sp>
          <p:nvSpPr>
            <p:cNvPr id="1637399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7400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1637401" name="Group 25"/>
          <p:cNvGrpSpPr>
            <a:grpSpLocks/>
          </p:cNvGrpSpPr>
          <p:nvPr/>
        </p:nvGrpSpPr>
        <p:grpSpPr bwMode="auto">
          <a:xfrm>
            <a:off x="360363" y="1887538"/>
            <a:ext cx="3935412" cy="3487737"/>
            <a:chOff x="111" y="1285"/>
            <a:chExt cx="2479" cy="2197"/>
          </a:xfrm>
        </p:grpSpPr>
        <p:sp>
          <p:nvSpPr>
            <p:cNvPr id="1637402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5</a:t>
              </a:r>
              <a:endParaRPr lang="en-US"/>
            </a:p>
          </p:txBody>
        </p:sp>
        <p:sp>
          <p:nvSpPr>
            <p:cNvPr id="1637403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7404" name="Group 28"/>
          <p:cNvGrpSpPr>
            <a:grpSpLocks/>
          </p:cNvGrpSpPr>
          <p:nvPr/>
        </p:nvGrpSpPr>
        <p:grpSpPr bwMode="auto">
          <a:xfrm>
            <a:off x="1882775" y="3287713"/>
            <a:ext cx="2160588" cy="1652587"/>
            <a:chOff x="1070" y="2167"/>
            <a:chExt cx="1361" cy="1041"/>
          </a:xfrm>
        </p:grpSpPr>
        <p:sp>
          <p:nvSpPr>
            <p:cNvPr id="1637405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3</a:t>
              </a:r>
              <a:endParaRPr lang="en-US"/>
            </a:p>
          </p:txBody>
        </p:sp>
        <p:sp>
          <p:nvSpPr>
            <p:cNvPr id="1637406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7407" name="Group 31"/>
          <p:cNvGrpSpPr>
            <a:grpSpLocks/>
          </p:cNvGrpSpPr>
          <p:nvPr/>
        </p:nvGrpSpPr>
        <p:grpSpPr bwMode="auto">
          <a:xfrm>
            <a:off x="615950" y="2025650"/>
            <a:ext cx="2906713" cy="1520825"/>
            <a:chOff x="272" y="1372"/>
            <a:chExt cx="1831" cy="958"/>
          </a:xfrm>
        </p:grpSpPr>
        <p:sp>
          <p:nvSpPr>
            <p:cNvPr id="1637408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4</a:t>
              </a:r>
              <a:endParaRPr lang="en-US"/>
            </a:p>
          </p:txBody>
        </p:sp>
        <p:sp>
          <p:nvSpPr>
            <p:cNvPr id="1637409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175499"/>
              </p:ext>
            </p:extLst>
          </p:nvPr>
        </p:nvGraphicFramePr>
        <p:xfrm>
          <a:off x="5460999" y="1505109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738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381000"/>
            <a:ext cx="8280400" cy="1295400"/>
          </a:xfrm>
        </p:spPr>
        <p:txBody>
          <a:bodyPr>
            <a:normAutofit/>
          </a:bodyPr>
          <a:lstStyle/>
          <a:p>
            <a:r>
              <a:rPr lang="en-US" dirty="0"/>
              <a:t>Strength of MAX</a:t>
            </a:r>
          </a:p>
        </p:txBody>
      </p:sp>
      <p:sp>
        <p:nvSpPr>
          <p:cNvPr id="1638403" name="Text Box 3"/>
          <p:cNvSpPr txBox="1">
            <a:spLocks noChangeArrowheads="1"/>
          </p:cNvSpPr>
          <p:nvPr/>
        </p:nvSpPr>
        <p:spPr bwMode="auto">
          <a:xfrm>
            <a:off x="1370013" y="4357688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16384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05"/>
          <a:stretch>
            <a:fillRect/>
          </a:stretch>
        </p:blipFill>
        <p:spPr bwMode="auto">
          <a:xfrm>
            <a:off x="303213" y="1295400"/>
            <a:ext cx="426878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38405" name="Group 5"/>
          <p:cNvGrpSpPr>
            <a:grpSpLocks/>
          </p:cNvGrpSpPr>
          <p:nvPr/>
        </p:nvGrpSpPr>
        <p:grpSpPr bwMode="auto">
          <a:xfrm>
            <a:off x="4341813" y="1219200"/>
            <a:ext cx="4268787" cy="3505200"/>
            <a:chOff x="2735" y="768"/>
            <a:chExt cx="2689" cy="2208"/>
          </a:xfrm>
        </p:grpSpPr>
        <p:sp>
          <p:nvSpPr>
            <p:cNvPr id="1638406" name="Text Box 6"/>
            <p:cNvSpPr txBox="1">
              <a:spLocks noChangeArrowheads="1"/>
            </p:cNvSpPr>
            <p:nvPr/>
          </p:nvSpPr>
          <p:spPr bwMode="auto">
            <a:xfrm>
              <a:off x="3263" y="2745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  <p:pic>
          <p:nvPicPr>
            <p:cNvPr id="163840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905"/>
            <a:stretch>
              <a:fillRect/>
            </a:stretch>
          </p:blipFill>
          <p:spPr bwMode="auto">
            <a:xfrm>
              <a:off x="2735" y="768"/>
              <a:ext cx="2689" cy="1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38408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Less susceptible to noise and outliers</a:t>
            </a:r>
          </a:p>
        </p:txBody>
      </p:sp>
    </p:spTree>
    <p:extLst>
      <p:ext uri="{BB962C8B-B14F-4D97-AF65-F5344CB8AC3E}">
        <p14:creationId xmlns:p14="http://schemas.microsoft.com/office/powerpoint/2010/main" val="119844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0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381000"/>
            <a:ext cx="8280400" cy="1219200"/>
          </a:xfrm>
        </p:spPr>
        <p:txBody>
          <a:bodyPr>
            <a:normAutofit/>
          </a:bodyPr>
          <a:lstStyle/>
          <a:p>
            <a:r>
              <a:rPr lang="en-US" dirty="0"/>
              <a:t>Limitations of MAX</a:t>
            </a:r>
          </a:p>
        </p:txBody>
      </p:sp>
      <p:pic>
        <p:nvPicPr>
          <p:cNvPr id="16394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428" name="Text Box 4"/>
          <p:cNvSpPr txBox="1">
            <a:spLocks noChangeArrowheads="1"/>
          </p:cNvSpPr>
          <p:nvPr/>
        </p:nvSpPr>
        <p:spPr bwMode="auto">
          <a:xfrm>
            <a:off x="1066800" y="4738688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1639429" name="Group 5"/>
          <p:cNvGrpSpPr>
            <a:grpSpLocks/>
          </p:cNvGrpSpPr>
          <p:nvPr/>
        </p:nvGrpSpPr>
        <p:grpSpPr bwMode="auto">
          <a:xfrm>
            <a:off x="4418013" y="1371600"/>
            <a:ext cx="4268787" cy="3733800"/>
            <a:chOff x="2783" y="864"/>
            <a:chExt cx="2689" cy="2352"/>
          </a:xfrm>
        </p:grpSpPr>
        <p:pic>
          <p:nvPicPr>
            <p:cNvPr id="16394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3" y="864"/>
              <a:ext cx="2689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9431" name="Text Box 7"/>
            <p:cNvSpPr txBox="1">
              <a:spLocks noChangeArrowheads="1"/>
            </p:cNvSpPr>
            <p:nvPr/>
          </p:nvSpPr>
          <p:spPr bwMode="auto">
            <a:xfrm>
              <a:off x="3263" y="2985"/>
              <a:ext cx="18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</p:grpSp>
      <p:sp>
        <p:nvSpPr>
          <p:cNvPr id="1639432" name="Text Box 8"/>
          <p:cNvSpPr txBox="1">
            <a:spLocks noChangeArrowheads="1"/>
          </p:cNvSpPr>
          <p:nvPr/>
        </p:nvSpPr>
        <p:spPr bwMode="auto">
          <a:xfrm>
            <a:off x="609600" y="5486400"/>
            <a:ext cx="6324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Tends to break large clusters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Biased towards globular clusters</a:t>
            </a:r>
          </a:p>
        </p:txBody>
      </p:sp>
    </p:spTree>
    <p:extLst>
      <p:ext uri="{BB962C8B-B14F-4D97-AF65-F5344CB8AC3E}">
        <p14:creationId xmlns:p14="http://schemas.microsoft.com/office/powerpoint/2010/main" val="230953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3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990600"/>
          </a:xfrm>
        </p:spPr>
        <p:txBody>
          <a:bodyPr/>
          <a:lstStyle/>
          <a:p>
            <a:r>
              <a:rPr lang="en-US" dirty="0"/>
              <a:t>Cluster Similarity: Group Average</a:t>
            </a:r>
          </a:p>
        </p:txBody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85875"/>
            <a:ext cx="8318500" cy="3505200"/>
          </a:xfrm>
        </p:spPr>
        <p:txBody>
          <a:bodyPr/>
          <a:lstStyle/>
          <a:p>
            <a:r>
              <a:rPr lang="en-US" sz="2200" dirty="0"/>
              <a:t>Proximity of two clusters is the average of pairwise proximity between points in the two clusters.</a:t>
            </a:r>
          </a:p>
          <a:p>
            <a:endParaRPr lang="en-US" sz="2200" dirty="0"/>
          </a:p>
          <a:p>
            <a:endParaRPr lang="en-US" sz="2200" dirty="0"/>
          </a:p>
          <a:p>
            <a:pPr lvl="4"/>
            <a:endParaRPr lang="en-US" sz="1800" dirty="0"/>
          </a:p>
          <a:p>
            <a:r>
              <a:rPr lang="en-US" sz="2200" dirty="0"/>
              <a:t>Need to use average connectivity for scalability since total proximity favors large clusters</a:t>
            </a:r>
          </a:p>
          <a:p>
            <a:endParaRPr lang="en-US" sz="2200" dirty="0"/>
          </a:p>
        </p:txBody>
      </p:sp>
      <p:graphicFrame>
        <p:nvGraphicFramePr>
          <p:cNvPr id="1640452" name="Object 4"/>
          <p:cNvGraphicFramePr>
            <a:graphicFrameLocks noChangeAspect="1"/>
          </p:cNvGraphicFramePr>
          <p:nvPr/>
        </p:nvGraphicFramePr>
        <p:xfrm>
          <a:off x="2057400" y="1905000"/>
          <a:ext cx="55753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73240" imgH="698400" progId="Equation.3">
                  <p:embed/>
                </p:oleObj>
              </mc:Choice>
              <mc:Fallback>
                <p:oleObj name="Equation" r:id="rId2" imgW="387324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55753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941793"/>
              </p:ext>
            </p:extLst>
          </p:nvPr>
        </p:nvGraphicFramePr>
        <p:xfrm>
          <a:off x="838200" y="4114800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308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301625"/>
            <a:ext cx="8661400" cy="1295400"/>
          </a:xfrm>
        </p:spPr>
        <p:txBody>
          <a:bodyPr>
            <a:noAutofit/>
          </a:bodyPr>
          <a:lstStyle/>
          <a:p>
            <a:r>
              <a:rPr lang="en-US" dirty="0"/>
              <a:t>Hierarchical Clustering: Group Average</a:t>
            </a:r>
          </a:p>
        </p:txBody>
      </p:sp>
      <p:sp>
        <p:nvSpPr>
          <p:cNvPr id="1641475" name="Text Box 3"/>
          <p:cNvSpPr txBox="1">
            <a:spLocks noChangeArrowheads="1"/>
          </p:cNvSpPr>
          <p:nvPr/>
        </p:nvSpPr>
        <p:spPr bwMode="auto">
          <a:xfrm>
            <a:off x="914400" y="5805487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Nested Clusters</a:t>
            </a:r>
          </a:p>
        </p:txBody>
      </p:sp>
      <p:sp>
        <p:nvSpPr>
          <p:cNvPr id="1641476" name="Text Box 4"/>
          <p:cNvSpPr txBox="1">
            <a:spLocks noChangeArrowheads="1"/>
          </p:cNvSpPr>
          <p:nvPr/>
        </p:nvSpPr>
        <p:spPr bwMode="auto">
          <a:xfrm>
            <a:off x="3267076" y="5805486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/>
              <a:t>Dendrogram</a:t>
            </a:r>
            <a:endParaRPr lang="en-US" sz="1800" dirty="0"/>
          </a:p>
        </p:txBody>
      </p:sp>
      <p:pic>
        <p:nvPicPr>
          <p:cNvPr id="16414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037013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41478" name="Group 6"/>
          <p:cNvGrpSpPr>
            <a:grpSpLocks/>
          </p:cNvGrpSpPr>
          <p:nvPr/>
        </p:nvGrpSpPr>
        <p:grpSpPr bwMode="auto">
          <a:xfrm>
            <a:off x="808038" y="2230437"/>
            <a:ext cx="2901950" cy="2544763"/>
            <a:chOff x="509" y="1252"/>
            <a:chExt cx="1828" cy="1603"/>
          </a:xfrm>
        </p:grpSpPr>
        <p:sp>
          <p:nvSpPr>
            <p:cNvPr id="1641479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0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1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2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3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4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5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/>
            </a:p>
          </p:txBody>
        </p:sp>
        <p:sp>
          <p:nvSpPr>
            <p:cNvPr id="1641486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/>
            </a:p>
          </p:txBody>
        </p:sp>
        <p:sp>
          <p:nvSpPr>
            <p:cNvPr id="1641487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/>
            </a:p>
          </p:txBody>
        </p:sp>
        <p:sp>
          <p:nvSpPr>
            <p:cNvPr id="1641488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/>
            </a:p>
          </p:txBody>
        </p:sp>
        <p:sp>
          <p:nvSpPr>
            <p:cNvPr id="1641489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/>
            </a:p>
          </p:txBody>
        </p:sp>
        <p:sp>
          <p:nvSpPr>
            <p:cNvPr id="1641490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/>
            </a:p>
          </p:txBody>
        </p:sp>
      </p:grpSp>
      <p:grpSp>
        <p:nvGrpSpPr>
          <p:cNvPr id="1641491" name="Group 19"/>
          <p:cNvGrpSpPr>
            <a:grpSpLocks/>
          </p:cNvGrpSpPr>
          <p:nvPr/>
        </p:nvGrpSpPr>
        <p:grpSpPr bwMode="auto">
          <a:xfrm>
            <a:off x="2405063" y="3516312"/>
            <a:ext cx="1301750" cy="889000"/>
            <a:chOff x="1515" y="2062"/>
            <a:chExt cx="820" cy="560"/>
          </a:xfrm>
        </p:grpSpPr>
        <p:sp>
          <p:nvSpPr>
            <p:cNvPr id="1641492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493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1641494" name="Group 22"/>
          <p:cNvGrpSpPr>
            <a:grpSpLocks/>
          </p:cNvGrpSpPr>
          <p:nvPr/>
        </p:nvGrpSpPr>
        <p:grpSpPr bwMode="auto">
          <a:xfrm>
            <a:off x="717550" y="2625725"/>
            <a:ext cx="1323975" cy="985837"/>
            <a:chOff x="452" y="1501"/>
            <a:chExt cx="834" cy="621"/>
          </a:xfrm>
        </p:grpSpPr>
        <p:sp>
          <p:nvSpPr>
            <p:cNvPr id="1641495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496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1641497" name="Group 25"/>
          <p:cNvGrpSpPr>
            <a:grpSpLocks/>
          </p:cNvGrpSpPr>
          <p:nvPr/>
        </p:nvGrpSpPr>
        <p:grpSpPr bwMode="auto">
          <a:xfrm>
            <a:off x="403225" y="1865312"/>
            <a:ext cx="3659188" cy="3460750"/>
            <a:chOff x="254" y="1022"/>
            <a:chExt cx="2305" cy="2180"/>
          </a:xfrm>
        </p:grpSpPr>
        <p:sp>
          <p:nvSpPr>
            <p:cNvPr id="1641498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5</a:t>
              </a:r>
              <a:endParaRPr lang="en-US"/>
            </a:p>
          </p:txBody>
        </p:sp>
        <p:sp>
          <p:nvSpPr>
            <p:cNvPr id="1641499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1500" name="Group 28"/>
          <p:cNvGrpSpPr>
            <a:grpSpLocks/>
          </p:cNvGrpSpPr>
          <p:nvPr/>
        </p:nvGrpSpPr>
        <p:grpSpPr bwMode="auto">
          <a:xfrm>
            <a:off x="1931988" y="3344862"/>
            <a:ext cx="1800225" cy="1720850"/>
            <a:chOff x="1217" y="1954"/>
            <a:chExt cx="1134" cy="1084"/>
          </a:xfrm>
        </p:grpSpPr>
        <p:sp>
          <p:nvSpPr>
            <p:cNvPr id="1641501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3</a:t>
              </a:r>
              <a:endParaRPr lang="en-US"/>
            </a:p>
          </p:txBody>
        </p:sp>
        <p:sp>
          <p:nvSpPr>
            <p:cNvPr id="1641502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1503" name="Group 31"/>
          <p:cNvGrpSpPr>
            <a:grpSpLocks/>
          </p:cNvGrpSpPr>
          <p:nvPr/>
        </p:nvGrpSpPr>
        <p:grpSpPr bwMode="auto">
          <a:xfrm>
            <a:off x="1893888" y="2165350"/>
            <a:ext cx="1933575" cy="3097212"/>
            <a:chOff x="1193" y="1211"/>
            <a:chExt cx="1218" cy="1951"/>
          </a:xfrm>
        </p:grpSpPr>
        <p:sp>
          <p:nvSpPr>
            <p:cNvPr id="1641504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4</a:t>
              </a:r>
              <a:endParaRPr lang="en-US"/>
            </a:p>
          </p:txBody>
        </p:sp>
        <p:sp>
          <p:nvSpPr>
            <p:cNvPr id="1641505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862578"/>
              </p:ext>
            </p:extLst>
          </p:nvPr>
        </p:nvGraphicFramePr>
        <p:xfrm>
          <a:off x="5460999" y="1548765"/>
          <a:ext cx="3219451" cy="234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57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47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610600" cy="990600"/>
          </a:xfrm>
        </p:spPr>
        <p:txBody>
          <a:bodyPr>
            <a:noAutofit/>
          </a:bodyPr>
          <a:lstStyle/>
          <a:p>
            <a:r>
              <a:rPr lang="en-US" dirty="0"/>
              <a:t>Hierarchical Clustering: Group Average</a:t>
            </a:r>
          </a:p>
        </p:txBody>
      </p:sp>
      <p:sp>
        <p:nvSpPr>
          <p:cNvPr id="164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sz="3100"/>
              <a:t>Compromise between Single and Complete Link</a:t>
            </a:r>
          </a:p>
          <a:p>
            <a:pPr marL="533400" indent="-533400"/>
            <a:endParaRPr lang="en-US" sz="3100"/>
          </a:p>
          <a:p>
            <a:pPr marL="533400" indent="-533400"/>
            <a:r>
              <a:rPr lang="en-US" sz="3100"/>
              <a:t>Strengths</a:t>
            </a:r>
          </a:p>
          <a:p>
            <a:pPr marL="914400" lvl="1" indent="-457200"/>
            <a:r>
              <a:rPr lang="en-US" sz="2700"/>
              <a:t>Less susceptible to noise and outliers</a:t>
            </a:r>
          </a:p>
          <a:p>
            <a:pPr marL="533400" indent="-533400"/>
            <a:endParaRPr lang="en-US" sz="3100"/>
          </a:p>
          <a:p>
            <a:pPr marL="533400" indent="-533400"/>
            <a:r>
              <a:rPr lang="en-US" sz="3100"/>
              <a:t>Limitations</a:t>
            </a:r>
          </a:p>
          <a:p>
            <a:pPr marL="914400" lvl="1" indent="-457200"/>
            <a:r>
              <a:rPr lang="en-US" sz="2700"/>
              <a:t>Biased towards globular clusters</a:t>
            </a:r>
          </a:p>
        </p:txBody>
      </p:sp>
    </p:spTree>
    <p:extLst>
      <p:ext uri="{BB962C8B-B14F-4D97-AF65-F5344CB8AC3E}">
        <p14:creationId xmlns:p14="http://schemas.microsoft.com/office/powerpoint/2010/main" val="1654579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Similarity: Ward’s Method</a:t>
            </a:r>
          </a:p>
        </p:txBody>
      </p:sp>
      <p:sp>
        <p:nvSpPr>
          <p:cNvPr id="164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Similarity of two clusters is based on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increase</a:t>
            </a:r>
            <a:r>
              <a:rPr lang="en-US" dirty="0"/>
              <a:t> in </a:t>
            </a:r>
            <a:r>
              <a:rPr lang="en-US" dirty="0">
                <a:solidFill>
                  <a:srgbClr val="00B0F0"/>
                </a:solidFill>
              </a:rPr>
              <a:t>squared error (SSE) </a:t>
            </a:r>
            <a:r>
              <a:rPr lang="en-US" dirty="0"/>
              <a:t>when two clusters are merged</a:t>
            </a:r>
          </a:p>
          <a:p>
            <a:pPr lvl="1"/>
            <a:r>
              <a:rPr lang="en-US" dirty="0"/>
              <a:t>Similar to group average if distance between points is distance squared</a:t>
            </a:r>
          </a:p>
          <a:p>
            <a:pPr lvl="4"/>
            <a:endParaRPr lang="en-US" dirty="0"/>
          </a:p>
          <a:p>
            <a:r>
              <a:rPr lang="en-US" dirty="0"/>
              <a:t>Less susceptible to noise and outliers</a:t>
            </a:r>
          </a:p>
          <a:p>
            <a:pPr lvl="4"/>
            <a:endParaRPr lang="en-US" dirty="0"/>
          </a:p>
          <a:p>
            <a:r>
              <a:rPr lang="en-US" dirty="0"/>
              <a:t>Biased towards globular clusters</a:t>
            </a:r>
          </a:p>
          <a:p>
            <a:pPr lvl="4"/>
            <a:endParaRPr lang="en-US" dirty="0"/>
          </a:p>
          <a:p>
            <a:r>
              <a:rPr lang="en-US" dirty="0"/>
              <a:t>Hierarchical analogue of K-means</a:t>
            </a:r>
          </a:p>
          <a:p>
            <a:pPr lvl="1"/>
            <a:r>
              <a:rPr lang="en-US" dirty="0"/>
              <a:t>Can be used to initialize K-means</a:t>
            </a:r>
          </a:p>
        </p:txBody>
      </p:sp>
    </p:spTree>
    <p:extLst>
      <p:ext uri="{BB962C8B-B14F-4D97-AF65-F5344CB8AC3E}">
        <p14:creationId xmlns:p14="http://schemas.microsoft.com/office/powerpoint/2010/main" val="410395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425003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/>
              <a:t>Hierarchical Clustering: Comparison</a:t>
            </a:r>
          </a:p>
        </p:txBody>
      </p:sp>
      <p:sp>
        <p:nvSpPr>
          <p:cNvPr id="1644547" name="Text Box 3"/>
          <p:cNvSpPr txBox="1">
            <a:spLocks noChangeArrowheads="1"/>
          </p:cNvSpPr>
          <p:nvPr/>
        </p:nvSpPr>
        <p:spPr bwMode="auto">
          <a:xfrm>
            <a:off x="3235325" y="54102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Group Average</a:t>
            </a:r>
          </a:p>
        </p:txBody>
      </p:sp>
      <p:sp>
        <p:nvSpPr>
          <p:cNvPr id="1644548" name="Text Box 4"/>
          <p:cNvSpPr txBox="1">
            <a:spLocks noChangeArrowheads="1"/>
          </p:cNvSpPr>
          <p:nvPr/>
        </p:nvSpPr>
        <p:spPr bwMode="auto">
          <a:xfrm>
            <a:off x="4530725" y="502920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Ward’s Method</a:t>
            </a:r>
          </a:p>
        </p:txBody>
      </p:sp>
      <p:grpSp>
        <p:nvGrpSpPr>
          <p:cNvPr id="1644549" name="Group 5"/>
          <p:cNvGrpSpPr>
            <a:grpSpLocks noChangeAspect="1"/>
          </p:cNvGrpSpPr>
          <p:nvPr/>
        </p:nvGrpSpPr>
        <p:grpSpPr bwMode="auto">
          <a:xfrm>
            <a:off x="6270625" y="4589463"/>
            <a:ext cx="1858963" cy="1693862"/>
            <a:chOff x="509" y="1253"/>
            <a:chExt cx="1776" cy="1618"/>
          </a:xfrm>
        </p:grpSpPr>
        <p:sp>
          <p:nvSpPr>
            <p:cNvPr id="1644550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1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2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3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4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5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6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600"/>
            </a:p>
          </p:txBody>
        </p:sp>
        <p:sp>
          <p:nvSpPr>
            <p:cNvPr id="1644557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sz="1600"/>
            </a:p>
          </p:txBody>
        </p:sp>
        <p:sp>
          <p:nvSpPr>
            <p:cNvPr id="1644558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sz="1600"/>
            </a:p>
          </p:txBody>
        </p:sp>
        <p:sp>
          <p:nvSpPr>
            <p:cNvPr id="1644559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sz="1600"/>
            </a:p>
          </p:txBody>
        </p:sp>
        <p:sp>
          <p:nvSpPr>
            <p:cNvPr id="1644560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sz="1600"/>
            </a:p>
          </p:txBody>
        </p:sp>
        <p:sp>
          <p:nvSpPr>
            <p:cNvPr id="1644561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 sz="1600"/>
            </a:p>
          </p:txBody>
        </p:sp>
      </p:grpSp>
      <p:grpSp>
        <p:nvGrpSpPr>
          <p:cNvPr id="1644562" name="Group 18"/>
          <p:cNvGrpSpPr>
            <a:grpSpLocks noChangeAspect="1"/>
          </p:cNvGrpSpPr>
          <p:nvPr/>
        </p:nvGrpSpPr>
        <p:grpSpPr bwMode="auto">
          <a:xfrm>
            <a:off x="7324725" y="5437188"/>
            <a:ext cx="857250" cy="592137"/>
            <a:chOff x="1515" y="2062"/>
            <a:chExt cx="820" cy="566"/>
          </a:xfrm>
        </p:grpSpPr>
        <p:sp>
          <p:nvSpPr>
            <p:cNvPr id="1644563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564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  <a:endParaRPr lang="en-US" sz="1600"/>
            </a:p>
          </p:txBody>
        </p:sp>
      </p:grpSp>
      <p:grpSp>
        <p:nvGrpSpPr>
          <p:cNvPr id="1644565" name="Group 21"/>
          <p:cNvGrpSpPr>
            <a:grpSpLocks noChangeAspect="1"/>
          </p:cNvGrpSpPr>
          <p:nvPr/>
        </p:nvGrpSpPr>
        <p:grpSpPr bwMode="auto">
          <a:xfrm>
            <a:off x="6211888" y="4849813"/>
            <a:ext cx="873125" cy="649287"/>
            <a:chOff x="452" y="1501"/>
            <a:chExt cx="834" cy="621"/>
          </a:xfrm>
        </p:grpSpPr>
        <p:sp>
          <p:nvSpPr>
            <p:cNvPr id="1644566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567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2</a:t>
              </a:r>
              <a:endParaRPr lang="en-US" sz="1600"/>
            </a:p>
          </p:txBody>
        </p:sp>
      </p:grpSp>
      <p:grpSp>
        <p:nvGrpSpPr>
          <p:cNvPr id="1644568" name="Group 24"/>
          <p:cNvGrpSpPr>
            <a:grpSpLocks noChangeAspect="1"/>
          </p:cNvGrpSpPr>
          <p:nvPr/>
        </p:nvGrpSpPr>
        <p:grpSpPr bwMode="auto">
          <a:xfrm>
            <a:off x="6003925" y="4348163"/>
            <a:ext cx="2413000" cy="2281237"/>
            <a:chOff x="254" y="1022"/>
            <a:chExt cx="2305" cy="2180"/>
          </a:xfrm>
        </p:grpSpPr>
        <p:sp>
          <p:nvSpPr>
            <p:cNvPr id="1644569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1644570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571" name="Group 27"/>
          <p:cNvGrpSpPr>
            <a:grpSpLocks noChangeAspect="1"/>
          </p:cNvGrpSpPr>
          <p:nvPr/>
        </p:nvGrpSpPr>
        <p:grpSpPr bwMode="auto">
          <a:xfrm>
            <a:off x="7011988" y="5322888"/>
            <a:ext cx="1187450" cy="1141412"/>
            <a:chOff x="1217" y="1954"/>
            <a:chExt cx="1134" cy="1090"/>
          </a:xfrm>
        </p:grpSpPr>
        <p:sp>
          <p:nvSpPr>
            <p:cNvPr id="1644572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3</a:t>
              </a:r>
              <a:endParaRPr lang="en-US" sz="1600"/>
            </a:p>
          </p:txBody>
        </p:sp>
        <p:sp>
          <p:nvSpPr>
            <p:cNvPr id="1644573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574" name="Group 30"/>
          <p:cNvGrpSpPr>
            <a:grpSpLocks noChangeAspect="1"/>
          </p:cNvGrpSpPr>
          <p:nvPr/>
        </p:nvGrpSpPr>
        <p:grpSpPr bwMode="auto">
          <a:xfrm>
            <a:off x="6986588" y="4546600"/>
            <a:ext cx="1274762" cy="2041525"/>
            <a:chOff x="1193" y="1212"/>
            <a:chExt cx="1218" cy="1950"/>
          </a:xfrm>
        </p:grpSpPr>
        <p:sp>
          <p:nvSpPr>
            <p:cNvPr id="1644575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4</a:t>
              </a:r>
              <a:endParaRPr lang="en-US" sz="1600"/>
            </a:p>
          </p:txBody>
        </p:sp>
        <p:sp>
          <p:nvSpPr>
            <p:cNvPr id="1644576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4577" name="Text Box 33"/>
          <p:cNvSpPr txBox="1">
            <a:spLocks noChangeArrowheads="1"/>
          </p:cNvSpPr>
          <p:nvPr/>
        </p:nvSpPr>
        <p:spPr bwMode="auto">
          <a:xfrm>
            <a:off x="3387725" y="25908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MIN</a:t>
            </a:r>
          </a:p>
        </p:txBody>
      </p:sp>
      <p:sp>
        <p:nvSpPr>
          <p:cNvPr id="1644578" name="Text Box 34"/>
          <p:cNvSpPr txBox="1">
            <a:spLocks noChangeArrowheads="1"/>
          </p:cNvSpPr>
          <p:nvPr/>
        </p:nvSpPr>
        <p:spPr bwMode="auto">
          <a:xfrm>
            <a:off x="5292725" y="259080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MAX</a:t>
            </a:r>
          </a:p>
        </p:txBody>
      </p:sp>
      <p:grpSp>
        <p:nvGrpSpPr>
          <p:cNvPr id="1644579" name="Group 35"/>
          <p:cNvGrpSpPr>
            <a:grpSpLocks noChangeAspect="1"/>
          </p:cNvGrpSpPr>
          <p:nvPr/>
        </p:nvGrpSpPr>
        <p:grpSpPr bwMode="auto">
          <a:xfrm>
            <a:off x="954088" y="4502150"/>
            <a:ext cx="1978025" cy="1795463"/>
            <a:chOff x="438" y="1309"/>
            <a:chExt cx="1937" cy="1757"/>
          </a:xfrm>
        </p:grpSpPr>
        <p:sp>
          <p:nvSpPr>
            <p:cNvPr id="1644580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1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2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3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4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5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6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600"/>
            </a:p>
          </p:txBody>
        </p:sp>
        <p:sp>
          <p:nvSpPr>
            <p:cNvPr id="1644587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sz="1600"/>
            </a:p>
          </p:txBody>
        </p:sp>
        <p:sp>
          <p:nvSpPr>
            <p:cNvPr id="1644588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sz="1600"/>
            </a:p>
          </p:txBody>
        </p:sp>
        <p:sp>
          <p:nvSpPr>
            <p:cNvPr id="1644589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sz="1600"/>
            </a:p>
          </p:txBody>
        </p:sp>
        <p:sp>
          <p:nvSpPr>
            <p:cNvPr id="1644590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sz="1600"/>
            </a:p>
          </p:txBody>
        </p:sp>
        <p:sp>
          <p:nvSpPr>
            <p:cNvPr id="1644591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 sz="1600"/>
            </a:p>
          </p:txBody>
        </p:sp>
      </p:grpSp>
      <p:grpSp>
        <p:nvGrpSpPr>
          <p:cNvPr id="1644592" name="Group 48"/>
          <p:cNvGrpSpPr>
            <a:grpSpLocks noChangeAspect="1"/>
          </p:cNvGrpSpPr>
          <p:nvPr/>
        </p:nvGrpSpPr>
        <p:grpSpPr bwMode="auto">
          <a:xfrm>
            <a:off x="2076450" y="5408613"/>
            <a:ext cx="917575" cy="617537"/>
            <a:chOff x="1537" y="2197"/>
            <a:chExt cx="898" cy="604"/>
          </a:xfrm>
        </p:grpSpPr>
        <p:sp>
          <p:nvSpPr>
            <p:cNvPr id="1644593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594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  <a:endParaRPr lang="en-US" sz="1600"/>
            </a:p>
          </p:txBody>
        </p:sp>
      </p:grpSp>
      <p:grpSp>
        <p:nvGrpSpPr>
          <p:cNvPr id="1644595" name="Group 51"/>
          <p:cNvGrpSpPr>
            <a:grpSpLocks noChangeAspect="1"/>
          </p:cNvGrpSpPr>
          <p:nvPr/>
        </p:nvGrpSpPr>
        <p:grpSpPr bwMode="auto">
          <a:xfrm>
            <a:off x="893763" y="4779963"/>
            <a:ext cx="1035050" cy="582612"/>
            <a:chOff x="380" y="1581"/>
            <a:chExt cx="1012" cy="570"/>
          </a:xfrm>
        </p:grpSpPr>
        <p:sp>
          <p:nvSpPr>
            <p:cNvPr id="1644596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597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2</a:t>
              </a:r>
              <a:endParaRPr lang="en-US" sz="1600"/>
            </a:p>
          </p:txBody>
        </p:sp>
      </p:grpSp>
      <p:grpSp>
        <p:nvGrpSpPr>
          <p:cNvPr id="1644598" name="Group 54"/>
          <p:cNvGrpSpPr>
            <a:grpSpLocks noChangeAspect="1"/>
          </p:cNvGrpSpPr>
          <p:nvPr/>
        </p:nvGrpSpPr>
        <p:grpSpPr bwMode="auto">
          <a:xfrm>
            <a:off x="668338" y="4343400"/>
            <a:ext cx="2578100" cy="2286000"/>
            <a:chOff x="159" y="1154"/>
            <a:chExt cx="2523" cy="2237"/>
          </a:xfrm>
        </p:grpSpPr>
        <p:sp>
          <p:nvSpPr>
            <p:cNvPr id="1644599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1644600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01" name="Group 57"/>
          <p:cNvGrpSpPr>
            <a:grpSpLocks noChangeAspect="1"/>
          </p:cNvGrpSpPr>
          <p:nvPr/>
        </p:nvGrpSpPr>
        <p:grpSpPr bwMode="auto">
          <a:xfrm>
            <a:off x="1665288" y="5294313"/>
            <a:ext cx="1357312" cy="1052512"/>
            <a:chOff x="1135" y="2084"/>
            <a:chExt cx="1328" cy="1030"/>
          </a:xfrm>
        </p:grpSpPr>
        <p:sp>
          <p:nvSpPr>
            <p:cNvPr id="1644602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3</a:t>
              </a:r>
              <a:endParaRPr lang="en-US" sz="1600"/>
            </a:p>
          </p:txBody>
        </p:sp>
        <p:sp>
          <p:nvSpPr>
            <p:cNvPr id="1644603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04" name="Group 60"/>
          <p:cNvGrpSpPr>
            <a:grpSpLocks noChangeAspect="1"/>
          </p:cNvGrpSpPr>
          <p:nvPr/>
        </p:nvGrpSpPr>
        <p:grpSpPr bwMode="auto">
          <a:xfrm>
            <a:off x="696913" y="4625975"/>
            <a:ext cx="2432050" cy="1789113"/>
            <a:chOff x="187" y="1430"/>
            <a:chExt cx="2380" cy="1751"/>
          </a:xfrm>
        </p:grpSpPr>
        <p:sp>
          <p:nvSpPr>
            <p:cNvPr id="1644605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4</a:t>
              </a:r>
              <a:endParaRPr lang="en-US" sz="1600"/>
            </a:p>
          </p:txBody>
        </p:sp>
        <p:sp>
          <p:nvSpPr>
            <p:cNvPr id="1644606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07" name="Group 63"/>
          <p:cNvGrpSpPr>
            <a:grpSpLocks noChangeAspect="1"/>
          </p:cNvGrpSpPr>
          <p:nvPr/>
        </p:nvGrpSpPr>
        <p:grpSpPr bwMode="auto">
          <a:xfrm>
            <a:off x="6157913" y="1909763"/>
            <a:ext cx="1979612" cy="1797050"/>
            <a:chOff x="383" y="1437"/>
            <a:chExt cx="1902" cy="1727"/>
          </a:xfrm>
        </p:grpSpPr>
        <p:sp>
          <p:nvSpPr>
            <p:cNvPr id="1644608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09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0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1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2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3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4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600"/>
            </a:p>
          </p:txBody>
        </p:sp>
        <p:sp>
          <p:nvSpPr>
            <p:cNvPr id="1644615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sz="1600"/>
            </a:p>
          </p:txBody>
        </p:sp>
        <p:sp>
          <p:nvSpPr>
            <p:cNvPr id="1644616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sz="1600"/>
            </a:p>
          </p:txBody>
        </p:sp>
        <p:sp>
          <p:nvSpPr>
            <p:cNvPr id="1644617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sz="1600"/>
            </a:p>
          </p:txBody>
        </p:sp>
        <p:sp>
          <p:nvSpPr>
            <p:cNvPr id="1644618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sz="1600"/>
            </a:p>
          </p:txBody>
        </p:sp>
        <p:sp>
          <p:nvSpPr>
            <p:cNvPr id="1644619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 sz="1600"/>
            </a:p>
          </p:txBody>
        </p:sp>
      </p:grpSp>
      <p:grpSp>
        <p:nvGrpSpPr>
          <p:cNvPr id="1644620" name="Group 76"/>
          <p:cNvGrpSpPr>
            <a:grpSpLocks noChangeAspect="1"/>
          </p:cNvGrpSpPr>
          <p:nvPr/>
        </p:nvGrpSpPr>
        <p:grpSpPr bwMode="auto">
          <a:xfrm>
            <a:off x="7285038" y="2817813"/>
            <a:ext cx="919162" cy="617537"/>
            <a:chOff x="1465" y="2309"/>
            <a:chExt cx="883" cy="594"/>
          </a:xfrm>
        </p:grpSpPr>
        <p:sp>
          <p:nvSpPr>
            <p:cNvPr id="1644621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22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  <a:endParaRPr lang="en-US" sz="1600"/>
            </a:p>
          </p:txBody>
        </p:sp>
      </p:grpSp>
      <p:grpSp>
        <p:nvGrpSpPr>
          <p:cNvPr id="1644623" name="Group 79"/>
          <p:cNvGrpSpPr>
            <a:grpSpLocks noChangeAspect="1"/>
          </p:cNvGrpSpPr>
          <p:nvPr/>
        </p:nvGrpSpPr>
        <p:grpSpPr bwMode="auto">
          <a:xfrm>
            <a:off x="6100763" y="2187575"/>
            <a:ext cx="1036637" cy="584200"/>
            <a:chOff x="328" y="1704"/>
            <a:chExt cx="995" cy="561"/>
          </a:xfrm>
        </p:grpSpPr>
        <p:sp>
          <p:nvSpPr>
            <p:cNvPr id="1644624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25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2</a:t>
              </a:r>
              <a:endParaRPr lang="en-US" sz="1600"/>
            </a:p>
          </p:txBody>
        </p:sp>
      </p:grpSp>
      <p:grpSp>
        <p:nvGrpSpPr>
          <p:cNvPr id="1644626" name="Group 82"/>
          <p:cNvGrpSpPr>
            <a:grpSpLocks noChangeAspect="1"/>
          </p:cNvGrpSpPr>
          <p:nvPr/>
        </p:nvGrpSpPr>
        <p:grpSpPr bwMode="auto">
          <a:xfrm>
            <a:off x="5875338" y="1751013"/>
            <a:ext cx="2582862" cy="2287587"/>
            <a:chOff x="111" y="1285"/>
            <a:chExt cx="2481" cy="2197"/>
          </a:xfrm>
        </p:grpSpPr>
        <p:sp>
          <p:nvSpPr>
            <p:cNvPr id="1644627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1644628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29" name="Group 85"/>
          <p:cNvGrpSpPr>
            <a:grpSpLocks noChangeAspect="1"/>
          </p:cNvGrpSpPr>
          <p:nvPr/>
        </p:nvGrpSpPr>
        <p:grpSpPr bwMode="auto">
          <a:xfrm>
            <a:off x="6873875" y="2668588"/>
            <a:ext cx="1416050" cy="1084262"/>
            <a:chOff x="1070" y="2167"/>
            <a:chExt cx="1361" cy="1041"/>
          </a:xfrm>
        </p:grpSpPr>
        <p:sp>
          <p:nvSpPr>
            <p:cNvPr id="1644630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3</a:t>
              </a:r>
              <a:endParaRPr lang="en-US" sz="1600"/>
            </a:p>
          </p:txBody>
        </p:sp>
        <p:sp>
          <p:nvSpPr>
            <p:cNvPr id="1644631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32" name="Group 88"/>
          <p:cNvGrpSpPr>
            <a:grpSpLocks noChangeAspect="1"/>
          </p:cNvGrpSpPr>
          <p:nvPr/>
        </p:nvGrpSpPr>
        <p:grpSpPr bwMode="auto">
          <a:xfrm>
            <a:off x="6043613" y="1841500"/>
            <a:ext cx="1905000" cy="996950"/>
            <a:chOff x="272" y="1372"/>
            <a:chExt cx="1831" cy="958"/>
          </a:xfrm>
        </p:grpSpPr>
        <p:sp>
          <p:nvSpPr>
            <p:cNvPr id="1644633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4</a:t>
              </a:r>
              <a:endParaRPr lang="en-US" sz="1600"/>
            </a:p>
          </p:txBody>
        </p:sp>
        <p:sp>
          <p:nvSpPr>
            <p:cNvPr id="1644634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35" name="Group 91"/>
          <p:cNvGrpSpPr>
            <a:grpSpLocks noChangeAspect="1"/>
          </p:cNvGrpSpPr>
          <p:nvPr/>
        </p:nvGrpSpPr>
        <p:grpSpPr bwMode="auto">
          <a:xfrm>
            <a:off x="1009650" y="1819275"/>
            <a:ext cx="1990725" cy="1806575"/>
            <a:chOff x="471" y="1117"/>
            <a:chExt cx="1935" cy="1755"/>
          </a:xfrm>
        </p:grpSpPr>
        <p:sp>
          <p:nvSpPr>
            <p:cNvPr id="1644636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37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38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39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40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41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42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9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sz="1600"/>
            </a:p>
          </p:txBody>
        </p:sp>
        <p:sp>
          <p:nvSpPr>
            <p:cNvPr id="1644643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sz="1600"/>
            </a:p>
          </p:txBody>
        </p:sp>
        <p:sp>
          <p:nvSpPr>
            <p:cNvPr id="1644644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sz="1600"/>
            </a:p>
          </p:txBody>
        </p:sp>
        <p:sp>
          <p:nvSpPr>
            <p:cNvPr id="1644645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sz="1600"/>
            </a:p>
          </p:txBody>
        </p:sp>
        <p:sp>
          <p:nvSpPr>
            <p:cNvPr id="1644646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sz="1600"/>
            </a:p>
          </p:txBody>
        </p:sp>
        <p:sp>
          <p:nvSpPr>
            <p:cNvPr id="1644647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 sz="1600"/>
            </a:p>
          </p:txBody>
        </p:sp>
      </p:grpSp>
      <p:grpSp>
        <p:nvGrpSpPr>
          <p:cNvPr id="1644648" name="Group 104"/>
          <p:cNvGrpSpPr>
            <a:grpSpLocks noChangeAspect="1"/>
          </p:cNvGrpSpPr>
          <p:nvPr/>
        </p:nvGrpSpPr>
        <p:grpSpPr bwMode="auto">
          <a:xfrm>
            <a:off x="2141538" y="2527300"/>
            <a:ext cx="923925" cy="592138"/>
            <a:chOff x="1572" y="1805"/>
            <a:chExt cx="897" cy="575"/>
          </a:xfrm>
        </p:grpSpPr>
        <p:sp>
          <p:nvSpPr>
            <p:cNvPr id="1644649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50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  <a:endParaRPr lang="en-US" sz="1600"/>
            </a:p>
          </p:txBody>
        </p:sp>
      </p:grpSp>
      <p:grpSp>
        <p:nvGrpSpPr>
          <p:cNvPr id="1644651" name="Group 107"/>
          <p:cNvGrpSpPr>
            <a:grpSpLocks noChangeAspect="1"/>
          </p:cNvGrpSpPr>
          <p:nvPr/>
        </p:nvGrpSpPr>
        <p:grpSpPr bwMode="auto">
          <a:xfrm>
            <a:off x="865188" y="2282825"/>
            <a:ext cx="1125537" cy="742950"/>
            <a:chOff x="332" y="1568"/>
            <a:chExt cx="1093" cy="721"/>
          </a:xfrm>
        </p:grpSpPr>
        <p:sp>
          <p:nvSpPr>
            <p:cNvPr id="1644652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53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2</a:t>
              </a:r>
              <a:endParaRPr lang="en-US" sz="1600"/>
            </a:p>
          </p:txBody>
        </p:sp>
      </p:grpSp>
      <p:grpSp>
        <p:nvGrpSpPr>
          <p:cNvPr id="1644654" name="Group 110"/>
          <p:cNvGrpSpPr>
            <a:grpSpLocks noChangeAspect="1"/>
          </p:cNvGrpSpPr>
          <p:nvPr/>
        </p:nvGrpSpPr>
        <p:grpSpPr bwMode="auto">
          <a:xfrm>
            <a:off x="812800" y="2012950"/>
            <a:ext cx="2382838" cy="1358900"/>
            <a:chOff x="280" y="1305"/>
            <a:chExt cx="2315" cy="1321"/>
          </a:xfrm>
        </p:grpSpPr>
        <p:sp>
          <p:nvSpPr>
            <p:cNvPr id="1644655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56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3</a:t>
              </a:r>
              <a:endParaRPr lang="en-US" sz="1600"/>
            </a:p>
          </p:txBody>
        </p:sp>
      </p:grpSp>
      <p:grpSp>
        <p:nvGrpSpPr>
          <p:cNvPr id="1644657" name="Group 113"/>
          <p:cNvGrpSpPr>
            <a:grpSpLocks noChangeAspect="1"/>
          </p:cNvGrpSpPr>
          <p:nvPr/>
        </p:nvGrpSpPr>
        <p:grpSpPr bwMode="auto">
          <a:xfrm>
            <a:off x="771525" y="1935163"/>
            <a:ext cx="2462213" cy="1887537"/>
            <a:chOff x="241" y="1229"/>
            <a:chExt cx="2391" cy="1834"/>
          </a:xfrm>
        </p:grpSpPr>
        <p:sp>
          <p:nvSpPr>
            <p:cNvPr id="1644658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59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4</a:t>
              </a:r>
              <a:endParaRPr lang="en-US" sz="1600"/>
            </a:p>
          </p:txBody>
        </p:sp>
      </p:grpSp>
      <p:grpSp>
        <p:nvGrpSpPr>
          <p:cNvPr id="1644660" name="Group 116"/>
          <p:cNvGrpSpPr>
            <a:grpSpLocks noChangeAspect="1"/>
          </p:cNvGrpSpPr>
          <p:nvPr/>
        </p:nvGrpSpPr>
        <p:grpSpPr bwMode="auto">
          <a:xfrm>
            <a:off x="723900" y="1673225"/>
            <a:ext cx="2595563" cy="2289175"/>
            <a:chOff x="194" y="975"/>
            <a:chExt cx="2522" cy="2224"/>
          </a:xfrm>
        </p:grpSpPr>
        <p:sp>
          <p:nvSpPr>
            <p:cNvPr id="1644661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1644662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90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Clustering</a:t>
            </a:r>
            <a:r>
              <a:rPr lang="en-US" dirty="0"/>
              <a:t>?</a:t>
            </a:r>
          </a:p>
        </p:txBody>
      </p:sp>
      <p:sp>
        <p:nvSpPr>
          <p:cNvPr id="15349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88950" y="1524000"/>
            <a:ext cx="8318500" cy="1295400"/>
          </a:xfrm>
        </p:spPr>
        <p:txBody>
          <a:bodyPr>
            <a:normAutofit/>
          </a:bodyPr>
          <a:lstStyle/>
          <a:p>
            <a:r>
              <a:rPr lang="en-US" sz="2400" dirty="0"/>
              <a:t>In general 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grouping</a:t>
            </a:r>
            <a:r>
              <a:rPr lang="en-US" sz="2400" dirty="0"/>
              <a:t> of objects such that the objects in a </a:t>
            </a:r>
            <a:r>
              <a:rPr lang="en-US" sz="2400" dirty="0">
                <a:solidFill>
                  <a:srgbClr val="0070C0"/>
                </a:solidFill>
              </a:rPr>
              <a:t>group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cluster</a:t>
            </a:r>
            <a:r>
              <a:rPr lang="en-US" sz="2400" dirty="0"/>
              <a:t>) are similar (or related) to one another and different from (or unrelated to) the objects in other groups</a:t>
            </a:r>
          </a:p>
        </p:txBody>
      </p:sp>
      <p:grpSp>
        <p:nvGrpSpPr>
          <p:cNvPr id="1534982" name="Group 6"/>
          <p:cNvGrpSpPr>
            <a:grpSpLocks/>
          </p:cNvGrpSpPr>
          <p:nvPr/>
        </p:nvGrpSpPr>
        <p:grpSpPr bwMode="auto">
          <a:xfrm>
            <a:off x="3276600" y="3951288"/>
            <a:ext cx="3048000" cy="2678112"/>
            <a:chOff x="2160" y="2544"/>
            <a:chExt cx="1920" cy="1687"/>
          </a:xfrm>
        </p:grpSpPr>
        <p:sp>
          <p:nvSpPr>
            <p:cNvPr id="1534983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4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5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6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7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8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9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0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1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2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3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4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5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6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7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8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9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0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1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2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3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4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5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6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7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8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5009" name="Group 33"/>
          <p:cNvGrpSpPr>
            <a:grpSpLocks/>
          </p:cNvGrpSpPr>
          <p:nvPr/>
        </p:nvGrpSpPr>
        <p:grpSpPr bwMode="auto">
          <a:xfrm>
            <a:off x="5257800" y="3048000"/>
            <a:ext cx="3048000" cy="2514600"/>
            <a:chOff x="3312" y="1584"/>
            <a:chExt cx="1920" cy="1584"/>
          </a:xfrm>
        </p:grpSpPr>
        <p:sp>
          <p:nvSpPr>
            <p:cNvPr id="1535010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5011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0">
                  <a:latin typeface="Tahoma" pitchFamily="34" charset="0"/>
                </a:rPr>
                <a:t>Inter-cluster distances are maximized</a:t>
              </a:r>
            </a:p>
          </p:txBody>
        </p:sp>
      </p:grpSp>
      <p:grpSp>
        <p:nvGrpSpPr>
          <p:cNvPr id="1535012" name="Group 36"/>
          <p:cNvGrpSpPr>
            <a:grpSpLocks/>
          </p:cNvGrpSpPr>
          <p:nvPr/>
        </p:nvGrpSpPr>
        <p:grpSpPr bwMode="auto">
          <a:xfrm>
            <a:off x="2895600" y="4038600"/>
            <a:ext cx="3276600" cy="2286000"/>
            <a:chOff x="1824" y="2208"/>
            <a:chExt cx="2064" cy="1440"/>
          </a:xfrm>
        </p:grpSpPr>
        <p:sp>
          <p:nvSpPr>
            <p:cNvPr id="1535013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14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15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5016" name="Group 40"/>
          <p:cNvGrpSpPr>
            <a:grpSpLocks/>
          </p:cNvGrpSpPr>
          <p:nvPr/>
        </p:nvGrpSpPr>
        <p:grpSpPr bwMode="auto">
          <a:xfrm>
            <a:off x="1295400" y="3352800"/>
            <a:ext cx="2286000" cy="1676400"/>
            <a:chOff x="816" y="1776"/>
            <a:chExt cx="1440" cy="1056"/>
          </a:xfrm>
        </p:grpSpPr>
        <p:sp>
          <p:nvSpPr>
            <p:cNvPr id="1535017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5018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0">
                  <a:latin typeface="Tahoma" pitchFamily="34" charset="0"/>
                </a:rPr>
                <a:t>Intra-cluster distances are minimized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163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Clustering:  </a:t>
            </a:r>
            <a:br>
              <a:rPr lang="en-US" dirty="0"/>
            </a:br>
            <a:r>
              <a:rPr lang="en-US" dirty="0"/>
              <a:t>Time and Space requirements</a:t>
            </a:r>
          </a:p>
        </p:txBody>
      </p:sp>
      <p:sp>
        <p:nvSpPr>
          <p:cNvPr id="164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229600" cy="4229100"/>
          </a:xfrm>
        </p:spPr>
        <p:txBody>
          <a:bodyPr/>
          <a:lstStyle/>
          <a:p>
            <a:r>
              <a:rPr lang="en-US" dirty="0"/>
              <a:t>O(</a:t>
            </a:r>
            <a:r>
              <a:rPr lang="en-US" dirty="0" err="1"/>
              <a:t>N</a:t>
            </a:r>
            <a:r>
              <a:rPr lang="en-US" baseline="30000" dirty="0" err="1"/>
              <a:t>2</a:t>
            </a:r>
            <a:r>
              <a:rPr lang="en-US" dirty="0"/>
              <a:t>) space since it uses the proximity matrix.  </a:t>
            </a:r>
          </a:p>
          <a:p>
            <a:pPr lvl="1"/>
            <a:r>
              <a:rPr lang="en-US" dirty="0"/>
              <a:t>N is the number of points.</a:t>
            </a:r>
          </a:p>
          <a:p>
            <a:pPr lvl="1"/>
            <a:endParaRPr lang="en-US" dirty="0"/>
          </a:p>
          <a:p>
            <a:r>
              <a:rPr lang="en-US" dirty="0"/>
              <a:t>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 time in many cases</a:t>
            </a:r>
          </a:p>
          <a:p>
            <a:pPr lvl="1"/>
            <a:r>
              <a:rPr lang="en-US" dirty="0"/>
              <a:t>There are N steps and at each step the size, </a:t>
            </a:r>
            <a:r>
              <a:rPr lang="en-US" dirty="0" err="1"/>
              <a:t>N</a:t>
            </a:r>
            <a:r>
              <a:rPr lang="en-US" baseline="30000" dirty="0" err="1"/>
              <a:t>2</a:t>
            </a:r>
            <a:r>
              <a:rPr lang="en-US" dirty="0"/>
              <a:t>, proximity matrix must be updated and searched</a:t>
            </a:r>
          </a:p>
          <a:p>
            <a:pPr lvl="1"/>
            <a:r>
              <a:rPr lang="en-US" dirty="0"/>
              <a:t>Complexity can be reduced to O(</a:t>
            </a:r>
            <a:r>
              <a:rPr lang="en-US" dirty="0" err="1"/>
              <a:t>N</a:t>
            </a:r>
            <a:r>
              <a:rPr lang="en-US" baseline="30000" dirty="0" err="1"/>
              <a:t>2</a:t>
            </a:r>
            <a:r>
              <a:rPr lang="en-US" dirty="0"/>
              <a:t> log(N) ) time for some approaches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30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Hierarchical Clustering:  </a:t>
            </a:r>
            <a:br>
              <a:rPr lang="en-US" dirty="0"/>
            </a:br>
            <a:r>
              <a:rPr lang="en-US" dirty="0"/>
              <a:t>Problems and Limitations</a:t>
            </a:r>
          </a:p>
        </p:txBody>
      </p:sp>
      <p:sp>
        <p:nvSpPr>
          <p:cNvPr id="164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Computational complexity in time and space</a:t>
            </a:r>
          </a:p>
          <a:p>
            <a:endParaRPr lang="en-US" dirty="0"/>
          </a:p>
          <a:p>
            <a:r>
              <a:rPr lang="en-US" dirty="0"/>
              <a:t>Once a decision is made to combine two clusters, it cannot be undone</a:t>
            </a:r>
          </a:p>
          <a:p>
            <a:pPr lvl="4"/>
            <a:endParaRPr lang="en-US" dirty="0"/>
          </a:p>
          <a:p>
            <a:r>
              <a:rPr lang="en-US" dirty="0"/>
              <a:t>No objective function is directly minimized</a:t>
            </a:r>
          </a:p>
          <a:p>
            <a:pPr lvl="4"/>
            <a:endParaRPr lang="en-US" dirty="0"/>
          </a:p>
          <a:p>
            <a:r>
              <a:rPr lang="en-US" dirty="0"/>
              <a:t>Different schemes have problems with one or more of the following:</a:t>
            </a:r>
          </a:p>
          <a:p>
            <a:pPr lvl="1"/>
            <a:r>
              <a:rPr lang="en-US" dirty="0"/>
              <a:t>Sensitivity to noise and outliers</a:t>
            </a:r>
          </a:p>
          <a:p>
            <a:pPr lvl="1"/>
            <a:r>
              <a:rPr lang="en-US" dirty="0"/>
              <a:t>Difficulty handling different sized clusters and convex shapes</a:t>
            </a:r>
          </a:p>
          <a:p>
            <a:pPr lvl="1"/>
            <a:r>
              <a:rPr lang="en-US" dirty="0"/>
              <a:t>Breaking large clusters</a:t>
            </a:r>
          </a:p>
        </p:txBody>
      </p:sp>
    </p:spTree>
    <p:extLst>
      <p:ext uri="{BB962C8B-B14F-4D97-AF65-F5344CB8AC3E}">
        <p14:creationId xmlns:p14="http://schemas.microsoft.com/office/powerpoint/2010/main" val="204732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 Algorithms</a:t>
            </a:r>
          </a:p>
        </p:txBody>
      </p:sp>
      <p:sp>
        <p:nvSpPr>
          <p:cNvPr id="15912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 and its variants</a:t>
            </a:r>
          </a:p>
          <a:p>
            <a:pPr lvl="4"/>
            <a:endParaRPr lang="en-US" dirty="0"/>
          </a:p>
          <a:p>
            <a:r>
              <a:rPr lang="en-US" dirty="0"/>
              <a:t>Hierarchical clustering</a:t>
            </a:r>
          </a:p>
          <a:p>
            <a:endParaRPr lang="en-US" dirty="0"/>
          </a:p>
          <a:p>
            <a:r>
              <a:rPr lang="en-US" dirty="0"/>
              <a:t>DBSCAN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2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5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162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Two main types of hierarchical clustering</a:t>
            </a:r>
          </a:p>
          <a:p>
            <a:pPr lvl="1"/>
            <a:r>
              <a:rPr lang="en-US" sz="2000" dirty="0">
                <a:solidFill>
                  <a:srgbClr val="00B0F0"/>
                </a:solidFill>
              </a:rPr>
              <a:t>Agglomerative</a:t>
            </a:r>
            <a:r>
              <a:rPr lang="en-US" sz="2000" dirty="0"/>
              <a:t>:  </a:t>
            </a:r>
          </a:p>
          <a:p>
            <a:pPr lvl="2"/>
            <a:r>
              <a:rPr lang="en-US" sz="1800" dirty="0"/>
              <a:t> Start with the points as individual clusters</a:t>
            </a:r>
          </a:p>
          <a:p>
            <a:pPr lvl="2"/>
            <a:r>
              <a:rPr lang="en-US" sz="1800" dirty="0"/>
              <a:t> At each step, merge the closest pair of clusters until only one cluster (or k clusters) left</a:t>
            </a:r>
          </a:p>
          <a:p>
            <a:pPr lvl="4"/>
            <a:endParaRPr lang="en-US" sz="1800" dirty="0"/>
          </a:p>
          <a:p>
            <a:pPr lvl="1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Divisive</a:t>
            </a:r>
            <a:r>
              <a:rPr lang="en-US" sz="2000" dirty="0"/>
              <a:t>:  </a:t>
            </a:r>
          </a:p>
          <a:p>
            <a:pPr lvl="2"/>
            <a:r>
              <a:rPr lang="en-US" sz="1800" dirty="0"/>
              <a:t> Start with one, all-inclusive cluster </a:t>
            </a:r>
          </a:p>
          <a:p>
            <a:pPr lvl="2"/>
            <a:r>
              <a:rPr lang="en-US" sz="1800" dirty="0"/>
              <a:t> At each step, split a cluster until each cluster contains a point (or there are k clusters)</a:t>
            </a:r>
          </a:p>
          <a:p>
            <a:pPr lvl="4"/>
            <a:endParaRPr lang="en-US" sz="1800" dirty="0"/>
          </a:p>
          <a:p>
            <a:r>
              <a:rPr lang="en-US" sz="2400" dirty="0"/>
              <a:t>Traditional hierarchical algorithms use 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similarity</a:t>
            </a:r>
            <a:r>
              <a:rPr lang="en-US" sz="2400" dirty="0"/>
              <a:t> or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distance matrix</a:t>
            </a:r>
          </a:p>
          <a:p>
            <a:pPr lvl="1"/>
            <a:r>
              <a:rPr lang="en-US" sz="2000" dirty="0"/>
              <a:t>Merge or split one cluster at a time</a:t>
            </a:r>
          </a:p>
          <a:p>
            <a:pPr lvl="4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2414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 </a:t>
            </a:r>
          </a:p>
        </p:txBody>
      </p:sp>
      <p:sp>
        <p:nvSpPr>
          <p:cNvPr id="161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Produces a set of nested clusters organized as a hierarchical tree</a:t>
            </a:r>
          </a:p>
          <a:p>
            <a:r>
              <a:rPr lang="en-US"/>
              <a:t>Can be visualized as a dendrogram</a:t>
            </a:r>
          </a:p>
          <a:p>
            <a:pPr lvl="1"/>
            <a:r>
              <a:rPr lang="en-US"/>
              <a:t>A tree like diagram that records the sequences of merges or splits</a:t>
            </a:r>
          </a:p>
        </p:txBody>
      </p:sp>
      <p:pic>
        <p:nvPicPr>
          <p:cNvPr id="16189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87813"/>
            <a:ext cx="3459163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189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942546"/>
              </p:ext>
            </p:extLst>
          </p:nvPr>
        </p:nvGraphicFramePr>
        <p:xfrm>
          <a:off x="5257800" y="3857625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168720" imgH="3227760" progId="Visio.Drawing.6">
                  <p:embed/>
                </p:oleObj>
              </mc:Choice>
              <mc:Fallback>
                <p:oleObj name="VISIO" r:id="rId3" imgW="3168720" imgH="3227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857625"/>
                        <a:ext cx="231933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43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Strengths of Hierarchical Clustering</a:t>
            </a:r>
          </a:p>
        </p:txBody>
      </p:sp>
      <p:sp>
        <p:nvSpPr>
          <p:cNvPr id="161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Do not have to assume any particular number of clusters</a:t>
            </a:r>
          </a:p>
          <a:p>
            <a:pPr lvl="1">
              <a:lnSpc>
                <a:spcPct val="90000"/>
              </a:lnSpc>
            </a:pPr>
            <a:r>
              <a:rPr lang="en-US"/>
              <a:t>Any desired number of clusters can be obtained by ‘cutting’ the dendogram at the proper level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They may correspond to meaningful taxonomies</a:t>
            </a:r>
          </a:p>
          <a:p>
            <a:pPr lvl="1">
              <a:lnSpc>
                <a:spcPct val="90000"/>
              </a:lnSpc>
            </a:pPr>
            <a:r>
              <a:rPr lang="en-US"/>
              <a:t>Example in biological sciences (e.g., animal kingdom, phylogeny reconstruction, …)</a:t>
            </a:r>
          </a:p>
        </p:txBody>
      </p:sp>
    </p:spTree>
    <p:extLst>
      <p:ext uri="{BB962C8B-B14F-4D97-AF65-F5344CB8AC3E}">
        <p14:creationId xmlns:p14="http://schemas.microsoft.com/office/powerpoint/2010/main" val="246203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280400" cy="1066800"/>
          </a:xfrm>
        </p:spPr>
        <p:txBody>
          <a:bodyPr>
            <a:normAutofit/>
          </a:bodyPr>
          <a:lstStyle/>
          <a:p>
            <a:r>
              <a:rPr lang="en-US" dirty="0"/>
              <a:t>Agglomerative Clustering Algorithm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5181600"/>
          </a:xfrm>
        </p:spPr>
        <p:txBody>
          <a:bodyPr>
            <a:noAutofit/>
          </a:bodyPr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More popular hierarchical clustering technique</a:t>
            </a:r>
          </a:p>
          <a:p>
            <a:pPr marL="2209800" lvl="4" indent="-381000">
              <a:lnSpc>
                <a:spcPct val="90000"/>
              </a:lnSpc>
            </a:pPr>
            <a:endParaRPr lang="en-US" sz="900" dirty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Basic algorithm is straightforward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dirty="0"/>
              <a:t>Compute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dirty="0"/>
              <a:t>Let each data point be a cluster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b="1" dirty="0"/>
              <a:t>Repeat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Merge</a:t>
            </a:r>
            <a:r>
              <a:rPr lang="en-US" dirty="0"/>
              <a:t> the two closest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Update</a:t>
            </a:r>
            <a:r>
              <a:rPr lang="en-US" dirty="0"/>
              <a:t>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b="1" dirty="0"/>
              <a:t>Until</a:t>
            </a:r>
            <a:r>
              <a:rPr lang="en-US" dirty="0"/>
              <a:t> only a single cluster remains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50" dirty="0"/>
              <a:t>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Key operation is the computation of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proximity of two </a:t>
            </a:r>
            <a:r>
              <a:rPr lang="en-US" dirty="0">
                <a:solidFill>
                  <a:srgbClr val="0070C0"/>
                </a:solidFill>
              </a:rPr>
              <a:t>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Different approaches to defining the distance between clusters distinguish the different algorithms</a:t>
            </a:r>
          </a:p>
        </p:txBody>
      </p:sp>
    </p:spTree>
    <p:extLst>
      <p:ext uri="{BB962C8B-B14F-4D97-AF65-F5344CB8AC3E}">
        <p14:creationId xmlns:p14="http://schemas.microsoft.com/office/powerpoint/2010/main" val="3246520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13560</TotalTime>
  <Words>1388</Words>
  <Application>Microsoft Office PowerPoint</Application>
  <PresentationFormat>On-screen Show (4:3)</PresentationFormat>
  <Paragraphs>584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Monotype Sorts</vt:lpstr>
      <vt:lpstr>Tahoma</vt:lpstr>
      <vt:lpstr>Times New Roman</vt:lpstr>
      <vt:lpstr>Wingdings</vt:lpstr>
      <vt:lpstr>Clarity</vt:lpstr>
      <vt:lpstr>VISIO</vt:lpstr>
      <vt:lpstr>Visio</vt:lpstr>
      <vt:lpstr>Equation</vt:lpstr>
      <vt:lpstr>Data Science </vt:lpstr>
      <vt:lpstr>CLUSTERING</vt:lpstr>
      <vt:lpstr>What is a Clustering?</vt:lpstr>
      <vt:lpstr>Clustering Algorithms</vt:lpstr>
      <vt:lpstr>HIERARCHICAL CLUSTERING</vt:lpstr>
      <vt:lpstr>Hierarchical Clustering</vt:lpstr>
      <vt:lpstr>Hierarchical Clustering </vt:lpstr>
      <vt:lpstr>Strengths of Hierarchical Clustering</vt:lpstr>
      <vt:lpstr>Agglomerative Clustering Algorithm</vt:lpstr>
      <vt:lpstr>Starting Situation </vt:lpstr>
      <vt:lpstr>Intermediate Situation</vt:lpstr>
      <vt:lpstr>Intermediate Situation</vt:lpstr>
      <vt:lpstr>After Merging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Hierarchical Clustering: MIN</vt:lpstr>
      <vt:lpstr>Strength of MIN</vt:lpstr>
      <vt:lpstr>Limitations of MIN</vt:lpstr>
      <vt:lpstr>Hierarchical Clustering: MAX</vt:lpstr>
      <vt:lpstr>Strength of MAX</vt:lpstr>
      <vt:lpstr>Limitations of MAX</vt:lpstr>
      <vt:lpstr>Cluster Similarity: Group Average</vt:lpstr>
      <vt:lpstr>Hierarchical Clustering: Group Average</vt:lpstr>
      <vt:lpstr>Hierarchical Clustering: Group Average</vt:lpstr>
      <vt:lpstr>Cluster Similarity: Ward’s Method</vt:lpstr>
      <vt:lpstr>Hierarchical Clustering: Comparison</vt:lpstr>
      <vt:lpstr>Hierarchical Clustering:   Time and Space requirements</vt:lpstr>
      <vt:lpstr>Hierarchical Clustering:   Problems and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Abdullah Yousafzai</cp:lastModifiedBy>
  <cp:revision>354</cp:revision>
  <dcterms:created xsi:type="dcterms:W3CDTF">2011-10-17T19:46:53Z</dcterms:created>
  <dcterms:modified xsi:type="dcterms:W3CDTF">2023-05-26T04:05:37Z</dcterms:modified>
</cp:coreProperties>
</file>