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91" r:id="rId4"/>
    <p:sldId id="292" r:id="rId5"/>
    <p:sldId id="293" r:id="rId6"/>
    <p:sldId id="29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CB9-994F-661B-D5B3-80885AA893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BB76F3-462C-ACE1-4060-938DF85DD1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C071-F9B4-1EEA-BEAB-6A5312AE4F71}"/>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5" name="Footer Placeholder 4">
            <a:extLst>
              <a:ext uri="{FF2B5EF4-FFF2-40B4-BE49-F238E27FC236}">
                <a16:creationId xmlns:a16="http://schemas.microsoft.com/office/drawing/2014/main" id="{4CD7E3C5-431E-369A-FD0C-89B91866F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BA505-E264-B569-0611-CD4DF8BA00BA}"/>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136156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D5FA-E5B1-C734-792E-C13E7E4B35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658FE-3931-BA86-E313-B9A3B7326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80093-AFAD-3CCB-6E71-113E5057D246}"/>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5" name="Footer Placeholder 4">
            <a:extLst>
              <a:ext uri="{FF2B5EF4-FFF2-40B4-BE49-F238E27FC236}">
                <a16:creationId xmlns:a16="http://schemas.microsoft.com/office/drawing/2014/main" id="{13F0EE25-4A45-99A6-DBF0-0AE70D65F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89D88-0F84-2573-B2B5-ECCAF97BD781}"/>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94226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038098-009B-3D15-528B-7A2CE48E35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5D0121-34EE-B6D8-3014-867CF2A5D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51353-EA96-C38A-92EF-FD309B6242AA}"/>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5" name="Footer Placeholder 4">
            <a:extLst>
              <a:ext uri="{FF2B5EF4-FFF2-40B4-BE49-F238E27FC236}">
                <a16:creationId xmlns:a16="http://schemas.microsoft.com/office/drawing/2014/main" id="{A7F72C77-648B-218E-C731-2A312E8B8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16C81-754F-08BC-CF65-0AD81CCC72F4}"/>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429102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E977-3631-00A4-048E-E349A2C0A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CB5ABB-9CDC-716D-AE11-64BD96B170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C2CB2-69D0-11FB-67B0-EAFDF7BF7F1E}"/>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5" name="Footer Placeholder 4">
            <a:extLst>
              <a:ext uri="{FF2B5EF4-FFF2-40B4-BE49-F238E27FC236}">
                <a16:creationId xmlns:a16="http://schemas.microsoft.com/office/drawing/2014/main" id="{2AC107CA-1351-4B99-BAFB-9C44944E9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BF729-BBC4-3C8E-C8BC-5684E14EA942}"/>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377829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7EB5-5D18-5545-61EC-36C19CF378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803419-F6C5-36D1-5508-4474429D6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17278-59B0-61B5-3EEF-31D26E526B1B}"/>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5" name="Footer Placeholder 4">
            <a:extLst>
              <a:ext uri="{FF2B5EF4-FFF2-40B4-BE49-F238E27FC236}">
                <a16:creationId xmlns:a16="http://schemas.microsoft.com/office/drawing/2014/main" id="{F4804E8E-E1B6-1AE8-74F2-DABF1CA09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113CC-CBEC-D420-4EDE-50CAFA1A8EFE}"/>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266447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1B82-BDED-B575-D8EC-26E7226EC6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F5DC1-C87C-D985-0C95-A94BA89EE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6FB3A-DBDF-5C29-593A-61B0DA5AF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FB62EA-CE04-7FBA-5F5E-9692984A34B3}"/>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6" name="Footer Placeholder 5">
            <a:extLst>
              <a:ext uri="{FF2B5EF4-FFF2-40B4-BE49-F238E27FC236}">
                <a16:creationId xmlns:a16="http://schemas.microsoft.com/office/drawing/2014/main" id="{8F2237C1-3F9F-BB92-BE7E-595318E02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A2D7E-B5D7-EE4C-C245-20285B53E319}"/>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272425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8856-D59E-C69D-6237-09EB9863E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086B4-760C-191D-C4C3-5E1E7E9E4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13E79-436D-7687-E888-2C10E82CFB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0E7C4D-DD79-BBD6-49C7-6539228DD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B66E37-5EAA-597E-6367-0172FA19C1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8D1B1-DD5B-5482-9F1C-C2EFAA2B3FB2}"/>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8" name="Footer Placeholder 7">
            <a:extLst>
              <a:ext uri="{FF2B5EF4-FFF2-40B4-BE49-F238E27FC236}">
                <a16:creationId xmlns:a16="http://schemas.microsoft.com/office/drawing/2014/main" id="{587A7684-0F16-1C55-A987-0915CB9A4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DE6FE5-B683-0CAE-1A5A-99BAA017742A}"/>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192886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D6C2-7F79-274D-80A7-346632AA1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95368-18F9-6904-44B6-6A552008C124}"/>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4" name="Footer Placeholder 3">
            <a:extLst>
              <a:ext uri="{FF2B5EF4-FFF2-40B4-BE49-F238E27FC236}">
                <a16:creationId xmlns:a16="http://schemas.microsoft.com/office/drawing/2014/main" id="{B43643F3-3FBF-04D9-7E73-057E6C5363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2DBEB6-6838-7793-39AC-86C7E431A1B7}"/>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35049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DCD80-A1E9-3AB0-EDAD-3196BE4D8B77}"/>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3" name="Footer Placeholder 2">
            <a:extLst>
              <a:ext uri="{FF2B5EF4-FFF2-40B4-BE49-F238E27FC236}">
                <a16:creationId xmlns:a16="http://schemas.microsoft.com/office/drawing/2014/main" id="{6E18A8FB-9445-E927-29BC-21CB5FAA86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C8F4CD-B445-2E3D-73AB-CF3BB052340E}"/>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198507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11F8-4FCB-3CC6-8B91-181E75758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8E878C-4E98-0790-5F49-625192509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0A379-CFC1-80E2-D30A-DE4D6955C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5004F-ACA3-D965-B9CF-B718FCC0C286}"/>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6" name="Footer Placeholder 5">
            <a:extLst>
              <a:ext uri="{FF2B5EF4-FFF2-40B4-BE49-F238E27FC236}">
                <a16:creationId xmlns:a16="http://schemas.microsoft.com/office/drawing/2014/main" id="{728D0C37-62AF-749A-1DA3-08F6154DB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A4932-13A0-16FF-9CD9-88DDC5D7B8C8}"/>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227838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45DD-24E3-907A-E90D-7F30D6515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0A271E-1214-38EE-309B-4F1880F30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3357D3-732D-33BF-3364-3480A5834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23903-4E8B-E2CD-003E-F7C0D0B14DF3}"/>
              </a:ext>
            </a:extLst>
          </p:cNvPr>
          <p:cNvSpPr>
            <a:spLocks noGrp="1"/>
          </p:cNvSpPr>
          <p:nvPr>
            <p:ph type="dt" sz="half" idx="10"/>
          </p:nvPr>
        </p:nvSpPr>
        <p:spPr/>
        <p:txBody>
          <a:bodyPr/>
          <a:lstStyle/>
          <a:p>
            <a:fld id="{09E5C424-E1E6-4A49-8472-E29BBD0DEFAB}" type="datetimeFigureOut">
              <a:rPr lang="en-US" smtClean="0"/>
              <a:t>3/15/2023</a:t>
            </a:fld>
            <a:endParaRPr lang="en-US"/>
          </a:p>
        </p:txBody>
      </p:sp>
      <p:sp>
        <p:nvSpPr>
          <p:cNvPr id="6" name="Footer Placeholder 5">
            <a:extLst>
              <a:ext uri="{FF2B5EF4-FFF2-40B4-BE49-F238E27FC236}">
                <a16:creationId xmlns:a16="http://schemas.microsoft.com/office/drawing/2014/main" id="{2715C4A5-9A46-68D7-3B4D-76F9EC2006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48B77-63F5-62F2-D44A-F09AA7D11552}"/>
              </a:ext>
            </a:extLst>
          </p:cNvPr>
          <p:cNvSpPr>
            <a:spLocks noGrp="1"/>
          </p:cNvSpPr>
          <p:nvPr>
            <p:ph type="sldNum" sz="quarter" idx="12"/>
          </p:nvPr>
        </p:nvSpPr>
        <p:spPr/>
        <p:txBody>
          <a:bodyPr/>
          <a:lstStyle/>
          <a:p>
            <a:fld id="{9DC9CD85-E994-4A73-8F42-851BE46C937E}" type="slidenum">
              <a:rPr lang="en-US" smtClean="0"/>
              <a:t>‹#›</a:t>
            </a:fld>
            <a:endParaRPr lang="en-US"/>
          </a:p>
        </p:txBody>
      </p:sp>
    </p:spTree>
    <p:extLst>
      <p:ext uri="{BB962C8B-B14F-4D97-AF65-F5344CB8AC3E}">
        <p14:creationId xmlns:p14="http://schemas.microsoft.com/office/powerpoint/2010/main" val="60014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1CC36-A079-F1C9-C96F-BF1520C43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138807-8757-C488-8FBB-5BC1639BB5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476F1-2366-8A6F-B54B-69874C881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5C424-E1E6-4A49-8472-E29BBD0DEFAB}" type="datetimeFigureOut">
              <a:rPr lang="en-US" smtClean="0"/>
              <a:t>3/15/2023</a:t>
            </a:fld>
            <a:endParaRPr lang="en-US"/>
          </a:p>
        </p:txBody>
      </p:sp>
      <p:sp>
        <p:nvSpPr>
          <p:cNvPr id="5" name="Footer Placeholder 4">
            <a:extLst>
              <a:ext uri="{FF2B5EF4-FFF2-40B4-BE49-F238E27FC236}">
                <a16:creationId xmlns:a16="http://schemas.microsoft.com/office/drawing/2014/main" id="{9801AC44-023E-B940-2405-B53A7C19A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1E4F5C-9C0F-850B-CA3C-E065A2542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9CD85-E994-4A73-8F42-851BE46C937E}" type="slidenum">
              <a:rPr lang="en-US" smtClean="0"/>
              <a:t>‹#›</a:t>
            </a:fld>
            <a:endParaRPr lang="en-US"/>
          </a:p>
        </p:txBody>
      </p:sp>
    </p:spTree>
    <p:extLst>
      <p:ext uri="{BB962C8B-B14F-4D97-AF65-F5344CB8AC3E}">
        <p14:creationId xmlns:p14="http://schemas.microsoft.com/office/powerpoint/2010/main" val="5960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578A-E1FC-6933-BC66-C68F1AD32BBF}"/>
              </a:ext>
            </a:extLst>
          </p:cNvPr>
          <p:cNvSpPr>
            <a:spLocks noGrp="1"/>
          </p:cNvSpPr>
          <p:nvPr>
            <p:ph type="ctrTitle"/>
          </p:nvPr>
        </p:nvSpPr>
        <p:spPr/>
        <p:txBody>
          <a:bodyPr/>
          <a:lstStyle/>
          <a:p>
            <a:r>
              <a:rPr lang="en-US" dirty="0"/>
              <a:t>Encapsulation</a:t>
            </a:r>
          </a:p>
        </p:txBody>
      </p:sp>
      <p:sp>
        <p:nvSpPr>
          <p:cNvPr id="3" name="Subtitle 2">
            <a:extLst>
              <a:ext uri="{FF2B5EF4-FFF2-40B4-BE49-F238E27FC236}">
                <a16:creationId xmlns:a16="http://schemas.microsoft.com/office/drawing/2014/main" id="{6751F4EF-9FAE-A097-83EC-504F398532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504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79E7-1217-4DBB-12C9-40F3080F21E7}"/>
              </a:ext>
            </a:extLst>
          </p:cNvPr>
          <p:cNvSpPr>
            <a:spLocks noGrp="1"/>
          </p:cNvSpPr>
          <p:nvPr>
            <p:ph type="title"/>
          </p:nvPr>
        </p:nvSpPr>
        <p:spPr/>
        <p:txBody>
          <a:bodyPr/>
          <a:lstStyle/>
          <a:p>
            <a:pPr algn="ctr"/>
            <a:r>
              <a:rPr lang="en-US" dirty="0"/>
              <a:t>Encapsulation</a:t>
            </a:r>
          </a:p>
        </p:txBody>
      </p:sp>
      <p:sp>
        <p:nvSpPr>
          <p:cNvPr id="3" name="Content Placeholder 2">
            <a:extLst>
              <a:ext uri="{FF2B5EF4-FFF2-40B4-BE49-F238E27FC236}">
                <a16:creationId xmlns:a16="http://schemas.microsoft.com/office/drawing/2014/main" id="{CB7ED2B0-4AC4-29F6-3B9D-4917D160C0DA}"/>
              </a:ext>
            </a:extLst>
          </p:cNvPr>
          <p:cNvSpPr>
            <a:spLocks noGrp="1"/>
          </p:cNvSpPr>
          <p:nvPr>
            <p:ph idx="1"/>
          </p:nvPr>
        </p:nvSpPr>
        <p:spPr/>
        <p:txBody>
          <a:bodyPr>
            <a:normAutofit fontScale="85000" lnSpcReduction="20000"/>
          </a:bodyPr>
          <a:lstStyle/>
          <a:p>
            <a:pPr algn="l"/>
            <a:r>
              <a:rPr lang="en-US" b="0" i="0" dirty="0">
                <a:solidFill>
                  <a:srgbClr val="000000"/>
                </a:solidFill>
                <a:effectLst/>
                <a:latin typeface="-apple-system"/>
              </a:rPr>
              <a:t>The process of binding data and corresponding </a:t>
            </a:r>
            <a:r>
              <a:rPr lang="en-US" b="0" i="0" u="none" strike="noStrike" dirty="0">
                <a:solidFill>
                  <a:srgbClr val="FF2828"/>
                </a:solidFill>
                <a:effectLst/>
                <a:latin typeface="-apple-system"/>
              </a:rPr>
              <a:t>methods</a:t>
            </a:r>
            <a:r>
              <a:rPr lang="en-US" b="0" i="0" dirty="0">
                <a:solidFill>
                  <a:srgbClr val="000000"/>
                </a:solidFill>
                <a:effectLst/>
                <a:latin typeface="-apple-system"/>
              </a:rPr>
              <a:t> (behavior) together into a single unit is called </a:t>
            </a:r>
            <a:r>
              <a:rPr lang="en-US" b="1" i="0" dirty="0">
                <a:solidFill>
                  <a:srgbClr val="000000"/>
                </a:solidFill>
                <a:effectLst/>
                <a:latin typeface="-apple-system"/>
              </a:rPr>
              <a:t>encapsulation in Java</a:t>
            </a:r>
            <a:r>
              <a:rPr lang="en-US" b="0" i="0" dirty="0">
                <a:solidFill>
                  <a:srgbClr val="000000"/>
                </a:solidFill>
                <a:effectLst/>
                <a:latin typeface="-apple-system"/>
              </a:rPr>
              <a:t>.</a:t>
            </a:r>
          </a:p>
          <a:p>
            <a:pPr algn="l"/>
            <a:r>
              <a:rPr lang="en-US" b="0" i="0" dirty="0">
                <a:solidFill>
                  <a:srgbClr val="000000"/>
                </a:solidFill>
                <a:effectLst/>
                <a:latin typeface="-apple-system"/>
              </a:rPr>
              <a:t>In other words, encapsulation is a programming technique that binds the class members (variables and methods) together and prevents them from being accessed by other classes.</a:t>
            </a:r>
          </a:p>
          <a:p>
            <a:pPr algn="l"/>
            <a:r>
              <a:rPr lang="en-US" b="0" i="0" dirty="0">
                <a:solidFill>
                  <a:srgbClr val="000000"/>
                </a:solidFill>
                <a:effectLst/>
                <a:latin typeface="-apple-system"/>
              </a:rPr>
              <a:t>In the encapsulation technique, we declare fields as private in the class to prevent other classes from accessing them directly. The required encapsulated data can be accessed by using public Java getter and setter method.</a:t>
            </a:r>
          </a:p>
          <a:p>
            <a:pPr algn="l"/>
            <a:r>
              <a:rPr lang="en-US" b="0" i="0" dirty="0">
                <a:solidFill>
                  <a:srgbClr val="000000"/>
                </a:solidFill>
                <a:effectLst/>
                <a:latin typeface="-apple-system"/>
              </a:rPr>
              <a:t>If the field is declared private in the class then it cannot be accessed by anyone from outside the class and hides field within the class. Therefore, it is also called </a:t>
            </a:r>
            <a:r>
              <a:rPr lang="en-US" b="1" i="0" dirty="0">
                <a:solidFill>
                  <a:srgbClr val="000000"/>
                </a:solidFill>
                <a:effectLst/>
                <a:latin typeface="-apple-system"/>
              </a:rPr>
              <a:t>data hiding</a:t>
            </a:r>
            <a:r>
              <a:rPr lang="en-US" b="0" i="0" dirty="0">
                <a:solidFill>
                  <a:srgbClr val="000000"/>
                </a:solidFill>
                <a:effectLst/>
                <a:latin typeface="-apple-system"/>
              </a:rPr>
              <a:t>.</a:t>
            </a:r>
          </a:p>
          <a:p>
            <a:pPr algn="l"/>
            <a:endParaRPr lang="en-US" b="0" i="0" dirty="0">
              <a:solidFill>
                <a:srgbClr val="000000"/>
              </a:solidFill>
              <a:effectLst/>
              <a:latin typeface="-apple-system"/>
            </a:endParaRPr>
          </a:p>
          <a:p>
            <a:br>
              <a:rPr lang="en-US" dirty="0"/>
            </a:br>
            <a:endParaRPr lang="en-US" dirty="0"/>
          </a:p>
        </p:txBody>
      </p:sp>
    </p:spTree>
    <p:extLst>
      <p:ext uri="{BB962C8B-B14F-4D97-AF65-F5344CB8AC3E}">
        <p14:creationId xmlns:p14="http://schemas.microsoft.com/office/powerpoint/2010/main" val="4103146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35B0-E8E9-D3BB-5340-6879228CCADF}"/>
              </a:ext>
            </a:extLst>
          </p:cNvPr>
          <p:cNvSpPr>
            <a:spLocks noGrp="1"/>
          </p:cNvSpPr>
          <p:nvPr>
            <p:ph type="title"/>
          </p:nvPr>
        </p:nvSpPr>
        <p:spPr/>
        <p:txBody>
          <a:bodyPr>
            <a:normAutofit fontScale="90000"/>
          </a:bodyPr>
          <a:lstStyle/>
          <a:p>
            <a:br>
              <a:rPr lang="en-US" b="1" i="0" dirty="0">
                <a:solidFill>
                  <a:srgbClr val="000000"/>
                </a:solidFill>
                <a:effectLst/>
                <a:latin typeface="-apple-system"/>
              </a:rPr>
            </a:br>
            <a:r>
              <a:rPr lang="en-US" b="1" i="0" dirty="0">
                <a:solidFill>
                  <a:srgbClr val="000000"/>
                </a:solidFill>
                <a:effectLst/>
                <a:latin typeface="-apple-system"/>
              </a:rPr>
              <a:t>How to achieve or implement Encapsulation in Java</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5084293F-A3FA-F8C0-8B99-A4BFEA241913}"/>
              </a:ext>
            </a:extLst>
          </p:cNvPr>
          <p:cNvSpPr>
            <a:spLocks noGrp="1"/>
          </p:cNvSpPr>
          <p:nvPr>
            <p:ph idx="1"/>
          </p:nvPr>
        </p:nvSpPr>
        <p:spPr/>
        <p:txBody>
          <a:bodyPr/>
          <a:lstStyle/>
          <a:p>
            <a:pPr algn="l"/>
            <a:r>
              <a:rPr lang="en-US" b="0" i="0" dirty="0">
                <a:solidFill>
                  <a:srgbClr val="000000"/>
                </a:solidFill>
                <a:effectLst/>
                <a:latin typeface="-apple-system"/>
              </a:rPr>
              <a:t>1. Declaring the instance variable of the class as private so that it cannot be accessed directly by anyone from outside the class.</a:t>
            </a:r>
          </a:p>
          <a:p>
            <a:pPr algn="l"/>
            <a:r>
              <a:rPr lang="en-US" b="0" i="0" dirty="0">
                <a:solidFill>
                  <a:srgbClr val="000000"/>
                </a:solidFill>
                <a:effectLst/>
                <a:latin typeface="-apple-system"/>
              </a:rPr>
              <a:t>2. Provide the public setter and getter methods in the class to set/modify the values of the variable/fields.</a:t>
            </a:r>
          </a:p>
          <a:p>
            <a:endParaRPr lang="en-US" dirty="0"/>
          </a:p>
        </p:txBody>
      </p:sp>
    </p:spTree>
    <p:extLst>
      <p:ext uri="{BB962C8B-B14F-4D97-AF65-F5344CB8AC3E}">
        <p14:creationId xmlns:p14="http://schemas.microsoft.com/office/powerpoint/2010/main" val="343200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FF15-ED73-3990-4E46-131C186B111C}"/>
              </a:ext>
            </a:extLst>
          </p:cNvPr>
          <p:cNvSpPr>
            <a:spLocks noGrp="1"/>
          </p:cNvSpPr>
          <p:nvPr>
            <p:ph type="title"/>
          </p:nvPr>
        </p:nvSpPr>
        <p:spPr/>
        <p:txBody>
          <a:bodyPr/>
          <a:lstStyle/>
          <a:p>
            <a:r>
              <a:rPr lang="en-US" dirty="0"/>
              <a:t>Advantages of encapsulation in Java</a:t>
            </a:r>
          </a:p>
        </p:txBody>
      </p:sp>
      <p:sp>
        <p:nvSpPr>
          <p:cNvPr id="3" name="Content Placeholder 2">
            <a:extLst>
              <a:ext uri="{FF2B5EF4-FFF2-40B4-BE49-F238E27FC236}">
                <a16:creationId xmlns:a16="http://schemas.microsoft.com/office/drawing/2014/main" id="{F7A9DDF3-8889-21D2-2E7E-523EF0B09E47}"/>
              </a:ext>
            </a:extLst>
          </p:cNvPr>
          <p:cNvSpPr>
            <a:spLocks noGrp="1"/>
          </p:cNvSpPr>
          <p:nvPr>
            <p:ph idx="1"/>
          </p:nvPr>
        </p:nvSpPr>
        <p:spPr/>
        <p:txBody>
          <a:bodyPr>
            <a:normAutofit fontScale="77500" lnSpcReduction="20000"/>
          </a:bodyPr>
          <a:lstStyle/>
          <a:p>
            <a:pPr algn="l"/>
            <a:r>
              <a:rPr lang="en-US" b="0" i="0" dirty="0">
                <a:solidFill>
                  <a:srgbClr val="000000"/>
                </a:solidFill>
                <a:effectLst/>
                <a:latin typeface="-apple-system"/>
              </a:rPr>
              <a:t>1. The encapsulated code is more flexible and easy to change with new requirements.</a:t>
            </a:r>
          </a:p>
          <a:p>
            <a:pPr algn="l"/>
            <a:r>
              <a:rPr lang="en-US" b="0" i="0" dirty="0">
                <a:solidFill>
                  <a:srgbClr val="000000"/>
                </a:solidFill>
                <a:effectLst/>
                <a:latin typeface="-apple-system"/>
              </a:rPr>
              <a:t>2. It prevents the other classes from accessing the private fields.</a:t>
            </a:r>
          </a:p>
          <a:p>
            <a:pPr algn="l"/>
            <a:r>
              <a:rPr lang="en-US" b="0" i="0" dirty="0">
                <a:solidFill>
                  <a:srgbClr val="000000"/>
                </a:solidFill>
                <a:effectLst/>
                <a:latin typeface="-apple-system"/>
              </a:rPr>
              <a:t>3. Encapsulation allows modifying the implemented code without breaking other code that has implemented the code.</a:t>
            </a:r>
          </a:p>
          <a:p>
            <a:pPr algn="l"/>
            <a:r>
              <a:rPr lang="en-US" b="0" i="0" dirty="0">
                <a:solidFill>
                  <a:srgbClr val="000000"/>
                </a:solidFill>
                <a:effectLst/>
                <a:latin typeface="-apple-system"/>
              </a:rPr>
              <a:t>4. It keeps the data and codes safe from external inheritance. Thus, encapsulation helps to achieve security.</a:t>
            </a:r>
          </a:p>
          <a:p>
            <a:pPr algn="l"/>
            <a:r>
              <a:rPr lang="en-US" b="0" i="0" dirty="0">
                <a:solidFill>
                  <a:srgbClr val="000000"/>
                </a:solidFill>
                <a:effectLst/>
                <a:latin typeface="-apple-system"/>
              </a:rPr>
              <a:t>5. It improves the maintainability of the application.</a:t>
            </a:r>
          </a:p>
          <a:p>
            <a:pPr algn="l"/>
            <a:r>
              <a:rPr lang="en-US" b="0" i="0" dirty="0">
                <a:solidFill>
                  <a:srgbClr val="000000"/>
                </a:solidFill>
                <a:effectLst/>
                <a:latin typeface="-apple-system"/>
              </a:rPr>
              <a:t>6. If you don’t define the setter method in the class, then the fields can be made read-only.</a:t>
            </a:r>
          </a:p>
          <a:p>
            <a:pPr algn="l"/>
            <a:r>
              <a:rPr lang="en-US" b="0" i="0" dirty="0">
                <a:solidFill>
                  <a:srgbClr val="000000"/>
                </a:solidFill>
                <a:effectLst/>
                <a:latin typeface="-apple-system"/>
              </a:rPr>
              <a:t>7. If you don’t define the getter method in the class, then the fields can be made write-only.</a:t>
            </a:r>
          </a:p>
          <a:p>
            <a:pPr algn="l"/>
            <a:r>
              <a:rPr lang="en-US" b="0" i="0" dirty="0">
                <a:solidFill>
                  <a:srgbClr val="000000"/>
                </a:solidFill>
                <a:effectLst/>
                <a:latin typeface="-apple-system"/>
              </a:rPr>
              <a:t>8. If you define both getter and setter methods in the class, then the fields can be made both read-write.</a:t>
            </a:r>
          </a:p>
          <a:p>
            <a:endParaRPr lang="en-US" dirty="0"/>
          </a:p>
        </p:txBody>
      </p:sp>
    </p:spTree>
    <p:extLst>
      <p:ext uri="{BB962C8B-B14F-4D97-AF65-F5344CB8AC3E}">
        <p14:creationId xmlns:p14="http://schemas.microsoft.com/office/powerpoint/2010/main" val="387293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6C88-71EE-3FE7-96E3-CB0531EE0000}"/>
              </a:ext>
            </a:extLst>
          </p:cNvPr>
          <p:cNvSpPr>
            <a:spLocks noGrp="1"/>
          </p:cNvSpPr>
          <p:nvPr>
            <p:ph type="title"/>
          </p:nvPr>
        </p:nvSpPr>
        <p:spPr/>
        <p:txBody>
          <a:bodyPr/>
          <a:lstStyle/>
          <a:p>
            <a:r>
              <a:rPr lang="en-US" dirty="0"/>
              <a:t>Getter and Setter method</a:t>
            </a:r>
          </a:p>
        </p:txBody>
      </p:sp>
      <p:sp>
        <p:nvSpPr>
          <p:cNvPr id="3" name="Content Placeholder 2">
            <a:extLst>
              <a:ext uri="{FF2B5EF4-FFF2-40B4-BE49-F238E27FC236}">
                <a16:creationId xmlns:a16="http://schemas.microsoft.com/office/drawing/2014/main" id="{3D985DAC-971E-7023-ABD8-660975D76E09}"/>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apple-system"/>
              </a:rPr>
              <a:t>A method which is used to retrieve/get the value of a variable or return the value of the private member variable is called</a:t>
            </a:r>
            <a:r>
              <a:rPr lang="en-US" b="1" i="0" dirty="0">
                <a:solidFill>
                  <a:srgbClr val="000000"/>
                </a:solidFill>
                <a:effectLst/>
                <a:latin typeface="-apple-system"/>
              </a:rPr>
              <a:t> getter method </a:t>
            </a:r>
            <a:r>
              <a:rPr lang="en-US" b="0" i="0" dirty="0">
                <a:solidFill>
                  <a:srgbClr val="000000"/>
                </a:solidFill>
                <a:effectLst/>
                <a:latin typeface="-apple-system"/>
              </a:rPr>
              <a:t>in Java.</a:t>
            </a:r>
          </a:p>
          <a:p>
            <a:pPr algn="l"/>
            <a:r>
              <a:rPr lang="en-US" b="0" i="0" dirty="0">
                <a:solidFill>
                  <a:srgbClr val="000000"/>
                </a:solidFill>
                <a:effectLst/>
                <a:latin typeface="-apple-system"/>
              </a:rPr>
              <a:t>This method is also known as accessor method in Java. For every private variable, we should create a getter method.</a:t>
            </a:r>
          </a:p>
          <a:p>
            <a:pPr algn="l"/>
            <a:r>
              <a:rPr lang="en-US" b="0" i="0" dirty="0">
                <a:solidFill>
                  <a:srgbClr val="000000"/>
                </a:solidFill>
                <a:effectLst/>
                <a:latin typeface="-apple-system"/>
              </a:rPr>
              <a:t>Depending on the access level giving to the variable, we can set the access modifier of its getter method. If we declare instance variables as private, we will have to add public getter methods for each one.</a:t>
            </a:r>
          </a:p>
          <a:p>
            <a:pPr algn="l"/>
            <a:r>
              <a:rPr lang="en-US" b="0" i="0" dirty="0">
                <a:solidFill>
                  <a:srgbClr val="000000"/>
                </a:solidFill>
                <a:effectLst/>
                <a:latin typeface="-apple-system"/>
              </a:rPr>
              <a:t>A method which is used for updating or setting the value of a variable is called </a:t>
            </a:r>
            <a:r>
              <a:rPr lang="en-US" b="1" i="0" dirty="0">
                <a:solidFill>
                  <a:srgbClr val="000000"/>
                </a:solidFill>
                <a:effectLst/>
                <a:latin typeface="-apple-system"/>
              </a:rPr>
              <a:t>setter method in Java</a:t>
            </a:r>
            <a:r>
              <a:rPr lang="en-US" b="0" i="0" dirty="0">
                <a:solidFill>
                  <a:srgbClr val="000000"/>
                </a:solidFill>
                <a:effectLst/>
                <a:latin typeface="-apple-system"/>
              </a:rPr>
              <a:t>. This method is also known as mutator method in Java.</a:t>
            </a:r>
          </a:p>
          <a:p>
            <a:pPr algn="l"/>
            <a:r>
              <a:rPr lang="en-US" b="0" i="0" dirty="0">
                <a:solidFill>
                  <a:srgbClr val="000000"/>
                </a:solidFill>
                <a:effectLst/>
                <a:latin typeface="-apple-system"/>
              </a:rPr>
              <a:t>By using the setter method, we can modify or update the value of a variable. Just like with the getter method, we need to create a setter method for every variable in the class.</a:t>
            </a:r>
          </a:p>
          <a:p>
            <a:endParaRPr lang="en-US" dirty="0"/>
          </a:p>
        </p:txBody>
      </p:sp>
    </p:spTree>
    <p:extLst>
      <p:ext uri="{BB962C8B-B14F-4D97-AF65-F5344CB8AC3E}">
        <p14:creationId xmlns:p14="http://schemas.microsoft.com/office/powerpoint/2010/main" val="81349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25F7-F748-0B89-6FBD-2DF181D5FA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21C396-FDAC-9A25-8272-F2DBAEF44B4E}"/>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apple-system"/>
              </a:rPr>
              <a:t>1.If a variable (i.e. property) is of </a:t>
            </a:r>
            <a:r>
              <a:rPr lang="en-US" b="0" i="0" dirty="0" err="1">
                <a:solidFill>
                  <a:srgbClr val="000000"/>
                </a:solidFill>
                <a:effectLst/>
                <a:latin typeface="-apple-system"/>
              </a:rPr>
              <a:t>boolean</a:t>
            </a:r>
            <a:r>
              <a:rPr lang="en-US" b="0" i="0" dirty="0">
                <a:solidFill>
                  <a:srgbClr val="000000"/>
                </a:solidFill>
                <a:effectLst/>
                <a:latin typeface="-apple-system"/>
              </a:rPr>
              <a:t> type, the getter method’s prefix can be either is or get.</a:t>
            </a:r>
          </a:p>
          <a:p>
            <a:pPr algn="l"/>
            <a:r>
              <a:rPr lang="en-US" b="0" i="0" dirty="0">
                <a:solidFill>
                  <a:srgbClr val="000000"/>
                </a:solidFill>
                <a:effectLst/>
                <a:latin typeface="-apple-system"/>
              </a:rPr>
              <a:t>2. If a variable is not of </a:t>
            </a:r>
            <a:r>
              <a:rPr lang="en-US" b="0" i="0" dirty="0" err="1">
                <a:solidFill>
                  <a:srgbClr val="000000"/>
                </a:solidFill>
                <a:effectLst/>
                <a:latin typeface="-apple-system"/>
              </a:rPr>
              <a:t>boolean</a:t>
            </a:r>
            <a:r>
              <a:rPr lang="en-US" b="0" i="0" dirty="0">
                <a:solidFill>
                  <a:srgbClr val="000000"/>
                </a:solidFill>
                <a:effectLst/>
                <a:latin typeface="-apple-system"/>
              </a:rPr>
              <a:t> type, the getter method’s prefix must be get.</a:t>
            </a:r>
          </a:p>
          <a:p>
            <a:pPr algn="l"/>
            <a:r>
              <a:rPr lang="en-US" b="0" i="0" dirty="0">
                <a:solidFill>
                  <a:srgbClr val="000000"/>
                </a:solidFill>
                <a:effectLst/>
                <a:latin typeface="-apple-system"/>
              </a:rPr>
              <a:t>3. The prefix of a setter method must be set.</a:t>
            </a:r>
          </a:p>
          <a:p>
            <a:pPr algn="l"/>
            <a:r>
              <a:rPr lang="en-US" b="0" i="0" dirty="0">
                <a:solidFill>
                  <a:srgbClr val="000000"/>
                </a:solidFill>
                <a:effectLst/>
                <a:latin typeface="-apple-system"/>
              </a:rPr>
              <a:t>4. The signature of a setter method must be public, with void as </a:t>
            </a:r>
            <a:r>
              <a:rPr lang="en-US" b="0" i="0" u="none" strike="noStrike" dirty="0">
                <a:solidFill>
                  <a:srgbClr val="FF2828"/>
                </a:solidFill>
                <a:effectLst/>
                <a:latin typeface="-apple-system"/>
              </a:rPr>
              <a:t>return type</a:t>
            </a:r>
            <a:r>
              <a:rPr lang="en-US" b="0" i="0" dirty="0">
                <a:solidFill>
                  <a:srgbClr val="000000"/>
                </a:solidFill>
                <a:effectLst/>
                <a:latin typeface="-apple-system"/>
              </a:rPr>
              <a:t>, and a formal parameter that represents the variable type or property type.</a:t>
            </a:r>
          </a:p>
          <a:p>
            <a:pPr algn="l"/>
            <a:r>
              <a:rPr lang="en-US" b="0" i="0" dirty="0">
                <a:solidFill>
                  <a:srgbClr val="000000"/>
                </a:solidFill>
                <a:effectLst/>
                <a:latin typeface="-apple-system"/>
              </a:rPr>
              <a:t>5. The signature of a getter method must be public with no formal parameter, and a return type must match with the variable type.</a:t>
            </a:r>
          </a:p>
          <a:p>
            <a:pPr algn="l"/>
            <a:r>
              <a:rPr lang="en-US" b="0" i="0" dirty="0">
                <a:solidFill>
                  <a:srgbClr val="000000"/>
                </a:solidFill>
                <a:effectLst/>
                <a:latin typeface="-apple-system"/>
              </a:rPr>
              <a:t>6. After prefix get or set, the first letter of variable name should be in the uppercase.</a:t>
            </a:r>
          </a:p>
          <a:p>
            <a:pPr algn="l">
              <a:buFont typeface="Arial" panose="020B0604020202020204" pitchFamily="34" charset="0"/>
              <a:buChar char="•"/>
            </a:pPr>
            <a:r>
              <a:rPr lang="en-US" b="1" i="0" dirty="0">
                <a:solidFill>
                  <a:srgbClr val="000000"/>
                </a:solidFill>
                <a:effectLst/>
                <a:latin typeface="-apple-system"/>
              </a:rPr>
              <a:t>If you define only the getter method in the program, you can make it read-only.</a:t>
            </a:r>
          </a:p>
          <a:p>
            <a:pPr algn="l">
              <a:buFont typeface="Arial" panose="020B0604020202020204" pitchFamily="34" charset="0"/>
              <a:buChar char="•"/>
            </a:pPr>
            <a:r>
              <a:rPr lang="en-US" b="1" i="0" dirty="0">
                <a:solidFill>
                  <a:srgbClr val="000000"/>
                </a:solidFill>
                <a:effectLst/>
                <a:latin typeface="-apple-system"/>
              </a:rPr>
              <a:t>If you define only the setter method in the program, you can make it write-only.</a:t>
            </a:r>
          </a:p>
          <a:p>
            <a:pPr algn="l">
              <a:buFont typeface="Arial" panose="020B0604020202020204" pitchFamily="34" charset="0"/>
              <a:buChar char="•"/>
            </a:pPr>
            <a:r>
              <a:rPr lang="en-US" b="1" i="0" dirty="0">
                <a:solidFill>
                  <a:srgbClr val="000000"/>
                </a:solidFill>
                <a:effectLst/>
                <a:latin typeface="-apple-system"/>
              </a:rPr>
              <a:t>If you define both getter and setter methods in the program, you can make it both read-write.</a:t>
            </a:r>
          </a:p>
          <a:p>
            <a:pPr marL="0" indent="0">
              <a:buNone/>
            </a:pPr>
            <a:br>
              <a:rPr lang="en-US" dirty="0"/>
            </a:br>
            <a:endParaRPr lang="en-US" dirty="0"/>
          </a:p>
        </p:txBody>
      </p:sp>
    </p:spTree>
    <p:extLst>
      <p:ext uri="{BB962C8B-B14F-4D97-AF65-F5344CB8AC3E}">
        <p14:creationId xmlns:p14="http://schemas.microsoft.com/office/powerpoint/2010/main" val="3051863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Encapsulation</vt:lpstr>
      <vt:lpstr>Encapsulation</vt:lpstr>
      <vt:lpstr> How to achieve or implement Encapsulation in Java </vt:lpstr>
      <vt:lpstr>Advantages of encapsulation in Java</vt:lpstr>
      <vt:lpstr>Getter and Setter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Maria Ashvini</dc:creator>
  <cp:lastModifiedBy>Maria Ashvini</cp:lastModifiedBy>
  <cp:revision>1</cp:revision>
  <dcterms:created xsi:type="dcterms:W3CDTF">2023-03-15T10:33:34Z</dcterms:created>
  <dcterms:modified xsi:type="dcterms:W3CDTF">2023-03-15T10:34:13Z</dcterms:modified>
</cp:coreProperties>
</file>