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57" r:id="rId4"/>
    <p:sldId id="258" r:id="rId5"/>
    <p:sldId id="259" r:id="rId6"/>
    <p:sldId id="260" r:id="rId7"/>
    <p:sldId id="274" r:id="rId8"/>
    <p:sldId id="262" r:id="rId9"/>
    <p:sldId id="263" r:id="rId10"/>
    <p:sldId id="264" r:id="rId11"/>
    <p:sldId id="275" r:id="rId12"/>
    <p:sldId id="266" r:id="rId13"/>
    <p:sldId id="267" r:id="rId14"/>
    <p:sldId id="268" r:id="rId15"/>
    <p:sldId id="269" r:id="rId16"/>
    <p:sldId id="270" r:id="rId17"/>
    <p:sldId id="271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 autoAdjust="0"/>
    <p:restoredTop sz="76818" autoAdjust="0"/>
  </p:normalViewPr>
  <p:slideViewPr>
    <p:cSldViewPr>
      <p:cViewPr varScale="1">
        <p:scale>
          <a:sx n="171" d="100"/>
          <a:sy n="171" d="100"/>
        </p:scale>
        <p:origin x="2672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/>
            <a:t>Array Search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/>
            <a:t>The search tree structure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/>
            <a:t>Array Search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The search tree structure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Array Search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/>
            <a:t>The search tree structure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Array Search</a:t>
          </a:r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search tree structure</a:t>
          </a:r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Array Search</a:t>
          </a:r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search tree structure</a:t>
          </a:r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Array Search</a:t>
          </a:r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search tree structure</a:t>
          </a:r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6EF8-8C3F-43BA-9DAC-B5122E6F7937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6DA0-408C-41C0-B095-4C02B19D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259" y="1141299"/>
            <a:ext cx="3913581" cy="125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</a:t>
            </a:r>
            <a:r>
              <a:rPr lang="en-US" spc="-20" dirty="0"/>
              <a:t>Search</a:t>
            </a:r>
            <a:r>
              <a:rPr lang="en-US" spc="275" dirty="0"/>
              <a:t> </a:t>
            </a:r>
            <a:r>
              <a:rPr lang="en-US" spc="-15" dirty="0"/>
              <a:t>Trees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>
                <a:latin typeface="LM Sans 10"/>
                <a:cs typeface="LM Sans 10"/>
              </a:rPr>
              <a:t>Sukkur</a:t>
            </a:r>
            <a:r>
              <a:rPr lang="en-US" sz="1000" spc="-5" dirty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2930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F361C-6423-B700-2481-5C6054A6BB54}"/>
              </a:ext>
            </a:extLst>
          </p:cNvPr>
          <p:cNvSpPr txBox="1"/>
          <p:nvPr/>
        </p:nvSpPr>
        <p:spPr>
          <a:xfrm>
            <a:off x="0" y="3260695"/>
            <a:ext cx="22252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spc="90" dirty="0">
                <a:latin typeface="Arial"/>
                <a:cs typeface="Arial"/>
              </a:rPr>
              <a:t>Ref: Data </a:t>
            </a:r>
            <a:r>
              <a:rPr lang="en-US" sz="600" b="1" spc="-5" dirty="0">
                <a:latin typeface="Arial"/>
                <a:cs typeface="Arial"/>
              </a:rPr>
              <a:t>Structures and</a:t>
            </a:r>
            <a:r>
              <a:rPr lang="en-US" sz="600" b="1" spc="-30" dirty="0">
                <a:latin typeface="Arial"/>
                <a:cs typeface="Arial"/>
              </a:rPr>
              <a:t> </a:t>
            </a:r>
            <a:r>
              <a:rPr lang="en-US" sz="600" b="1" dirty="0">
                <a:latin typeface="Arial"/>
                <a:cs typeface="Arial"/>
              </a:rPr>
              <a:t>Algorithms Coursera Slides</a:t>
            </a:r>
            <a:endParaRPr lang="en-U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502" y="71245"/>
            <a:ext cx="14389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r>
              <a:rPr sz="2450" spc="-4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29" dirty="0">
                <a:solidFill>
                  <a:srgbClr val="006EB8"/>
                </a:solidFill>
                <a:latin typeface="Trebuchet MS"/>
                <a:cs typeface="Trebuchet MS"/>
              </a:rPr>
              <a:t>Tree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5208"/>
            <a:ext cx="3481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Consider questions</a:t>
            </a:r>
            <a:r>
              <a:rPr sz="1700" spc="-5" dirty="0">
                <a:latin typeface="LM Sans 17"/>
                <a:cs typeface="LM Sans 17"/>
              </a:rPr>
              <a:t> asked: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158" y="1092098"/>
            <a:ext cx="26797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450" y="3043219"/>
            <a:ext cx="4396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The </a:t>
            </a:r>
            <a:r>
              <a:rPr sz="1700" dirty="0">
                <a:latin typeface="LM Sans 17"/>
                <a:cs typeface="LM Sans 17"/>
              </a:rPr>
              <a:t>search tree is </a:t>
            </a:r>
            <a:r>
              <a:rPr sz="1700" spc="5" dirty="0">
                <a:latin typeface="LM Sans 17"/>
                <a:cs typeface="LM Sans 17"/>
              </a:rPr>
              <a:t>much </a:t>
            </a:r>
            <a:r>
              <a:rPr sz="1700" dirty="0">
                <a:latin typeface="LM Sans 17"/>
                <a:cs typeface="LM Sans 17"/>
              </a:rPr>
              <a:t>easier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insert</a:t>
            </a:r>
            <a:r>
              <a:rPr sz="1700" spc="2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into.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4863476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5242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44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37" y="71245"/>
            <a:ext cx="18268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45" dirty="0">
                <a:latin typeface="Trebuchet MS"/>
                <a:cs typeface="Trebuchet MS"/>
              </a:rPr>
              <a:t>Parts </a:t>
            </a:r>
            <a:r>
              <a:rPr b="0" spc="-200" dirty="0">
                <a:latin typeface="Trebuchet MS"/>
                <a:cs typeface="Trebuchet MS"/>
              </a:rPr>
              <a:t>of 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215" dirty="0">
                <a:latin typeface="Trebuchet MS"/>
                <a:cs typeface="Trebuchet MS"/>
              </a:rPr>
              <a:t> </a:t>
            </a:r>
            <a:r>
              <a:rPr b="0" spc="-229" dirty="0">
                <a:latin typeface="Trebuchet MS"/>
                <a:cs typeface="Trebuchet MS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9400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7767"/>
            <a:ext cx="3461665" cy="9296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700" spc="20" dirty="0">
                <a:latin typeface="LM Sans 17"/>
                <a:cs typeface="LM Sans 17"/>
              </a:rPr>
              <a:t>Root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0" dirty="0">
                <a:latin typeface="LM Sans 17"/>
                <a:cs typeface="LM Sans 17"/>
              </a:rPr>
              <a:t>node.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700" spc="150" dirty="0">
                <a:latin typeface="Arial"/>
                <a:cs typeface="Arial"/>
              </a:rPr>
              <a:t>Left </a:t>
            </a:r>
            <a:r>
              <a:rPr sz="1700" spc="5" dirty="0">
                <a:latin typeface="LM Sans 17"/>
                <a:cs typeface="LM Sans 17"/>
              </a:rPr>
              <a:t>subtree smaller</a:t>
            </a:r>
            <a:r>
              <a:rPr sz="1700" spc="-10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keys.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700" spc="65" dirty="0">
                <a:latin typeface="Arial"/>
                <a:cs typeface="Arial"/>
              </a:rPr>
              <a:t>Right </a:t>
            </a:r>
            <a:r>
              <a:rPr sz="1700" spc="5" dirty="0">
                <a:latin typeface="LM Sans 17"/>
                <a:cs typeface="LM Sans 17"/>
              </a:rPr>
              <a:t>subtree </a:t>
            </a:r>
            <a:r>
              <a:rPr sz="1700" dirty="0">
                <a:latin typeface="LM Sans 17"/>
                <a:cs typeface="LM Sans 17"/>
              </a:rPr>
              <a:t>bigger</a:t>
            </a:r>
            <a:r>
              <a:rPr sz="1700" spc="-15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keys.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953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2967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1618" y="1783562"/>
            <a:ext cx="2684779" cy="143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151" y="71245"/>
            <a:ext cx="2646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29" dirty="0">
                <a:latin typeface="Trebuchet MS"/>
                <a:cs typeface="Trebuchet MS"/>
              </a:rPr>
              <a:t>Tree </a:t>
            </a:r>
            <a:r>
              <a:rPr b="0" spc="-155" dirty="0">
                <a:latin typeface="Trebuchet MS"/>
                <a:cs typeface="Trebuchet MS"/>
              </a:rPr>
              <a:t>Node </a:t>
            </a:r>
            <a:r>
              <a:rPr b="0" spc="-110" dirty="0">
                <a:latin typeface="Trebuchet MS"/>
                <a:cs typeface="Trebuchet MS"/>
              </a:rPr>
              <a:t>Data</a:t>
            </a:r>
            <a:r>
              <a:rPr b="0" spc="-140" dirty="0">
                <a:latin typeface="Trebuchet MS"/>
                <a:cs typeface="Trebuchet MS"/>
              </a:rPr>
              <a:t> </a:t>
            </a:r>
            <a:r>
              <a:rPr b="0" spc="-180" dirty="0">
                <a:latin typeface="Trebuchet MS"/>
                <a:cs typeface="Trebuchet MS"/>
              </a:rPr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136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1175"/>
            <a:ext cx="1175665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300">
              <a:lnSpc>
                <a:spcPct val="111900"/>
              </a:lnSpc>
              <a:spcBef>
                <a:spcPts val="95"/>
              </a:spcBef>
            </a:pPr>
            <a:r>
              <a:rPr sz="1700" spc="-120" dirty="0">
                <a:latin typeface="Arial"/>
                <a:cs typeface="Arial"/>
              </a:rPr>
              <a:t>Key  </a:t>
            </a:r>
            <a:r>
              <a:rPr sz="1700" spc="20" dirty="0">
                <a:latin typeface="Arial"/>
                <a:cs typeface="Arial"/>
              </a:rPr>
              <a:t>Parent  </a:t>
            </a:r>
            <a:r>
              <a:rPr sz="1700" spc="150" dirty="0">
                <a:latin typeface="Arial"/>
                <a:cs typeface="Arial"/>
              </a:rPr>
              <a:t>Left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LM Sans 17"/>
                <a:cs typeface="LM Sans 17"/>
              </a:rPr>
              <a:t>Child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spc="65" dirty="0">
                <a:latin typeface="Arial"/>
                <a:cs typeface="Arial"/>
              </a:rPr>
              <a:t>Right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LM Sans 17"/>
                <a:cs typeface="LM Sans 17"/>
              </a:rPr>
              <a:t>Child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9035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1934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14833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4865" y="1927174"/>
            <a:ext cx="1322070" cy="1322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743" y="71245"/>
            <a:ext cx="2570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 </a:t>
            </a:r>
            <a:r>
              <a:rPr sz="2450" spc="-229" dirty="0">
                <a:solidFill>
                  <a:srgbClr val="006EB8"/>
                </a:solidFill>
                <a:latin typeface="Trebuchet MS"/>
                <a:cs typeface="Trebuchet MS"/>
              </a:rPr>
              <a:t>Tree</a:t>
            </a:r>
            <a:r>
              <a:rPr sz="2450" spc="18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Property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4015156" cy="1131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spc="10" dirty="0">
                <a:latin typeface="LM Sans 17"/>
                <a:cs typeface="LM Sans 17"/>
              </a:rPr>
              <a:t>X </a:t>
            </a:r>
            <a:r>
              <a:rPr sz="1700" spc="5" dirty="0">
                <a:latin typeface="LM Sans 17"/>
                <a:cs typeface="LM Sans 17"/>
              </a:rPr>
              <a:t>’s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-5" dirty="0">
                <a:latin typeface="LM Sans 17"/>
                <a:cs typeface="LM Sans 17"/>
              </a:rPr>
              <a:t>larger </a:t>
            </a:r>
            <a:r>
              <a:rPr sz="1700" spc="5" dirty="0">
                <a:latin typeface="LM Sans 17"/>
                <a:cs typeface="LM Sans 17"/>
              </a:rPr>
              <a:t>than the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any  descendent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its left child, </a:t>
            </a:r>
            <a:r>
              <a:rPr sz="1700" spc="5" dirty="0">
                <a:latin typeface="LM Sans 17"/>
                <a:cs typeface="LM Sans 17"/>
              </a:rPr>
              <a:t>and smaller </a:t>
            </a:r>
            <a:r>
              <a:rPr sz="1700" dirty="0">
                <a:latin typeface="LM Sans 17"/>
                <a:cs typeface="LM Sans 17"/>
              </a:rPr>
              <a:t>than 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of any </a:t>
            </a:r>
            <a:r>
              <a:rPr sz="1700" dirty="0">
                <a:latin typeface="LM Sans 17"/>
                <a:cs typeface="LM Sans 17"/>
              </a:rPr>
              <a:t>descendant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its </a:t>
            </a:r>
            <a:r>
              <a:rPr sz="1700" spc="5" dirty="0">
                <a:latin typeface="LM Sans 17"/>
                <a:cs typeface="LM Sans 17"/>
              </a:rPr>
              <a:t>right</a:t>
            </a:r>
            <a:r>
              <a:rPr sz="1700" spc="3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8627"/>
            <a:ext cx="35623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Which of the </a:t>
            </a:r>
            <a:r>
              <a:rPr sz="1700" dirty="0">
                <a:latin typeface="LM Sans 17"/>
                <a:cs typeface="LM Sans 17"/>
              </a:rPr>
              <a:t>following </a:t>
            </a:r>
            <a:r>
              <a:rPr sz="1700" spc="-20" dirty="0">
                <a:latin typeface="LM Sans 17"/>
                <a:cs typeface="LM Sans 17"/>
              </a:rPr>
              <a:t>Trees </a:t>
            </a:r>
            <a:r>
              <a:rPr sz="1700" spc="5" dirty="0">
                <a:latin typeface="LM Sans 17"/>
                <a:cs typeface="LM Sans 17"/>
              </a:rPr>
              <a:t>satisfies </a:t>
            </a:r>
            <a:r>
              <a:rPr sz="1700" dirty="0">
                <a:latin typeface="LM Sans 17"/>
                <a:cs typeface="LM Sans 17"/>
              </a:rPr>
              <a:t>the  Search </a:t>
            </a:r>
            <a:r>
              <a:rPr sz="1700" spc="-25" dirty="0">
                <a:latin typeface="LM Sans 17"/>
                <a:cs typeface="LM Sans 17"/>
              </a:rPr>
              <a:t>Tree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Property?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078" y="1673237"/>
            <a:ext cx="3813810" cy="98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00151"/>
            <a:ext cx="41675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Which of the </a:t>
            </a:r>
            <a:r>
              <a:rPr sz="1700" dirty="0">
                <a:latin typeface="LM Sans 17"/>
                <a:cs typeface="LM Sans 17"/>
              </a:rPr>
              <a:t>following </a:t>
            </a:r>
            <a:r>
              <a:rPr sz="1700" spc="-20" dirty="0">
                <a:latin typeface="LM Sans 17"/>
                <a:cs typeface="LM Sans 17"/>
              </a:rPr>
              <a:t>Trees </a:t>
            </a:r>
            <a:r>
              <a:rPr sz="1700" spc="5" dirty="0">
                <a:latin typeface="LM Sans 17"/>
                <a:cs typeface="LM Sans 17"/>
              </a:rPr>
              <a:t>satisfies </a:t>
            </a:r>
            <a:r>
              <a:rPr sz="1700" dirty="0">
                <a:latin typeface="LM Sans 17"/>
                <a:cs typeface="LM Sans 17"/>
              </a:rPr>
              <a:t>the  Search </a:t>
            </a:r>
            <a:r>
              <a:rPr sz="1700" spc="-25" dirty="0">
                <a:latin typeface="LM Sans 17"/>
                <a:cs typeface="LM Sans 17"/>
              </a:rPr>
              <a:t>Tree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Property?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268" y="1670951"/>
            <a:ext cx="3821429" cy="98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742" y="71245"/>
            <a:ext cx="1308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29068"/>
            <a:ext cx="39033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How </a:t>
            </a:r>
            <a:r>
              <a:rPr sz="1700" spc="5" dirty="0">
                <a:latin typeface="LM Sans 17"/>
                <a:cs typeface="LM Sans 17"/>
              </a:rPr>
              <a:t>to do </a:t>
            </a:r>
            <a:r>
              <a:rPr sz="1700" dirty="0">
                <a:latin typeface="LM Sans 17"/>
                <a:cs typeface="LM Sans 17"/>
              </a:rPr>
              <a:t>basic </a:t>
            </a:r>
            <a:r>
              <a:rPr sz="1700" spc="5" dirty="0">
                <a:latin typeface="LM Sans 17"/>
                <a:cs typeface="LM Sans 17"/>
              </a:rPr>
              <a:t>operations </a:t>
            </a:r>
            <a:r>
              <a:rPr sz="1700" spc="10" dirty="0">
                <a:latin typeface="LM Sans 17"/>
                <a:cs typeface="LM Sans 17"/>
              </a:rPr>
              <a:t>on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Search  </a:t>
            </a:r>
            <a:r>
              <a:rPr sz="1700" spc="-15" dirty="0">
                <a:latin typeface="LM Sans 17"/>
                <a:cs typeface="LM Sans 17"/>
              </a:rPr>
              <a:t>Trees.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7375667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470413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242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09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675983"/>
            <a:ext cx="422833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23" y="658222"/>
            <a:ext cx="2109501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1061910"/>
            <a:ext cx="4228330" cy="1424940"/>
          </a:xfrm>
          <a:custGeom>
            <a:avLst/>
            <a:gdLst/>
            <a:ahLst/>
            <a:cxnLst/>
            <a:rect l="l" t="t" r="r" b="b"/>
            <a:pathLst>
              <a:path w="4029710" h="1424939">
                <a:moveTo>
                  <a:pt x="4029151" y="0"/>
                </a:moveTo>
                <a:lnTo>
                  <a:pt x="0" y="0"/>
                </a:lnTo>
                <a:lnTo>
                  <a:pt x="0" y="1424393"/>
                </a:lnTo>
                <a:lnTo>
                  <a:pt x="4029151" y="1424393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80" y="1270000"/>
            <a:ext cx="99278" cy="688975"/>
          </a:xfrm>
          <a:custGeom>
            <a:avLst/>
            <a:gdLst/>
            <a:ahLst/>
            <a:cxnLst/>
            <a:rect l="l" t="t" r="r" b="b"/>
            <a:pathLst>
              <a:path w="94615" h="688975">
                <a:moveTo>
                  <a:pt x="94094" y="594664"/>
                </a:moveTo>
                <a:lnTo>
                  <a:pt x="0" y="594664"/>
                </a:lnTo>
                <a:lnTo>
                  <a:pt x="0" y="688759"/>
                </a:lnTo>
                <a:lnTo>
                  <a:pt x="94094" y="688759"/>
                </a:lnTo>
                <a:lnTo>
                  <a:pt x="94094" y="594664"/>
                </a:lnTo>
                <a:close/>
              </a:path>
              <a:path w="94615" h="68897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30289" y="1141299"/>
            <a:ext cx="4166591" cy="1190864"/>
          </a:xfrm>
          <a:prstGeom prst="rect">
            <a:avLst/>
          </a:prstGeom>
        </p:spPr>
        <p:txBody>
          <a:bodyPr vert="horz" wrap="square" lIns="0" tIns="64922" rIns="0" bIns="0" rtlCol="0">
            <a:spAutoFit/>
          </a:bodyPr>
          <a:lstStyle/>
          <a:p>
            <a:pPr marL="412750" marR="5080">
              <a:lnSpc>
                <a:spcPct val="1074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</a:rPr>
              <a:t>Describe </a:t>
            </a:r>
            <a:r>
              <a:rPr sz="1600" spc="-10" dirty="0">
                <a:solidFill>
                  <a:srgbClr val="FFFFFF"/>
                </a:solidFill>
              </a:rPr>
              <a:t>how </a:t>
            </a:r>
            <a:r>
              <a:rPr sz="1600" spc="5" dirty="0">
                <a:solidFill>
                  <a:srgbClr val="FFFFFF"/>
                </a:solidFill>
              </a:rPr>
              <a:t>a </a:t>
            </a:r>
            <a:r>
              <a:rPr sz="1600" spc="-5" dirty="0">
                <a:solidFill>
                  <a:srgbClr val="FFFFFF"/>
                </a:solidFill>
              </a:rPr>
              <a:t>Binary </a:t>
            </a:r>
            <a:r>
              <a:rPr sz="1600" dirty="0">
                <a:solidFill>
                  <a:srgbClr val="FFFFFF"/>
                </a:solidFill>
              </a:rPr>
              <a:t>Search </a:t>
            </a:r>
            <a:r>
              <a:rPr sz="1600" spc="-30" dirty="0">
                <a:solidFill>
                  <a:srgbClr val="FFFFFF"/>
                </a:solidFill>
              </a:rPr>
              <a:t>Tree </a:t>
            </a:r>
            <a:r>
              <a:rPr sz="1600" dirty="0">
                <a:solidFill>
                  <a:srgbClr val="FFFFFF"/>
                </a:solidFill>
              </a:rPr>
              <a:t>data  </a:t>
            </a:r>
            <a:r>
              <a:rPr sz="1600" spc="5" dirty="0">
                <a:solidFill>
                  <a:srgbClr val="FFFFFF"/>
                </a:solidFill>
              </a:rPr>
              <a:t>structure </a:t>
            </a:r>
            <a:r>
              <a:rPr sz="1600" dirty="0">
                <a:solidFill>
                  <a:srgbClr val="FFFFFF"/>
                </a:solidFill>
              </a:rPr>
              <a:t>is constructed.</a:t>
            </a:r>
          </a:p>
          <a:p>
            <a:pPr marL="412750" marR="308610">
              <a:lnSpc>
                <a:spcPct val="107400"/>
              </a:lnSpc>
              <a:spcBef>
                <a:spcPts val="300"/>
              </a:spcBef>
            </a:pPr>
            <a:r>
              <a:rPr sz="1600" spc="5" dirty="0">
                <a:solidFill>
                  <a:srgbClr val="FFFFFF"/>
                </a:solidFill>
              </a:rPr>
              <a:t>Determine whether a </a:t>
            </a:r>
            <a:r>
              <a:rPr sz="1600" dirty="0">
                <a:solidFill>
                  <a:srgbClr val="FFFFFF"/>
                </a:solidFill>
              </a:rPr>
              <a:t>tree is </a:t>
            </a:r>
            <a:r>
              <a:rPr sz="1600" spc="5" dirty="0">
                <a:solidFill>
                  <a:srgbClr val="FFFFFF"/>
                </a:solidFill>
              </a:rPr>
              <a:t>properly  </a:t>
            </a:r>
            <a:r>
              <a:rPr sz="1600" dirty="0">
                <a:solidFill>
                  <a:srgbClr val="FFFFFF"/>
                </a:solidFill>
              </a:rPr>
              <a:t>sorted.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30" dirty="0">
                <a:solidFill>
                  <a:srgbClr val="006EB8"/>
                </a:solidFill>
                <a:latin typeface="Trebuchet MS"/>
                <a:cs typeface="Trebuchet MS"/>
              </a:rPr>
              <a:t>Last</a:t>
            </a:r>
            <a:r>
              <a:rPr sz="2450" spc="-5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224776"/>
            <a:ext cx="361406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spc="-10" dirty="0">
                <a:latin typeface="LM Sans 17"/>
                <a:cs typeface="LM Sans 17"/>
              </a:rPr>
              <a:t>for </a:t>
            </a:r>
            <a:r>
              <a:rPr sz="1700" spc="10" dirty="0">
                <a:latin typeface="LM Sans 17"/>
                <a:cs typeface="LM Sans 17"/>
              </a:rPr>
              <a:t>local</a:t>
            </a:r>
            <a:r>
              <a:rPr sz="1700" spc="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search.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30" dirty="0">
                <a:solidFill>
                  <a:srgbClr val="006EB8"/>
                </a:solidFill>
                <a:latin typeface="Trebuchet MS"/>
                <a:cs typeface="Trebuchet MS"/>
              </a:rPr>
              <a:t>Last</a:t>
            </a:r>
            <a:r>
              <a:rPr sz="2450" spc="-5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196975"/>
            <a:ext cx="3614065" cy="9366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spc="-10" dirty="0">
                <a:latin typeface="LM Sans 17"/>
                <a:cs typeface="LM Sans 17"/>
              </a:rPr>
              <a:t>for </a:t>
            </a:r>
            <a:r>
              <a:rPr sz="1700" spc="10" dirty="0">
                <a:latin typeface="LM Sans 17"/>
                <a:cs typeface="LM Sans 17"/>
              </a:rPr>
              <a:t>local </a:t>
            </a:r>
            <a:r>
              <a:rPr sz="1700" dirty="0">
                <a:latin typeface="LM Sans 17"/>
                <a:cs typeface="LM Sans 17"/>
              </a:rPr>
              <a:t>search.  </a:t>
            </a:r>
            <a:r>
              <a:rPr sz="1700" spc="5" dirty="0">
                <a:latin typeface="LM Sans 17"/>
                <a:cs typeface="LM Sans 17"/>
              </a:rPr>
              <a:t>None of the </a:t>
            </a:r>
            <a:r>
              <a:rPr sz="1700" dirty="0">
                <a:latin typeface="LM Sans 17"/>
                <a:cs typeface="LM Sans 17"/>
              </a:rPr>
              <a:t>existing </a:t>
            </a:r>
            <a:r>
              <a:rPr sz="1700" spc="5" dirty="0">
                <a:latin typeface="LM Sans 17"/>
                <a:cs typeface="LM Sans 17"/>
              </a:rPr>
              <a:t>data structures  </a:t>
            </a:r>
            <a:r>
              <a:rPr sz="1700" spc="-10" dirty="0">
                <a:latin typeface="LM Sans 17"/>
                <a:cs typeface="LM Sans 17"/>
              </a:rPr>
              <a:t>work.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648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Last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60" dirty="0">
                <a:latin typeface="Trebuchet MS"/>
                <a:cs typeface="Trebuchet MS"/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8259" y="1199662"/>
            <a:ext cx="4261841" cy="1521313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2750" marR="330200">
              <a:lnSpc>
                <a:spcPct val="114799"/>
              </a:lnSpc>
              <a:spcBef>
                <a:spcPts val="244"/>
              </a:spcBef>
            </a:pPr>
            <a:r>
              <a:rPr spc="-5" dirty="0"/>
              <a:t>Want </a:t>
            </a:r>
            <a:r>
              <a:rPr spc="5" dirty="0"/>
              <a:t>data structure </a:t>
            </a:r>
            <a:r>
              <a:rPr spc="-10" dirty="0"/>
              <a:t>for </a:t>
            </a:r>
            <a:r>
              <a:rPr spc="10" dirty="0"/>
              <a:t>local </a:t>
            </a:r>
            <a:r>
              <a:rPr dirty="0"/>
              <a:t>search.  </a:t>
            </a:r>
            <a:r>
              <a:rPr spc="5" dirty="0"/>
              <a:t>None of the </a:t>
            </a:r>
            <a:r>
              <a:rPr dirty="0"/>
              <a:t>existing </a:t>
            </a:r>
            <a:r>
              <a:rPr spc="5" dirty="0"/>
              <a:t>data structures  </a:t>
            </a:r>
            <a:r>
              <a:rPr spc="-10" dirty="0"/>
              <a:t>work.</a:t>
            </a:r>
          </a:p>
          <a:p>
            <a:pPr marL="412750">
              <a:lnSpc>
                <a:spcPct val="100000"/>
              </a:lnSpc>
              <a:spcBef>
                <a:spcPts val="450"/>
              </a:spcBef>
            </a:pPr>
            <a:r>
              <a:rPr dirty="0"/>
              <a:t>Sorted </a:t>
            </a:r>
            <a:r>
              <a:rPr spc="-10" dirty="0"/>
              <a:t>arrays </a:t>
            </a:r>
            <a:r>
              <a:rPr spc="5" dirty="0"/>
              <a:t>can </a:t>
            </a:r>
            <a:r>
              <a:rPr dirty="0"/>
              <a:t>search </a:t>
            </a:r>
            <a:r>
              <a:rPr spc="5" dirty="0"/>
              <a:t>but not</a:t>
            </a:r>
            <a:r>
              <a:rPr spc="-150" dirty="0"/>
              <a:t> </a:t>
            </a:r>
            <a:r>
              <a:rPr spc="10" dirty="0"/>
              <a:t>update.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1648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434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2249709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470413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433" y="71245"/>
            <a:ext cx="1680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5" dirty="0">
                <a:solidFill>
                  <a:srgbClr val="006EB8"/>
                </a:solidFill>
                <a:latin typeface="Trebuchet MS"/>
                <a:cs typeface="Trebuchet MS"/>
              </a:rPr>
              <a:t>Binary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1025"/>
            <a:ext cx="18815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5" dirty="0">
                <a:latin typeface="LM Sans 17"/>
                <a:cs typeface="LM Sans 17"/>
              </a:rPr>
              <a:t>an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array: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057" y="1638579"/>
            <a:ext cx="3218420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433" y="71245"/>
            <a:ext cx="1680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5" dirty="0">
                <a:solidFill>
                  <a:srgbClr val="006EB8"/>
                </a:solidFill>
                <a:latin typeface="Trebuchet MS"/>
                <a:cs typeface="Trebuchet MS"/>
              </a:rPr>
              <a:t>Binary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1025"/>
            <a:ext cx="1805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5" dirty="0">
                <a:latin typeface="LM Sans 17"/>
                <a:cs typeface="LM Sans 17"/>
              </a:rPr>
              <a:t>an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array: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057" y="1638579"/>
            <a:ext cx="3218420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249</Words>
  <Application>Microsoft Macintosh PowerPoint</Application>
  <PresentationFormat>Custom</PresentationFormat>
  <Paragraphs>55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LM Sans 10</vt:lpstr>
      <vt:lpstr>LM Sans 17</vt:lpstr>
      <vt:lpstr>Trebuchet MS</vt:lpstr>
      <vt:lpstr>Office Theme</vt:lpstr>
      <vt:lpstr>Binary Search Trees:  Search Trees</vt:lpstr>
      <vt:lpstr>Agenda</vt:lpstr>
      <vt:lpstr>Learning Objectives</vt:lpstr>
      <vt:lpstr>PowerPoint Presentation</vt:lpstr>
      <vt:lpstr>PowerPoint Presentation</vt:lpstr>
      <vt:lpstr>Last Time</vt:lpstr>
      <vt:lpstr>Agenda</vt:lpstr>
      <vt:lpstr>PowerPoint Presentation</vt:lpstr>
      <vt:lpstr>PowerPoint Presentation</vt:lpstr>
      <vt:lpstr>PowerPoint Presentation</vt:lpstr>
      <vt:lpstr>Agenda</vt:lpstr>
      <vt:lpstr>Parts of a Tree</vt:lpstr>
      <vt:lpstr>Tree Node Data 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Search Trees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8</cp:revision>
  <dcterms:created xsi:type="dcterms:W3CDTF">2020-06-21T10:10:01Z</dcterms:created>
  <dcterms:modified xsi:type="dcterms:W3CDTF">2022-05-15T18:50:41Z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