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9" r:id="rId2"/>
    <p:sldId id="280" r:id="rId3"/>
    <p:sldId id="257" r:id="rId4"/>
    <p:sldId id="281" r:id="rId5"/>
    <p:sldId id="259" r:id="rId6"/>
    <p:sldId id="260" r:id="rId7"/>
    <p:sldId id="261" r:id="rId8"/>
    <p:sldId id="262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8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0" autoAdjust="0"/>
    <p:restoredTop sz="71346" autoAdjust="0"/>
  </p:normalViewPr>
  <p:slideViewPr>
    <p:cSldViewPr>
      <p:cViewPr varScale="1">
        <p:scale>
          <a:sx n="151" d="100"/>
          <a:sy n="151" d="100"/>
        </p:scale>
        <p:origin x="294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Runtime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Balanced Trees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/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Runtime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400" dirty="0" smtClean="0"/>
            <a:t>Balanced Trees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sz="1400" dirty="0" smtClean="0"/>
            <a:t>Runtime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Balanced Trees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D268B56B-FFD8-4F41-99C4-EC1736D26AFB}" type="pres">
      <dgm:prSet presAssocID="{6FB15049-0246-4DB1-A336-82FD4083B251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2"/>
      <dgm:spPr/>
    </dgm:pt>
  </dgm:ptLst>
  <dgm:cxnLst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9653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</a:p>
      </dsp:txBody>
      <dsp:txXfrm>
        <a:off x="376645" y="292710"/>
        <a:ext cx="29653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6645" y="1170883"/>
          <a:ext cx="29653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Balanced Trees</a:t>
          </a:r>
        </a:p>
      </dsp:txBody>
      <dsp:txXfrm>
        <a:off x="376645" y="1170883"/>
        <a:ext cx="2965346" cy="585339"/>
      </dsp:txXfrm>
    </dsp:sp>
    <dsp:sp modelId="{8F0C8B5D-5F3B-4985-BEC2-C028BF61164A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9653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</a:p>
      </dsp:txBody>
      <dsp:txXfrm>
        <a:off x="376645" y="292710"/>
        <a:ext cx="29653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6645" y="1170883"/>
          <a:ext cx="2965346" cy="585339"/>
        </a:xfrm>
        <a:prstGeom prst="rect">
          <a:avLst/>
        </a:prstGeom>
        <a:solidFill>
          <a:schemeClr val="accent3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Balanced Trees</a:t>
          </a:r>
        </a:p>
      </dsp:txBody>
      <dsp:txXfrm>
        <a:off x="376645" y="1170883"/>
        <a:ext cx="2965346" cy="585339"/>
      </dsp:txXfrm>
    </dsp:sp>
    <dsp:sp modelId="{8F0C8B5D-5F3B-4985-BEC2-C028BF61164A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965346" cy="585339"/>
        </a:xfrm>
        <a:prstGeom prst="rect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Runtime</a:t>
          </a:r>
        </a:p>
      </dsp:txBody>
      <dsp:txXfrm>
        <a:off x="376645" y="292710"/>
        <a:ext cx="29653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376645" y="1170883"/>
          <a:ext cx="29653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Balanced Trees</a:t>
          </a:r>
        </a:p>
      </dsp:txBody>
      <dsp:txXfrm>
        <a:off x="376645" y="1170883"/>
        <a:ext cx="2965346" cy="585339"/>
      </dsp:txXfrm>
    </dsp:sp>
    <dsp:sp modelId="{8F0C8B5D-5F3B-4985-BEC2-C028BF61164A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43D5A-1C76-4FAA-98CF-2EA6E96B0F28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02C7B-2BE0-4789-9537-A3234640F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to keep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2C7B-2BE0-4789-9537-A3234640FA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2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9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what we mean by balance.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you're balanced, suppose that you're perfectly balanced,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exactly the same size,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2C7B-2BE0-4789-9537-A3234640FA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this is really good for us.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 means that each subtree has half the size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sort of the subtree of its parent.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means after you go down, logarithmically,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levels the subtrees have size one and you're just done.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so, if your tree is well balanced, operations should run in O(log(n)) time,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really what we want.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2C7B-2BE0-4789-9537-A3234640FA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0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you'll note that suddenly we've got a very, very unbalanced tree.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all we did were updates.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somehow we need a way to get around this.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need a way to do updates without unbalancing the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2C7B-2BE0-4789-9537-A3234640FA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basic idea for how we're going to do this, is we're going to want to have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mechanism by which we can rearrange the trees in order to maintain balance.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2C7B-2BE0-4789-9537-A3234640FA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there's one problem with this, which is that however we rearrange the tree,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maintain the sorting property.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to make sure that it's still sorting correctly or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 of our other operations will work.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well, there's a key way to do this, and this is what's known as rotation.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A02C7B-2BE0-4789-9537-A3234640FA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31697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104" y="1284434"/>
            <a:ext cx="2683891" cy="71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1" y="227100"/>
            <a:ext cx="4114800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spc="35" dirty="0"/>
              <a:t>Binary </a:t>
            </a:r>
            <a:r>
              <a:rPr lang="en-US" spc="-20" dirty="0"/>
              <a:t>Search </a:t>
            </a:r>
            <a:r>
              <a:rPr lang="en-US" spc="-15" dirty="0"/>
              <a:t>Trees:  </a:t>
            </a:r>
            <a:r>
              <a:rPr lang="en-US" spc="25" dirty="0"/>
              <a:t>Balance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 smtClean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 smtClean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 smtClean="0">
                <a:latin typeface="LM Sans 10"/>
                <a:cs typeface="LM Sans 10"/>
              </a:rPr>
              <a:t>Sukkur</a:t>
            </a:r>
            <a:r>
              <a:rPr lang="en-US" sz="1000" spc="-5" dirty="0" smtClean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5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930" y="71245"/>
            <a:ext cx="13011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30" dirty="0">
                <a:latin typeface="Trebuchet MS"/>
                <a:cs typeface="Trebuchet MS"/>
              </a:rPr>
              <a:t>II</a:t>
            </a:r>
          </a:p>
        </p:txBody>
      </p:sp>
      <p:sp>
        <p:nvSpPr>
          <p:cNvPr id="3" name="object 3"/>
          <p:cNvSpPr/>
          <p:nvPr/>
        </p:nvSpPr>
        <p:spPr>
          <a:xfrm>
            <a:off x="1188288" y="1117790"/>
            <a:ext cx="2231389" cy="107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480901"/>
            <a:ext cx="3634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LM Sans 17"/>
                <a:cs typeface="LM Sans 17"/>
              </a:rPr>
              <a:t>Depth can </a:t>
            </a:r>
            <a:r>
              <a:rPr sz="1700" spc="25" dirty="0">
                <a:latin typeface="LM Sans 17"/>
                <a:cs typeface="LM Sans 17"/>
              </a:rPr>
              <a:t>be </a:t>
            </a:r>
            <a:r>
              <a:rPr sz="1700" spc="5" dirty="0">
                <a:latin typeface="LM Sans 17"/>
                <a:cs typeface="LM Sans 17"/>
              </a:rPr>
              <a:t>much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smaller.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1472" y="71245"/>
            <a:ext cx="9639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5" dirty="0">
                <a:solidFill>
                  <a:srgbClr val="006EB8"/>
                </a:solidFill>
                <a:latin typeface="Trebuchet MS"/>
                <a:cs typeface="Trebuchet MS"/>
              </a:rPr>
              <a:t>Balance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2148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4" y="1120775"/>
            <a:ext cx="369026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dirty="0">
                <a:latin typeface="LM Sans 17"/>
                <a:cs typeface="LM Sans 17"/>
              </a:rPr>
              <a:t>left </a:t>
            </a:r>
            <a:r>
              <a:rPr sz="1700" spc="5" dirty="0">
                <a:latin typeface="LM Sans 17"/>
                <a:cs typeface="LM Sans 17"/>
              </a:rPr>
              <a:t>and right subtrees to </a:t>
            </a:r>
            <a:r>
              <a:rPr sz="1700" dirty="0">
                <a:latin typeface="LM Sans 17"/>
                <a:cs typeface="LM Sans 17"/>
              </a:rPr>
              <a:t>have  </a:t>
            </a:r>
            <a:r>
              <a:rPr sz="1700" spc="-5" dirty="0">
                <a:latin typeface="LM Sans 17"/>
                <a:cs typeface="LM Sans 17"/>
              </a:rPr>
              <a:t>approximately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0" dirty="0">
                <a:latin typeface="LM Sans 17"/>
                <a:cs typeface="LM Sans 17"/>
              </a:rPr>
              <a:t>same</a:t>
            </a:r>
            <a:r>
              <a:rPr sz="1700" spc="5" dirty="0">
                <a:latin typeface="LM Sans 17"/>
                <a:cs typeface="LM Sans 17"/>
              </a:rPr>
              <a:t> size.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472" y="71245"/>
            <a:ext cx="9639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Balance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2148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4" y="1120775"/>
            <a:ext cx="386171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dirty="0">
                <a:latin typeface="LM Sans 17"/>
                <a:cs typeface="LM Sans 17"/>
              </a:rPr>
              <a:t>left </a:t>
            </a:r>
            <a:r>
              <a:rPr sz="1700" spc="5" dirty="0">
                <a:latin typeface="LM Sans 17"/>
                <a:cs typeface="LM Sans 17"/>
              </a:rPr>
              <a:t>and right subtrees to </a:t>
            </a:r>
            <a:r>
              <a:rPr sz="1700" dirty="0">
                <a:latin typeface="LM Sans 17"/>
                <a:cs typeface="LM Sans 17"/>
              </a:rPr>
              <a:t>have  </a:t>
            </a:r>
            <a:r>
              <a:rPr sz="1700" spc="-5" dirty="0">
                <a:latin typeface="LM Sans 17"/>
                <a:cs typeface="LM Sans 17"/>
              </a:rPr>
              <a:t>approximately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0" dirty="0">
                <a:latin typeface="LM Sans 17"/>
                <a:cs typeface="LM Sans 17"/>
              </a:rPr>
              <a:t>same</a:t>
            </a:r>
            <a:r>
              <a:rPr sz="1700" spc="5" dirty="0">
                <a:latin typeface="LM Sans 17"/>
                <a:cs typeface="LM Sans 17"/>
              </a:rPr>
              <a:t> size.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ts val="1995"/>
              </a:lnSpc>
            </a:pPr>
            <a:r>
              <a:rPr sz="1700" spc="15" dirty="0">
                <a:latin typeface="LM Sans 17"/>
                <a:cs typeface="LM Sans 17"/>
              </a:rPr>
              <a:t>Suppose </a:t>
            </a:r>
            <a:r>
              <a:rPr sz="1700" spc="5" dirty="0">
                <a:latin typeface="LM Sans 17"/>
                <a:cs typeface="LM Sans 17"/>
              </a:rPr>
              <a:t>perfectly</a:t>
            </a:r>
            <a:r>
              <a:rPr sz="1700" spc="-1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balanced: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174628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472" y="71245"/>
            <a:ext cx="9639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Balance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21488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74628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2001824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21691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2929" y="243201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2984" y="1120775"/>
            <a:ext cx="3887115" cy="149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54940">
              <a:lnSpc>
                <a:spcPct val="107400"/>
              </a:lnSpc>
              <a:spcBef>
                <a:spcPts val="95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dirty="0">
                <a:latin typeface="LM Sans 17"/>
                <a:cs typeface="LM Sans 17"/>
              </a:rPr>
              <a:t>left </a:t>
            </a:r>
            <a:r>
              <a:rPr sz="1700" spc="5" dirty="0">
                <a:latin typeface="LM Sans 17"/>
                <a:cs typeface="LM Sans 17"/>
              </a:rPr>
              <a:t>and right subtrees to </a:t>
            </a:r>
            <a:r>
              <a:rPr sz="1700" dirty="0">
                <a:latin typeface="LM Sans 17"/>
                <a:cs typeface="LM Sans 17"/>
              </a:rPr>
              <a:t>have  </a:t>
            </a:r>
            <a:r>
              <a:rPr sz="1700" spc="-5" dirty="0">
                <a:latin typeface="LM Sans 17"/>
                <a:cs typeface="LM Sans 17"/>
              </a:rPr>
              <a:t>approximately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0" dirty="0">
                <a:latin typeface="LM Sans 17"/>
                <a:cs typeface="LM Sans 17"/>
              </a:rPr>
              <a:t>same</a:t>
            </a:r>
            <a:r>
              <a:rPr sz="1700" spc="5" dirty="0">
                <a:latin typeface="LM Sans 17"/>
                <a:cs typeface="LM Sans 17"/>
              </a:rPr>
              <a:t> size.</a:t>
            </a:r>
            <a:endParaRPr sz="1700" dirty="0">
              <a:latin typeface="LM Sans 17"/>
              <a:cs typeface="LM Sans 17"/>
            </a:endParaRPr>
          </a:p>
          <a:p>
            <a:pPr marL="38100">
              <a:lnSpc>
                <a:spcPts val="1995"/>
              </a:lnSpc>
            </a:pPr>
            <a:r>
              <a:rPr sz="1700" spc="15" dirty="0">
                <a:latin typeface="LM Sans 17"/>
                <a:cs typeface="LM Sans 17"/>
              </a:rPr>
              <a:t>Suppose </a:t>
            </a:r>
            <a:r>
              <a:rPr sz="1700" spc="5" dirty="0">
                <a:latin typeface="LM Sans 17"/>
                <a:cs typeface="LM Sans 17"/>
              </a:rPr>
              <a:t>perfectly</a:t>
            </a:r>
            <a:r>
              <a:rPr sz="1700" spc="-1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balanced:</a:t>
            </a:r>
          </a:p>
          <a:p>
            <a:pPr marL="438784" marR="30480">
              <a:lnSpc>
                <a:spcPct val="100800"/>
              </a:lnSpc>
              <a:spcBef>
                <a:spcPts val="140"/>
              </a:spcBef>
            </a:pPr>
            <a:r>
              <a:rPr sz="1400" spc="-110" dirty="0">
                <a:latin typeface="Arial"/>
                <a:cs typeface="Arial"/>
              </a:rPr>
              <a:t>Each </a:t>
            </a:r>
            <a:r>
              <a:rPr sz="1400" spc="-85" dirty="0">
                <a:latin typeface="Arial"/>
                <a:cs typeface="Arial"/>
              </a:rPr>
              <a:t>subtree </a:t>
            </a:r>
            <a:r>
              <a:rPr sz="1400" spc="-45" dirty="0">
                <a:latin typeface="Arial"/>
                <a:cs typeface="Arial"/>
              </a:rPr>
              <a:t>half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size </a:t>
            </a:r>
            <a:r>
              <a:rPr sz="1400" spc="-35" dirty="0">
                <a:latin typeface="Arial"/>
                <a:cs typeface="Arial"/>
              </a:rPr>
              <a:t>of </a:t>
            </a:r>
            <a:r>
              <a:rPr sz="1400" spc="-20" dirty="0">
                <a:latin typeface="Arial"/>
                <a:cs typeface="Arial"/>
              </a:rPr>
              <a:t>its </a:t>
            </a:r>
            <a:r>
              <a:rPr sz="1400" spc="-60" dirty="0">
                <a:latin typeface="Arial"/>
                <a:cs typeface="Arial"/>
              </a:rPr>
              <a:t>parent.  </a:t>
            </a:r>
            <a:r>
              <a:rPr sz="1400" spc="-20" dirty="0">
                <a:latin typeface="Arial"/>
                <a:cs typeface="Arial"/>
              </a:rPr>
              <a:t>After </a:t>
            </a:r>
            <a:r>
              <a:rPr sz="1400" spc="-10" dirty="0">
                <a:latin typeface="Arial"/>
                <a:cs typeface="Arial"/>
              </a:rPr>
              <a:t>log</a:t>
            </a:r>
            <a:r>
              <a:rPr sz="1500" spc="-15" baseline="-19444" dirty="0">
                <a:latin typeface="LM Sans 10"/>
                <a:cs typeface="LM Sans 10"/>
              </a:rPr>
              <a:t>2</a:t>
            </a:r>
            <a:r>
              <a:rPr sz="1400" spc="-10" dirty="0">
                <a:latin typeface="Noto Nastaliq Urdu"/>
                <a:cs typeface="Noto Nastaliq Urdu"/>
              </a:rPr>
              <a:t>(</a:t>
            </a:r>
            <a:r>
              <a:rPr sz="1400" i="1" spc="-10" dirty="0">
                <a:latin typeface="LM Sans 12"/>
                <a:cs typeface="LM Sans 12"/>
              </a:rPr>
              <a:t>n</a:t>
            </a:r>
            <a:r>
              <a:rPr sz="1400" spc="-10" dirty="0">
                <a:latin typeface="Noto Nastaliq Urdu"/>
                <a:cs typeface="Noto Nastaliq Urdu"/>
              </a:rPr>
              <a:t>)</a:t>
            </a:r>
            <a:r>
              <a:rPr sz="1400" spc="160" dirty="0">
                <a:latin typeface="Noto Nastaliq Urdu"/>
                <a:cs typeface="Noto Nastaliq Urdu"/>
              </a:rPr>
              <a:t> </a:t>
            </a:r>
            <a:r>
              <a:rPr sz="1400" spc="-85" dirty="0">
                <a:latin typeface="Arial"/>
                <a:cs typeface="Arial"/>
              </a:rPr>
              <a:t>levels, subtree </a:t>
            </a:r>
            <a:r>
              <a:rPr sz="1400" spc="-35" dirty="0">
                <a:latin typeface="Arial"/>
                <a:cs typeface="Arial"/>
              </a:rPr>
              <a:t>of </a:t>
            </a:r>
            <a:r>
              <a:rPr sz="1400" spc="-110" dirty="0">
                <a:latin typeface="Arial"/>
                <a:cs typeface="Arial"/>
              </a:rPr>
              <a:t>size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1.</a:t>
            </a:r>
            <a:endParaRPr sz="1400" dirty="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15"/>
              </a:spcBef>
            </a:pPr>
            <a:r>
              <a:rPr sz="1400" spc="-65" dirty="0">
                <a:latin typeface="Arial"/>
                <a:cs typeface="Arial"/>
              </a:rPr>
              <a:t>Operations </a:t>
            </a:r>
            <a:r>
              <a:rPr sz="1400" spc="-50" dirty="0">
                <a:latin typeface="Arial"/>
                <a:cs typeface="Arial"/>
              </a:rPr>
              <a:t>run </a:t>
            </a:r>
            <a:r>
              <a:rPr sz="1400" spc="-30" dirty="0">
                <a:latin typeface="Arial"/>
                <a:cs typeface="Arial"/>
              </a:rPr>
              <a:t>in </a:t>
            </a:r>
            <a:r>
              <a:rPr sz="1400" i="1" spc="5" dirty="0">
                <a:latin typeface="LM Sans 12"/>
                <a:cs typeface="LM Sans 12"/>
              </a:rPr>
              <a:t>O</a:t>
            </a:r>
            <a:r>
              <a:rPr sz="1400" spc="5" dirty="0">
                <a:latin typeface="Noto Nastaliq Urdu"/>
                <a:cs typeface="Noto Nastaliq Urdu"/>
              </a:rPr>
              <a:t>(</a:t>
            </a:r>
            <a:r>
              <a:rPr sz="1400" spc="5" dirty="0">
                <a:latin typeface="Arial"/>
                <a:cs typeface="Arial"/>
              </a:rPr>
              <a:t>log</a:t>
            </a:r>
            <a:r>
              <a:rPr sz="1400" spc="5" dirty="0">
                <a:latin typeface="Noto Nastaliq Urdu"/>
                <a:cs typeface="Noto Nastaliq Urdu"/>
              </a:rPr>
              <a:t>(</a:t>
            </a:r>
            <a:r>
              <a:rPr sz="1400" i="1" spc="5" dirty="0">
                <a:latin typeface="LM Sans 12"/>
                <a:cs typeface="LM Sans 12"/>
              </a:rPr>
              <a:t>n</a:t>
            </a:r>
            <a:r>
              <a:rPr sz="1400" spc="5" dirty="0">
                <a:latin typeface="Noto Nastaliq Urdu"/>
                <a:cs typeface="Noto Nastaliq Urdu"/>
              </a:rPr>
              <a:t>))</a:t>
            </a:r>
            <a:r>
              <a:rPr sz="1400" spc="70" dirty="0">
                <a:latin typeface="Noto Nastaliq Urdu"/>
                <a:cs typeface="Noto Nastaliq Urdu"/>
              </a:rPr>
              <a:t> </a:t>
            </a:r>
            <a:r>
              <a:rPr sz="1400" spc="-30" dirty="0">
                <a:latin typeface="Arial"/>
                <a:cs typeface="Arial"/>
              </a:rPr>
              <a:t>time.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59848"/>
            <a:ext cx="4091356" cy="5386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Insertions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dirty="0">
                <a:latin typeface="LM Sans 17"/>
                <a:cs typeface="LM Sans 17"/>
              </a:rPr>
              <a:t>deletions </a:t>
            </a:r>
            <a:r>
              <a:rPr sz="1700" spc="5" dirty="0">
                <a:latin typeface="LM Sans 17"/>
                <a:cs typeface="LM Sans 17"/>
              </a:rPr>
              <a:t>can </a:t>
            </a:r>
            <a:r>
              <a:rPr sz="1700" spc="-5" dirty="0">
                <a:latin typeface="LM Sans 17"/>
                <a:cs typeface="LM Sans 17"/>
              </a:rPr>
              <a:t>destroy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balance!</a:t>
            </a:r>
          </a:p>
        </p:txBody>
      </p:sp>
      <p:sp>
        <p:nvSpPr>
          <p:cNvPr id="4" name="object 4"/>
          <p:cNvSpPr/>
          <p:nvPr/>
        </p:nvSpPr>
        <p:spPr>
          <a:xfrm>
            <a:off x="1576285" y="1439164"/>
            <a:ext cx="236220" cy="236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59848"/>
            <a:ext cx="38500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Insertions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dirty="0">
                <a:latin typeface="LM Sans 17"/>
                <a:cs typeface="LM Sans 17"/>
              </a:rPr>
              <a:t>deletions </a:t>
            </a:r>
            <a:r>
              <a:rPr sz="1700" spc="5" dirty="0">
                <a:latin typeface="LM Sans 17"/>
                <a:cs typeface="LM Sans 17"/>
              </a:rPr>
              <a:t>can </a:t>
            </a:r>
            <a:r>
              <a:rPr sz="1700" spc="-5" dirty="0">
                <a:latin typeface="LM Sans 17"/>
                <a:cs typeface="LM Sans 17"/>
              </a:rPr>
              <a:t>destroy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285" y="1439164"/>
            <a:ext cx="541019" cy="4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59848"/>
            <a:ext cx="38500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Insertions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dirty="0">
                <a:latin typeface="LM Sans 17"/>
                <a:cs typeface="LM Sans 17"/>
              </a:rPr>
              <a:t>deletions </a:t>
            </a:r>
            <a:r>
              <a:rPr sz="1700" spc="5" dirty="0">
                <a:latin typeface="LM Sans 17"/>
                <a:cs typeface="LM Sans 17"/>
              </a:rPr>
              <a:t>can </a:t>
            </a:r>
            <a:r>
              <a:rPr sz="1700" spc="-5" dirty="0">
                <a:latin typeface="LM Sans 17"/>
                <a:cs typeface="LM Sans 17"/>
              </a:rPr>
              <a:t>destroy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285" y="1439164"/>
            <a:ext cx="845819" cy="69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59848"/>
            <a:ext cx="38500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Insertions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dirty="0">
                <a:latin typeface="LM Sans 17"/>
                <a:cs typeface="LM Sans 17"/>
              </a:rPr>
              <a:t>deletions </a:t>
            </a:r>
            <a:r>
              <a:rPr sz="1700" spc="5" dirty="0">
                <a:latin typeface="LM Sans 17"/>
                <a:cs typeface="LM Sans 17"/>
              </a:rPr>
              <a:t>can </a:t>
            </a:r>
            <a:r>
              <a:rPr sz="1700" spc="-5" dirty="0">
                <a:latin typeface="LM Sans 17"/>
                <a:cs typeface="LM Sans 17"/>
              </a:rPr>
              <a:t>destroy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285" y="1439164"/>
            <a:ext cx="1150619" cy="922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59848"/>
            <a:ext cx="38500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Insertions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dirty="0">
                <a:latin typeface="LM Sans 17"/>
                <a:cs typeface="LM Sans 17"/>
              </a:rPr>
              <a:t>deletions </a:t>
            </a:r>
            <a:r>
              <a:rPr sz="1700" spc="5" dirty="0">
                <a:latin typeface="LM Sans 17"/>
                <a:cs typeface="LM Sans 17"/>
              </a:rPr>
              <a:t>can </a:t>
            </a:r>
            <a:r>
              <a:rPr sz="1700" spc="-5" dirty="0">
                <a:latin typeface="LM Sans 17"/>
                <a:cs typeface="LM Sans 17"/>
              </a:rPr>
              <a:t>destroy</a:t>
            </a:r>
            <a:r>
              <a:rPr sz="1700" spc="4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balance!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6285" y="1439164"/>
            <a:ext cx="1150619" cy="1150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316" y="71245"/>
            <a:ext cx="1466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Rebalancing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16718"/>
            <a:ext cx="4091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Idea: Rearrange tree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dirty="0">
                <a:latin typeface="LM Sans 17"/>
                <a:cs typeface="LM Sans 17"/>
              </a:rPr>
              <a:t>maintain</a:t>
            </a:r>
            <a:r>
              <a:rPr sz="1700" spc="-29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3597517"/>
              </p:ext>
            </p:extLst>
          </p:nvPr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76650" y="12731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6766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79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316" y="71245"/>
            <a:ext cx="1466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Rebalancing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00722"/>
            <a:ext cx="4091356" cy="8648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LM Sans 17"/>
                <a:cs typeface="LM Sans 17"/>
              </a:rPr>
              <a:t>Idea: Rearrange tree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dirty="0">
                <a:latin typeface="LM Sans 17"/>
                <a:cs typeface="LM Sans 17"/>
              </a:rPr>
              <a:t>maintain balance.  </a:t>
            </a:r>
            <a:endParaRPr lang="en-US" sz="1700" dirty="0" smtClean="0">
              <a:latin typeface="LM Sans 17"/>
              <a:cs typeface="LM Sans 17"/>
            </a:endParaRPr>
          </a:p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 smtClean="0">
                <a:latin typeface="LM Sans 17"/>
                <a:cs typeface="LM Sans 17"/>
              </a:rPr>
              <a:t>Problem</a:t>
            </a:r>
            <a:r>
              <a:rPr sz="1700" spc="5" dirty="0">
                <a:latin typeface="LM Sans 17"/>
                <a:cs typeface="LM Sans 17"/>
              </a:rPr>
              <a:t>: </a:t>
            </a:r>
            <a:r>
              <a:rPr sz="1700" spc="-5" dirty="0">
                <a:latin typeface="LM Sans 17"/>
                <a:cs typeface="LM Sans 17"/>
              </a:rPr>
              <a:t>How </a:t>
            </a:r>
            <a:r>
              <a:rPr sz="1700" spc="5" dirty="0">
                <a:latin typeface="LM Sans 17"/>
                <a:cs typeface="LM Sans 17"/>
              </a:rPr>
              <a:t>do </a:t>
            </a:r>
            <a:r>
              <a:rPr sz="1700" spc="-15" dirty="0">
                <a:latin typeface="LM Sans 17"/>
                <a:cs typeface="LM Sans 17"/>
              </a:rPr>
              <a:t>we </a:t>
            </a:r>
            <a:r>
              <a:rPr sz="1700" dirty="0">
                <a:latin typeface="LM Sans 17"/>
                <a:cs typeface="LM Sans 17"/>
              </a:rPr>
              <a:t>rearrange tree </a:t>
            </a:r>
            <a:r>
              <a:rPr sz="1700" spc="5" dirty="0">
                <a:latin typeface="LM Sans 17"/>
                <a:cs typeface="LM Sans 17"/>
              </a:rPr>
              <a:t>while  </a:t>
            </a:r>
            <a:r>
              <a:rPr sz="1700" dirty="0">
                <a:latin typeface="LM Sans 17"/>
                <a:cs typeface="LM Sans 17"/>
              </a:rPr>
              <a:t>maintaining order?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742" y="71245"/>
            <a:ext cx="1308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539400"/>
            <a:ext cx="4015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latin typeface="LM Sans 17"/>
                <a:cs typeface="LM Sans 17"/>
              </a:rPr>
              <a:t>How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spc="-10" dirty="0">
                <a:latin typeface="LM Sans 17"/>
                <a:cs typeface="LM Sans 17"/>
              </a:rPr>
              <a:t>keep </a:t>
            </a:r>
            <a:r>
              <a:rPr sz="1700" spc="5" dirty="0">
                <a:latin typeface="LM Sans 17"/>
                <a:cs typeface="LM Sans 17"/>
              </a:rPr>
              <a:t>a </a:t>
            </a:r>
            <a:r>
              <a:rPr sz="1700" dirty="0">
                <a:latin typeface="LM Sans 17"/>
                <a:cs typeface="LM Sans 17"/>
              </a:rPr>
              <a:t>tree balanced. </a:t>
            </a:r>
            <a:r>
              <a:rPr sz="1700" b="1" spc="-50" dirty="0">
                <a:latin typeface="LM Sans 17"/>
                <a:cs typeface="LM Sans 17"/>
              </a:rPr>
              <a:t>AVL</a:t>
            </a:r>
            <a:r>
              <a:rPr sz="1700" b="1" spc="-310" dirty="0">
                <a:latin typeface="LM Sans 17"/>
                <a:cs typeface="LM Sans 17"/>
              </a:rPr>
              <a:t> </a:t>
            </a:r>
            <a:r>
              <a:rPr lang="en-US" sz="1700" b="1" spc="-310" dirty="0" smtClean="0">
                <a:latin typeface="LM Sans 17"/>
                <a:cs typeface="LM Sans 17"/>
              </a:rPr>
              <a:t> </a:t>
            </a:r>
            <a:r>
              <a:rPr sz="1700" b="1" dirty="0" smtClean="0">
                <a:latin typeface="LM Sans 17"/>
                <a:cs typeface="LM Sans 17"/>
              </a:rPr>
              <a:t>trees</a:t>
            </a:r>
            <a:r>
              <a:rPr sz="1700" dirty="0">
                <a:latin typeface="LM Sans 17"/>
                <a:cs typeface="LM Sans 17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532447"/>
            <a:ext cx="437783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24" y="514686"/>
            <a:ext cx="2010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50" y="918375"/>
            <a:ext cx="4377830" cy="1574000"/>
          </a:xfrm>
          <a:custGeom>
            <a:avLst/>
            <a:gdLst/>
            <a:ahLst/>
            <a:cxnLst/>
            <a:rect l="l" t="t" r="r" b="b"/>
            <a:pathLst>
              <a:path w="4029710" h="1783714">
                <a:moveTo>
                  <a:pt x="4029151" y="0"/>
                </a:moveTo>
                <a:lnTo>
                  <a:pt x="0" y="0"/>
                </a:lnTo>
                <a:lnTo>
                  <a:pt x="0" y="1783232"/>
                </a:lnTo>
                <a:lnTo>
                  <a:pt x="4029151" y="1783232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497" y="1132205"/>
            <a:ext cx="102789" cy="1283970"/>
          </a:xfrm>
          <a:custGeom>
            <a:avLst/>
            <a:gdLst/>
            <a:ahLst/>
            <a:cxnLst/>
            <a:rect l="l" t="t" r="r" b="b"/>
            <a:pathLst>
              <a:path w="94615" h="1283970">
                <a:moveTo>
                  <a:pt x="94094" y="1189342"/>
                </a:moveTo>
                <a:lnTo>
                  <a:pt x="0" y="1189342"/>
                </a:lnTo>
                <a:lnTo>
                  <a:pt x="0" y="1283436"/>
                </a:lnTo>
                <a:lnTo>
                  <a:pt x="94094" y="1283436"/>
                </a:lnTo>
                <a:lnTo>
                  <a:pt x="94094" y="1189342"/>
                </a:lnTo>
                <a:close/>
              </a:path>
              <a:path w="94615" h="1283970">
                <a:moveTo>
                  <a:pt x="94094" y="594677"/>
                </a:moveTo>
                <a:lnTo>
                  <a:pt x="0" y="594677"/>
                </a:lnTo>
                <a:lnTo>
                  <a:pt x="0" y="688771"/>
                </a:lnTo>
                <a:lnTo>
                  <a:pt x="94094" y="688771"/>
                </a:lnTo>
                <a:lnTo>
                  <a:pt x="94094" y="594677"/>
                </a:lnTo>
                <a:close/>
              </a:path>
              <a:path w="94615" h="1283970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0414" y="1050621"/>
            <a:ext cx="4223665" cy="1170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Think </a:t>
            </a:r>
            <a:r>
              <a:rPr sz="1700" spc="15" dirty="0">
                <a:solidFill>
                  <a:srgbClr val="FFFFFF"/>
                </a:solidFill>
                <a:latin typeface="LM Sans 17"/>
                <a:cs typeface="LM Sans 17"/>
              </a:rPr>
              <a:t>about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the runtime of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basic </a:t>
            </a:r>
            <a:r>
              <a:rPr sz="1700" spc="-5" dirty="0">
                <a:solidFill>
                  <a:srgbClr val="FFFFFF"/>
                </a:solidFill>
                <a:latin typeface="LM Sans 17"/>
                <a:cs typeface="LM Sans 17"/>
              </a:rPr>
              <a:t>binary 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tree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operations.</a:t>
            </a:r>
            <a:endParaRPr sz="1700" dirty="0">
              <a:latin typeface="LM Sans 17"/>
              <a:cs typeface="LM Sans 17"/>
            </a:endParaRPr>
          </a:p>
          <a:p>
            <a:pPr marL="12700" marR="510540">
              <a:lnSpc>
                <a:spcPct val="107400"/>
              </a:lnSpc>
              <a:spcBef>
                <a:spcPts val="30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Understand the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motivation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behind  </a:t>
            </a:r>
            <a:r>
              <a:rPr sz="1700" spc="-5" dirty="0">
                <a:solidFill>
                  <a:srgbClr val="FFFFFF"/>
                </a:solidFill>
                <a:latin typeface="LM Sans 17"/>
                <a:cs typeface="LM Sans 17"/>
              </a:rPr>
              <a:t>binary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search tree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balance</a:t>
            </a:r>
            <a:r>
              <a:rPr sz="1700" dirty="0" smtClean="0">
                <a:solidFill>
                  <a:srgbClr val="FFFFFF"/>
                </a:solidFill>
                <a:latin typeface="LM Sans 17"/>
                <a:cs typeface="LM Sans 17"/>
              </a:rPr>
              <a:t>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3591" y="2263775"/>
            <a:ext cx="228600" cy="152400"/>
          </a:xfrm>
          <a:prstGeom prst="rect">
            <a:avLst/>
          </a:prstGeom>
          <a:solidFill>
            <a:srgbClr val="87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88367307"/>
              </p:ext>
            </p:extLst>
          </p:nvPr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76650" y="12731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516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6369" y="71245"/>
            <a:ext cx="10350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Runtime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29068"/>
            <a:ext cx="426280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5" dirty="0">
                <a:latin typeface="LM Sans 17"/>
                <a:cs typeface="LM Sans 17"/>
              </a:rPr>
              <a:t>How </a:t>
            </a:r>
            <a:r>
              <a:rPr sz="1700" spc="5" dirty="0">
                <a:latin typeface="LM Sans 17"/>
                <a:cs typeface="LM Sans 17"/>
              </a:rPr>
              <a:t>long do </a:t>
            </a:r>
            <a:r>
              <a:rPr sz="1700" spc="-5" dirty="0">
                <a:latin typeface="LM Sans 17"/>
                <a:cs typeface="LM Sans 17"/>
              </a:rPr>
              <a:t>Binary </a:t>
            </a: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-30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operations  </a:t>
            </a:r>
            <a:r>
              <a:rPr sz="1700" spc="-5" dirty="0">
                <a:latin typeface="LM Sans 17"/>
                <a:cs typeface="LM Sans 17"/>
              </a:rPr>
              <a:t>take?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250" y="71245"/>
            <a:ext cx="5537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5" dirty="0">
                <a:latin typeface="Trebuchet MS"/>
                <a:cs typeface="Trebuchet MS"/>
              </a:rPr>
              <a:t>Find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56902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5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7188" y="1095794"/>
            <a:ext cx="2053589" cy="1617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3001195"/>
            <a:ext cx="3862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Number </a:t>
            </a:r>
            <a:r>
              <a:rPr sz="1700" spc="5" dirty="0">
                <a:latin typeface="LM Sans 17"/>
                <a:cs typeface="LM Sans 17"/>
              </a:rPr>
              <a:t>of operations </a:t>
            </a:r>
            <a:r>
              <a:rPr sz="1700" spc="15" dirty="0">
                <a:latin typeface="LM Sans 17"/>
                <a:cs typeface="LM Sans 17"/>
              </a:rPr>
              <a:t>=</a:t>
            </a:r>
            <a:r>
              <a:rPr sz="1700" spc="-65" dirty="0">
                <a:latin typeface="LM Sans 17"/>
                <a:cs typeface="LM Sans 17"/>
              </a:rPr>
              <a:t> </a:t>
            </a:r>
            <a:r>
              <a:rPr sz="1700" i="1" spc="20" dirty="0">
                <a:latin typeface="LM Sans 17"/>
                <a:cs typeface="LM Sans 17"/>
              </a:rPr>
              <a:t>O</a:t>
            </a:r>
            <a:r>
              <a:rPr sz="1700" spc="20" dirty="0">
                <a:latin typeface="LM Sans 17"/>
                <a:cs typeface="LM Sans 17"/>
              </a:rPr>
              <a:t>(Depth)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03060"/>
            <a:ext cx="41675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Which </a:t>
            </a:r>
            <a:r>
              <a:rPr sz="1700" spc="15" dirty="0">
                <a:latin typeface="LM Sans 17"/>
                <a:cs typeface="LM Sans 17"/>
              </a:rPr>
              <a:t>nodes </a:t>
            </a:r>
            <a:r>
              <a:rPr sz="1700" spc="5" dirty="0">
                <a:latin typeface="LM Sans 17"/>
                <a:cs typeface="LM Sans 17"/>
              </a:rPr>
              <a:t>will </a:t>
            </a:r>
            <a:r>
              <a:rPr sz="1700" spc="30" dirty="0">
                <a:latin typeface="LM Sans 17"/>
                <a:cs typeface="LM Sans 17"/>
              </a:rPr>
              <a:t>be </a:t>
            </a:r>
            <a:r>
              <a:rPr sz="1700" spc="5" dirty="0">
                <a:latin typeface="LM Sans 17"/>
                <a:cs typeface="LM Sans 17"/>
              </a:rPr>
              <a:t>faster to </a:t>
            </a: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-10" dirty="0">
                <a:latin typeface="LM Sans 17"/>
                <a:cs typeface="LM Sans 17"/>
              </a:rPr>
              <a:t>for </a:t>
            </a:r>
            <a:r>
              <a:rPr sz="1700" dirty="0">
                <a:latin typeface="LM Sans 17"/>
                <a:cs typeface="LM Sans 17"/>
              </a:rPr>
              <a:t>in 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dirty="0">
                <a:latin typeface="LM Sans 17"/>
                <a:cs typeface="LM Sans 17"/>
              </a:rPr>
              <a:t>following tree?</a:t>
            </a:r>
          </a:p>
        </p:txBody>
      </p:sp>
      <p:sp>
        <p:nvSpPr>
          <p:cNvPr id="4" name="object 4"/>
          <p:cNvSpPr/>
          <p:nvPr/>
        </p:nvSpPr>
        <p:spPr>
          <a:xfrm>
            <a:off x="1689328" y="1424292"/>
            <a:ext cx="1229360" cy="1529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6618" y="71245"/>
            <a:ext cx="1214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Example</a:t>
            </a:r>
            <a:r>
              <a:rPr sz="2450" spc="-4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1660" y="904430"/>
            <a:ext cx="1604645" cy="160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2800942"/>
            <a:ext cx="3329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LM Sans 17"/>
                <a:cs typeface="LM Sans 17"/>
              </a:rPr>
              <a:t>Depth can </a:t>
            </a:r>
            <a:r>
              <a:rPr sz="1700" spc="25" dirty="0">
                <a:latin typeface="LM Sans 17"/>
                <a:cs typeface="LM Sans 17"/>
              </a:rPr>
              <a:t>be </a:t>
            </a:r>
            <a:r>
              <a:rPr sz="1700" spc="5" dirty="0">
                <a:latin typeface="LM Sans 17"/>
                <a:cs typeface="LM Sans 17"/>
              </a:rPr>
              <a:t>as bad as</a:t>
            </a:r>
            <a:r>
              <a:rPr sz="1700" spc="-75" dirty="0">
                <a:latin typeface="LM Sans 17"/>
                <a:cs typeface="LM Sans 17"/>
              </a:rPr>
              <a:t> </a:t>
            </a:r>
            <a:r>
              <a:rPr sz="1700" i="1" spc="20" dirty="0">
                <a:latin typeface="LM Sans 17"/>
                <a:cs typeface="LM Sans 17"/>
              </a:rPr>
              <a:t>n</a:t>
            </a:r>
            <a:r>
              <a:rPr sz="1700" spc="20" dirty="0">
                <a:latin typeface="LM Sans 17"/>
                <a:cs typeface="LM Sans 17"/>
              </a:rPr>
              <a:t>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3929747"/>
              </p:ext>
            </p:extLst>
          </p:nvPr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6766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734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327</Words>
  <Application>Microsoft Office PowerPoint</Application>
  <PresentationFormat>Custom</PresentationFormat>
  <Paragraphs>90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LM Sans 10</vt:lpstr>
      <vt:lpstr>LM Sans 12</vt:lpstr>
      <vt:lpstr>LM Sans 17</vt:lpstr>
      <vt:lpstr>Noto Nastaliq Urdu</vt:lpstr>
      <vt:lpstr>Trebuchet MS</vt:lpstr>
      <vt:lpstr>Office Theme</vt:lpstr>
      <vt:lpstr>Binary Search Trees:  Balance</vt:lpstr>
      <vt:lpstr>Agenda</vt:lpstr>
      <vt:lpstr>Learning Objectives</vt:lpstr>
      <vt:lpstr>Agenda</vt:lpstr>
      <vt:lpstr>PowerPoint Presentation</vt:lpstr>
      <vt:lpstr>Find</vt:lpstr>
      <vt:lpstr>PowerPoint Presentation</vt:lpstr>
      <vt:lpstr>PowerPoint Presentation</vt:lpstr>
      <vt:lpstr>Agenda</vt:lpstr>
      <vt:lpstr>Example II</vt:lpstr>
      <vt:lpstr>PowerPoint Presentation</vt:lpstr>
      <vt:lpstr>Balance</vt:lpstr>
      <vt:lpstr>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 Balance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</cp:lastModifiedBy>
  <cp:revision>18</cp:revision>
  <dcterms:created xsi:type="dcterms:W3CDTF">2020-06-21T11:17:20Z</dcterms:created>
  <dcterms:modified xsi:type="dcterms:W3CDTF">2020-06-21T17:10:17Z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