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99" r:id="rId2"/>
    <p:sldId id="300" r:id="rId3"/>
    <p:sldId id="259" r:id="rId4"/>
    <p:sldId id="260" r:id="rId5"/>
    <p:sldId id="261" r:id="rId6"/>
    <p:sldId id="301" r:id="rId7"/>
    <p:sldId id="30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2"/>
    <p:restoredTop sz="77128" autoAdjust="0"/>
  </p:normalViewPr>
  <p:slideViewPr>
    <p:cSldViewPr>
      <p:cViewPr varScale="1">
        <p:scale>
          <a:sx n="171" d="100"/>
          <a:sy n="171" d="100"/>
        </p:scale>
        <p:origin x="2360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/>
      <dgm:spPr/>
      <dgm:t>
        <a:bodyPr/>
        <a:lstStyle/>
        <a:p>
          <a:r>
            <a:rPr lang="en-US" dirty="0"/>
            <a:t>Priority Queue (Overview)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/>
        </a:p>
      </dgm:t>
    </dgm:pt>
    <dgm:pt modelId="{188F360A-D6D7-4A9D-8CBF-C4BE4D2A9756}">
      <dgm:prSet phldrT="[Text]"/>
      <dgm:spPr/>
      <dgm:t>
        <a:bodyPr/>
        <a:lstStyle/>
        <a:p>
          <a:r>
            <a:rPr lang="en-US" dirty="0"/>
            <a:t>Naïve Implementation</a:t>
          </a:r>
        </a:p>
      </dgm:t>
    </dgm:pt>
    <dgm:pt modelId="{8CD5876D-B996-4123-A398-61807CDDFBB2}" type="parTrans" cxnId="{626A0FD0-BAF7-482A-A6AB-55D51EC3EA28}">
      <dgm:prSet/>
      <dgm:spPr/>
      <dgm:t>
        <a:bodyPr/>
        <a:lstStyle/>
        <a:p>
          <a:endParaRPr lang="en-US"/>
        </a:p>
      </dgm:t>
    </dgm:pt>
    <dgm:pt modelId="{290A47AD-5BBB-42CE-80EC-E9C12DCC30B0}" type="sibTrans" cxnId="{626A0FD0-BAF7-482A-A6AB-55D51EC3EA28}">
      <dgm:prSet/>
      <dgm:spPr/>
      <dgm:t>
        <a:bodyPr/>
        <a:lstStyle/>
        <a:p>
          <a:endParaRPr lang="en-US"/>
        </a:p>
      </dgm:t>
    </dgm:pt>
    <dgm:pt modelId="{7F211A00-A7A1-4367-AAFB-E053E26DC267}">
      <dgm:prSet phldrT="[Text]"/>
      <dgm:spPr/>
      <dgm:t>
        <a:bodyPr/>
        <a:lstStyle/>
        <a:p>
          <a:r>
            <a:rPr lang="en-US" dirty="0"/>
            <a:t>Priority Queue (Example)</a:t>
          </a:r>
        </a:p>
      </dgm:t>
    </dgm:pt>
    <dgm:pt modelId="{0EFED2E2-45EB-40C0-99A4-4EBF83331437}" type="parTrans" cxnId="{261C934A-1A01-4024-95D5-7C80A7D88643}">
      <dgm:prSet/>
      <dgm:spPr/>
      <dgm:t>
        <a:bodyPr/>
        <a:lstStyle/>
        <a:p>
          <a:endParaRPr lang="en-US"/>
        </a:p>
      </dgm:t>
    </dgm:pt>
    <dgm:pt modelId="{3CDA9497-5DFC-488D-85C5-DA92BF5CBFCC}" type="sibTrans" cxnId="{261C934A-1A01-4024-95D5-7C80A7D88643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3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3"/>
      <dgm:spPr/>
    </dgm:pt>
    <dgm:pt modelId="{4416D48A-90A9-4132-B149-BE17588B8C22}" type="pres">
      <dgm:prSet presAssocID="{31F5DCC9-5A1A-4B02-9C44-3D3085237653}" presName="dstNode" presStyleLbl="node1" presStyleIdx="0" presStyleCnt="3"/>
      <dgm:spPr/>
    </dgm:pt>
    <dgm:pt modelId="{411F8192-2646-407E-928A-72323120FF80}" type="pres">
      <dgm:prSet presAssocID="{1DE6C701-75C2-4B51-BD7F-7B39E020C404}" presName="text_1" presStyleLbl="node1" presStyleIdx="0" presStyleCnt="3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3"/>
      <dgm:spPr/>
    </dgm:pt>
    <dgm:pt modelId="{CE297F64-058B-48D0-9EFA-AD9798249368}" type="pres">
      <dgm:prSet presAssocID="{7F211A00-A7A1-4367-AAFB-E053E26DC267}" presName="text_2" presStyleLbl="node1" presStyleIdx="1" presStyleCnt="3">
        <dgm:presLayoutVars>
          <dgm:bulletEnabled val="1"/>
        </dgm:presLayoutVars>
      </dgm:prSet>
      <dgm:spPr/>
    </dgm:pt>
    <dgm:pt modelId="{F30E0EB3-E58C-49CB-8DA8-D0F132777340}" type="pres">
      <dgm:prSet presAssocID="{7F211A00-A7A1-4367-AAFB-E053E26DC267}" presName="accent_2" presStyleCnt="0"/>
      <dgm:spPr/>
    </dgm:pt>
    <dgm:pt modelId="{B999A859-9572-4F2B-93C7-6589CD2029E2}" type="pres">
      <dgm:prSet presAssocID="{7F211A00-A7A1-4367-AAFB-E053E26DC267}" presName="accentRepeatNode" presStyleLbl="solidFgAcc1" presStyleIdx="1" presStyleCnt="3"/>
      <dgm:spPr/>
    </dgm:pt>
    <dgm:pt modelId="{3373863E-1EB9-4B32-928C-B6070B5B8D97}" type="pres">
      <dgm:prSet presAssocID="{188F360A-D6D7-4A9D-8CBF-C4BE4D2A9756}" presName="text_3" presStyleLbl="node1" presStyleIdx="2" presStyleCnt="3">
        <dgm:presLayoutVars>
          <dgm:bulletEnabled val="1"/>
        </dgm:presLayoutVars>
      </dgm:prSet>
      <dgm:spPr/>
    </dgm:pt>
    <dgm:pt modelId="{06567AAB-9F60-4D2E-817D-6F5354D6BE3A}" type="pres">
      <dgm:prSet presAssocID="{188F360A-D6D7-4A9D-8CBF-C4BE4D2A9756}" presName="accent_3" presStyleCnt="0"/>
      <dgm:spPr/>
    </dgm:pt>
    <dgm:pt modelId="{8CE5B406-787F-43C8-AD62-5BE5611F73D9}" type="pres">
      <dgm:prSet presAssocID="{188F360A-D6D7-4A9D-8CBF-C4BE4D2A9756}" presName="accentRepeatNode" presStyleLbl="solidFgAcc1" presStyleIdx="2" presStyleCnt="3"/>
      <dgm:spPr/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860CDD33-DD6B-46EA-97F4-B401E1C6987F}" type="presOf" srcId="{7F211A00-A7A1-4367-AAFB-E053E26DC267}" destId="{CE297F64-058B-48D0-9EFA-AD9798249368}" srcOrd="0" destOrd="0" presId="urn:microsoft.com/office/officeart/2008/layout/VerticalCurvedList"/>
    <dgm:cxn modelId="{261C934A-1A01-4024-95D5-7C80A7D88643}" srcId="{31F5DCC9-5A1A-4B02-9C44-3D3085237653}" destId="{7F211A00-A7A1-4367-AAFB-E053E26DC267}" srcOrd="1" destOrd="0" parTransId="{0EFED2E2-45EB-40C0-99A4-4EBF83331437}" sibTransId="{3CDA9497-5DFC-488D-85C5-DA92BF5CBFCC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E3393BAA-AECF-44BE-8D36-15BE4D0B670A}" type="presOf" srcId="{188F360A-D6D7-4A9D-8CBF-C4BE4D2A9756}" destId="{3373863E-1EB9-4B32-928C-B6070B5B8D97}" srcOrd="0" destOrd="0" presId="urn:microsoft.com/office/officeart/2008/layout/VerticalCurvedList"/>
    <dgm:cxn modelId="{626A0FD0-BAF7-482A-A6AB-55D51EC3EA28}" srcId="{31F5DCC9-5A1A-4B02-9C44-3D3085237653}" destId="{188F360A-D6D7-4A9D-8CBF-C4BE4D2A9756}" srcOrd="2" destOrd="0" parTransId="{8CD5876D-B996-4123-A398-61807CDDFBB2}" sibTransId="{290A47AD-5BBB-42CE-80EC-E9C12DCC30B0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BADDDCA4-8A28-40B9-AC6E-F5336EF2883E}" type="presParOf" srcId="{97AA7E39-476A-473E-92EE-D3B8022441BC}" destId="{CE297F64-058B-48D0-9EFA-AD9798249368}" srcOrd="3" destOrd="0" presId="urn:microsoft.com/office/officeart/2008/layout/VerticalCurvedList"/>
    <dgm:cxn modelId="{219AA47D-A353-4E27-91CA-98843865AC49}" type="presParOf" srcId="{97AA7E39-476A-473E-92EE-D3B8022441BC}" destId="{F30E0EB3-E58C-49CB-8DA8-D0F132777340}" srcOrd="4" destOrd="0" presId="urn:microsoft.com/office/officeart/2008/layout/VerticalCurvedList"/>
    <dgm:cxn modelId="{51715008-3D04-443E-AFF0-8AD162C1014D}" type="presParOf" srcId="{F30E0EB3-E58C-49CB-8DA8-D0F132777340}" destId="{B999A859-9572-4F2B-93C7-6589CD2029E2}" srcOrd="0" destOrd="0" presId="urn:microsoft.com/office/officeart/2008/layout/VerticalCurvedList"/>
    <dgm:cxn modelId="{A6900DB5-7D09-4565-B442-18BC14B785C9}" type="presParOf" srcId="{97AA7E39-476A-473E-92EE-D3B8022441BC}" destId="{3373863E-1EB9-4B32-928C-B6070B5B8D97}" srcOrd="5" destOrd="0" presId="urn:microsoft.com/office/officeart/2008/layout/VerticalCurvedList"/>
    <dgm:cxn modelId="{0BDE5A91-17D6-4F9F-906D-FADB35C99D08}" type="presParOf" srcId="{97AA7E39-476A-473E-92EE-D3B8022441BC}" destId="{06567AAB-9F60-4D2E-817D-6F5354D6BE3A}" srcOrd="6" destOrd="0" presId="urn:microsoft.com/office/officeart/2008/layout/VerticalCurvedList"/>
    <dgm:cxn modelId="{3E23D40C-5577-4075-9C4F-CFA388C5CED5}" type="presParOf" srcId="{06567AAB-9F60-4D2E-817D-6F5354D6BE3A}" destId="{8CE5B406-787F-43C8-AD62-5BE5611F73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14525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289306" y="204893"/>
          <a:ext cx="2963932" cy="4097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Priority Queue (Overview)</a:t>
          </a:r>
        </a:p>
      </dsp:txBody>
      <dsp:txXfrm>
        <a:off x="289306" y="204893"/>
        <a:ext cx="2963932" cy="409786"/>
      </dsp:txXfrm>
    </dsp:sp>
    <dsp:sp modelId="{01F18C52-7DC5-470A-B5FD-1E3E83990E56}">
      <dsp:nvSpPr>
        <dsp:cNvPr id="0" name=""/>
        <dsp:cNvSpPr/>
      </dsp:nvSpPr>
      <dsp:spPr>
        <a:xfrm>
          <a:off x="33189" y="15366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97F64-058B-48D0-9EFA-AD9798249368}">
      <dsp:nvSpPr>
        <dsp:cNvPr id="0" name=""/>
        <dsp:cNvSpPr/>
      </dsp:nvSpPr>
      <dsp:spPr>
        <a:xfrm>
          <a:off x="438263" y="819573"/>
          <a:ext cx="2814975" cy="409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Priority Queue (Example)</a:t>
          </a:r>
        </a:p>
      </dsp:txBody>
      <dsp:txXfrm>
        <a:off x="438263" y="819573"/>
        <a:ext cx="2814975" cy="409786"/>
      </dsp:txXfrm>
    </dsp:sp>
    <dsp:sp modelId="{B999A859-9572-4F2B-93C7-6589CD2029E2}">
      <dsp:nvSpPr>
        <dsp:cNvPr id="0" name=""/>
        <dsp:cNvSpPr/>
      </dsp:nvSpPr>
      <dsp:spPr>
        <a:xfrm>
          <a:off x="182147" y="76834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3863E-1EB9-4B32-928C-B6070B5B8D97}">
      <dsp:nvSpPr>
        <dsp:cNvPr id="0" name=""/>
        <dsp:cNvSpPr/>
      </dsp:nvSpPr>
      <dsp:spPr>
        <a:xfrm>
          <a:off x="289306" y="1434253"/>
          <a:ext cx="2963932" cy="4097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Naïve Implementation</a:t>
          </a:r>
        </a:p>
      </dsp:txBody>
      <dsp:txXfrm>
        <a:off x="289306" y="1434253"/>
        <a:ext cx="2963932" cy="409786"/>
      </dsp:txXfrm>
    </dsp:sp>
    <dsp:sp modelId="{8CE5B406-787F-43C8-AD62-5BE5611F73D9}">
      <dsp:nvSpPr>
        <dsp:cNvPr id="0" name=""/>
        <dsp:cNvSpPr/>
      </dsp:nvSpPr>
      <dsp:spPr>
        <a:xfrm>
          <a:off x="33189" y="138302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569A-B310-4311-AD4D-C5F8AEF1D24A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7263A-FE21-475F-8623-DAFD58D0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0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5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39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2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5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35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3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4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97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6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6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62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65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6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40" y="71245"/>
            <a:ext cx="4390618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864" y="845223"/>
            <a:ext cx="3884371" cy="261610"/>
          </a:xfrm>
        </p:spPr>
        <p:txBody>
          <a:bodyPr lIns="0" tIns="0" rIns="0" bIns="0"/>
          <a:lstStyle>
            <a:lvl1pPr marL="285750" indent="-285750">
              <a:buClr>
                <a:srgbClr val="0070C0"/>
              </a:buClr>
              <a:buFont typeface="Wingdings" panose="05000000000000000000" pitchFamily="2" charset="2"/>
              <a:buChar char="q"/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8796" y="227100"/>
            <a:ext cx="2532507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864" y="845223"/>
            <a:ext cx="3884371" cy="2050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b="14905"/>
          <a:stretch/>
        </p:blipFill>
        <p:spPr bwMode="auto">
          <a:xfrm>
            <a:off x="2058421" y="2339975"/>
            <a:ext cx="491630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49" y="227100"/>
            <a:ext cx="3528835" cy="77880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61440" marR="5080" indent="-1349375" algn="ctr">
              <a:lnSpc>
                <a:spcPct val="101699"/>
              </a:lnSpc>
              <a:spcBef>
                <a:spcPts val="75"/>
              </a:spcBef>
            </a:pPr>
            <a:r>
              <a:rPr b="1" spc="-15" dirty="0">
                <a:latin typeface="Arial"/>
                <a:cs typeface="Arial"/>
              </a:rPr>
              <a:t>Basic </a:t>
            </a:r>
            <a:r>
              <a:rPr b="1" spc="165" dirty="0">
                <a:latin typeface="Arial"/>
                <a:cs typeface="Arial"/>
              </a:rPr>
              <a:t>Data </a:t>
            </a:r>
            <a:r>
              <a:rPr b="1" spc="15" dirty="0">
                <a:latin typeface="Arial"/>
                <a:cs typeface="Arial"/>
              </a:rPr>
              <a:t>Structures:</a:t>
            </a:r>
            <a:r>
              <a:rPr lang="en-US" spc="15" dirty="0"/>
              <a:t> </a:t>
            </a:r>
            <a:r>
              <a:rPr lang="en-US" b="1" spc="-15" dirty="0">
                <a:latin typeface="Arial"/>
                <a:cs typeface="Arial"/>
              </a:rPr>
              <a:t>Priority Queue</a:t>
            </a:r>
            <a:endParaRPr b="1" spc="-1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04" y="1279850"/>
            <a:ext cx="2682240" cy="8669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en-US" sz="1700" dirty="0">
                <a:latin typeface="LM Sans 17"/>
                <a:cs typeface="LM Sans 17"/>
              </a:rPr>
              <a:t>Saif Hassan</a:t>
            </a:r>
            <a:endParaRPr sz="1700" dirty="0">
              <a:latin typeface="LM Sans 17"/>
              <a:cs typeface="LM Sans 17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sz="1000" spc="-10" dirty="0">
                <a:latin typeface="LM Sans 10"/>
                <a:cs typeface="LM Sans 10"/>
              </a:rPr>
              <a:t>Department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Computer </a:t>
            </a:r>
            <a:r>
              <a:rPr sz="1000" spc="-5" dirty="0">
                <a:latin typeface="LM Sans 10"/>
                <a:cs typeface="LM Sans 10"/>
              </a:rPr>
              <a:t>Science</a:t>
            </a:r>
            <a:endParaRPr lang="en-US" sz="1000" spc="-5" dirty="0">
              <a:latin typeface="LM Sans 10"/>
              <a:cs typeface="LM Sans 10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lang="en-US" sz="1000" spc="-5" dirty="0" err="1">
                <a:latin typeface="LM Sans 10"/>
                <a:cs typeface="LM Sans 10"/>
              </a:rPr>
              <a:t>Sukkur</a:t>
            </a:r>
            <a:r>
              <a:rPr lang="en-US" sz="1000" spc="-5" dirty="0">
                <a:latin typeface="LM Sans 10"/>
                <a:cs typeface="LM Sans 10"/>
              </a:rPr>
              <a:t> IBA University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389" y="2719566"/>
            <a:ext cx="340169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sz="1700" b="1" spc="18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sz="17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 and</a:t>
            </a:r>
            <a:r>
              <a:rPr sz="1700" b="1" spc="-3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6EB8"/>
                </a:solidFill>
                <a:latin typeface="Arial"/>
                <a:cs typeface="Arial"/>
              </a:rPr>
              <a:t>Algorithms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08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5" name="object 5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999" y="1155090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1800021"/>
                  </a:moveTo>
                  <a:lnTo>
                    <a:pt x="0" y="0"/>
                  </a:lnTo>
                  <a:lnTo>
                    <a:pt x="1800021" y="0"/>
                  </a:lnTo>
                  <a:lnTo>
                    <a:pt x="1800021" y="1800021"/>
                  </a:lnTo>
                  <a:lnTo>
                    <a:pt x="0" y="1800021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0630" y="852736"/>
            <a:ext cx="2696845" cy="1313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LM Sans 17"/>
              <a:cs typeface="LM Sans 17"/>
            </a:endParaRPr>
          </a:p>
          <a:p>
            <a:pPr marL="1875789">
              <a:lnSpc>
                <a:spcPct val="100000"/>
              </a:lnSpc>
            </a:pPr>
            <a:r>
              <a:rPr sz="1700" dirty="0">
                <a:latin typeface="LM Sans 17"/>
                <a:cs typeface="LM Sans 17"/>
              </a:rPr>
              <a:t>Queries:</a:t>
            </a:r>
            <a:endParaRPr sz="1700">
              <a:latin typeface="LM Sans 17"/>
              <a:cs typeface="LM Sans 17"/>
            </a:endParaRPr>
          </a:p>
          <a:p>
            <a:pPr marL="1762760">
              <a:lnSpc>
                <a:spcPct val="100000"/>
              </a:lnSpc>
              <a:spcBef>
                <a:spcPts val="585"/>
              </a:spcBef>
            </a:pPr>
            <a:r>
              <a:rPr sz="1700" spc="100" dirty="0">
                <a:latin typeface="Arial"/>
                <a:cs typeface="Arial"/>
              </a:rPr>
              <a:t>Insert</a:t>
            </a:r>
            <a:r>
              <a:rPr sz="1700" spc="100" dirty="0">
                <a:latin typeface="UKIJ Esliye Chiwer"/>
                <a:cs typeface="UKIJ Esliye Chiwer"/>
              </a:rPr>
              <a:t>(</a:t>
            </a:r>
            <a:r>
              <a:rPr sz="1700" spc="100" dirty="0">
                <a:latin typeface="LM Sans 17"/>
                <a:cs typeface="LM Sans 17"/>
              </a:rPr>
              <a:t>5</a:t>
            </a:r>
            <a:r>
              <a:rPr sz="1700" spc="100" dirty="0">
                <a:latin typeface="UKIJ Esliye Chiwer"/>
                <a:cs typeface="UKIJ Esliye Chiwer"/>
              </a:rPr>
              <a:t>)</a:t>
            </a:r>
            <a:endParaRPr sz="1700">
              <a:latin typeface="UKIJ Esliye Chiwer"/>
              <a:cs typeface="UKIJ Esliye Chiwer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538173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</a:t>
            </a:r>
            <a:r>
              <a:rPr lang="en-US" sz="1700" dirty="0">
                <a:latin typeface="LM Sans 17"/>
                <a:cs typeface="LM Sans 17"/>
              </a:rPr>
              <a:t>s: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9850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750238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868" y="1474597"/>
            <a:ext cx="946150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75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spc="100" dirty="0">
                <a:latin typeface="Arial"/>
                <a:cs typeface="Arial"/>
              </a:rPr>
              <a:t>Insert</a:t>
            </a:r>
            <a:r>
              <a:rPr sz="1700" spc="100" dirty="0">
                <a:latin typeface="UKIJ Esliye Chiwer"/>
                <a:cs typeface="UKIJ Esliye Chiwer"/>
              </a:rPr>
              <a:t>(</a:t>
            </a:r>
            <a:r>
              <a:rPr sz="1700" spc="100" dirty="0">
                <a:latin typeface="LM Sans 17"/>
                <a:cs typeface="LM Sans 17"/>
              </a:rPr>
              <a:t>7</a:t>
            </a:r>
            <a:r>
              <a:rPr sz="1700" spc="100" dirty="0">
                <a:latin typeface="UKIJ Esliye Chiwer"/>
                <a:cs typeface="UKIJ Esliye Chiwer"/>
              </a:rPr>
              <a:t>)</a:t>
            </a:r>
            <a:endParaRPr sz="1700" dirty="0">
              <a:latin typeface="UKIJ Esliye Chiwer"/>
              <a:cs typeface="UKIJ Esliye Chiwer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4006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9088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</a:pPr>
            <a:endParaRPr sz="20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LM Sans 17"/>
              <a:cs typeface="LM Sans 17"/>
            </a:endParaRPr>
          </a:p>
          <a:p>
            <a:pPr marL="359410" algn="ctr">
              <a:lnSpc>
                <a:spcPct val="100000"/>
              </a:lnSpc>
            </a:pPr>
            <a:r>
              <a:rPr sz="1700" spc="10" dirty="0">
                <a:latin typeface="LM Sans 17"/>
                <a:cs typeface="LM Sans 17"/>
              </a:rPr>
              <a:t>7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7054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</a:pPr>
            <a:endParaRPr sz="20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LM Sans 17"/>
              <a:cs typeface="LM Sans 17"/>
            </a:endParaRPr>
          </a:p>
          <a:p>
            <a:pPr marL="359410" algn="ctr">
              <a:lnSpc>
                <a:spcPct val="100000"/>
              </a:lnSpc>
            </a:pPr>
            <a:r>
              <a:rPr sz="1700" spc="10" dirty="0">
                <a:latin typeface="LM Sans 17"/>
                <a:cs typeface="LM Sans 17"/>
              </a:rPr>
              <a:t>7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868" y="1474597"/>
            <a:ext cx="946150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75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  <a:endParaRPr sz="170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spc="100" dirty="0">
                <a:latin typeface="Arial"/>
                <a:cs typeface="Arial"/>
              </a:rPr>
              <a:t>Insert</a:t>
            </a:r>
            <a:r>
              <a:rPr sz="1700" spc="100" dirty="0">
                <a:latin typeface="UKIJ Esliye Chiwer"/>
                <a:cs typeface="UKIJ Esliye Chiwer"/>
              </a:rPr>
              <a:t>(</a:t>
            </a:r>
            <a:r>
              <a:rPr sz="1700" spc="100" dirty="0">
                <a:latin typeface="LM Sans 17"/>
                <a:cs typeface="LM Sans 17"/>
              </a:rPr>
              <a:t>1</a:t>
            </a:r>
            <a:r>
              <a:rPr sz="1700" spc="100" dirty="0">
                <a:latin typeface="UKIJ Esliye Chiwer"/>
                <a:cs typeface="UKIJ Esliye Chiwer"/>
              </a:rPr>
              <a:t>)</a:t>
            </a:r>
            <a:endParaRPr sz="1700">
              <a:latin typeface="UKIJ Esliye Chiwer"/>
              <a:cs typeface="UKIJ Esliye Chiwer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6292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9850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LM Sans 17"/>
              <a:cs typeface="LM Sans 17"/>
            </a:endParaRPr>
          </a:p>
          <a:p>
            <a:pPr marL="359410" algn="ctr">
              <a:lnSpc>
                <a:spcPct val="100000"/>
              </a:lnSpc>
            </a:pPr>
            <a:r>
              <a:rPr sz="1700" spc="10" dirty="0">
                <a:latin typeface="LM Sans 17"/>
                <a:cs typeface="LM Sans 17"/>
              </a:rPr>
              <a:t>7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8578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LM Sans 17"/>
              <a:cs typeface="LM Sans 17"/>
            </a:endParaRPr>
          </a:p>
          <a:p>
            <a:pPr marL="359410" algn="ctr">
              <a:lnSpc>
                <a:spcPct val="100000"/>
              </a:lnSpc>
            </a:pPr>
            <a:r>
              <a:rPr sz="1700" spc="10" dirty="0">
                <a:latin typeface="LM Sans 17"/>
                <a:cs typeface="LM Sans 17"/>
              </a:rPr>
              <a:t>7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868" y="1474597"/>
            <a:ext cx="946150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75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  <a:endParaRPr sz="170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spc="100" dirty="0">
                <a:latin typeface="Arial"/>
                <a:cs typeface="Arial"/>
              </a:rPr>
              <a:t>Insert</a:t>
            </a:r>
            <a:r>
              <a:rPr sz="1700" spc="100" dirty="0">
                <a:latin typeface="UKIJ Esliye Chiwer"/>
                <a:cs typeface="UKIJ Esliye Chiwer"/>
              </a:rPr>
              <a:t>(</a:t>
            </a:r>
            <a:r>
              <a:rPr sz="1700" spc="100" dirty="0">
                <a:latin typeface="LM Sans 17"/>
                <a:cs typeface="LM Sans 17"/>
              </a:rPr>
              <a:t>4</a:t>
            </a:r>
            <a:r>
              <a:rPr sz="1700" spc="100" dirty="0">
                <a:latin typeface="UKIJ Esliye Chiwer"/>
                <a:cs typeface="UKIJ Esliye Chiwer"/>
              </a:rPr>
              <a:t>)</a:t>
            </a:r>
            <a:endParaRPr sz="1700">
              <a:latin typeface="UKIJ Esliye Chiwer"/>
              <a:cs typeface="UKIJ Esliye Chiwer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323594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9088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  <a:p>
            <a:pPr marL="1028065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7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2482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  <a:p>
            <a:pPr marL="1028065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7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1422" y="1474597"/>
            <a:ext cx="1725295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  <a:endParaRPr sz="1700">
              <a:latin typeface="LM Sans 17"/>
              <a:cs typeface="LM Sans 17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700" spc="5" dirty="0">
                <a:latin typeface="Arial"/>
                <a:cs typeface="Arial"/>
              </a:rPr>
              <a:t>ExtractMax</a:t>
            </a:r>
            <a:r>
              <a:rPr sz="1700" spc="5" dirty="0">
                <a:latin typeface="UKIJ Esliye Chiwer"/>
                <a:cs typeface="UKIJ Esliye Chiwer"/>
              </a:rPr>
              <a:t>() </a:t>
            </a:r>
            <a:r>
              <a:rPr sz="1700" i="1" spc="20" dirty="0">
                <a:latin typeface="Arial"/>
                <a:cs typeface="Arial"/>
              </a:rPr>
              <a:t>→</a:t>
            </a:r>
            <a:r>
              <a:rPr sz="1700" i="1" spc="-35" dirty="0">
                <a:latin typeface="Arial"/>
                <a:cs typeface="Arial"/>
              </a:rPr>
              <a:t> </a:t>
            </a:r>
            <a:r>
              <a:rPr sz="1700" spc="10" dirty="0">
                <a:latin typeface="LM Sans 17"/>
                <a:cs typeface="LM Sans 17"/>
              </a:rPr>
              <a:t>7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070" y="542213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2482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9850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97376607"/>
              </p:ext>
            </p:extLst>
          </p:nvPr>
        </p:nvGraphicFramePr>
        <p:xfrm>
          <a:off x="323850" y="739775"/>
          <a:ext cx="32766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600450" y="1144058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>
            <a:off x="3606800" y="1767416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10800000">
            <a:off x="3600450" y="2378074"/>
            <a:ext cx="609600" cy="12700"/>
          </a:xfrm>
          <a:prstGeom prst="curvedConnector3">
            <a:avLst>
              <a:gd name="adj1" fmla="val 335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7699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2482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0868" y="1474597"/>
            <a:ext cx="946150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75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  <a:endParaRPr sz="170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spc="100" dirty="0">
                <a:latin typeface="Arial"/>
                <a:cs typeface="Arial"/>
              </a:rPr>
              <a:t>Insert</a:t>
            </a:r>
            <a:r>
              <a:rPr sz="1700" spc="100" dirty="0">
                <a:latin typeface="UKIJ Esliye Chiwer"/>
                <a:cs typeface="UKIJ Esliye Chiwer"/>
              </a:rPr>
              <a:t>(</a:t>
            </a:r>
            <a:r>
              <a:rPr sz="1700" spc="100" dirty="0">
                <a:latin typeface="LM Sans 17"/>
                <a:cs typeface="LM Sans 17"/>
              </a:rPr>
              <a:t>3</a:t>
            </a:r>
            <a:r>
              <a:rPr sz="1700" spc="100" dirty="0">
                <a:latin typeface="UKIJ Esliye Chiwer"/>
                <a:cs typeface="UKIJ Esliye Chiwer"/>
              </a:rPr>
              <a:t>)</a:t>
            </a:r>
            <a:endParaRPr sz="1700">
              <a:latin typeface="UKIJ Esliye Chiwer"/>
              <a:cs typeface="UKIJ Esliye Chiwer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5" name="object 5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999" y="1155090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1800021"/>
                  </a:moveTo>
                  <a:lnTo>
                    <a:pt x="0" y="0"/>
                  </a:lnTo>
                  <a:lnTo>
                    <a:pt x="1800021" y="0"/>
                  </a:lnTo>
                  <a:lnTo>
                    <a:pt x="1800021" y="1800021"/>
                  </a:lnTo>
                  <a:lnTo>
                    <a:pt x="0" y="1800021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0630" y="852736"/>
            <a:ext cx="11720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44050" y="1545330"/>
            <a:ext cx="9088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2609" y="1354983"/>
            <a:ext cx="1155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2616" y="2074984"/>
            <a:ext cx="1155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2617" y="1257352"/>
            <a:ext cx="115570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1700" spc="10" dirty="0">
                <a:latin typeface="LM Sans 17"/>
                <a:cs typeface="LM Sans 17"/>
              </a:rPr>
              <a:t>3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5" name="object 5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999" y="1155090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1800021"/>
                  </a:moveTo>
                  <a:lnTo>
                    <a:pt x="0" y="0"/>
                  </a:lnTo>
                  <a:lnTo>
                    <a:pt x="1800021" y="0"/>
                  </a:lnTo>
                  <a:lnTo>
                    <a:pt x="1800021" y="1800021"/>
                  </a:lnTo>
                  <a:lnTo>
                    <a:pt x="0" y="1800021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0630" y="852736"/>
            <a:ext cx="14768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2609" y="1354983"/>
            <a:ext cx="1155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2616" y="2074984"/>
            <a:ext cx="1155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2617" y="1257352"/>
            <a:ext cx="115570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1700" spc="10" dirty="0">
                <a:latin typeface="LM Sans 17"/>
                <a:cs typeface="LM Sans 17"/>
              </a:rPr>
              <a:t>3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1422" y="1474597"/>
            <a:ext cx="1725295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  <a:endParaRPr sz="1700">
              <a:latin typeface="LM Sans 17"/>
              <a:cs typeface="LM Sans 17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700" spc="5" dirty="0">
                <a:latin typeface="Arial"/>
                <a:cs typeface="Arial"/>
              </a:rPr>
              <a:t>ExtractMax</a:t>
            </a:r>
            <a:r>
              <a:rPr sz="1700" spc="5" dirty="0">
                <a:latin typeface="UKIJ Esliye Chiwer"/>
                <a:cs typeface="UKIJ Esliye Chiwer"/>
              </a:rPr>
              <a:t>() </a:t>
            </a:r>
            <a:r>
              <a:rPr sz="1700" i="1" spc="20" dirty="0">
                <a:latin typeface="Arial"/>
                <a:cs typeface="Arial"/>
              </a:rPr>
              <a:t>→</a:t>
            </a:r>
            <a:r>
              <a:rPr sz="1700" i="1" spc="-35" dirty="0">
                <a:latin typeface="Arial"/>
                <a:cs typeface="Arial"/>
              </a:rPr>
              <a:t> </a:t>
            </a:r>
            <a:r>
              <a:rPr sz="1700" spc="10" dirty="0">
                <a:latin typeface="LM Sans 17"/>
                <a:cs typeface="LM Sans 17"/>
              </a:rPr>
              <a:t>5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1720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9088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1388110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3</a:t>
            </a:r>
            <a:endParaRPr sz="1700">
              <a:latin typeface="LM Sans 17"/>
              <a:cs typeface="LM Sans 17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1720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1388110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3</a:t>
            </a:r>
            <a:endParaRPr sz="1700">
              <a:latin typeface="LM Sans 17"/>
              <a:cs typeface="LM Sans 17"/>
            </a:endParaRPr>
          </a:p>
          <a:p>
            <a:pPr marL="138811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  <a:p>
            <a:pPr marL="668020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1422" y="1474597"/>
            <a:ext cx="1725295" cy="692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  <a:endParaRPr sz="1700">
              <a:latin typeface="LM Sans 17"/>
              <a:cs typeface="LM Sans 17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700" spc="5" dirty="0">
                <a:latin typeface="Arial"/>
                <a:cs typeface="Arial"/>
              </a:rPr>
              <a:t>ExtractMax</a:t>
            </a:r>
            <a:r>
              <a:rPr sz="1700" spc="5" dirty="0">
                <a:latin typeface="UKIJ Esliye Chiwer"/>
                <a:cs typeface="UKIJ Esliye Chiwer"/>
              </a:rPr>
              <a:t>() </a:t>
            </a:r>
            <a:r>
              <a:rPr sz="1700" i="1" spc="20" dirty="0">
                <a:latin typeface="Arial"/>
                <a:cs typeface="Arial"/>
              </a:rPr>
              <a:t>→</a:t>
            </a:r>
            <a:r>
              <a:rPr sz="1700" i="1" spc="-35" dirty="0">
                <a:latin typeface="Arial"/>
                <a:cs typeface="Arial"/>
              </a:rPr>
              <a:t> </a:t>
            </a:r>
            <a:r>
              <a:rPr sz="1700" spc="10" dirty="0">
                <a:latin typeface="LM Sans 17"/>
                <a:cs typeface="LM Sans 17"/>
              </a:rPr>
              <a:t>4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420" y="542061"/>
            <a:ext cx="4029710" cy="2724150"/>
          </a:xfrm>
          <a:custGeom>
            <a:avLst/>
            <a:gdLst/>
            <a:ahLst/>
            <a:cxnLst/>
            <a:rect l="l" t="t" r="r" b="b"/>
            <a:pathLst>
              <a:path w="4029710" h="2724150">
                <a:moveTo>
                  <a:pt x="4029151" y="0"/>
                </a:moveTo>
                <a:lnTo>
                  <a:pt x="0" y="0"/>
                </a:lnTo>
                <a:lnTo>
                  <a:pt x="0" y="2724023"/>
                </a:lnTo>
                <a:lnTo>
                  <a:pt x="4029151" y="2724023"/>
                </a:lnTo>
                <a:lnTo>
                  <a:pt x="4029151" y="0"/>
                </a:lnTo>
                <a:close/>
              </a:path>
            </a:pathLst>
          </a:custGeom>
          <a:solidFill>
            <a:srgbClr val="E5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0630" y="852736"/>
            <a:ext cx="109582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44050" y="1545330"/>
            <a:ext cx="9850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Queries: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3999" y="1155090"/>
            <a:ext cx="1800225" cy="1800225"/>
          </a:xfrm>
          <a:prstGeom prst="rect">
            <a:avLst/>
          </a:prstGeom>
          <a:solidFill>
            <a:srgbClr val="E5F2E5"/>
          </a:solidFill>
          <a:ln w="17999">
            <a:solidFill>
              <a:srgbClr val="7F7F7F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R="300990" algn="r">
              <a:lnSpc>
                <a:spcPct val="100000"/>
              </a:lnSpc>
              <a:spcBef>
                <a:spcPts val="1695"/>
              </a:spcBef>
            </a:pPr>
            <a:r>
              <a:rPr sz="1700" spc="10" dirty="0">
                <a:latin typeface="LM Sans 17"/>
                <a:cs typeface="LM Sans 17"/>
              </a:rPr>
              <a:t>3</a:t>
            </a:r>
            <a:endParaRPr sz="1700">
              <a:latin typeface="LM Sans 17"/>
              <a:cs typeface="LM Sans 17"/>
            </a:endParaRPr>
          </a:p>
          <a:p>
            <a:pPr marR="300990" algn="r">
              <a:lnSpc>
                <a:spcPct val="100000"/>
              </a:lnSpc>
              <a:spcBef>
                <a:spcPts val="795"/>
              </a:spcBef>
            </a:pPr>
            <a:r>
              <a:rPr sz="1700" spc="10" dirty="0">
                <a:latin typeface="LM Sans 17"/>
                <a:cs typeface="LM Sans 17"/>
              </a:rPr>
              <a:t>1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202" y="71245"/>
            <a:ext cx="26473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65" dirty="0">
                <a:latin typeface="Trebuchet MS"/>
                <a:cs typeface="Trebuchet MS"/>
              </a:rPr>
              <a:t>Additional</a:t>
            </a:r>
            <a:r>
              <a:rPr b="0" spc="-30" dirty="0">
                <a:latin typeface="Trebuchet MS"/>
                <a:cs typeface="Trebuchet MS"/>
              </a:rPr>
              <a:t> </a:t>
            </a:r>
            <a:r>
              <a:rPr b="0" spc="-165" dirty="0">
                <a:latin typeface="Trebuchet MS"/>
                <a:cs typeface="Trebuchet MS"/>
              </a:rPr>
              <a:t>Operations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62864" y="845223"/>
            <a:ext cx="3884371" cy="2328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8145" marR="45085">
              <a:lnSpc>
                <a:spcPct val="107400"/>
              </a:lnSpc>
              <a:spcBef>
                <a:spcPts val="95"/>
              </a:spcBef>
            </a:pPr>
            <a:r>
              <a:rPr spc="-105" dirty="0">
                <a:latin typeface="Arial"/>
                <a:cs typeface="Arial"/>
              </a:rPr>
              <a:t>Remove</a:t>
            </a:r>
            <a:r>
              <a:rPr spc="-105" dirty="0">
                <a:latin typeface="UKIJ Esliye Chiwer"/>
                <a:cs typeface="UKIJ Esliye Chiwer"/>
              </a:rPr>
              <a:t>(</a:t>
            </a:r>
            <a:r>
              <a:rPr i="1" spc="-105" dirty="0">
                <a:latin typeface="LM Sans 17"/>
                <a:cs typeface="LM Sans 17"/>
              </a:rPr>
              <a:t>it</a:t>
            </a:r>
            <a:r>
              <a:rPr spc="-105" dirty="0">
                <a:latin typeface="UKIJ Esliye Chiwer"/>
                <a:cs typeface="UKIJ Esliye Chiwer"/>
              </a:rPr>
              <a:t>) </a:t>
            </a:r>
            <a:r>
              <a:rPr spc="5" dirty="0"/>
              <a:t>removes an element </a:t>
            </a:r>
            <a:r>
              <a:rPr spc="10" dirty="0"/>
              <a:t>pointed  </a:t>
            </a:r>
            <a:r>
              <a:rPr spc="-20" dirty="0"/>
              <a:t>by </a:t>
            </a:r>
            <a:r>
              <a:rPr spc="5" dirty="0"/>
              <a:t>an </a:t>
            </a:r>
            <a:r>
              <a:rPr spc="-5" dirty="0"/>
              <a:t>iterator</a:t>
            </a:r>
            <a:r>
              <a:rPr spc="25" dirty="0"/>
              <a:t> </a:t>
            </a:r>
            <a:r>
              <a:rPr i="1" dirty="0">
                <a:latin typeface="LM Sans 17"/>
                <a:cs typeface="LM Sans 17"/>
              </a:rPr>
              <a:t>it</a:t>
            </a:r>
          </a:p>
          <a:p>
            <a:pPr marL="398145" marR="5080">
              <a:lnSpc>
                <a:spcPct val="107400"/>
              </a:lnSpc>
              <a:spcBef>
                <a:spcPts val="300"/>
              </a:spcBef>
            </a:pPr>
            <a:r>
              <a:rPr spc="-100" dirty="0" err="1">
                <a:latin typeface="Arial"/>
                <a:cs typeface="Arial"/>
              </a:rPr>
              <a:t>GetMax</a:t>
            </a:r>
            <a:r>
              <a:rPr spc="-100" dirty="0">
                <a:latin typeface="UKIJ Esliye Chiwer"/>
                <a:cs typeface="UKIJ Esliye Chiwer"/>
              </a:rPr>
              <a:t>() </a:t>
            </a:r>
            <a:r>
              <a:rPr spc="5" dirty="0"/>
              <a:t>returns an element with  maximum </a:t>
            </a:r>
            <a:r>
              <a:rPr spc="-10" dirty="0"/>
              <a:t>priority </a:t>
            </a:r>
            <a:r>
              <a:rPr spc="5" dirty="0"/>
              <a:t>(without changing </a:t>
            </a:r>
            <a:r>
              <a:rPr dirty="0"/>
              <a:t>the  </a:t>
            </a:r>
            <a:r>
              <a:rPr spc="5" dirty="0"/>
              <a:t>set of</a:t>
            </a:r>
            <a:r>
              <a:rPr dirty="0"/>
              <a:t> elements)</a:t>
            </a:r>
          </a:p>
          <a:p>
            <a:pPr marL="398145" marR="41275">
              <a:lnSpc>
                <a:spcPct val="107400"/>
              </a:lnSpc>
              <a:spcBef>
                <a:spcPts val="300"/>
              </a:spcBef>
            </a:pPr>
            <a:r>
              <a:rPr spc="50" dirty="0" err="1">
                <a:latin typeface="Arial"/>
                <a:cs typeface="Arial"/>
              </a:rPr>
              <a:t>ChangePriority</a:t>
            </a:r>
            <a:r>
              <a:rPr spc="50" dirty="0">
                <a:latin typeface="UKIJ Esliye Chiwer"/>
                <a:cs typeface="UKIJ Esliye Chiwer"/>
              </a:rPr>
              <a:t>(</a:t>
            </a:r>
            <a:r>
              <a:rPr i="1" spc="50" dirty="0">
                <a:latin typeface="LM Sans 17"/>
                <a:cs typeface="LM Sans 17"/>
              </a:rPr>
              <a:t>it</a:t>
            </a:r>
            <a:r>
              <a:rPr i="1" spc="50" dirty="0">
                <a:latin typeface="LM Sans 12"/>
                <a:cs typeface="LM Sans 12"/>
              </a:rPr>
              <a:t>, </a:t>
            </a:r>
            <a:r>
              <a:rPr i="1" spc="40" dirty="0">
                <a:latin typeface="LM Sans 17"/>
                <a:cs typeface="LM Sans 17"/>
              </a:rPr>
              <a:t>p</a:t>
            </a:r>
            <a:r>
              <a:rPr spc="40" dirty="0">
                <a:latin typeface="UKIJ Esliye Chiwer"/>
                <a:cs typeface="UKIJ Esliye Chiwer"/>
              </a:rPr>
              <a:t>) </a:t>
            </a:r>
            <a:r>
              <a:rPr spc="5" dirty="0"/>
              <a:t>changes </a:t>
            </a:r>
            <a:r>
              <a:rPr dirty="0"/>
              <a:t>the  </a:t>
            </a:r>
            <a:r>
              <a:rPr spc="-10" dirty="0"/>
              <a:t>priority </a:t>
            </a:r>
            <a:r>
              <a:rPr spc="5" dirty="0"/>
              <a:t>of an element </a:t>
            </a:r>
            <a:r>
              <a:rPr spc="10" dirty="0"/>
              <a:t>pointed </a:t>
            </a:r>
            <a:r>
              <a:rPr spc="-20" dirty="0"/>
              <a:t>by </a:t>
            </a:r>
            <a:r>
              <a:rPr i="1" dirty="0">
                <a:latin typeface="LM Sans 17"/>
                <a:cs typeface="LM Sans 17"/>
              </a:rPr>
              <a:t>it </a:t>
            </a:r>
            <a:r>
              <a:rPr spc="5" dirty="0"/>
              <a:t>to</a:t>
            </a:r>
            <a:r>
              <a:rPr spc="130" dirty="0"/>
              <a:t> </a:t>
            </a:r>
            <a:r>
              <a:rPr i="1" spc="5" dirty="0">
                <a:latin typeface="LM Sans 17"/>
                <a:cs typeface="LM Sans 17"/>
              </a:rPr>
              <a:t>p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40" y="71245"/>
            <a:ext cx="43891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55" dirty="0">
                <a:solidFill>
                  <a:srgbClr val="006EB8"/>
                </a:solidFill>
                <a:latin typeface="Trebuchet MS"/>
                <a:cs typeface="Trebuchet MS"/>
              </a:rPr>
              <a:t>Algorithms </a:t>
            </a:r>
            <a:r>
              <a:rPr sz="2450" spc="-175" dirty="0">
                <a:solidFill>
                  <a:srgbClr val="006EB8"/>
                </a:solidFill>
                <a:latin typeface="Trebuchet MS"/>
                <a:cs typeface="Trebuchet MS"/>
              </a:rPr>
              <a:t>that </a:t>
            </a:r>
            <a:r>
              <a:rPr sz="2450" spc="-170" dirty="0">
                <a:solidFill>
                  <a:srgbClr val="006EB8"/>
                </a:solidFill>
                <a:latin typeface="Trebuchet MS"/>
                <a:cs typeface="Trebuchet MS"/>
              </a:rPr>
              <a:t>Use </a:t>
            </a:r>
            <a:r>
              <a:rPr sz="2450" spc="-155" dirty="0">
                <a:solidFill>
                  <a:srgbClr val="006EB8"/>
                </a:solidFill>
                <a:latin typeface="Trebuchet MS"/>
                <a:cs typeface="Trebuchet MS"/>
              </a:rPr>
              <a:t>Priority</a:t>
            </a:r>
            <a:r>
              <a:rPr sz="2450" spc="-3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90" dirty="0">
                <a:solidFill>
                  <a:srgbClr val="006EB8"/>
                </a:solidFill>
                <a:latin typeface="Trebuchet MS"/>
                <a:cs typeface="Trebuchet MS"/>
              </a:rPr>
              <a:t>Queues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740" y="830047"/>
            <a:ext cx="3984461" cy="8445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5750">
              <a:lnSpc>
                <a:spcPct val="107400"/>
              </a:lnSpc>
              <a:spcBef>
                <a:spcPts val="95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sz="1700" dirty="0">
                <a:latin typeface="LM Sans 17"/>
                <a:cs typeface="LM Sans 17"/>
              </a:rPr>
              <a:t>Dijkstra’s algorithm: </a:t>
            </a:r>
            <a:r>
              <a:rPr sz="1700" spc="5" dirty="0">
                <a:latin typeface="LM Sans 17"/>
                <a:cs typeface="LM Sans 17"/>
              </a:rPr>
              <a:t>finding a </a:t>
            </a:r>
            <a:r>
              <a:rPr sz="1700" dirty="0">
                <a:latin typeface="LM Sans 17"/>
                <a:cs typeface="LM Sans 17"/>
              </a:rPr>
              <a:t>shortest  </a:t>
            </a:r>
            <a:r>
              <a:rPr sz="1700" spc="5" dirty="0">
                <a:latin typeface="LM Sans 17"/>
                <a:cs typeface="LM Sans 17"/>
              </a:rPr>
              <a:t>path in a</a:t>
            </a:r>
            <a:r>
              <a:rPr sz="1700" spc="-5" dirty="0">
                <a:latin typeface="LM Sans 17"/>
                <a:cs typeface="LM Sans 17"/>
              </a:rPr>
              <a:t> </a:t>
            </a:r>
            <a:r>
              <a:rPr sz="1700" spc="5" dirty="0">
                <a:latin typeface="LM Sans 17"/>
                <a:cs typeface="LM Sans 17"/>
              </a:rPr>
              <a:t>graph</a:t>
            </a:r>
            <a:endParaRPr lang="en-US" sz="1700" spc="5" dirty="0">
              <a:latin typeface="LM Sans 17"/>
              <a:cs typeface="LM Sans 17"/>
            </a:endParaRPr>
          </a:p>
          <a:p>
            <a:pPr marL="298450" marR="5080" indent="-285750">
              <a:lnSpc>
                <a:spcPct val="107400"/>
              </a:lnSpc>
              <a:spcBef>
                <a:spcPts val="95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40" y="71245"/>
            <a:ext cx="43891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5" dirty="0">
                <a:latin typeface="Trebuchet MS"/>
                <a:cs typeface="Trebuchet MS"/>
              </a:rPr>
              <a:t>Algorithms </a:t>
            </a:r>
            <a:r>
              <a:rPr b="0" spc="-175" dirty="0">
                <a:latin typeface="Trebuchet MS"/>
                <a:cs typeface="Trebuchet MS"/>
              </a:rPr>
              <a:t>that </a:t>
            </a:r>
            <a:r>
              <a:rPr b="0" spc="-170" dirty="0">
                <a:latin typeface="Trebuchet MS"/>
                <a:cs typeface="Trebuchet MS"/>
              </a:rPr>
              <a:t>Use </a:t>
            </a:r>
            <a:r>
              <a:rPr b="0" spc="-155" dirty="0">
                <a:latin typeface="Trebuchet MS"/>
                <a:cs typeface="Trebuchet MS"/>
              </a:rPr>
              <a:t>Priority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spc="-190" dirty="0">
                <a:latin typeface="Trebuchet MS"/>
                <a:cs typeface="Trebuchet MS"/>
              </a:rPr>
              <a:t>Queues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9740" y="845223"/>
            <a:ext cx="4137495" cy="1170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7400"/>
              </a:lnSpc>
              <a:spcBef>
                <a:spcPts val="95"/>
              </a:spcBef>
            </a:pPr>
            <a:r>
              <a:rPr dirty="0"/>
              <a:t>Dijkstra’s algorithm: </a:t>
            </a:r>
            <a:r>
              <a:rPr spc="5" dirty="0"/>
              <a:t>finding a </a:t>
            </a:r>
            <a:r>
              <a:rPr dirty="0"/>
              <a:t>shortest  </a:t>
            </a:r>
            <a:r>
              <a:rPr spc="5" dirty="0"/>
              <a:t>path in a</a:t>
            </a:r>
            <a:r>
              <a:rPr spc="-5" dirty="0"/>
              <a:t> </a:t>
            </a:r>
            <a:r>
              <a:rPr spc="5" dirty="0"/>
              <a:t>graph</a:t>
            </a:r>
          </a:p>
          <a:p>
            <a:pPr marR="358140">
              <a:lnSpc>
                <a:spcPct val="107400"/>
              </a:lnSpc>
              <a:spcBef>
                <a:spcPts val="300"/>
              </a:spcBef>
            </a:pPr>
            <a:r>
              <a:rPr spc="5" dirty="0"/>
              <a:t>Prim’s </a:t>
            </a:r>
            <a:r>
              <a:rPr dirty="0"/>
              <a:t>algorithm: constructing </a:t>
            </a:r>
            <a:r>
              <a:rPr spc="5" dirty="0"/>
              <a:t>a  minimum spanning </a:t>
            </a:r>
            <a:r>
              <a:rPr dirty="0"/>
              <a:t>tree </a:t>
            </a:r>
            <a:r>
              <a:rPr spc="5" dirty="0"/>
              <a:t>of a</a:t>
            </a:r>
            <a:r>
              <a:rPr spc="-10" dirty="0"/>
              <a:t> </a:t>
            </a:r>
            <a:r>
              <a:rPr spc="5" dirty="0"/>
              <a:t>graph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40" y="71245"/>
            <a:ext cx="43891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5" dirty="0">
                <a:latin typeface="Trebuchet MS"/>
                <a:cs typeface="Trebuchet MS"/>
              </a:rPr>
              <a:t>Algorithms </a:t>
            </a:r>
            <a:r>
              <a:rPr b="0" spc="-175" dirty="0">
                <a:latin typeface="Trebuchet MS"/>
                <a:cs typeface="Trebuchet MS"/>
              </a:rPr>
              <a:t>that </a:t>
            </a:r>
            <a:r>
              <a:rPr b="0" spc="-170" dirty="0">
                <a:latin typeface="Trebuchet MS"/>
                <a:cs typeface="Trebuchet MS"/>
              </a:rPr>
              <a:t>Use </a:t>
            </a:r>
            <a:r>
              <a:rPr b="0" spc="-155" dirty="0">
                <a:latin typeface="Trebuchet MS"/>
                <a:cs typeface="Trebuchet MS"/>
              </a:rPr>
              <a:t>Priority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spc="-190" dirty="0">
                <a:latin typeface="Trebuchet MS"/>
                <a:cs typeface="Trebuchet MS"/>
              </a:rPr>
              <a:t>Queues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9740" y="845223"/>
            <a:ext cx="4137495" cy="1795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46050">
              <a:lnSpc>
                <a:spcPct val="107400"/>
              </a:lnSpc>
              <a:spcBef>
                <a:spcPts val="95"/>
              </a:spcBef>
            </a:pPr>
            <a:r>
              <a:rPr dirty="0"/>
              <a:t>Dijkstra’s algorithm: </a:t>
            </a:r>
            <a:r>
              <a:rPr spc="5" dirty="0"/>
              <a:t>finding a </a:t>
            </a:r>
            <a:r>
              <a:rPr dirty="0"/>
              <a:t>shortest  </a:t>
            </a:r>
            <a:r>
              <a:rPr spc="5" dirty="0"/>
              <a:t>path in a</a:t>
            </a:r>
            <a:r>
              <a:rPr spc="-5" dirty="0"/>
              <a:t> </a:t>
            </a:r>
            <a:r>
              <a:rPr spc="5" dirty="0"/>
              <a:t>graph</a:t>
            </a:r>
          </a:p>
          <a:p>
            <a:pPr marR="5080">
              <a:lnSpc>
                <a:spcPct val="112300"/>
              </a:lnSpc>
              <a:spcBef>
                <a:spcPts val="200"/>
              </a:spcBef>
            </a:pPr>
            <a:r>
              <a:rPr spc="5" dirty="0"/>
              <a:t>Prim’s </a:t>
            </a:r>
            <a:r>
              <a:rPr dirty="0"/>
              <a:t>algorithm: constructing </a:t>
            </a:r>
            <a:r>
              <a:rPr spc="5" dirty="0"/>
              <a:t>a  minimum spanning </a:t>
            </a:r>
            <a:r>
              <a:rPr dirty="0"/>
              <a:t>tree </a:t>
            </a:r>
            <a:r>
              <a:rPr spc="5" dirty="0"/>
              <a:t>of a graph</a:t>
            </a:r>
            <a:endParaRPr lang="en-US" spc="5" dirty="0"/>
          </a:p>
          <a:p>
            <a:pPr marR="5080">
              <a:lnSpc>
                <a:spcPct val="112300"/>
              </a:lnSpc>
              <a:spcBef>
                <a:spcPts val="200"/>
              </a:spcBef>
            </a:pPr>
            <a:r>
              <a:rPr dirty="0"/>
              <a:t>Huffman’s algorithm: constructing </a:t>
            </a:r>
            <a:r>
              <a:rPr spc="5" dirty="0"/>
              <a:t>an  </a:t>
            </a:r>
            <a:r>
              <a:rPr spc="10" dirty="0"/>
              <a:t>optimum </a:t>
            </a:r>
            <a:r>
              <a:rPr dirty="0"/>
              <a:t>prefix-free </a:t>
            </a:r>
            <a:r>
              <a:rPr spc="10" dirty="0"/>
              <a:t>encoding </a:t>
            </a:r>
            <a:r>
              <a:rPr spc="5" dirty="0"/>
              <a:t>of a</a:t>
            </a:r>
            <a:r>
              <a:rPr spc="-40" dirty="0"/>
              <a:t> </a:t>
            </a:r>
            <a:r>
              <a:rPr spc="5" dirty="0"/>
              <a:t>string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305" y="71245"/>
            <a:ext cx="78994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Queue</a:t>
            </a:r>
          </a:p>
        </p:txBody>
      </p:sp>
      <p:sp>
        <p:nvSpPr>
          <p:cNvPr id="3" name="object 3"/>
          <p:cNvSpPr/>
          <p:nvPr/>
        </p:nvSpPr>
        <p:spPr>
          <a:xfrm>
            <a:off x="864006" y="520463"/>
            <a:ext cx="2880004" cy="943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1494626"/>
            <a:ext cx="3679825" cy="14721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335">
              <a:lnSpc>
                <a:spcPct val="107400"/>
              </a:lnSpc>
              <a:spcBef>
                <a:spcPts val="95"/>
              </a:spcBef>
            </a:pPr>
            <a:r>
              <a:rPr sz="1400" spc="5" dirty="0">
                <a:latin typeface="Barlow" panose="020B0604020202020204" charset="0"/>
                <a:cs typeface="Barlow" panose="020B0604020202020204" charset="0"/>
              </a:rPr>
              <a:t>A</a:t>
            </a:r>
            <a:r>
              <a:rPr lang="en-US" sz="1400" spc="5" dirty="0">
                <a:latin typeface="Barlow" panose="020B0604020202020204" charset="0"/>
                <a:cs typeface="Barlow" panose="020B0604020202020204" charset="0"/>
              </a:rPr>
              <a:t> </a:t>
            </a:r>
            <a:r>
              <a:rPr sz="1400" spc="5" dirty="0">
                <a:solidFill>
                  <a:srgbClr val="006EB8"/>
                </a:solidFill>
                <a:latin typeface="Barlow" panose="020B0604020202020204" charset="0"/>
                <a:cs typeface="Barlow" panose="020B0604020202020204" charset="0"/>
              </a:rPr>
              <a:t>queue</a:t>
            </a:r>
            <a:r>
              <a:rPr lang="en-US" sz="1400" spc="5" dirty="0">
                <a:solidFill>
                  <a:srgbClr val="006EB8"/>
                </a:solidFill>
                <a:latin typeface="Barlow" panose="020B0604020202020204" charset="0"/>
                <a:cs typeface="Barlow" panose="020B0604020202020204" charset="0"/>
              </a:rPr>
              <a:t> </a:t>
            </a:r>
            <a:r>
              <a:rPr sz="1400" spc="5" dirty="0">
                <a:latin typeface="Barlow" panose="020B0604020202020204" charset="0"/>
                <a:cs typeface="Barlow" panose="020B0604020202020204" charset="0"/>
              </a:rPr>
              <a:t>is an </a:t>
            </a:r>
            <a:r>
              <a:rPr sz="1400" dirty="0">
                <a:latin typeface="Barlow" panose="020B0604020202020204" charset="0"/>
                <a:cs typeface="Barlow" panose="020B0604020202020204" charset="0"/>
              </a:rPr>
              <a:t>abstract </a:t>
            </a:r>
            <a:r>
              <a:rPr sz="1400" spc="5" dirty="0">
                <a:latin typeface="Barlow" panose="020B0604020202020204" charset="0"/>
                <a:cs typeface="Barlow" panose="020B0604020202020204" charset="0"/>
              </a:rPr>
              <a:t>data type supporting  the </a:t>
            </a:r>
            <a:r>
              <a:rPr sz="1400" dirty="0">
                <a:latin typeface="Barlow" panose="020B0604020202020204" charset="0"/>
                <a:cs typeface="Barlow" panose="020B0604020202020204" charset="0"/>
              </a:rPr>
              <a:t>following </a:t>
            </a:r>
            <a:r>
              <a:rPr sz="1400" spc="5" dirty="0">
                <a:latin typeface="Barlow" panose="020B0604020202020204" charset="0"/>
                <a:cs typeface="Barlow" panose="020B0604020202020204" charset="0"/>
              </a:rPr>
              <a:t>main</a:t>
            </a:r>
            <a:r>
              <a:rPr sz="1400" dirty="0">
                <a:latin typeface="Barlow" panose="020B0604020202020204" charset="0"/>
                <a:cs typeface="Barlow" panose="020B0604020202020204" charset="0"/>
              </a:rPr>
              <a:t> </a:t>
            </a:r>
            <a:r>
              <a:rPr sz="1400" spc="5" dirty="0">
                <a:latin typeface="Barlow" panose="020B0604020202020204" charset="0"/>
                <a:cs typeface="Barlow" panose="020B0604020202020204" charset="0"/>
              </a:rPr>
              <a:t>operations:</a:t>
            </a:r>
            <a:endParaRPr sz="1400" dirty="0">
              <a:latin typeface="Barlow" panose="020B0604020202020204" charset="0"/>
              <a:cs typeface="Barlow" panose="020B0604020202020204" charset="0"/>
            </a:endParaRPr>
          </a:p>
          <a:p>
            <a:pPr marL="285750" marR="64769" indent="-285750">
              <a:lnSpc>
                <a:spcPct val="1074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sz="1400" b="1" spc="-60" dirty="0">
                <a:latin typeface="Barlow" panose="020B0604020202020204" charset="0"/>
                <a:cs typeface="Barlow" panose="020B0604020202020204" charset="0"/>
              </a:rPr>
              <a:t>PushBack(</a:t>
            </a:r>
            <a:r>
              <a:rPr sz="1400" b="1" i="1" spc="-60" dirty="0">
                <a:latin typeface="Barlow" panose="020B0604020202020204" charset="0"/>
                <a:cs typeface="Barlow" panose="020B0604020202020204" charset="0"/>
              </a:rPr>
              <a:t>e</a:t>
            </a:r>
            <a:r>
              <a:rPr sz="1400" b="1" spc="-60" dirty="0">
                <a:latin typeface="Barlow" panose="020B0604020202020204" charset="0"/>
                <a:cs typeface="Barlow" panose="020B0604020202020204" charset="0"/>
              </a:rPr>
              <a:t>) </a:t>
            </a:r>
            <a:r>
              <a:rPr sz="1400" spc="5" dirty="0">
                <a:latin typeface="Barlow" panose="020B0604020202020204" charset="0"/>
                <a:cs typeface="Barlow" panose="020B0604020202020204" charset="0"/>
              </a:rPr>
              <a:t>adds an element to </a:t>
            </a:r>
            <a:r>
              <a:rPr sz="1400" dirty="0">
                <a:latin typeface="Barlow" panose="020B0604020202020204" charset="0"/>
                <a:cs typeface="Barlow" panose="020B0604020202020204" charset="0"/>
              </a:rPr>
              <a:t>the  </a:t>
            </a:r>
            <a:r>
              <a:rPr sz="1400" spc="5" dirty="0">
                <a:latin typeface="Barlow" panose="020B0604020202020204" charset="0"/>
                <a:cs typeface="Barlow" panose="020B0604020202020204" charset="0"/>
              </a:rPr>
              <a:t>back of the</a:t>
            </a:r>
            <a:r>
              <a:rPr sz="1400" spc="-5" dirty="0">
                <a:latin typeface="Barlow" panose="020B0604020202020204" charset="0"/>
                <a:cs typeface="Barlow" panose="020B0604020202020204" charset="0"/>
              </a:rPr>
              <a:t> </a:t>
            </a:r>
            <a:r>
              <a:rPr sz="1400" dirty="0">
                <a:latin typeface="Barlow" panose="020B0604020202020204" charset="0"/>
                <a:cs typeface="Barlow" panose="020B0604020202020204" charset="0"/>
              </a:rPr>
              <a:t>queue;</a:t>
            </a:r>
          </a:p>
          <a:p>
            <a:pPr marL="285750" marR="5080" indent="-285750">
              <a:lnSpc>
                <a:spcPct val="1074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sz="1400" b="1" spc="-15" dirty="0">
                <a:latin typeface="Barlow" panose="020B0604020202020204" charset="0"/>
                <a:cs typeface="Barlow" panose="020B0604020202020204" charset="0"/>
              </a:rPr>
              <a:t>PopFront() </a:t>
            </a:r>
            <a:r>
              <a:rPr sz="1400" dirty="0">
                <a:latin typeface="Barlow" panose="020B0604020202020204" charset="0"/>
                <a:cs typeface="Barlow" panose="020B0604020202020204" charset="0"/>
              </a:rPr>
              <a:t>extracts </a:t>
            </a:r>
            <a:r>
              <a:rPr sz="1400" spc="5" dirty="0">
                <a:latin typeface="Barlow" panose="020B0604020202020204" charset="0"/>
                <a:cs typeface="Barlow" panose="020B0604020202020204" charset="0"/>
              </a:rPr>
              <a:t>an element from  the front of the</a:t>
            </a:r>
            <a:r>
              <a:rPr sz="1400" spc="-5" dirty="0">
                <a:latin typeface="Barlow" panose="020B0604020202020204" charset="0"/>
                <a:cs typeface="Barlow" panose="020B0604020202020204" charset="0"/>
              </a:rPr>
              <a:t> </a:t>
            </a:r>
            <a:r>
              <a:rPr sz="1400" dirty="0">
                <a:latin typeface="Barlow" panose="020B0604020202020204" charset="0"/>
                <a:cs typeface="Barlow" panose="020B0604020202020204" charset="0"/>
              </a:rPr>
              <a:t>queue.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740" y="71245"/>
            <a:ext cx="43891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5" dirty="0">
                <a:latin typeface="Trebuchet MS"/>
                <a:cs typeface="Trebuchet MS"/>
              </a:rPr>
              <a:t>Algorithms </a:t>
            </a:r>
            <a:r>
              <a:rPr b="0" spc="-175" dirty="0">
                <a:latin typeface="Trebuchet MS"/>
                <a:cs typeface="Trebuchet MS"/>
              </a:rPr>
              <a:t>that </a:t>
            </a:r>
            <a:r>
              <a:rPr b="0" spc="-170" dirty="0">
                <a:latin typeface="Trebuchet MS"/>
                <a:cs typeface="Trebuchet MS"/>
              </a:rPr>
              <a:t>Use </a:t>
            </a:r>
            <a:r>
              <a:rPr b="0" spc="-155" dirty="0">
                <a:latin typeface="Trebuchet MS"/>
                <a:cs typeface="Trebuchet MS"/>
              </a:rPr>
              <a:t>Priority</a:t>
            </a:r>
            <a:r>
              <a:rPr b="0" spc="-35" dirty="0">
                <a:latin typeface="Trebuchet MS"/>
                <a:cs typeface="Trebuchet MS"/>
              </a:rPr>
              <a:t> </a:t>
            </a:r>
            <a:r>
              <a:rPr b="0" spc="-190" dirty="0">
                <a:latin typeface="Trebuchet MS"/>
                <a:cs typeface="Trebuchet MS"/>
              </a:rPr>
              <a:t>Queues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9740" y="845223"/>
            <a:ext cx="4137495" cy="21532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46050">
              <a:lnSpc>
                <a:spcPct val="107400"/>
              </a:lnSpc>
              <a:spcBef>
                <a:spcPts val="95"/>
              </a:spcBef>
            </a:pPr>
            <a:r>
              <a:rPr dirty="0"/>
              <a:t>Dijkstra’s algorithm: </a:t>
            </a:r>
            <a:r>
              <a:rPr spc="5" dirty="0"/>
              <a:t>finding a </a:t>
            </a:r>
            <a:r>
              <a:rPr dirty="0"/>
              <a:t>shortest  </a:t>
            </a:r>
            <a:r>
              <a:rPr spc="5" dirty="0"/>
              <a:t>path in a</a:t>
            </a:r>
            <a:r>
              <a:rPr spc="-5" dirty="0"/>
              <a:t> </a:t>
            </a:r>
            <a:r>
              <a:rPr spc="5" dirty="0"/>
              <a:t>graph</a:t>
            </a:r>
          </a:p>
          <a:p>
            <a:pPr marR="5080">
              <a:lnSpc>
                <a:spcPct val="114799"/>
              </a:lnSpc>
              <a:spcBef>
                <a:spcPts val="150"/>
              </a:spcBef>
            </a:pPr>
            <a:r>
              <a:rPr spc="5" dirty="0"/>
              <a:t>Prim’s </a:t>
            </a:r>
            <a:r>
              <a:rPr dirty="0"/>
              <a:t>algorithm: constructing </a:t>
            </a:r>
            <a:r>
              <a:rPr spc="5" dirty="0"/>
              <a:t>a  minimum spanning </a:t>
            </a:r>
            <a:r>
              <a:rPr dirty="0"/>
              <a:t>tree </a:t>
            </a:r>
            <a:r>
              <a:rPr spc="5" dirty="0"/>
              <a:t>of a graph</a:t>
            </a:r>
            <a:endParaRPr lang="en-US" spc="5" dirty="0"/>
          </a:p>
          <a:p>
            <a:pPr marR="5080">
              <a:lnSpc>
                <a:spcPct val="114799"/>
              </a:lnSpc>
              <a:spcBef>
                <a:spcPts val="150"/>
              </a:spcBef>
            </a:pPr>
            <a:r>
              <a:rPr dirty="0"/>
              <a:t>Huffman’s algorithm: constructing </a:t>
            </a:r>
            <a:r>
              <a:rPr spc="5" dirty="0"/>
              <a:t>an  </a:t>
            </a:r>
            <a:r>
              <a:rPr spc="10" dirty="0"/>
              <a:t>optimum </a:t>
            </a:r>
            <a:r>
              <a:rPr dirty="0"/>
              <a:t>prefix-free </a:t>
            </a:r>
            <a:r>
              <a:rPr spc="10" dirty="0"/>
              <a:t>encoding </a:t>
            </a:r>
            <a:r>
              <a:rPr spc="5" dirty="0"/>
              <a:t>of a string </a:t>
            </a:r>
            <a:endParaRPr lang="en-US" spc="5" dirty="0"/>
          </a:p>
          <a:p>
            <a:pPr marR="5080">
              <a:lnSpc>
                <a:spcPct val="114799"/>
              </a:lnSpc>
              <a:spcBef>
                <a:spcPts val="150"/>
              </a:spcBef>
            </a:pPr>
            <a:r>
              <a:rPr spc="5" dirty="0"/>
              <a:t>Heap </a:t>
            </a:r>
            <a:r>
              <a:rPr spc="-5" dirty="0"/>
              <a:t>sort: </a:t>
            </a:r>
            <a:r>
              <a:rPr dirty="0"/>
              <a:t>sorting </a:t>
            </a:r>
            <a:r>
              <a:rPr spc="5" dirty="0"/>
              <a:t>a given</a:t>
            </a:r>
            <a:r>
              <a:rPr spc="-330" dirty="0"/>
              <a:t> </a:t>
            </a:r>
            <a:r>
              <a:rPr spc="5" dirty="0"/>
              <a:t>sequence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130175"/>
            <a:ext cx="2590800" cy="7700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b="0" spc="-170" dirty="0">
                <a:latin typeface="Trebuchet MS"/>
                <a:cs typeface="Trebuchet MS"/>
              </a:rPr>
              <a:t>Naïve Implementation</a:t>
            </a:r>
            <a:endParaRPr b="0" spc="-17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22" y="71245"/>
            <a:ext cx="24206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85" dirty="0">
                <a:latin typeface="Trebuchet MS"/>
                <a:cs typeface="Trebuchet MS"/>
              </a:rPr>
              <a:t>Unsorted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140" dirty="0">
                <a:latin typeface="Trebuchet MS"/>
                <a:cs typeface="Trebuchet MS"/>
              </a:rPr>
              <a:t>Array/List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35681"/>
          <a:ext cx="2594605" cy="28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2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3</a:t>
                      </a: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16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10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2</a:t>
                      </a: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080009" y="1284672"/>
            <a:ext cx="2448560" cy="288290"/>
          </a:xfrm>
          <a:custGeom>
            <a:avLst/>
            <a:gdLst/>
            <a:ahLst/>
            <a:cxnLst/>
            <a:rect l="l" t="t" r="r" b="b"/>
            <a:pathLst>
              <a:path w="2448560" h="288290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  <a:path w="2448560" h="288290">
                <a:moveTo>
                  <a:pt x="540006" y="288002"/>
                </a:moveTo>
                <a:lnTo>
                  <a:pt x="828009" y="288002"/>
                </a:lnTo>
                <a:lnTo>
                  <a:pt x="828009" y="0"/>
                </a:lnTo>
                <a:lnTo>
                  <a:pt x="540006" y="0"/>
                </a:lnTo>
                <a:lnTo>
                  <a:pt x="540006" y="288002"/>
                </a:lnTo>
                <a:close/>
              </a:path>
              <a:path w="2448560" h="288290">
                <a:moveTo>
                  <a:pt x="1080019" y="288002"/>
                </a:moveTo>
                <a:lnTo>
                  <a:pt x="1368022" y="288002"/>
                </a:lnTo>
                <a:lnTo>
                  <a:pt x="1368022" y="0"/>
                </a:lnTo>
                <a:lnTo>
                  <a:pt x="1080019" y="0"/>
                </a:lnTo>
                <a:lnTo>
                  <a:pt x="1080019" y="288002"/>
                </a:lnTo>
                <a:close/>
              </a:path>
              <a:path w="2448560" h="288290">
                <a:moveTo>
                  <a:pt x="1620023" y="288002"/>
                </a:moveTo>
                <a:lnTo>
                  <a:pt x="1908026" y="288002"/>
                </a:lnTo>
                <a:lnTo>
                  <a:pt x="1908026" y="0"/>
                </a:lnTo>
                <a:lnTo>
                  <a:pt x="1620023" y="0"/>
                </a:lnTo>
                <a:lnTo>
                  <a:pt x="1620023" y="288002"/>
                </a:lnTo>
                <a:close/>
              </a:path>
              <a:path w="2448560" h="288290">
                <a:moveTo>
                  <a:pt x="2160027" y="288002"/>
                </a:moveTo>
                <a:lnTo>
                  <a:pt x="2448030" y="288002"/>
                </a:lnTo>
                <a:lnTo>
                  <a:pt x="2448030" y="0"/>
                </a:lnTo>
                <a:lnTo>
                  <a:pt x="2160027" y="0"/>
                </a:lnTo>
                <a:lnTo>
                  <a:pt x="2160027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4870" y="1268547"/>
            <a:ext cx="360378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87020" algn="l"/>
                <a:tab pos="827405" algn="l"/>
                <a:tab pos="1365885" algn="l"/>
                <a:tab pos="1906270" algn="l"/>
                <a:tab pos="2447290" algn="l"/>
              </a:tabLst>
            </a:pP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3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8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9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8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16</a:t>
            </a:r>
            <a:r>
              <a:rPr sz="1700" spc="-5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10</a:t>
            </a:r>
            <a:r>
              <a:rPr sz="1700" spc="-5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2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77012" y="1305919"/>
            <a:ext cx="2394585" cy="245745"/>
            <a:chOff x="1377012" y="1305919"/>
            <a:chExt cx="2394585" cy="245745"/>
          </a:xfrm>
        </p:grpSpPr>
        <p:sp>
          <p:nvSpPr>
            <p:cNvPr id="7" name="object 7"/>
            <p:cNvSpPr/>
            <p:nvPr/>
          </p:nvSpPr>
          <p:spPr>
            <a:xfrm>
              <a:off x="1377012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7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78434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7019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8442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7030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1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58446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97034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1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98450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37038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20">
                  <a:moveTo>
                    <a:pt x="0" y="0"/>
                  </a:moveTo>
                  <a:lnTo>
                    <a:pt x="223443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38467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02097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62093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22080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82074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842067" y="1487659"/>
            <a:ext cx="27940" cy="59055"/>
          </a:xfrm>
          <a:custGeom>
            <a:avLst/>
            <a:gdLst/>
            <a:ahLst/>
            <a:cxnLst/>
            <a:rect l="l" t="t" r="r" b="b"/>
            <a:pathLst>
              <a:path w="27940" h="59055">
                <a:moveTo>
                  <a:pt x="27519" y="58708"/>
                </a:moveTo>
                <a:lnTo>
                  <a:pt x="23219" y="49735"/>
                </a:lnTo>
                <a:lnTo>
                  <a:pt x="15135" y="40591"/>
                </a:lnTo>
                <a:lnTo>
                  <a:pt x="6363" y="33166"/>
                </a:lnTo>
                <a:lnTo>
                  <a:pt x="0" y="29354"/>
                </a:lnTo>
                <a:lnTo>
                  <a:pt x="6363" y="25541"/>
                </a:lnTo>
                <a:lnTo>
                  <a:pt x="15135" y="18117"/>
                </a:lnTo>
                <a:lnTo>
                  <a:pt x="23219" y="8972"/>
                </a:lnTo>
                <a:lnTo>
                  <a:pt x="27519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22" y="71245"/>
            <a:ext cx="24206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85" dirty="0">
                <a:latin typeface="Trebuchet MS"/>
                <a:cs typeface="Trebuchet MS"/>
              </a:rPr>
              <a:t>Unsorted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140" dirty="0">
                <a:latin typeface="Trebuchet MS"/>
                <a:cs typeface="Trebuchet MS"/>
              </a:rPr>
              <a:t>Array/List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35681"/>
          <a:ext cx="2594605" cy="28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2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3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16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10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71009" y="1275672"/>
            <a:ext cx="2700655" cy="306070"/>
            <a:chOff x="1071009" y="1275672"/>
            <a:chExt cx="2700655" cy="306070"/>
          </a:xfrm>
        </p:grpSpPr>
        <p:sp>
          <p:nvSpPr>
            <p:cNvPr id="5" name="object 5"/>
            <p:cNvSpPr/>
            <p:nvPr/>
          </p:nvSpPr>
          <p:spPr>
            <a:xfrm>
              <a:off x="1080009" y="1284672"/>
              <a:ext cx="828040" cy="288290"/>
            </a:xfrm>
            <a:custGeom>
              <a:avLst/>
              <a:gdLst/>
              <a:ahLst/>
              <a:cxnLst/>
              <a:rect l="l" t="t" r="r" b="b"/>
              <a:pathLst>
                <a:path w="82803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  <a:path w="828039" h="288290">
                  <a:moveTo>
                    <a:pt x="540006" y="288002"/>
                  </a:moveTo>
                  <a:lnTo>
                    <a:pt x="828009" y="288002"/>
                  </a:lnTo>
                  <a:lnTo>
                    <a:pt x="828009" y="0"/>
                  </a:lnTo>
                  <a:lnTo>
                    <a:pt x="540006" y="0"/>
                  </a:lnTo>
                  <a:lnTo>
                    <a:pt x="540006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7012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7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8434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0028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7019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8442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0032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57030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1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58446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0036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7034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1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98450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038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20">
                  <a:moveTo>
                    <a:pt x="0" y="0"/>
                  </a:moveTo>
                  <a:lnTo>
                    <a:pt x="223443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38467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02097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62093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22080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2074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842067" y="1487659"/>
            <a:ext cx="27940" cy="59055"/>
          </a:xfrm>
          <a:custGeom>
            <a:avLst/>
            <a:gdLst/>
            <a:ahLst/>
            <a:cxnLst/>
            <a:rect l="l" t="t" r="r" b="b"/>
            <a:pathLst>
              <a:path w="27940" h="59055">
                <a:moveTo>
                  <a:pt x="27519" y="58708"/>
                </a:moveTo>
                <a:lnTo>
                  <a:pt x="23219" y="49735"/>
                </a:lnTo>
                <a:lnTo>
                  <a:pt x="15135" y="40591"/>
                </a:lnTo>
                <a:lnTo>
                  <a:pt x="6363" y="33166"/>
                </a:lnTo>
                <a:lnTo>
                  <a:pt x="0" y="29354"/>
                </a:lnTo>
                <a:lnTo>
                  <a:pt x="6363" y="25541"/>
                </a:lnTo>
                <a:lnTo>
                  <a:pt x="15135" y="18117"/>
                </a:lnTo>
                <a:lnTo>
                  <a:pt x="23219" y="8972"/>
                </a:lnTo>
                <a:lnTo>
                  <a:pt x="27519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48384" y="1268547"/>
            <a:ext cx="3766466" cy="12618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20"/>
              </a:spcBef>
              <a:tabLst>
                <a:tab pos="374015" algn="l"/>
                <a:tab pos="913765" algn="l"/>
                <a:tab pos="1452245" algn="l"/>
                <a:tab pos="1992630" algn="l"/>
                <a:tab pos="2533650" algn="l"/>
              </a:tabLst>
            </a:pP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3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8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9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8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16</a:t>
            </a:r>
            <a:r>
              <a:rPr sz="1700" spc="-5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10</a:t>
            </a:r>
            <a:r>
              <a:rPr sz="1700" spc="-5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2</a:t>
            </a:r>
            <a:endParaRPr sz="1700" dirty="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 dirty="0">
              <a:latin typeface="LM Sans 17"/>
              <a:cs typeface="LM Sans 17"/>
            </a:endParaRPr>
          </a:p>
          <a:p>
            <a:pPr marL="298450" indent="-28575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700" spc="114" dirty="0">
                <a:latin typeface="Arial"/>
                <a:cs typeface="Arial"/>
              </a:rPr>
              <a:t>Insert</a:t>
            </a:r>
            <a:r>
              <a:rPr sz="1700" spc="114" dirty="0">
                <a:latin typeface="UKIJ Esliye Chiwer"/>
                <a:cs typeface="UKIJ Esliye Chiwer"/>
              </a:rPr>
              <a:t>(</a:t>
            </a:r>
            <a:r>
              <a:rPr sz="1700" i="1" spc="114" dirty="0">
                <a:latin typeface="LM Sans 17"/>
                <a:cs typeface="LM Sans 17"/>
              </a:rPr>
              <a:t>e</a:t>
            </a:r>
            <a:r>
              <a:rPr sz="1700" spc="114" dirty="0">
                <a:latin typeface="UKIJ Esliye Chiwer"/>
                <a:cs typeface="UKIJ Esliye Chiwer"/>
              </a:rPr>
              <a:t>)</a:t>
            </a:r>
            <a:endParaRPr lang="en-US" sz="1700" dirty="0">
              <a:latin typeface="UKIJ Esliye Chiwer"/>
              <a:cs typeface="UKIJ Esliye Chiwer"/>
            </a:endParaRPr>
          </a:p>
          <a:p>
            <a:pPr marL="7556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95" dirty="0">
                <a:latin typeface="Arial"/>
                <a:cs typeface="Arial"/>
              </a:rPr>
              <a:t>add </a:t>
            </a:r>
            <a:r>
              <a:rPr sz="1400" i="1" spc="15" dirty="0">
                <a:latin typeface="LM Sans 12"/>
                <a:cs typeface="LM Sans 12"/>
              </a:rPr>
              <a:t>e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0" dirty="0">
                <a:latin typeface="Arial"/>
                <a:cs typeface="Arial"/>
              </a:rPr>
              <a:t>the </a:t>
            </a:r>
            <a:r>
              <a:rPr sz="1400" spc="-110" dirty="0">
                <a:latin typeface="Arial"/>
                <a:cs typeface="Arial"/>
              </a:rPr>
              <a:t>end  </a:t>
            </a:r>
            <a:endParaRPr lang="en-US" sz="1400" spc="-110" dirty="0">
              <a:latin typeface="Arial"/>
              <a:cs typeface="Arial"/>
            </a:endParaRPr>
          </a:p>
          <a:p>
            <a:pPr marL="7556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sz="1400" spc="254" dirty="0">
                <a:latin typeface="Arial"/>
                <a:cs typeface="Arial"/>
              </a:rPr>
              <a:t> </a:t>
            </a:r>
            <a:r>
              <a:rPr sz="1400" i="1" spc="15" dirty="0">
                <a:latin typeface="LM Sans 12"/>
                <a:cs typeface="LM Sans 12"/>
              </a:rPr>
              <a:t>O</a:t>
            </a:r>
            <a:r>
              <a:rPr sz="1400" spc="15" dirty="0">
                <a:latin typeface="Noto Nastaliq Urdu"/>
                <a:cs typeface="Noto Nastaliq Urdu"/>
              </a:rPr>
              <a:t>(</a:t>
            </a: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15" dirty="0">
                <a:latin typeface="Noto Nastaliq Urdu"/>
                <a:cs typeface="Noto Nastaliq Urdu"/>
              </a:rPr>
              <a:t>)</a:t>
            </a:r>
            <a:endParaRPr sz="1400" dirty="0">
              <a:latin typeface="Noto Nastaliq Urdu"/>
              <a:cs typeface="Noto Nastaliq Urdu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822" y="71245"/>
            <a:ext cx="24206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85" dirty="0">
                <a:latin typeface="Trebuchet MS"/>
                <a:cs typeface="Trebuchet MS"/>
              </a:rPr>
              <a:t>Unsorted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140" dirty="0">
                <a:latin typeface="Trebuchet MS"/>
                <a:cs typeface="Trebuchet MS"/>
              </a:rPr>
              <a:t>Array/List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35681"/>
          <a:ext cx="2594605" cy="28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2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3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16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10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71009" y="1275672"/>
            <a:ext cx="2700655" cy="306070"/>
            <a:chOff x="1071009" y="1275672"/>
            <a:chExt cx="2700655" cy="306070"/>
          </a:xfrm>
        </p:grpSpPr>
        <p:sp>
          <p:nvSpPr>
            <p:cNvPr id="5" name="object 5"/>
            <p:cNvSpPr/>
            <p:nvPr/>
          </p:nvSpPr>
          <p:spPr>
            <a:xfrm>
              <a:off x="1080009" y="1284672"/>
              <a:ext cx="828040" cy="288290"/>
            </a:xfrm>
            <a:custGeom>
              <a:avLst/>
              <a:gdLst/>
              <a:ahLst/>
              <a:cxnLst/>
              <a:rect l="l" t="t" r="r" b="b"/>
              <a:pathLst>
                <a:path w="82803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  <a:path w="828039" h="288290">
                  <a:moveTo>
                    <a:pt x="540006" y="288002"/>
                  </a:moveTo>
                  <a:lnTo>
                    <a:pt x="828009" y="288002"/>
                  </a:lnTo>
                  <a:lnTo>
                    <a:pt x="828009" y="0"/>
                  </a:lnTo>
                  <a:lnTo>
                    <a:pt x="540006" y="0"/>
                  </a:lnTo>
                  <a:lnTo>
                    <a:pt x="540006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7012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7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8434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0028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7019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8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8442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0032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57030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1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58446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0036" y="1284672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97034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19">
                  <a:moveTo>
                    <a:pt x="0" y="0"/>
                  </a:moveTo>
                  <a:lnTo>
                    <a:pt x="223431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98450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37038" y="1340334"/>
              <a:ext cx="223520" cy="0"/>
            </a:xfrm>
            <a:custGeom>
              <a:avLst/>
              <a:gdLst/>
              <a:ahLst/>
              <a:cxnLst/>
              <a:rect l="l" t="t" r="r" b="b"/>
              <a:pathLst>
                <a:path w="223520">
                  <a:moveTo>
                    <a:pt x="0" y="0"/>
                  </a:moveTo>
                  <a:lnTo>
                    <a:pt x="223443" y="0"/>
                  </a:lnTo>
                </a:path>
              </a:pathLst>
            </a:custGeom>
            <a:ln w="126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38467" y="1310980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0" y="0"/>
                  </a:moveTo>
                  <a:lnTo>
                    <a:pt x="4299" y="8972"/>
                  </a:lnTo>
                  <a:lnTo>
                    <a:pt x="12383" y="18117"/>
                  </a:lnTo>
                  <a:lnTo>
                    <a:pt x="21155" y="25541"/>
                  </a:lnTo>
                  <a:lnTo>
                    <a:pt x="27519" y="29354"/>
                  </a:lnTo>
                  <a:lnTo>
                    <a:pt x="21155" y="33166"/>
                  </a:lnTo>
                  <a:lnTo>
                    <a:pt x="12383" y="40591"/>
                  </a:lnTo>
                  <a:lnTo>
                    <a:pt x="4299" y="49735"/>
                  </a:lnTo>
                  <a:lnTo>
                    <a:pt x="0" y="58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02097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62093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22080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39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82074" y="1487659"/>
              <a:ext cx="27940" cy="59055"/>
            </a:xfrm>
            <a:custGeom>
              <a:avLst/>
              <a:gdLst/>
              <a:ahLst/>
              <a:cxnLst/>
              <a:rect l="l" t="t" r="r" b="b"/>
              <a:pathLst>
                <a:path w="27940" h="59055">
                  <a:moveTo>
                    <a:pt x="27519" y="58708"/>
                  </a:moveTo>
                  <a:lnTo>
                    <a:pt x="23219" y="49735"/>
                  </a:lnTo>
                  <a:lnTo>
                    <a:pt x="15135" y="40591"/>
                  </a:lnTo>
                  <a:lnTo>
                    <a:pt x="6363" y="33166"/>
                  </a:lnTo>
                  <a:lnTo>
                    <a:pt x="0" y="29354"/>
                  </a:lnTo>
                  <a:lnTo>
                    <a:pt x="6363" y="25541"/>
                  </a:lnTo>
                  <a:lnTo>
                    <a:pt x="15135" y="18117"/>
                  </a:lnTo>
                  <a:lnTo>
                    <a:pt x="23219" y="8972"/>
                  </a:lnTo>
                  <a:lnTo>
                    <a:pt x="27519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842067" y="1487659"/>
            <a:ext cx="27940" cy="59055"/>
          </a:xfrm>
          <a:custGeom>
            <a:avLst/>
            <a:gdLst/>
            <a:ahLst/>
            <a:cxnLst/>
            <a:rect l="l" t="t" r="r" b="b"/>
            <a:pathLst>
              <a:path w="27940" h="59055">
                <a:moveTo>
                  <a:pt x="27519" y="58708"/>
                </a:moveTo>
                <a:lnTo>
                  <a:pt x="23219" y="49735"/>
                </a:lnTo>
                <a:lnTo>
                  <a:pt x="15135" y="40591"/>
                </a:lnTo>
                <a:lnTo>
                  <a:pt x="6363" y="33166"/>
                </a:lnTo>
                <a:lnTo>
                  <a:pt x="0" y="29354"/>
                </a:lnTo>
                <a:lnTo>
                  <a:pt x="6363" y="25541"/>
                </a:lnTo>
                <a:lnTo>
                  <a:pt x="15135" y="18117"/>
                </a:lnTo>
                <a:lnTo>
                  <a:pt x="23219" y="8972"/>
                </a:lnTo>
                <a:lnTo>
                  <a:pt x="27519" y="0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48384" y="1268547"/>
            <a:ext cx="4071265" cy="2031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20"/>
              </a:spcBef>
              <a:tabLst>
                <a:tab pos="374015" algn="l"/>
                <a:tab pos="913765" algn="l"/>
                <a:tab pos="1452245" algn="l"/>
                <a:tab pos="1992630" algn="l"/>
                <a:tab pos="2533650" algn="l"/>
              </a:tabLst>
            </a:pP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3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8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9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8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16</a:t>
            </a:r>
            <a:r>
              <a:rPr sz="1700" spc="-5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10</a:t>
            </a:r>
            <a:r>
              <a:rPr sz="1700" spc="-55" dirty="0">
                <a:latin typeface="LM Sans 17"/>
                <a:cs typeface="LM Sans 17"/>
              </a:rPr>
              <a:t>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2</a:t>
            </a:r>
            <a:endParaRPr sz="1700" dirty="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 dirty="0">
              <a:latin typeface="LM Sans 17"/>
              <a:cs typeface="LM Sans 17"/>
            </a:endParaRPr>
          </a:p>
          <a:p>
            <a:pPr marL="298450" indent="-28575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700" spc="114" dirty="0">
                <a:latin typeface="Arial"/>
                <a:cs typeface="Arial"/>
              </a:rPr>
              <a:t>Insert</a:t>
            </a:r>
            <a:r>
              <a:rPr sz="1700" spc="114" dirty="0">
                <a:latin typeface="UKIJ Esliye Chiwer"/>
                <a:cs typeface="UKIJ Esliye Chiwer"/>
              </a:rPr>
              <a:t>(</a:t>
            </a:r>
            <a:r>
              <a:rPr sz="1700" i="1" spc="114" dirty="0">
                <a:latin typeface="LM Sans 17"/>
                <a:cs typeface="LM Sans 17"/>
              </a:rPr>
              <a:t>e</a:t>
            </a:r>
            <a:r>
              <a:rPr sz="1700" spc="114" dirty="0">
                <a:latin typeface="UKIJ Esliye Chiwer"/>
                <a:cs typeface="UKIJ Esliye Chiwer"/>
              </a:rPr>
              <a:t>)</a:t>
            </a:r>
            <a:endParaRPr lang="en-US" sz="1700" dirty="0">
              <a:latin typeface="UKIJ Esliye Chiwer"/>
              <a:cs typeface="UKIJ Esliye Chiwer"/>
            </a:endParaRPr>
          </a:p>
          <a:p>
            <a:pPr marL="7556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95" dirty="0">
                <a:latin typeface="Arial"/>
                <a:cs typeface="Arial"/>
              </a:rPr>
              <a:t>add </a:t>
            </a:r>
            <a:r>
              <a:rPr sz="1400" i="1" spc="15" dirty="0">
                <a:latin typeface="LM Sans 12"/>
                <a:cs typeface="LM Sans 12"/>
              </a:rPr>
              <a:t>e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0" dirty="0">
                <a:latin typeface="Arial"/>
                <a:cs typeface="Arial"/>
              </a:rPr>
              <a:t>the </a:t>
            </a:r>
            <a:r>
              <a:rPr sz="1400" spc="-110" dirty="0">
                <a:latin typeface="Arial"/>
                <a:cs typeface="Arial"/>
              </a:rPr>
              <a:t>end  </a:t>
            </a:r>
            <a:endParaRPr lang="en-US" sz="1400" spc="-110" dirty="0">
              <a:latin typeface="Arial"/>
              <a:cs typeface="Arial"/>
            </a:endParaRPr>
          </a:p>
          <a:p>
            <a:pPr marL="7556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sz="1400" spc="254" dirty="0">
                <a:latin typeface="Arial"/>
                <a:cs typeface="Arial"/>
              </a:rPr>
              <a:t> </a:t>
            </a:r>
            <a:r>
              <a:rPr sz="1400" i="1" spc="15" dirty="0">
                <a:latin typeface="LM Sans 12"/>
                <a:cs typeface="LM Sans 12"/>
              </a:rPr>
              <a:t>O</a:t>
            </a:r>
            <a:r>
              <a:rPr sz="1400" spc="15" dirty="0">
                <a:latin typeface="Noto Nastaliq Urdu"/>
                <a:cs typeface="Noto Nastaliq Urdu"/>
              </a:rPr>
              <a:t>(</a:t>
            </a: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15" dirty="0">
                <a:latin typeface="Noto Nastaliq Urdu"/>
                <a:cs typeface="Noto Nastaliq Urdu"/>
              </a:rPr>
              <a:t>)</a:t>
            </a:r>
            <a:endParaRPr sz="1400" dirty="0">
              <a:latin typeface="Noto Nastaliq Urdu"/>
              <a:cs typeface="Noto Nastaliq Urdu"/>
            </a:endParaRPr>
          </a:p>
          <a:p>
            <a:pPr marL="298450" indent="-285750">
              <a:lnSpc>
                <a:spcPts val="2014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700" spc="5" dirty="0" err="1">
                <a:latin typeface="Arial"/>
                <a:cs typeface="Arial"/>
              </a:rPr>
              <a:t>ExtractMax</a:t>
            </a:r>
            <a:r>
              <a:rPr sz="1700" spc="5" dirty="0">
                <a:latin typeface="UKIJ Esliye Chiwer"/>
                <a:cs typeface="UKIJ Esliye Chiwer"/>
              </a:rPr>
              <a:t>(</a:t>
            </a:r>
            <a:r>
              <a:rPr lang="en-US" sz="1700" spc="5" dirty="0">
                <a:latin typeface="UKIJ Esliye Chiwer"/>
                <a:cs typeface="UKIJ Esliye Chiwer"/>
              </a:rPr>
              <a:t>)</a:t>
            </a:r>
          </a:p>
          <a:p>
            <a:pPr marL="755650" lvl="1" indent="-285750">
              <a:lnSpc>
                <a:spcPts val="2014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120" dirty="0">
                <a:latin typeface="Arial"/>
                <a:cs typeface="Arial"/>
              </a:rPr>
              <a:t>scan </a:t>
            </a:r>
            <a:r>
              <a:rPr sz="1400" spc="-50" dirty="0">
                <a:latin typeface="Arial"/>
                <a:cs typeface="Arial"/>
              </a:rPr>
              <a:t>the </a:t>
            </a:r>
            <a:r>
              <a:rPr sz="1400" spc="-20" dirty="0">
                <a:latin typeface="Arial"/>
                <a:cs typeface="Arial"/>
              </a:rPr>
              <a:t>array/list  </a:t>
            </a:r>
            <a:endParaRPr lang="en-US" sz="1400" spc="-20" dirty="0">
              <a:latin typeface="Arial"/>
              <a:cs typeface="Arial"/>
            </a:endParaRPr>
          </a:p>
          <a:p>
            <a:pPr marL="755650" lvl="1" indent="-285750">
              <a:lnSpc>
                <a:spcPts val="2014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sz="1400" spc="260" dirty="0">
                <a:latin typeface="Arial"/>
                <a:cs typeface="Arial"/>
              </a:rPr>
              <a:t> </a:t>
            </a:r>
            <a:r>
              <a:rPr sz="1400" i="1" spc="50" dirty="0">
                <a:latin typeface="LM Sans 12"/>
                <a:cs typeface="LM Sans 12"/>
              </a:rPr>
              <a:t>O</a:t>
            </a:r>
            <a:r>
              <a:rPr sz="1400" spc="50" dirty="0">
                <a:latin typeface="Noto Nastaliq Urdu"/>
                <a:cs typeface="Noto Nastaliq Urdu"/>
              </a:rPr>
              <a:t>(</a:t>
            </a:r>
            <a:r>
              <a:rPr sz="1400" i="1" spc="50" dirty="0">
                <a:latin typeface="LM Sans 12"/>
                <a:cs typeface="LM Sans 12"/>
              </a:rPr>
              <a:t>n</a:t>
            </a:r>
            <a:r>
              <a:rPr sz="1400" spc="50" dirty="0">
                <a:latin typeface="Noto Nastaliq Urdu"/>
                <a:cs typeface="Noto Nastaliq Urdu"/>
              </a:rPr>
              <a:t>)</a:t>
            </a:r>
            <a:endParaRPr sz="1400" dirty="0">
              <a:latin typeface="Noto Nastaliq Urdu"/>
              <a:cs typeface="Noto Nastaliq Urdu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21" y="71245"/>
            <a:ext cx="15443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spc="-150" dirty="0">
                <a:latin typeface="Trebuchet MS"/>
                <a:cs typeface="Trebuchet MS"/>
              </a:rPr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47149"/>
          <a:ext cx="2594605" cy="28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2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3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10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16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21" y="71245"/>
            <a:ext cx="15443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spc="-150" dirty="0">
                <a:latin typeface="Trebuchet MS"/>
                <a:cs typeface="Trebuchet MS"/>
              </a:rPr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47149"/>
          <a:ext cx="2594605" cy="28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2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3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10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16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66712" y="157648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929" y="183094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2929" y="204604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8385" y="1423173"/>
            <a:ext cx="2150110" cy="75120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5" dirty="0">
                <a:latin typeface="Arial"/>
                <a:cs typeface="Arial"/>
              </a:rPr>
              <a:t>ExtractMax</a:t>
            </a:r>
            <a:r>
              <a:rPr sz="1700" spc="5" dirty="0">
                <a:latin typeface="UKIJ Esliye Chiwer"/>
                <a:cs typeface="UKIJ Esliye Chiwer"/>
              </a:rPr>
              <a:t>()</a:t>
            </a:r>
            <a:endParaRPr sz="1700">
              <a:latin typeface="UKIJ Esliye Chiwer"/>
              <a:cs typeface="UKIJ Esliye Chiwer"/>
            </a:endParaRPr>
          </a:p>
          <a:p>
            <a:pPr marL="413384" marR="5080">
              <a:lnSpc>
                <a:spcPct val="100800"/>
              </a:lnSpc>
              <a:spcBef>
                <a:spcPts val="135"/>
              </a:spcBef>
            </a:pPr>
            <a:r>
              <a:rPr sz="1400" spc="-40" dirty="0">
                <a:latin typeface="Arial"/>
                <a:cs typeface="Arial"/>
              </a:rPr>
              <a:t>extract </a:t>
            </a:r>
            <a:r>
              <a:rPr sz="1400" spc="-50" dirty="0">
                <a:latin typeface="Arial"/>
                <a:cs typeface="Arial"/>
              </a:rPr>
              <a:t>the </a:t>
            </a:r>
            <a:r>
              <a:rPr sz="1400" spc="-45" dirty="0">
                <a:latin typeface="Arial"/>
                <a:cs typeface="Arial"/>
              </a:rPr>
              <a:t>last </a:t>
            </a:r>
            <a:r>
              <a:rPr sz="1400" spc="-80" dirty="0">
                <a:latin typeface="Arial"/>
                <a:cs typeface="Arial"/>
              </a:rPr>
              <a:t>element  </a:t>
            </a: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i="1" spc="15" dirty="0">
                <a:latin typeface="LM Sans 12"/>
                <a:cs typeface="LM Sans 12"/>
              </a:rPr>
              <a:t>O</a:t>
            </a:r>
            <a:r>
              <a:rPr sz="1400" spc="15" dirty="0">
                <a:latin typeface="Noto Nastaliq Urdu"/>
                <a:cs typeface="Noto Nastaliq Urdu"/>
              </a:rPr>
              <a:t>(</a:t>
            </a: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15" dirty="0">
                <a:latin typeface="Noto Nastaliq Urdu"/>
                <a:cs typeface="Noto Nastaliq Urdu"/>
              </a:rPr>
              <a:t>)</a:t>
            </a:r>
            <a:endParaRPr sz="1400">
              <a:latin typeface="Noto Nastaliq Urdu"/>
              <a:cs typeface="Noto Nastaliq Urdu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21" y="71245"/>
            <a:ext cx="15443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spc="-150" dirty="0">
                <a:latin typeface="Trebuchet MS"/>
                <a:cs typeface="Trebuchet MS"/>
              </a:rPr>
              <a:t>Array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002" y="747149"/>
          <a:ext cx="2594605" cy="288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2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8002"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2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3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35"/>
                        </a:lnSpc>
                      </a:pPr>
                      <a:r>
                        <a:rPr sz="1700" dirty="0">
                          <a:latin typeface="LM Sans 17"/>
                          <a:cs typeface="LM Sans 17"/>
                        </a:rPr>
                        <a:t>9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10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2035"/>
                        </a:lnSpc>
                      </a:pPr>
                      <a:r>
                        <a:rPr sz="1700" spc="10" dirty="0">
                          <a:latin typeface="LM Sans 17"/>
                          <a:cs typeface="LM Sans 17"/>
                        </a:rPr>
                        <a:t>16</a:t>
                      </a:r>
                      <a:endParaRPr sz="17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7F7F7F"/>
                      </a:solidFill>
                      <a:prstDash val="solid"/>
                    </a:lnL>
                    <a:lnR w="19050">
                      <a:solidFill>
                        <a:srgbClr val="7F7F7F"/>
                      </a:solidFill>
                      <a:prstDash val="solid"/>
                    </a:lnR>
                    <a:lnT w="19050">
                      <a:solidFill>
                        <a:srgbClr val="7F7F7F"/>
                      </a:solidFill>
                      <a:prstDash val="solid"/>
                    </a:lnT>
                    <a:lnB w="19050">
                      <a:solidFill>
                        <a:srgbClr val="7F7F7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66712" y="157648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2929" y="183094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2929" y="204604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12" y="228234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2929" y="2536799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2929" y="3182086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8955" y="0"/>
                </a:moveTo>
                <a:lnTo>
                  <a:pt x="0" y="0"/>
                </a:lnTo>
                <a:lnTo>
                  <a:pt x="0" y="78955"/>
                </a:lnTo>
                <a:lnTo>
                  <a:pt x="78955" y="78955"/>
                </a:lnTo>
                <a:lnTo>
                  <a:pt x="78955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8385" y="1423173"/>
            <a:ext cx="3461665" cy="1898853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5" dirty="0">
                <a:latin typeface="Arial"/>
                <a:cs typeface="Arial"/>
              </a:rPr>
              <a:t>ExtractMax</a:t>
            </a:r>
            <a:r>
              <a:rPr sz="1700" spc="5" dirty="0">
                <a:latin typeface="UKIJ Esliye Chiwer"/>
                <a:cs typeface="UKIJ Esliye Chiwer"/>
              </a:rPr>
              <a:t>()</a:t>
            </a:r>
            <a:endParaRPr sz="1700" dirty="0">
              <a:latin typeface="UKIJ Esliye Chiwer"/>
              <a:cs typeface="UKIJ Esliye Chiwer"/>
            </a:endParaRPr>
          </a:p>
          <a:p>
            <a:pPr marL="413384" marR="1136650">
              <a:lnSpc>
                <a:spcPct val="100800"/>
              </a:lnSpc>
              <a:spcBef>
                <a:spcPts val="135"/>
              </a:spcBef>
            </a:pPr>
            <a:r>
              <a:rPr sz="1400" spc="-40" dirty="0">
                <a:latin typeface="Arial"/>
                <a:cs typeface="Arial"/>
              </a:rPr>
              <a:t>extract </a:t>
            </a:r>
            <a:r>
              <a:rPr sz="1400" spc="-50" dirty="0">
                <a:latin typeface="Arial"/>
                <a:cs typeface="Arial"/>
              </a:rPr>
              <a:t>the </a:t>
            </a:r>
            <a:r>
              <a:rPr sz="1400" spc="-45" dirty="0">
                <a:latin typeface="Arial"/>
                <a:cs typeface="Arial"/>
              </a:rPr>
              <a:t>last </a:t>
            </a:r>
            <a:r>
              <a:rPr sz="1400" spc="-80" dirty="0">
                <a:latin typeface="Arial"/>
                <a:cs typeface="Arial"/>
              </a:rPr>
              <a:t>element  </a:t>
            </a: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i="1" spc="15" dirty="0">
                <a:latin typeface="LM Sans 12"/>
                <a:cs typeface="LM Sans 12"/>
              </a:rPr>
              <a:t>O</a:t>
            </a:r>
            <a:r>
              <a:rPr sz="1400" spc="15" dirty="0">
                <a:latin typeface="Noto Nastaliq Urdu"/>
                <a:cs typeface="Noto Nastaliq Urdu"/>
              </a:rPr>
              <a:t>(</a:t>
            </a: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15" dirty="0">
                <a:latin typeface="Noto Nastaliq Urdu"/>
                <a:cs typeface="Noto Nastaliq Urdu"/>
              </a:rPr>
              <a:t>)</a:t>
            </a:r>
            <a:endParaRPr sz="1400" dirty="0">
              <a:latin typeface="Noto Nastaliq Urdu"/>
              <a:cs typeface="Noto Nastaliq Urdu"/>
            </a:endParaRPr>
          </a:p>
          <a:p>
            <a:pPr marL="12700">
              <a:lnSpc>
                <a:spcPct val="100000"/>
              </a:lnSpc>
            </a:pPr>
            <a:r>
              <a:rPr sz="1700" spc="114" dirty="0">
                <a:latin typeface="Arial"/>
                <a:cs typeface="Arial"/>
              </a:rPr>
              <a:t>Insert</a:t>
            </a:r>
            <a:r>
              <a:rPr sz="1700" spc="114" dirty="0">
                <a:latin typeface="UKIJ Esliye Chiwer"/>
                <a:cs typeface="UKIJ Esliye Chiwer"/>
              </a:rPr>
              <a:t>(</a:t>
            </a:r>
            <a:r>
              <a:rPr sz="1700" i="1" spc="114" dirty="0">
                <a:latin typeface="LM Sans 17"/>
                <a:cs typeface="LM Sans 17"/>
              </a:rPr>
              <a:t>e</a:t>
            </a:r>
            <a:r>
              <a:rPr sz="1700" spc="114" dirty="0">
                <a:latin typeface="UKIJ Esliye Chiwer"/>
                <a:cs typeface="UKIJ Esliye Chiwer"/>
              </a:rPr>
              <a:t>)</a:t>
            </a:r>
            <a:endParaRPr sz="1700" dirty="0">
              <a:latin typeface="UKIJ Esliye Chiwer"/>
              <a:cs typeface="UKIJ Esliye Chiwer"/>
            </a:endParaRPr>
          </a:p>
          <a:p>
            <a:pPr marL="413384" marR="5080" algn="just">
              <a:lnSpc>
                <a:spcPct val="100800"/>
              </a:lnSpc>
              <a:spcBef>
                <a:spcPts val="130"/>
              </a:spcBef>
            </a:pPr>
            <a:r>
              <a:rPr sz="1400" spc="-35" dirty="0">
                <a:latin typeface="Arial"/>
                <a:cs typeface="Arial"/>
              </a:rPr>
              <a:t>find </a:t>
            </a:r>
            <a:r>
              <a:rPr sz="1400" spc="-125" dirty="0">
                <a:latin typeface="Arial"/>
                <a:cs typeface="Arial"/>
              </a:rPr>
              <a:t>a </a:t>
            </a:r>
            <a:r>
              <a:rPr sz="1400" spc="-45" dirty="0">
                <a:latin typeface="Arial"/>
                <a:cs typeface="Arial"/>
              </a:rPr>
              <a:t>position </a:t>
            </a:r>
            <a:r>
              <a:rPr sz="1400" spc="-40" dirty="0">
                <a:latin typeface="Arial"/>
                <a:cs typeface="Arial"/>
              </a:rPr>
              <a:t>for </a:t>
            </a:r>
            <a:r>
              <a:rPr sz="1400" i="1" spc="15" dirty="0">
                <a:latin typeface="LM Sans 12"/>
                <a:cs typeface="LM Sans 12"/>
              </a:rPr>
              <a:t>e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i="1" dirty="0">
                <a:latin typeface="LM Sans 12"/>
                <a:cs typeface="LM Sans 12"/>
              </a:rPr>
              <a:t>O</a:t>
            </a:r>
            <a:r>
              <a:rPr sz="1400" dirty="0">
                <a:latin typeface="Noto Nastaliq Urdu"/>
                <a:cs typeface="Noto Nastaliq Urdu"/>
              </a:rPr>
              <a:t>(</a:t>
            </a:r>
            <a:r>
              <a:rPr sz="1400" dirty="0">
                <a:latin typeface="Arial"/>
                <a:cs typeface="Arial"/>
              </a:rPr>
              <a:t>log </a:t>
            </a:r>
            <a:r>
              <a:rPr sz="1400" i="1" spc="30" dirty="0">
                <a:latin typeface="LM Sans 12"/>
                <a:cs typeface="LM Sans 12"/>
              </a:rPr>
              <a:t>n</a:t>
            </a:r>
            <a:r>
              <a:rPr sz="1400" spc="30" dirty="0">
                <a:latin typeface="Noto Nastaliq Urdu"/>
                <a:cs typeface="Noto Nastaliq Urdu"/>
              </a:rPr>
              <a:t>) </a:t>
            </a:r>
            <a:r>
              <a:rPr sz="1400" spc="-95" dirty="0">
                <a:latin typeface="Arial"/>
                <a:cs typeface="Arial"/>
              </a:rPr>
              <a:t>by </a:t>
            </a:r>
            <a:r>
              <a:rPr sz="1400" spc="-90" dirty="0">
                <a:latin typeface="Arial"/>
                <a:cs typeface="Arial"/>
              </a:rPr>
              <a:t>using  </a:t>
            </a:r>
            <a:r>
              <a:rPr sz="1400" spc="-65" dirty="0">
                <a:latin typeface="Arial"/>
                <a:cs typeface="Arial"/>
              </a:rPr>
              <a:t>binary </a:t>
            </a:r>
            <a:r>
              <a:rPr sz="1400" spc="-80" dirty="0">
                <a:latin typeface="Arial"/>
                <a:cs typeface="Arial"/>
              </a:rPr>
              <a:t>search), </a:t>
            </a:r>
            <a:r>
              <a:rPr sz="1400" spc="-25" dirty="0">
                <a:latin typeface="Arial"/>
                <a:cs typeface="Arial"/>
              </a:rPr>
              <a:t>shift </a:t>
            </a:r>
            <a:r>
              <a:rPr sz="1400" spc="-35" dirty="0">
                <a:latin typeface="Arial"/>
                <a:cs typeface="Arial"/>
              </a:rPr>
              <a:t>all </a:t>
            </a:r>
            <a:r>
              <a:rPr sz="1400" spc="-95" dirty="0">
                <a:latin typeface="Arial"/>
                <a:cs typeface="Arial"/>
              </a:rPr>
              <a:t>elements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0" dirty="0">
                <a:latin typeface="Arial"/>
                <a:cs typeface="Arial"/>
              </a:rPr>
              <a:t>the  </a:t>
            </a:r>
            <a:r>
              <a:rPr sz="1400" spc="-10" dirty="0">
                <a:latin typeface="Arial"/>
                <a:cs typeface="Arial"/>
              </a:rPr>
              <a:t>right </a:t>
            </a:r>
            <a:r>
              <a:rPr sz="1400" spc="-35" dirty="0">
                <a:latin typeface="Arial"/>
                <a:cs typeface="Arial"/>
              </a:rPr>
              <a:t>of </a:t>
            </a:r>
            <a:r>
              <a:rPr sz="1400" spc="55" dirty="0">
                <a:latin typeface="Arial"/>
                <a:cs typeface="Arial"/>
              </a:rPr>
              <a:t>it </a:t>
            </a:r>
            <a:r>
              <a:rPr sz="1400" spc="-95" dirty="0">
                <a:latin typeface="Arial"/>
                <a:cs typeface="Arial"/>
              </a:rPr>
              <a:t>by </a:t>
            </a:r>
            <a:r>
              <a:rPr sz="1400" spc="-100" dirty="0">
                <a:latin typeface="Arial"/>
                <a:cs typeface="Arial"/>
              </a:rPr>
              <a:t>1 </a:t>
            </a:r>
            <a:r>
              <a:rPr sz="1400" spc="45" dirty="0">
                <a:latin typeface="Arial"/>
                <a:cs typeface="Arial"/>
              </a:rPr>
              <a:t>(</a:t>
            </a:r>
            <a:r>
              <a:rPr sz="1400" i="1" spc="45" dirty="0">
                <a:latin typeface="LM Sans 12"/>
                <a:cs typeface="LM Sans 12"/>
              </a:rPr>
              <a:t>O</a:t>
            </a:r>
            <a:r>
              <a:rPr sz="1400" spc="45" dirty="0">
                <a:latin typeface="Noto Nastaliq Urdu"/>
                <a:cs typeface="Noto Nastaliq Urdu"/>
              </a:rPr>
              <a:t>(</a:t>
            </a:r>
            <a:r>
              <a:rPr sz="1400" i="1" spc="45" dirty="0">
                <a:latin typeface="LM Sans 12"/>
                <a:cs typeface="LM Sans 12"/>
              </a:rPr>
              <a:t>n</a:t>
            </a:r>
            <a:r>
              <a:rPr sz="1400" spc="45" dirty="0">
                <a:latin typeface="Noto Nastaliq Urdu"/>
                <a:cs typeface="Noto Nastaliq Urdu"/>
              </a:rPr>
              <a:t>)</a:t>
            </a:r>
            <a:r>
              <a:rPr sz="1400" spc="45" dirty="0">
                <a:latin typeface="Arial"/>
                <a:cs typeface="Arial"/>
              </a:rPr>
              <a:t>), </a:t>
            </a:r>
            <a:r>
              <a:rPr sz="1400" spc="-55" dirty="0">
                <a:latin typeface="Arial"/>
                <a:cs typeface="Arial"/>
              </a:rPr>
              <a:t>insert </a:t>
            </a:r>
            <a:r>
              <a:rPr sz="1400" i="1" spc="15" dirty="0">
                <a:latin typeface="LM Sans 12"/>
                <a:cs typeface="LM Sans 12"/>
              </a:rPr>
              <a:t>e </a:t>
            </a:r>
            <a:r>
              <a:rPr sz="1400" spc="30" dirty="0">
                <a:latin typeface="Arial"/>
                <a:cs typeface="Arial"/>
              </a:rPr>
              <a:t>(</a:t>
            </a:r>
            <a:r>
              <a:rPr sz="1400" i="1" spc="30" dirty="0">
                <a:latin typeface="LM Sans 12"/>
                <a:cs typeface="LM Sans 12"/>
              </a:rPr>
              <a:t>O</a:t>
            </a:r>
            <a:r>
              <a:rPr sz="1400" spc="30" dirty="0">
                <a:latin typeface="Noto Nastaliq Urdu"/>
                <a:cs typeface="Noto Nastaliq Urdu"/>
              </a:rPr>
              <a:t>(</a:t>
            </a:r>
            <a:r>
              <a:rPr sz="1400" spc="30" dirty="0">
                <a:latin typeface="Arial"/>
                <a:cs typeface="Arial"/>
              </a:rPr>
              <a:t>1</a:t>
            </a:r>
            <a:r>
              <a:rPr sz="1400" spc="30" dirty="0">
                <a:latin typeface="Noto Nastaliq Urdu"/>
                <a:cs typeface="Noto Nastaliq Urdu"/>
              </a:rPr>
              <a:t>)</a:t>
            </a:r>
            <a:r>
              <a:rPr sz="1400" spc="30" dirty="0">
                <a:latin typeface="Arial"/>
                <a:cs typeface="Arial"/>
              </a:rPr>
              <a:t>)  </a:t>
            </a:r>
            <a:endParaRPr lang="en-US" sz="1400" spc="30" dirty="0">
              <a:latin typeface="Arial"/>
              <a:cs typeface="Arial"/>
            </a:endParaRPr>
          </a:p>
          <a:p>
            <a:pPr marL="413384" marR="5080" algn="just">
              <a:lnSpc>
                <a:spcPct val="100800"/>
              </a:lnSpc>
              <a:spcBef>
                <a:spcPts val="130"/>
              </a:spcBef>
            </a:pP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i="1" spc="50" dirty="0">
                <a:latin typeface="LM Sans 12"/>
                <a:cs typeface="LM Sans 12"/>
              </a:rPr>
              <a:t>O</a:t>
            </a:r>
            <a:r>
              <a:rPr sz="1400" spc="50" dirty="0">
                <a:latin typeface="Noto Nastaliq Urdu"/>
                <a:cs typeface="Noto Nastaliq Urdu"/>
              </a:rPr>
              <a:t>(</a:t>
            </a:r>
            <a:r>
              <a:rPr sz="1400" i="1" spc="50" dirty="0">
                <a:latin typeface="LM Sans 12"/>
                <a:cs typeface="LM Sans 12"/>
              </a:rPr>
              <a:t>n</a:t>
            </a:r>
            <a:r>
              <a:rPr sz="1400" spc="50" dirty="0">
                <a:latin typeface="Noto Nastaliq Urdu"/>
                <a:cs typeface="Noto Nastaliq Urdu"/>
              </a:rPr>
              <a:t>)</a:t>
            </a:r>
            <a:endParaRPr sz="1400" dirty="0">
              <a:latin typeface="Noto Nastaliq Urdu"/>
              <a:cs typeface="Noto Nastaliq Urdu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398" y="71245"/>
            <a:ext cx="13335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55" dirty="0">
                <a:latin typeface="Trebuchet MS"/>
                <a:cs typeface="Trebuchet MS"/>
              </a:rPr>
              <a:t> </a:t>
            </a:r>
            <a:r>
              <a:rPr b="0" spc="-120" dirty="0">
                <a:latin typeface="Trebuchet MS"/>
                <a:cs typeface="Trebuchet MS"/>
              </a:rPr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1080009" y="826113"/>
            <a:ext cx="2448560" cy="288290"/>
          </a:xfrm>
          <a:custGeom>
            <a:avLst/>
            <a:gdLst/>
            <a:ahLst/>
            <a:cxnLst/>
            <a:rect l="l" t="t" r="r" b="b"/>
            <a:pathLst>
              <a:path w="2448560" h="288290">
                <a:moveTo>
                  <a:pt x="0" y="288002"/>
                </a:moveTo>
                <a:lnTo>
                  <a:pt x="288002" y="288002"/>
                </a:lnTo>
                <a:lnTo>
                  <a:pt x="288002" y="0"/>
                </a:lnTo>
                <a:lnTo>
                  <a:pt x="0" y="0"/>
                </a:lnTo>
                <a:lnTo>
                  <a:pt x="0" y="288002"/>
                </a:lnTo>
                <a:close/>
              </a:path>
              <a:path w="2448560" h="288290">
                <a:moveTo>
                  <a:pt x="540006" y="288002"/>
                </a:moveTo>
                <a:lnTo>
                  <a:pt x="828009" y="288002"/>
                </a:lnTo>
                <a:lnTo>
                  <a:pt x="828009" y="0"/>
                </a:lnTo>
                <a:lnTo>
                  <a:pt x="540006" y="0"/>
                </a:lnTo>
                <a:lnTo>
                  <a:pt x="540006" y="288002"/>
                </a:lnTo>
                <a:close/>
              </a:path>
              <a:path w="2448560" h="288290">
                <a:moveTo>
                  <a:pt x="1080019" y="288002"/>
                </a:moveTo>
                <a:lnTo>
                  <a:pt x="1368022" y="288002"/>
                </a:lnTo>
                <a:lnTo>
                  <a:pt x="1368022" y="0"/>
                </a:lnTo>
                <a:lnTo>
                  <a:pt x="1080019" y="0"/>
                </a:lnTo>
                <a:lnTo>
                  <a:pt x="1080019" y="288002"/>
                </a:lnTo>
                <a:close/>
              </a:path>
              <a:path w="2448560" h="288290">
                <a:moveTo>
                  <a:pt x="1620023" y="288002"/>
                </a:moveTo>
                <a:lnTo>
                  <a:pt x="1908026" y="288002"/>
                </a:lnTo>
                <a:lnTo>
                  <a:pt x="1908026" y="0"/>
                </a:lnTo>
                <a:lnTo>
                  <a:pt x="1620023" y="0"/>
                </a:lnTo>
                <a:lnTo>
                  <a:pt x="1620023" y="288002"/>
                </a:lnTo>
                <a:close/>
              </a:path>
              <a:path w="2448560" h="288290">
                <a:moveTo>
                  <a:pt x="2160027" y="288002"/>
                </a:moveTo>
                <a:lnTo>
                  <a:pt x="2448030" y="288002"/>
                </a:lnTo>
                <a:lnTo>
                  <a:pt x="2448030" y="0"/>
                </a:lnTo>
                <a:lnTo>
                  <a:pt x="2160027" y="0"/>
                </a:lnTo>
                <a:lnTo>
                  <a:pt x="2160027" y="288002"/>
                </a:lnTo>
                <a:close/>
              </a:path>
            </a:pathLst>
          </a:custGeom>
          <a:ln w="17999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12" y="809988"/>
            <a:ext cx="3219438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83845" algn="l"/>
                <a:tab pos="823594" algn="l"/>
                <a:tab pos="1363980" algn="l"/>
                <a:tab pos="1902460" algn="l"/>
                <a:tab pos="2442845" algn="l"/>
              </a:tabLst>
            </a:pP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2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55" dirty="0">
                <a:latin typeface="LM Sans 17"/>
                <a:cs typeface="LM Sans 17"/>
              </a:rPr>
              <a:t> 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3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55" dirty="0">
                <a:latin typeface="LM Sans 17"/>
                <a:cs typeface="LM Sans 17"/>
              </a:rPr>
              <a:t> 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9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55" dirty="0">
                <a:latin typeface="LM Sans 17"/>
                <a:cs typeface="LM Sans 17"/>
              </a:rPr>
              <a:t> 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10</a:t>
            </a:r>
            <a:r>
              <a:rPr sz="1700" spc="-30" dirty="0">
                <a:latin typeface="LM Sans 17"/>
                <a:cs typeface="LM Sans 17"/>
              </a:rPr>
              <a:t> 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16</a:t>
            </a:r>
            <a:endParaRPr sz="1700" dirty="0">
              <a:latin typeface="LM Sans 17"/>
              <a:cs typeface="LM Sans 17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77012" y="838804"/>
            <a:ext cx="2394585" cy="262890"/>
            <a:chOff x="1377012" y="838804"/>
            <a:chExt cx="2394585" cy="262890"/>
          </a:xfrm>
        </p:grpSpPr>
        <p:sp>
          <p:nvSpPr>
            <p:cNvPr id="6" name="object 6"/>
            <p:cNvSpPr/>
            <p:nvPr/>
          </p:nvSpPr>
          <p:spPr>
            <a:xfrm>
              <a:off x="1377012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70280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7019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8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0289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7030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50293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97034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90297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7038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5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30301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04234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64230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4218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84212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844206" y="1022683"/>
            <a:ext cx="33655" cy="71755"/>
          </a:xfrm>
          <a:custGeom>
            <a:avLst/>
            <a:gdLst/>
            <a:ahLst/>
            <a:cxnLst/>
            <a:rect l="l" t="t" r="r" b="b"/>
            <a:pathLst>
              <a:path w="33655" h="71755">
                <a:moveTo>
                  <a:pt x="33535" y="71542"/>
                </a:moveTo>
                <a:lnTo>
                  <a:pt x="28295" y="60608"/>
                </a:lnTo>
                <a:lnTo>
                  <a:pt x="18444" y="49464"/>
                </a:lnTo>
                <a:lnTo>
                  <a:pt x="7754" y="40417"/>
                </a:lnTo>
                <a:lnTo>
                  <a:pt x="0" y="35771"/>
                </a:lnTo>
                <a:lnTo>
                  <a:pt x="7754" y="31125"/>
                </a:lnTo>
                <a:lnTo>
                  <a:pt x="18444" y="22077"/>
                </a:lnTo>
                <a:lnTo>
                  <a:pt x="28295" y="10933"/>
                </a:lnTo>
                <a:lnTo>
                  <a:pt x="33535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398" y="71245"/>
            <a:ext cx="13335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55" dirty="0">
                <a:latin typeface="Trebuchet MS"/>
                <a:cs typeface="Trebuchet MS"/>
              </a:rPr>
              <a:t> </a:t>
            </a:r>
            <a:r>
              <a:rPr b="0" spc="-120" dirty="0">
                <a:latin typeface="Trebuchet MS"/>
                <a:cs typeface="Trebuchet MS"/>
              </a:rPr>
              <a:t>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71009" y="817113"/>
            <a:ext cx="2700655" cy="306070"/>
            <a:chOff x="1071009" y="817113"/>
            <a:chExt cx="2700655" cy="306070"/>
          </a:xfrm>
        </p:grpSpPr>
        <p:sp>
          <p:nvSpPr>
            <p:cNvPr id="4" name="object 4"/>
            <p:cNvSpPr/>
            <p:nvPr/>
          </p:nvSpPr>
          <p:spPr>
            <a:xfrm>
              <a:off x="1080009" y="826113"/>
              <a:ext cx="828040" cy="288290"/>
            </a:xfrm>
            <a:custGeom>
              <a:avLst/>
              <a:gdLst/>
              <a:ahLst/>
              <a:cxnLst/>
              <a:rect l="l" t="t" r="r" b="b"/>
              <a:pathLst>
                <a:path w="82803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  <a:path w="828039" h="288290">
                  <a:moveTo>
                    <a:pt x="540006" y="288002"/>
                  </a:moveTo>
                  <a:lnTo>
                    <a:pt x="828009" y="288002"/>
                  </a:lnTo>
                  <a:lnTo>
                    <a:pt x="828009" y="0"/>
                  </a:lnTo>
                  <a:lnTo>
                    <a:pt x="540006" y="0"/>
                  </a:lnTo>
                  <a:lnTo>
                    <a:pt x="540006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012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0280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0028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7019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8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0289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0032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7030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50293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0036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7034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0297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038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5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30301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04234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4230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24218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4212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844206" y="1022683"/>
            <a:ext cx="33655" cy="71755"/>
          </a:xfrm>
          <a:custGeom>
            <a:avLst/>
            <a:gdLst/>
            <a:ahLst/>
            <a:cxnLst/>
            <a:rect l="l" t="t" r="r" b="b"/>
            <a:pathLst>
              <a:path w="33655" h="71755">
                <a:moveTo>
                  <a:pt x="33535" y="71542"/>
                </a:moveTo>
                <a:lnTo>
                  <a:pt x="28295" y="60608"/>
                </a:lnTo>
                <a:lnTo>
                  <a:pt x="18444" y="49464"/>
                </a:lnTo>
                <a:lnTo>
                  <a:pt x="7754" y="40417"/>
                </a:lnTo>
                <a:lnTo>
                  <a:pt x="0" y="35771"/>
                </a:lnTo>
                <a:lnTo>
                  <a:pt x="7754" y="31125"/>
                </a:lnTo>
                <a:lnTo>
                  <a:pt x="18444" y="22077"/>
                </a:lnTo>
                <a:lnTo>
                  <a:pt x="28295" y="10933"/>
                </a:lnTo>
                <a:lnTo>
                  <a:pt x="33535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8385" y="809988"/>
            <a:ext cx="3614065" cy="12900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20"/>
              </a:spcBef>
              <a:tabLst>
                <a:tab pos="374015" algn="l"/>
                <a:tab pos="913765" algn="l"/>
                <a:tab pos="1453515" algn="l"/>
                <a:tab pos="1992630" algn="l"/>
                <a:tab pos="2532380" algn="l"/>
              </a:tabLst>
            </a:pP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2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55" dirty="0">
                <a:latin typeface="LM Sans 17"/>
                <a:cs typeface="LM Sans 17"/>
              </a:rPr>
              <a:t> 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3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55" dirty="0">
                <a:latin typeface="LM Sans 17"/>
                <a:cs typeface="LM Sans 17"/>
              </a:rPr>
              <a:t> 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9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-155" dirty="0">
                <a:latin typeface="LM Sans 17"/>
                <a:cs typeface="LM Sans 17"/>
              </a:rPr>
              <a:t> 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10</a:t>
            </a:r>
            <a:r>
              <a:rPr sz="1700" spc="-30" dirty="0">
                <a:latin typeface="LM Sans 17"/>
                <a:cs typeface="LM Sans 17"/>
              </a:rPr>
              <a:t> </a:t>
            </a: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LM Sans 17"/>
                <a:cs typeface="LM Sans 17"/>
              </a:rPr>
              <a:t>16</a:t>
            </a:r>
            <a:endParaRPr sz="1700" dirty="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 dirty="0">
              <a:latin typeface="LM Sans 17"/>
              <a:cs typeface="LM Sans 17"/>
            </a:endParaRPr>
          </a:p>
          <a:p>
            <a:pPr marL="298450" indent="-28575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700" spc="5" dirty="0" err="1">
                <a:latin typeface="Arial"/>
                <a:cs typeface="Arial"/>
              </a:rPr>
              <a:t>ExtractMax</a:t>
            </a:r>
            <a:r>
              <a:rPr sz="1700" spc="5" dirty="0">
                <a:latin typeface="UKIJ Esliye Chiwer"/>
                <a:cs typeface="UKIJ Esliye Chiwer"/>
              </a:rPr>
              <a:t>(</a:t>
            </a:r>
            <a:r>
              <a:rPr lang="en-US" sz="1700" spc="5" dirty="0">
                <a:latin typeface="UKIJ Esliye Chiwer"/>
                <a:cs typeface="UKIJ Esliye Chiwer"/>
              </a:rPr>
              <a:t>)</a:t>
            </a:r>
          </a:p>
          <a:p>
            <a:pPr marL="7556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40" dirty="0">
                <a:latin typeface="Arial"/>
                <a:cs typeface="Arial"/>
              </a:rPr>
              <a:t>extract </a:t>
            </a:r>
            <a:r>
              <a:rPr sz="1400" spc="-50" dirty="0">
                <a:latin typeface="Arial"/>
                <a:cs typeface="Arial"/>
              </a:rPr>
              <a:t>the </a:t>
            </a:r>
            <a:r>
              <a:rPr sz="1400" spc="-45" dirty="0">
                <a:latin typeface="Arial"/>
                <a:cs typeface="Arial"/>
              </a:rPr>
              <a:t>last </a:t>
            </a:r>
            <a:r>
              <a:rPr sz="1400" spc="-80" dirty="0">
                <a:latin typeface="Arial"/>
                <a:cs typeface="Arial"/>
              </a:rPr>
              <a:t>element  </a:t>
            </a:r>
            <a:endParaRPr lang="en-US" sz="1400" spc="-80" dirty="0">
              <a:latin typeface="Arial"/>
              <a:cs typeface="Arial"/>
            </a:endParaRPr>
          </a:p>
          <a:p>
            <a:pPr marL="7556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lang="en-US" sz="1400" spc="310" dirty="0">
                <a:latin typeface="Arial"/>
                <a:cs typeface="Arial"/>
              </a:rPr>
              <a:t> </a:t>
            </a:r>
            <a:r>
              <a:rPr sz="1400" i="1" spc="15" dirty="0">
                <a:latin typeface="LM Sans 12"/>
                <a:cs typeface="LM Sans 12"/>
              </a:rPr>
              <a:t>O</a:t>
            </a:r>
            <a:r>
              <a:rPr sz="1400" spc="15" dirty="0">
                <a:latin typeface="Noto Nastaliq Urdu"/>
                <a:cs typeface="Noto Nastaliq Urdu"/>
              </a:rPr>
              <a:t>(</a:t>
            </a: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15" dirty="0">
                <a:latin typeface="Noto Nastaliq Urdu"/>
                <a:cs typeface="Noto Nastaliq Urdu"/>
              </a:rPr>
              <a:t>)</a:t>
            </a:r>
            <a:endParaRPr sz="1400" dirty="0">
              <a:latin typeface="Noto Nastaliq Urdu"/>
              <a:cs typeface="Noto Nastaliq Urdu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607" y="71245"/>
            <a:ext cx="32696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55" dirty="0">
                <a:solidFill>
                  <a:srgbClr val="006EB8"/>
                </a:solidFill>
                <a:latin typeface="Trebuchet MS"/>
                <a:cs typeface="Trebuchet MS"/>
              </a:rPr>
              <a:t>Priority </a:t>
            </a: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Queue</a:t>
            </a:r>
            <a:r>
              <a:rPr sz="2450" spc="11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60" dirty="0">
                <a:solidFill>
                  <a:srgbClr val="006EB8"/>
                </a:solidFill>
                <a:latin typeface="Trebuchet MS"/>
                <a:cs typeface="Trebuchet MS"/>
              </a:rPr>
              <a:t>(Informally)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300722"/>
            <a:ext cx="3900804" cy="11319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10" dirty="0">
                <a:latin typeface="LM Sans 17"/>
                <a:cs typeface="LM Sans 17"/>
              </a:rPr>
              <a:t>A</a:t>
            </a:r>
            <a:r>
              <a:rPr lang="en-US" sz="1700" spc="-10" dirty="0">
                <a:latin typeface="LM Sans 17"/>
                <a:cs typeface="LM Sans 17"/>
              </a:rPr>
              <a:t> </a:t>
            </a:r>
            <a:r>
              <a:rPr sz="1700" spc="-10" dirty="0">
                <a:solidFill>
                  <a:srgbClr val="006EB8"/>
                </a:solidFill>
                <a:latin typeface="LM Sans 17"/>
                <a:cs typeface="LM Sans 17"/>
              </a:rPr>
              <a:t>priority </a:t>
            </a:r>
            <a:r>
              <a:rPr sz="1700" dirty="0">
                <a:solidFill>
                  <a:srgbClr val="006EB8"/>
                </a:solidFill>
                <a:latin typeface="LM Sans 17"/>
                <a:cs typeface="LM Sans 17"/>
              </a:rPr>
              <a:t>queue</a:t>
            </a:r>
            <a:r>
              <a:rPr lang="en-US" sz="170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is </a:t>
            </a:r>
            <a:r>
              <a:rPr sz="1700" spc="5" dirty="0">
                <a:latin typeface="LM Sans 17"/>
                <a:cs typeface="LM Sans 17"/>
              </a:rPr>
              <a:t>a generalization of a </a:t>
            </a:r>
            <a:r>
              <a:rPr sz="1700" dirty="0">
                <a:latin typeface="LM Sans 17"/>
                <a:cs typeface="LM Sans 17"/>
              </a:rPr>
              <a:t>queue  </a:t>
            </a:r>
            <a:r>
              <a:rPr sz="1700" spc="5" dirty="0">
                <a:latin typeface="LM Sans 17"/>
                <a:cs typeface="LM Sans 17"/>
              </a:rPr>
              <a:t>where each element </a:t>
            </a:r>
            <a:r>
              <a:rPr sz="1700" dirty="0">
                <a:latin typeface="LM Sans 17"/>
                <a:cs typeface="LM Sans 17"/>
              </a:rPr>
              <a:t>is assigned </a:t>
            </a:r>
            <a:r>
              <a:rPr sz="1700" spc="5" dirty="0">
                <a:latin typeface="LM Sans 17"/>
                <a:cs typeface="LM Sans 17"/>
              </a:rPr>
              <a:t>a </a:t>
            </a:r>
            <a:r>
              <a:rPr sz="1700" spc="-10" dirty="0">
                <a:latin typeface="LM Sans 17"/>
                <a:cs typeface="LM Sans 17"/>
              </a:rPr>
              <a:t>priority </a:t>
            </a:r>
            <a:r>
              <a:rPr sz="1700" spc="5" dirty="0">
                <a:latin typeface="LM Sans 17"/>
                <a:cs typeface="LM Sans 17"/>
              </a:rPr>
              <a:t>and  </a:t>
            </a:r>
            <a:r>
              <a:rPr sz="1700" dirty="0">
                <a:latin typeface="LM Sans 17"/>
                <a:cs typeface="LM Sans 17"/>
              </a:rPr>
              <a:t>elements </a:t>
            </a:r>
            <a:r>
              <a:rPr sz="1700" spc="5" dirty="0">
                <a:latin typeface="LM Sans 17"/>
                <a:cs typeface="LM Sans 17"/>
              </a:rPr>
              <a:t>come out in </a:t>
            </a:r>
            <a:r>
              <a:rPr sz="1700" spc="-5" dirty="0">
                <a:latin typeface="LM Sans 17"/>
                <a:cs typeface="LM Sans 17"/>
              </a:rPr>
              <a:t>order </a:t>
            </a:r>
            <a:r>
              <a:rPr sz="1700" spc="-20" dirty="0">
                <a:latin typeface="LM Sans 17"/>
                <a:cs typeface="LM Sans 17"/>
              </a:rPr>
              <a:t>by</a:t>
            </a:r>
            <a:r>
              <a:rPr sz="1700" spc="20" dirty="0">
                <a:latin typeface="LM Sans 17"/>
                <a:cs typeface="LM Sans 17"/>
              </a:rPr>
              <a:t> </a:t>
            </a:r>
            <a:r>
              <a:rPr sz="1700" spc="-25" dirty="0">
                <a:latin typeface="LM Sans 17"/>
                <a:cs typeface="LM Sans 17"/>
              </a:rPr>
              <a:t>priority.</a:t>
            </a: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398" y="71245"/>
            <a:ext cx="13335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55" dirty="0">
                <a:latin typeface="Trebuchet MS"/>
                <a:cs typeface="Trebuchet MS"/>
              </a:rPr>
              <a:t> </a:t>
            </a:r>
            <a:r>
              <a:rPr b="0" spc="-120" dirty="0">
                <a:latin typeface="Trebuchet MS"/>
                <a:cs typeface="Trebuchet MS"/>
              </a:rPr>
              <a:t>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71009" y="817113"/>
            <a:ext cx="2700655" cy="306070"/>
            <a:chOff x="1071009" y="817113"/>
            <a:chExt cx="2700655" cy="306070"/>
          </a:xfrm>
        </p:grpSpPr>
        <p:sp>
          <p:nvSpPr>
            <p:cNvPr id="4" name="object 4"/>
            <p:cNvSpPr/>
            <p:nvPr/>
          </p:nvSpPr>
          <p:spPr>
            <a:xfrm>
              <a:off x="1080009" y="826113"/>
              <a:ext cx="828040" cy="288290"/>
            </a:xfrm>
            <a:custGeom>
              <a:avLst/>
              <a:gdLst/>
              <a:ahLst/>
              <a:cxnLst/>
              <a:rect l="l" t="t" r="r" b="b"/>
              <a:pathLst>
                <a:path w="82803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  <a:path w="828039" h="288290">
                  <a:moveTo>
                    <a:pt x="540006" y="288002"/>
                  </a:moveTo>
                  <a:lnTo>
                    <a:pt x="828009" y="288002"/>
                  </a:lnTo>
                  <a:lnTo>
                    <a:pt x="828009" y="0"/>
                  </a:lnTo>
                  <a:lnTo>
                    <a:pt x="540006" y="0"/>
                  </a:lnTo>
                  <a:lnTo>
                    <a:pt x="540006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012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6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70280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0028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7019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8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10289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0032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7030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50293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0036" y="82611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90">
                  <a:moveTo>
                    <a:pt x="0" y="288002"/>
                  </a:moveTo>
                  <a:lnTo>
                    <a:pt x="288002" y="288002"/>
                  </a:lnTo>
                  <a:lnTo>
                    <a:pt x="288002" y="0"/>
                  </a:lnTo>
                  <a:lnTo>
                    <a:pt x="0" y="0"/>
                  </a:lnTo>
                  <a:lnTo>
                    <a:pt x="0" y="288002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7034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90297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7038" y="881775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5">
                  <a:moveTo>
                    <a:pt x="0" y="0"/>
                  </a:moveTo>
                  <a:lnTo>
                    <a:pt x="220090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30301" y="846004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04234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4230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24218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4212" y="1022683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33535" y="71542"/>
                  </a:moveTo>
                  <a:lnTo>
                    <a:pt x="28295" y="60608"/>
                  </a:lnTo>
                  <a:lnTo>
                    <a:pt x="18444" y="49464"/>
                  </a:lnTo>
                  <a:lnTo>
                    <a:pt x="7754" y="40417"/>
                  </a:lnTo>
                  <a:lnTo>
                    <a:pt x="0" y="35771"/>
                  </a:lnTo>
                  <a:lnTo>
                    <a:pt x="7754" y="31125"/>
                  </a:lnTo>
                  <a:lnTo>
                    <a:pt x="18444" y="22077"/>
                  </a:lnTo>
                  <a:lnTo>
                    <a:pt x="28295" y="10933"/>
                  </a:lnTo>
                  <a:lnTo>
                    <a:pt x="33535" y="0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844206" y="1022683"/>
            <a:ext cx="33655" cy="71755"/>
          </a:xfrm>
          <a:custGeom>
            <a:avLst/>
            <a:gdLst/>
            <a:ahLst/>
            <a:cxnLst/>
            <a:rect l="l" t="t" r="r" b="b"/>
            <a:pathLst>
              <a:path w="33655" h="71755">
                <a:moveTo>
                  <a:pt x="33535" y="71542"/>
                </a:moveTo>
                <a:lnTo>
                  <a:pt x="28295" y="60608"/>
                </a:lnTo>
                <a:lnTo>
                  <a:pt x="18444" y="49464"/>
                </a:lnTo>
                <a:lnTo>
                  <a:pt x="7754" y="40417"/>
                </a:lnTo>
                <a:lnTo>
                  <a:pt x="0" y="35771"/>
                </a:lnTo>
                <a:lnTo>
                  <a:pt x="7754" y="31125"/>
                </a:lnTo>
                <a:lnTo>
                  <a:pt x="18444" y="22077"/>
                </a:lnTo>
                <a:lnTo>
                  <a:pt x="28295" y="10933"/>
                </a:lnTo>
                <a:lnTo>
                  <a:pt x="33535" y="0"/>
                </a:lnTo>
              </a:path>
            </a:pathLst>
          </a:custGeom>
          <a:ln w="14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48384" y="809988"/>
            <a:ext cx="3690266" cy="241348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20"/>
              </a:spcBef>
              <a:tabLst>
                <a:tab pos="374015" algn="l"/>
                <a:tab pos="913765" algn="l"/>
                <a:tab pos="1453515" algn="l"/>
                <a:tab pos="1992630" algn="l"/>
                <a:tab pos="2532380" algn="l"/>
              </a:tabLst>
            </a:pPr>
            <a:r>
              <a:rPr sz="17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LM Sans 17"/>
                <a:cs typeface="LM Sans 17"/>
              </a:rPr>
              <a:t>2</a:t>
            </a:r>
            <a:r>
              <a:rPr sz="1700" u="heavy" spc="10" dirty="0">
                <a:uFill>
                  <a:solidFill>
                    <a:srgbClr val="000000"/>
                  </a:solidFill>
                </a:uFill>
                <a:latin typeface="LM Sans 17"/>
                <a:cs typeface="LM Sans 17"/>
              </a:rPr>
              <a:t> 	</a:t>
            </a:r>
            <a:r>
              <a:rPr sz="1700" spc="10" dirty="0">
                <a:latin typeface="LM Sans 17"/>
                <a:cs typeface="LM Sans 17"/>
              </a:rPr>
              <a:t>3</a:t>
            </a:r>
            <a:r>
              <a:rPr sz="1700" u="heavy" spc="10" dirty="0">
                <a:uFill>
                  <a:solidFill>
                    <a:srgbClr val="000000"/>
                  </a:solidFill>
                </a:uFill>
                <a:latin typeface="LM Sans 17"/>
                <a:cs typeface="LM Sans 17"/>
              </a:rPr>
              <a:t> 	</a:t>
            </a:r>
            <a:r>
              <a:rPr sz="1700" spc="10" dirty="0">
                <a:latin typeface="LM Sans 17"/>
                <a:cs typeface="LM Sans 17"/>
              </a:rPr>
              <a:t>9</a:t>
            </a:r>
            <a:r>
              <a:rPr sz="1700" u="heavy" spc="10" dirty="0">
                <a:uFill>
                  <a:solidFill>
                    <a:srgbClr val="000000"/>
                  </a:solidFill>
                </a:uFill>
                <a:latin typeface="LM Sans 17"/>
                <a:cs typeface="LM Sans 17"/>
              </a:rPr>
              <a:t> 	</a:t>
            </a:r>
            <a:r>
              <a:rPr sz="1700" spc="10" dirty="0">
                <a:latin typeface="LM Sans 17"/>
                <a:cs typeface="LM Sans 17"/>
              </a:rPr>
              <a:t>10</a:t>
            </a:r>
            <a:r>
              <a:rPr sz="1700" u="heavy" spc="10" dirty="0">
                <a:uFill>
                  <a:solidFill>
                    <a:srgbClr val="000000"/>
                  </a:solidFill>
                </a:uFill>
                <a:latin typeface="LM Sans 17"/>
                <a:cs typeface="LM Sans 17"/>
              </a:rPr>
              <a:t> 	</a:t>
            </a:r>
            <a:r>
              <a:rPr sz="1700" spc="10" dirty="0">
                <a:latin typeface="LM Sans 17"/>
                <a:cs typeface="LM Sans 17"/>
              </a:rPr>
              <a:t>16</a:t>
            </a:r>
            <a:endParaRPr sz="1700" dirty="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 dirty="0">
              <a:latin typeface="LM Sans 17"/>
              <a:cs typeface="LM Sans 17"/>
            </a:endParaRPr>
          </a:p>
          <a:p>
            <a:pPr marL="298450" indent="-285750">
              <a:lnSpc>
                <a:spcPct val="10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700" spc="5" dirty="0" err="1">
                <a:latin typeface="Arial"/>
                <a:cs typeface="Arial"/>
              </a:rPr>
              <a:t>ExtractMax</a:t>
            </a:r>
            <a:r>
              <a:rPr sz="1700" spc="5" dirty="0">
                <a:latin typeface="UKIJ Esliye Chiwer"/>
                <a:cs typeface="UKIJ Esliye Chiwer"/>
              </a:rPr>
              <a:t>(</a:t>
            </a:r>
            <a:r>
              <a:rPr lang="en-US" sz="1700" spc="5" dirty="0">
                <a:latin typeface="UKIJ Esliye Chiwer"/>
                <a:cs typeface="UKIJ Esliye Chiwer"/>
              </a:rPr>
              <a:t>)</a:t>
            </a:r>
          </a:p>
          <a:p>
            <a:pPr marL="7556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40" dirty="0">
                <a:latin typeface="Arial"/>
                <a:cs typeface="Arial"/>
              </a:rPr>
              <a:t>extract </a:t>
            </a:r>
            <a:r>
              <a:rPr sz="1400" spc="-50" dirty="0">
                <a:latin typeface="Arial"/>
                <a:cs typeface="Arial"/>
              </a:rPr>
              <a:t>the </a:t>
            </a:r>
            <a:r>
              <a:rPr sz="1400" spc="-45" dirty="0">
                <a:latin typeface="Arial"/>
                <a:cs typeface="Arial"/>
              </a:rPr>
              <a:t>last </a:t>
            </a:r>
            <a:r>
              <a:rPr sz="1400" spc="-80" dirty="0">
                <a:latin typeface="Arial"/>
                <a:cs typeface="Arial"/>
              </a:rPr>
              <a:t>element  </a:t>
            </a:r>
            <a:endParaRPr lang="en-US" sz="1400" spc="-80" dirty="0">
              <a:latin typeface="Arial"/>
              <a:cs typeface="Arial"/>
            </a:endParaRPr>
          </a:p>
          <a:p>
            <a:pPr marL="7556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sz="1400" spc="310" dirty="0">
                <a:latin typeface="Arial"/>
                <a:cs typeface="Arial"/>
              </a:rPr>
              <a:t> </a:t>
            </a:r>
            <a:r>
              <a:rPr sz="1400" i="1" spc="15" dirty="0">
                <a:latin typeface="LM Sans 12"/>
                <a:cs typeface="LM Sans 12"/>
              </a:rPr>
              <a:t>O</a:t>
            </a:r>
            <a:r>
              <a:rPr sz="1400" spc="15" dirty="0">
                <a:latin typeface="Noto Nastaliq Urdu"/>
                <a:cs typeface="Noto Nastaliq Urdu"/>
              </a:rPr>
              <a:t>(</a:t>
            </a:r>
            <a:r>
              <a:rPr sz="1400" spc="15" dirty="0">
                <a:latin typeface="Arial"/>
                <a:cs typeface="Arial"/>
              </a:rPr>
              <a:t>1</a:t>
            </a:r>
            <a:r>
              <a:rPr sz="1400" spc="15" dirty="0">
                <a:latin typeface="Noto Nastaliq Urdu"/>
                <a:cs typeface="Noto Nastaliq Urdu"/>
              </a:rPr>
              <a:t>)</a:t>
            </a:r>
            <a:endParaRPr sz="1400" dirty="0">
              <a:latin typeface="Noto Nastaliq Urdu"/>
              <a:cs typeface="Noto Nastaliq Urdu"/>
            </a:endParaRPr>
          </a:p>
          <a:p>
            <a:pPr marL="298450" indent="-285750">
              <a:lnSpc>
                <a:spcPct val="100000"/>
              </a:lnSpc>
              <a:spcBef>
                <a:spcPts val="1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700" spc="114" dirty="0">
                <a:latin typeface="Arial"/>
                <a:cs typeface="Arial"/>
              </a:rPr>
              <a:t>Insert</a:t>
            </a:r>
            <a:r>
              <a:rPr lang="en-US" sz="1700" spc="114" dirty="0">
                <a:latin typeface="UKIJ Esliye Chiwer"/>
                <a:cs typeface="Arial"/>
              </a:rPr>
              <a:t>(e)</a:t>
            </a:r>
            <a:endParaRPr lang="en-US" sz="1700" spc="114" dirty="0">
              <a:latin typeface="UKIJ Esliye Chiwer"/>
              <a:cs typeface="UKIJ Esliye Chiwer"/>
            </a:endParaRPr>
          </a:p>
          <a:p>
            <a:pPr marL="755650" lvl="1" indent="-285750">
              <a:spcBef>
                <a:spcPts val="1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35" dirty="0">
                <a:latin typeface="Arial"/>
                <a:cs typeface="Arial"/>
              </a:rPr>
              <a:t>find </a:t>
            </a:r>
            <a:r>
              <a:rPr sz="1400" spc="-125" dirty="0">
                <a:latin typeface="Arial"/>
                <a:cs typeface="Arial"/>
              </a:rPr>
              <a:t>a </a:t>
            </a:r>
            <a:r>
              <a:rPr sz="1400" spc="-45" dirty="0">
                <a:latin typeface="Arial"/>
                <a:cs typeface="Arial"/>
              </a:rPr>
              <a:t>position </a:t>
            </a:r>
            <a:r>
              <a:rPr sz="1400" spc="-40" dirty="0">
                <a:latin typeface="Arial"/>
                <a:cs typeface="Arial"/>
              </a:rPr>
              <a:t>for </a:t>
            </a:r>
            <a:r>
              <a:rPr sz="1400" i="1" spc="15" dirty="0">
                <a:latin typeface="LM Sans 12"/>
                <a:cs typeface="LM Sans 12"/>
              </a:rPr>
              <a:t>e </a:t>
            </a:r>
            <a:r>
              <a:rPr sz="1400" spc="40" dirty="0">
                <a:latin typeface="Arial"/>
                <a:cs typeface="Arial"/>
              </a:rPr>
              <a:t>(</a:t>
            </a:r>
            <a:r>
              <a:rPr sz="1400" i="1" spc="40" dirty="0">
                <a:latin typeface="LM Sans 12"/>
                <a:cs typeface="LM Sans 12"/>
              </a:rPr>
              <a:t>O</a:t>
            </a:r>
            <a:r>
              <a:rPr sz="1400" spc="40" dirty="0">
                <a:latin typeface="Noto Nastaliq Urdu"/>
                <a:cs typeface="Noto Nastaliq Urdu"/>
              </a:rPr>
              <a:t>(</a:t>
            </a:r>
            <a:r>
              <a:rPr sz="1400" i="1" spc="40" dirty="0">
                <a:latin typeface="LM Sans 12"/>
                <a:cs typeface="LM Sans 12"/>
              </a:rPr>
              <a:t>n</a:t>
            </a:r>
            <a:r>
              <a:rPr sz="1400" spc="40" dirty="0">
                <a:latin typeface="Noto Nastaliq Urdu"/>
                <a:cs typeface="Noto Nastaliq Urdu"/>
              </a:rPr>
              <a:t>)</a:t>
            </a:r>
            <a:r>
              <a:rPr sz="1400" spc="40" dirty="0">
                <a:latin typeface="Arial"/>
                <a:cs typeface="Arial"/>
              </a:rPr>
              <a:t>; </a:t>
            </a:r>
            <a:endParaRPr lang="en-US" sz="1400" spc="40" dirty="0">
              <a:latin typeface="Arial"/>
              <a:cs typeface="Arial"/>
            </a:endParaRPr>
          </a:p>
          <a:p>
            <a:pPr marL="755650" lvl="1" indent="-285750">
              <a:spcBef>
                <a:spcPts val="1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55" dirty="0">
                <a:latin typeface="Arial"/>
                <a:cs typeface="Arial"/>
              </a:rPr>
              <a:t>note: </a:t>
            </a:r>
            <a:r>
              <a:rPr sz="1400" spc="-60" dirty="0">
                <a:latin typeface="Arial"/>
                <a:cs typeface="Arial"/>
              </a:rPr>
              <a:t>cannot  </a:t>
            </a:r>
            <a:r>
              <a:rPr sz="1400" spc="-145" dirty="0">
                <a:latin typeface="Arial"/>
                <a:cs typeface="Arial"/>
              </a:rPr>
              <a:t>use </a:t>
            </a:r>
            <a:r>
              <a:rPr sz="1400" spc="-65" dirty="0">
                <a:latin typeface="Arial"/>
                <a:cs typeface="Arial"/>
              </a:rPr>
              <a:t>binary </a:t>
            </a:r>
            <a:r>
              <a:rPr sz="1400" spc="-80" dirty="0">
                <a:latin typeface="Arial"/>
                <a:cs typeface="Arial"/>
              </a:rPr>
              <a:t>search), </a:t>
            </a:r>
            <a:endParaRPr lang="en-US" sz="1400" spc="-80" dirty="0">
              <a:latin typeface="Arial"/>
              <a:cs typeface="Arial"/>
            </a:endParaRPr>
          </a:p>
          <a:p>
            <a:pPr marL="755650" lvl="1" indent="-285750">
              <a:spcBef>
                <a:spcPts val="1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55" dirty="0">
                <a:latin typeface="Arial"/>
                <a:cs typeface="Arial"/>
              </a:rPr>
              <a:t>insert </a:t>
            </a:r>
            <a:r>
              <a:rPr sz="1400" i="1" spc="15" dirty="0">
                <a:latin typeface="LM Sans 12"/>
                <a:cs typeface="LM Sans 12"/>
              </a:rPr>
              <a:t>e </a:t>
            </a:r>
            <a:r>
              <a:rPr sz="1400" spc="30" dirty="0">
                <a:latin typeface="Arial"/>
                <a:cs typeface="Arial"/>
              </a:rPr>
              <a:t>(</a:t>
            </a:r>
            <a:r>
              <a:rPr sz="1400" i="1" spc="30" dirty="0">
                <a:latin typeface="LM Sans 12"/>
                <a:cs typeface="LM Sans 12"/>
              </a:rPr>
              <a:t>O</a:t>
            </a:r>
            <a:r>
              <a:rPr sz="1400" spc="30" dirty="0">
                <a:latin typeface="Noto Nastaliq Urdu"/>
                <a:cs typeface="Noto Nastaliq Urdu"/>
              </a:rPr>
              <a:t>(</a:t>
            </a:r>
            <a:r>
              <a:rPr sz="1400" spc="30" dirty="0">
                <a:latin typeface="Arial"/>
                <a:cs typeface="Arial"/>
              </a:rPr>
              <a:t>1</a:t>
            </a:r>
            <a:r>
              <a:rPr sz="1400" spc="30" dirty="0">
                <a:latin typeface="Noto Nastaliq Urdu"/>
                <a:cs typeface="Noto Nastaliq Urdu"/>
              </a:rPr>
              <a:t>)</a:t>
            </a:r>
            <a:r>
              <a:rPr sz="1400" spc="30" dirty="0">
                <a:latin typeface="Arial"/>
                <a:cs typeface="Arial"/>
              </a:rPr>
              <a:t>)  </a:t>
            </a:r>
            <a:endParaRPr lang="en-US" sz="1400" spc="30" dirty="0">
              <a:latin typeface="Arial"/>
              <a:cs typeface="Arial"/>
            </a:endParaRPr>
          </a:p>
          <a:p>
            <a:pPr marL="755650" lvl="1" indent="-285750">
              <a:spcBef>
                <a:spcPts val="1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400" spc="-55" dirty="0">
                <a:latin typeface="Arial"/>
                <a:cs typeface="Arial"/>
              </a:rPr>
              <a:t>running </a:t>
            </a:r>
            <a:r>
              <a:rPr sz="1400" spc="-30" dirty="0">
                <a:latin typeface="Arial"/>
                <a:cs typeface="Arial"/>
              </a:rPr>
              <a:t>time: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i="1" spc="50" dirty="0">
                <a:latin typeface="LM Sans 12"/>
                <a:cs typeface="LM Sans 12"/>
              </a:rPr>
              <a:t>O</a:t>
            </a:r>
            <a:r>
              <a:rPr sz="1400" spc="50" dirty="0">
                <a:latin typeface="Noto Nastaliq Urdu"/>
                <a:cs typeface="Noto Nastaliq Urdu"/>
              </a:rPr>
              <a:t>(</a:t>
            </a:r>
            <a:r>
              <a:rPr sz="1400" i="1" spc="50" dirty="0">
                <a:latin typeface="LM Sans 12"/>
                <a:cs typeface="LM Sans 12"/>
              </a:rPr>
              <a:t>n</a:t>
            </a:r>
            <a:r>
              <a:rPr sz="1400" spc="50" dirty="0">
                <a:latin typeface="Noto Nastaliq Urdu"/>
                <a:cs typeface="Noto Nastaliq Urdu"/>
              </a:rPr>
              <a:t>)</a:t>
            </a:r>
            <a:endParaRPr sz="1400" dirty="0">
              <a:latin typeface="Noto Nastaliq Urdu"/>
              <a:cs typeface="Noto Nastaliq Urdu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3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Summary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798787"/>
              </p:ext>
            </p:extLst>
          </p:nvPr>
        </p:nvGraphicFramePr>
        <p:xfrm>
          <a:off x="359994" y="1266336"/>
          <a:ext cx="3890009" cy="1056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700" spc="150" dirty="0">
                          <a:latin typeface="Arial"/>
                          <a:cs typeface="Arial"/>
                        </a:rPr>
                        <a:t>Insert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700" spc="5" dirty="0">
                          <a:latin typeface="Arial"/>
                          <a:cs typeface="Arial"/>
                        </a:rPr>
                        <a:t>ExtractMax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99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latin typeface="LM Sans 17"/>
                          <a:cs typeface="LM Sans 17"/>
                        </a:rPr>
                        <a:t>Unsorted</a:t>
                      </a:r>
                      <a:r>
                        <a:rPr sz="1600" spc="-30" dirty="0">
                          <a:latin typeface="LM Sans 17"/>
                          <a:cs typeface="LM Sans 17"/>
                        </a:rPr>
                        <a:t> </a:t>
                      </a:r>
                      <a:r>
                        <a:rPr sz="1600" spc="-5" dirty="0">
                          <a:latin typeface="LM Sans 17"/>
                          <a:cs typeface="LM Sans 17"/>
                        </a:rPr>
                        <a:t>array/list</a:t>
                      </a:r>
                      <a:endParaRPr sz="1600" dirty="0">
                        <a:latin typeface="LM Sans 17"/>
                        <a:cs typeface="LM Sans 17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i="1" spc="40" dirty="0"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40" dirty="0"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spc="40" dirty="0">
                          <a:latin typeface="LM Sans 17"/>
                          <a:cs typeface="LM Sans 17"/>
                        </a:rPr>
                        <a:t>1</a:t>
                      </a:r>
                      <a:r>
                        <a:rPr sz="1600" spc="40" dirty="0">
                          <a:latin typeface="UKIJ Esliye Chiwer"/>
                          <a:cs typeface="UKIJ Esliye Chiwer"/>
                        </a:rPr>
                        <a:t>)</a:t>
                      </a:r>
                      <a:endParaRPr sz="1600">
                        <a:latin typeface="UKIJ Esliye Chiwer"/>
                        <a:cs typeface="UKIJ Esliye Chiwer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i="1" spc="50" dirty="0"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50" dirty="0"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i="1" spc="50" dirty="0">
                          <a:latin typeface="LM Sans 17"/>
                          <a:cs typeface="LM Sans 17"/>
                        </a:rPr>
                        <a:t>n</a:t>
                      </a:r>
                      <a:r>
                        <a:rPr sz="1600" spc="50" dirty="0">
                          <a:latin typeface="UKIJ Esliye Chiwer"/>
                          <a:cs typeface="UKIJ Esliye Chiwer"/>
                        </a:rPr>
                        <a:t>)</a:t>
                      </a:r>
                      <a:endParaRPr sz="1600" dirty="0">
                        <a:latin typeface="UKIJ Esliye Chiwer"/>
                        <a:cs typeface="UKIJ Esliye Chiwer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789">
                <a:tc>
                  <a:txBody>
                    <a:bodyPr/>
                    <a:lstStyle/>
                    <a:p>
                      <a:pPr marL="75565">
                        <a:lnSpc>
                          <a:spcPts val="1920"/>
                        </a:lnSpc>
                      </a:pPr>
                      <a:r>
                        <a:rPr sz="1600" dirty="0">
                          <a:latin typeface="LM Sans 17"/>
                          <a:cs typeface="LM Sans 17"/>
                        </a:rPr>
                        <a:t>Sorted</a:t>
                      </a:r>
                      <a:r>
                        <a:rPr sz="1600" spc="-15" dirty="0">
                          <a:latin typeface="LM Sans 17"/>
                          <a:cs typeface="LM Sans 17"/>
                        </a:rPr>
                        <a:t> </a:t>
                      </a:r>
                      <a:r>
                        <a:rPr sz="1600" spc="-5" dirty="0">
                          <a:latin typeface="LM Sans 17"/>
                          <a:cs typeface="LM Sans 17"/>
                        </a:rPr>
                        <a:t>array/list</a:t>
                      </a:r>
                      <a:endParaRPr sz="1600" dirty="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600" i="1" spc="50" dirty="0"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50" dirty="0"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i="1" spc="50" dirty="0">
                          <a:latin typeface="LM Sans 17"/>
                          <a:cs typeface="LM Sans 17"/>
                        </a:rPr>
                        <a:t>n</a:t>
                      </a:r>
                      <a:r>
                        <a:rPr sz="1600" spc="50" dirty="0">
                          <a:latin typeface="UKIJ Esliye Chiwer"/>
                          <a:cs typeface="UKIJ Esliye Chiwer"/>
                        </a:rPr>
                        <a:t>)</a:t>
                      </a:r>
                      <a:endParaRPr sz="1600">
                        <a:latin typeface="UKIJ Esliye Chiwer"/>
                        <a:cs typeface="UKIJ Esliye Chiwer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920"/>
                        </a:lnSpc>
                      </a:pPr>
                      <a:r>
                        <a:rPr sz="1600" i="1" spc="40" dirty="0"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40" dirty="0"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spc="40" dirty="0">
                          <a:latin typeface="LM Sans 17"/>
                          <a:cs typeface="LM Sans 17"/>
                        </a:rPr>
                        <a:t>1</a:t>
                      </a:r>
                      <a:r>
                        <a:rPr sz="1600" spc="40" dirty="0">
                          <a:latin typeface="UKIJ Esliye Chiwer"/>
                          <a:cs typeface="UKIJ Esliye Chiwer"/>
                        </a:rPr>
                        <a:t>)</a:t>
                      </a:r>
                      <a:endParaRPr sz="1600" dirty="0">
                        <a:latin typeface="UKIJ Esliye Chiwer"/>
                        <a:cs typeface="UKIJ Esliye Chiwer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9206" y="71245"/>
            <a:ext cx="114935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Summary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84569"/>
              </p:ext>
            </p:extLst>
          </p:nvPr>
        </p:nvGraphicFramePr>
        <p:xfrm>
          <a:off x="359994" y="1266336"/>
          <a:ext cx="3889374" cy="1446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700" spc="150" dirty="0">
                          <a:latin typeface="Arial"/>
                          <a:cs typeface="Arial"/>
                        </a:rPr>
                        <a:t>Insert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700" spc="5" dirty="0">
                          <a:latin typeface="Arial"/>
                          <a:cs typeface="Arial"/>
                        </a:rPr>
                        <a:t>ExtractMax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99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dirty="0">
                          <a:latin typeface="LM Sans 17"/>
                          <a:cs typeface="LM Sans 17"/>
                        </a:rPr>
                        <a:t>Unsorted</a:t>
                      </a:r>
                      <a:r>
                        <a:rPr sz="1600" spc="-35" dirty="0">
                          <a:latin typeface="LM Sans 17"/>
                          <a:cs typeface="LM Sans 17"/>
                        </a:rPr>
                        <a:t> </a:t>
                      </a:r>
                      <a:r>
                        <a:rPr sz="1600" spc="-5" dirty="0">
                          <a:latin typeface="LM Sans 17"/>
                          <a:cs typeface="LM Sans 17"/>
                        </a:rPr>
                        <a:t>array/list</a:t>
                      </a:r>
                      <a:endParaRPr sz="1600">
                        <a:latin typeface="LM Sans 17"/>
                        <a:cs typeface="LM Sans 17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i="1" spc="40" dirty="0"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40" dirty="0"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spc="40" dirty="0">
                          <a:latin typeface="LM Sans 17"/>
                          <a:cs typeface="LM Sans 17"/>
                        </a:rPr>
                        <a:t>1</a:t>
                      </a:r>
                      <a:r>
                        <a:rPr sz="1600" spc="40" dirty="0">
                          <a:latin typeface="UKIJ Esliye Chiwer"/>
                          <a:cs typeface="UKIJ Esliye Chiwer"/>
                        </a:rPr>
                        <a:t>)</a:t>
                      </a:r>
                      <a:endParaRPr sz="1600">
                        <a:latin typeface="UKIJ Esliye Chiwer"/>
                        <a:cs typeface="UKIJ Esliye Chiwer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i="1" spc="50" dirty="0"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50" dirty="0"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i="1" spc="50" dirty="0">
                          <a:latin typeface="LM Sans 17"/>
                          <a:cs typeface="LM Sans 17"/>
                        </a:rPr>
                        <a:t>n</a:t>
                      </a:r>
                      <a:r>
                        <a:rPr sz="1600" spc="50" dirty="0">
                          <a:latin typeface="UKIJ Esliye Chiwer"/>
                          <a:cs typeface="UKIJ Esliye Chiwer"/>
                        </a:rPr>
                        <a:t>)</a:t>
                      </a:r>
                      <a:endParaRPr sz="1600">
                        <a:latin typeface="UKIJ Esliye Chiwer"/>
                        <a:cs typeface="UKIJ Esliye Chiwer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789">
                <a:tc>
                  <a:txBody>
                    <a:bodyPr/>
                    <a:lstStyle/>
                    <a:p>
                      <a:pPr marL="75565">
                        <a:lnSpc>
                          <a:spcPts val="1920"/>
                        </a:lnSpc>
                      </a:pPr>
                      <a:r>
                        <a:rPr sz="1600" dirty="0">
                          <a:latin typeface="LM Sans 17"/>
                          <a:cs typeface="LM Sans 17"/>
                        </a:rPr>
                        <a:t>Sorted</a:t>
                      </a:r>
                      <a:r>
                        <a:rPr sz="1600" spc="-15" dirty="0">
                          <a:latin typeface="LM Sans 17"/>
                          <a:cs typeface="LM Sans 17"/>
                        </a:rPr>
                        <a:t> </a:t>
                      </a:r>
                      <a:r>
                        <a:rPr sz="1600" spc="-5" dirty="0">
                          <a:latin typeface="LM Sans 17"/>
                          <a:cs typeface="LM Sans 17"/>
                        </a:rPr>
                        <a:t>array/list</a:t>
                      </a:r>
                      <a:endParaRPr sz="1600">
                        <a:latin typeface="LM Sans 17"/>
                        <a:cs typeface="LM Sans 17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600" i="1" spc="50" dirty="0"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50" dirty="0"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i="1" spc="50" dirty="0">
                          <a:latin typeface="LM Sans 17"/>
                          <a:cs typeface="LM Sans 17"/>
                        </a:rPr>
                        <a:t>n</a:t>
                      </a:r>
                      <a:r>
                        <a:rPr sz="1600" spc="50" dirty="0">
                          <a:latin typeface="UKIJ Esliye Chiwer"/>
                          <a:cs typeface="UKIJ Esliye Chiwer"/>
                        </a:rPr>
                        <a:t>)</a:t>
                      </a:r>
                      <a:endParaRPr sz="1600">
                        <a:latin typeface="UKIJ Esliye Chiwer"/>
                        <a:cs typeface="UKIJ Esliye Chiwer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600" i="1" spc="40" dirty="0"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40" dirty="0"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spc="40" dirty="0">
                          <a:latin typeface="LM Sans 17"/>
                          <a:cs typeface="LM Sans 17"/>
                        </a:rPr>
                        <a:t>1</a:t>
                      </a:r>
                      <a:r>
                        <a:rPr sz="1600" spc="40" dirty="0">
                          <a:latin typeface="UKIJ Esliye Chiwer"/>
                          <a:cs typeface="UKIJ Esliye Chiwer"/>
                        </a:rPr>
                        <a:t>)</a:t>
                      </a:r>
                      <a:endParaRPr sz="1600">
                        <a:latin typeface="UKIJ Esliye Chiwer"/>
                        <a:cs typeface="UKIJ Esliye Chiwer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1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Binary 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heap</a:t>
                      </a:r>
                      <a:endParaRPr sz="1600">
                        <a:latin typeface="LM Sans 17"/>
                        <a:cs typeface="LM Sans 17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i="1" spc="30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log</a:t>
                      </a:r>
                      <a:r>
                        <a:rPr sz="1600" spc="-254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 </a:t>
                      </a:r>
                      <a:r>
                        <a:rPr sz="1600" i="1" spc="25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n</a:t>
                      </a:r>
                      <a:r>
                        <a:rPr sz="1600" spc="25" dirty="0">
                          <a:solidFill>
                            <a:srgbClr val="FF0000"/>
                          </a:solidFill>
                          <a:latin typeface="UKIJ Esliye Chiwer"/>
                          <a:cs typeface="UKIJ Esliye Chiwer"/>
                        </a:rPr>
                        <a:t>)</a:t>
                      </a:r>
                      <a:endParaRPr sz="1600">
                        <a:latin typeface="UKIJ Esliye Chiwer"/>
                        <a:cs typeface="UKIJ Esliye Chiwer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i="1" spc="30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O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UKIJ Esliye Chiwer"/>
                          <a:cs typeface="UKIJ Esliye Chiwer"/>
                        </a:rPr>
                        <a:t>(</a:t>
                      </a:r>
                      <a:r>
                        <a:rPr sz="1600" spc="30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log</a:t>
                      </a:r>
                      <a:r>
                        <a:rPr sz="1600" spc="-240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 </a:t>
                      </a:r>
                      <a:r>
                        <a:rPr sz="1600" i="1" spc="25" dirty="0">
                          <a:solidFill>
                            <a:srgbClr val="FF0000"/>
                          </a:solidFill>
                          <a:latin typeface="LM Sans 17"/>
                          <a:cs typeface="LM Sans 17"/>
                        </a:rPr>
                        <a:t>n</a:t>
                      </a:r>
                      <a:r>
                        <a:rPr sz="1600" spc="25" dirty="0">
                          <a:solidFill>
                            <a:srgbClr val="FF0000"/>
                          </a:solidFill>
                          <a:latin typeface="UKIJ Esliye Chiwer"/>
                          <a:cs typeface="UKIJ Esliye Chiwer"/>
                        </a:rPr>
                        <a:t>)</a:t>
                      </a:r>
                      <a:endParaRPr sz="1600" dirty="0">
                        <a:latin typeface="UKIJ Esliye Chiwer"/>
                        <a:cs typeface="UKIJ Esliye Chiwer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9420" y="563562"/>
            <a:ext cx="4029710" cy="2737968"/>
            <a:chOff x="289420" y="563562"/>
            <a:chExt cx="4029710" cy="2737968"/>
          </a:xfrm>
        </p:grpSpPr>
        <p:sp>
          <p:nvSpPr>
            <p:cNvPr id="4" name="object 4"/>
            <p:cNvSpPr/>
            <p:nvPr/>
          </p:nvSpPr>
          <p:spPr>
            <a:xfrm>
              <a:off x="289420" y="563562"/>
              <a:ext cx="4029710" cy="386080"/>
            </a:xfrm>
            <a:custGeom>
              <a:avLst/>
              <a:gdLst/>
              <a:ahLst/>
              <a:cxnLst/>
              <a:rect l="l" t="t" r="r" b="b"/>
              <a:pathLst>
                <a:path w="4029710" h="386080">
                  <a:moveTo>
                    <a:pt x="0" y="385927"/>
                  </a:moveTo>
                  <a:lnTo>
                    <a:pt x="4029151" y="385927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85927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949490"/>
              <a:ext cx="4029710" cy="2352040"/>
            </a:xfrm>
            <a:custGeom>
              <a:avLst/>
              <a:gdLst/>
              <a:ahLst/>
              <a:cxnLst/>
              <a:rect l="l" t="t" r="r" b="b"/>
              <a:pathLst>
                <a:path w="4029710" h="2352040">
                  <a:moveTo>
                    <a:pt x="4029151" y="0"/>
                  </a:moveTo>
                  <a:lnTo>
                    <a:pt x="0" y="0"/>
                  </a:lnTo>
                  <a:lnTo>
                    <a:pt x="0" y="2351900"/>
                  </a:lnTo>
                  <a:lnTo>
                    <a:pt x="4029151" y="235190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01" y="71245"/>
            <a:ext cx="41249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5" dirty="0">
                <a:latin typeface="Trebuchet MS"/>
                <a:cs typeface="Trebuchet MS"/>
              </a:rPr>
              <a:t>Priority </a:t>
            </a:r>
            <a:r>
              <a:rPr b="0" spc="-200" dirty="0">
                <a:latin typeface="Trebuchet MS"/>
                <a:cs typeface="Trebuchet MS"/>
              </a:rPr>
              <a:t>Queues: </a:t>
            </a:r>
            <a:r>
              <a:rPr b="0" spc="-175" dirty="0">
                <a:latin typeface="Trebuchet MS"/>
                <a:cs typeface="Trebuchet MS"/>
              </a:rPr>
              <a:t>Typical </a:t>
            </a:r>
            <a:r>
              <a:rPr b="0" spc="-170" dirty="0">
                <a:latin typeface="Trebuchet MS"/>
                <a:cs typeface="Trebuchet MS"/>
              </a:rPr>
              <a:t>Use</a:t>
            </a:r>
            <a:r>
              <a:rPr b="0" spc="245" dirty="0">
                <a:latin typeface="Trebuchet MS"/>
                <a:cs typeface="Trebuchet MS"/>
              </a:rPr>
              <a:t> </a:t>
            </a:r>
            <a:r>
              <a:rPr b="0" spc="-170" dirty="0">
                <a:latin typeface="Trebuchet MS"/>
                <a:cs typeface="Trebuchet MS"/>
              </a:rPr>
              <a:t>Case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129" y="587375"/>
            <a:ext cx="3913504" cy="12012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30" dirty="0">
                <a:solidFill>
                  <a:srgbClr val="007F00"/>
                </a:solidFill>
                <a:latin typeface="Trebuchet MS"/>
                <a:cs typeface="Trebuchet MS"/>
              </a:rPr>
              <a:t>Scheduling</a:t>
            </a:r>
            <a:r>
              <a:rPr spc="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pc="-165" dirty="0">
                <a:solidFill>
                  <a:srgbClr val="007F00"/>
                </a:solidFill>
                <a:latin typeface="Trebuchet MS"/>
                <a:cs typeface="Trebuchet MS"/>
              </a:rPr>
              <a:t>jobs</a:t>
            </a:r>
            <a:endParaRPr dirty="0">
              <a:latin typeface="Trebuchet MS"/>
              <a:cs typeface="Trebuchet MS"/>
            </a:endParaRPr>
          </a:p>
          <a:p>
            <a:pPr marL="287338" marR="5080" indent="-285750">
              <a:lnSpc>
                <a:spcPct val="107400"/>
              </a:lnSpc>
              <a:spcBef>
                <a:spcPts val="1739"/>
              </a:spcBef>
              <a:buClr>
                <a:srgbClr val="336600"/>
              </a:buClr>
              <a:buFont typeface="Wingdings" panose="05000000000000000000" pitchFamily="2" charset="2"/>
              <a:buChar char="q"/>
            </a:pPr>
            <a:r>
              <a:rPr sz="1400" spc="-5" dirty="0">
                <a:latin typeface="LM Sans 17"/>
                <a:cs typeface="LM Sans 17"/>
              </a:rPr>
              <a:t>Want </a:t>
            </a:r>
            <a:r>
              <a:rPr sz="1400" spc="5" dirty="0">
                <a:latin typeface="LM Sans 17"/>
                <a:cs typeface="LM Sans 17"/>
              </a:rPr>
              <a:t>to process </a:t>
            </a:r>
            <a:r>
              <a:rPr sz="1400" dirty="0">
                <a:latin typeface="LM Sans 17"/>
                <a:cs typeface="LM Sans 17"/>
              </a:rPr>
              <a:t>jobs </a:t>
            </a:r>
            <a:r>
              <a:rPr sz="1400" spc="5" dirty="0">
                <a:latin typeface="LM Sans 17"/>
                <a:cs typeface="LM Sans 17"/>
              </a:rPr>
              <a:t>one </a:t>
            </a:r>
            <a:r>
              <a:rPr sz="1400" spc="-20" dirty="0">
                <a:latin typeface="LM Sans 17"/>
                <a:cs typeface="LM Sans 17"/>
              </a:rPr>
              <a:t>by </a:t>
            </a:r>
            <a:r>
              <a:rPr sz="1400" spc="5" dirty="0">
                <a:latin typeface="LM Sans 17"/>
                <a:cs typeface="LM Sans 17"/>
              </a:rPr>
              <a:t>one in</a:t>
            </a:r>
            <a:r>
              <a:rPr sz="1400" spc="-350" dirty="0">
                <a:latin typeface="LM Sans 17"/>
                <a:cs typeface="LM Sans 17"/>
              </a:rPr>
              <a:t> </a:t>
            </a:r>
            <a:r>
              <a:rPr sz="1400" spc="-5" dirty="0">
                <a:latin typeface="LM Sans 17"/>
                <a:cs typeface="LM Sans 17"/>
              </a:rPr>
              <a:t>order  </a:t>
            </a:r>
            <a:r>
              <a:rPr sz="1400" spc="5" dirty="0">
                <a:latin typeface="LM Sans 17"/>
                <a:cs typeface="LM Sans 17"/>
              </a:rPr>
              <a:t>of </a:t>
            </a:r>
            <a:r>
              <a:rPr sz="1400" dirty="0">
                <a:latin typeface="LM Sans 17"/>
                <a:cs typeface="LM Sans 17"/>
              </a:rPr>
              <a:t>decreasing </a:t>
            </a:r>
            <a:r>
              <a:rPr sz="1400" spc="-25" dirty="0">
                <a:latin typeface="LM Sans 17"/>
                <a:cs typeface="LM Sans 17"/>
              </a:rPr>
              <a:t>priority. </a:t>
            </a:r>
            <a:r>
              <a:rPr sz="1400" spc="5" dirty="0">
                <a:latin typeface="LM Sans 17"/>
                <a:cs typeface="LM Sans 17"/>
              </a:rPr>
              <a:t>While the </a:t>
            </a:r>
            <a:r>
              <a:rPr sz="1400" dirty="0">
                <a:latin typeface="LM Sans 17"/>
                <a:cs typeface="LM Sans 17"/>
              </a:rPr>
              <a:t>current  </a:t>
            </a:r>
            <a:r>
              <a:rPr sz="1400" spc="5" dirty="0">
                <a:latin typeface="LM Sans 17"/>
                <a:cs typeface="LM Sans 17"/>
              </a:rPr>
              <a:t>job </a:t>
            </a:r>
            <a:r>
              <a:rPr sz="1400" dirty="0">
                <a:latin typeface="LM Sans 17"/>
                <a:cs typeface="LM Sans 17"/>
              </a:rPr>
              <a:t>is </a:t>
            </a:r>
            <a:r>
              <a:rPr sz="1400" spc="5" dirty="0">
                <a:latin typeface="LM Sans 17"/>
                <a:cs typeface="LM Sans 17"/>
              </a:rPr>
              <a:t>processed, new </a:t>
            </a:r>
            <a:r>
              <a:rPr sz="1400" dirty="0">
                <a:latin typeface="LM Sans 17"/>
                <a:cs typeface="LM Sans 17"/>
              </a:rPr>
              <a:t>jobs </a:t>
            </a:r>
            <a:r>
              <a:rPr sz="1400" spc="-5" dirty="0">
                <a:latin typeface="LM Sans 17"/>
                <a:cs typeface="LM Sans 17"/>
              </a:rPr>
              <a:t>may</a:t>
            </a:r>
            <a:r>
              <a:rPr sz="1400" spc="-25" dirty="0">
                <a:latin typeface="LM Sans 17"/>
                <a:cs typeface="LM Sans 17"/>
              </a:rPr>
              <a:t> </a:t>
            </a:r>
            <a:r>
              <a:rPr sz="1400" dirty="0">
                <a:latin typeface="LM Sans 17"/>
                <a:cs typeface="LM Sans 17"/>
              </a:rPr>
              <a:t>arrive.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9420" y="563562"/>
            <a:ext cx="4029710" cy="2737968"/>
            <a:chOff x="289420" y="563562"/>
            <a:chExt cx="4029710" cy="2737968"/>
          </a:xfrm>
        </p:grpSpPr>
        <p:sp>
          <p:nvSpPr>
            <p:cNvPr id="4" name="object 4"/>
            <p:cNvSpPr/>
            <p:nvPr/>
          </p:nvSpPr>
          <p:spPr>
            <a:xfrm>
              <a:off x="289420" y="563562"/>
              <a:ext cx="4029710" cy="386080"/>
            </a:xfrm>
            <a:custGeom>
              <a:avLst/>
              <a:gdLst/>
              <a:ahLst/>
              <a:cxnLst/>
              <a:rect l="l" t="t" r="r" b="b"/>
              <a:pathLst>
                <a:path w="4029710" h="386080">
                  <a:moveTo>
                    <a:pt x="0" y="385927"/>
                  </a:moveTo>
                  <a:lnTo>
                    <a:pt x="4029151" y="385927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85927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949490"/>
              <a:ext cx="4029710" cy="2352040"/>
            </a:xfrm>
            <a:custGeom>
              <a:avLst/>
              <a:gdLst/>
              <a:ahLst/>
              <a:cxnLst/>
              <a:rect l="l" t="t" r="r" b="b"/>
              <a:pathLst>
                <a:path w="4029710" h="2352040">
                  <a:moveTo>
                    <a:pt x="4029151" y="0"/>
                  </a:moveTo>
                  <a:lnTo>
                    <a:pt x="0" y="0"/>
                  </a:lnTo>
                  <a:lnTo>
                    <a:pt x="0" y="2351900"/>
                  </a:lnTo>
                  <a:lnTo>
                    <a:pt x="4029151" y="235190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01" y="71245"/>
            <a:ext cx="41249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5" dirty="0">
                <a:latin typeface="Trebuchet MS"/>
                <a:cs typeface="Trebuchet MS"/>
              </a:rPr>
              <a:t>Priority </a:t>
            </a:r>
            <a:r>
              <a:rPr b="0" spc="-200" dirty="0">
                <a:latin typeface="Trebuchet MS"/>
                <a:cs typeface="Trebuchet MS"/>
              </a:rPr>
              <a:t>Queues: </a:t>
            </a:r>
            <a:r>
              <a:rPr b="0" spc="-175" dirty="0">
                <a:latin typeface="Trebuchet MS"/>
                <a:cs typeface="Trebuchet MS"/>
              </a:rPr>
              <a:t>Typical </a:t>
            </a:r>
            <a:r>
              <a:rPr b="0" spc="-170" dirty="0">
                <a:latin typeface="Trebuchet MS"/>
                <a:cs typeface="Trebuchet MS"/>
              </a:rPr>
              <a:t>Use</a:t>
            </a:r>
            <a:r>
              <a:rPr b="0" spc="245" dirty="0">
                <a:latin typeface="Trebuchet MS"/>
                <a:cs typeface="Trebuchet MS"/>
              </a:rPr>
              <a:t> </a:t>
            </a:r>
            <a:r>
              <a:rPr b="0" spc="-170" dirty="0">
                <a:latin typeface="Trebuchet MS"/>
                <a:cs typeface="Trebuchet MS"/>
              </a:rPr>
              <a:t>Case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129" y="587375"/>
            <a:ext cx="3913504" cy="232884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30" dirty="0">
                <a:solidFill>
                  <a:srgbClr val="007F00"/>
                </a:solidFill>
                <a:latin typeface="Trebuchet MS"/>
                <a:cs typeface="Trebuchet MS"/>
              </a:rPr>
              <a:t>Scheduling</a:t>
            </a:r>
            <a:r>
              <a:rPr spc="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pc="-165" dirty="0">
                <a:solidFill>
                  <a:srgbClr val="007F00"/>
                </a:solidFill>
                <a:latin typeface="Trebuchet MS"/>
                <a:cs typeface="Trebuchet MS"/>
              </a:rPr>
              <a:t>jobs</a:t>
            </a:r>
            <a:endParaRPr dirty="0">
              <a:latin typeface="Trebuchet MS"/>
              <a:cs typeface="Trebuchet MS"/>
            </a:endParaRPr>
          </a:p>
          <a:p>
            <a:pPr marL="287338" marR="5080" indent="-285750">
              <a:lnSpc>
                <a:spcPct val="107400"/>
              </a:lnSpc>
              <a:spcBef>
                <a:spcPts val="1739"/>
              </a:spcBef>
              <a:buClr>
                <a:srgbClr val="336600"/>
              </a:buClr>
              <a:buFont typeface="Wingdings" panose="05000000000000000000" pitchFamily="2" charset="2"/>
              <a:buChar char="q"/>
            </a:pPr>
            <a:r>
              <a:rPr sz="1400" spc="-5" dirty="0">
                <a:latin typeface="LM Sans 17"/>
                <a:cs typeface="LM Sans 17"/>
              </a:rPr>
              <a:t>Want </a:t>
            </a:r>
            <a:r>
              <a:rPr sz="1400" spc="5" dirty="0">
                <a:latin typeface="LM Sans 17"/>
                <a:cs typeface="LM Sans 17"/>
              </a:rPr>
              <a:t>to process </a:t>
            </a:r>
            <a:r>
              <a:rPr sz="1400" dirty="0">
                <a:latin typeface="LM Sans 17"/>
                <a:cs typeface="LM Sans 17"/>
              </a:rPr>
              <a:t>jobs </a:t>
            </a:r>
            <a:r>
              <a:rPr sz="1400" spc="5" dirty="0">
                <a:latin typeface="LM Sans 17"/>
                <a:cs typeface="LM Sans 17"/>
              </a:rPr>
              <a:t>one </a:t>
            </a:r>
            <a:r>
              <a:rPr sz="1400" spc="-20" dirty="0">
                <a:latin typeface="LM Sans 17"/>
                <a:cs typeface="LM Sans 17"/>
              </a:rPr>
              <a:t>by </a:t>
            </a:r>
            <a:r>
              <a:rPr sz="1400" spc="5" dirty="0">
                <a:latin typeface="LM Sans 17"/>
                <a:cs typeface="LM Sans 17"/>
              </a:rPr>
              <a:t>one in</a:t>
            </a:r>
            <a:r>
              <a:rPr sz="1400" spc="-350" dirty="0">
                <a:latin typeface="LM Sans 17"/>
                <a:cs typeface="LM Sans 17"/>
              </a:rPr>
              <a:t> </a:t>
            </a:r>
            <a:r>
              <a:rPr sz="1400" spc="-5" dirty="0">
                <a:latin typeface="LM Sans 17"/>
                <a:cs typeface="LM Sans 17"/>
              </a:rPr>
              <a:t>order  </a:t>
            </a:r>
            <a:r>
              <a:rPr sz="1400" spc="5" dirty="0">
                <a:latin typeface="LM Sans 17"/>
                <a:cs typeface="LM Sans 17"/>
              </a:rPr>
              <a:t>of </a:t>
            </a:r>
            <a:r>
              <a:rPr sz="1400" dirty="0">
                <a:latin typeface="LM Sans 17"/>
                <a:cs typeface="LM Sans 17"/>
              </a:rPr>
              <a:t>decreasing </a:t>
            </a:r>
            <a:r>
              <a:rPr sz="1400" spc="-25" dirty="0">
                <a:latin typeface="LM Sans 17"/>
                <a:cs typeface="LM Sans 17"/>
              </a:rPr>
              <a:t>priority. </a:t>
            </a:r>
            <a:r>
              <a:rPr sz="1400" spc="5" dirty="0">
                <a:latin typeface="LM Sans 17"/>
                <a:cs typeface="LM Sans 17"/>
              </a:rPr>
              <a:t>While the </a:t>
            </a:r>
            <a:r>
              <a:rPr sz="1400" dirty="0">
                <a:latin typeface="LM Sans 17"/>
                <a:cs typeface="LM Sans 17"/>
              </a:rPr>
              <a:t>current  </a:t>
            </a:r>
            <a:r>
              <a:rPr sz="1400" spc="5" dirty="0">
                <a:latin typeface="LM Sans 17"/>
                <a:cs typeface="LM Sans 17"/>
              </a:rPr>
              <a:t>job </a:t>
            </a:r>
            <a:r>
              <a:rPr sz="1400" dirty="0">
                <a:latin typeface="LM Sans 17"/>
                <a:cs typeface="LM Sans 17"/>
              </a:rPr>
              <a:t>is </a:t>
            </a:r>
            <a:r>
              <a:rPr sz="1400" spc="5" dirty="0">
                <a:latin typeface="LM Sans 17"/>
                <a:cs typeface="LM Sans 17"/>
              </a:rPr>
              <a:t>processed, new </a:t>
            </a:r>
            <a:r>
              <a:rPr sz="1400" dirty="0">
                <a:latin typeface="LM Sans 17"/>
                <a:cs typeface="LM Sans 17"/>
              </a:rPr>
              <a:t>jobs </a:t>
            </a:r>
            <a:r>
              <a:rPr sz="1400" spc="-5" dirty="0">
                <a:latin typeface="LM Sans 17"/>
                <a:cs typeface="LM Sans 17"/>
              </a:rPr>
              <a:t>may</a:t>
            </a:r>
            <a:r>
              <a:rPr sz="1400" spc="-25" dirty="0">
                <a:latin typeface="LM Sans 17"/>
                <a:cs typeface="LM Sans 17"/>
              </a:rPr>
              <a:t> </a:t>
            </a:r>
            <a:r>
              <a:rPr sz="1400" dirty="0">
                <a:latin typeface="LM Sans 17"/>
                <a:cs typeface="LM Sans 17"/>
              </a:rPr>
              <a:t>arrive.</a:t>
            </a:r>
            <a:endParaRPr lang="en-US" sz="1400" dirty="0">
              <a:latin typeface="LM Sans 17"/>
              <a:cs typeface="LM Sans 17"/>
            </a:endParaRPr>
          </a:p>
          <a:p>
            <a:pPr marL="287338" marR="5080" indent="-285750">
              <a:lnSpc>
                <a:spcPct val="107400"/>
              </a:lnSpc>
              <a:spcBef>
                <a:spcPts val="1739"/>
              </a:spcBef>
              <a:buClr>
                <a:srgbClr val="336600"/>
              </a:buClr>
              <a:buFont typeface="Wingdings" panose="05000000000000000000" pitchFamily="2" charset="2"/>
              <a:buChar char="q"/>
            </a:pPr>
            <a:r>
              <a:rPr lang="en-US" sz="1400" spc="-60" dirty="0">
                <a:latin typeface="LM Sans 17"/>
                <a:cs typeface="LM Sans 17"/>
              </a:rPr>
              <a:t>To </a:t>
            </a:r>
            <a:r>
              <a:rPr lang="en-US" sz="1400" spc="5" dirty="0">
                <a:latin typeface="LM Sans 17"/>
                <a:cs typeface="LM Sans 17"/>
              </a:rPr>
              <a:t>add a job to the set of scheduled  </a:t>
            </a:r>
            <a:r>
              <a:rPr lang="en-US" sz="1400" dirty="0">
                <a:latin typeface="LM Sans 17"/>
                <a:cs typeface="LM Sans 17"/>
              </a:rPr>
              <a:t>jobs, call</a:t>
            </a:r>
            <a:r>
              <a:rPr lang="en-US" sz="1400" spc="5" dirty="0">
                <a:latin typeface="LM Sans 17"/>
                <a:cs typeface="LM Sans 17"/>
              </a:rPr>
              <a:t> </a:t>
            </a:r>
            <a:r>
              <a:rPr lang="en-US" sz="1400" spc="80" dirty="0">
                <a:latin typeface="Arial"/>
                <a:cs typeface="Arial"/>
              </a:rPr>
              <a:t>Insert</a:t>
            </a:r>
            <a:r>
              <a:rPr lang="en-US" sz="1400" spc="80" dirty="0">
                <a:latin typeface="UKIJ Esliye Chiwer"/>
                <a:cs typeface="UKIJ Esliye Chiwer"/>
              </a:rPr>
              <a:t>(</a:t>
            </a:r>
            <a:r>
              <a:rPr lang="en-US" sz="1400" i="1" spc="80" dirty="0">
                <a:latin typeface="LM Sans 17"/>
                <a:cs typeface="LM Sans 17"/>
              </a:rPr>
              <a:t>job</a:t>
            </a:r>
            <a:r>
              <a:rPr lang="en-US" sz="1400" spc="80" dirty="0">
                <a:latin typeface="UKIJ Esliye Chiwer"/>
                <a:cs typeface="UKIJ Esliye Chiwer"/>
              </a:rPr>
              <a:t>)</a:t>
            </a:r>
            <a:r>
              <a:rPr lang="en-US" sz="1400" spc="80" dirty="0">
                <a:latin typeface="LM Sans 17"/>
                <a:cs typeface="LM Sans 17"/>
              </a:rPr>
              <a:t>.</a:t>
            </a:r>
            <a:endParaRPr lang="en-US" sz="1400" dirty="0">
              <a:latin typeface="LM Sans 17"/>
              <a:cs typeface="LM Sans 17"/>
            </a:endParaRPr>
          </a:p>
          <a:p>
            <a:pPr marL="287338" marR="5080" indent="-285750">
              <a:lnSpc>
                <a:spcPct val="107400"/>
              </a:lnSpc>
              <a:spcBef>
                <a:spcPts val="1739"/>
              </a:spcBef>
              <a:buClr>
                <a:srgbClr val="336600"/>
              </a:buClr>
              <a:buFont typeface="Wingdings" panose="05000000000000000000" pitchFamily="2" charset="2"/>
              <a:buChar char="q"/>
            </a:pPr>
            <a:endParaRPr sz="1400" dirty="0">
              <a:latin typeface="LM Sans 17"/>
              <a:cs typeface="LM Sans 17"/>
            </a:endParaRPr>
          </a:p>
        </p:txBody>
      </p:sp>
    </p:spTree>
    <p:extLst>
      <p:ext uri="{BB962C8B-B14F-4D97-AF65-F5344CB8AC3E}">
        <p14:creationId xmlns:p14="http://schemas.microsoft.com/office/powerpoint/2010/main" val="103079536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9420" y="563562"/>
            <a:ext cx="4029710" cy="2737968"/>
            <a:chOff x="289420" y="563562"/>
            <a:chExt cx="4029710" cy="2737968"/>
          </a:xfrm>
        </p:grpSpPr>
        <p:sp>
          <p:nvSpPr>
            <p:cNvPr id="4" name="object 4"/>
            <p:cNvSpPr/>
            <p:nvPr/>
          </p:nvSpPr>
          <p:spPr>
            <a:xfrm>
              <a:off x="289420" y="563562"/>
              <a:ext cx="4029710" cy="386080"/>
            </a:xfrm>
            <a:custGeom>
              <a:avLst/>
              <a:gdLst/>
              <a:ahLst/>
              <a:cxnLst/>
              <a:rect l="l" t="t" r="r" b="b"/>
              <a:pathLst>
                <a:path w="4029710" h="386080">
                  <a:moveTo>
                    <a:pt x="0" y="385927"/>
                  </a:moveTo>
                  <a:lnTo>
                    <a:pt x="4029151" y="385927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85927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949490"/>
              <a:ext cx="4029710" cy="2352040"/>
            </a:xfrm>
            <a:custGeom>
              <a:avLst/>
              <a:gdLst/>
              <a:ahLst/>
              <a:cxnLst/>
              <a:rect l="l" t="t" r="r" b="b"/>
              <a:pathLst>
                <a:path w="4029710" h="2352040">
                  <a:moveTo>
                    <a:pt x="4029151" y="0"/>
                  </a:moveTo>
                  <a:lnTo>
                    <a:pt x="0" y="0"/>
                  </a:lnTo>
                  <a:lnTo>
                    <a:pt x="0" y="2351900"/>
                  </a:lnTo>
                  <a:lnTo>
                    <a:pt x="4029151" y="235190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01" y="71245"/>
            <a:ext cx="41249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5" dirty="0">
                <a:latin typeface="Trebuchet MS"/>
                <a:cs typeface="Trebuchet MS"/>
              </a:rPr>
              <a:t>Priority </a:t>
            </a:r>
            <a:r>
              <a:rPr b="0" spc="-200" dirty="0">
                <a:latin typeface="Trebuchet MS"/>
                <a:cs typeface="Trebuchet MS"/>
              </a:rPr>
              <a:t>Queues: </a:t>
            </a:r>
            <a:r>
              <a:rPr b="0" spc="-175" dirty="0">
                <a:latin typeface="Trebuchet MS"/>
                <a:cs typeface="Trebuchet MS"/>
              </a:rPr>
              <a:t>Typical </a:t>
            </a:r>
            <a:r>
              <a:rPr b="0" spc="-170" dirty="0">
                <a:latin typeface="Trebuchet MS"/>
                <a:cs typeface="Trebuchet MS"/>
              </a:rPr>
              <a:t>Use</a:t>
            </a:r>
            <a:r>
              <a:rPr b="0" spc="245" dirty="0">
                <a:latin typeface="Trebuchet MS"/>
                <a:cs typeface="Trebuchet MS"/>
              </a:rPr>
              <a:t> </a:t>
            </a:r>
            <a:r>
              <a:rPr b="0" spc="-170" dirty="0">
                <a:latin typeface="Trebuchet MS"/>
                <a:cs typeface="Trebuchet MS"/>
              </a:rPr>
              <a:t>Case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129" y="587375"/>
            <a:ext cx="3913504" cy="300787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30" dirty="0">
                <a:solidFill>
                  <a:srgbClr val="007F00"/>
                </a:solidFill>
                <a:latin typeface="Trebuchet MS"/>
                <a:cs typeface="Trebuchet MS"/>
              </a:rPr>
              <a:t>Scheduling</a:t>
            </a:r>
            <a:r>
              <a:rPr spc="15" dirty="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spc="-165" dirty="0">
                <a:solidFill>
                  <a:srgbClr val="007F00"/>
                </a:solidFill>
                <a:latin typeface="Trebuchet MS"/>
                <a:cs typeface="Trebuchet MS"/>
              </a:rPr>
              <a:t>jobs</a:t>
            </a:r>
            <a:endParaRPr dirty="0">
              <a:latin typeface="Trebuchet MS"/>
              <a:cs typeface="Trebuchet MS"/>
            </a:endParaRPr>
          </a:p>
          <a:p>
            <a:pPr marL="287338" marR="5080" indent="-285750">
              <a:lnSpc>
                <a:spcPct val="107400"/>
              </a:lnSpc>
              <a:spcBef>
                <a:spcPts val="1739"/>
              </a:spcBef>
              <a:buClr>
                <a:srgbClr val="336600"/>
              </a:buClr>
              <a:buFont typeface="Wingdings" panose="05000000000000000000" pitchFamily="2" charset="2"/>
              <a:buChar char="q"/>
            </a:pPr>
            <a:r>
              <a:rPr sz="1400" spc="-5" dirty="0">
                <a:latin typeface="LM Sans 17"/>
                <a:cs typeface="LM Sans 17"/>
              </a:rPr>
              <a:t>Want </a:t>
            </a:r>
            <a:r>
              <a:rPr sz="1400" spc="5" dirty="0">
                <a:latin typeface="LM Sans 17"/>
                <a:cs typeface="LM Sans 17"/>
              </a:rPr>
              <a:t>to process </a:t>
            </a:r>
            <a:r>
              <a:rPr sz="1400" dirty="0">
                <a:latin typeface="LM Sans 17"/>
                <a:cs typeface="LM Sans 17"/>
              </a:rPr>
              <a:t>jobs </a:t>
            </a:r>
            <a:r>
              <a:rPr sz="1400" spc="5" dirty="0">
                <a:latin typeface="LM Sans 17"/>
                <a:cs typeface="LM Sans 17"/>
              </a:rPr>
              <a:t>one </a:t>
            </a:r>
            <a:r>
              <a:rPr sz="1400" spc="-20" dirty="0">
                <a:latin typeface="LM Sans 17"/>
                <a:cs typeface="LM Sans 17"/>
              </a:rPr>
              <a:t>by </a:t>
            </a:r>
            <a:r>
              <a:rPr sz="1400" spc="5" dirty="0">
                <a:latin typeface="LM Sans 17"/>
                <a:cs typeface="LM Sans 17"/>
              </a:rPr>
              <a:t>one in</a:t>
            </a:r>
            <a:r>
              <a:rPr sz="1400" spc="-350" dirty="0">
                <a:latin typeface="LM Sans 17"/>
                <a:cs typeface="LM Sans 17"/>
              </a:rPr>
              <a:t> </a:t>
            </a:r>
            <a:r>
              <a:rPr sz="1400" spc="-5" dirty="0">
                <a:latin typeface="LM Sans 17"/>
                <a:cs typeface="LM Sans 17"/>
              </a:rPr>
              <a:t>order  </a:t>
            </a:r>
            <a:r>
              <a:rPr sz="1400" spc="5" dirty="0">
                <a:latin typeface="LM Sans 17"/>
                <a:cs typeface="LM Sans 17"/>
              </a:rPr>
              <a:t>of </a:t>
            </a:r>
            <a:r>
              <a:rPr sz="1400" dirty="0">
                <a:latin typeface="LM Sans 17"/>
                <a:cs typeface="LM Sans 17"/>
              </a:rPr>
              <a:t>decreasing </a:t>
            </a:r>
            <a:r>
              <a:rPr sz="1400" spc="-25" dirty="0">
                <a:latin typeface="LM Sans 17"/>
                <a:cs typeface="LM Sans 17"/>
              </a:rPr>
              <a:t>priority. </a:t>
            </a:r>
            <a:r>
              <a:rPr sz="1400" spc="5" dirty="0">
                <a:latin typeface="LM Sans 17"/>
                <a:cs typeface="LM Sans 17"/>
              </a:rPr>
              <a:t>While the </a:t>
            </a:r>
            <a:r>
              <a:rPr sz="1400" dirty="0">
                <a:latin typeface="LM Sans 17"/>
                <a:cs typeface="LM Sans 17"/>
              </a:rPr>
              <a:t>current  </a:t>
            </a:r>
            <a:r>
              <a:rPr sz="1400" spc="5" dirty="0">
                <a:latin typeface="LM Sans 17"/>
                <a:cs typeface="LM Sans 17"/>
              </a:rPr>
              <a:t>job </a:t>
            </a:r>
            <a:r>
              <a:rPr sz="1400" dirty="0">
                <a:latin typeface="LM Sans 17"/>
                <a:cs typeface="LM Sans 17"/>
              </a:rPr>
              <a:t>is </a:t>
            </a:r>
            <a:r>
              <a:rPr sz="1400" spc="5" dirty="0">
                <a:latin typeface="LM Sans 17"/>
                <a:cs typeface="LM Sans 17"/>
              </a:rPr>
              <a:t>processed, new </a:t>
            </a:r>
            <a:r>
              <a:rPr sz="1400" dirty="0">
                <a:latin typeface="LM Sans 17"/>
                <a:cs typeface="LM Sans 17"/>
              </a:rPr>
              <a:t>jobs </a:t>
            </a:r>
            <a:r>
              <a:rPr sz="1400" spc="-5" dirty="0">
                <a:latin typeface="LM Sans 17"/>
                <a:cs typeface="LM Sans 17"/>
              </a:rPr>
              <a:t>may</a:t>
            </a:r>
            <a:r>
              <a:rPr sz="1400" spc="-25" dirty="0">
                <a:latin typeface="LM Sans 17"/>
                <a:cs typeface="LM Sans 17"/>
              </a:rPr>
              <a:t> </a:t>
            </a:r>
            <a:r>
              <a:rPr sz="1400" dirty="0">
                <a:latin typeface="LM Sans 17"/>
                <a:cs typeface="LM Sans 17"/>
              </a:rPr>
              <a:t>arrive.</a:t>
            </a:r>
            <a:endParaRPr lang="en-US" sz="1400" dirty="0">
              <a:latin typeface="LM Sans 17"/>
              <a:cs typeface="LM Sans 17"/>
            </a:endParaRPr>
          </a:p>
          <a:p>
            <a:pPr marL="287338" marR="5080" indent="-285750">
              <a:lnSpc>
                <a:spcPct val="107400"/>
              </a:lnSpc>
              <a:spcBef>
                <a:spcPts val="1739"/>
              </a:spcBef>
              <a:buClr>
                <a:srgbClr val="336600"/>
              </a:buClr>
              <a:buFont typeface="Wingdings" panose="05000000000000000000" pitchFamily="2" charset="2"/>
              <a:buChar char="q"/>
            </a:pPr>
            <a:r>
              <a:rPr lang="en-US" sz="1400" spc="-60" dirty="0">
                <a:latin typeface="LM Sans 17"/>
                <a:cs typeface="LM Sans 17"/>
              </a:rPr>
              <a:t>To </a:t>
            </a:r>
            <a:r>
              <a:rPr lang="en-US" sz="1400" spc="5" dirty="0">
                <a:latin typeface="LM Sans 17"/>
                <a:cs typeface="LM Sans 17"/>
              </a:rPr>
              <a:t>add a job to the set of scheduled  </a:t>
            </a:r>
            <a:r>
              <a:rPr lang="en-US" sz="1400" dirty="0">
                <a:latin typeface="LM Sans 17"/>
                <a:cs typeface="LM Sans 17"/>
              </a:rPr>
              <a:t>jobs, call</a:t>
            </a:r>
            <a:r>
              <a:rPr lang="en-US" sz="1400" spc="5" dirty="0">
                <a:latin typeface="LM Sans 17"/>
                <a:cs typeface="LM Sans 17"/>
              </a:rPr>
              <a:t> </a:t>
            </a:r>
            <a:r>
              <a:rPr lang="en-US" sz="1400" spc="80" dirty="0">
                <a:latin typeface="Arial"/>
                <a:cs typeface="Arial"/>
              </a:rPr>
              <a:t>Insert</a:t>
            </a:r>
            <a:r>
              <a:rPr lang="en-US" sz="1400" spc="80" dirty="0">
                <a:latin typeface="UKIJ Esliye Chiwer"/>
                <a:cs typeface="UKIJ Esliye Chiwer"/>
              </a:rPr>
              <a:t>(</a:t>
            </a:r>
            <a:r>
              <a:rPr lang="en-US" sz="1400" i="1" spc="80" dirty="0">
                <a:latin typeface="LM Sans 17"/>
                <a:cs typeface="LM Sans 17"/>
              </a:rPr>
              <a:t>job</a:t>
            </a:r>
            <a:r>
              <a:rPr lang="en-US" sz="1400" spc="80" dirty="0">
                <a:latin typeface="UKIJ Esliye Chiwer"/>
                <a:cs typeface="UKIJ Esliye Chiwer"/>
              </a:rPr>
              <a:t>)</a:t>
            </a:r>
            <a:r>
              <a:rPr lang="en-US" sz="1400" spc="80" dirty="0">
                <a:latin typeface="LM Sans 17"/>
                <a:cs typeface="LM Sans 17"/>
              </a:rPr>
              <a:t>.</a:t>
            </a:r>
          </a:p>
          <a:p>
            <a:pPr marL="287338" marR="5080" indent="-285750">
              <a:lnSpc>
                <a:spcPct val="107400"/>
              </a:lnSpc>
              <a:spcBef>
                <a:spcPts val="1739"/>
              </a:spcBef>
              <a:buClr>
                <a:srgbClr val="336600"/>
              </a:buClr>
              <a:buFont typeface="Wingdings" panose="05000000000000000000" pitchFamily="2" charset="2"/>
              <a:buChar char="q"/>
            </a:pPr>
            <a:r>
              <a:rPr lang="en-US" sz="1400" spc="-60" dirty="0">
                <a:latin typeface="LM Sans 17"/>
                <a:cs typeface="LM Sans 17"/>
              </a:rPr>
              <a:t>To </a:t>
            </a:r>
            <a:r>
              <a:rPr lang="en-US" sz="1400" spc="5" dirty="0">
                <a:latin typeface="LM Sans 17"/>
                <a:cs typeface="LM Sans 17"/>
              </a:rPr>
              <a:t>process a job with the </a:t>
            </a:r>
            <a:r>
              <a:rPr lang="en-US" sz="1400" dirty="0">
                <a:latin typeface="LM Sans 17"/>
                <a:cs typeface="LM Sans 17"/>
              </a:rPr>
              <a:t>highest  </a:t>
            </a:r>
            <a:r>
              <a:rPr lang="en-US" sz="1400" spc="-25" dirty="0">
                <a:latin typeface="LM Sans 17"/>
                <a:cs typeface="LM Sans 17"/>
              </a:rPr>
              <a:t>priority, </a:t>
            </a:r>
            <a:r>
              <a:rPr lang="en-US" sz="1400" spc="5" dirty="0">
                <a:latin typeface="LM Sans 17"/>
                <a:cs typeface="LM Sans 17"/>
              </a:rPr>
              <a:t>get </a:t>
            </a:r>
            <a:r>
              <a:rPr lang="en-US" sz="1400" dirty="0">
                <a:latin typeface="LM Sans 17"/>
                <a:cs typeface="LM Sans 17"/>
              </a:rPr>
              <a:t>it </a:t>
            </a:r>
            <a:r>
              <a:rPr lang="en-US" sz="1400" spc="-20" dirty="0">
                <a:latin typeface="LM Sans 17"/>
                <a:cs typeface="LM Sans 17"/>
              </a:rPr>
              <a:t>by </a:t>
            </a:r>
            <a:r>
              <a:rPr lang="en-US" sz="1400" dirty="0">
                <a:latin typeface="LM Sans 17"/>
                <a:cs typeface="LM Sans 17"/>
              </a:rPr>
              <a:t>calling</a:t>
            </a:r>
            <a:r>
              <a:rPr lang="en-US" sz="1400" spc="70" dirty="0">
                <a:latin typeface="LM Sans 17"/>
                <a:cs typeface="LM Sans 17"/>
              </a:rPr>
              <a:t> </a:t>
            </a:r>
            <a:r>
              <a:rPr lang="en-US" sz="1400" spc="5" dirty="0" err="1">
                <a:latin typeface="Arial"/>
                <a:cs typeface="Arial"/>
              </a:rPr>
              <a:t>ExtractMax</a:t>
            </a:r>
            <a:r>
              <a:rPr lang="en-US" sz="1400" spc="5" dirty="0">
                <a:latin typeface="UKIJ Esliye Chiwer"/>
                <a:cs typeface="UKIJ Esliye Chiwer"/>
              </a:rPr>
              <a:t>()</a:t>
            </a:r>
            <a:r>
              <a:rPr lang="en-US" sz="1400" spc="5" dirty="0">
                <a:latin typeface="LM Sans 17"/>
                <a:cs typeface="LM Sans 17"/>
              </a:rPr>
              <a:t>.</a:t>
            </a:r>
            <a:endParaRPr lang="en-US" sz="1400" dirty="0">
              <a:latin typeface="LM Sans 17"/>
              <a:cs typeface="LM Sans 17"/>
            </a:endParaRPr>
          </a:p>
          <a:p>
            <a:pPr marL="287338" marR="5080" indent="-285750">
              <a:lnSpc>
                <a:spcPct val="107400"/>
              </a:lnSpc>
              <a:spcBef>
                <a:spcPts val="1739"/>
              </a:spcBef>
              <a:buClr>
                <a:srgbClr val="336600"/>
              </a:buClr>
              <a:buFont typeface="Wingdings" panose="05000000000000000000" pitchFamily="2" charset="2"/>
              <a:buChar char="q"/>
            </a:pPr>
            <a:endParaRPr sz="1400" dirty="0">
              <a:latin typeface="LM Sans 17"/>
              <a:cs typeface="LM Sans 17"/>
            </a:endParaRPr>
          </a:p>
        </p:txBody>
      </p:sp>
    </p:spTree>
    <p:extLst>
      <p:ext uri="{BB962C8B-B14F-4D97-AF65-F5344CB8AC3E}">
        <p14:creationId xmlns:p14="http://schemas.microsoft.com/office/powerpoint/2010/main" val="343005784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452" y="71245"/>
            <a:ext cx="31108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5" dirty="0">
                <a:latin typeface="Trebuchet MS"/>
                <a:cs typeface="Trebuchet MS"/>
              </a:rPr>
              <a:t>Priority </a:t>
            </a:r>
            <a:r>
              <a:rPr b="0" spc="-200" dirty="0">
                <a:latin typeface="Trebuchet MS"/>
                <a:cs typeface="Trebuchet MS"/>
              </a:rPr>
              <a:t>Queue</a:t>
            </a:r>
            <a:r>
              <a:rPr b="0" spc="135" dirty="0">
                <a:latin typeface="Trebuchet MS"/>
                <a:cs typeface="Trebuchet MS"/>
              </a:rPr>
              <a:t> </a:t>
            </a:r>
            <a:r>
              <a:rPr b="0" spc="-155" dirty="0">
                <a:latin typeface="Trebuchet MS"/>
                <a:cs typeface="Trebuchet MS"/>
              </a:rPr>
              <a:t>(Formally)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1451" y="598940"/>
            <a:ext cx="4191000" cy="2731635"/>
            <a:chOff x="289420" y="765886"/>
            <a:chExt cx="4029710" cy="2232279"/>
          </a:xfrm>
        </p:grpSpPr>
        <p:sp>
          <p:nvSpPr>
            <p:cNvPr id="4" name="object 4"/>
            <p:cNvSpPr/>
            <p:nvPr/>
          </p:nvSpPr>
          <p:spPr>
            <a:xfrm>
              <a:off x="289420" y="765886"/>
              <a:ext cx="4029710" cy="335280"/>
            </a:xfrm>
            <a:custGeom>
              <a:avLst/>
              <a:gdLst/>
              <a:ahLst/>
              <a:cxnLst/>
              <a:rect l="l" t="t" r="r" b="b"/>
              <a:pathLst>
                <a:path w="4029710" h="335280">
                  <a:moveTo>
                    <a:pt x="0" y="334899"/>
                  </a:moveTo>
                  <a:lnTo>
                    <a:pt x="4029151" y="334899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34899"/>
                  </a:lnTo>
                  <a:close/>
                </a:path>
              </a:pathLst>
            </a:custGeom>
            <a:solidFill>
              <a:srgbClr val="ABE1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100785"/>
              <a:ext cx="4029710" cy="1897380"/>
            </a:xfrm>
            <a:custGeom>
              <a:avLst/>
              <a:gdLst/>
              <a:ahLst/>
              <a:cxnLst/>
              <a:rect l="l" t="t" r="r" b="b"/>
              <a:pathLst>
                <a:path w="4029710" h="1897380">
                  <a:moveTo>
                    <a:pt x="4029151" y="0"/>
                  </a:moveTo>
                  <a:lnTo>
                    <a:pt x="0" y="0"/>
                  </a:lnTo>
                  <a:lnTo>
                    <a:pt x="0" y="1897100"/>
                  </a:lnTo>
                  <a:lnTo>
                    <a:pt x="4029151" y="189710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D4E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7650" y="587375"/>
            <a:ext cx="4498975" cy="214699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spc="-135" dirty="0">
                <a:solidFill>
                  <a:srgbClr val="00A4DB"/>
                </a:solidFill>
                <a:latin typeface="Trebuchet MS"/>
                <a:cs typeface="Trebuchet MS"/>
              </a:rPr>
              <a:t>Definition</a:t>
            </a:r>
            <a:endParaRPr sz="2000" dirty="0">
              <a:latin typeface="Trebuchet MS"/>
              <a:cs typeface="Trebuchet MS"/>
            </a:endParaRPr>
          </a:p>
          <a:p>
            <a:pPr marL="12700" marR="287020">
              <a:lnSpc>
                <a:spcPct val="107400"/>
              </a:lnSpc>
              <a:spcBef>
                <a:spcPts val="540"/>
              </a:spcBef>
            </a:pPr>
            <a:r>
              <a:rPr sz="1600" spc="-5" dirty="0">
                <a:solidFill>
                  <a:srgbClr val="006EB8"/>
                </a:solidFill>
                <a:latin typeface="LM Sans 17"/>
                <a:cs typeface="LM Sans 17"/>
              </a:rPr>
              <a:t>Priority </a:t>
            </a:r>
            <a:r>
              <a:rPr sz="1600" dirty="0">
                <a:solidFill>
                  <a:srgbClr val="006EB8"/>
                </a:solidFill>
                <a:latin typeface="LM Sans 17"/>
                <a:cs typeface="LM Sans 17"/>
              </a:rPr>
              <a:t>queue</a:t>
            </a:r>
            <a:r>
              <a:rPr sz="1600" dirty="0">
                <a:latin typeface="LM Sans 17"/>
                <a:cs typeface="LM Sans 17"/>
              </a:rPr>
              <a:t>is </a:t>
            </a:r>
            <a:r>
              <a:rPr sz="1600" spc="5" dirty="0">
                <a:latin typeface="LM Sans 17"/>
                <a:cs typeface="LM Sans 17"/>
              </a:rPr>
              <a:t>an </a:t>
            </a:r>
            <a:r>
              <a:rPr sz="1600" dirty="0">
                <a:latin typeface="LM Sans 17"/>
                <a:cs typeface="LM Sans 17"/>
              </a:rPr>
              <a:t>abstract </a:t>
            </a:r>
            <a:r>
              <a:rPr sz="1600" spc="5" dirty="0">
                <a:latin typeface="LM Sans 17"/>
                <a:cs typeface="LM Sans 17"/>
              </a:rPr>
              <a:t>data type  supporting the </a:t>
            </a:r>
            <a:r>
              <a:rPr sz="1600" dirty="0">
                <a:latin typeface="LM Sans 17"/>
                <a:cs typeface="LM Sans 17"/>
              </a:rPr>
              <a:t>following </a:t>
            </a:r>
            <a:r>
              <a:rPr sz="1600" spc="5" dirty="0">
                <a:latin typeface="LM Sans 17"/>
                <a:cs typeface="LM Sans 17"/>
              </a:rPr>
              <a:t>main</a:t>
            </a:r>
            <a:r>
              <a:rPr sz="1600" spc="15" dirty="0">
                <a:latin typeface="LM Sans 17"/>
                <a:cs typeface="LM Sans 17"/>
              </a:rPr>
              <a:t> </a:t>
            </a:r>
            <a:r>
              <a:rPr sz="1600" spc="5" dirty="0">
                <a:latin typeface="LM Sans 17"/>
                <a:cs typeface="LM Sans 17"/>
              </a:rPr>
              <a:t>operations:</a:t>
            </a:r>
            <a:endParaRPr sz="1600" dirty="0">
              <a:latin typeface="LM Sans 17"/>
              <a:cs typeface="LM Sans 17"/>
            </a:endParaRPr>
          </a:p>
          <a:p>
            <a:pPr marL="344488" marR="313690" indent="-285750">
              <a:lnSpc>
                <a:spcPct val="1074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600" spc="110" dirty="0">
                <a:latin typeface="Arial"/>
                <a:cs typeface="Arial"/>
              </a:rPr>
              <a:t>Insert</a:t>
            </a:r>
            <a:r>
              <a:rPr sz="1600" spc="110" dirty="0">
                <a:latin typeface="UKIJ Esliye Chiwer"/>
                <a:cs typeface="UKIJ Esliye Chiwer"/>
              </a:rPr>
              <a:t>(</a:t>
            </a:r>
            <a:r>
              <a:rPr sz="1600" i="1" spc="110" dirty="0">
                <a:latin typeface="LM Sans 17"/>
                <a:cs typeface="LM Sans 17"/>
              </a:rPr>
              <a:t>p</a:t>
            </a:r>
            <a:r>
              <a:rPr sz="1600" spc="110" dirty="0">
                <a:latin typeface="UKIJ Esliye Chiwer"/>
                <a:cs typeface="UKIJ Esliye Chiwer"/>
              </a:rPr>
              <a:t>) </a:t>
            </a:r>
            <a:r>
              <a:rPr sz="1600" spc="5" dirty="0">
                <a:latin typeface="LM Sans 17"/>
                <a:cs typeface="LM Sans 17"/>
              </a:rPr>
              <a:t>adds a new element</a:t>
            </a:r>
            <a:r>
              <a:rPr sz="1600" spc="-105" dirty="0">
                <a:latin typeface="LM Sans 17"/>
                <a:cs typeface="LM Sans 17"/>
              </a:rPr>
              <a:t> </a:t>
            </a:r>
            <a:r>
              <a:rPr sz="1600" spc="5" dirty="0">
                <a:latin typeface="LM Sans 17"/>
                <a:cs typeface="LM Sans 17"/>
              </a:rPr>
              <a:t>with  </a:t>
            </a:r>
            <a:r>
              <a:rPr sz="1600" spc="-10" dirty="0">
                <a:latin typeface="LM Sans 17"/>
                <a:cs typeface="LM Sans 17"/>
              </a:rPr>
              <a:t>priority</a:t>
            </a:r>
            <a:r>
              <a:rPr sz="1600" spc="-5" dirty="0">
                <a:latin typeface="LM Sans 17"/>
                <a:cs typeface="LM Sans 17"/>
              </a:rPr>
              <a:t> </a:t>
            </a:r>
            <a:r>
              <a:rPr sz="1600" i="1" spc="5" dirty="0">
                <a:latin typeface="LM Sans 17"/>
                <a:cs typeface="LM Sans 17"/>
              </a:rPr>
              <a:t>p</a:t>
            </a:r>
            <a:endParaRPr sz="1600" dirty="0">
              <a:latin typeface="LM Sans 17"/>
              <a:cs typeface="LM Sans 17"/>
            </a:endParaRPr>
          </a:p>
          <a:p>
            <a:pPr marL="344488" marR="5080" indent="-285750">
              <a:lnSpc>
                <a:spcPct val="107400"/>
              </a:lnSpc>
              <a:spcBef>
                <a:spcPts val="300"/>
              </a:spcBef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1600" spc="5" dirty="0">
                <a:latin typeface="Arial"/>
                <a:cs typeface="Arial"/>
              </a:rPr>
              <a:t>ExtractMax</a:t>
            </a:r>
            <a:r>
              <a:rPr sz="1600" spc="5" dirty="0">
                <a:latin typeface="UKIJ Esliye Chiwer"/>
                <a:cs typeface="UKIJ Esliye Chiwer"/>
              </a:rPr>
              <a:t>() </a:t>
            </a:r>
            <a:r>
              <a:rPr sz="1600" dirty="0">
                <a:latin typeface="LM Sans 17"/>
                <a:cs typeface="LM Sans 17"/>
              </a:rPr>
              <a:t>extracts </a:t>
            </a:r>
            <a:r>
              <a:rPr sz="1600" spc="5" dirty="0">
                <a:latin typeface="LM Sans 17"/>
                <a:cs typeface="LM Sans 17"/>
              </a:rPr>
              <a:t>an element with  maximum</a:t>
            </a:r>
            <a:r>
              <a:rPr sz="1600" dirty="0">
                <a:latin typeface="LM Sans 17"/>
                <a:cs typeface="LM Sans 17"/>
              </a:rPr>
              <a:t> </a:t>
            </a:r>
            <a:r>
              <a:rPr sz="1600" spc="-10" dirty="0">
                <a:latin typeface="LM Sans 17"/>
                <a:cs typeface="LM Sans 17"/>
              </a:rPr>
              <a:t>priority</a:t>
            </a:r>
            <a:endParaRPr sz="16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156133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38373"/>
            <a:ext cx="88074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55" dirty="0">
                <a:solidFill>
                  <a:srgbClr val="007F00"/>
                </a:solidFill>
                <a:latin typeface="Trebuchet MS"/>
                <a:cs typeface="Trebuchet MS"/>
              </a:rPr>
              <a:t>Example</a:t>
            </a:r>
            <a:endParaRPr sz="20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420" y="542061"/>
            <a:ext cx="4029710" cy="2724150"/>
            <a:chOff x="289420" y="542061"/>
            <a:chExt cx="4029710" cy="2724150"/>
          </a:xfrm>
        </p:grpSpPr>
        <p:sp>
          <p:nvSpPr>
            <p:cNvPr id="5" name="object 5"/>
            <p:cNvSpPr/>
            <p:nvPr/>
          </p:nvSpPr>
          <p:spPr>
            <a:xfrm>
              <a:off x="289420" y="542061"/>
              <a:ext cx="4029710" cy="2724150"/>
            </a:xfrm>
            <a:custGeom>
              <a:avLst/>
              <a:gdLst/>
              <a:ahLst/>
              <a:cxnLst/>
              <a:rect l="l" t="t" r="r" b="b"/>
              <a:pathLst>
                <a:path w="4029710" h="2724150">
                  <a:moveTo>
                    <a:pt x="4029151" y="0"/>
                  </a:moveTo>
                  <a:lnTo>
                    <a:pt x="0" y="0"/>
                  </a:lnTo>
                  <a:lnTo>
                    <a:pt x="0" y="2724023"/>
                  </a:lnTo>
                  <a:lnTo>
                    <a:pt x="4029151" y="272402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999" y="1155090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1800021"/>
                  </a:moveTo>
                  <a:lnTo>
                    <a:pt x="0" y="0"/>
                  </a:lnTo>
                  <a:lnTo>
                    <a:pt x="1800021" y="0"/>
                  </a:lnTo>
                  <a:lnTo>
                    <a:pt x="1800021" y="1800021"/>
                  </a:lnTo>
                  <a:lnTo>
                    <a:pt x="0" y="1800021"/>
                  </a:lnTo>
                  <a:close/>
                </a:path>
              </a:pathLst>
            </a:custGeom>
            <a:ln w="1799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0630" y="852736"/>
            <a:ext cx="2583180" cy="9804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Contents:</a:t>
            </a:r>
            <a:endParaRPr sz="1700">
              <a:latin typeface="LM Sans 17"/>
              <a:cs typeface="LM Sans 17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LM Sans 17"/>
              <a:cs typeface="LM Sans 17"/>
            </a:endParaRPr>
          </a:p>
          <a:p>
            <a:pPr marR="5080" algn="r">
              <a:lnSpc>
                <a:spcPct val="100000"/>
              </a:lnSpc>
            </a:pPr>
            <a:r>
              <a:rPr sz="1700" dirty="0">
                <a:latin typeface="LM Sans 17"/>
                <a:cs typeface="LM Sans 17"/>
              </a:rPr>
              <a:t>Queries: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2945</TotalTime>
  <Words>1020</Words>
  <Application>Microsoft Macintosh PowerPoint</Application>
  <PresentationFormat>Custom</PresentationFormat>
  <Paragraphs>273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Barlow</vt:lpstr>
      <vt:lpstr>Calibri</vt:lpstr>
      <vt:lpstr>LM Sans 10</vt:lpstr>
      <vt:lpstr>LM Sans 12</vt:lpstr>
      <vt:lpstr>LM Sans 17</vt:lpstr>
      <vt:lpstr>Noto Nastaliq Urdu</vt:lpstr>
      <vt:lpstr>Times New Roman</vt:lpstr>
      <vt:lpstr>Trebuchet MS</vt:lpstr>
      <vt:lpstr>UKIJ Esliye Chiwer</vt:lpstr>
      <vt:lpstr>Wingdings</vt:lpstr>
      <vt:lpstr>Office Theme</vt:lpstr>
      <vt:lpstr>Basic Data Structures: Priority Queue</vt:lpstr>
      <vt:lpstr>Agenda</vt:lpstr>
      <vt:lpstr>Queue</vt:lpstr>
      <vt:lpstr>PowerPoint Presentation</vt:lpstr>
      <vt:lpstr>Priority Queues: Typical Use Case</vt:lpstr>
      <vt:lpstr>Priority Queues: Typical Use Case</vt:lpstr>
      <vt:lpstr>Priority Queues: Typical Use Case</vt:lpstr>
      <vt:lpstr>Priority Queue (Formally)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Additional Operations</vt:lpstr>
      <vt:lpstr>PowerPoint Presentation</vt:lpstr>
      <vt:lpstr>Algorithms that Use Priority Queues</vt:lpstr>
      <vt:lpstr>Algorithms that Use Priority Queues</vt:lpstr>
      <vt:lpstr>Algorithms that Use Priority Queues</vt:lpstr>
      <vt:lpstr>Naïve Implementation</vt:lpstr>
      <vt:lpstr>Unsorted Array/List</vt:lpstr>
      <vt:lpstr>Unsorted Array/List</vt:lpstr>
      <vt:lpstr>Unsorted Array/List</vt:lpstr>
      <vt:lpstr>Sorted Array</vt:lpstr>
      <vt:lpstr>Sorted Array</vt:lpstr>
      <vt:lpstr>Sorted Array</vt:lpstr>
      <vt:lpstr>Sorted List</vt:lpstr>
      <vt:lpstr>Sorted List</vt:lpstr>
      <vt:lpstr>Sorted List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Queues:  Introduction</dc:title>
  <dc:subject>Data Structures and Algorithms</dc:subject>
  <dc:creator>Daniel Kane, Alexander S. Kulikov, Michael Levin, Pavel Pevzner, Neil Rhodes</dc:creator>
  <cp:keywords>data structures, algorithms, programming, software engineering, data science, dynamic programming, sorting, greedy algorithms</cp:keywords>
  <cp:lastModifiedBy>Saif Hassan Katper</cp:lastModifiedBy>
  <cp:revision>17</cp:revision>
  <dcterms:created xsi:type="dcterms:W3CDTF">2020-06-08T08:52:00Z</dcterms:created>
  <dcterms:modified xsi:type="dcterms:W3CDTF">2020-11-25T05:18:38Z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2016-04-24T00:00:00Z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2020-06-08T00:00:00Z</vt:filetime>
  </property>
</Properties>
</file>