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408" r:id="rId2"/>
    <p:sldId id="409" r:id="rId3"/>
    <p:sldId id="410" r:id="rId4"/>
    <p:sldId id="258" r:id="rId5"/>
    <p:sldId id="259" r:id="rId6"/>
    <p:sldId id="260" r:id="rId7"/>
    <p:sldId id="261" r:id="rId8"/>
    <p:sldId id="262" r:id="rId9"/>
    <p:sldId id="41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</p:sldIdLst>
  <p:sldSz cx="4614863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CE"/>
    <a:srgbClr val="EAF1DB"/>
    <a:srgbClr val="DD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9" autoAdjust="0"/>
    <p:restoredTop sz="88374" autoAdjust="0"/>
  </p:normalViewPr>
  <p:slideViewPr>
    <p:cSldViewPr>
      <p:cViewPr varScale="1">
        <p:scale>
          <a:sx n="198" d="100"/>
          <a:sy n="198" d="100"/>
        </p:scale>
        <p:origin x="2288" y="176"/>
      </p:cViewPr>
      <p:guideLst>
        <p:guide orient="horz" pos="2880"/>
        <p:guide pos="21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400" dirty="0"/>
            <a:t>Binary Heaps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 custT="1"/>
      <dgm:spPr/>
      <dgm:t>
        <a:bodyPr/>
        <a:lstStyle/>
        <a:p>
          <a:r>
            <a:rPr lang="en-US" sz="2400" dirty="0"/>
            <a:t>Basic operations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400" dirty="0"/>
            <a:t>Binary Heaps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 custT="1"/>
      <dgm:spPr>
        <a:solidFill>
          <a:srgbClr val="EAF1DB"/>
        </a:solidFill>
      </dgm:spPr>
      <dgm:t>
        <a:bodyPr/>
        <a:lstStyle/>
        <a:p>
          <a:r>
            <a:rPr lang="en-US" sz="2400" dirty="0"/>
            <a:t>Basic operations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>
        <a:ln>
          <a:solidFill>
            <a:srgbClr val="EAF1DB"/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rgbClr val="EECFCE"/>
        </a:solidFill>
      </dgm:spPr>
      <dgm:t>
        <a:bodyPr/>
        <a:lstStyle/>
        <a:p>
          <a:r>
            <a:rPr lang="en-US" sz="2400" dirty="0"/>
            <a:t>Binary Heaps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 custT="1"/>
      <dgm:spPr/>
      <dgm:t>
        <a:bodyPr/>
        <a:lstStyle/>
        <a:p>
          <a:r>
            <a:rPr lang="en-US" sz="2400" dirty="0"/>
            <a:t>Basic operations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rgbClr val="EECFCE"/>
          </a:solidFill>
        </a:ln>
      </dgm:spPr>
    </dgm:pt>
    <dgm:pt modelId="{50CDF786-0111-4D89-8F3D-2C92E2FE20E8}" type="pres">
      <dgm:prSet presAssocID="{188F360A-D6D7-4A9D-8CBF-C4BE4D2A9756}" presName="text_2" presStyleLbl="node1" presStyleIdx="1" presStyleCnt="2">
        <dgm:presLayoutVars>
          <dgm:bulletEnabled val="1"/>
        </dgm:presLayoutVars>
      </dgm:prSet>
      <dgm:spPr/>
    </dgm:pt>
    <dgm:pt modelId="{17649460-F11D-4DD7-BB94-46F19FE636D2}" type="pres">
      <dgm:prSet presAssocID="{188F360A-D6D7-4A9D-8CBF-C4BE4D2A9756}" presName="accent_2" presStyleCnt="0"/>
      <dgm:spPr/>
    </dgm:pt>
    <dgm:pt modelId="{8CE5B406-787F-43C8-AD62-5BE5611F73D9}" type="pres">
      <dgm:prSet presAssocID="{188F360A-D6D7-4A9D-8CBF-C4BE4D2A9756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2D4983C3-C133-4399-A81E-E7148120DC8C}" type="presOf" srcId="{188F360A-D6D7-4A9D-8CBF-C4BE4D2A9756}" destId="{50CDF786-0111-4D89-8F3D-2C92E2FE20E8}" srcOrd="0" destOrd="0" presId="urn:microsoft.com/office/officeart/2008/layout/VerticalCurvedList"/>
    <dgm:cxn modelId="{626A0FD0-BAF7-482A-A6AB-55D51EC3EA28}" srcId="{31F5DCC9-5A1A-4B02-9C44-3D3085237653}" destId="{188F360A-D6D7-4A9D-8CBF-C4BE4D2A9756}" srcOrd="1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6A00B01B-2768-41C7-AB37-359E807F8779}" type="presParOf" srcId="{97AA7E39-476A-473E-92EE-D3B8022441BC}" destId="{50CDF786-0111-4D89-8F3D-2C92E2FE20E8}" srcOrd="3" destOrd="0" presId="urn:microsoft.com/office/officeart/2008/layout/VerticalCurvedList"/>
    <dgm:cxn modelId="{2F195974-3D68-4F54-A0CC-E619D06E58B1}" type="presParOf" srcId="{97AA7E39-476A-473E-92EE-D3B8022441BC}" destId="{17649460-F11D-4DD7-BB94-46F19FE636D2}" srcOrd="4" destOrd="0" presId="urn:microsoft.com/office/officeart/2008/layout/VerticalCurvedList"/>
    <dgm:cxn modelId="{C02674A5-E003-4719-BCB2-D0257B81F311}" type="presParOf" srcId="{17649460-F11D-4DD7-BB94-46F19FE636D2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15852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Binary Heaps</a:t>
          </a:r>
        </a:p>
      </dsp:txBody>
      <dsp:txXfrm>
        <a:off x="377034" y="293013"/>
        <a:ext cx="2815852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15852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operations</a:t>
          </a:r>
        </a:p>
      </dsp:txBody>
      <dsp:txXfrm>
        <a:off x="377034" y="1172093"/>
        <a:ext cx="2815852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15852" cy="585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Binary Heaps</a:t>
          </a:r>
        </a:p>
      </dsp:txBody>
      <dsp:txXfrm>
        <a:off x="377034" y="293013"/>
        <a:ext cx="2815852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15852" cy="585943"/>
        </a:xfrm>
        <a:prstGeom prst="rect">
          <a:avLst/>
        </a:prstGeom>
        <a:solidFill>
          <a:srgbClr val="EAF1D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operations</a:t>
          </a:r>
        </a:p>
      </dsp:txBody>
      <dsp:txXfrm>
        <a:off x="377034" y="1172093"/>
        <a:ext cx="2815852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AF1D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4345" y="-358180"/>
          <a:ext cx="2767411" cy="2767411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7034" y="293013"/>
          <a:ext cx="2815852" cy="585943"/>
        </a:xfrm>
        <a:prstGeom prst="rect">
          <a:avLst/>
        </a:prstGeom>
        <a:solidFill>
          <a:srgbClr val="EECFC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Binary Heaps</a:t>
          </a:r>
        </a:p>
      </dsp:txBody>
      <dsp:txXfrm>
        <a:off x="377034" y="293013"/>
        <a:ext cx="2815852" cy="585943"/>
      </dsp:txXfrm>
    </dsp:sp>
    <dsp:sp modelId="{01F18C52-7DC5-470A-B5FD-1E3E83990E56}">
      <dsp:nvSpPr>
        <dsp:cNvPr id="0" name=""/>
        <dsp:cNvSpPr/>
      </dsp:nvSpPr>
      <dsp:spPr>
        <a:xfrm>
          <a:off x="10819" y="21977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ECFC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F786-0111-4D89-8F3D-2C92E2FE20E8}">
      <dsp:nvSpPr>
        <dsp:cNvPr id="0" name=""/>
        <dsp:cNvSpPr/>
      </dsp:nvSpPr>
      <dsp:spPr>
        <a:xfrm>
          <a:off x="377034" y="1172093"/>
          <a:ext cx="2815852" cy="5859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Basic operations</a:t>
          </a:r>
        </a:p>
      </dsp:txBody>
      <dsp:txXfrm>
        <a:off x="377034" y="1172093"/>
        <a:ext cx="2815852" cy="585943"/>
      </dsp:txXfrm>
    </dsp:sp>
    <dsp:sp modelId="{8CE5B406-787F-43C8-AD62-5BE5611F73D9}">
      <dsp:nvSpPr>
        <dsp:cNvPr id="0" name=""/>
        <dsp:cNvSpPr/>
      </dsp:nvSpPr>
      <dsp:spPr>
        <a:xfrm>
          <a:off x="10819" y="1098850"/>
          <a:ext cx="732429" cy="7324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E0B-7281-4E2D-A952-179D2949A30D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5E168-9D9D-4CFA-BC6D-855297C1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30993" y="71246"/>
            <a:ext cx="115287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230" y="1938021"/>
            <a:ext cx="323040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4"/>
            <a:ext cx="1992145" cy="215765"/>
          </a:xfrm>
        </p:spPr>
        <p:txBody>
          <a:bodyPr lIns="0" tIns="0" rIns="0" bIns="0"/>
          <a:lstStyle>
            <a:lvl1pPr>
              <a:defRPr sz="140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0821" y="866928"/>
            <a:ext cx="1362845" cy="261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2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6654" y="795973"/>
            <a:ext cx="200746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719" y="156133"/>
            <a:ext cx="4033873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476"/>
          </a:xfrm>
        </p:spPr>
        <p:txBody>
          <a:bodyPr lIns="0" tIns="0" rIns="0" bIns="0"/>
          <a:lstStyle>
            <a:lvl1pPr>
              <a:defRPr sz="2453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7298" y="355538"/>
            <a:ext cx="94713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6029" y="-55770"/>
            <a:ext cx="3182806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06EB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7545" y="557083"/>
            <a:ext cx="199214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054" y="3218499"/>
            <a:ext cx="14767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744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2702" y="3218499"/>
            <a:ext cx="10614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669">
        <a:defRPr>
          <a:latin typeface="+mn-lt"/>
          <a:ea typeface="+mn-ea"/>
          <a:cs typeface="+mn-cs"/>
        </a:defRPr>
      </a:lvl2pPr>
      <a:lvl3pPr marL="915338">
        <a:defRPr>
          <a:latin typeface="+mn-lt"/>
          <a:ea typeface="+mn-ea"/>
          <a:cs typeface="+mn-cs"/>
        </a:defRPr>
      </a:lvl3pPr>
      <a:lvl4pPr marL="1373006">
        <a:defRPr>
          <a:latin typeface="+mn-lt"/>
          <a:ea typeface="+mn-ea"/>
          <a:cs typeface="+mn-cs"/>
        </a:defRPr>
      </a:lvl4pPr>
      <a:lvl5pPr marL="1830674">
        <a:defRPr>
          <a:latin typeface="+mn-lt"/>
          <a:ea typeface="+mn-ea"/>
          <a:cs typeface="+mn-cs"/>
        </a:defRPr>
      </a:lvl5pPr>
      <a:lvl6pPr marL="2288343">
        <a:defRPr>
          <a:latin typeface="+mn-lt"/>
          <a:ea typeface="+mn-ea"/>
          <a:cs typeface="+mn-cs"/>
        </a:defRPr>
      </a:lvl6pPr>
      <a:lvl7pPr marL="2746012">
        <a:defRPr>
          <a:latin typeface="+mn-lt"/>
          <a:ea typeface="+mn-ea"/>
          <a:cs typeface="+mn-cs"/>
        </a:defRPr>
      </a:lvl7pPr>
      <a:lvl8pPr marL="3203681">
        <a:defRPr>
          <a:latin typeface="+mn-lt"/>
          <a:ea typeface="+mn-ea"/>
          <a:cs typeface="+mn-cs"/>
        </a:defRPr>
      </a:lvl8pPr>
      <a:lvl9pPr marL="36613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60548" y="2340605"/>
            <a:ext cx="492138" cy="3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632" y="206375"/>
            <a:ext cx="3966494" cy="779608"/>
          </a:xfrm>
          <a:prstGeom prst="rect">
            <a:avLst/>
          </a:prstGeom>
        </p:spPr>
        <p:txBody>
          <a:bodyPr vert="horz" wrap="square" lIns="0" tIns="9535" rIns="0" bIns="0" rtlCol="0" anchor="ctr">
            <a:spAutoFit/>
          </a:bodyPr>
          <a:lstStyle/>
          <a:p>
            <a:pPr marL="1362836" marR="5085" indent="-1350758" algn="ctr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</a:t>
            </a:r>
            <a:r>
              <a:rPr lang="en-US" spc="15" dirty="0"/>
              <a:t> </a:t>
            </a:r>
            <a:r>
              <a:rPr lang="en-US" b="1" spc="-15" dirty="0">
                <a:latin typeface="Arial"/>
                <a:cs typeface="Arial"/>
              </a:rPr>
              <a:t>Binary Heaps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099" y="1279384"/>
            <a:ext cx="2685011" cy="89314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lang="en-US" sz="1702" dirty="0">
                <a:latin typeface="LM Sans 17"/>
                <a:cs typeface="LM Sans 17"/>
              </a:rPr>
              <a:t>Saif Hassan</a:t>
            </a:r>
            <a:endParaRPr sz="1702" dirty="0">
              <a:latin typeface="LM Sans 17"/>
              <a:cs typeface="LM Sans 17"/>
            </a:endParaRPr>
          </a:p>
          <a:p>
            <a:pPr marL="12713" marR="5085" algn="ctr">
              <a:spcBef>
                <a:spcPts val="1196"/>
              </a:spcBef>
            </a:pPr>
            <a:r>
              <a:rPr sz="1001" spc="-10" dirty="0">
                <a:latin typeface="LM Sans 10"/>
                <a:cs typeface="LM Sans 10"/>
              </a:rPr>
              <a:t>Department </a:t>
            </a:r>
            <a:r>
              <a:rPr sz="1001" spc="-5" dirty="0">
                <a:latin typeface="LM Sans 10"/>
                <a:cs typeface="LM Sans 10"/>
              </a:rPr>
              <a:t>of </a:t>
            </a:r>
            <a:r>
              <a:rPr sz="1001" spc="-10" dirty="0">
                <a:latin typeface="LM Sans 10"/>
                <a:cs typeface="LM Sans 10"/>
              </a:rPr>
              <a:t>Computer </a:t>
            </a:r>
            <a:r>
              <a:rPr sz="1001" spc="-5" dirty="0">
                <a:latin typeface="LM Sans 10"/>
                <a:cs typeface="LM Sans 10"/>
              </a:rPr>
              <a:t>Science</a:t>
            </a:r>
            <a:endParaRPr lang="en-US" sz="1001" spc="-5" dirty="0">
              <a:latin typeface="LM Sans 10"/>
              <a:cs typeface="LM Sans 10"/>
            </a:endParaRPr>
          </a:p>
          <a:p>
            <a:pPr marL="12713" marR="5085" algn="ctr">
              <a:spcBef>
                <a:spcPts val="1196"/>
              </a:spcBef>
            </a:pPr>
            <a:r>
              <a:rPr lang="en-US" sz="1001" spc="-5" dirty="0" err="1">
                <a:latin typeface="LM Sans 10"/>
                <a:cs typeface="LM Sans 10"/>
              </a:rPr>
              <a:t>Sukkur</a:t>
            </a:r>
            <a:r>
              <a:rPr lang="en-US" sz="1001" spc="-5" dirty="0">
                <a:latin typeface="LM Sans 10"/>
                <a:cs typeface="LM Sans 10"/>
              </a:rPr>
              <a:t> IBA University</a:t>
            </a:r>
            <a:endParaRPr sz="1001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013" y="2720588"/>
            <a:ext cx="3405209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algn="ctr">
              <a:spcBef>
                <a:spcPts val="24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2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2" dirty="0">
              <a:latin typeface="Arial"/>
              <a:cs typeface="Arial"/>
            </a:endParaRPr>
          </a:p>
          <a:p>
            <a:pPr algn="ctr">
              <a:spcBef>
                <a:spcPts val="155"/>
              </a:spcBef>
            </a:pPr>
            <a:r>
              <a:rPr sz="1702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2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2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2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057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GetMax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875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9453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332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2"/>
            <a:ext cx="8721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44723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91862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GetMax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83921"/>
            <a:ext cx="1308816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return the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dirty="0">
                <a:latin typeface="LM Sans 17"/>
                <a:cs typeface="LM Sans 17"/>
              </a:rPr>
              <a:t>value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1532" y="1011532"/>
            <a:ext cx="4399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443041" y="1480011"/>
            <a:ext cx="4039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974562" y="2416981"/>
            <a:ext cx="6741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148510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61053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416053" y="2416981"/>
            <a:ext cx="108882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GetMax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83921"/>
            <a:ext cx="1308816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return the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dirty="0">
                <a:latin typeface="LM Sans 17"/>
                <a:cs typeface="LM Sans 17"/>
              </a:rPr>
              <a:t>value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1533" y="1011532"/>
            <a:ext cx="5045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443041" y="1480011"/>
            <a:ext cx="101668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9993" y="1306266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8" y="1948503"/>
            <a:ext cx="111510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3380011" y="148001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416053" y="2416981"/>
            <a:ext cx="87462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1457990" y="2299771"/>
            <a:ext cx="2174287" cy="785610"/>
          </a:xfrm>
          <a:prstGeom prst="rect">
            <a:avLst/>
          </a:prstGeom>
        </p:spPr>
        <p:txBody>
          <a:bodyPr vert="horz" wrap="square" lIns="0" tIns="132217" rIns="0" bIns="0" rtlCol="0">
            <a:spAutoFit/>
          </a:bodyPr>
          <a:lstStyle/>
          <a:p>
            <a:pPr marL="528862">
              <a:spcBef>
                <a:spcPts val="1041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</a:t>
            </a:r>
            <a:r>
              <a:rPr sz="1702" spc="146" dirty="0">
                <a:latin typeface="LM Sans 17"/>
                <a:cs typeface="LM Sans 17"/>
              </a:rPr>
              <a:t> </a:t>
            </a:r>
            <a:r>
              <a:rPr sz="1702" i="1" spc="40" dirty="0">
                <a:latin typeface="LM Sans 17"/>
                <a:cs typeface="LM Sans 17"/>
              </a:rPr>
              <a:t>O</a:t>
            </a:r>
            <a:r>
              <a:rPr sz="1702" spc="40" dirty="0">
                <a:latin typeface="LM Sans 17"/>
                <a:cs typeface="LM Sans 17"/>
              </a:rPr>
              <a:t>(1)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6741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1607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5015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20325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2164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08882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562639"/>
            <a:ext cx="1420691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attach </a:t>
            </a:r>
            <a:r>
              <a:rPr sz="1702" spc="5" dirty="0">
                <a:latin typeface="LM Sans 17"/>
                <a:cs typeface="LM Sans 17"/>
              </a:rPr>
              <a:t>a new 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spc="5" dirty="0">
                <a:latin typeface="LM Sans 17"/>
                <a:cs typeface="LM Sans 17"/>
              </a:rPr>
              <a:t>to any</a:t>
            </a:r>
            <a:r>
              <a:rPr sz="1702" spc="-8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62639"/>
            <a:ext cx="1420691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attach </a:t>
            </a:r>
            <a:r>
              <a:rPr sz="1702" spc="5" dirty="0">
                <a:latin typeface="LM Sans 17"/>
                <a:cs typeface="LM Sans 17"/>
              </a:rPr>
              <a:t>a new 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spc="5" dirty="0">
                <a:latin typeface="LM Sans 17"/>
                <a:cs typeface="LM Sans 17"/>
              </a:rPr>
              <a:t>to any</a:t>
            </a:r>
            <a:r>
              <a:rPr sz="1702" spc="-8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2" y="1011532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1" y="1480011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974563" y="2416981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7" y="1948503"/>
            <a:ext cx="10599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3" name="object 13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61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62" y="353574"/>
                  </a:lnTo>
                  <a:lnTo>
                    <a:pt x="270860" y="335429"/>
                  </a:lnTo>
                  <a:lnTo>
                    <a:pt x="307289" y="307283"/>
                  </a:lnTo>
                  <a:lnTo>
                    <a:pt x="335433" y="270853"/>
                  </a:lnTo>
                  <a:lnTo>
                    <a:pt x="353577" y="227854"/>
                  </a:lnTo>
                  <a:lnTo>
                    <a:pt x="360006" y="180002"/>
                  </a:lnTo>
                  <a:lnTo>
                    <a:pt x="353577" y="132150"/>
                  </a:lnTo>
                  <a:lnTo>
                    <a:pt x="335433" y="89151"/>
                  </a:lnTo>
                  <a:lnTo>
                    <a:pt x="307289" y="52721"/>
                  </a:lnTo>
                  <a:lnTo>
                    <a:pt x="270860" y="24575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4025" y="1460385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6" y="1116018"/>
                  </a:moveTo>
                  <a:lnTo>
                    <a:pt x="353577" y="1068166"/>
                  </a:lnTo>
                  <a:lnTo>
                    <a:pt x="335433" y="1025168"/>
                  </a:lnTo>
                  <a:lnTo>
                    <a:pt x="307289" y="988737"/>
                  </a:lnTo>
                  <a:lnTo>
                    <a:pt x="270860" y="960592"/>
                  </a:lnTo>
                  <a:lnTo>
                    <a:pt x="227862" y="942446"/>
                  </a:lnTo>
                  <a:lnTo>
                    <a:pt x="180009" y="936016"/>
                  </a:lnTo>
                  <a:lnTo>
                    <a:pt x="132156" y="942446"/>
                  </a:lnTo>
                  <a:lnTo>
                    <a:pt x="89155" y="960592"/>
                  </a:lnTo>
                  <a:lnTo>
                    <a:pt x="52724" y="988737"/>
                  </a:lnTo>
                  <a:lnTo>
                    <a:pt x="24576" y="1025168"/>
                  </a:lnTo>
                  <a:lnTo>
                    <a:pt x="6430" y="1068166"/>
                  </a:lnTo>
                  <a:lnTo>
                    <a:pt x="0" y="1116018"/>
                  </a:lnTo>
                  <a:lnTo>
                    <a:pt x="6430" y="1163871"/>
                  </a:lnTo>
                  <a:lnTo>
                    <a:pt x="24576" y="1206870"/>
                  </a:lnTo>
                  <a:lnTo>
                    <a:pt x="52724" y="1243300"/>
                  </a:lnTo>
                  <a:lnTo>
                    <a:pt x="89155" y="1271445"/>
                  </a:lnTo>
                  <a:lnTo>
                    <a:pt x="132156" y="1289591"/>
                  </a:lnTo>
                  <a:lnTo>
                    <a:pt x="180009" y="1296021"/>
                  </a:lnTo>
                  <a:lnTo>
                    <a:pt x="227862" y="1289591"/>
                  </a:lnTo>
                  <a:lnTo>
                    <a:pt x="270860" y="1271445"/>
                  </a:lnTo>
                  <a:lnTo>
                    <a:pt x="307289" y="1243300"/>
                  </a:lnTo>
                  <a:lnTo>
                    <a:pt x="335433" y="1206870"/>
                  </a:lnTo>
                  <a:lnTo>
                    <a:pt x="353577" y="1163871"/>
                  </a:lnTo>
                  <a:lnTo>
                    <a:pt x="360006" y="1116018"/>
                  </a:lnTo>
                  <a:close/>
                </a:path>
                <a:path w="828039" h="1296035">
                  <a:moveTo>
                    <a:pt x="43256" y="819720"/>
                  </a:moveTo>
                  <a:lnTo>
                    <a:pt x="100749" y="944312"/>
                  </a:lnTo>
                </a:path>
                <a:path w="828039" h="1296035">
                  <a:moveTo>
                    <a:pt x="828014" y="180009"/>
                  </a:moveTo>
                  <a:lnTo>
                    <a:pt x="821584" y="132156"/>
                  </a:lnTo>
                  <a:lnTo>
                    <a:pt x="803438" y="89155"/>
                  </a:lnTo>
                  <a:lnTo>
                    <a:pt x="775292" y="52724"/>
                  </a:lnTo>
                  <a:lnTo>
                    <a:pt x="738862" y="24576"/>
                  </a:lnTo>
                  <a:lnTo>
                    <a:pt x="695865" y="6430"/>
                  </a:lnTo>
                  <a:lnTo>
                    <a:pt x="648017" y="0"/>
                  </a:lnTo>
                  <a:lnTo>
                    <a:pt x="600164" y="6430"/>
                  </a:lnTo>
                  <a:lnTo>
                    <a:pt x="557163" y="24576"/>
                  </a:lnTo>
                  <a:lnTo>
                    <a:pt x="520731" y="52724"/>
                  </a:lnTo>
                  <a:lnTo>
                    <a:pt x="492584" y="89155"/>
                  </a:lnTo>
                  <a:lnTo>
                    <a:pt x="474437" y="132156"/>
                  </a:lnTo>
                  <a:lnTo>
                    <a:pt x="468007" y="180009"/>
                  </a:lnTo>
                  <a:lnTo>
                    <a:pt x="474437" y="227861"/>
                  </a:lnTo>
                  <a:lnTo>
                    <a:pt x="492584" y="270859"/>
                  </a:lnTo>
                  <a:lnTo>
                    <a:pt x="520731" y="307289"/>
                  </a:lnTo>
                  <a:lnTo>
                    <a:pt x="557163" y="335434"/>
                  </a:lnTo>
                  <a:lnTo>
                    <a:pt x="600164" y="353579"/>
                  </a:lnTo>
                  <a:lnTo>
                    <a:pt x="648017" y="360009"/>
                  </a:lnTo>
                  <a:lnTo>
                    <a:pt x="695865" y="353579"/>
                  </a:lnTo>
                  <a:lnTo>
                    <a:pt x="738862" y="335434"/>
                  </a:lnTo>
                  <a:lnTo>
                    <a:pt x="775292" y="307289"/>
                  </a:lnTo>
                  <a:lnTo>
                    <a:pt x="803438" y="270859"/>
                  </a:lnTo>
                  <a:lnTo>
                    <a:pt x="821584" y="227861"/>
                  </a:lnTo>
                  <a:lnTo>
                    <a:pt x="828014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80011" y="1480011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632277" y="1948503"/>
            <a:ext cx="3582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2911532" y="2416981"/>
            <a:ext cx="17291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6712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61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025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5"/>
                  </a:lnTo>
                  <a:lnTo>
                    <a:pt x="52724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4" y="307283"/>
                  </a:lnTo>
                  <a:lnTo>
                    <a:pt x="89155" y="335429"/>
                  </a:lnTo>
                  <a:lnTo>
                    <a:pt x="132156" y="353574"/>
                  </a:lnTo>
                  <a:lnTo>
                    <a:pt x="180009" y="360004"/>
                  </a:lnTo>
                  <a:lnTo>
                    <a:pt x="227862" y="353574"/>
                  </a:lnTo>
                  <a:lnTo>
                    <a:pt x="270860" y="335429"/>
                  </a:lnTo>
                  <a:lnTo>
                    <a:pt x="307289" y="307283"/>
                  </a:lnTo>
                  <a:lnTo>
                    <a:pt x="335433" y="270853"/>
                  </a:lnTo>
                  <a:lnTo>
                    <a:pt x="353577" y="227854"/>
                  </a:lnTo>
                  <a:lnTo>
                    <a:pt x="360006" y="180002"/>
                  </a:lnTo>
                  <a:lnTo>
                    <a:pt x="353577" y="132150"/>
                  </a:lnTo>
                  <a:lnTo>
                    <a:pt x="335433" y="89151"/>
                  </a:lnTo>
                  <a:lnTo>
                    <a:pt x="307289" y="52721"/>
                  </a:lnTo>
                  <a:lnTo>
                    <a:pt x="270860" y="24575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4025" y="1460385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6" y="1116018"/>
                  </a:moveTo>
                  <a:lnTo>
                    <a:pt x="353577" y="1068166"/>
                  </a:lnTo>
                  <a:lnTo>
                    <a:pt x="335433" y="1025168"/>
                  </a:lnTo>
                  <a:lnTo>
                    <a:pt x="307289" y="988737"/>
                  </a:lnTo>
                  <a:lnTo>
                    <a:pt x="270860" y="960592"/>
                  </a:lnTo>
                  <a:lnTo>
                    <a:pt x="227862" y="942446"/>
                  </a:lnTo>
                  <a:lnTo>
                    <a:pt x="180009" y="936016"/>
                  </a:lnTo>
                  <a:lnTo>
                    <a:pt x="132156" y="942446"/>
                  </a:lnTo>
                  <a:lnTo>
                    <a:pt x="89155" y="960592"/>
                  </a:lnTo>
                  <a:lnTo>
                    <a:pt x="52724" y="988737"/>
                  </a:lnTo>
                  <a:lnTo>
                    <a:pt x="24576" y="1025168"/>
                  </a:lnTo>
                  <a:lnTo>
                    <a:pt x="6430" y="1068166"/>
                  </a:lnTo>
                  <a:lnTo>
                    <a:pt x="0" y="1116018"/>
                  </a:lnTo>
                  <a:lnTo>
                    <a:pt x="6430" y="1163871"/>
                  </a:lnTo>
                  <a:lnTo>
                    <a:pt x="24576" y="1206870"/>
                  </a:lnTo>
                  <a:lnTo>
                    <a:pt x="52724" y="1243300"/>
                  </a:lnTo>
                  <a:lnTo>
                    <a:pt x="89155" y="1271445"/>
                  </a:lnTo>
                  <a:lnTo>
                    <a:pt x="132156" y="1289591"/>
                  </a:lnTo>
                  <a:lnTo>
                    <a:pt x="180009" y="1296021"/>
                  </a:lnTo>
                  <a:lnTo>
                    <a:pt x="227862" y="1289591"/>
                  </a:lnTo>
                  <a:lnTo>
                    <a:pt x="270860" y="1271445"/>
                  </a:lnTo>
                  <a:lnTo>
                    <a:pt x="307289" y="1243300"/>
                  </a:lnTo>
                  <a:lnTo>
                    <a:pt x="335433" y="1206870"/>
                  </a:lnTo>
                  <a:lnTo>
                    <a:pt x="353577" y="1163871"/>
                  </a:lnTo>
                  <a:lnTo>
                    <a:pt x="360006" y="1116018"/>
                  </a:lnTo>
                  <a:close/>
                </a:path>
                <a:path w="828039" h="1296035">
                  <a:moveTo>
                    <a:pt x="43256" y="819720"/>
                  </a:moveTo>
                  <a:lnTo>
                    <a:pt x="100749" y="944312"/>
                  </a:lnTo>
                </a:path>
                <a:path w="828039" h="1296035">
                  <a:moveTo>
                    <a:pt x="828014" y="180009"/>
                  </a:moveTo>
                  <a:lnTo>
                    <a:pt x="821584" y="132156"/>
                  </a:lnTo>
                  <a:lnTo>
                    <a:pt x="803438" y="89155"/>
                  </a:lnTo>
                  <a:lnTo>
                    <a:pt x="775292" y="52724"/>
                  </a:lnTo>
                  <a:lnTo>
                    <a:pt x="738862" y="24576"/>
                  </a:lnTo>
                  <a:lnTo>
                    <a:pt x="695865" y="6430"/>
                  </a:lnTo>
                  <a:lnTo>
                    <a:pt x="648017" y="0"/>
                  </a:lnTo>
                  <a:lnTo>
                    <a:pt x="600164" y="6430"/>
                  </a:lnTo>
                  <a:lnTo>
                    <a:pt x="557163" y="24576"/>
                  </a:lnTo>
                  <a:lnTo>
                    <a:pt x="520731" y="52724"/>
                  </a:lnTo>
                  <a:lnTo>
                    <a:pt x="492584" y="89155"/>
                  </a:lnTo>
                  <a:lnTo>
                    <a:pt x="474437" y="132156"/>
                  </a:lnTo>
                  <a:lnTo>
                    <a:pt x="468007" y="180009"/>
                  </a:lnTo>
                  <a:lnTo>
                    <a:pt x="474437" y="227861"/>
                  </a:lnTo>
                  <a:lnTo>
                    <a:pt x="492584" y="270859"/>
                  </a:lnTo>
                  <a:lnTo>
                    <a:pt x="520731" y="307289"/>
                  </a:lnTo>
                  <a:lnTo>
                    <a:pt x="557163" y="335434"/>
                  </a:lnTo>
                  <a:lnTo>
                    <a:pt x="600164" y="353579"/>
                  </a:lnTo>
                  <a:lnTo>
                    <a:pt x="648017" y="360009"/>
                  </a:lnTo>
                  <a:lnTo>
                    <a:pt x="695865" y="353579"/>
                  </a:lnTo>
                  <a:lnTo>
                    <a:pt x="738862" y="335434"/>
                  </a:lnTo>
                  <a:lnTo>
                    <a:pt x="775292" y="307289"/>
                  </a:lnTo>
                  <a:lnTo>
                    <a:pt x="803438" y="270859"/>
                  </a:lnTo>
                  <a:lnTo>
                    <a:pt x="821584" y="227861"/>
                  </a:lnTo>
                  <a:lnTo>
                    <a:pt x="828014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8001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2911533" y="2416981"/>
            <a:ext cx="272640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500821" y="1423342"/>
            <a:ext cx="1380009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this </a:t>
            </a:r>
            <a:r>
              <a:rPr sz="1702" spc="-5" dirty="0">
                <a:latin typeface="LM Sans 17"/>
                <a:cs typeface="LM Sans 17"/>
              </a:rPr>
              <a:t>may </a:t>
            </a:r>
            <a:r>
              <a:rPr sz="1702" dirty="0">
                <a:latin typeface="LM Sans 17"/>
                <a:cs typeface="LM Sans 17"/>
              </a:rPr>
              <a:t>violate  </a:t>
            </a:r>
            <a:r>
              <a:rPr sz="1702" spc="5" dirty="0">
                <a:latin typeface="LM Sans 17"/>
                <a:cs typeface="LM Sans 17"/>
              </a:rPr>
              <a:t>the heap </a:t>
            </a:r>
            <a:r>
              <a:rPr sz="1702" spc="-5" dirty="0">
                <a:latin typeface="LM Sans 17"/>
                <a:cs typeface="LM Sans 17"/>
              </a:rPr>
              <a:t>prop-  </a:t>
            </a:r>
            <a:r>
              <a:rPr sz="1702" spc="-10" dirty="0">
                <a:latin typeface="LM Sans 17"/>
                <a:cs typeface="LM Sans 17"/>
              </a:rPr>
              <a:t>erty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1" y="1423342"/>
            <a:ext cx="1380009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this </a:t>
            </a:r>
            <a:r>
              <a:rPr sz="1702" spc="-5" dirty="0">
                <a:latin typeface="LM Sans 17"/>
                <a:cs typeface="LM Sans 17"/>
              </a:rPr>
              <a:t>may </a:t>
            </a:r>
            <a:r>
              <a:rPr sz="1702" dirty="0">
                <a:latin typeface="LM Sans 17"/>
                <a:cs typeface="LM Sans 17"/>
              </a:rPr>
              <a:t>violate  </a:t>
            </a:r>
            <a:r>
              <a:rPr sz="1702" spc="5" dirty="0">
                <a:latin typeface="LM Sans 17"/>
                <a:cs typeface="LM Sans 17"/>
              </a:rPr>
              <a:t>the heap </a:t>
            </a:r>
            <a:r>
              <a:rPr sz="1702" spc="-5" dirty="0">
                <a:latin typeface="LM Sans 17"/>
                <a:cs typeface="LM Sans 17"/>
              </a:rPr>
              <a:t>prop-  </a:t>
            </a:r>
            <a:r>
              <a:rPr sz="1702" spc="-10" dirty="0">
                <a:latin typeface="LM Sans 17"/>
                <a:cs typeface="LM Sans 17"/>
              </a:rPr>
              <a:t>erty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3" y="1011532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1" y="1480011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974563" y="2416981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8" y="1948503"/>
            <a:ext cx="19427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3" name="object 13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61" y="134011"/>
                  </a:lnTo>
                </a:path>
                <a:path w="558164" h="949325">
                  <a:moveTo>
                    <a:pt x="558088" y="769014"/>
                  </a:moveTo>
                  <a:lnTo>
                    <a:pt x="551659" y="721162"/>
                  </a:lnTo>
                  <a:lnTo>
                    <a:pt x="533515" y="678163"/>
                  </a:lnTo>
                  <a:lnTo>
                    <a:pt x="505371" y="641733"/>
                  </a:lnTo>
                  <a:lnTo>
                    <a:pt x="468942" y="613587"/>
                  </a:lnTo>
                  <a:lnTo>
                    <a:pt x="425944" y="595441"/>
                  </a:lnTo>
                  <a:lnTo>
                    <a:pt x="378091" y="589012"/>
                  </a:lnTo>
                  <a:lnTo>
                    <a:pt x="330238" y="595441"/>
                  </a:lnTo>
                  <a:lnTo>
                    <a:pt x="287237" y="613587"/>
                  </a:lnTo>
                  <a:lnTo>
                    <a:pt x="250805" y="641733"/>
                  </a:lnTo>
                  <a:lnTo>
                    <a:pt x="222658" y="678163"/>
                  </a:lnTo>
                  <a:lnTo>
                    <a:pt x="204512" y="721162"/>
                  </a:lnTo>
                  <a:lnTo>
                    <a:pt x="198081" y="769014"/>
                  </a:lnTo>
                  <a:lnTo>
                    <a:pt x="204512" y="816866"/>
                  </a:lnTo>
                  <a:lnTo>
                    <a:pt x="222658" y="859865"/>
                  </a:lnTo>
                  <a:lnTo>
                    <a:pt x="250805" y="896295"/>
                  </a:lnTo>
                  <a:lnTo>
                    <a:pt x="287237" y="924441"/>
                  </a:lnTo>
                  <a:lnTo>
                    <a:pt x="330238" y="942586"/>
                  </a:lnTo>
                  <a:lnTo>
                    <a:pt x="378091" y="949016"/>
                  </a:lnTo>
                  <a:lnTo>
                    <a:pt x="425944" y="942586"/>
                  </a:lnTo>
                  <a:lnTo>
                    <a:pt x="468942" y="924441"/>
                  </a:lnTo>
                  <a:lnTo>
                    <a:pt x="505371" y="896295"/>
                  </a:lnTo>
                  <a:lnTo>
                    <a:pt x="533515" y="859865"/>
                  </a:lnTo>
                  <a:lnTo>
                    <a:pt x="551659" y="816866"/>
                  </a:lnTo>
                  <a:lnTo>
                    <a:pt x="558088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7281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2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2033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9"/>
                  </a:move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57" y="353579"/>
                  </a:lnTo>
                  <a:lnTo>
                    <a:pt x="270854" y="335434"/>
                  </a:lnTo>
                  <a:lnTo>
                    <a:pt x="307284" y="307289"/>
                  </a:lnTo>
                  <a:lnTo>
                    <a:pt x="335430" y="270859"/>
                  </a:lnTo>
                  <a:lnTo>
                    <a:pt x="353576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80011" y="1480011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632277" y="1948503"/>
            <a:ext cx="6565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2911533" y="2416981"/>
            <a:ext cx="31693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Insert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8065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61" y="134011"/>
                  </a:lnTo>
                </a:path>
                <a:path w="558164" h="949325">
                  <a:moveTo>
                    <a:pt x="558088" y="769014"/>
                  </a:moveTo>
                  <a:lnTo>
                    <a:pt x="551659" y="721162"/>
                  </a:lnTo>
                  <a:lnTo>
                    <a:pt x="533515" y="678163"/>
                  </a:lnTo>
                  <a:lnTo>
                    <a:pt x="505371" y="641733"/>
                  </a:lnTo>
                  <a:lnTo>
                    <a:pt x="468942" y="613587"/>
                  </a:lnTo>
                  <a:lnTo>
                    <a:pt x="425944" y="595441"/>
                  </a:lnTo>
                  <a:lnTo>
                    <a:pt x="378091" y="589012"/>
                  </a:lnTo>
                  <a:lnTo>
                    <a:pt x="330238" y="595441"/>
                  </a:lnTo>
                  <a:lnTo>
                    <a:pt x="287237" y="613587"/>
                  </a:lnTo>
                  <a:lnTo>
                    <a:pt x="250805" y="641733"/>
                  </a:lnTo>
                  <a:lnTo>
                    <a:pt x="222658" y="678163"/>
                  </a:lnTo>
                  <a:lnTo>
                    <a:pt x="204512" y="721162"/>
                  </a:lnTo>
                  <a:lnTo>
                    <a:pt x="198081" y="769014"/>
                  </a:lnTo>
                  <a:lnTo>
                    <a:pt x="204512" y="816866"/>
                  </a:lnTo>
                  <a:lnTo>
                    <a:pt x="222658" y="859865"/>
                  </a:lnTo>
                  <a:lnTo>
                    <a:pt x="250805" y="896295"/>
                  </a:lnTo>
                  <a:lnTo>
                    <a:pt x="287237" y="924441"/>
                  </a:lnTo>
                  <a:lnTo>
                    <a:pt x="330238" y="942586"/>
                  </a:lnTo>
                  <a:lnTo>
                    <a:pt x="378091" y="949016"/>
                  </a:lnTo>
                  <a:lnTo>
                    <a:pt x="425944" y="942586"/>
                  </a:lnTo>
                  <a:lnTo>
                    <a:pt x="468942" y="924441"/>
                  </a:lnTo>
                  <a:lnTo>
                    <a:pt x="505371" y="896295"/>
                  </a:lnTo>
                  <a:lnTo>
                    <a:pt x="533515" y="859865"/>
                  </a:lnTo>
                  <a:lnTo>
                    <a:pt x="551659" y="816866"/>
                  </a:lnTo>
                  <a:lnTo>
                    <a:pt x="558088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7281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2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2033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9"/>
                  </a:move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57" y="353579"/>
                  </a:lnTo>
                  <a:lnTo>
                    <a:pt x="270854" y="335434"/>
                  </a:lnTo>
                  <a:lnTo>
                    <a:pt x="307284" y="307289"/>
                  </a:lnTo>
                  <a:lnTo>
                    <a:pt x="335430" y="270859"/>
                  </a:lnTo>
                  <a:lnTo>
                    <a:pt x="353576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8001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2911533" y="2416981"/>
            <a:ext cx="29472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500820" y="1423342"/>
            <a:ext cx="146645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fix this, </a:t>
            </a:r>
            <a:r>
              <a:rPr sz="1702" spc="-15" dirty="0">
                <a:latin typeface="LM Sans 17"/>
                <a:cs typeface="LM Sans 17"/>
              </a:rPr>
              <a:t>we  </a:t>
            </a:r>
            <a:r>
              <a:rPr sz="1702" dirty="0">
                <a:latin typeface="LM Sans 17"/>
                <a:cs typeface="LM Sans 17"/>
              </a:rPr>
              <a:t>let </a:t>
            </a:r>
            <a:r>
              <a:rPr sz="1702" spc="5" dirty="0">
                <a:latin typeface="LM Sans 17"/>
                <a:cs typeface="LM Sans 17"/>
              </a:rPr>
              <a:t>the new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sift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up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2"/>
            <a:ext cx="9126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39459" y="1450890"/>
            <a:ext cx="1045654" cy="1315808"/>
            <a:chOff x="2636735" y="1451178"/>
            <a:chExt cx="1044575" cy="1314450"/>
          </a:xfrm>
        </p:grpSpPr>
        <p:sp>
          <p:nvSpPr>
            <p:cNvPr id="10" name="object 10"/>
            <p:cNvSpPr/>
            <p:nvPr/>
          </p:nvSpPr>
          <p:spPr>
            <a:xfrm>
              <a:off x="2645943" y="1807390"/>
              <a:ext cx="558165" cy="949325"/>
            </a:xfrm>
            <a:custGeom>
              <a:avLst/>
              <a:gdLst/>
              <a:ahLst/>
              <a:cxnLst/>
              <a:rect l="l" t="t" r="r" b="b"/>
              <a:pathLst>
                <a:path w="558164" h="949325">
                  <a:moveTo>
                    <a:pt x="0" y="0"/>
                  </a:moveTo>
                  <a:lnTo>
                    <a:pt x="72161" y="134011"/>
                  </a:lnTo>
                </a:path>
                <a:path w="558164" h="949325">
                  <a:moveTo>
                    <a:pt x="558088" y="769014"/>
                  </a:moveTo>
                  <a:lnTo>
                    <a:pt x="551659" y="721162"/>
                  </a:lnTo>
                  <a:lnTo>
                    <a:pt x="533515" y="678163"/>
                  </a:lnTo>
                  <a:lnTo>
                    <a:pt x="505371" y="641733"/>
                  </a:lnTo>
                  <a:lnTo>
                    <a:pt x="468942" y="613587"/>
                  </a:lnTo>
                  <a:lnTo>
                    <a:pt x="425944" y="595441"/>
                  </a:lnTo>
                  <a:lnTo>
                    <a:pt x="378091" y="589012"/>
                  </a:lnTo>
                  <a:lnTo>
                    <a:pt x="330238" y="595441"/>
                  </a:lnTo>
                  <a:lnTo>
                    <a:pt x="287237" y="613587"/>
                  </a:lnTo>
                  <a:lnTo>
                    <a:pt x="250805" y="641733"/>
                  </a:lnTo>
                  <a:lnTo>
                    <a:pt x="222658" y="678163"/>
                  </a:lnTo>
                  <a:lnTo>
                    <a:pt x="204512" y="721162"/>
                  </a:lnTo>
                  <a:lnTo>
                    <a:pt x="198081" y="769014"/>
                  </a:lnTo>
                  <a:lnTo>
                    <a:pt x="204512" y="816866"/>
                  </a:lnTo>
                  <a:lnTo>
                    <a:pt x="222658" y="859865"/>
                  </a:lnTo>
                  <a:lnTo>
                    <a:pt x="250805" y="896295"/>
                  </a:lnTo>
                  <a:lnTo>
                    <a:pt x="287237" y="924441"/>
                  </a:lnTo>
                  <a:lnTo>
                    <a:pt x="330238" y="942586"/>
                  </a:lnTo>
                  <a:lnTo>
                    <a:pt x="378091" y="949016"/>
                  </a:lnTo>
                  <a:lnTo>
                    <a:pt x="425944" y="942586"/>
                  </a:lnTo>
                  <a:lnTo>
                    <a:pt x="468942" y="924441"/>
                  </a:lnTo>
                  <a:lnTo>
                    <a:pt x="505371" y="896295"/>
                  </a:lnTo>
                  <a:lnTo>
                    <a:pt x="533515" y="859865"/>
                  </a:lnTo>
                  <a:lnTo>
                    <a:pt x="551659" y="816866"/>
                  </a:lnTo>
                  <a:lnTo>
                    <a:pt x="558088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7281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2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2033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9"/>
                  </a:moveTo>
                  <a:lnTo>
                    <a:pt x="353576" y="132156"/>
                  </a:lnTo>
                  <a:lnTo>
                    <a:pt x="335430" y="89155"/>
                  </a:lnTo>
                  <a:lnTo>
                    <a:pt x="307284" y="52724"/>
                  </a:lnTo>
                  <a:lnTo>
                    <a:pt x="270854" y="24576"/>
                  </a:lnTo>
                  <a:lnTo>
                    <a:pt x="227857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57" y="353579"/>
                  </a:lnTo>
                  <a:lnTo>
                    <a:pt x="270854" y="335434"/>
                  </a:lnTo>
                  <a:lnTo>
                    <a:pt x="307284" y="307289"/>
                  </a:lnTo>
                  <a:lnTo>
                    <a:pt x="335430" y="270859"/>
                  </a:lnTo>
                  <a:lnTo>
                    <a:pt x="353576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0011" y="1480011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632278" y="1948502"/>
            <a:ext cx="3084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2911533" y="2416980"/>
            <a:ext cx="148888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  <a:tab pos="1000514" algn="l"/>
              </a:tabLst>
            </a:pPr>
            <a:r>
              <a:rPr sz="1702" spc="10" dirty="0">
                <a:latin typeface="LM Sans 17"/>
                <a:cs typeface="LM Sans 17"/>
              </a:rPr>
              <a:t>32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171627" y="1022256"/>
            <a:ext cx="2514574" cy="171945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409995">
              <a:lnSpc>
                <a:spcPct val="107400"/>
              </a:lnSpc>
              <a:spcBef>
                <a:spcPts val="95"/>
              </a:spcBef>
            </a:pPr>
            <a:r>
              <a:rPr sz="1702" spc="-10" dirty="0">
                <a:latin typeface="LM Sans 17"/>
                <a:cs typeface="LM Sans 17"/>
              </a:rPr>
              <a:t>for </a:t>
            </a:r>
            <a:r>
              <a:rPr sz="1702" dirty="0">
                <a:latin typeface="LM Sans 17"/>
                <a:cs typeface="LM Sans 17"/>
              </a:rPr>
              <a:t>this, </a:t>
            </a:r>
            <a:r>
              <a:rPr sz="1702" spc="-15" dirty="0">
                <a:latin typeface="LM Sans 17"/>
                <a:cs typeface="LM Sans 17"/>
              </a:rPr>
              <a:t>we  </a:t>
            </a:r>
            <a:r>
              <a:rPr sz="1702" spc="-5" dirty="0">
                <a:latin typeface="LM Sans 17"/>
                <a:cs typeface="LM Sans 17"/>
              </a:rPr>
              <a:t>swap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-5" dirty="0">
                <a:latin typeface="LM Sans 17"/>
                <a:cs typeface="LM Sans 17"/>
              </a:rPr>
              <a:t>prob</a:t>
            </a:r>
            <a:r>
              <a:rPr sz="1702" dirty="0">
                <a:latin typeface="LM Sans 17"/>
                <a:cs typeface="LM Sans 17"/>
              </a:rPr>
              <a:t>lematic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with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5" dirty="0">
                <a:latin typeface="LM Sans 17"/>
                <a:cs typeface="LM Sans 17"/>
              </a:rPr>
              <a:t>parent  </a:t>
            </a:r>
            <a:r>
              <a:rPr sz="1702" dirty="0">
                <a:latin typeface="LM Sans 17"/>
                <a:cs typeface="LM Sans 17"/>
              </a:rPr>
              <a:t>until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40" dirty="0">
                <a:latin typeface="LM Sans 17"/>
                <a:cs typeface="LM Sans 17"/>
              </a:rPr>
              <a:t> </a:t>
            </a:r>
            <a:r>
              <a:rPr sz="1702" spc="-5" dirty="0">
                <a:latin typeface="LM Sans 17"/>
                <a:cs typeface="LM Sans 17"/>
              </a:rPr>
              <a:t>prop</a:t>
            </a:r>
            <a:r>
              <a:rPr sz="1702" dirty="0">
                <a:latin typeface="LM Sans 17"/>
                <a:cs typeface="LM Sans 17"/>
              </a:rPr>
              <a:t>er</a:t>
            </a:r>
            <a:r>
              <a:rPr sz="1702" spc="-40" dirty="0">
                <a:latin typeface="LM Sans 17"/>
                <a:cs typeface="LM Sans 17"/>
              </a:rPr>
              <a:t>t</a:t>
            </a:r>
            <a:r>
              <a:rPr sz="1702" spc="5" dirty="0">
                <a:latin typeface="LM Sans 17"/>
                <a:cs typeface="LM Sans 17"/>
              </a:rPr>
              <a:t>y </a:t>
            </a:r>
            <a:r>
              <a:rPr sz="1702" spc="-5" dirty="0">
                <a:latin typeface="LM Sans 17"/>
                <a:cs typeface="LM Sans 17"/>
              </a:rPr>
              <a:t>i</a:t>
            </a:r>
            <a:r>
              <a:rPr sz="1702" spc="5" dirty="0">
                <a:latin typeface="LM Sans 17"/>
                <a:cs typeface="LM Sans 17"/>
              </a:rPr>
              <a:t>s </a:t>
            </a:r>
            <a:endParaRPr lang="en-US" sz="1702" spc="5" dirty="0">
              <a:latin typeface="LM Sans 17"/>
              <a:cs typeface="LM Sans 17"/>
            </a:endParaRPr>
          </a:p>
          <a:p>
            <a:pPr marL="12713" marR="409995">
              <a:lnSpc>
                <a:spcPct val="107400"/>
              </a:lnSpc>
              <a:spcBef>
                <a:spcPts val="95"/>
              </a:spcBef>
            </a:pPr>
            <a:r>
              <a:rPr lang="en-US" sz="1702" spc="5" dirty="0">
                <a:latin typeface="LM Sans 17"/>
                <a:cs typeface="LM Sans 17"/>
              </a:rPr>
              <a:t>S</a:t>
            </a:r>
            <a:r>
              <a:rPr sz="1702" spc="5" dirty="0">
                <a:latin typeface="LM Sans 17"/>
                <a:cs typeface="LM Sans 17"/>
              </a:rPr>
              <a:t>atisfied</a:t>
            </a:r>
            <a:r>
              <a:rPr lang="en-US" sz="1702" spc="5" dirty="0">
                <a:latin typeface="LM Sans 17"/>
                <a:cs typeface="LM Sans 17"/>
              </a:rPr>
              <a:t>. 	</a:t>
            </a:r>
          </a:p>
          <a:p>
            <a:pPr marL="12713" marR="409995">
              <a:lnSpc>
                <a:spcPct val="107400"/>
              </a:lnSpc>
              <a:spcBef>
                <a:spcPts val="95"/>
              </a:spcBef>
            </a:pPr>
            <a:r>
              <a:rPr lang="en-US" sz="1702" spc="5" dirty="0">
                <a:latin typeface="LM Sans 17"/>
                <a:cs typeface="LM Sans 17"/>
              </a:rPr>
              <a:t>	                  </a:t>
            </a: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2771770"/>
              </p:ext>
            </p:extLst>
          </p:nvPr>
        </p:nvGraphicFramePr>
        <p:xfrm>
          <a:off x="324184" y="738752"/>
          <a:ext cx="3203706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579268" y="2188048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01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234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32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70" y="2416981"/>
            <a:ext cx="323412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0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2"/>
            <a:ext cx="9606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32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35009" y="1450890"/>
            <a:ext cx="1050104" cy="1315808"/>
            <a:chOff x="2632290" y="1451178"/>
            <a:chExt cx="1049020" cy="1314450"/>
          </a:xfrm>
        </p:grpSpPr>
        <p:sp>
          <p:nvSpPr>
            <p:cNvPr id="12" name="object 12"/>
            <p:cNvSpPr/>
            <p:nvPr/>
          </p:nvSpPr>
          <p:spPr>
            <a:xfrm>
              <a:off x="2645943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61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4025" y="1460385"/>
              <a:ext cx="828040" cy="1296035"/>
            </a:xfrm>
            <a:custGeom>
              <a:avLst/>
              <a:gdLst/>
              <a:ahLst/>
              <a:cxnLst/>
              <a:rect l="l" t="t" r="r" b="b"/>
              <a:pathLst>
                <a:path w="828039" h="1296035">
                  <a:moveTo>
                    <a:pt x="360006" y="1116018"/>
                  </a:moveTo>
                  <a:lnTo>
                    <a:pt x="353577" y="1068166"/>
                  </a:lnTo>
                  <a:lnTo>
                    <a:pt x="335433" y="1025168"/>
                  </a:lnTo>
                  <a:lnTo>
                    <a:pt x="307289" y="988737"/>
                  </a:lnTo>
                  <a:lnTo>
                    <a:pt x="270860" y="960592"/>
                  </a:lnTo>
                  <a:lnTo>
                    <a:pt x="227862" y="942446"/>
                  </a:lnTo>
                  <a:lnTo>
                    <a:pt x="180009" y="936016"/>
                  </a:lnTo>
                  <a:lnTo>
                    <a:pt x="132156" y="942446"/>
                  </a:lnTo>
                  <a:lnTo>
                    <a:pt x="89155" y="960592"/>
                  </a:lnTo>
                  <a:lnTo>
                    <a:pt x="52724" y="988737"/>
                  </a:lnTo>
                  <a:lnTo>
                    <a:pt x="24576" y="1025168"/>
                  </a:lnTo>
                  <a:lnTo>
                    <a:pt x="6430" y="1068166"/>
                  </a:lnTo>
                  <a:lnTo>
                    <a:pt x="0" y="1116018"/>
                  </a:lnTo>
                  <a:lnTo>
                    <a:pt x="6430" y="1163871"/>
                  </a:lnTo>
                  <a:lnTo>
                    <a:pt x="24576" y="1206870"/>
                  </a:lnTo>
                  <a:lnTo>
                    <a:pt x="52724" y="1243300"/>
                  </a:lnTo>
                  <a:lnTo>
                    <a:pt x="89155" y="1271445"/>
                  </a:lnTo>
                  <a:lnTo>
                    <a:pt x="132156" y="1289591"/>
                  </a:lnTo>
                  <a:lnTo>
                    <a:pt x="180009" y="1296021"/>
                  </a:lnTo>
                  <a:lnTo>
                    <a:pt x="227862" y="1289591"/>
                  </a:lnTo>
                  <a:lnTo>
                    <a:pt x="270860" y="1271445"/>
                  </a:lnTo>
                  <a:lnTo>
                    <a:pt x="307289" y="1243300"/>
                  </a:lnTo>
                  <a:lnTo>
                    <a:pt x="335433" y="1206870"/>
                  </a:lnTo>
                  <a:lnTo>
                    <a:pt x="353577" y="1163871"/>
                  </a:lnTo>
                  <a:lnTo>
                    <a:pt x="360006" y="1116018"/>
                  </a:lnTo>
                  <a:close/>
                </a:path>
                <a:path w="828039" h="1296035">
                  <a:moveTo>
                    <a:pt x="43256" y="819720"/>
                  </a:moveTo>
                  <a:lnTo>
                    <a:pt x="100749" y="944312"/>
                  </a:lnTo>
                </a:path>
                <a:path w="828039" h="1296035">
                  <a:moveTo>
                    <a:pt x="828014" y="180009"/>
                  </a:moveTo>
                  <a:lnTo>
                    <a:pt x="821584" y="132156"/>
                  </a:lnTo>
                  <a:lnTo>
                    <a:pt x="803438" y="89155"/>
                  </a:lnTo>
                  <a:lnTo>
                    <a:pt x="775292" y="52724"/>
                  </a:lnTo>
                  <a:lnTo>
                    <a:pt x="738862" y="24576"/>
                  </a:lnTo>
                  <a:lnTo>
                    <a:pt x="695865" y="6430"/>
                  </a:lnTo>
                  <a:lnTo>
                    <a:pt x="648017" y="0"/>
                  </a:lnTo>
                  <a:lnTo>
                    <a:pt x="600164" y="6430"/>
                  </a:lnTo>
                  <a:lnTo>
                    <a:pt x="557163" y="24576"/>
                  </a:lnTo>
                  <a:lnTo>
                    <a:pt x="520731" y="52724"/>
                  </a:lnTo>
                  <a:lnTo>
                    <a:pt x="492584" y="89155"/>
                  </a:lnTo>
                  <a:lnTo>
                    <a:pt x="474437" y="132156"/>
                  </a:lnTo>
                  <a:lnTo>
                    <a:pt x="468007" y="180009"/>
                  </a:lnTo>
                  <a:lnTo>
                    <a:pt x="474437" y="227861"/>
                  </a:lnTo>
                  <a:lnTo>
                    <a:pt x="492584" y="270859"/>
                  </a:lnTo>
                  <a:lnTo>
                    <a:pt x="520731" y="307289"/>
                  </a:lnTo>
                  <a:lnTo>
                    <a:pt x="557163" y="335434"/>
                  </a:lnTo>
                  <a:lnTo>
                    <a:pt x="600164" y="353579"/>
                  </a:lnTo>
                  <a:lnTo>
                    <a:pt x="648017" y="360009"/>
                  </a:lnTo>
                  <a:lnTo>
                    <a:pt x="695865" y="353579"/>
                  </a:lnTo>
                  <a:lnTo>
                    <a:pt x="738862" y="335434"/>
                  </a:lnTo>
                  <a:lnTo>
                    <a:pt x="775292" y="307289"/>
                  </a:lnTo>
                  <a:lnTo>
                    <a:pt x="803438" y="270859"/>
                  </a:lnTo>
                  <a:lnTo>
                    <a:pt x="821584" y="227861"/>
                  </a:lnTo>
                  <a:lnTo>
                    <a:pt x="828014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80010" y="1480011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632277" y="1948502"/>
            <a:ext cx="301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2962969" y="2416980"/>
            <a:ext cx="13903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0870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560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69" y="2416981"/>
            <a:ext cx="30205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9424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70" y="2416981"/>
            <a:ext cx="28113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30002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94309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962970" y="2416981"/>
            <a:ext cx="43423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949027" algn="l"/>
              </a:tabLst>
            </a:pPr>
            <a:r>
              <a:rPr sz="1702" spc="10" dirty="0">
                <a:latin typeface="LM Sans 17"/>
                <a:cs typeface="LM Sans 17"/>
              </a:rPr>
              <a:t>7	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284019"/>
            <a:ext cx="1661071" cy="84062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this </a:t>
            </a:r>
            <a:r>
              <a:rPr sz="1702" spc="5" dirty="0">
                <a:latin typeface="LM Sans 17"/>
                <a:cs typeface="LM Sans 17"/>
              </a:rPr>
              <a:t>edge gets  </a:t>
            </a:r>
            <a:r>
              <a:rPr sz="1702" dirty="0">
                <a:latin typeface="LM Sans 17"/>
                <a:cs typeface="LM Sans 17"/>
              </a:rPr>
              <a:t>closer </a:t>
            </a: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the  </a:t>
            </a:r>
            <a:r>
              <a:rPr sz="1702" spc="15" dirty="0">
                <a:latin typeface="LM Sans 17"/>
                <a:cs typeface="LM Sans 17"/>
              </a:rPr>
              <a:t>root </a:t>
            </a:r>
            <a:r>
              <a:rPr sz="1702" spc="5" dirty="0">
                <a:latin typeface="LM Sans 17"/>
                <a:cs typeface="LM Sans 17"/>
              </a:rPr>
              <a:t>while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sifting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spc="5" dirty="0">
                <a:latin typeface="LM Sans 17"/>
                <a:cs typeface="LM Sans 17"/>
              </a:rPr>
              <a:t>up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SiftUp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758825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778729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22730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247208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073463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715699"/>
            <a:ext cx="8807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16785" algn="l"/>
              </a:tabLst>
            </a:pPr>
            <a:r>
              <a:rPr sz="1702" spc="10" dirty="0">
                <a:latin typeface="LM Sans 17"/>
                <a:cs typeface="LM Sans 17"/>
              </a:rPr>
              <a:t>14	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227304"/>
            <a:ext cx="1027220" cy="1297374"/>
          </a:xfrm>
          <a:custGeom>
            <a:avLst/>
            <a:gdLst/>
            <a:ahLst/>
            <a:cxnLst/>
            <a:rect l="l" t="t" r="r" b="b"/>
            <a:pathLst>
              <a:path w="1026160" h="1296035">
                <a:moveTo>
                  <a:pt x="0" y="347004"/>
                </a:moveTo>
                <a:lnTo>
                  <a:pt x="72161" y="481016"/>
                </a:lnTo>
              </a:path>
              <a:path w="1026160" h="1296035">
                <a:moveTo>
                  <a:pt x="558088" y="1116018"/>
                </a:moveTo>
                <a:lnTo>
                  <a:pt x="551659" y="1068166"/>
                </a:lnTo>
                <a:lnTo>
                  <a:pt x="533515" y="1025168"/>
                </a:lnTo>
                <a:lnTo>
                  <a:pt x="505371" y="988737"/>
                </a:lnTo>
                <a:lnTo>
                  <a:pt x="468942" y="960592"/>
                </a:lnTo>
                <a:lnTo>
                  <a:pt x="425944" y="942446"/>
                </a:lnTo>
                <a:lnTo>
                  <a:pt x="378091" y="936016"/>
                </a:lnTo>
                <a:lnTo>
                  <a:pt x="330238" y="942446"/>
                </a:lnTo>
                <a:lnTo>
                  <a:pt x="287237" y="960592"/>
                </a:lnTo>
                <a:lnTo>
                  <a:pt x="250805" y="988737"/>
                </a:lnTo>
                <a:lnTo>
                  <a:pt x="222658" y="1025168"/>
                </a:lnTo>
                <a:lnTo>
                  <a:pt x="204512" y="1068166"/>
                </a:lnTo>
                <a:lnTo>
                  <a:pt x="198081" y="1116018"/>
                </a:lnTo>
                <a:lnTo>
                  <a:pt x="204512" y="1163871"/>
                </a:lnTo>
                <a:lnTo>
                  <a:pt x="222658" y="1206870"/>
                </a:lnTo>
                <a:lnTo>
                  <a:pt x="250805" y="1243300"/>
                </a:lnTo>
                <a:lnTo>
                  <a:pt x="287237" y="1271445"/>
                </a:lnTo>
                <a:lnTo>
                  <a:pt x="330238" y="1289591"/>
                </a:lnTo>
                <a:lnTo>
                  <a:pt x="378091" y="1296021"/>
                </a:lnTo>
                <a:lnTo>
                  <a:pt x="425944" y="1289591"/>
                </a:lnTo>
                <a:lnTo>
                  <a:pt x="468942" y="1271445"/>
                </a:lnTo>
                <a:lnTo>
                  <a:pt x="505371" y="1243300"/>
                </a:lnTo>
                <a:lnTo>
                  <a:pt x="533515" y="1206870"/>
                </a:lnTo>
                <a:lnTo>
                  <a:pt x="551659" y="1163871"/>
                </a:lnTo>
                <a:lnTo>
                  <a:pt x="558088" y="1116018"/>
                </a:lnTo>
                <a:close/>
              </a:path>
              <a:path w="1026160" h="1296035">
                <a:moveTo>
                  <a:pt x="241338" y="819720"/>
                </a:moveTo>
                <a:lnTo>
                  <a:pt x="298831" y="944312"/>
                </a:lnTo>
              </a:path>
              <a:path w="1026160" h="1296035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1" y="1247208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073450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715699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574667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  <a:path w="792479" h="949325">
                <a:moveTo>
                  <a:pt x="475259" y="472715"/>
                </a:moveTo>
                <a:lnTo>
                  <a:pt x="532752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1046938" y="2066968"/>
            <a:ext cx="3567925" cy="785610"/>
          </a:xfrm>
          <a:prstGeom prst="rect">
            <a:avLst/>
          </a:prstGeom>
        </p:spPr>
        <p:txBody>
          <a:bodyPr vert="horz" wrap="square" lIns="0" tIns="132217" rIns="0" bIns="0" rtlCol="0">
            <a:spAutoFit/>
          </a:bodyPr>
          <a:lstStyle/>
          <a:p>
            <a:pPr marL="940128">
              <a:spcBef>
                <a:spcPts val="1041"/>
              </a:spcBef>
              <a:tabLst>
                <a:tab pos="1928564" algn="l"/>
                <a:tab pos="2381148" algn="l"/>
                <a:tab pos="2865515" algn="l"/>
              </a:tabLst>
            </a:pPr>
            <a:r>
              <a:rPr sz="1702" spc="10" dirty="0">
                <a:latin typeface="LM Sans 17"/>
                <a:cs typeface="LM Sans 17"/>
              </a:rPr>
              <a:t>11	7	12	7</a:t>
            </a:r>
            <a:endParaRPr lang="en-US" sz="1702" spc="5" dirty="0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0782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702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8602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39945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109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2" y="2416981"/>
            <a:ext cx="21477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562640"/>
            <a:ext cx="138890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replace the</a:t>
            </a:r>
            <a:r>
              <a:rPr sz="1702" spc="-5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5" dirty="0">
                <a:latin typeface="LM Sans 17"/>
                <a:cs typeface="LM Sans 17"/>
              </a:rPr>
              <a:t>with any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62640"/>
            <a:ext cx="138890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replace the</a:t>
            </a:r>
            <a:r>
              <a:rPr sz="1702" spc="-5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5" dirty="0">
                <a:latin typeface="LM Sans 17"/>
                <a:cs typeface="LM Sans 17"/>
              </a:rPr>
              <a:t>with any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11532" y="1011532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2443041" y="1480011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974562" y="2416981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137921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9" name="object 19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03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8037" y="2280105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16053" y="2416981"/>
            <a:ext cx="12345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0" y="1562640"/>
            <a:ext cx="1388909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replace the</a:t>
            </a:r>
            <a:r>
              <a:rPr sz="1702" spc="-50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root  </a:t>
            </a:r>
            <a:r>
              <a:rPr sz="1702" spc="5" dirty="0">
                <a:latin typeface="LM Sans 17"/>
                <a:cs typeface="LM Sans 17"/>
              </a:rPr>
              <a:t>with any</a:t>
            </a:r>
            <a:r>
              <a:rPr sz="1702" spc="-2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leaf</a:t>
            </a: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2" y="1011532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0" y="1480011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974562" y="2416981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2190788" y="1948503"/>
            <a:ext cx="248999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3380011" y="1480011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632277" y="1948503"/>
            <a:ext cx="8415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899939" y="2416981"/>
            <a:ext cx="4670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6347023"/>
              </p:ext>
            </p:extLst>
          </p:nvPr>
        </p:nvGraphicFramePr>
        <p:xfrm>
          <a:off x="324184" y="738752"/>
          <a:ext cx="3203706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579268" y="1272703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69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6712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5648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39" y="2416981"/>
            <a:ext cx="3134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1" y="1423342"/>
            <a:ext cx="1395265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again, this </a:t>
            </a:r>
            <a:r>
              <a:rPr sz="1702" spc="-5" dirty="0">
                <a:latin typeface="LM Sans 17"/>
                <a:cs typeface="LM Sans 17"/>
              </a:rPr>
              <a:t>may  </a:t>
            </a:r>
            <a:r>
              <a:rPr sz="1702" dirty="0">
                <a:latin typeface="LM Sans 17"/>
                <a:cs typeface="LM Sans 17"/>
              </a:rPr>
              <a:t>violate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heap  property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821" y="1423342"/>
            <a:ext cx="1395265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again, this </a:t>
            </a:r>
            <a:r>
              <a:rPr sz="1702" spc="-5" dirty="0">
                <a:latin typeface="LM Sans 17"/>
                <a:cs typeface="LM Sans 17"/>
              </a:rPr>
              <a:t>may  </a:t>
            </a:r>
            <a:r>
              <a:rPr sz="1702" dirty="0">
                <a:latin typeface="LM Sans 17"/>
                <a:cs typeface="LM Sans 17"/>
              </a:rPr>
              <a:t>violate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heap  property</a:t>
            </a:r>
          </a:p>
        </p:txBody>
      </p:sp>
      <p:sp>
        <p:nvSpPr>
          <p:cNvPr id="4" name="object 4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2911532" y="1011532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7" name="object 7"/>
          <p:cNvSpPr txBox="1"/>
          <p:nvPr/>
        </p:nvSpPr>
        <p:spPr>
          <a:xfrm>
            <a:off x="2443040" y="1480011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0777" y="1292599"/>
            <a:ext cx="1005607" cy="1474086"/>
            <a:chOff x="1898815" y="1293050"/>
            <a:chExt cx="1004569" cy="1472565"/>
          </a:xfrm>
        </p:grpSpPr>
        <p:sp>
          <p:nvSpPr>
            <p:cNvPr id="9" name="object 9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022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576580" h="949325">
                  <a:moveTo>
                    <a:pt x="558088" y="0"/>
                  </a:moveTo>
                  <a:lnTo>
                    <a:pt x="485927" y="134011"/>
                  </a:lnTo>
                </a:path>
                <a:path w="576580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4563" y="2416981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263364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7" name="object 17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32277" y="1948503"/>
            <a:ext cx="8901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3899939" y="2416981"/>
            <a:ext cx="49396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030" y="69532"/>
            <a:ext cx="1578970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ExtractMax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777" y="1292599"/>
            <a:ext cx="1005607" cy="1474086"/>
            <a:chOff x="1898815" y="1293050"/>
            <a:chExt cx="1004569" cy="1472565"/>
          </a:xfrm>
        </p:grpSpPr>
        <p:sp>
          <p:nvSpPr>
            <p:cNvPr id="8" name="object 8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1908022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576580" h="949325">
                  <a:moveTo>
                    <a:pt x="558088" y="0"/>
                  </a:moveTo>
                  <a:lnTo>
                    <a:pt x="485927" y="134011"/>
                  </a:lnTo>
                </a:path>
                <a:path w="576580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4562" y="2416981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190788" y="1948503"/>
            <a:ext cx="3811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380010" y="1480011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6" name="object 16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32277" y="1948503"/>
            <a:ext cx="12882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3899939" y="2416981"/>
            <a:ext cx="7149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2" name="object 22"/>
          <p:cNvSpPr txBox="1"/>
          <p:nvPr/>
        </p:nvSpPr>
        <p:spPr>
          <a:xfrm>
            <a:off x="246914" y="1418724"/>
            <a:ext cx="1507853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 algn="just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to </a:t>
            </a:r>
            <a:r>
              <a:rPr sz="1702" dirty="0">
                <a:latin typeface="LM Sans 17"/>
                <a:cs typeface="LM Sans 17"/>
              </a:rPr>
              <a:t>fix it, </a:t>
            </a: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dirty="0">
                <a:latin typeface="LM Sans 17"/>
                <a:cs typeface="LM Sans 17"/>
              </a:rPr>
              <a:t>let 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problematic 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spc="5" dirty="0">
                <a:latin typeface="LM Sans 17"/>
                <a:cs typeface="LM Sans 17"/>
              </a:rPr>
              <a:t>sift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spc="-5" dirty="0">
                <a:latin typeface="LM Sans 17"/>
                <a:cs typeface="LM Sans 17"/>
              </a:rPr>
              <a:t>down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776" y="1292599"/>
            <a:ext cx="1099685" cy="1474086"/>
            <a:chOff x="1898815" y="1293050"/>
            <a:chExt cx="1098550" cy="1472565"/>
          </a:xfrm>
        </p:grpSpPr>
        <p:sp>
          <p:nvSpPr>
            <p:cNvPr id="8" name="object 8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1908022" y="1807390"/>
              <a:ext cx="1080135" cy="949325"/>
            </a:xfrm>
            <a:custGeom>
              <a:avLst/>
              <a:gdLst/>
              <a:ahLst/>
              <a:cxnLst/>
              <a:rect l="l" t="t" r="r" b="b"/>
              <a:pathLst>
                <a:path w="1080135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1080135" h="949325">
                  <a:moveTo>
                    <a:pt x="558088" y="0"/>
                  </a:moveTo>
                  <a:lnTo>
                    <a:pt x="485927" y="134011"/>
                  </a:lnTo>
                </a:path>
                <a:path w="1080135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  <a:path w="1080135" h="949325">
                  <a:moveTo>
                    <a:pt x="316750" y="472715"/>
                  </a:moveTo>
                  <a:lnTo>
                    <a:pt x="259245" y="597307"/>
                  </a:lnTo>
                </a:path>
                <a:path w="1080135" h="949325">
                  <a:moveTo>
                    <a:pt x="1080008" y="301009"/>
                  </a:moveTo>
                  <a:lnTo>
                    <a:pt x="1073577" y="253156"/>
                  </a:lnTo>
                  <a:lnTo>
                    <a:pt x="1055431" y="210157"/>
                  </a:lnTo>
                  <a:lnTo>
                    <a:pt x="1027285" y="173727"/>
                  </a:lnTo>
                  <a:lnTo>
                    <a:pt x="990855" y="145582"/>
                  </a:lnTo>
                  <a:lnTo>
                    <a:pt x="947858" y="127436"/>
                  </a:lnTo>
                  <a:lnTo>
                    <a:pt x="900010" y="121006"/>
                  </a:lnTo>
                  <a:lnTo>
                    <a:pt x="852157" y="127436"/>
                  </a:lnTo>
                  <a:lnTo>
                    <a:pt x="809156" y="145582"/>
                  </a:lnTo>
                  <a:lnTo>
                    <a:pt x="772725" y="173727"/>
                  </a:lnTo>
                  <a:lnTo>
                    <a:pt x="744577" y="210157"/>
                  </a:lnTo>
                  <a:lnTo>
                    <a:pt x="726431" y="253156"/>
                  </a:lnTo>
                  <a:lnTo>
                    <a:pt x="720001" y="301009"/>
                  </a:lnTo>
                  <a:lnTo>
                    <a:pt x="726431" y="348860"/>
                  </a:lnTo>
                  <a:lnTo>
                    <a:pt x="744577" y="391859"/>
                  </a:lnTo>
                  <a:lnTo>
                    <a:pt x="772725" y="428290"/>
                  </a:lnTo>
                  <a:lnTo>
                    <a:pt x="809156" y="456435"/>
                  </a:lnTo>
                  <a:lnTo>
                    <a:pt x="852157" y="474581"/>
                  </a:lnTo>
                  <a:lnTo>
                    <a:pt x="900010" y="481011"/>
                  </a:lnTo>
                  <a:lnTo>
                    <a:pt x="947858" y="474581"/>
                  </a:lnTo>
                  <a:lnTo>
                    <a:pt x="990855" y="456435"/>
                  </a:lnTo>
                  <a:lnTo>
                    <a:pt x="1027285" y="428290"/>
                  </a:lnTo>
                  <a:lnTo>
                    <a:pt x="1055431" y="391859"/>
                  </a:lnTo>
                  <a:lnTo>
                    <a:pt x="1073577" y="348860"/>
                  </a:lnTo>
                  <a:lnTo>
                    <a:pt x="1080008" y="301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0787" y="1948503"/>
            <a:ext cx="22727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2277" y="1948503"/>
            <a:ext cx="768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899940" y="2416981"/>
            <a:ext cx="42627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0" name="object 20"/>
          <p:cNvSpPr txBox="1"/>
          <p:nvPr/>
        </p:nvSpPr>
        <p:spPr>
          <a:xfrm>
            <a:off x="171627" y="887318"/>
            <a:ext cx="1882635" cy="169380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0" dirty="0">
                <a:latin typeface="LM Sans 17"/>
                <a:cs typeface="LM Sans 17"/>
              </a:rPr>
              <a:t>for </a:t>
            </a:r>
            <a:r>
              <a:rPr sz="1702" dirty="0">
                <a:latin typeface="LM Sans 17"/>
                <a:cs typeface="LM Sans 17"/>
              </a:rPr>
              <a:t>this, </a:t>
            </a:r>
            <a:r>
              <a:rPr sz="1702" spc="-15" dirty="0">
                <a:latin typeface="LM Sans 17"/>
                <a:cs typeface="LM Sans 17"/>
              </a:rPr>
              <a:t>we  </a:t>
            </a:r>
            <a:r>
              <a:rPr sz="1702" spc="-5" dirty="0">
                <a:latin typeface="LM Sans 17"/>
                <a:cs typeface="LM Sans 17"/>
              </a:rPr>
              <a:t>swap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b="1" spc="-5" dirty="0">
                <a:latin typeface="LM Sans 17"/>
                <a:cs typeface="LM Sans 17"/>
              </a:rPr>
              <a:t>prob</a:t>
            </a:r>
            <a:r>
              <a:rPr sz="1702" b="1" dirty="0">
                <a:latin typeface="LM Sans 17"/>
                <a:cs typeface="LM Sans 17"/>
              </a:rPr>
              <a:t>lematic</a:t>
            </a:r>
            <a:r>
              <a:rPr sz="1702" dirty="0">
                <a:latin typeface="LM Sans 17"/>
                <a:cs typeface="LM Sans 17"/>
              </a:rPr>
              <a:t>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with </a:t>
            </a:r>
            <a:r>
              <a:rPr sz="1702" spc="-5" dirty="0">
                <a:latin typeface="LM Sans 17"/>
                <a:cs typeface="LM Sans 17"/>
              </a:rPr>
              <a:t>larger </a:t>
            </a:r>
            <a:r>
              <a:rPr sz="1702" dirty="0">
                <a:latin typeface="LM Sans 17"/>
                <a:cs typeface="LM Sans 17"/>
              </a:rPr>
              <a:t>child  until </a:t>
            </a:r>
            <a:r>
              <a:rPr sz="1702" spc="5" dirty="0">
                <a:latin typeface="LM Sans 17"/>
                <a:cs typeface="LM Sans 17"/>
              </a:rPr>
              <a:t>the</a:t>
            </a:r>
            <a:r>
              <a:rPr sz="1702" spc="-1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heap</a:t>
            </a:r>
            <a:r>
              <a:rPr lang="en-US" sz="1702" dirty="0">
                <a:latin typeface="LM Sans 17"/>
                <a:cs typeface="LM Sans 17"/>
              </a:rPr>
              <a:t> property is </a:t>
            </a:r>
            <a:r>
              <a:rPr lang="en-US" sz="1702" b="1" spc="5" dirty="0">
                <a:latin typeface="LM Sans 17"/>
                <a:cs typeface="LM Sans 17"/>
              </a:rPr>
              <a:t>satisfied</a:t>
            </a:r>
            <a:endParaRPr sz="1702" b="1" dirty="0">
              <a:latin typeface="LM Sans 17"/>
              <a:cs typeface="LM Sans 1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35420" y="2340606"/>
            <a:ext cx="507621" cy="277272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38139">
              <a:spcBef>
                <a:spcPts val="120"/>
              </a:spcBef>
            </a:pPr>
            <a:r>
              <a:rPr sz="2552" spc="15" baseline="-31045" dirty="0">
                <a:latin typeface="LM Sans 17"/>
                <a:cs typeface="LM Sans 17"/>
              </a:rPr>
              <a:t>11</a:t>
            </a:r>
            <a:endParaRPr sz="2552" baseline="-31045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1532" y="1011532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9256" y="1450890"/>
            <a:ext cx="378851" cy="378851"/>
            <a:chOff x="2366810" y="1451178"/>
            <a:chExt cx="378460" cy="378460"/>
          </a:xfrm>
        </p:grpSpPr>
        <p:sp>
          <p:nvSpPr>
            <p:cNvPr id="8" name="object 8"/>
            <p:cNvSpPr/>
            <p:nvPr/>
          </p:nvSpPr>
          <p:spPr>
            <a:xfrm>
              <a:off x="2376017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62" y="353579"/>
                  </a:lnTo>
                  <a:lnTo>
                    <a:pt x="270860" y="335434"/>
                  </a:lnTo>
                  <a:lnTo>
                    <a:pt x="307289" y="307289"/>
                  </a:lnTo>
                  <a:lnTo>
                    <a:pt x="335433" y="270859"/>
                  </a:lnTo>
                  <a:lnTo>
                    <a:pt x="353577" y="227861"/>
                  </a:lnTo>
                  <a:lnTo>
                    <a:pt x="360006" y="180009"/>
                  </a:lnTo>
                  <a:lnTo>
                    <a:pt x="353577" y="132156"/>
                  </a:lnTo>
                  <a:lnTo>
                    <a:pt x="335433" y="89155"/>
                  </a:lnTo>
                  <a:lnTo>
                    <a:pt x="307289" y="52724"/>
                  </a:lnTo>
                  <a:lnTo>
                    <a:pt x="270860" y="24576"/>
                  </a:lnTo>
                  <a:lnTo>
                    <a:pt x="227862" y="6430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2376017" y="146038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80009"/>
                  </a:moveTo>
                  <a:lnTo>
                    <a:pt x="353577" y="132156"/>
                  </a:lnTo>
                  <a:lnTo>
                    <a:pt x="335433" y="89155"/>
                  </a:lnTo>
                  <a:lnTo>
                    <a:pt x="307289" y="52724"/>
                  </a:lnTo>
                  <a:lnTo>
                    <a:pt x="270860" y="24576"/>
                  </a:lnTo>
                  <a:lnTo>
                    <a:pt x="227862" y="6430"/>
                  </a:lnTo>
                  <a:lnTo>
                    <a:pt x="180009" y="0"/>
                  </a:lnTo>
                  <a:lnTo>
                    <a:pt x="132156" y="6430"/>
                  </a:lnTo>
                  <a:lnTo>
                    <a:pt x="89155" y="24576"/>
                  </a:lnTo>
                  <a:lnTo>
                    <a:pt x="52724" y="52724"/>
                  </a:lnTo>
                  <a:lnTo>
                    <a:pt x="24576" y="89155"/>
                  </a:lnTo>
                  <a:lnTo>
                    <a:pt x="6430" y="132156"/>
                  </a:lnTo>
                  <a:lnTo>
                    <a:pt x="0" y="180009"/>
                  </a:lnTo>
                  <a:lnTo>
                    <a:pt x="6430" y="227861"/>
                  </a:lnTo>
                  <a:lnTo>
                    <a:pt x="24576" y="270859"/>
                  </a:lnTo>
                  <a:lnTo>
                    <a:pt x="52724" y="307289"/>
                  </a:lnTo>
                  <a:lnTo>
                    <a:pt x="89155" y="335434"/>
                  </a:lnTo>
                  <a:lnTo>
                    <a:pt x="132156" y="353579"/>
                  </a:lnTo>
                  <a:lnTo>
                    <a:pt x="180009" y="360009"/>
                  </a:lnTo>
                  <a:lnTo>
                    <a:pt x="227862" y="353579"/>
                  </a:lnTo>
                  <a:lnTo>
                    <a:pt x="270860" y="335434"/>
                  </a:lnTo>
                  <a:lnTo>
                    <a:pt x="307289" y="307289"/>
                  </a:lnTo>
                  <a:lnTo>
                    <a:pt x="335433" y="270859"/>
                  </a:lnTo>
                  <a:lnTo>
                    <a:pt x="353577" y="227861"/>
                  </a:lnTo>
                  <a:lnTo>
                    <a:pt x="360006" y="180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3041" y="1480011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00777" y="1292599"/>
            <a:ext cx="1005607" cy="1474086"/>
            <a:chOff x="1898815" y="1293050"/>
            <a:chExt cx="1004569" cy="1472565"/>
          </a:xfrm>
        </p:grpSpPr>
        <p:sp>
          <p:nvSpPr>
            <p:cNvPr id="12" name="object 12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8022" y="1807390"/>
              <a:ext cx="576580" cy="949325"/>
            </a:xfrm>
            <a:custGeom>
              <a:avLst/>
              <a:gdLst/>
              <a:ahLst/>
              <a:cxnLst/>
              <a:rect l="l" t="t" r="r" b="b"/>
              <a:pathLst>
                <a:path w="576580" h="949325">
                  <a:moveTo>
                    <a:pt x="575995" y="301009"/>
                  </a:moveTo>
                  <a:lnTo>
                    <a:pt x="569566" y="253156"/>
                  </a:lnTo>
                  <a:lnTo>
                    <a:pt x="551422" y="210157"/>
                  </a:lnTo>
                  <a:lnTo>
                    <a:pt x="523278" y="173727"/>
                  </a:lnTo>
                  <a:lnTo>
                    <a:pt x="486849" y="145582"/>
                  </a:lnTo>
                  <a:lnTo>
                    <a:pt x="443851" y="127436"/>
                  </a:lnTo>
                  <a:lnTo>
                    <a:pt x="395998" y="121006"/>
                  </a:lnTo>
                  <a:lnTo>
                    <a:pt x="348146" y="127436"/>
                  </a:lnTo>
                  <a:lnTo>
                    <a:pt x="305148" y="145582"/>
                  </a:lnTo>
                  <a:lnTo>
                    <a:pt x="268719" y="173727"/>
                  </a:lnTo>
                  <a:lnTo>
                    <a:pt x="240575" y="210157"/>
                  </a:lnTo>
                  <a:lnTo>
                    <a:pt x="222430" y="253156"/>
                  </a:lnTo>
                  <a:lnTo>
                    <a:pt x="216001" y="301009"/>
                  </a:lnTo>
                  <a:lnTo>
                    <a:pt x="222430" y="348860"/>
                  </a:lnTo>
                  <a:lnTo>
                    <a:pt x="240575" y="391859"/>
                  </a:lnTo>
                  <a:lnTo>
                    <a:pt x="268719" y="428290"/>
                  </a:lnTo>
                  <a:lnTo>
                    <a:pt x="305148" y="456435"/>
                  </a:lnTo>
                  <a:lnTo>
                    <a:pt x="348146" y="474581"/>
                  </a:lnTo>
                  <a:lnTo>
                    <a:pt x="395998" y="481011"/>
                  </a:lnTo>
                  <a:lnTo>
                    <a:pt x="443851" y="474581"/>
                  </a:lnTo>
                  <a:lnTo>
                    <a:pt x="486849" y="456435"/>
                  </a:lnTo>
                  <a:lnTo>
                    <a:pt x="523278" y="428290"/>
                  </a:lnTo>
                  <a:lnTo>
                    <a:pt x="551422" y="391859"/>
                  </a:lnTo>
                  <a:lnTo>
                    <a:pt x="569566" y="348860"/>
                  </a:lnTo>
                  <a:lnTo>
                    <a:pt x="575995" y="301009"/>
                  </a:lnTo>
                  <a:close/>
                </a:path>
                <a:path w="576580" h="949325">
                  <a:moveTo>
                    <a:pt x="558088" y="0"/>
                  </a:moveTo>
                  <a:lnTo>
                    <a:pt x="485927" y="134011"/>
                  </a:lnTo>
                </a:path>
                <a:path w="576580" h="949325">
                  <a:moveTo>
                    <a:pt x="359994" y="769014"/>
                  </a:moveTo>
                  <a:lnTo>
                    <a:pt x="353564" y="721162"/>
                  </a:lnTo>
                  <a:lnTo>
                    <a:pt x="335420" y="678163"/>
                  </a:lnTo>
                  <a:lnTo>
                    <a:pt x="307276" y="641733"/>
                  </a:lnTo>
                  <a:lnTo>
                    <a:pt x="270847" y="613587"/>
                  </a:lnTo>
                  <a:lnTo>
                    <a:pt x="227849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49" y="942586"/>
                  </a:lnTo>
                  <a:lnTo>
                    <a:pt x="270847" y="924441"/>
                  </a:lnTo>
                  <a:lnTo>
                    <a:pt x="307276" y="896295"/>
                  </a:lnTo>
                  <a:lnTo>
                    <a:pt x="335420" y="859865"/>
                  </a:lnTo>
                  <a:lnTo>
                    <a:pt x="353564" y="816866"/>
                  </a:lnTo>
                  <a:lnTo>
                    <a:pt x="359994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4562" y="2416981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2190789" y="1948503"/>
            <a:ext cx="1597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380010" y="1480011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20" name="object 20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32277" y="1948503"/>
            <a:ext cx="5400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4" name="object 24"/>
          <p:cNvSpPr txBox="1"/>
          <p:nvPr/>
        </p:nvSpPr>
        <p:spPr>
          <a:xfrm>
            <a:off x="3899940" y="2416981"/>
            <a:ext cx="29971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89668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9790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39" y="2416981"/>
            <a:ext cx="5432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776" y="1297048"/>
            <a:ext cx="1001159" cy="1469637"/>
            <a:chOff x="1898815" y="1297495"/>
            <a:chExt cx="1000125" cy="1468120"/>
          </a:xfrm>
        </p:grpSpPr>
        <p:sp>
          <p:nvSpPr>
            <p:cNvPr id="8" name="object 8"/>
            <p:cNvSpPr/>
            <p:nvPr/>
          </p:nvSpPr>
          <p:spPr>
            <a:xfrm>
              <a:off x="2124024" y="1306703"/>
              <a:ext cx="765810" cy="981710"/>
            </a:xfrm>
            <a:custGeom>
              <a:avLst/>
              <a:gdLst/>
              <a:ahLst/>
              <a:cxnLst/>
              <a:rect l="l" t="t" r="r" b="b"/>
              <a:pathLst>
                <a:path w="765810" h="981710">
                  <a:moveTo>
                    <a:pt x="765695" y="0"/>
                  </a:moveTo>
                  <a:lnTo>
                    <a:pt x="565657" y="200050"/>
                  </a:lnTo>
                </a:path>
                <a:path w="765810" h="981710">
                  <a:moveTo>
                    <a:pt x="359994" y="801696"/>
                  </a:moveTo>
                  <a:lnTo>
                    <a:pt x="353564" y="753844"/>
                  </a:lnTo>
                  <a:lnTo>
                    <a:pt x="335420" y="710845"/>
                  </a:lnTo>
                  <a:lnTo>
                    <a:pt x="307276" y="674414"/>
                  </a:lnTo>
                  <a:lnTo>
                    <a:pt x="270847" y="646269"/>
                  </a:lnTo>
                  <a:lnTo>
                    <a:pt x="227849" y="628123"/>
                  </a:lnTo>
                  <a:lnTo>
                    <a:pt x="179997" y="621694"/>
                  </a:lnTo>
                  <a:lnTo>
                    <a:pt x="132144" y="628123"/>
                  </a:lnTo>
                  <a:lnTo>
                    <a:pt x="89146" y="646269"/>
                  </a:lnTo>
                  <a:lnTo>
                    <a:pt x="52717" y="674414"/>
                  </a:lnTo>
                  <a:lnTo>
                    <a:pt x="24573" y="710845"/>
                  </a:lnTo>
                  <a:lnTo>
                    <a:pt x="6429" y="753844"/>
                  </a:lnTo>
                  <a:lnTo>
                    <a:pt x="0" y="801696"/>
                  </a:lnTo>
                  <a:lnTo>
                    <a:pt x="6429" y="849548"/>
                  </a:lnTo>
                  <a:lnTo>
                    <a:pt x="24573" y="892547"/>
                  </a:lnTo>
                  <a:lnTo>
                    <a:pt x="52717" y="928977"/>
                  </a:lnTo>
                  <a:lnTo>
                    <a:pt x="89146" y="957123"/>
                  </a:lnTo>
                  <a:lnTo>
                    <a:pt x="132144" y="975268"/>
                  </a:lnTo>
                  <a:lnTo>
                    <a:pt x="179997" y="981698"/>
                  </a:lnTo>
                  <a:lnTo>
                    <a:pt x="227849" y="975268"/>
                  </a:lnTo>
                  <a:lnTo>
                    <a:pt x="270847" y="957123"/>
                  </a:lnTo>
                  <a:lnTo>
                    <a:pt x="307276" y="928977"/>
                  </a:lnTo>
                  <a:lnTo>
                    <a:pt x="335420" y="892547"/>
                  </a:lnTo>
                  <a:lnTo>
                    <a:pt x="353564" y="849548"/>
                  </a:lnTo>
                  <a:lnTo>
                    <a:pt x="359994" y="801696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2393950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72161" y="0"/>
                  </a:moveTo>
                  <a:lnTo>
                    <a:pt x="0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59994" y="180002"/>
                  </a:moveTo>
                  <a:lnTo>
                    <a:pt x="353564" y="132150"/>
                  </a:lnTo>
                  <a:lnTo>
                    <a:pt x="335420" y="89151"/>
                  </a:lnTo>
                  <a:lnTo>
                    <a:pt x="307276" y="52721"/>
                  </a:lnTo>
                  <a:lnTo>
                    <a:pt x="270847" y="24575"/>
                  </a:lnTo>
                  <a:lnTo>
                    <a:pt x="227849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49" y="353574"/>
                  </a:lnTo>
                  <a:lnTo>
                    <a:pt x="270847" y="335429"/>
                  </a:lnTo>
                  <a:lnTo>
                    <a:pt x="307276" y="307283"/>
                  </a:lnTo>
                  <a:lnTo>
                    <a:pt x="335420" y="270853"/>
                  </a:lnTo>
                  <a:lnTo>
                    <a:pt x="353564" y="227854"/>
                  </a:lnTo>
                  <a:lnTo>
                    <a:pt x="35999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4562" y="2416981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190788" y="1948503"/>
            <a:ext cx="12709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3380011" y="1480011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632277" y="1948503"/>
            <a:ext cx="4295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899940" y="2416981"/>
            <a:ext cx="2383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719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10168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10168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30086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19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7199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40" y="2416981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80659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85659" y="1807470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899940" y="2416981"/>
            <a:ext cx="3388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005359"/>
            <a:ext cx="1373017" cy="225434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we </a:t>
            </a:r>
            <a:r>
              <a:rPr sz="1702" spc="-5" dirty="0">
                <a:latin typeface="LM Sans 17"/>
                <a:cs typeface="LM Sans 17"/>
              </a:rPr>
              <a:t>swap </a:t>
            </a:r>
            <a:r>
              <a:rPr sz="1702" spc="5" dirty="0">
                <a:latin typeface="LM Sans 17"/>
                <a:cs typeface="LM Sans 17"/>
              </a:rPr>
              <a:t>with  the </a:t>
            </a:r>
            <a:r>
              <a:rPr sz="1702" spc="-5" dirty="0">
                <a:latin typeface="LM Sans 17"/>
                <a:cs typeface="LM Sans 17"/>
              </a:rPr>
              <a:t>larger </a:t>
            </a:r>
            <a:r>
              <a:rPr sz="1702" dirty="0">
                <a:latin typeface="LM Sans 17"/>
                <a:cs typeface="LM Sans 17"/>
              </a:rPr>
              <a:t>child  </a:t>
            </a:r>
            <a:r>
              <a:rPr sz="1702" spc="5" dirty="0">
                <a:latin typeface="LM Sans 17"/>
                <a:cs typeface="LM Sans 17"/>
              </a:rPr>
              <a:t>which </a:t>
            </a:r>
            <a:r>
              <a:rPr sz="1702" dirty="0">
                <a:latin typeface="LM Sans 17"/>
                <a:cs typeface="LM Sans 17"/>
              </a:rPr>
              <a:t>automat-  ically </a:t>
            </a:r>
            <a:r>
              <a:rPr sz="1702" spc="5" dirty="0">
                <a:latin typeface="LM Sans 17"/>
                <a:cs typeface="LM Sans 17"/>
              </a:rPr>
              <a:t>fixes one  of the </a:t>
            </a:r>
            <a:r>
              <a:rPr sz="1702" spc="-25" dirty="0">
                <a:latin typeface="LM Sans 17"/>
                <a:cs typeface="LM Sans 17"/>
              </a:rPr>
              <a:t>two </a:t>
            </a:r>
            <a:r>
              <a:rPr sz="1702" spc="5" dirty="0">
                <a:latin typeface="LM Sans 17"/>
                <a:cs typeface="LM Sans 17"/>
              </a:rPr>
              <a:t>bad  </a:t>
            </a:r>
            <a:r>
              <a:rPr sz="1702" dirty="0">
                <a:latin typeface="LM Sans 17"/>
                <a:cs typeface="LM Sans 17"/>
              </a:rPr>
              <a:t>edges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361" y="69532"/>
            <a:ext cx="1268134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SiftDown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815975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835879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284454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304358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14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2" y="1130613"/>
            <a:ext cx="1765853" cy="1451203"/>
          </a:xfrm>
          <a:custGeom>
            <a:avLst/>
            <a:gdLst/>
            <a:ahLst/>
            <a:cxnLst/>
            <a:rect l="l" t="t" r="r" b="b"/>
            <a:pathLst>
              <a:path w="1764029" h="1449705">
                <a:moveTo>
                  <a:pt x="981697" y="0"/>
                </a:moveTo>
                <a:lnTo>
                  <a:pt x="781659" y="200050"/>
                </a:lnTo>
              </a:path>
              <a:path w="1764029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764029" h="1449705">
                <a:moveTo>
                  <a:pt x="558088" y="500687"/>
                </a:moveTo>
                <a:lnTo>
                  <a:pt x="485927" y="634699"/>
                </a:lnTo>
              </a:path>
              <a:path w="1764029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764029" h="1449705">
                <a:moveTo>
                  <a:pt x="316750" y="973402"/>
                </a:moveTo>
                <a:lnTo>
                  <a:pt x="259245" y="1097995"/>
                </a:lnTo>
              </a:path>
              <a:path w="1764029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  <a:path w="1764029" h="1449705">
                <a:moveTo>
                  <a:pt x="737920" y="500687"/>
                </a:moveTo>
                <a:lnTo>
                  <a:pt x="810082" y="634699"/>
                </a:lnTo>
              </a:path>
              <a:path w="1764029" h="1449705">
                <a:moveTo>
                  <a:pt x="1764017" y="333692"/>
                </a:moveTo>
                <a:lnTo>
                  <a:pt x="1757587" y="285839"/>
                </a:lnTo>
                <a:lnTo>
                  <a:pt x="1739440" y="242838"/>
                </a:lnTo>
                <a:lnTo>
                  <a:pt x="1711294" y="206406"/>
                </a:lnTo>
                <a:lnTo>
                  <a:pt x="1674865" y="178259"/>
                </a:lnTo>
                <a:lnTo>
                  <a:pt x="1631868" y="160112"/>
                </a:lnTo>
                <a:lnTo>
                  <a:pt x="1584020" y="153682"/>
                </a:lnTo>
                <a:lnTo>
                  <a:pt x="1536166" y="160112"/>
                </a:lnTo>
                <a:lnTo>
                  <a:pt x="1493166" y="178259"/>
                </a:lnTo>
                <a:lnTo>
                  <a:pt x="1456734" y="206406"/>
                </a:lnTo>
                <a:lnTo>
                  <a:pt x="1428587" y="242838"/>
                </a:lnTo>
                <a:lnTo>
                  <a:pt x="1410440" y="285839"/>
                </a:lnTo>
                <a:lnTo>
                  <a:pt x="1404010" y="333692"/>
                </a:lnTo>
                <a:lnTo>
                  <a:pt x="1410440" y="381543"/>
                </a:lnTo>
                <a:lnTo>
                  <a:pt x="1428587" y="424542"/>
                </a:lnTo>
                <a:lnTo>
                  <a:pt x="1456734" y="460971"/>
                </a:lnTo>
                <a:lnTo>
                  <a:pt x="1493166" y="489117"/>
                </a:lnTo>
                <a:lnTo>
                  <a:pt x="1536166" y="507262"/>
                </a:lnTo>
                <a:lnTo>
                  <a:pt x="1584020" y="513692"/>
                </a:lnTo>
                <a:lnTo>
                  <a:pt x="1631868" y="507262"/>
                </a:lnTo>
                <a:lnTo>
                  <a:pt x="1674865" y="489117"/>
                </a:lnTo>
                <a:lnTo>
                  <a:pt x="1711294" y="460971"/>
                </a:lnTo>
                <a:lnTo>
                  <a:pt x="1739440" y="424542"/>
                </a:lnTo>
                <a:lnTo>
                  <a:pt x="1757587" y="381543"/>
                </a:lnTo>
                <a:lnTo>
                  <a:pt x="1764017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3380011" y="1304358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1613" y="1130600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632277" y="1772850"/>
            <a:ext cx="3767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85659" y="1631817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48" y="134011"/>
                </a:lnTo>
              </a:path>
              <a:path w="558164" h="949325">
                <a:moveTo>
                  <a:pt x="558088" y="769014"/>
                </a:moveTo>
                <a:lnTo>
                  <a:pt x="551658" y="721162"/>
                </a:lnTo>
                <a:lnTo>
                  <a:pt x="533511" y="678163"/>
                </a:lnTo>
                <a:lnTo>
                  <a:pt x="505364" y="641733"/>
                </a:lnTo>
                <a:lnTo>
                  <a:pt x="468932" y="613587"/>
                </a:lnTo>
                <a:lnTo>
                  <a:pt x="425932" y="595441"/>
                </a:lnTo>
                <a:lnTo>
                  <a:pt x="378079" y="589012"/>
                </a:lnTo>
                <a:lnTo>
                  <a:pt x="330230" y="595441"/>
                </a:lnTo>
                <a:lnTo>
                  <a:pt x="287234" y="613587"/>
                </a:lnTo>
                <a:lnTo>
                  <a:pt x="250804" y="641733"/>
                </a:lnTo>
                <a:lnTo>
                  <a:pt x="222658" y="678163"/>
                </a:lnTo>
                <a:lnTo>
                  <a:pt x="204512" y="721162"/>
                </a:lnTo>
                <a:lnTo>
                  <a:pt x="198081" y="769014"/>
                </a:lnTo>
                <a:lnTo>
                  <a:pt x="204512" y="816866"/>
                </a:lnTo>
                <a:lnTo>
                  <a:pt x="222658" y="859865"/>
                </a:lnTo>
                <a:lnTo>
                  <a:pt x="250804" y="896295"/>
                </a:lnTo>
                <a:lnTo>
                  <a:pt x="287234" y="924441"/>
                </a:lnTo>
                <a:lnTo>
                  <a:pt x="330230" y="942586"/>
                </a:lnTo>
                <a:lnTo>
                  <a:pt x="378079" y="949016"/>
                </a:lnTo>
                <a:lnTo>
                  <a:pt x="425932" y="942586"/>
                </a:lnTo>
                <a:lnTo>
                  <a:pt x="468932" y="924441"/>
                </a:lnTo>
                <a:lnTo>
                  <a:pt x="505364" y="896295"/>
                </a:lnTo>
                <a:lnTo>
                  <a:pt x="533511" y="859865"/>
                </a:lnTo>
                <a:lnTo>
                  <a:pt x="551658" y="816866"/>
                </a:lnTo>
                <a:lnTo>
                  <a:pt x="558088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899939" y="2241328"/>
            <a:ext cx="2090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27246" y="2105020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934415" y="1772849"/>
            <a:ext cx="2697861" cy="1134622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156249">
              <a:spcBef>
                <a:spcPts val="120"/>
              </a:spcBef>
              <a:tabLst>
                <a:tab pos="1712443" algn="l"/>
              </a:tabLst>
            </a:pPr>
            <a:r>
              <a:rPr lang="en-US" sz="1702" spc="10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12	</a:t>
            </a:r>
            <a:r>
              <a:rPr lang="en-US" sz="1702" spc="10" dirty="0">
                <a:latin typeface="LM Sans 17"/>
                <a:cs typeface="LM Sans 17"/>
              </a:rPr>
              <a:t> </a:t>
            </a:r>
            <a:r>
              <a:rPr sz="1702" spc="10" dirty="0">
                <a:latin typeface="LM Sans 17"/>
                <a:cs typeface="LM Sans 17"/>
              </a:rPr>
              <a:t>7</a:t>
            </a:r>
            <a:endParaRPr sz="1702" dirty="0">
              <a:latin typeface="LM Sans 17"/>
              <a:cs typeface="LM Sans 17"/>
            </a:endParaRPr>
          </a:p>
          <a:p>
            <a:pPr marR="424615" algn="ctr">
              <a:spcBef>
                <a:spcPts val="1647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  <a:p>
            <a:pPr algn="ctr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38631"/>
            <a:ext cx="4033873" cy="335627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320851"/>
            <a:ext cx="1013236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35" dirty="0">
                <a:solidFill>
                  <a:srgbClr val="00A4DB"/>
                </a:solidFill>
              </a:rPr>
              <a:t>Definition</a:t>
            </a: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89719" y="673877"/>
            <a:ext cx="4033873" cy="1185499"/>
          </a:xfrm>
          <a:custGeom>
            <a:avLst/>
            <a:gdLst/>
            <a:ahLst/>
            <a:cxnLst/>
            <a:rect l="l" t="t" r="r" b="b"/>
            <a:pathLst>
              <a:path w="4029710" h="1184275">
                <a:moveTo>
                  <a:pt x="4029151" y="0"/>
                </a:moveTo>
                <a:lnTo>
                  <a:pt x="0" y="0"/>
                </a:lnTo>
                <a:lnTo>
                  <a:pt x="0" y="1183995"/>
                </a:lnTo>
                <a:lnTo>
                  <a:pt x="4029151" y="118399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704923"/>
            <a:ext cx="3763084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Binary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max-heap</a:t>
            </a:r>
            <a:r>
              <a:rPr lang="en-US" sz="1702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5" dirty="0">
                <a:latin typeface="LM Sans 17"/>
                <a:cs typeface="LM Sans 17"/>
              </a:rPr>
              <a:t>(each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has zero, one,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25" dirty="0">
                <a:latin typeface="LM Sans 17"/>
                <a:cs typeface="LM Sans 17"/>
              </a:rPr>
              <a:t>two </a:t>
            </a:r>
            <a:r>
              <a:rPr sz="1702" spc="5" dirty="0">
                <a:latin typeface="LM Sans 17"/>
                <a:cs typeface="LM Sans 17"/>
              </a:rPr>
              <a:t>children) where </a:t>
            </a:r>
            <a:r>
              <a:rPr sz="1702" dirty="0">
                <a:latin typeface="LM Sans 17"/>
                <a:cs typeface="LM Sans 17"/>
              </a:rPr>
              <a:t>the  value </a:t>
            </a:r>
            <a:r>
              <a:rPr sz="1702" spc="5" dirty="0">
                <a:latin typeface="LM Sans 17"/>
                <a:cs typeface="LM Sans 17"/>
              </a:rPr>
              <a:t>of each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at </a:t>
            </a:r>
            <a:r>
              <a:rPr sz="1702" dirty="0">
                <a:latin typeface="LM Sans 17"/>
                <a:cs typeface="LM Sans 17"/>
              </a:rPr>
              <a:t>least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values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its children.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8063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6104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61681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7" y="1948503"/>
            <a:ext cx="11475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38785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4661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0271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247906" y="764007"/>
            <a:ext cx="157126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pri-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908" y="1026641"/>
            <a:ext cx="171555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the  </a:t>
            </a:r>
            <a:r>
              <a:rPr sz="1702" spc="5" dirty="0">
                <a:latin typeface="LM Sans 17"/>
                <a:cs typeface="LM Sans 17"/>
              </a:rPr>
              <a:t>changed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  </a:t>
            </a:r>
            <a:r>
              <a:rPr sz="1702" b="1" spc="5" dirty="0">
                <a:latin typeface="LM Sans 17"/>
                <a:cs typeface="LM Sans 17"/>
              </a:rPr>
              <a:t>sift up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b="1" spc="-5" dirty="0">
                <a:latin typeface="LM Sans 17"/>
                <a:cs typeface="LM Sans 17"/>
              </a:rPr>
              <a:t>down</a:t>
            </a:r>
            <a:r>
              <a:rPr sz="1702" spc="-5" dirty="0">
                <a:latin typeface="LM Sans 17"/>
                <a:cs typeface="LM Sans 17"/>
              </a:rPr>
              <a:t>  </a:t>
            </a:r>
            <a:r>
              <a:rPr sz="1702" spc="10" dirty="0">
                <a:latin typeface="LM Sans 17"/>
                <a:cs typeface="LM Sans 17"/>
              </a:rPr>
              <a:t>depending on  </a:t>
            </a:r>
            <a:r>
              <a:rPr sz="1702" spc="5" dirty="0">
                <a:latin typeface="LM Sans 17"/>
                <a:cs typeface="LM Sans 17"/>
              </a:rPr>
              <a:t>whether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10" dirty="0">
                <a:latin typeface="LM Sans 17"/>
                <a:cs typeface="LM Sans 17"/>
              </a:rPr>
              <a:t>pri-  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dirty="0">
                <a:latin typeface="LM Sans 17"/>
                <a:cs typeface="LM Sans 17"/>
              </a:rPr>
              <a:t>decreased  </a:t>
            </a:r>
            <a:r>
              <a:rPr sz="1702" spc="-15" dirty="0">
                <a:latin typeface="LM Sans 17"/>
                <a:cs typeface="LM Sans 17"/>
              </a:rPr>
              <a:t>or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increased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810" y="764007"/>
            <a:ext cx="15823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pri-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908" y="1026641"/>
            <a:ext cx="1715558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the  </a:t>
            </a:r>
            <a:r>
              <a:rPr sz="1702" spc="5" dirty="0">
                <a:latin typeface="LM Sans 17"/>
                <a:cs typeface="LM Sans 17"/>
              </a:rPr>
              <a:t>changed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  </a:t>
            </a:r>
            <a:r>
              <a:rPr sz="1702" spc="5" dirty="0">
                <a:latin typeface="LM Sans 17"/>
                <a:cs typeface="LM Sans 17"/>
              </a:rPr>
              <a:t>sift up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5" dirty="0">
                <a:latin typeface="LM Sans 17"/>
                <a:cs typeface="LM Sans 17"/>
              </a:rPr>
              <a:t>down  </a:t>
            </a:r>
            <a:r>
              <a:rPr sz="1702" spc="10" dirty="0">
                <a:latin typeface="LM Sans 17"/>
                <a:cs typeface="LM Sans 17"/>
              </a:rPr>
              <a:t>depending on  </a:t>
            </a:r>
            <a:r>
              <a:rPr sz="1702" spc="5" dirty="0">
                <a:latin typeface="LM Sans 17"/>
                <a:cs typeface="LM Sans 17"/>
              </a:rPr>
              <a:t>whether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10" dirty="0">
                <a:latin typeface="LM Sans 17"/>
                <a:cs typeface="LM Sans 17"/>
              </a:rPr>
              <a:t>pri-  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dirty="0">
                <a:latin typeface="LM Sans 17"/>
                <a:cs typeface="LM Sans 17"/>
              </a:rPr>
              <a:t>decreased  </a:t>
            </a:r>
            <a:r>
              <a:rPr sz="1702" spc="-15" dirty="0">
                <a:latin typeface="LM Sans 17"/>
                <a:cs typeface="LM Sans 17"/>
              </a:rPr>
              <a:t>or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increased</a:t>
            </a:r>
          </a:p>
        </p:txBody>
      </p:sp>
      <p:sp>
        <p:nvSpPr>
          <p:cNvPr id="5" name="object 5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911533" y="1011532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1974562" y="2416981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190789" y="1948503"/>
            <a:ext cx="199459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380011" y="1480011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632277" y="1948503"/>
            <a:ext cx="6741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8" name="object 18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48037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8037" y="2280105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16053" y="2416981"/>
            <a:ext cx="178532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30" y="764007"/>
            <a:ext cx="160314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65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pri-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030" y="1026641"/>
            <a:ext cx="1747436" cy="1974079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and </a:t>
            </a:r>
            <a:r>
              <a:rPr sz="1702" dirty="0">
                <a:latin typeface="LM Sans 17"/>
                <a:cs typeface="LM Sans 17"/>
              </a:rPr>
              <a:t>let the  </a:t>
            </a:r>
            <a:r>
              <a:rPr sz="1702" spc="5" dirty="0">
                <a:latin typeface="LM Sans 17"/>
                <a:cs typeface="LM Sans 17"/>
              </a:rPr>
              <a:t>changed</a:t>
            </a:r>
            <a:r>
              <a:rPr sz="1702" spc="-5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element  </a:t>
            </a:r>
            <a:r>
              <a:rPr sz="1702" spc="5" dirty="0">
                <a:latin typeface="LM Sans 17"/>
                <a:cs typeface="LM Sans 17"/>
              </a:rPr>
              <a:t>sift up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5" dirty="0">
                <a:latin typeface="LM Sans 17"/>
                <a:cs typeface="LM Sans 17"/>
              </a:rPr>
              <a:t>down  </a:t>
            </a:r>
            <a:r>
              <a:rPr sz="1702" spc="10" dirty="0">
                <a:latin typeface="LM Sans 17"/>
                <a:cs typeface="LM Sans 17"/>
              </a:rPr>
              <a:t>depending on  </a:t>
            </a:r>
            <a:r>
              <a:rPr sz="1702" spc="5" dirty="0">
                <a:latin typeface="LM Sans 17"/>
                <a:cs typeface="LM Sans 17"/>
              </a:rPr>
              <a:t>whether </a:t>
            </a:r>
            <a:r>
              <a:rPr sz="1702" dirty="0">
                <a:latin typeface="LM Sans 17"/>
                <a:cs typeface="LM Sans 17"/>
              </a:rPr>
              <a:t>its </a:t>
            </a:r>
            <a:r>
              <a:rPr sz="1702" spc="-10" dirty="0">
                <a:latin typeface="LM Sans 17"/>
                <a:cs typeface="LM Sans 17"/>
              </a:rPr>
              <a:t>pri-  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dirty="0">
                <a:latin typeface="LM Sans 17"/>
                <a:cs typeface="LM Sans 17"/>
              </a:rPr>
              <a:t>decreased  </a:t>
            </a:r>
            <a:r>
              <a:rPr sz="1702" spc="-15" dirty="0">
                <a:latin typeface="LM Sans 17"/>
                <a:cs typeface="LM Sans 17"/>
              </a:rPr>
              <a:t>or</a:t>
            </a:r>
            <a:r>
              <a:rPr sz="1702" spc="-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increased</a:t>
            </a:r>
          </a:p>
        </p:txBody>
      </p:sp>
      <p:sp>
        <p:nvSpPr>
          <p:cNvPr id="5" name="object 5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911532" y="1011532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1974563" y="2416981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2190787" y="1948503"/>
            <a:ext cx="33022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380011" y="1480011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632277" y="1948503"/>
            <a:ext cx="11160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416053" y="2416981"/>
            <a:ext cx="29557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35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6220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5482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6" name="object 16"/>
            <p:cNvSpPr/>
            <p:nvPr/>
          </p:nvSpPr>
          <p:spPr>
            <a:xfrm>
              <a:off x="3348037" y="1807390"/>
              <a:ext cx="360045" cy="949325"/>
            </a:xfrm>
            <a:custGeom>
              <a:avLst/>
              <a:gdLst/>
              <a:ahLst/>
              <a:cxnLst/>
              <a:rect l="l" t="t" r="r" b="b"/>
              <a:pathLst>
                <a:path w="360045" h="949325">
                  <a:moveTo>
                    <a:pt x="233921" y="0"/>
                  </a:moveTo>
                  <a:lnTo>
                    <a:pt x="306069" y="134011"/>
                  </a:lnTo>
                </a:path>
                <a:path w="360045" h="949325">
                  <a:moveTo>
                    <a:pt x="360006" y="769014"/>
                  </a:moveTo>
                  <a:lnTo>
                    <a:pt x="353576" y="721162"/>
                  </a:lnTo>
                  <a:lnTo>
                    <a:pt x="335430" y="678163"/>
                  </a:lnTo>
                  <a:lnTo>
                    <a:pt x="307282" y="641733"/>
                  </a:lnTo>
                  <a:lnTo>
                    <a:pt x="270851" y="613587"/>
                  </a:lnTo>
                  <a:lnTo>
                    <a:pt x="227850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50" y="942586"/>
                  </a:lnTo>
                  <a:lnTo>
                    <a:pt x="270851" y="924441"/>
                  </a:lnTo>
                  <a:lnTo>
                    <a:pt x="307282" y="896295"/>
                  </a:lnTo>
                  <a:lnTo>
                    <a:pt x="335430" y="859865"/>
                  </a:lnTo>
                  <a:lnTo>
                    <a:pt x="353576" y="816866"/>
                  </a:lnTo>
                  <a:lnTo>
                    <a:pt x="360006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295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57492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0040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9" y="6429"/>
                  </a:lnTo>
                  <a:lnTo>
                    <a:pt x="89152" y="24575"/>
                  </a:lnTo>
                  <a:lnTo>
                    <a:pt x="52722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2" y="307283"/>
                  </a:lnTo>
                  <a:lnTo>
                    <a:pt x="89152" y="335429"/>
                  </a:lnTo>
                  <a:lnTo>
                    <a:pt x="132149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16052" y="2416981"/>
            <a:ext cx="14518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35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5736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5318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40857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18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62514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8723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2279" y="1793802"/>
            <a:ext cx="811733" cy="973190"/>
            <a:chOff x="3338829" y="1793737"/>
            <a:chExt cx="810895" cy="972185"/>
          </a:xfrm>
        </p:grpSpPr>
        <p:sp>
          <p:nvSpPr>
            <p:cNvPr id="16" name="object 16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037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6054" y="2416981"/>
            <a:ext cx="234971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18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1" y="241698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3393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19880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18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386" y="69532"/>
            <a:ext cx="2200006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ChangePriority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1081251" cy="1451203"/>
          </a:xfrm>
          <a:custGeom>
            <a:avLst/>
            <a:gdLst/>
            <a:ahLst/>
            <a:cxnLst/>
            <a:rect l="l" t="t" r="r" b="b"/>
            <a:pathLst>
              <a:path w="1080135" h="1449705">
                <a:moveTo>
                  <a:pt x="981697" y="0"/>
                </a:moveTo>
                <a:lnTo>
                  <a:pt x="781659" y="200050"/>
                </a:lnTo>
              </a:path>
              <a:path w="1080135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1080135" h="1449705">
                <a:moveTo>
                  <a:pt x="558088" y="500687"/>
                </a:moveTo>
                <a:lnTo>
                  <a:pt x="485927" y="634699"/>
                </a:lnTo>
              </a:path>
              <a:path w="1080135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  <a:path w="1080135" h="1449705">
                <a:moveTo>
                  <a:pt x="316750" y="973402"/>
                </a:moveTo>
                <a:lnTo>
                  <a:pt x="259245" y="1097995"/>
                </a:lnTo>
              </a:path>
              <a:path w="1080135" h="1449705">
                <a:moveTo>
                  <a:pt x="1080008" y="801696"/>
                </a:moveTo>
                <a:lnTo>
                  <a:pt x="1073577" y="753844"/>
                </a:lnTo>
                <a:lnTo>
                  <a:pt x="1055431" y="710845"/>
                </a:lnTo>
                <a:lnTo>
                  <a:pt x="1027285" y="674414"/>
                </a:lnTo>
                <a:lnTo>
                  <a:pt x="990855" y="646269"/>
                </a:lnTo>
                <a:lnTo>
                  <a:pt x="947858" y="628123"/>
                </a:lnTo>
                <a:lnTo>
                  <a:pt x="900010" y="621694"/>
                </a:lnTo>
                <a:lnTo>
                  <a:pt x="852157" y="628123"/>
                </a:lnTo>
                <a:lnTo>
                  <a:pt x="809156" y="646269"/>
                </a:lnTo>
                <a:lnTo>
                  <a:pt x="772725" y="674414"/>
                </a:lnTo>
                <a:lnTo>
                  <a:pt x="744577" y="710845"/>
                </a:lnTo>
                <a:lnTo>
                  <a:pt x="726431" y="753844"/>
                </a:lnTo>
                <a:lnTo>
                  <a:pt x="720001" y="801696"/>
                </a:lnTo>
                <a:lnTo>
                  <a:pt x="726431" y="849548"/>
                </a:lnTo>
                <a:lnTo>
                  <a:pt x="744577" y="892547"/>
                </a:lnTo>
                <a:lnTo>
                  <a:pt x="772725" y="928977"/>
                </a:lnTo>
                <a:lnTo>
                  <a:pt x="809156" y="957123"/>
                </a:lnTo>
                <a:lnTo>
                  <a:pt x="852157" y="975268"/>
                </a:lnTo>
                <a:lnTo>
                  <a:pt x="900010" y="981698"/>
                </a:lnTo>
                <a:lnTo>
                  <a:pt x="947858" y="975268"/>
                </a:lnTo>
                <a:lnTo>
                  <a:pt x="990855" y="957123"/>
                </a:lnTo>
                <a:lnTo>
                  <a:pt x="1027285" y="928977"/>
                </a:lnTo>
                <a:lnTo>
                  <a:pt x="1055431" y="892547"/>
                </a:lnTo>
                <a:lnTo>
                  <a:pt x="1073577" y="849548"/>
                </a:lnTo>
                <a:lnTo>
                  <a:pt x="1080008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2"/>
            <a:ext cx="8322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0" y="1480011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35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2"/>
            <a:ext cx="28129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  <a:path w="792479" h="949325">
                <a:moveTo>
                  <a:pt x="475259" y="472715"/>
                </a:moveTo>
                <a:lnTo>
                  <a:pt x="532752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1046938" y="2299771"/>
            <a:ext cx="3625134" cy="785610"/>
          </a:xfrm>
          <a:prstGeom prst="rect">
            <a:avLst/>
          </a:prstGeom>
        </p:spPr>
        <p:txBody>
          <a:bodyPr vert="horz" wrap="square" lIns="0" tIns="132217" rIns="0" bIns="0" rtlCol="0">
            <a:spAutoFit/>
          </a:bodyPr>
          <a:lstStyle/>
          <a:p>
            <a:pPr marL="940128">
              <a:spcBef>
                <a:spcPts val="1041"/>
              </a:spcBef>
              <a:tabLst>
                <a:tab pos="2381148" algn="l"/>
                <a:tab pos="2865515" algn="l"/>
              </a:tabLst>
            </a:pPr>
            <a:r>
              <a:rPr sz="1702" spc="10" dirty="0">
                <a:latin typeface="LM Sans 17"/>
                <a:cs typeface="LM Sans 17"/>
              </a:rPr>
              <a:t>11	18	7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  <a:endParaRPr sz="1702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02630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3468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91862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38631"/>
            <a:ext cx="4033873" cy="335627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320851"/>
            <a:ext cx="1013236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35" dirty="0">
                <a:solidFill>
                  <a:srgbClr val="00A4DB"/>
                </a:solidFill>
              </a:rPr>
              <a:t>Definition</a:t>
            </a:r>
            <a:endParaRPr sz="2052"/>
          </a:p>
        </p:txBody>
      </p:sp>
      <p:sp>
        <p:nvSpPr>
          <p:cNvPr id="4" name="object 4"/>
          <p:cNvSpPr/>
          <p:nvPr/>
        </p:nvSpPr>
        <p:spPr>
          <a:xfrm>
            <a:off x="289719" y="673877"/>
            <a:ext cx="4033873" cy="1185499"/>
          </a:xfrm>
          <a:custGeom>
            <a:avLst/>
            <a:gdLst/>
            <a:ahLst/>
            <a:cxnLst/>
            <a:rect l="l" t="t" r="r" b="b"/>
            <a:pathLst>
              <a:path w="4029710" h="1184275">
                <a:moveTo>
                  <a:pt x="4029151" y="0"/>
                </a:moveTo>
                <a:lnTo>
                  <a:pt x="0" y="0"/>
                </a:lnTo>
                <a:lnTo>
                  <a:pt x="0" y="1183995"/>
                </a:lnTo>
                <a:lnTo>
                  <a:pt x="4029151" y="1183995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5" name="object 5"/>
          <p:cNvSpPr txBox="1"/>
          <p:nvPr/>
        </p:nvSpPr>
        <p:spPr>
          <a:xfrm>
            <a:off x="347653" y="704923"/>
            <a:ext cx="3763084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5" dirty="0">
                <a:solidFill>
                  <a:srgbClr val="006EB8"/>
                </a:solidFill>
                <a:latin typeface="LM Sans 17"/>
                <a:cs typeface="LM Sans 17"/>
              </a:rPr>
              <a:t>Binary </a:t>
            </a:r>
            <a:r>
              <a:rPr sz="1702" dirty="0">
                <a:solidFill>
                  <a:srgbClr val="006EB8"/>
                </a:solidFill>
                <a:latin typeface="LM Sans 17"/>
                <a:cs typeface="LM Sans 17"/>
              </a:rPr>
              <a:t>max-heap</a:t>
            </a:r>
            <a:r>
              <a:rPr lang="en-US" sz="1702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 </a:t>
            </a:r>
            <a:r>
              <a:rPr sz="1702" spc="-5" dirty="0">
                <a:latin typeface="LM Sans 17"/>
                <a:cs typeface="LM Sans 17"/>
              </a:rPr>
              <a:t>binary </a:t>
            </a:r>
            <a:r>
              <a:rPr sz="1702" dirty="0">
                <a:latin typeface="LM Sans 17"/>
                <a:cs typeface="LM Sans 17"/>
              </a:rPr>
              <a:t>tree </a:t>
            </a:r>
            <a:r>
              <a:rPr sz="1702" spc="5" dirty="0">
                <a:latin typeface="LM Sans 17"/>
                <a:cs typeface="LM Sans 17"/>
              </a:rPr>
              <a:t>(each </a:t>
            </a:r>
            <a:r>
              <a:rPr sz="1702" spc="15" dirty="0">
                <a:latin typeface="LM Sans 17"/>
                <a:cs typeface="LM Sans 17"/>
              </a:rPr>
              <a:t>node  </a:t>
            </a:r>
            <a:r>
              <a:rPr sz="1702" spc="5" dirty="0">
                <a:latin typeface="LM Sans 17"/>
                <a:cs typeface="LM Sans 17"/>
              </a:rPr>
              <a:t>has zero, one, </a:t>
            </a:r>
            <a:r>
              <a:rPr sz="1702" spc="-15" dirty="0">
                <a:latin typeface="LM Sans 17"/>
                <a:cs typeface="LM Sans 17"/>
              </a:rPr>
              <a:t>or </a:t>
            </a:r>
            <a:r>
              <a:rPr sz="1702" spc="-25" dirty="0">
                <a:latin typeface="LM Sans 17"/>
                <a:cs typeface="LM Sans 17"/>
              </a:rPr>
              <a:t>two </a:t>
            </a:r>
            <a:r>
              <a:rPr sz="1702" spc="5" dirty="0">
                <a:latin typeface="LM Sans 17"/>
                <a:cs typeface="LM Sans 17"/>
              </a:rPr>
              <a:t>children) where </a:t>
            </a:r>
            <a:r>
              <a:rPr sz="1702" dirty="0">
                <a:latin typeface="LM Sans 17"/>
                <a:cs typeface="LM Sans 17"/>
              </a:rPr>
              <a:t>the  value </a:t>
            </a:r>
            <a:r>
              <a:rPr sz="1702" spc="5" dirty="0">
                <a:latin typeface="LM Sans 17"/>
                <a:cs typeface="LM Sans 17"/>
              </a:rPr>
              <a:t>of each </a:t>
            </a:r>
            <a:r>
              <a:rPr sz="1702" spc="15" dirty="0">
                <a:latin typeface="LM Sans 17"/>
                <a:cs typeface="LM Sans 17"/>
              </a:rPr>
              <a:t>node </a:t>
            </a:r>
            <a:r>
              <a:rPr sz="1702" dirty="0">
                <a:latin typeface="LM Sans 17"/>
                <a:cs typeface="LM Sans 17"/>
              </a:rPr>
              <a:t>is </a:t>
            </a:r>
            <a:r>
              <a:rPr sz="1702" spc="5" dirty="0">
                <a:latin typeface="LM Sans 17"/>
                <a:cs typeface="LM Sans 17"/>
              </a:rPr>
              <a:t>at </a:t>
            </a:r>
            <a:r>
              <a:rPr sz="1702" dirty="0">
                <a:latin typeface="LM Sans 17"/>
                <a:cs typeface="LM Sans 17"/>
              </a:rPr>
              <a:t>least </a:t>
            </a:r>
            <a:r>
              <a:rPr sz="1702" spc="5" dirty="0">
                <a:latin typeface="LM Sans 17"/>
                <a:cs typeface="LM Sans 17"/>
              </a:rPr>
              <a:t>the </a:t>
            </a:r>
            <a:r>
              <a:rPr sz="1702" dirty="0">
                <a:latin typeface="LM Sans 17"/>
                <a:cs typeface="LM Sans 17"/>
              </a:rPr>
              <a:t>values </a:t>
            </a:r>
            <a:r>
              <a:rPr sz="1702" spc="5" dirty="0">
                <a:latin typeface="LM Sans 17"/>
                <a:cs typeface="LM Sans 17"/>
              </a:rPr>
              <a:t>of  </a:t>
            </a:r>
            <a:r>
              <a:rPr sz="1702" dirty="0">
                <a:latin typeface="LM Sans 17"/>
                <a:cs typeface="LM Sans 17"/>
              </a:rPr>
              <a:t>its children.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453"/>
              </p:ext>
            </p:extLst>
          </p:nvPr>
        </p:nvGraphicFramePr>
        <p:xfrm>
          <a:off x="289720" y="1985744"/>
          <a:ext cx="4033872" cy="125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3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45">
                <a:tc>
                  <a:txBody>
                    <a:bodyPr/>
                    <a:lstStyle/>
                    <a:p>
                      <a:pPr marL="70485">
                        <a:lnSpc>
                          <a:spcPts val="2435"/>
                        </a:lnSpc>
                      </a:pPr>
                      <a:r>
                        <a:rPr sz="2000" spc="-95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2000" spc="-165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2000" spc="125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180" dirty="0">
                          <a:solidFill>
                            <a:srgbClr val="006EB8"/>
                          </a:solidFill>
                          <a:latin typeface="Trebuchet MS"/>
                          <a:cs typeface="Trebuchet MS"/>
                        </a:rPr>
                        <a:t>words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CAD5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620">
                <a:tc>
                  <a:txBody>
                    <a:bodyPr/>
                    <a:lstStyle/>
                    <a:p>
                      <a:pPr marL="70485" marR="25400">
                        <a:lnSpc>
                          <a:spcPct val="107400"/>
                        </a:lnSpc>
                        <a:spcBef>
                          <a:spcPts val="340"/>
                        </a:spcBef>
                      </a:pPr>
                      <a:r>
                        <a:rPr lang="en-US" sz="1700" spc="-25" dirty="0">
                          <a:latin typeface="LM Sans 17"/>
                          <a:cs typeface="LM Sans 17"/>
                        </a:rPr>
                        <a:t>For each edge of the tree, the value of the</a:t>
                      </a:r>
                    </a:p>
                    <a:p>
                      <a:pPr marL="70485" marR="25400">
                        <a:lnSpc>
                          <a:spcPct val="107400"/>
                        </a:lnSpc>
                        <a:spcBef>
                          <a:spcPts val="340"/>
                        </a:spcBef>
                      </a:pPr>
                      <a:r>
                        <a:rPr lang="en-US" sz="1700" spc="-25" dirty="0">
                          <a:latin typeface="LM Sans 17"/>
                          <a:cs typeface="LM Sans 17"/>
                        </a:rPr>
                        <a:t>parent is at least the value of the child.</a:t>
                      </a:r>
                      <a:endParaRPr sz="1700" dirty="0">
                        <a:latin typeface="LM Sans 17"/>
                        <a:cs typeface="LM Sans 17"/>
                      </a:endParaRPr>
                    </a:p>
                  </a:txBody>
                  <a:tcPr marL="0" marR="0" marT="43225" marB="0">
                    <a:solidFill>
                      <a:srgbClr val="E2E8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7441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58947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2"/>
            <a:ext cx="33174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15611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026641"/>
            <a:ext cx="1318351" cy="57273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5" dirty="0">
                <a:latin typeface="LM Sans 17"/>
                <a:cs typeface="LM Sans 17"/>
              </a:rPr>
              <a:t>change the</a:t>
            </a:r>
            <a:r>
              <a:rPr sz="1702" spc="-70" dirty="0">
                <a:latin typeface="LM Sans 17"/>
                <a:cs typeface="LM Sans 17"/>
              </a:rPr>
              <a:t> </a:t>
            </a:r>
            <a:r>
              <a:rPr sz="1702" spc="-10" dirty="0">
                <a:latin typeface="LM Sans 17"/>
                <a:cs typeface="LM Sans 17"/>
              </a:rPr>
              <a:t>pri</a:t>
            </a:r>
            <a:r>
              <a:rPr sz="1702" spc="-15" dirty="0">
                <a:latin typeface="LM Sans 17"/>
                <a:cs typeface="LM Sans 17"/>
              </a:rPr>
              <a:t>ority </a:t>
            </a:r>
            <a:r>
              <a:rPr sz="1702" spc="5" dirty="0">
                <a:latin typeface="LM Sans 17"/>
                <a:cs typeface="LM Sans 17"/>
              </a:rPr>
              <a:t>of the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019" y="1560032"/>
            <a:ext cx="150928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lang="en-US" sz="1702" spc="5" dirty="0">
                <a:latin typeface="LM Sans 17"/>
                <a:cs typeface="LM Sans 17"/>
              </a:rPr>
              <a:t>el</a:t>
            </a:r>
            <a:r>
              <a:rPr sz="1702" spc="5" dirty="0">
                <a:latin typeface="LM Sans 17"/>
                <a:cs typeface="LM Sans 17"/>
              </a:rPr>
              <a:t>ement to</a:t>
            </a:r>
            <a:r>
              <a:rPr sz="1702" spc="-75" dirty="0">
                <a:latin typeface="LM Sans 17"/>
                <a:cs typeface="LM Sans 17"/>
              </a:rPr>
              <a:t> </a:t>
            </a:r>
            <a:r>
              <a:rPr sz="1702" i="1" spc="225" dirty="0">
                <a:latin typeface="DejaVu Sans Condensed"/>
                <a:cs typeface="DejaVu Sans Condensed"/>
              </a:rPr>
              <a:t>∞</a:t>
            </a:r>
            <a:r>
              <a:rPr sz="1702" spc="225" dirty="0">
                <a:latin typeface="LM Sans 17"/>
                <a:cs typeface="LM Sans 17"/>
              </a:rPr>
              <a:t>,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820" y="1862567"/>
            <a:ext cx="1445482" cy="1133271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dirty="0">
                <a:latin typeface="LM Sans 17"/>
                <a:cs typeface="LM Sans 17"/>
              </a:rPr>
              <a:t>let it </a:t>
            </a:r>
            <a:r>
              <a:rPr sz="1702" spc="5" dirty="0">
                <a:latin typeface="LM Sans 17"/>
                <a:cs typeface="LM Sans 17"/>
              </a:rPr>
              <a:t>sift </a:t>
            </a:r>
            <a:r>
              <a:rPr sz="1702" dirty="0">
                <a:latin typeface="LM Sans 17"/>
                <a:cs typeface="LM Sans 17"/>
              </a:rPr>
              <a:t>up,  </a:t>
            </a:r>
            <a:r>
              <a:rPr sz="1702" spc="5" dirty="0">
                <a:latin typeface="LM Sans 17"/>
                <a:cs typeface="LM Sans 17"/>
              </a:rPr>
              <a:t>and then</a:t>
            </a:r>
            <a:r>
              <a:rPr sz="1702" spc="-60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extract  </a:t>
            </a:r>
            <a:r>
              <a:rPr sz="1702" spc="5" dirty="0">
                <a:latin typeface="LM Sans 17"/>
                <a:cs typeface="LM Sans 17"/>
              </a:rPr>
              <a:t>maximum</a:t>
            </a:r>
            <a:endParaRPr sz="1702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15619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2395" y="1297035"/>
            <a:ext cx="785036" cy="1001159"/>
            <a:chOff x="3149142" y="1297482"/>
            <a:chExt cx="784225" cy="1000125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32278" y="1948503"/>
            <a:ext cx="72874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416053" y="2416981"/>
            <a:ext cx="192996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31404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106139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25718" y="1924335"/>
            <a:ext cx="112263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28109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1" y="241698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3393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45266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25718" y="1924335"/>
            <a:ext cx="478777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2279" y="1793802"/>
            <a:ext cx="811733" cy="973190"/>
            <a:chOff x="3338829" y="1793737"/>
            <a:chExt cx="810895" cy="972185"/>
          </a:xfrm>
        </p:grpSpPr>
        <p:sp>
          <p:nvSpPr>
            <p:cNvPr id="16" name="object 16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3348037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16053" y="2416981"/>
            <a:ext cx="119880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5818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73465" y="1455856"/>
            <a:ext cx="9229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726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4" y="2416981"/>
            <a:ext cx="231096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3267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73464" y="1455856"/>
            <a:ext cx="47426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2277" y="1948503"/>
            <a:ext cx="44840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416054" y="2416981"/>
            <a:ext cx="118751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04986" y="987366"/>
            <a:ext cx="91263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2" y="2416981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255300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0" y="1480011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86285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228513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04986" y="987366"/>
            <a:ext cx="4348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09993" y="1306266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697" y="0"/>
                </a:moveTo>
                <a:lnTo>
                  <a:pt x="781659" y="200050"/>
                </a:lnTo>
              </a:path>
              <a:path w="981710" h="1449705">
                <a:moveTo>
                  <a:pt x="575995" y="801696"/>
                </a:moveTo>
                <a:lnTo>
                  <a:pt x="569566" y="753844"/>
                </a:lnTo>
                <a:lnTo>
                  <a:pt x="551422" y="710845"/>
                </a:lnTo>
                <a:lnTo>
                  <a:pt x="523278" y="674414"/>
                </a:lnTo>
                <a:lnTo>
                  <a:pt x="486849" y="646269"/>
                </a:lnTo>
                <a:lnTo>
                  <a:pt x="443851" y="628123"/>
                </a:lnTo>
                <a:lnTo>
                  <a:pt x="395998" y="621694"/>
                </a:lnTo>
                <a:lnTo>
                  <a:pt x="348146" y="628123"/>
                </a:lnTo>
                <a:lnTo>
                  <a:pt x="305148" y="646269"/>
                </a:lnTo>
                <a:lnTo>
                  <a:pt x="268719" y="674414"/>
                </a:lnTo>
                <a:lnTo>
                  <a:pt x="240575" y="710845"/>
                </a:lnTo>
                <a:lnTo>
                  <a:pt x="222430" y="753844"/>
                </a:lnTo>
                <a:lnTo>
                  <a:pt x="216001" y="801696"/>
                </a:lnTo>
                <a:lnTo>
                  <a:pt x="222430" y="849548"/>
                </a:lnTo>
                <a:lnTo>
                  <a:pt x="240575" y="892547"/>
                </a:lnTo>
                <a:lnTo>
                  <a:pt x="268719" y="928977"/>
                </a:lnTo>
                <a:lnTo>
                  <a:pt x="305148" y="957123"/>
                </a:lnTo>
                <a:lnTo>
                  <a:pt x="348146" y="975268"/>
                </a:lnTo>
                <a:lnTo>
                  <a:pt x="395998" y="981698"/>
                </a:lnTo>
                <a:lnTo>
                  <a:pt x="443851" y="975268"/>
                </a:lnTo>
                <a:lnTo>
                  <a:pt x="486849" y="957123"/>
                </a:lnTo>
                <a:lnTo>
                  <a:pt x="523278" y="928977"/>
                </a:lnTo>
                <a:lnTo>
                  <a:pt x="551422" y="892547"/>
                </a:lnTo>
                <a:lnTo>
                  <a:pt x="569566" y="849548"/>
                </a:lnTo>
                <a:lnTo>
                  <a:pt x="575995" y="801696"/>
                </a:lnTo>
                <a:close/>
              </a:path>
              <a:path w="981710" h="1449705">
                <a:moveTo>
                  <a:pt x="558088" y="500687"/>
                </a:moveTo>
                <a:lnTo>
                  <a:pt x="485927" y="634699"/>
                </a:lnTo>
              </a:path>
              <a:path w="981710" h="1449705">
                <a:moveTo>
                  <a:pt x="359994" y="1269701"/>
                </a:moveTo>
                <a:lnTo>
                  <a:pt x="353564" y="1221849"/>
                </a:lnTo>
                <a:lnTo>
                  <a:pt x="335420" y="1178850"/>
                </a:lnTo>
                <a:lnTo>
                  <a:pt x="307276" y="1142420"/>
                </a:lnTo>
                <a:lnTo>
                  <a:pt x="270847" y="1114274"/>
                </a:lnTo>
                <a:lnTo>
                  <a:pt x="227849" y="1096129"/>
                </a:lnTo>
                <a:lnTo>
                  <a:pt x="179997" y="1089699"/>
                </a:lnTo>
                <a:lnTo>
                  <a:pt x="132144" y="1096129"/>
                </a:lnTo>
                <a:lnTo>
                  <a:pt x="89146" y="1114274"/>
                </a:lnTo>
                <a:lnTo>
                  <a:pt x="52717" y="1142420"/>
                </a:lnTo>
                <a:lnTo>
                  <a:pt x="24573" y="1178850"/>
                </a:lnTo>
                <a:lnTo>
                  <a:pt x="6429" y="1221849"/>
                </a:lnTo>
                <a:lnTo>
                  <a:pt x="0" y="1269701"/>
                </a:lnTo>
                <a:lnTo>
                  <a:pt x="6429" y="1317553"/>
                </a:lnTo>
                <a:lnTo>
                  <a:pt x="24573" y="1360552"/>
                </a:lnTo>
                <a:lnTo>
                  <a:pt x="52717" y="1396983"/>
                </a:lnTo>
                <a:lnTo>
                  <a:pt x="89146" y="1425128"/>
                </a:lnTo>
                <a:lnTo>
                  <a:pt x="132144" y="1443274"/>
                </a:lnTo>
                <a:lnTo>
                  <a:pt x="179997" y="1449703"/>
                </a:lnTo>
                <a:lnTo>
                  <a:pt x="227849" y="1443274"/>
                </a:lnTo>
                <a:lnTo>
                  <a:pt x="270847" y="1425128"/>
                </a:lnTo>
                <a:lnTo>
                  <a:pt x="307276" y="1396983"/>
                </a:lnTo>
                <a:lnTo>
                  <a:pt x="335420" y="1360552"/>
                </a:lnTo>
                <a:lnTo>
                  <a:pt x="353564" y="1317553"/>
                </a:lnTo>
                <a:lnTo>
                  <a:pt x="359994" y="1269701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1974563" y="241698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9" y="1948503"/>
            <a:ext cx="121646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8" y="1948503"/>
            <a:ext cx="4111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3" y="2416981"/>
            <a:ext cx="108882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500820" y="1574807"/>
            <a:ext cx="1343141" cy="580962"/>
          </a:xfrm>
          <a:prstGeom prst="rect">
            <a:avLst/>
          </a:prstGeom>
        </p:spPr>
        <p:txBody>
          <a:bodyPr vert="horz" wrap="square" lIns="0" tIns="31148" rIns="0" bIns="0" rtlCol="0">
            <a:spAutoFit/>
          </a:bodyPr>
          <a:lstStyle/>
          <a:p>
            <a:pPr marL="12713">
              <a:spcBef>
                <a:spcPts val="245"/>
              </a:spcBef>
            </a:pPr>
            <a:r>
              <a:rPr sz="1702" spc="-5" dirty="0">
                <a:latin typeface="LM Sans 17"/>
                <a:cs typeface="LM Sans 17"/>
              </a:rPr>
              <a:t>now, </a:t>
            </a:r>
            <a:r>
              <a:rPr sz="1702" dirty="0">
                <a:latin typeface="LM Sans 17"/>
                <a:cs typeface="LM Sans 17"/>
              </a:rPr>
              <a:t>call</a:t>
            </a:r>
            <a:endParaRPr sz="1702">
              <a:latin typeface="LM Sans 17"/>
              <a:cs typeface="LM Sans 17"/>
            </a:endParaRPr>
          </a:p>
          <a:p>
            <a:pPr marL="12713">
              <a:spcBef>
                <a:spcPts val="155"/>
              </a:spcBef>
            </a:pPr>
            <a:r>
              <a:rPr sz="1702" spc="55" dirty="0">
                <a:latin typeface="Arial"/>
                <a:cs typeface="Arial"/>
              </a:rPr>
              <a:t>ExtractMax()</a:t>
            </a:r>
            <a:endParaRPr sz="170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04986" y="987366"/>
            <a:ext cx="63741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i="1" spc="446" dirty="0">
                <a:latin typeface="DejaVu Sans Condensed"/>
                <a:cs typeface="DejaVu Sans Condensed"/>
              </a:rPr>
              <a:t>∞</a:t>
            </a:r>
            <a:endParaRPr sz="1702">
              <a:latin typeface="DejaVu Sans Condensed"/>
              <a:cs typeface="DejaVu Sans Condense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0776" y="1297048"/>
            <a:ext cx="1001159" cy="1469637"/>
            <a:chOff x="1898815" y="1297495"/>
            <a:chExt cx="1000125" cy="1468120"/>
          </a:xfrm>
        </p:grpSpPr>
        <p:sp>
          <p:nvSpPr>
            <p:cNvPr id="10" name="object 10"/>
            <p:cNvSpPr/>
            <p:nvPr/>
          </p:nvSpPr>
          <p:spPr>
            <a:xfrm>
              <a:off x="2124024" y="1306703"/>
              <a:ext cx="765810" cy="981710"/>
            </a:xfrm>
            <a:custGeom>
              <a:avLst/>
              <a:gdLst/>
              <a:ahLst/>
              <a:cxnLst/>
              <a:rect l="l" t="t" r="r" b="b"/>
              <a:pathLst>
                <a:path w="765810" h="981710">
                  <a:moveTo>
                    <a:pt x="765695" y="0"/>
                  </a:moveTo>
                  <a:lnTo>
                    <a:pt x="565657" y="200050"/>
                  </a:lnTo>
                </a:path>
                <a:path w="765810" h="981710">
                  <a:moveTo>
                    <a:pt x="359994" y="801696"/>
                  </a:moveTo>
                  <a:lnTo>
                    <a:pt x="353564" y="753844"/>
                  </a:lnTo>
                  <a:lnTo>
                    <a:pt x="335420" y="710845"/>
                  </a:lnTo>
                  <a:lnTo>
                    <a:pt x="307276" y="674414"/>
                  </a:lnTo>
                  <a:lnTo>
                    <a:pt x="270847" y="646269"/>
                  </a:lnTo>
                  <a:lnTo>
                    <a:pt x="227849" y="628123"/>
                  </a:lnTo>
                  <a:lnTo>
                    <a:pt x="179997" y="621694"/>
                  </a:lnTo>
                  <a:lnTo>
                    <a:pt x="132144" y="628123"/>
                  </a:lnTo>
                  <a:lnTo>
                    <a:pt x="89146" y="646269"/>
                  </a:lnTo>
                  <a:lnTo>
                    <a:pt x="52717" y="674414"/>
                  </a:lnTo>
                  <a:lnTo>
                    <a:pt x="24573" y="710845"/>
                  </a:lnTo>
                  <a:lnTo>
                    <a:pt x="6429" y="753844"/>
                  </a:lnTo>
                  <a:lnTo>
                    <a:pt x="0" y="801696"/>
                  </a:lnTo>
                  <a:lnTo>
                    <a:pt x="6429" y="849548"/>
                  </a:lnTo>
                  <a:lnTo>
                    <a:pt x="24573" y="892547"/>
                  </a:lnTo>
                  <a:lnTo>
                    <a:pt x="52717" y="928977"/>
                  </a:lnTo>
                  <a:lnTo>
                    <a:pt x="89146" y="957123"/>
                  </a:lnTo>
                  <a:lnTo>
                    <a:pt x="132144" y="975268"/>
                  </a:lnTo>
                  <a:lnTo>
                    <a:pt x="179997" y="981698"/>
                  </a:lnTo>
                  <a:lnTo>
                    <a:pt x="227849" y="975268"/>
                  </a:lnTo>
                  <a:lnTo>
                    <a:pt x="270847" y="957123"/>
                  </a:lnTo>
                  <a:lnTo>
                    <a:pt x="307276" y="928977"/>
                  </a:lnTo>
                  <a:lnTo>
                    <a:pt x="335420" y="892547"/>
                  </a:lnTo>
                  <a:lnTo>
                    <a:pt x="353564" y="849548"/>
                  </a:lnTo>
                  <a:lnTo>
                    <a:pt x="359994" y="801696"/>
                  </a:lnTo>
                  <a:close/>
                </a:path>
                <a:path w="765810" h="981710">
                  <a:moveTo>
                    <a:pt x="342087" y="500687"/>
                  </a:moveTo>
                  <a:lnTo>
                    <a:pt x="269925" y="634699"/>
                  </a:lnTo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8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79997" y="0"/>
                  </a:move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49" y="353574"/>
                  </a:lnTo>
                  <a:lnTo>
                    <a:pt x="270847" y="335429"/>
                  </a:lnTo>
                  <a:lnTo>
                    <a:pt x="307276" y="307283"/>
                  </a:lnTo>
                  <a:lnTo>
                    <a:pt x="335420" y="270853"/>
                  </a:lnTo>
                  <a:lnTo>
                    <a:pt x="353564" y="227854"/>
                  </a:lnTo>
                  <a:lnTo>
                    <a:pt x="359994" y="180002"/>
                  </a:lnTo>
                  <a:lnTo>
                    <a:pt x="353564" y="132150"/>
                  </a:lnTo>
                  <a:lnTo>
                    <a:pt x="335420" y="89151"/>
                  </a:lnTo>
                  <a:lnTo>
                    <a:pt x="307276" y="52721"/>
                  </a:lnTo>
                  <a:lnTo>
                    <a:pt x="270847" y="24575"/>
                  </a:lnTo>
                  <a:lnTo>
                    <a:pt x="227849" y="6429"/>
                  </a:lnTo>
                  <a:lnTo>
                    <a:pt x="179997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8022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59994" y="180002"/>
                  </a:moveTo>
                  <a:lnTo>
                    <a:pt x="353564" y="132150"/>
                  </a:lnTo>
                  <a:lnTo>
                    <a:pt x="335420" y="89151"/>
                  </a:lnTo>
                  <a:lnTo>
                    <a:pt x="307276" y="52721"/>
                  </a:lnTo>
                  <a:lnTo>
                    <a:pt x="270847" y="24575"/>
                  </a:lnTo>
                  <a:lnTo>
                    <a:pt x="227849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1"/>
                  </a:lnTo>
                  <a:lnTo>
                    <a:pt x="24573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3"/>
                  </a:lnTo>
                  <a:lnTo>
                    <a:pt x="52717" y="307283"/>
                  </a:lnTo>
                  <a:lnTo>
                    <a:pt x="89146" y="335429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49" y="353574"/>
                  </a:lnTo>
                  <a:lnTo>
                    <a:pt x="270847" y="335429"/>
                  </a:lnTo>
                  <a:lnTo>
                    <a:pt x="307276" y="307283"/>
                  </a:lnTo>
                  <a:lnTo>
                    <a:pt x="335420" y="270853"/>
                  </a:lnTo>
                  <a:lnTo>
                    <a:pt x="353564" y="227854"/>
                  </a:lnTo>
                  <a:lnTo>
                    <a:pt x="35999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74562" y="2416981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9507" y="1928601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505" y="351708"/>
                </a:moveTo>
                <a:lnTo>
                  <a:pt x="0" y="476300"/>
                </a:lnTo>
              </a:path>
              <a:path w="821055" h="476885">
                <a:moveTo>
                  <a:pt x="820762" y="180002"/>
                </a:moveTo>
                <a:lnTo>
                  <a:pt x="814332" y="132149"/>
                </a:lnTo>
                <a:lnTo>
                  <a:pt x="796186" y="89150"/>
                </a:lnTo>
                <a:lnTo>
                  <a:pt x="768040" y="52720"/>
                </a:lnTo>
                <a:lnTo>
                  <a:pt x="731610" y="24575"/>
                </a:lnTo>
                <a:lnTo>
                  <a:pt x="688613" y="6429"/>
                </a:lnTo>
                <a:lnTo>
                  <a:pt x="640765" y="0"/>
                </a:lnTo>
                <a:lnTo>
                  <a:pt x="592912" y="6429"/>
                </a:lnTo>
                <a:lnTo>
                  <a:pt x="549911" y="24575"/>
                </a:lnTo>
                <a:lnTo>
                  <a:pt x="513480" y="52720"/>
                </a:lnTo>
                <a:lnTo>
                  <a:pt x="485332" y="89150"/>
                </a:lnTo>
                <a:lnTo>
                  <a:pt x="467186" y="132149"/>
                </a:lnTo>
                <a:lnTo>
                  <a:pt x="460756" y="180002"/>
                </a:lnTo>
                <a:lnTo>
                  <a:pt x="467186" y="227854"/>
                </a:lnTo>
                <a:lnTo>
                  <a:pt x="485332" y="270852"/>
                </a:lnTo>
                <a:lnTo>
                  <a:pt x="513480" y="307283"/>
                </a:lnTo>
                <a:lnTo>
                  <a:pt x="549911" y="335428"/>
                </a:lnTo>
                <a:lnTo>
                  <a:pt x="592912" y="353574"/>
                </a:lnTo>
                <a:lnTo>
                  <a:pt x="640765" y="360004"/>
                </a:lnTo>
                <a:lnTo>
                  <a:pt x="688613" y="353574"/>
                </a:lnTo>
                <a:lnTo>
                  <a:pt x="731610" y="335428"/>
                </a:lnTo>
                <a:lnTo>
                  <a:pt x="768040" y="307283"/>
                </a:lnTo>
                <a:lnTo>
                  <a:pt x="796186" y="270852"/>
                </a:lnTo>
                <a:lnTo>
                  <a:pt x="814332" y="227854"/>
                </a:lnTo>
                <a:lnTo>
                  <a:pt x="820762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2190788" y="1948503"/>
            <a:ext cx="178311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380011" y="1480011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3632277" y="1948503"/>
            <a:ext cx="60265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1" name="object 21"/>
          <p:cNvSpPr txBox="1"/>
          <p:nvPr/>
        </p:nvSpPr>
        <p:spPr>
          <a:xfrm>
            <a:off x="3416053" y="2416981"/>
            <a:ext cx="15960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7746" y="982412"/>
            <a:ext cx="378851" cy="378851"/>
            <a:chOff x="2834817" y="983183"/>
            <a:chExt cx="378460" cy="378460"/>
          </a:xfrm>
        </p:grpSpPr>
        <p:sp>
          <p:nvSpPr>
            <p:cNvPr id="4" name="object 4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B0ACD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5" name="object 5"/>
            <p:cNvSpPr/>
            <p:nvPr/>
          </p:nvSpPr>
          <p:spPr>
            <a:xfrm>
              <a:off x="2844025" y="9923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6" y="179997"/>
                  </a:moveTo>
                  <a:lnTo>
                    <a:pt x="353577" y="132144"/>
                  </a:lnTo>
                  <a:lnTo>
                    <a:pt x="335433" y="89146"/>
                  </a:lnTo>
                  <a:lnTo>
                    <a:pt x="307289" y="52717"/>
                  </a:lnTo>
                  <a:lnTo>
                    <a:pt x="270860" y="24573"/>
                  </a:lnTo>
                  <a:lnTo>
                    <a:pt x="227862" y="6429"/>
                  </a:lnTo>
                  <a:lnTo>
                    <a:pt x="180009" y="0"/>
                  </a:ln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62" y="353564"/>
                  </a:lnTo>
                  <a:lnTo>
                    <a:pt x="270860" y="335420"/>
                  </a:lnTo>
                  <a:lnTo>
                    <a:pt x="307289" y="307276"/>
                  </a:lnTo>
                  <a:lnTo>
                    <a:pt x="335433" y="270847"/>
                  </a:lnTo>
                  <a:lnTo>
                    <a:pt x="353577" y="227849"/>
                  </a:lnTo>
                  <a:lnTo>
                    <a:pt x="360006" y="17999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11533" y="1011532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443041" y="1480011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2190788" y="1948503"/>
            <a:ext cx="116070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1" y="1480011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632277" y="1948503"/>
            <a:ext cx="3922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6" name="object 16"/>
          <p:cNvSpPr txBox="1"/>
          <p:nvPr/>
        </p:nvSpPr>
        <p:spPr>
          <a:xfrm>
            <a:off x="3416052" y="2416981"/>
            <a:ext cx="103892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05870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2" y="288078"/>
            <a:ext cx="2416979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65" dirty="0">
                <a:solidFill>
                  <a:srgbClr val="007F00"/>
                </a:solidFill>
              </a:rPr>
              <a:t>Example:</a:t>
            </a:r>
            <a:r>
              <a:rPr sz="2052" spc="191" dirty="0">
                <a:solidFill>
                  <a:srgbClr val="007F00"/>
                </a:solidFill>
              </a:rPr>
              <a:t> </a:t>
            </a:r>
            <a:r>
              <a:rPr lang="en-US" sz="2052" spc="191" dirty="0">
                <a:solidFill>
                  <a:srgbClr val="007F00"/>
                </a:solidFill>
              </a:rPr>
              <a:t>max</a:t>
            </a:r>
            <a:r>
              <a:rPr sz="2052" spc="-185" dirty="0">
                <a:solidFill>
                  <a:srgbClr val="007F00"/>
                </a:solidFill>
              </a:rPr>
              <a:t>heap</a:t>
            </a:r>
            <a:r>
              <a:rPr lang="en-US" sz="2052" spc="-185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719" y="692197"/>
            <a:ext cx="4033873" cy="2348749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1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1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54875" y="974398"/>
            <a:ext cx="34547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7699" y="1423003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0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2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0"/>
                </a:lnTo>
                <a:lnTo>
                  <a:pt x="6429" y="227853"/>
                </a:lnTo>
                <a:lnTo>
                  <a:pt x="24575" y="270852"/>
                </a:lnTo>
                <a:lnTo>
                  <a:pt x="52720" y="307283"/>
                </a:lnTo>
                <a:lnTo>
                  <a:pt x="89150" y="335428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2" y="335428"/>
                </a:lnTo>
                <a:lnTo>
                  <a:pt x="307283" y="307283"/>
                </a:lnTo>
                <a:lnTo>
                  <a:pt x="335428" y="270852"/>
                </a:lnTo>
                <a:lnTo>
                  <a:pt x="353574" y="227853"/>
                </a:lnTo>
                <a:lnTo>
                  <a:pt x="360004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697201" y="1442877"/>
            <a:ext cx="4038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9211" y="1269155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4" y="0"/>
                </a:moveTo>
                <a:lnTo>
                  <a:pt x="781663" y="200046"/>
                </a:lnTo>
              </a:path>
              <a:path w="981710" h="1449705">
                <a:moveTo>
                  <a:pt x="576005" y="801697"/>
                </a:moveTo>
                <a:lnTo>
                  <a:pt x="569576" y="753845"/>
                </a:lnTo>
                <a:lnTo>
                  <a:pt x="551430" y="710846"/>
                </a:lnTo>
                <a:lnTo>
                  <a:pt x="523285" y="674416"/>
                </a:lnTo>
                <a:lnTo>
                  <a:pt x="486855" y="646270"/>
                </a:lnTo>
                <a:lnTo>
                  <a:pt x="443856" y="628125"/>
                </a:lnTo>
                <a:lnTo>
                  <a:pt x="396003" y="621695"/>
                </a:lnTo>
                <a:lnTo>
                  <a:pt x="348151" y="628125"/>
                </a:lnTo>
                <a:lnTo>
                  <a:pt x="305152" y="646270"/>
                </a:lnTo>
                <a:lnTo>
                  <a:pt x="268722" y="674416"/>
                </a:lnTo>
                <a:lnTo>
                  <a:pt x="240577" y="710846"/>
                </a:lnTo>
                <a:lnTo>
                  <a:pt x="222431" y="753845"/>
                </a:lnTo>
                <a:lnTo>
                  <a:pt x="216001" y="801697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2" y="957124"/>
                </a:lnTo>
                <a:lnTo>
                  <a:pt x="348151" y="975270"/>
                </a:lnTo>
                <a:lnTo>
                  <a:pt x="396003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5" y="801697"/>
                </a:lnTo>
                <a:close/>
              </a:path>
              <a:path w="981710" h="1449705">
                <a:moveTo>
                  <a:pt x="558088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9"/>
                </a:moveTo>
                <a:lnTo>
                  <a:pt x="353574" y="1221855"/>
                </a:lnTo>
                <a:lnTo>
                  <a:pt x="335428" y="1178855"/>
                </a:lnTo>
                <a:lnTo>
                  <a:pt x="307283" y="1142424"/>
                </a:lnTo>
                <a:lnTo>
                  <a:pt x="270852" y="1114278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0" y="1114278"/>
                </a:lnTo>
                <a:lnTo>
                  <a:pt x="52720" y="1142424"/>
                </a:lnTo>
                <a:lnTo>
                  <a:pt x="24575" y="1178855"/>
                </a:lnTo>
                <a:lnTo>
                  <a:pt x="6429" y="1221855"/>
                </a:lnTo>
                <a:lnTo>
                  <a:pt x="0" y="1269709"/>
                </a:lnTo>
                <a:lnTo>
                  <a:pt x="6429" y="1317557"/>
                </a:lnTo>
                <a:lnTo>
                  <a:pt x="24575" y="1360554"/>
                </a:lnTo>
                <a:lnTo>
                  <a:pt x="52720" y="1396983"/>
                </a:lnTo>
                <a:lnTo>
                  <a:pt x="89150" y="1425129"/>
                </a:lnTo>
                <a:lnTo>
                  <a:pt x="132149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2" y="1425129"/>
                </a:lnTo>
                <a:lnTo>
                  <a:pt x="307283" y="1396983"/>
                </a:lnTo>
                <a:lnTo>
                  <a:pt x="335428" y="1360554"/>
                </a:lnTo>
                <a:lnTo>
                  <a:pt x="353574" y="1317557"/>
                </a:lnTo>
                <a:lnTo>
                  <a:pt x="360004" y="1269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239530" y="2379846"/>
            <a:ext cx="242663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8734" y="1891492"/>
            <a:ext cx="821903" cy="477377"/>
          </a:xfrm>
          <a:custGeom>
            <a:avLst/>
            <a:gdLst/>
            <a:ahLst/>
            <a:cxnLst/>
            <a:rect l="l" t="t" r="r" b="b"/>
            <a:pathLst>
              <a:path w="821055" h="476885">
                <a:moveTo>
                  <a:pt x="57497" y="351708"/>
                </a:moveTo>
                <a:lnTo>
                  <a:pt x="0" y="476300"/>
                </a:lnTo>
              </a:path>
              <a:path w="821055" h="476885">
                <a:moveTo>
                  <a:pt x="820757" y="180002"/>
                </a:moveTo>
                <a:lnTo>
                  <a:pt x="814327" y="132150"/>
                </a:lnTo>
                <a:lnTo>
                  <a:pt x="796182" y="89151"/>
                </a:lnTo>
                <a:lnTo>
                  <a:pt x="768036" y="52721"/>
                </a:lnTo>
                <a:lnTo>
                  <a:pt x="731606" y="24575"/>
                </a:lnTo>
                <a:lnTo>
                  <a:pt x="688607" y="6429"/>
                </a:lnTo>
                <a:lnTo>
                  <a:pt x="640755" y="0"/>
                </a:lnTo>
                <a:lnTo>
                  <a:pt x="592903" y="6429"/>
                </a:lnTo>
                <a:lnTo>
                  <a:pt x="549904" y="24575"/>
                </a:lnTo>
                <a:lnTo>
                  <a:pt x="513474" y="52721"/>
                </a:lnTo>
                <a:lnTo>
                  <a:pt x="485328" y="89151"/>
                </a:lnTo>
                <a:lnTo>
                  <a:pt x="467183" y="132150"/>
                </a:lnTo>
                <a:lnTo>
                  <a:pt x="460753" y="180002"/>
                </a:lnTo>
                <a:lnTo>
                  <a:pt x="467183" y="227854"/>
                </a:lnTo>
                <a:lnTo>
                  <a:pt x="485328" y="270853"/>
                </a:lnTo>
                <a:lnTo>
                  <a:pt x="513474" y="307283"/>
                </a:lnTo>
                <a:lnTo>
                  <a:pt x="549904" y="335429"/>
                </a:lnTo>
                <a:lnTo>
                  <a:pt x="592903" y="353574"/>
                </a:lnTo>
                <a:lnTo>
                  <a:pt x="640755" y="360004"/>
                </a:lnTo>
                <a:lnTo>
                  <a:pt x="688607" y="353574"/>
                </a:lnTo>
                <a:lnTo>
                  <a:pt x="731606" y="335429"/>
                </a:lnTo>
                <a:lnTo>
                  <a:pt x="768036" y="307283"/>
                </a:lnTo>
                <a:lnTo>
                  <a:pt x="796182" y="270853"/>
                </a:lnTo>
                <a:lnTo>
                  <a:pt x="814327" y="227854"/>
                </a:lnTo>
                <a:lnTo>
                  <a:pt x="820757" y="180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1432586" y="1911367"/>
            <a:ext cx="148507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27899" y="1423003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6999"/>
                </a:moveTo>
                <a:lnTo>
                  <a:pt x="72157" y="481009"/>
                </a:lnTo>
              </a:path>
              <a:path w="1026160" h="481330">
                <a:moveTo>
                  <a:pt x="1026095" y="180000"/>
                </a:moveTo>
                <a:lnTo>
                  <a:pt x="1019665" y="132149"/>
                </a:lnTo>
                <a:lnTo>
                  <a:pt x="1001519" y="89150"/>
                </a:lnTo>
                <a:lnTo>
                  <a:pt x="973374" y="52720"/>
                </a:lnTo>
                <a:lnTo>
                  <a:pt x="936943" y="24575"/>
                </a:lnTo>
                <a:lnTo>
                  <a:pt x="893944" y="6429"/>
                </a:lnTo>
                <a:lnTo>
                  <a:pt x="846093" y="0"/>
                </a:lnTo>
                <a:lnTo>
                  <a:pt x="798240" y="6429"/>
                </a:lnTo>
                <a:lnTo>
                  <a:pt x="755241" y="24575"/>
                </a:lnTo>
                <a:lnTo>
                  <a:pt x="718811" y="52720"/>
                </a:lnTo>
                <a:lnTo>
                  <a:pt x="690666" y="89150"/>
                </a:lnTo>
                <a:lnTo>
                  <a:pt x="672520" y="132149"/>
                </a:lnTo>
                <a:lnTo>
                  <a:pt x="666090" y="180000"/>
                </a:lnTo>
                <a:lnTo>
                  <a:pt x="672520" y="227853"/>
                </a:lnTo>
                <a:lnTo>
                  <a:pt x="690666" y="270852"/>
                </a:lnTo>
                <a:lnTo>
                  <a:pt x="718811" y="307283"/>
                </a:lnTo>
                <a:lnTo>
                  <a:pt x="755241" y="335428"/>
                </a:lnTo>
                <a:lnTo>
                  <a:pt x="798240" y="353574"/>
                </a:lnTo>
                <a:lnTo>
                  <a:pt x="846093" y="360004"/>
                </a:lnTo>
                <a:lnTo>
                  <a:pt x="893944" y="353574"/>
                </a:lnTo>
                <a:lnTo>
                  <a:pt x="936943" y="335428"/>
                </a:lnTo>
                <a:lnTo>
                  <a:pt x="973374" y="307283"/>
                </a:lnTo>
                <a:lnTo>
                  <a:pt x="1001519" y="270852"/>
                </a:lnTo>
                <a:lnTo>
                  <a:pt x="1019665" y="227853"/>
                </a:lnTo>
                <a:lnTo>
                  <a:pt x="1026095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2612546" y="1442877"/>
            <a:ext cx="102118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0828" y="1269149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47" y="200041"/>
                </a:lnTo>
              </a:path>
              <a:path w="765810" h="981710">
                <a:moveTo>
                  <a:pt x="765698" y="801704"/>
                </a:moveTo>
                <a:lnTo>
                  <a:pt x="759268" y="753852"/>
                </a:lnTo>
                <a:lnTo>
                  <a:pt x="741122" y="710853"/>
                </a:lnTo>
                <a:lnTo>
                  <a:pt x="712977" y="674423"/>
                </a:lnTo>
                <a:lnTo>
                  <a:pt x="676546" y="646277"/>
                </a:lnTo>
                <a:lnTo>
                  <a:pt x="633547" y="628131"/>
                </a:lnTo>
                <a:lnTo>
                  <a:pt x="585696" y="621701"/>
                </a:lnTo>
                <a:lnTo>
                  <a:pt x="537843" y="628131"/>
                </a:lnTo>
                <a:lnTo>
                  <a:pt x="494844" y="646277"/>
                </a:lnTo>
                <a:lnTo>
                  <a:pt x="458414" y="674423"/>
                </a:lnTo>
                <a:lnTo>
                  <a:pt x="430269" y="710853"/>
                </a:lnTo>
                <a:lnTo>
                  <a:pt x="412123" y="753852"/>
                </a:lnTo>
                <a:lnTo>
                  <a:pt x="405693" y="801704"/>
                </a:lnTo>
                <a:lnTo>
                  <a:pt x="412123" y="849556"/>
                </a:lnTo>
                <a:lnTo>
                  <a:pt x="430269" y="892555"/>
                </a:lnTo>
                <a:lnTo>
                  <a:pt x="458414" y="928985"/>
                </a:lnTo>
                <a:lnTo>
                  <a:pt x="494844" y="957131"/>
                </a:lnTo>
                <a:lnTo>
                  <a:pt x="537843" y="975276"/>
                </a:lnTo>
                <a:lnTo>
                  <a:pt x="585696" y="981706"/>
                </a:lnTo>
                <a:lnTo>
                  <a:pt x="633547" y="975276"/>
                </a:lnTo>
                <a:lnTo>
                  <a:pt x="676546" y="957131"/>
                </a:lnTo>
                <a:lnTo>
                  <a:pt x="712977" y="928985"/>
                </a:lnTo>
                <a:lnTo>
                  <a:pt x="741122" y="892555"/>
                </a:lnTo>
                <a:lnTo>
                  <a:pt x="759268" y="849556"/>
                </a:lnTo>
                <a:lnTo>
                  <a:pt x="765698" y="80170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2867873" y="1911367"/>
            <a:ext cx="104141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0715" y="1770362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0" y="0"/>
                </a:moveTo>
                <a:lnTo>
                  <a:pt x="306077" y="134010"/>
                </a:lnTo>
              </a:path>
              <a:path w="792479" h="949325">
                <a:moveTo>
                  <a:pt x="360004" y="769019"/>
                </a:moveTo>
                <a:lnTo>
                  <a:pt x="353574" y="721166"/>
                </a:lnTo>
                <a:lnTo>
                  <a:pt x="335429" y="678166"/>
                </a:lnTo>
                <a:lnTo>
                  <a:pt x="307283" y="641734"/>
                </a:lnTo>
                <a:lnTo>
                  <a:pt x="270853" y="613588"/>
                </a:lnTo>
                <a:lnTo>
                  <a:pt x="227854" y="595442"/>
                </a:lnTo>
                <a:lnTo>
                  <a:pt x="180002" y="589012"/>
                </a:lnTo>
                <a:lnTo>
                  <a:pt x="132150" y="595442"/>
                </a:lnTo>
                <a:lnTo>
                  <a:pt x="89151" y="613588"/>
                </a:lnTo>
                <a:lnTo>
                  <a:pt x="52721" y="641734"/>
                </a:lnTo>
                <a:lnTo>
                  <a:pt x="24575" y="678166"/>
                </a:lnTo>
                <a:lnTo>
                  <a:pt x="6429" y="721166"/>
                </a:lnTo>
                <a:lnTo>
                  <a:pt x="0" y="769019"/>
                </a:lnTo>
                <a:lnTo>
                  <a:pt x="6429" y="816867"/>
                </a:lnTo>
                <a:lnTo>
                  <a:pt x="24575" y="859864"/>
                </a:lnTo>
                <a:lnTo>
                  <a:pt x="52721" y="896293"/>
                </a:lnTo>
                <a:lnTo>
                  <a:pt x="89151" y="924440"/>
                </a:lnTo>
                <a:lnTo>
                  <a:pt x="132150" y="942586"/>
                </a:lnTo>
                <a:lnTo>
                  <a:pt x="180002" y="949016"/>
                </a:lnTo>
                <a:lnTo>
                  <a:pt x="227854" y="942586"/>
                </a:lnTo>
                <a:lnTo>
                  <a:pt x="270853" y="924440"/>
                </a:lnTo>
                <a:lnTo>
                  <a:pt x="307283" y="896293"/>
                </a:lnTo>
                <a:lnTo>
                  <a:pt x="335429" y="859864"/>
                </a:lnTo>
                <a:lnTo>
                  <a:pt x="353574" y="816867"/>
                </a:lnTo>
                <a:lnTo>
                  <a:pt x="360004" y="769019"/>
                </a:lnTo>
                <a:close/>
              </a:path>
              <a:path w="792479" h="949325">
                <a:moveTo>
                  <a:pt x="316754" y="472714"/>
                </a:moveTo>
                <a:lnTo>
                  <a:pt x="259256" y="597306"/>
                </a:lnTo>
              </a:path>
              <a:path w="792479" h="949325">
                <a:moveTo>
                  <a:pt x="792010" y="769019"/>
                </a:moveTo>
                <a:lnTo>
                  <a:pt x="785580" y="721166"/>
                </a:lnTo>
                <a:lnTo>
                  <a:pt x="767434" y="678166"/>
                </a:lnTo>
                <a:lnTo>
                  <a:pt x="739288" y="641734"/>
                </a:lnTo>
                <a:lnTo>
                  <a:pt x="702858" y="613588"/>
                </a:lnTo>
                <a:lnTo>
                  <a:pt x="659859" y="595442"/>
                </a:lnTo>
                <a:lnTo>
                  <a:pt x="612007" y="589012"/>
                </a:lnTo>
                <a:lnTo>
                  <a:pt x="564155" y="595442"/>
                </a:lnTo>
                <a:lnTo>
                  <a:pt x="521156" y="613588"/>
                </a:lnTo>
                <a:lnTo>
                  <a:pt x="484726" y="641734"/>
                </a:lnTo>
                <a:lnTo>
                  <a:pt x="456580" y="678166"/>
                </a:lnTo>
                <a:lnTo>
                  <a:pt x="438435" y="721166"/>
                </a:lnTo>
                <a:lnTo>
                  <a:pt x="432005" y="769019"/>
                </a:lnTo>
                <a:lnTo>
                  <a:pt x="438435" y="816867"/>
                </a:lnTo>
                <a:lnTo>
                  <a:pt x="456580" y="859864"/>
                </a:lnTo>
                <a:lnTo>
                  <a:pt x="484726" y="896293"/>
                </a:lnTo>
                <a:lnTo>
                  <a:pt x="521156" y="924440"/>
                </a:lnTo>
                <a:lnTo>
                  <a:pt x="564155" y="942586"/>
                </a:lnTo>
                <a:lnTo>
                  <a:pt x="612007" y="949016"/>
                </a:lnTo>
                <a:lnTo>
                  <a:pt x="659859" y="942586"/>
                </a:lnTo>
                <a:lnTo>
                  <a:pt x="702858" y="924440"/>
                </a:lnTo>
                <a:lnTo>
                  <a:pt x="739288" y="896293"/>
                </a:lnTo>
                <a:lnTo>
                  <a:pt x="767434" y="859864"/>
                </a:lnTo>
                <a:lnTo>
                  <a:pt x="785580" y="816867"/>
                </a:lnTo>
                <a:lnTo>
                  <a:pt x="792010" y="76901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9" name="object 19"/>
          <p:cNvSpPr txBox="1"/>
          <p:nvPr/>
        </p:nvSpPr>
        <p:spPr>
          <a:xfrm>
            <a:off x="2688825" y="2379846"/>
            <a:ext cx="134522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06462" y="2243564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7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7001" y="1292599"/>
            <a:ext cx="883562" cy="1005607"/>
            <a:chOff x="2114816" y="1293050"/>
            <a:chExt cx="882650" cy="1004569"/>
          </a:xfrm>
        </p:grpSpPr>
        <p:sp>
          <p:nvSpPr>
            <p:cNvPr id="8" name="object 8"/>
            <p:cNvSpPr/>
            <p:nvPr/>
          </p:nvSpPr>
          <p:spPr>
            <a:xfrm>
              <a:off x="2689682" y="1306703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200037" y="0"/>
                  </a:moveTo>
                  <a:lnTo>
                    <a:pt x="0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9" name="object 9"/>
            <p:cNvSpPr/>
            <p:nvPr/>
          </p:nvSpPr>
          <p:spPr>
            <a:xfrm>
              <a:off x="2124024" y="1807390"/>
              <a:ext cx="864235" cy="481330"/>
            </a:xfrm>
            <a:custGeom>
              <a:avLst/>
              <a:gdLst/>
              <a:ahLst/>
              <a:cxnLst/>
              <a:rect l="l" t="t" r="r" b="b"/>
              <a:pathLst>
                <a:path w="864235" h="481330">
                  <a:moveTo>
                    <a:pt x="359994" y="301009"/>
                  </a:moveTo>
                  <a:lnTo>
                    <a:pt x="353564" y="253156"/>
                  </a:lnTo>
                  <a:lnTo>
                    <a:pt x="335420" y="210157"/>
                  </a:lnTo>
                  <a:lnTo>
                    <a:pt x="307276" y="173727"/>
                  </a:lnTo>
                  <a:lnTo>
                    <a:pt x="270847" y="145582"/>
                  </a:lnTo>
                  <a:lnTo>
                    <a:pt x="227849" y="127436"/>
                  </a:lnTo>
                  <a:lnTo>
                    <a:pt x="179997" y="121006"/>
                  </a:lnTo>
                  <a:lnTo>
                    <a:pt x="132144" y="127436"/>
                  </a:lnTo>
                  <a:lnTo>
                    <a:pt x="89146" y="145582"/>
                  </a:lnTo>
                  <a:lnTo>
                    <a:pt x="52717" y="173727"/>
                  </a:lnTo>
                  <a:lnTo>
                    <a:pt x="24573" y="210157"/>
                  </a:lnTo>
                  <a:lnTo>
                    <a:pt x="6429" y="253156"/>
                  </a:lnTo>
                  <a:lnTo>
                    <a:pt x="0" y="301009"/>
                  </a:lnTo>
                  <a:lnTo>
                    <a:pt x="6429" y="348860"/>
                  </a:lnTo>
                  <a:lnTo>
                    <a:pt x="24573" y="391859"/>
                  </a:lnTo>
                  <a:lnTo>
                    <a:pt x="52717" y="428290"/>
                  </a:lnTo>
                  <a:lnTo>
                    <a:pt x="89146" y="456435"/>
                  </a:lnTo>
                  <a:lnTo>
                    <a:pt x="132144" y="474581"/>
                  </a:lnTo>
                  <a:lnTo>
                    <a:pt x="179997" y="481011"/>
                  </a:lnTo>
                  <a:lnTo>
                    <a:pt x="227849" y="474581"/>
                  </a:lnTo>
                  <a:lnTo>
                    <a:pt x="270847" y="456435"/>
                  </a:lnTo>
                  <a:lnTo>
                    <a:pt x="307276" y="428290"/>
                  </a:lnTo>
                  <a:lnTo>
                    <a:pt x="335420" y="391859"/>
                  </a:lnTo>
                  <a:lnTo>
                    <a:pt x="353564" y="348860"/>
                  </a:lnTo>
                  <a:lnTo>
                    <a:pt x="359994" y="301009"/>
                  </a:lnTo>
                  <a:close/>
                </a:path>
                <a:path w="864235" h="481330">
                  <a:moveTo>
                    <a:pt x="342087" y="0"/>
                  </a:moveTo>
                  <a:lnTo>
                    <a:pt x="269925" y="134011"/>
                  </a:lnTo>
                </a:path>
                <a:path w="864235" h="481330">
                  <a:moveTo>
                    <a:pt x="864006" y="301009"/>
                  </a:moveTo>
                  <a:lnTo>
                    <a:pt x="857576" y="253156"/>
                  </a:lnTo>
                  <a:lnTo>
                    <a:pt x="839430" y="210157"/>
                  </a:lnTo>
                  <a:lnTo>
                    <a:pt x="811283" y="173727"/>
                  </a:lnTo>
                  <a:lnTo>
                    <a:pt x="774854" y="145582"/>
                  </a:lnTo>
                  <a:lnTo>
                    <a:pt x="731857" y="127436"/>
                  </a:lnTo>
                  <a:lnTo>
                    <a:pt x="684009" y="121006"/>
                  </a:lnTo>
                  <a:lnTo>
                    <a:pt x="636155" y="127436"/>
                  </a:lnTo>
                  <a:lnTo>
                    <a:pt x="593155" y="145582"/>
                  </a:lnTo>
                  <a:lnTo>
                    <a:pt x="556723" y="173727"/>
                  </a:lnTo>
                  <a:lnTo>
                    <a:pt x="528576" y="210157"/>
                  </a:lnTo>
                  <a:lnTo>
                    <a:pt x="510429" y="253156"/>
                  </a:lnTo>
                  <a:lnTo>
                    <a:pt x="503999" y="301009"/>
                  </a:lnTo>
                  <a:lnTo>
                    <a:pt x="510429" y="348860"/>
                  </a:lnTo>
                  <a:lnTo>
                    <a:pt x="528576" y="391859"/>
                  </a:lnTo>
                  <a:lnTo>
                    <a:pt x="556723" y="428290"/>
                  </a:lnTo>
                  <a:lnTo>
                    <a:pt x="593155" y="456435"/>
                  </a:lnTo>
                  <a:lnTo>
                    <a:pt x="636155" y="474581"/>
                  </a:lnTo>
                  <a:lnTo>
                    <a:pt x="684009" y="481011"/>
                  </a:lnTo>
                  <a:lnTo>
                    <a:pt x="731857" y="474581"/>
                  </a:lnTo>
                  <a:lnTo>
                    <a:pt x="774854" y="456435"/>
                  </a:lnTo>
                  <a:lnTo>
                    <a:pt x="811283" y="428290"/>
                  </a:lnTo>
                  <a:lnTo>
                    <a:pt x="839430" y="391859"/>
                  </a:lnTo>
                  <a:lnTo>
                    <a:pt x="857576" y="348860"/>
                  </a:lnTo>
                  <a:lnTo>
                    <a:pt x="864006" y="3010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0788" y="1948503"/>
            <a:ext cx="226283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380012" y="1480011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47945" y="1292586"/>
            <a:ext cx="789485" cy="1005607"/>
            <a:chOff x="3144697" y="1293037"/>
            <a:chExt cx="788670" cy="1004569"/>
          </a:xfrm>
        </p:grpSpPr>
        <p:sp>
          <p:nvSpPr>
            <p:cNvPr id="14" name="object 14"/>
            <p:cNvSpPr/>
            <p:nvPr/>
          </p:nvSpPr>
          <p:spPr>
            <a:xfrm>
              <a:off x="3158350" y="1306690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37" y="20005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4039" y="192839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49"/>
                  </a:lnTo>
                  <a:lnTo>
                    <a:pt x="335430" y="89150"/>
                  </a:lnTo>
                  <a:lnTo>
                    <a:pt x="307282" y="52720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4" y="6429"/>
                  </a:lnTo>
                  <a:lnTo>
                    <a:pt x="89146" y="24575"/>
                  </a:lnTo>
                  <a:lnTo>
                    <a:pt x="52717" y="52720"/>
                  </a:lnTo>
                  <a:lnTo>
                    <a:pt x="24573" y="89150"/>
                  </a:lnTo>
                  <a:lnTo>
                    <a:pt x="6429" y="132149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3" y="270852"/>
                  </a:lnTo>
                  <a:lnTo>
                    <a:pt x="52717" y="307283"/>
                  </a:lnTo>
                  <a:lnTo>
                    <a:pt x="89146" y="335428"/>
                  </a:lnTo>
                  <a:lnTo>
                    <a:pt x="132144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8"/>
                  </a:lnTo>
                  <a:lnTo>
                    <a:pt x="307282" y="307283"/>
                  </a:lnTo>
                  <a:lnTo>
                    <a:pt x="335430" y="270852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32278" y="1948503"/>
            <a:ext cx="7647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8" name="object 18"/>
          <p:cNvSpPr txBox="1"/>
          <p:nvPr/>
        </p:nvSpPr>
        <p:spPr>
          <a:xfrm>
            <a:off x="3416052" y="2416981"/>
            <a:ext cx="202541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3654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654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3"/>
            <a:ext cx="1081340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0" y="1480011"/>
            <a:ext cx="3654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3"/>
            <a:ext cx="37530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416054" y="2416981"/>
            <a:ext cx="96788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9" y="1948503"/>
            <a:ext cx="137924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1" y="1480011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3"/>
            <a:ext cx="46615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2279" y="1793802"/>
            <a:ext cx="811733" cy="973190"/>
            <a:chOff x="3338829" y="1793737"/>
            <a:chExt cx="810895" cy="972185"/>
          </a:xfrm>
        </p:grpSpPr>
        <p:sp>
          <p:nvSpPr>
            <p:cNvPr id="14" name="object 14"/>
            <p:cNvSpPr/>
            <p:nvPr/>
          </p:nvSpPr>
          <p:spPr>
            <a:xfrm>
              <a:off x="3581958" y="180739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48" y="13401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037" y="2280106"/>
              <a:ext cx="792480" cy="476884"/>
            </a:xfrm>
            <a:custGeom>
              <a:avLst/>
              <a:gdLst/>
              <a:ahLst/>
              <a:cxnLst/>
              <a:rect l="l" t="t" r="r" b="b"/>
              <a:pathLst>
                <a:path w="792479" h="476885">
                  <a:moveTo>
                    <a:pt x="360006" y="296298"/>
                  </a:moveTo>
                  <a:lnTo>
                    <a:pt x="353576" y="248446"/>
                  </a:lnTo>
                  <a:lnTo>
                    <a:pt x="335430" y="205447"/>
                  </a:lnTo>
                  <a:lnTo>
                    <a:pt x="307282" y="169017"/>
                  </a:lnTo>
                  <a:lnTo>
                    <a:pt x="270851" y="140871"/>
                  </a:lnTo>
                  <a:lnTo>
                    <a:pt x="227850" y="122726"/>
                  </a:lnTo>
                  <a:lnTo>
                    <a:pt x="179997" y="116296"/>
                  </a:lnTo>
                  <a:lnTo>
                    <a:pt x="132144" y="122726"/>
                  </a:lnTo>
                  <a:lnTo>
                    <a:pt x="89146" y="140871"/>
                  </a:lnTo>
                  <a:lnTo>
                    <a:pt x="52717" y="169017"/>
                  </a:lnTo>
                  <a:lnTo>
                    <a:pt x="24573" y="205447"/>
                  </a:lnTo>
                  <a:lnTo>
                    <a:pt x="6429" y="248446"/>
                  </a:lnTo>
                  <a:lnTo>
                    <a:pt x="0" y="296298"/>
                  </a:lnTo>
                  <a:lnTo>
                    <a:pt x="6429" y="344150"/>
                  </a:lnTo>
                  <a:lnTo>
                    <a:pt x="24573" y="387149"/>
                  </a:lnTo>
                  <a:lnTo>
                    <a:pt x="52717" y="423580"/>
                  </a:lnTo>
                  <a:lnTo>
                    <a:pt x="89146" y="451725"/>
                  </a:lnTo>
                  <a:lnTo>
                    <a:pt x="132144" y="469871"/>
                  </a:lnTo>
                  <a:lnTo>
                    <a:pt x="179997" y="476300"/>
                  </a:lnTo>
                  <a:lnTo>
                    <a:pt x="227850" y="469871"/>
                  </a:lnTo>
                  <a:lnTo>
                    <a:pt x="270851" y="451725"/>
                  </a:lnTo>
                  <a:lnTo>
                    <a:pt x="307282" y="423580"/>
                  </a:lnTo>
                  <a:lnTo>
                    <a:pt x="335430" y="387149"/>
                  </a:lnTo>
                  <a:lnTo>
                    <a:pt x="353576" y="344150"/>
                  </a:lnTo>
                  <a:lnTo>
                    <a:pt x="360006" y="296298"/>
                  </a:lnTo>
                  <a:close/>
                </a:path>
                <a:path w="792479" h="476885">
                  <a:moveTo>
                    <a:pt x="316750" y="0"/>
                  </a:moveTo>
                  <a:lnTo>
                    <a:pt x="259257" y="124592"/>
                  </a:lnTo>
                </a:path>
                <a:path w="792479" h="476885">
                  <a:moveTo>
                    <a:pt x="792010" y="296298"/>
                  </a:moveTo>
                  <a:lnTo>
                    <a:pt x="785579" y="248446"/>
                  </a:lnTo>
                  <a:lnTo>
                    <a:pt x="767433" y="205447"/>
                  </a:lnTo>
                  <a:lnTo>
                    <a:pt x="739286" y="169017"/>
                  </a:lnTo>
                  <a:lnTo>
                    <a:pt x="702854" y="140871"/>
                  </a:lnTo>
                  <a:lnTo>
                    <a:pt x="659853" y="122726"/>
                  </a:lnTo>
                  <a:lnTo>
                    <a:pt x="612000" y="116296"/>
                  </a:lnTo>
                  <a:lnTo>
                    <a:pt x="564152" y="122726"/>
                  </a:lnTo>
                  <a:lnTo>
                    <a:pt x="521155" y="140871"/>
                  </a:lnTo>
                  <a:lnTo>
                    <a:pt x="484725" y="169017"/>
                  </a:lnTo>
                  <a:lnTo>
                    <a:pt x="456579" y="205447"/>
                  </a:lnTo>
                  <a:lnTo>
                    <a:pt x="438433" y="248446"/>
                  </a:lnTo>
                  <a:lnTo>
                    <a:pt x="432003" y="296298"/>
                  </a:lnTo>
                  <a:lnTo>
                    <a:pt x="438433" y="344150"/>
                  </a:lnTo>
                  <a:lnTo>
                    <a:pt x="456579" y="387149"/>
                  </a:lnTo>
                  <a:lnTo>
                    <a:pt x="484725" y="423580"/>
                  </a:lnTo>
                  <a:lnTo>
                    <a:pt x="521155" y="451725"/>
                  </a:lnTo>
                  <a:lnTo>
                    <a:pt x="564152" y="469871"/>
                  </a:lnTo>
                  <a:lnTo>
                    <a:pt x="612000" y="476300"/>
                  </a:lnTo>
                  <a:lnTo>
                    <a:pt x="659853" y="469871"/>
                  </a:lnTo>
                  <a:lnTo>
                    <a:pt x="702854" y="451725"/>
                  </a:lnTo>
                  <a:lnTo>
                    <a:pt x="739286" y="423580"/>
                  </a:lnTo>
                  <a:lnTo>
                    <a:pt x="767433" y="387149"/>
                  </a:lnTo>
                  <a:lnTo>
                    <a:pt x="785579" y="344150"/>
                  </a:lnTo>
                  <a:lnTo>
                    <a:pt x="792010" y="296298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16053" y="2416981"/>
            <a:ext cx="123453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8" y="1948503"/>
            <a:ext cx="121653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2" y="1480011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8" y="1948503"/>
            <a:ext cx="41115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416052" y="2416981"/>
            <a:ext cx="108889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3" y="1011532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9" y="1948503"/>
            <a:ext cx="10623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2" y="1480011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8" y="1948503"/>
            <a:ext cx="359054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11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2279" y="1798253"/>
            <a:ext cx="811733" cy="968740"/>
            <a:chOff x="3338829" y="1798182"/>
            <a:chExt cx="810895" cy="967740"/>
          </a:xfrm>
        </p:grpSpPr>
        <p:sp>
          <p:nvSpPr>
            <p:cNvPr id="14" name="object 14"/>
            <p:cNvSpPr/>
            <p:nvPr/>
          </p:nvSpPr>
          <p:spPr>
            <a:xfrm>
              <a:off x="3348037" y="1807390"/>
              <a:ext cx="360045" cy="949325"/>
            </a:xfrm>
            <a:custGeom>
              <a:avLst/>
              <a:gdLst/>
              <a:ahLst/>
              <a:cxnLst/>
              <a:rect l="l" t="t" r="r" b="b"/>
              <a:pathLst>
                <a:path w="360045" h="949325">
                  <a:moveTo>
                    <a:pt x="233921" y="0"/>
                  </a:moveTo>
                  <a:lnTo>
                    <a:pt x="306069" y="134011"/>
                  </a:lnTo>
                </a:path>
                <a:path w="360045" h="949325">
                  <a:moveTo>
                    <a:pt x="360006" y="769014"/>
                  </a:moveTo>
                  <a:lnTo>
                    <a:pt x="353576" y="721162"/>
                  </a:lnTo>
                  <a:lnTo>
                    <a:pt x="335430" y="678163"/>
                  </a:lnTo>
                  <a:lnTo>
                    <a:pt x="307282" y="641733"/>
                  </a:lnTo>
                  <a:lnTo>
                    <a:pt x="270851" y="613587"/>
                  </a:lnTo>
                  <a:lnTo>
                    <a:pt x="227850" y="595441"/>
                  </a:lnTo>
                  <a:lnTo>
                    <a:pt x="179997" y="589012"/>
                  </a:lnTo>
                  <a:lnTo>
                    <a:pt x="132144" y="595441"/>
                  </a:lnTo>
                  <a:lnTo>
                    <a:pt x="89146" y="613587"/>
                  </a:lnTo>
                  <a:lnTo>
                    <a:pt x="52717" y="641733"/>
                  </a:lnTo>
                  <a:lnTo>
                    <a:pt x="24573" y="678163"/>
                  </a:lnTo>
                  <a:lnTo>
                    <a:pt x="6429" y="721162"/>
                  </a:lnTo>
                  <a:lnTo>
                    <a:pt x="0" y="769014"/>
                  </a:lnTo>
                  <a:lnTo>
                    <a:pt x="6429" y="816866"/>
                  </a:lnTo>
                  <a:lnTo>
                    <a:pt x="24573" y="859865"/>
                  </a:lnTo>
                  <a:lnTo>
                    <a:pt x="52717" y="896295"/>
                  </a:lnTo>
                  <a:lnTo>
                    <a:pt x="89146" y="924441"/>
                  </a:lnTo>
                  <a:lnTo>
                    <a:pt x="132144" y="942586"/>
                  </a:lnTo>
                  <a:lnTo>
                    <a:pt x="179997" y="949016"/>
                  </a:lnTo>
                  <a:lnTo>
                    <a:pt x="227850" y="942586"/>
                  </a:lnTo>
                  <a:lnTo>
                    <a:pt x="270851" y="924441"/>
                  </a:lnTo>
                  <a:lnTo>
                    <a:pt x="307282" y="896295"/>
                  </a:lnTo>
                  <a:lnTo>
                    <a:pt x="335430" y="859865"/>
                  </a:lnTo>
                  <a:lnTo>
                    <a:pt x="353576" y="816866"/>
                  </a:lnTo>
                  <a:lnTo>
                    <a:pt x="360006" y="769014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607295" y="2280105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57492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80040" y="239640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360006" y="180002"/>
                  </a:moveTo>
                  <a:lnTo>
                    <a:pt x="353576" y="132150"/>
                  </a:lnTo>
                  <a:lnTo>
                    <a:pt x="335430" y="89151"/>
                  </a:lnTo>
                  <a:lnTo>
                    <a:pt x="307282" y="52721"/>
                  </a:lnTo>
                  <a:lnTo>
                    <a:pt x="270851" y="24575"/>
                  </a:lnTo>
                  <a:lnTo>
                    <a:pt x="227850" y="6429"/>
                  </a:lnTo>
                  <a:lnTo>
                    <a:pt x="179997" y="0"/>
                  </a:lnTo>
                  <a:lnTo>
                    <a:pt x="132149" y="6429"/>
                  </a:lnTo>
                  <a:lnTo>
                    <a:pt x="89152" y="24575"/>
                  </a:lnTo>
                  <a:lnTo>
                    <a:pt x="52722" y="52721"/>
                  </a:lnTo>
                  <a:lnTo>
                    <a:pt x="24576" y="89151"/>
                  </a:lnTo>
                  <a:lnTo>
                    <a:pt x="6430" y="132150"/>
                  </a:lnTo>
                  <a:lnTo>
                    <a:pt x="0" y="180002"/>
                  </a:lnTo>
                  <a:lnTo>
                    <a:pt x="6430" y="227854"/>
                  </a:lnTo>
                  <a:lnTo>
                    <a:pt x="24576" y="270853"/>
                  </a:lnTo>
                  <a:lnTo>
                    <a:pt x="52722" y="307283"/>
                  </a:lnTo>
                  <a:lnTo>
                    <a:pt x="89152" y="335429"/>
                  </a:lnTo>
                  <a:lnTo>
                    <a:pt x="132149" y="353574"/>
                  </a:lnTo>
                  <a:lnTo>
                    <a:pt x="179997" y="360004"/>
                  </a:lnTo>
                  <a:lnTo>
                    <a:pt x="227850" y="353574"/>
                  </a:lnTo>
                  <a:lnTo>
                    <a:pt x="270851" y="335429"/>
                  </a:lnTo>
                  <a:lnTo>
                    <a:pt x="307282" y="307283"/>
                  </a:lnTo>
                  <a:lnTo>
                    <a:pt x="335430" y="270853"/>
                  </a:lnTo>
                  <a:lnTo>
                    <a:pt x="353576" y="227854"/>
                  </a:lnTo>
                  <a:lnTo>
                    <a:pt x="360006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16054" y="2416981"/>
            <a:ext cx="95090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12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1" y="1480011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765695" y="0"/>
                </a:moveTo>
                <a:lnTo>
                  <a:pt x="565657" y="200050"/>
                </a:lnTo>
              </a:path>
              <a:path w="864235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864235" h="981710">
                <a:moveTo>
                  <a:pt x="342087" y="500687"/>
                </a:moveTo>
                <a:lnTo>
                  <a:pt x="269925" y="634699"/>
                </a:lnTo>
              </a:path>
              <a:path w="864235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2190789" y="1948503"/>
            <a:ext cx="1941221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568272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8676" y="1460107"/>
            <a:ext cx="1027220" cy="481827"/>
          </a:xfrm>
          <a:custGeom>
            <a:avLst/>
            <a:gdLst/>
            <a:ahLst/>
            <a:cxnLst/>
            <a:rect l="l" t="t" r="r" b="b"/>
            <a:pathLst>
              <a:path w="1026160" h="481330">
                <a:moveTo>
                  <a:pt x="0" y="347004"/>
                </a:moveTo>
                <a:lnTo>
                  <a:pt x="72161" y="481016"/>
                </a:lnTo>
              </a:path>
              <a:path w="1026160" h="481330">
                <a:moveTo>
                  <a:pt x="1026096" y="180009"/>
                </a:moveTo>
                <a:lnTo>
                  <a:pt x="1019666" y="132156"/>
                </a:lnTo>
                <a:lnTo>
                  <a:pt x="1001520" y="89155"/>
                </a:lnTo>
                <a:lnTo>
                  <a:pt x="973374" y="52724"/>
                </a:lnTo>
                <a:lnTo>
                  <a:pt x="936944" y="24576"/>
                </a:lnTo>
                <a:lnTo>
                  <a:pt x="893947" y="6430"/>
                </a:lnTo>
                <a:lnTo>
                  <a:pt x="846099" y="0"/>
                </a:lnTo>
                <a:lnTo>
                  <a:pt x="798246" y="6430"/>
                </a:lnTo>
                <a:lnTo>
                  <a:pt x="755245" y="24576"/>
                </a:lnTo>
                <a:lnTo>
                  <a:pt x="718813" y="52724"/>
                </a:lnTo>
                <a:lnTo>
                  <a:pt x="690666" y="89155"/>
                </a:lnTo>
                <a:lnTo>
                  <a:pt x="672519" y="132156"/>
                </a:lnTo>
                <a:lnTo>
                  <a:pt x="666089" y="180009"/>
                </a:lnTo>
                <a:lnTo>
                  <a:pt x="672519" y="227861"/>
                </a:lnTo>
                <a:lnTo>
                  <a:pt x="690666" y="270859"/>
                </a:lnTo>
                <a:lnTo>
                  <a:pt x="718813" y="307289"/>
                </a:lnTo>
                <a:lnTo>
                  <a:pt x="755245" y="335434"/>
                </a:lnTo>
                <a:lnTo>
                  <a:pt x="798246" y="353579"/>
                </a:lnTo>
                <a:lnTo>
                  <a:pt x="846099" y="360009"/>
                </a:lnTo>
                <a:lnTo>
                  <a:pt x="893947" y="353579"/>
                </a:lnTo>
                <a:lnTo>
                  <a:pt x="936944" y="335434"/>
                </a:lnTo>
                <a:lnTo>
                  <a:pt x="973374" y="307289"/>
                </a:lnTo>
                <a:lnTo>
                  <a:pt x="1001520" y="270859"/>
                </a:lnTo>
                <a:lnTo>
                  <a:pt x="1019666" y="227861"/>
                </a:lnTo>
                <a:lnTo>
                  <a:pt x="102609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380011" y="1480011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3632277" y="1948503"/>
            <a:ext cx="6560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4" name="object 14"/>
          <p:cNvSpPr txBox="1"/>
          <p:nvPr/>
        </p:nvSpPr>
        <p:spPr>
          <a:xfrm>
            <a:off x="3416053" y="2416981"/>
            <a:ext cx="173754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11	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27246" y="2280673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2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689" y="69532"/>
            <a:ext cx="957932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pc="-254" dirty="0">
                <a:latin typeface="Courier New"/>
                <a:cs typeface="Courier New"/>
              </a:rPr>
              <a:t>Remove</a:t>
            </a:r>
          </a:p>
        </p:txBody>
      </p:sp>
      <p:sp>
        <p:nvSpPr>
          <p:cNvPr id="3" name="object 3"/>
          <p:cNvSpPr/>
          <p:nvPr/>
        </p:nvSpPr>
        <p:spPr>
          <a:xfrm>
            <a:off x="2846963" y="991628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79997"/>
                </a:moveTo>
                <a:lnTo>
                  <a:pt x="353577" y="132144"/>
                </a:lnTo>
                <a:lnTo>
                  <a:pt x="335433" y="89146"/>
                </a:lnTo>
                <a:lnTo>
                  <a:pt x="307289" y="52717"/>
                </a:lnTo>
                <a:lnTo>
                  <a:pt x="270860" y="24573"/>
                </a:lnTo>
                <a:lnTo>
                  <a:pt x="227862" y="6429"/>
                </a:lnTo>
                <a:lnTo>
                  <a:pt x="180009" y="0"/>
                </a:lnTo>
                <a:lnTo>
                  <a:pt x="132156" y="6429"/>
                </a:lnTo>
                <a:lnTo>
                  <a:pt x="89155" y="24573"/>
                </a:lnTo>
                <a:lnTo>
                  <a:pt x="52724" y="52717"/>
                </a:lnTo>
                <a:lnTo>
                  <a:pt x="24576" y="89146"/>
                </a:lnTo>
                <a:lnTo>
                  <a:pt x="6430" y="132144"/>
                </a:lnTo>
                <a:lnTo>
                  <a:pt x="0" y="179997"/>
                </a:lnTo>
                <a:lnTo>
                  <a:pt x="6430" y="227849"/>
                </a:lnTo>
                <a:lnTo>
                  <a:pt x="24576" y="270847"/>
                </a:lnTo>
                <a:lnTo>
                  <a:pt x="52724" y="307276"/>
                </a:lnTo>
                <a:lnTo>
                  <a:pt x="89155" y="335420"/>
                </a:lnTo>
                <a:lnTo>
                  <a:pt x="132156" y="353564"/>
                </a:lnTo>
                <a:lnTo>
                  <a:pt x="180009" y="359994"/>
                </a:lnTo>
                <a:lnTo>
                  <a:pt x="227862" y="353564"/>
                </a:lnTo>
                <a:lnTo>
                  <a:pt x="270860" y="335420"/>
                </a:lnTo>
                <a:lnTo>
                  <a:pt x="307289" y="307276"/>
                </a:lnTo>
                <a:lnTo>
                  <a:pt x="335433" y="270847"/>
                </a:lnTo>
                <a:lnTo>
                  <a:pt x="353577" y="227849"/>
                </a:lnTo>
                <a:lnTo>
                  <a:pt x="360006" y="179997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2911532" y="1011532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42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8472" y="1460107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6" y="180009"/>
                </a:moveTo>
                <a:lnTo>
                  <a:pt x="353577" y="132156"/>
                </a:lnTo>
                <a:lnTo>
                  <a:pt x="335433" y="89155"/>
                </a:lnTo>
                <a:lnTo>
                  <a:pt x="307289" y="52724"/>
                </a:lnTo>
                <a:lnTo>
                  <a:pt x="270860" y="24576"/>
                </a:lnTo>
                <a:lnTo>
                  <a:pt x="227862" y="6430"/>
                </a:lnTo>
                <a:lnTo>
                  <a:pt x="180009" y="0"/>
                </a:lnTo>
                <a:lnTo>
                  <a:pt x="132156" y="6430"/>
                </a:lnTo>
                <a:lnTo>
                  <a:pt x="89155" y="24576"/>
                </a:lnTo>
                <a:lnTo>
                  <a:pt x="52724" y="52724"/>
                </a:lnTo>
                <a:lnTo>
                  <a:pt x="24576" y="89155"/>
                </a:lnTo>
                <a:lnTo>
                  <a:pt x="6430" y="132156"/>
                </a:lnTo>
                <a:lnTo>
                  <a:pt x="0" y="180009"/>
                </a:lnTo>
                <a:lnTo>
                  <a:pt x="6430" y="227861"/>
                </a:lnTo>
                <a:lnTo>
                  <a:pt x="24576" y="270859"/>
                </a:lnTo>
                <a:lnTo>
                  <a:pt x="52724" y="307289"/>
                </a:lnTo>
                <a:lnTo>
                  <a:pt x="89155" y="335434"/>
                </a:lnTo>
                <a:lnTo>
                  <a:pt x="132156" y="353579"/>
                </a:lnTo>
                <a:lnTo>
                  <a:pt x="180009" y="360009"/>
                </a:lnTo>
                <a:lnTo>
                  <a:pt x="227862" y="353579"/>
                </a:lnTo>
                <a:lnTo>
                  <a:pt x="270860" y="335434"/>
                </a:lnTo>
                <a:lnTo>
                  <a:pt x="307289" y="307289"/>
                </a:lnTo>
                <a:lnTo>
                  <a:pt x="335433" y="270859"/>
                </a:lnTo>
                <a:lnTo>
                  <a:pt x="353577" y="227861"/>
                </a:lnTo>
                <a:lnTo>
                  <a:pt x="360006" y="1800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6" name="object 6"/>
          <p:cNvSpPr txBox="1"/>
          <p:nvPr/>
        </p:nvSpPr>
        <p:spPr>
          <a:xfrm>
            <a:off x="2443040" y="1480011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29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6218" y="1306266"/>
            <a:ext cx="1549730" cy="982724"/>
          </a:xfrm>
          <a:custGeom>
            <a:avLst/>
            <a:gdLst/>
            <a:ahLst/>
            <a:cxnLst/>
            <a:rect l="l" t="t" r="r" b="b"/>
            <a:pathLst>
              <a:path w="1548129" h="981710">
                <a:moveTo>
                  <a:pt x="765695" y="0"/>
                </a:moveTo>
                <a:lnTo>
                  <a:pt x="565657" y="200050"/>
                </a:lnTo>
              </a:path>
              <a:path w="1548129" h="981710">
                <a:moveTo>
                  <a:pt x="359994" y="801696"/>
                </a:moveTo>
                <a:lnTo>
                  <a:pt x="353564" y="753844"/>
                </a:lnTo>
                <a:lnTo>
                  <a:pt x="335420" y="710845"/>
                </a:lnTo>
                <a:lnTo>
                  <a:pt x="307276" y="674414"/>
                </a:lnTo>
                <a:lnTo>
                  <a:pt x="270847" y="646269"/>
                </a:lnTo>
                <a:lnTo>
                  <a:pt x="227849" y="628123"/>
                </a:lnTo>
                <a:lnTo>
                  <a:pt x="179997" y="621694"/>
                </a:lnTo>
                <a:lnTo>
                  <a:pt x="132144" y="628123"/>
                </a:lnTo>
                <a:lnTo>
                  <a:pt x="89146" y="646269"/>
                </a:lnTo>
                <a:lnTo>
                  <a:pt x="52717" y="674414"/>
                </a:lnTo>
                <a:lnTo>
                  <a:pt x="24573" y="710845"/>
                </a:lnTo>
                <a:lnTo>
                  <a:pt x="6429" y="753844"/>
                </a:lnTo>
                <a:lnTo>
                  <a:pt x="0" y="801696"/>
                </a:lnTo>
                <a:lnTo>
                  <a:pt x="6429" y="849548"/>
                </a:lnTo>
                <a:lnTo>
                  <a:pt x="24573" y="892547"/>
                </a:lnTo>
                <a:lnTo>
                  <a:pt x="52717" y="928977"/>
                </a:lnTo>
                <a:lnTo>
                  <a:pt x="89146" y="957123"/>
                </a:lnTo>
                <a:lnTo>
                  <a:pt x="132144" y="975268"/>
                </a:lnTo>
                <a:lnTo>
                  <a:pt x="179997" y="981698"/>
                </a:lnTo>
                <a:lnTo>
                  <a:pt x="227849" y="975268"/>
                </a:lnTo>
                <a:lnTo>
                  <a:pt x="270847" y="957123"/>
                </a:lnTo>
                <a:lnTo>
                  <a:pt x="307276" y="928977"/>
                </a:lnTo>
                <a:lnTo>
                  <a:pt x="335420" y="892547"/>
                </a:lnTo>
                <a:lnTo>
                  <a:pt x="353564" y="849548"/>
                </a:lnTo>
                <a:lnTo>
                  <a:pt x="359994" y="801696"/>
                </a:lnTo>
                <a:close/>
              </a:path>
              <a:path w="1548129" h="981710">
                <a:moveTo>
                  <a:pt x="342087" y="500687"/>
                </a:moveTo>
                <a:lnTo>
                  <a:pt x="269925" y="634699"/>
                </a:lnTo>
              </a:path>
              <a:path w="1548129" h="981710">
                <a:moveTo>
                  <a:pt x="864006" y="801696"/>
                </a:moveTo>
                <a:lnTo>
                  <a:pt x="857576" y="753844"/>
                </a:lnTo>
                <a:lnTo>
                  <a:pt x="839430" y="710845"/>
                </a:lnTo>
                <a:lnTo>
                  <a:pt x="811283" y="674414"/>
                </a:lnTo>
                <a:lnTo>
                  <a:pt x="774854" y="646269"/>
                </a:lnTo>
                <a:lnTo>
                  <a:pt x="731857" y="628123"/>
                </a:lnTo>
                <a:lnTo>
                  <a:pt x="684009" y="621694"/>
                </a:lnTo>
                <a:lnTo>
                  <a:pt x="636155" y="628123"/>
                </a:lnTo>
                <a:lnTo>
                  <a:pt x="593155" y="646269"/>
                </a:lnTo>
                <a:lnTo>
                  <a:pt x="556723" y="674414"/>
                </a:lnTo>
                <a:lnTo>
                  <a:pt x="528576" y="710845"/>
                </a:lnTo>
                <a:lnTo>
                  <a:pt x="510429" y="753844"/>
                </a:lnTo>
                <a:lnTo>
                  <a:pt x="503999" y="801696"/>
                </a:lnTo>
                <a:lnTo>
                  <a:pt x="510429" y="849548"/>
                </a:lnTo>
                <a:lnTo>
                  <a:pt x="528576" y="892547"/>
                </a:lnTo>
                <a:lnTo>
                  <a:pt x="556723" y="928977"/>
                </a:lnTo>
                <a:lnTo>
                  <a:pt x="593155" y="957123"/>
                </a:lnTo>
                <a:lnTo>
                  <a:pt x="636155" y="975268"/>
                </a:lnTo>
                <a:lnTo>
                  <a:pt x="684009" y="981698"/>
                </a:lnTo>
                <a:lnTo>
                  <a:pt x="731857" y="975268"/>
                </a:lnTo>
                <a:lnTo>
                  <a:pt x="774854" y="957123"/>
                </a:lnTo>
                <a:lnTo>
                  <a:pt x="811283" y="928977"/>
                </a:lnTo>
                <a:lnTo>
                  <a:pt x="839430" y="892547"/>
                </a:lnTo>
                <a:lnTo>
                  <a:pt x="857576" y="849548"/>
                </a:lnTo>
                <a:lnTo>
                  <a:pt x="864006" y="801696"/>
                </a:lnTo>
                <a:close/>
              </a:path>
              <a:path w="1548129" h="981710">
                <a:moveTo>
                  <a:pt x="521919" y="500687"/>
                </a:moveTo>
                <a:lnTo>
                  <a:pt x="594080" y="634699"/>
                </a:lnTo>
              </a:path>
              <a:path w="1548129" h="981710">
                <a:moveTo>
                  <a:pt x="1548015" y="333692"/>
                </a:moveTo>
                <a:lnTo>
                  <a:pt x="1541585" y="285839"/>
                </a:lnTo>
                <a:lnTo>
                  <a:pt x="1523439" y="242838"/>
                </a:lnTo>
                <a:lnTo>
                  <a:pt x="1495293" y="206406"/>
                </a:lnTo>
                <a:lnTo>
                  <a:pt x="1458863" y="178259"/>
                </a:lnTo>
                <a:lnTo>
                  <a:pt x="1415866" y="160112"/>
                </a:lnTo>
                <a:lnTo>
                  <a:pt x="1368018" y="153682"/>
                </a:lnTo>
                <a:lnTo>
                  <a:pt x="1320165" y="160112"/>
                </a:lnTo>
                <a:lnTo>
                  <a:pt x="1277164" y="178259"/>
                </a:lnTo>
                <a:lnTo>
                  <a:pt x="1240732" y="206406"/>
                </a:lnTo>
                <a:lnTo>
                  <a:pt x="1212585" y="242838"/>
                </a:lnTo>
                <a:lnTo>
                  <a:pt x="1194438" y="285839"/>
                </a:lnTo>
                <a:lnTo>
                  <a:pt x="1188008" y="333692"/>
                </a:lnTo>
                <a:lnTo>
                  <a:pt x="1194438" y="381543"/>
                </a:lnTo>
                <a:lnTo>
                  <a:pt x="1212585" y="424542"/>
                </a:lnTo>
                <a:lnTo>
                  <a:pt x="1240732" y="460971"/>
                </a:lnTo>
                <a:lnTo>
                  <a:pt x="1277164" y="489117"/>
                </a:lnTo>
                <a:lnTo>
                  <a:pt x="1320165" y="507262"/>
                </a:lnTo>
                <a:lnTo>
                  <a:pt x="1368018" y="513692"/>
                </a:lnTo>
                <a:lnTo>
                  <a:pt x="1415866" y="507262"/>
                </a:lnTo>
                <a:lnTo>
                  <a:pt x="1458863" y="489117"/>
                </a:lnTo>
                <a:lnTo>
                  <a:pt x="1495293" y="460971"/>
                </a:lnTo>
                <a:lnTo>
                  <a:pt x="1523439" y="424542"/>
                </a:lnTo>
                <a:lnTo>
                  <a:pt x="1541585" y="381543"/>
                </a:lnTo>
                <a:lnTo>
                  <a:pt x="1548015" y="33369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8" name="object 8"/>
          <p:cNvSpPr txBox="1"/>
          <p:nvPr/>
        </p:nvSpPr>
        <p:spPr>
          <a:xfrm>
            <a:off x="3380011" y="1480011"/>
            <a:ext cx="276855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18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1613" y="1306253"/>
            <a:ext cx="766601" cy="982724"/>
          </a:xfrm>
          <a:custGeom>
            <a:avLst/>
            <a:gdLst/>
            <a:ahLst/>
            <a:cxnLst/>
            <a:rect l="l" t="t" r="r" b="b"/>
            <a:pathLst>
              <a:path w="765810" h="981710">
                <a:moveTo>
                  <a:pt x="0" y="0"/>
                </a:moveTo>
                <a:lnTo>
                  <a:pt x="200037" y="200050"/>
                </a:lnTo>
              </a:path>
              <a:path w="765810" h="981710">
                <a:moveTo>
                  <a:pt x="765695" y="801709"/>
                </a:moveTo>
                <a:lnTo>
                  <a:pt x="759265" y="753856"/>
                </a:lnTo>
                <a:lnTo>
                  <a:pt x="741118" y="710857"/>
                </a:lnTo>
                <a:lnTo>
                  <a:pt x="712971" y="674427"/>
                </a:lnTo>
                <a:lnTo>
                  <a:pt x="676539" y="646282"/>
                </a:lnTo>
                <a:lnTo>
                  <a:pt x="633539" y="628136"/>
                </a:lnTo>
                <a:lnTo>
                  <a:pt x="585685" y="621706"/>
                </a:lnTo>
                <a:lnTo>
                  <a:pt x="537833" y="628136"/>
                </a:lnTo>
                <a:lnTo>
                  <a:pt x="494835" y="646282"/>
                </a:lnTo>
                <a:lnTo>
                  <a:pt x="458406" y="674427"/>
                </a:lnTo>
                <a:lnTo>
                  <a:pt x="430262" y="710857"/>
                </a:lnTo>
                <a:lnTo>
                  <a:pt x="412118" y="753856"/>
                </a:lnTo>
                <a:lnTo>
                  <a:pt x="405688" y="801709"/>
                </a:lnTo>
                <a:lnTo>
                  <a:pt x="412118" y="849561"/>
                </a:lnTo>
                <a:lnTo>
                  <a:pt x="430262" y="892559"/>
                </a:lnTo>
                <a:lnTo>
                  <a:pt x="458406" y="928990"/>
                </a:lnTo>
                <a:lnTo>
                  <a:pt x="494835" y="957135"/>
                </a:lnTo>
                <a:lnTo>
                  <a:pt x="537833" y="975281"/>
                </a:lnTo>
                <a:lnTo>
                  <a:pt x="585685" y="981711"/>
                </a:lnTo>
                <a:lnTo>
                  <a:pt x="633539" y="975281"/>
                </a:lnTo>
                <a:lnTo>
                  <a:pt x="676539" y="957135"/>
                </a:lnTo>
                <a:lnTo>
                  <a:pt x="712971" y="928990"/>
                </a:lnTo>
                <a:lnTo>
                  <a:pt x="741118" y="892559"/>
                </a:lnTo>
                <a:lnTo>
                  <a:pt x="759265" y="849561"/>
                </a:lnTo>
                <a:lnTo>
                  <a:pt x="765695" y="801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0" name="object 10"/>
          <p:cNvSpPr txBox="1"/>
          <p:nvPr/>
        </p:nvSpPr>
        <p:spPr>
          <a:xfrm>
            <a:off x="3632278" y="1948503"/>
            <a:ext cx="610586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12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1496" y="1807470"/>
            <a:ext cx="793299" cy="950306"/>
          </a:xfrm>
          <a:custGeom>
            <a:avLst/>
            <a:gdLst/>
            <a:ahLst/>
            <a:cxnLst/>
            <a:rect l="l" t="t" r="r" b="b"/>
            <a:pathLst>
              <a:path w="792479" h="949325">
                <a:moveTo>
                  <a:pt x="233921" y="0"/>
                </a:moveTo>
                <a:lnTo>
                  <a:pt x="306069" y="134011"/>
                </a:lnTo>
              </a:path>
              <a:path w="792479" h="949325">
                <a:moveTo>
                  <a:pt x="360006" y="769014"/>
                </a:moveTo>
                <a:lnTo>
                  <a:pt x="353576" y="721162"/>
                </a:lnTo>
                <a:lnTo>
                  <a:pt x="335430" y="678163"/>
                </a:lnTo>
                <a:lnTo>
                  <a:pt x="307282" y="641733"/>
                </a:lnTo>
                <a:lnTo>
                  <a:pt x="270851" y="613587"/>
                </a:lnTo>
                <a:lnTo>
                  <a:pt x="227850" y="595441"/>
                </a:lnTo>
                <a:lnTo>
                  <a:pt x="179997" y="589012"/>
                </a:lnTo>
                <a:lnTo>
                  <a:pt x="132144" y="595441"/>
                </a:lnTo>
                <a:lnTo>
                  <a:pt x="89146" y="613587"/>
                </a:lnTo>
                <a:lnTo>
                  <a:pt x="52717" y="641733"/>
                </a:lnTo>
                <a:lnTo>
                  <a:pt x="24573" y="678163"/>
                </a:lnTo>
                <a:lnTo>
                  <a:pt x="6429" y="721162"/>
                </a:lnTo>
                <a:lnTo>
                  <a:pt x="0" y="769014"/>
                </a:lnTo>
                <a:lnTo>
                  <a:pt x="6429" y="816866"/>
                </a:lnTo>
                <a:lnTo>
                  <a:pt x="24573" y="859865"/>
                </a:lnTo>
                <a:lnTo>
                  <a:pt x="52717" y="896295"/>
                </a:lnTo>
                <a:lnTo>
                  <a:pt x="89146" y="924441"/>
                </a:lnTo>
                <a:lnTo>
                  <a:pt x="132144" y="942586"/>
                </a:lnTo>
                <a:lnTo>
                  <a:pt x="179997" y="949016"/>
                </a:lnTo>
                <a:lnTo>
                  <a:pt x="227850" y="942586"/>
                </a:lnTo>
                <a:lnTo>
                  <a:pt x="270851" y="924441"/>
                </a:lnTo>
                <a:lnTo>
                  <a:pt x="307282" y="896295"/>
                </a:lnTo>
                <a:lnTo>
                  <a:pt x="335430" y="859865"/>
                </a:lnTo>
                <a:lnTo>
                  <a:pt x="353576" y="816866"/>
                </a:lnTo>
                <a:lnTo>
                  <a:pt x="360006" y="769014"/>
                </a:lnTo>
                <a:close/>
              </a:path>
              <a:path w="792479" h="949325">
                <a:moveTo>
                  <a:pt x="316750" y="472715"/>
                </a:moveTo>
                <a:lnTo>
                  <a:pt x="259257" y="597307"/>
                </a:lnTo>
              </a:path>
              <a:path w="792479" h="949325">
                <a:moveTo>
                  <a:pt x="792010" y="769014"/>
                </a:moveTo>
                <a:lnTo>
                  <a:pt x="785579" y="721162"/>
                </a:lnTo>
                <a:lnTo>
                  <a:pt x="767433" y="678163"/>
                </a:lnTo>
                <a:lnTo>
                  <a:pt x="739286" y="641733"/>
                </a:lnTo>
                <a:lnTo>
                  <a:pt x="702854" y="613587"/>
                </a:lnTo>
                <a:lnTo>
                  <a:pt x="659853" y="595441"/>
                </a:lnTo>
                <a:lnTo>
                  <a:pt x="612000" y="589012"/>
                </a:lnTo>
                <a:lnTo>
                  <a:pt x="564152" y="595441"/>
                </a:lnTo>
                <a:lnTo>
                  <a:pt x="521155" y="613587"/>
                </a:lnTo>
                <a:lnTo>
                  <a:pt x="484725" y="641733"/>
                </a:lnTo>
                <a:lnTo>
                  <a:pt x="456579" y="678163"/>
                </a:lnTo>
                <a:lnTo>
                  <a:pt x="438433" y="721162"/>
                </a:lnTo>
                <a:lnTo>
                  <a:pt x="432003" y="769014"/>
                </a:lnTo>
                <a:lnTo>
                  <a:pt x="438433" y="816866"/>
                </a:lnTo>
                <a:lnTo>
                  <a:pt x="456579" y="859865"/>
                </a:lnTo>
                <a:lnTo>
                  <a:pt x="484725" y="896295"/>
                </a:lnTo>
                <a:lnTo>
                  <a:pt x="521155" y="924441"/>
                </a:lnTo>
                <a:lnTo>
                  <a:pt x="564152" y="942586"/>
                </a:lnTo>
                <a:lnTo>
                  <a:pt x="612000" y="949016"/>
                </a:lnTo>
                <a:lnTo>
                  <a:pt x="659853" y="942586"/>
                </a:lnTo>
                <a:lnTo>
                  <a:pt x="702854" y="924441"/>
                </a:lnTo>
                <a:lnTo>
                  <a:pt x="739286" y="896295"/>
                </a:lnTo>
                <a:lnTo>
                  <a:pt x="767433" y="859865"/>
                </a:lnTo>
                <a:lnTo>
                  <a:pt x="785579" y="816866"/>
                </a:lnTo>
                <a:lnTo>
                  <a:pt x="792010" y="769014"/>
                </a:lnTo>
                <a:close/>
              </a:path>
              <a:path w="792479" h="949325">
                <a:moveTo>
                  <a:pt x="475259" y="472715"/>
                </a:moveTo>
                <a:lnTo>
                  <a:pt x="532752" y="597307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2" name="object 12"/>
          <p:cNvSpPr txBox="1"/>
          <p:nvPr/>
        </p:nvSpPr>
        <p:spPr>
          <a:xfrm>
            <a:off x="705579" y="1974365"/>
            <a:ext cx="3604169" cy="1134622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R="1271" algn="ctr">
              <a:spcBef>
                <a:spcPts val="120"/>
              </a:spcBef>
              <a:tabLst>
                <a:tab pos="555559" algn="l"/>
              </a:tabLst>
            </a:pPr>
            <a:r>
              <a:rPr sz="1702" spc="10" dirty="0">
                <a:latin typeface="LM Sans 17"/>
                <a:cs typeface="LM Sans 17"/>
              </a:rPr>
              <a:t>14	7</a:t>
            </a:r>
            <a:endParaRPr sz="1702" dirty="0">
              <a:latin typeface="LM Sans 17"/>
              <a:cs typeface="LM Sans 17"/>
            </a:endParaRPr>
          </a:p>
          <a:p>
            <a:pPr marL="2381784">
              <a:spcBef>
                <a:spcPts val="1647"/>
              </a:spcBef>
              <a:tabLst>
                <a:tab pos="2865515" algn="l"/>
              </a:tabLst>
            </a:pPr>
            <a:r>
              <a:rPr lang="en-US" sz="1702" spc="10" dirty="0">
                <a:latin typeface="LM Sans 17"/>
                <a:cs typeface="LM Sans 17"/>
              </a:rPr>
              <a:t>     </a:t>
            </a:r>
            <a:r>
              <a:rPr sz="1702" spc="10" dirty="0">
                <a:latin typeface="LM Sans 17"/>
                <a:cs typeface="LM Sans 17"/>
              </a:rPr>
              <a:t>11</a:t>
            </a:r>
            <a:r>
              <a:rPr lang="en-US" sz="1702" spc="10" dirty="0">
                <a:latin typeface="LM Sans 17"/>
                <a:cs typeface="LM Sans 17"/>
              </a:rPr>
              <a:t>     </a:t>
            </a:r>
            <a:r>
              <a:rPr sz="1702" spc="10" dirty="0">
                <a:latin typeface="LM Sans 17"/>
                <a:cs typeface="LM Sans 17"/>
              </a:rPr>
              <a:t>7</a:t>
            </a:r>
            <a:endParaRPr sz="1702" dirty="0">
              <a:latin typeface="LM Sans 17"/>
              <a:cs typeface="LM Sans 17"/>
            </a:endParaRPr>
          </a:p>
          <a:p>
            <a:pPr marL="12713">
              <a:spcBef>
                <a:spcPts val="951"/>
              </a:spcBef>
            </a:pPr>
            <a:r>
              <a:rPr sz="1702" spc="5" dirty="0">
                <a:latin typeface="LM Sans 17"/>
                <a:cs typeface="LM Sans 17"/>
              </a:rPr>
              <a:t>running </a:t>
            </a:r>
            <a:r>
              <a:rPr sz="1702" dirty="0">
                <a:latin typeface="LM Sans 17"/>
                <a:cs typeface="LM Sans 17"/>
              </a:rPr>
              <a:t>time: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</a:t>
            </a:r>
            <a:r>
              <a:rPr sz="1702" spc="-345" dirty="0">
                <a:latin typeface="LM Sans 17"/>
                <a:cs typeface="LM Sans 17"/>
              </a:rPr>
              <a:t>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031" y="53975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z="2453" spc="-176" dirty="0">
                <a:solidFill>
                  <a:srgbClr val="006EB8"/>
                </a:solidFill>
                <a:latin typeface="Trebuchet MS"/>
                <a:cs typeface="Trebuchet MS"/>
              </a:rPr>
              <a:t>Summary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816970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8" y="663575"/>
            <a:ext cx="3372791" cy="853003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35" dirty="0">
                <a:latin typeface="Arial"/>
                <a:cs typeface="Arial"/>
              </a:rPr>
              <a:t>GetMax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(1),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other  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031" y="41452"/>
            <a:ext cx="1150538" cy="393523"/>
          </a:xfrm>
          <a:prstGeom prst="rect">
            <a:avLst/>
          </a:prstGeom>
        </p:spPr>
        <p:txBody>
          <a:bodyPr vert="horz" wrap="square" lIns="0" tIns="15892" rIns="0" bIns="0" rtlCol="0">
            <a:spAutoFit/>
          </a:bodyPr>
          <a:lstStyle/>
          <a:p>
            <a:pPr marL="12713">
              <a:spcBef>
                <a:spcPts val="125"/>
              </a:spcBef>
            </a:pPr>
            <a:r>
              <a:rPr sz="2453" spc="-176" dirty="0">
                <a:solidFill>
                  <a:srgbClr val="006EB8"/>
                </a:solidFill>
                <a:latin typeface="Trebuchet MS"/>
                <a:cs typeface="Trebuchet MS"/>
              </a:rPr>
              <a:t>Summary</a:t>
            </a:r>
            <a:endParaRPr sz="2453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298" y="816970"/>
            <a:ext cx="94713" cy="94713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4" name="object 4"/>
          <p:cNvSpPr txBox="1"/>
          <p:nvPr/>
        </p:nvSpPr>
        <p:spPr>
          <a:xfrm>
            <a:off x="749158" y="663575"/>
            <a:ext cx="3387073" cy="840627"/>
          </a:xfrm>
          <a:prstGeom prst="rect">
            <a:avLst/>
          </a:prstGeom>
        </p:spPr>
        <p:txBody>
          <a:bodyPr vert="horz" wrap="square" lIns="0" tIns="12077" rIns="0" bIns="0" rtlCol="0">
            <a:spAutoFit/>
          </a:bodyPr>
          <a:lstStyle/>
          <a:p>
            <a:pPr marL="12713" marR="5085">
              <a:lnSpc>
                <a:spcPct val="107400"/>
              </a:lnSpc>
              <a:spcBef>
                <a:spcPts val="95"/>
              </a:spcBef>
            </a:pPr>
            <a:r>
              <a:rPr sz="1702" spc="-135" dirty="0">
                <a:latin typeface="Arial"/>
                <a:cs typeface="Arial"/>
              </a:rPr>
              <a:t>GetMax </a:t>
            </a:r>
            <a:r>
              <a:rPr sz="1702" spc="-10" dirty="0">
                <a:latin typeface="LM Sans 17"/>
                <a:cs typeface="LM Sans 17"/>
              </a:rPr>
              <a:t>works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30" dirty="0">
                <a:latin typeface="LM Sans 17"/>
                <a:cs typeface="LM Sans 17"/>
              </a:rPr>
              <a:t>O</a:t>
            </a:r>
            <a:r>
              <a:rPr sz="1702" spc="30" dirty="0">
                <a:latin typeface="LM Sans 17"/>
                <a:cs typeface="LM Sans 17"/>
              </a:rPr>
              <a:t>(1), </a:t>
            </a:r>
            <a:r>
              <a:rPr sz="1702" dirty="0">
                <a:latin typeface="LM Sans 17"/>
                <a:cs typeface="LM Sans 17"/>
              </a:rPr>
              <a:t>all </a:t>
            </a:r>
            <a:r>
              <a:rPr sz="1702" spc="5" dirty="0">
                <a:latin typeface="LM Sans 17"/>
                <a:cs typeface="LM Sans 17"/>
              </a:rPr>
              <a:t>other  operations </a:t>
            </a:r>
            <a:r>
              <a:rPr sz="1702" spc="-15" dirty="0">
                <a:latin typeface="LM Sans 17"/>
                <a:cs typeface="LM Sans 17"/>
              </a:rPr>
              <a:t>work </a:t>
            </a:r>
            <a:r>
              <a:rPr sz="1702" spc="5" dirty="0">
                <a:latin typeface="LM Sans 17"/>
                <a:cs typeface="LM Sans 17"/>
              </a:rPr>
              <a:t>in time </a:t>
            </a:r>
            <a:r>
              <a:rPr sz="1702" i="1" spc="25" dirty="0">
                <a:latin typeface="LM Sans 17"/>
                <a:cs typeface="LM Sans 17"/>
              </a:rPr>
              <a:t>O</a:t>
            </a:r>
            <a:r>
              <a:rPr sz="1702" spc="25" dirty="0">
                <a:latin typeface="LM Sans 17"/>
                <a:cs typeface="LM Sans 17"/>
              </a:rPr>
              <a:t>(tree </a:t>
            </a:r>
            <a:r>
              <a:rPr sz="1702" dirty="0">
                <a:latin typeface="LM Sans 17"/>
                <a:cs typeface="LM Sans 17"/>
              </a:rPr>
              <a:t>height)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05870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2" y="288078"/>
            <a:ext cx="2959946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55" dirty="0">
                <a:solidFill>
                  <a:srgbClr val="007F00"/>
                </a:solidFill>
              </a:rPr>
              <a:t>Example:</a:t>
            </a:r>
            <a:r>
              <a:rPr lang="en-US" sz="2052" spc="-155" dirty="0">
                <a:solidFill>
                  <a:srgbClr val="007F00"/>
                </a:solidFill>
              </a:rPr>
              <a:t> </a:t>
            </a:r>
            <a:r>
              <a:rPr lang="en-US" sz="2052" spc="-40" dirty="0">
                <a:solidFill>
                  <a:srgbClr val="007F00"/>
                </a:solidFill>
              </a:rPr>
              <a:t>max</a:t>
            </a:r>
            <a:r>
              <a:rPr sz="2052" spc="-185" dirty="0">
                <a:solidFill>
                  <a:srgbClr val="007F00"/>
                </a:solidFill>
              </a:rPr>
              <a:t>heap</a:t>
            </a:r>
            <a:r>
              <a:rPr lang="en-US" sz="2052" spc="-185" dirty="0">
                <a:solidFill>
                  <a:srgbClr val="007F00"/>
                </a:solidFill>
              </a:rPr>
              <a:t>?</a:t>
            </a:r>
            <a:endParaRPr sz="2052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719" y="692197"/>
            <a:ext cx="4033873" cy="2348749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1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1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0788" y="974398"/>
            <a:ext cx="76454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7699" y="1423003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0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2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0"/>
                </a:lnTo>
                <a:lnTo>
                  <a:pt x="6429" y="227853"/>
                </a:lnTo>
                <a:lnTo>
                  <a:pt x="24575" y="270852"/>
                </a:lnTo>
                <a:lnTo>
                  <a:pt x="52720" y="307283"/>
                </a:lnTo>
                <a:lnTo>
                  <a:pt x="89150" y="335428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2" y="335428"/>
                </a:lnTo>
                <a:lnTo>
                  <a:pt x="307283" y="307283"/>
                </a:lnTo>
                <a:lnTo>
                  <a:pt x="335428" y="270852"/>
                </a:lnTo>
                <a:lnTo>
                  <a:pt x="353574" y="227853"/>
                </a:lnTo>
                <a:lnTo>
                  <a:pt x="360004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773747" y="1442877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5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9211" y="1269155"/>
            <a:ext cx="982724" cy="1451203"/>
          </a:xfrm>
          <a:custGeom>
            <a:avLst/>
            <a:gdLst/>
            <a:ahLst/>
            <a:cxnLst/>
            <a:rect l="l" t="t" r="r" b="b"/>
            <a:pathLst>
              <a:path w="981710" h="1449705">
                <a:moveTo>
                  <a:pt x="981704" y="0"/>
                </a:moveTo>
                <a:lnTo>
                  <a:pt x="781663" y="200046"/>
                </a:lnTo>
              </a:path>
              <a:path w="981710" h="1449705">
                <a:moveTo>
                  <a:pt x="576005" y="801697"/>
                </a:moveTo>
                <a:lnTo>
                  <a:pt x="569576" y="753845"/>
                </a:lnTo>
                <a:lnTo>
                  <a:pt x="551430" y="710846"/>
                </a:lnTo>
                <a:lnTo>
                  <a:pt x="523285" y="674416"/>
                </a:lnTo>
                <a:lnTo>
                  <a:pt x="486855" y="646270"/>
                </a:lnTo>
                <a:lnTo>
                  <a:pt x="443856" y="628125"/>
                </a:lnTo>
                <a:lnTo>
                  <a:pt x="396003" y="621695"/>
                </a:lnTo>
                <a:lnTo>
                  <a:pt x="348151" y="628125"/>
                </a:lnTo>
                <a:lnTo>
                  <a:pt x="305152" y="646270"/>
                </a:lnTo>
                <a:lnTo>
                  <a:pt x="268722" y="674416"/>
                </a:lnTo>
                <a:lnTo>
                  <a:pt x="240577" y="710846"/>
                </a:lnTo>
                <a:lnTo>
                  <a:pt x="222431" y="753845"/>
                </a:lnTo>
                <a:lnTo>
                  <a:pt x="216001" y="801697"/>
                </a:lnTo>
                <a:lnTo>
                  <a:pt x="222431" y="849550"/>
                </a:lnTo>
                <a:lnTo>
                  <a:pt x="240577" y="892549"/>
                </a:lnTo>
                <a:lnTo>
                  <a:pt x="268722" y="928979"/>
                </a:lnTo>
                <a:lnTo>
                  <a:pt x="305152" y="957124"/>
                </a:lnTo>
                <a:lnTo>
                  <a:pt x="348151" y="975270"/>
                </a:lnTo>
                <a:lnTo>
                  <a:pt x="396003" y="981699"/>
                </a:lnTo>
                <a:lnTo>
                  <a:pt x="443856" y="975270"/>
                </a:lnTo>
                <a:lnTo>
                  <a:pt x="486855" y="957124"/>
                </a:lnTo>
                <a:lnTo>
                  <a:pt x="523285" y="928979"/>
                </a:lnTo>
                <a:lnTo>
                  <a:pt x="551430" y="892549"/>
                </a:lnTo>
                <a:lnTo>
                  <a:pt x="569576" y="849550"/>
                </a:lnTo>
                <a:lnTo>
                  <a:pt x="576005" y="801697"/>
                </a:lnTo>
                <a:close/>
              </a:path>
              <a:path w="981710" h="1449705">
                <a:moveTo>
                  <a:pt x="558088" y="500689"/>
                </a:moveTo>
                <a:lnTo>
                  <a:pt x="485931" y="634700"/>
                </a:lnTo>
              </a:path>
              <a:path w="981710" h="1449705">
                <a:moveTo>
                  <a:pt x="360004" y="1269709"/>
                </a:moveTo>
                <a:lnTo>
                  <a:pt x="353574" y="1221855"/>
                </a:lnTo>
                <a:lnTo>
                  <a:pt x="335428" y="1178855"/>
                </a:lnTo>
                <a:lnTo>
                  <a:pt x="307283" y="1142424"/>
                </a:lnTo>
                <a:lnTo>
                  <a:pt x="270852" y="1114278"/>
                </a:lnTo>
                <a:lnTo>
                  <a:pt x="227854" y="1096131"/>
                </a:lnTo>
                <a:lnTo>
                  <a:pt x="180002" y="1089701"/>
                </a:lnTo>
                <a:lnTo>
                  <a:pt x="132149" y="1096131"/>
                </a:lnTo>
                <a:lnTo>
                  <a:pt x="89150" y="1114278"/>
                </a:lnTo>
                <a:lnTo>
                  <a:pt x="52720" y="1142424"/>
                </a:lnTo>
                <a:lnTo>
                  <a:pt x="24575" y="1178855"/>
                </a:lnTo>
                <a:lnTo>
                  <a:pt x="6429" y="1221855"/>
                </a:lnTo>
                <a:lnTo>
                  <a:pt x="0" y="1269709"/>
                </a:lnTo>
                <a:lnTo>
                  <a:pt x="6429" y="1317557"/>
                </a:lnTo>
                <a:lnTo>
                  <a:pt x="24575" y="1360554"/>
                </a:lnTo>
                <a:lnTo>
                  <a:pt x="52720" y="1396983"/>
                </a:lnTo>
                <a:lnTo>
                  <a:pt x="89150" y="1425129"/>
                </a:lnTo>
                <a:lnTo>
                  <a:pt x="132149" y="1443276"/>
                </a:lnTo>
                <a:lnTo>
                  <a:pt x="180002" y="1449706"/>
                </a:lnTo>
                <a:lnTo>
                  <a:pt x="227854" y="1443276"/>
                </a:lnTo>
                <a:lnTo>
                  <a:pt x="270852" y="1425129"/>
                </a:lnTo>
                <a:lnTo>
                  <a:pt x="307283" y="1396983"/>
                </a:lnTo>
                <a:lnTo>
                  <a:pt x="335428" y="1360554"/>
                </a:lnTo>
                <a:lnTo>
                  <a:pt x="353574" y="1317557"/>
                </a:lnTo>
                <a:lnTo>
                  <a:pt x="360004" y="1269709"/>
                </a:lnTo>
                <a:close/>
              </a:path>
              <a:path w="981710" h="1449705">
                <a:moveTo>
                  <a:pt x="316753" y="973404"/>
                </a:moveTo>
                <a:lnTo>
                  <a:pt x="259255" y="1097996"/>
                </a:lnTo>
              </a:path>
              <a:path w="981710" h="1449705">
                <a:moveTo>
                  <a:pt x="792008" y="1269709"/>
                </a:moveTo>
                <a:lnTo>
                  <a:pt x="785579" y="1221855"/>
                </a:lnTo>
                <a:lnTo>
                  <a:pt x="767433" y="1178855"/>
                </a:lnTo>
                <a:lnTo>
                  <a:pt x="739288" y="1142424"/>
                </a:lnTo>
                <a:lnTo>
                  <a:pt x="702858" y="1114278"/>
                </a:lnTo>
                <a:lnTo>
                  <a:pt x="659859" y="1096131"/>
                </a:lnTo>
                <a:lnTo>
                  <a:pt x="612006" y="1089701"/>
                </a:lnTo>
                <a:lnTo>
                  <a:pt x="564154" y="1096131"/>
                </a:lnTo>
                <a:lnTo>
                  <a:pt x="521155" y="1114278"/>
                </a:lnTo>
                <a:lnTo>
                  <a:pt x="484725" y="1142424"/>
                </a:lnTo>
                <a:lnTo>
                  <a:pt x="456579" y="1178855"/>
                </a:lnTo>
                <a:lnTo>
                  <a:pt x="438434" y="1221855"/>
                </a:lnTo>
                <a:lnTo>
                  <a:pt x="432004" y="1269709"/>
                </a:lnTo>
                <a:lnTo>
                  <a:pt x="438434" y="1317557"/>
                </a:lnTo>
                <a:lnTo>
                  <a:pt x="456579" y="1360554"/>
                </a:lnTo>
                <a:lnTo>
                  <a:pt x="484725" y="1396983"/>
                </a:lnTo>
                <a:lnTo>
                  <a:pt x="521155" y="1425129"/>
                </a:lnTo>
                <a:lnTo>
                  <a:pt x="564154" y="1443276"/>
                </a:lnTo>
                <a:lnTo>
                  <a:pt x="612006" y="1449706"/>
                </a:lnTo>
                <a:lnTo>
                  <a:pt x="659859" y="1443276"/>
                </a:lnTo>
                <a:lnTo>
                  <a:pt x="702858" y="1425129"/>
                </a:lnTo>
                <a:lnTo>
                  <a:pt x="739288" y="1396983"/>
                </a:lnTo>
                <a:lnTo>
                  <a:pt x="767433" y="1360554"/>
                </a:lnTo>
                <a:lnTo>
                  <a:pt x="785579" y="1317557"/>
                </a:lnTo>
                <a:lnTo>
                  <a:pt x="792008" y="126970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1" name="object 11"/>
          <p:cNvSpPr txBox="1"/>
          <p:nvPr/>
        </p:nvSpPr>
        <p:spPr>
          <a:xfrm>
            <a:off x="1253818" y="2379846"/>
            <a:ext cx="195372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19	6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64955" y="1423004"/>
            <a:ext cx="1290382" cy="945856"/>
          </a:xfrm>
          <a:custGeom>
            <a:avLst/>
            <a:gdLst/>
            <a:ahLst/>
            <a:cxnLst/>
            <a:rect l="l" t="t" r="r" b="b"/>
            <a:pathLst>
              <a:path w="1289050" h="944880">
                <a:moveTo>
                  <a:pt x="0" y="819713"/>
                </a:moveTo>
                <a:lnTo>
                  <a:pt x="57499" y="944305"/>
                </a:lnTo>
              </a:path>
              <a:path w="1289050" h="944880">
                <a:moveTo>
                  <a:pt x="604758" y="648007"/>
                </a:moveTo>
                <a:lnTo>
                  <a:pt x="598328" y="600155"/>
                </a:lnTo>
                <a:lnTo>
                  <a:pt x="580182" y="557156"/>
                </a:lnTo>
                <a:lnTo>
                  <a:pt x="552037" y="520726"/>
                </a:lnTo>
                <a:lnTo>
                  <a:pt x="515607" y="492580"/>
                </a:lnTo>
                <a:lnTo>
                  <a:pt x="472608" y="474434"/>
                </a:lnTo>
                <a:lnTo>
                  <a:pt x="424756" y="468005"/>
                </a:lnTo>
                <a:lnTo>
                  <a:pt x="376904" y="474434"/>
                </a:lnTo>
                <a:lnTo>
                  <a:pt x="333905" y="492580"/>
                </a:lnTo>
                <a:lnTo>
                  <a:pt x="297475" y="520726"/>
                </a:lnTo>
                <a:lnTo>
                  <a:pt x="269329" y="557156"/>
                </a:lnTo>
                <a:lnTo>
                  <a:pt x="251184" y="600155"/>
                </a:lnTo>
                <a:lnTo>
                  <a:pt x="244754" y="648007"/>
                </a:lnTo>
                <a:lnTo>
                  <a:pt x="251184" y="695859"/>
                </a:lnTo>
                <a:lnTo>
                  <a:pt x="269329" y="738858"/>
                </a:lnTo>
                <a:lnTo>
                  <a:pt x="297475" y="775288"/>
                </a:lnTo>
                <a:lnTo>
                  <a:pt x="333905" y="803434"/>
                </a:lnTo>
                <a:lnTo>
                  <a:pt x="376904" y="821579"/>
                </a:lnTo>
                <a:lnTo>
                  <a:pt x="424756" y="828009"/>
                </a:lnTo>
                <a:lnTo>
                  <a:pt x="472608" y="821579"/>
                </a:lnTo>
                <a:lnTo>
                  <a:pt x="515607" y="803434"/>
                </a:lnTo>
                <a:lnTo>
                  <a:pt x="552037" y="775288"/>
                </a:lnTo>
                <a:lnTo>
                  <a:pt x="580182" y="738858"/>
                </a:lnTo>
                <a:lnTo>
                  <a:pt x="598328" y="695859"/>
                </a:lnTo>
                <a:lnTo>
                  <a:pt x="604758" y="648007"/>
                </a:lnTo>
                <a:close/>
              </a:path>
              <a:path w="1289050" h="944880">
                <a:moveTo>
                  <a:pt x="262671" y="346999"/>
                </a:moveTo>
                <a:lnTo>
                  <a:pt x="334829" y="481009"/>
                </a:lnTo>
              </a:path>
              <a:path w="1289050" h="944880">
                <a:moveTo>
                  <a:pt x="1288766" y="180000"/>
                </a:moveTo>
                <a:lnTo>
                  <a:pt x="1282336" y="132149"/>
                </a:lnTo>
                <a:lnTo>
                  <a:pt x="1264191" y="89150"/>
                </a:lnTo>
                <a:lnTo>
                  <a:pt x="1236045" y="52720"/>
                </a:lnTo>
                <a:lnTo>
                  <a:pt x="1199615" y="24575"/>
                </a:lnTo>
                <a:lnTo>
                  <a:pt x="1156616" y="6429"/>
                </a:lnTo>
                <a:lnTo>
                  <a:pt x="1108764" y="0"/>
                </a:lnTo>
                <a:lnTo>
                  <a:pt x="1060912" y="6429"/>
                </a:lnTo>
                <a:lnTo>
                  <a:pt x="1017913" y="24575"/>
                </a:lnTo>
                <a:lnTo>
                  <a:pt x="981483" y="52720"/>
                </a:lnTo>
                <a:lnTo>
                  <a:pt x="953337" y="89150"/>
                </a:lnTo>
                <a:lnTo>
                  <a:pt x="935192" y="132149"/>
                </a:lnTo>
                <a:lnTo>
                  <a:pt x="928762" y="180000"/>
                </a:lnTo>
                <a:lnTo>
                  <a:pt x="935192" y="227853"/>
                </a:lnTo>
                <a:lnTo>
                  <a:pt x="953337" y="270852"/>
                </a:lnTo>
                <a:lnTo>
                  <a:pt x="981483" y="307283"/>
                </a:lnTo>
                <a:lnTo>
                  <a:pt x="1017913" y="335428"/>
                </a:lnTo>
                <a:lnTo>
                  <a:pt x="1060912" y="353574"/>
                </a:lnTo>
                <a:lnTo>
                  <a:pt x="1108764" y="360004"/>
                </a:lnTo>
                <a:lnTo>
                  <a:pt x="1156616" y="353574"/>
                </a:lnTo>
                <a:lnTo>
                  <a:pt x="1199615" y="335428"/>
                </a:lnTo>
                <a:lnTo>
                  <a:pt x="1236045" y="307283"/>
                </a:lnTo>
                <a:lnTo>
                  <a:pt x="1264191" y="270852"/>
                </a:lnTo>
                <a:lnTo>
                  <a:pt x="1282336" y="227853"/>
                </a:lnTo>
                <a:lnTo>
                  <a:pt x="1288766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3" name="object 13"/>
          <p:cNvSpPr txBox="1"/>
          <p:nvPr/>
        </p:nvSpPr>
        <p:spPr>
          <a:xfrm>
            <a:off x="2659266" y="1442877"/>
            <a:ext cx="51992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25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2413" y="1269149"/>
            <a:ext cx="865128" cy="982724"/>
          </a:xfrm>
          <a:custGeom>
            <a:avLst/>
            <a:gdLst/>
            <a:ahLst/>
            <a:cxnLst/>
            <a:rect l="l" t="t" r="r" b="b"/>
            <a:pathLst>
              <a:path w="864235" h="981710">
                <a:moveTo>
                  <a:pt x="98312" y="0"/>
                </a:moveTo>
                <a:lnTo>
                  <a:pt x="298360" y="200041"/>
                </a:lnTo>
              </a:path>
              <a:path w="864235" h="981710">
                <a:moveTo>
                  <a:pt x="360003" y="801704"/>
                </a:moveTo>
                <a:lnTo>
                  <a:pt x="353574" y="753852"/>
                </a:lnTo>
                <a:lnTo>
                  <a:pt x="335428" y="710853"/>
                </a:lnTo>
                <a:lnTo>
                  <a:pt x="307283" y="674423"/>
                </a:lnTo>
                <a:lnTo>
                  <a:pt x="270853" y="646277"/>
                </a:lnTo>
                <a:lnTo>
                  <a:pt x="227854" y="628131"/>
                </a:lnTo>
                <a:lnTo>
                  <a:pt x="180001" y="621701"/>
                </a:lnTo>
                <a:lnTo>
                  <a:pt x="132149" y="628131"/>
                </a:lnTo>
                <a:lnTo>
                  <a:pt x="89150" y="646277"/>
                </a:lnTo>
                <a:lnTo>
                  <a:pt x="52720" y="674423"/>
                </a:lnTo>
                <a:lnTo>
                  <a:pt x="24575" y="710853"/>
                </a:lnTo>
                <a:lnTo>
                  <a:pt x="6429" y="753852"/>
                </a:lnTo>
                <a:lnTo>
                  <a:pt x="0" y="801704"/>
                </a:lnTo>
                <a:lnTo>
                  <a:pt x="6429" y="849556"/>
                </a:lnTo>
                <a:lnTo>
                  <a:pt x="24575" y="892555"/>
                </a:lnTo>
                <a:lnTo>
                  <a:pt x="52720" y="928985"/>
                </a:lnTo>
                <a:lnTo>
                  <a:pt x="89150" y="957131"/>
                </a:lnTo>
                <a:lnTo>
                  <a:pt x="132149" y="975276"/>
                </a:lnTo>
                <a:lnTo>
                  <a:pt x="180001" y="981706"/>
                </a:lnTo>
                <a:lnTo>
                  <a:pt x="227854" y="975276"/>
                </a:lnTo>
                <a:lnTo>
                  <a:pt x="270853" y="957131"/>
                </a:lnTo>
                <a:lnTo>
                  <a:pt x="307283" y="928985"/>
                </a:lnTo>
                <a:lnTo>
                  <a:pt x="335428" y="892555"/>
                </a:lnTo>
                <a:lnTo>
                  <a:pt x="353574" y="849556"/>
                </a:lnTo>
                <a:lnTo>
                  <a:pt x="360003" y="801704"/>
                </a:lnTo>
                <a:close/>
              </a:path>
              <a:path w="864235" h="981710">
                <a:moveTo>
                  <a:pt x="342086" y="500696"/>
                </a:moveTo>
                <a:lnTo>
                  <a:pt x="269929" y="634706"/>
                </a:lnTo>
              </a:path>
              <a:path w="864235" h="981710">
                <a:moveTo>
                  <a:pt x="864011" y="801704"/>
                </a:moveTo>
                <a:lnTo>
                  <a:pt x="857581" y="753852"/>
                </a:lnTo>
                <a:lnTo>
                  <a:pt x="839435" y="710853"/>
                </a:lnTo>
                <a:lnTo>
                  <a:pt x="811289" y="674423"/>
                </a:lnTo>
                <a:lnTo>
                  <a:pt x="774859" y="646277"/>
                </a:lnTo>
                <a:lnTo>
                  <a:pt x="731860" y="628131"/>
                </a:lnTo>
                <a:lnTo>
                  <a:pt x="684008" y="621701"/>
                </a:lnTo>
                <a:lnTo>
                  <a:pt x="636156" y="628131"/>
                </a:lnTo>
                <a:lnTo>
                  <a:pt x="593157" y="646277"/>
                </a:lnTo>
                <a:lnTo>
                  <a:pt x="556727" y="674423"/>
                </a:lnTo>
                <a:lnTo>
                  <a:pt x="528581" y="710853"/>
                </a:lnTo>
                <a:lnTo>
                  <a:pt x="510436" y="753852"/>
                </a:lnTo>
                <a:lnTo>
                  <a:pt x="504006" y="801704"/>
                </a:lnTo>
                <a:lnTo>
                  <a:pt x="510436" y="849556"/>
                </a:lnTo>
                <a:lnTo>
                  <a:pt x="528581" y="892555"/>
                </a:lnTo>
                <a:lnTo>
                  <a:pt x="556727" y="928985"/>
                </a:lnTo>
                <a:lnTo>
                  <a:pt x="593157" y="957131"/>
                </a:lnTo>
                <a:lnTo>
                  <a:pt x="636156" y="975276"/>
                </a:lnTo>
                <a:lnTo>
                  <a:pt x="684008" y="981706"/>
                </a:lnTo>
                <a:lnTo>
                  <a:pt x="731860" y="975276"/>
                </a:lnTo>
                <a:lnTo>
                  <a:pt x="774859" y="957131"/>
                </a:lnTo>
                <a:lnTo>
                  <a:pt x="811289" y="928985"/>
                </a:lnTo>
                <a:lnTo>
                  <a:pt x="839435" y="892555"/>
                </a:lnTo>
                <a:lnTo>
                  <a:pt x="857581" y="849556"/>
                </a:lnTo>
                <a:lnTo>
                  <a:pt x="864011" y="801704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5" name="object 15"/>
          <p:cNvSpPr txBox="1"/>
          <p:nvPr/>
        </p:nvSpPr>
        <p:spPr>
          <a:xfrm>
            <a:off x="1521480" y="1911367"/>
            <a:ext cx="246408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898175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3	17	25	6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64877" y="1770362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7" y="134010"/>
                </a:lnTo>
              </a:path>
              <a:path w="558164" h="949325">
                <a:moveTo>
                  <a:pt x="558090" y="769019"/>
                </a:moveTo>
                <a:lnTo>
                  <a:pt x="551660" y="721166"/>
                </a:lnTo>
                <a:lnTo>
                  <a:pt x="533514" y="678166"/>
                </a:lnTo>
                <a:lnTo>
                  <a:pt x="505368" y="641734"/>
                </a:lnTo>
                <a:lnTo>
                  <a:pt x="468938" y="613588"/>
                </a:lnTo>
                <a:lnTo>
                  <a:pt x="425939" y="595442"/>
                </a:lnTo>
                <a:lnTo>
                  <a:pt x="378087" y="589012"/>
                </a:lnTo>
                <a:lnTo>
                  <a:pt x="330235" y="595442"/>
                </a:lnTo>
                <a:lnTo>
                  <a:pt x="287236" y="613588"/>
                </a:lnTo>
                <a:lnTo>
                  <a:pt x="250806" y="641734"/>
                </a:lnTo>
                <a:lnTo>
                  <a:pt x="222660" y="678166"/>
                </a:lnTo>
                <a:lnTo>
                  <a:pt x="204515" y="721166"/>
                </a:lnTo>
                <a:lnTo>
                  <a:pt x="198085" y="769019"/>
                </a:lnTo>
                <a:lnTo>
                  <a:pt x="204515" y="816867"/>
                </a:lnTo>
                <a:lnTo>
                  <a:pt x="222660" y="859864"/>
                </a:lnTo>
                <a:lnTo>
                  <a:pt x="250806" y="896293"/>
                </a:lnTo>
                <a:lnTo>
                  <a:pt x="287236" y="924440"/>
                </a:lnTo>
                <a:lnTo>
                  <a:pt x="330235" y="942586"/>
                </a:lnTo>
                <a:lnTo>
                  <a:pt x="378087" y="949016"/>
                </a:lnTo>
                <a:lnTo>
                  <a:pt x="425939" y="942586"/>
                </a:lnTo>
                <a:lnTo>
                  <a:pt x="468938" y="924440"/>
                </a:lnTo>
                <a:lnTo>
                  <a:pt x="505368" y="896293"/>
                </a:lnTo>
                <a:lnTo>
                  <a:pt x="533514" y="859864"/>
                </a:lnTo>
                <a:lnTo>
                  <a:pt x="551660" y="816867"/>
                </a:lnTo>
                <a:lnTo>
                  <a:pt x="558090" y="76901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17" name="object 17"/>
          <p:cNvSpPr txBox="1"/>
          <p:nvPr/>
        </p:nvSpPr>
        <p:spPr>
          <a:xfrm>
            <a:off x="3179196" y="2379846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6462" y="2243564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7" y="124592"/>
                </a:lnTo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719" y="305870"/>
            <a:ext cx="4033873" cy="386479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653" y="288078"/>
            <a:ext cx="3637910" cy="330554"/>
          </a:xfrm>
          <a:prstGeom prst="rect">
            <a:avLst/>
          </a:prstGeom>
        </p:spPr>
        <p:txBody>
          <a:bodyPr vert="horz" wrap="square" lIns="0" tIns="14619" rIns="0" bIns="0" rtlCol="0">
            <a:spAutoFit/>
          </a:bodyPr>
          <a:lstStyle/>
          <a:p>
            <a:pPr marL="12713">
              <a:spcBef>
                <a:spcPts val="114"/>
              </a:spcBef>
            </a:pPr>
            <a:r>
              <a:rPr sz="2052" spc="-155" dirty="0">
                <a:solidFill>
                  <a:srgbClr val="007F00"/>
                </a:solidFill>
              </a:rPr>
              <a:t>Example:</a:t>
            </a:r>
            <a:r>
              <a:rPr lang="en-US" sz="2052" spc="-155" dirty="0">
                <a:solidFill>
                  <a:srgbClr val="007F00"/>
                </a:solidFill>
              </a:rPr>
              <a:t> </a:t>
            </a:r>
            <a:r>
              <a:rPr lang="en-GB" sz="2052" spc="-155" dirty="0">
                <a:solidFill>
                  <a:srgbClr val="FF0000"/>
                </a:solidFill>
              </a:rPr>
              <a:t>NOT</a:t>
            </a:r>
            <a:r>
              <a:rPr lang="en-US" sz="2052" spc="-155" dirty="0">
                <a:solidFill>
                  <a:srgbClr val="FF0000"/>
                </a:solidFill>
              </a:rPr>
              <a:t> </a:t>
            </a:r>
            <a:r>
              <a:rPr sz="2052" spc="-155" dirty="0">
                <a:solidFill>
                  <a:srgbClr val="007F00"/>
                </a:solidFill>
              </a:rPr>
              <a:t>a</a:t>
            </a:r>
            <a:r>
              <a:rPr sz="2052" spc="-40" dirty="0">
                <a:solidFill>
                  <a:srgbClr val="007F00"/>
                </a:solidFill>
              </a:rPr>
              <a:t> </a:t>
            </a:r>
            <a:r>
              <a:rPr lang="en-US" sz="2052" spc="-40" dirty="0">
                <a:solidFill>
                  <a:srgbClr val="007F00"/>
                </a:solidFill>
              </a:rPr>
              <a:t>max</a:t>
            </a:r>
            <a:r>
              <a:rPr sz="2052" spc="-185" dirty="0">
                <a:solidFill>
                  <a:srgbClr val="007F00"/>
                </a:solidFill>
              </a:rPr>
              <a:t>heap</a:t>
            </a:r>
            <a:endParaRPr sz="2052" dirty="0"/>
          </a:p>
        </p:txBody>
      </p:sp>
      <p:grpSp>
        <p:nvGrpSpPr>
          <p:cNvPr id="4" name="object 4"/>
          <p:cNvGrpSpPr/>
          <p:nvPr/>
        </p:nvGrpSpPr>
        <p:grpSpPr>
          <a:xfrm>
            <a:off x="289719" y="692197"/>
            <a:ext cx="4033873" cy="2348749"/>
            <a:chOff x="289420" y="693267"/>
            <a:chExt cx="4029710" cy="2346325"/>
          </a:xfrm>
        </p:grpSpPr>
        <p:sp>
          <p:nvSpPr>
            <p:cNvPr id="5" name="object 5"/>
            <p:cNvSpPr/>
            <p:nvPr/>
          </p:nvSpPr>
          <p:spPr>
            <a:xfrm>
              <a:off x="289420" y="693267"/>
              <a:ext cx="4029710" cy="2346325"/>
            </a:xfrm>
            <a:custGeom>
              <a:avLst/>
              <a:gdLst/>
              <a:ahLst/>
              <a:cxnLst/>
              <a:rect l="l" t="t" r="r" b="b"/>
              <a:pathLst>
                <a:path w="4029710" h="2346325">
                  <a:moveTo>
                    <a:pt x="4029151" y="0"/>
                  </a:moveTo>
                  <a:lnTo>
                    <a:pt x="0" y="0"/>
                  </a:lnTo>
                  <a:lnTo>
                    <a:pt x="0" y="2346020"/>
                  </a:lnTo>
                  <a:lnTo>
                    <a:pt x="4029151" y="234602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6" name="object 6"/>
            <p:cNvSpPr/>
            <p:nvPr/>
          </p:nvSpPr>
          <p:spPr>
            <a:xfrm>
              <a:off x="2123993" y="955314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2"/>
                  </a:moveTo>
                  <a:lnTo>
                    <a:pt x="353574" y="132150"/>
                  </a:lnTo>
                  <a:lnTo>
                    <a:pt x="335429" y="89151"/>
                  </a:lnTo>
                  <a:lnTo>
                    <a:pt x="307283" y="52721"/>
                  </a:lnTo>
                  <a:lnTo>
                    <a:pt x="270853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50" y="6429"/>
                  </a:lnTo>
                  <a:lnTo>
                    <a:pt x="89151" y="24575"/>
                  </a:lnTo>
                  <a:lnTo>
                    <a:pt x="52721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1" y="307283"/>
                  </a:lnTo>
                  <a:lnTo>
                    <a:pt x="89151" y="335429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9"/>
                  </a:lnTo>
                  <a:lnTo>
                    <a:pt x="307283" y="307283"/>
                  </a:lnTo>
                  <a:lnTo>
                    <a:pt x="335429" y="270853"/>
                  </a:lnTo>
                  <a:lnTo>
                    <a:pt x="353574" y="227854"/>
                  </a:lnTo>
                  <a:lnTo>
                    <a:pt x="360004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0788" y="974398"/>
            <a:ext cx="674089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10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7699" y="1423003"/>
            <a:ext cx="360417" cy="360417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360004" y="180000"/>
                </a:moveTo>
                <a:lnTo>
                  <a:pt x="353574" y="132149"/>
                </a:lnTo>
                <a:lnTo>
                  <a:pt x="335428" y="89150"/>
                </a:lnTo>
                <a:lnTo>
                  <a:pt x="307283" y="52720"/>
                </a:lnTo>
                <a:lnTo>
                  <a:pt x="270852" y="24575"/>
                </a:lnTo>
                <a:lnTo>
                  <a:pt x="227854" y="6429"/>
                </a:lnTo>
                <a:lnTo>
                  <a:pt x="180002" y="0"/>
                </a:lnTo>
                <a:lnTo>
                  <a:pt x="132149" y="6429"/>
                </a:lnTo>
                <a:lnTo>
                  <a:pt x="89150" y="24575"/>
                </a:lnTo>
                <a:lnTo>
                  <a:pt x="52720" y="52720"/>
                </a:lnTo>
                <a:lnTo>
                  <a:pt x="24575" y="89150"/>
                </a:lnTo>
                <a:lnTo>
                  <a:pt x="6429" y="132149"/>
                </a:lnTo>
                <a:lnTo>
                  <a:pt x="0" y="180000"/>
                </a:lnTo>
                <a:lnTo>
                  <a:pt x="6429" y="227853"/>
                </a:lnTo>
                <a:lnTo>
                  <a:pt x="24575" y="270852"/>
                </a:lnTo>
                <a:lnTo>
                  <a:pt x="52720" y="307283"/>
                </a:lnTo>
                <a:lnTo>
                  <a:pt x="89150" y="335428"/>
                </a:lnTo>
                <a:lnTo>
                  <a:pt x="132149" y="353574"/>
                </a:lnTo>
                <a:lnTo>
                  <a:pt x="180002" y="360004"/>
                </a:lnTo>
                <a:lnTo>
                  <a:pt x="227854" y="353574"/>
                </a:lnTo>
                <a:lnTo>
                  <a:pt x="270852" y="335428"/>
                </a:lnTo>
                <a:lnTo>
                  <a:pt x="307283" y="307283"/>
                </a:lnTo>
                <a:lnTo>
                  <a:pt x="335428" y="270852"/>
                </a:lnTo>
                <a:lnTo>
                  <a:pt x="353574" y="227853"/>
                </a:lnTo>
                <a:lnTo>
                  <a:pt x="360004" y="180000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9" name="object 9"/>
          <p:cNvSpPr txBox="1"/>
          <p:nvPr/>
        </p:nvSpPr>
        <p:spPr>
          <a:xfrm>
            <a:off x="1773747" y="1442877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5</a:t>
            </a:r>
            <a:endParaRPr sz="1702">
              <a:latin typeface="LM Sans 17"/>
              <a:cs typeface="LM Sans 17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79993" y="1259938"/>
            <a:ext cx="1001159" cy="1469637"/>
            <a:chOff x="1178775" y="1260423"/>
            <a:chExt cx="1000125" cy="1468120"/>
          </a:xfrm>
        </p:grpSpPr>
        <p:sp>
          <p:nvSpPr>
            <p:cNvPr id="11" name="object 11"/>
            <p:cNvSpPr/>
            <p:nvPr/>
          </p:nvSpPr>
          <p:spPr>
            <a:xfrm>
              <a:off x="1187983" y="1269630"/>
              <a:ext cx="981710" cy="1449705"/>
            </a:xfrm>
            <a:custGeom>
              <a:avLst/>
              <a:gdLst/>
              <a:ahLst/>
              <a:cxnLst/>
              <a:rect l="l" t="t" r="r" b="b"/>
              <a:pathLst>
                <a:path w="981710" h="1449705">
                  <a:moveTo>
                    <a:pt x="981704" y="0"/>
                  </a:moveTo>
                  <a:lnTo>
                    <a:pt x="781663" y="200046"/>
                  </a:lnTo>
                </a:path>
                <a:path w="981710" h="1449705">
                  <a:moveTo>
                    <a:pt x="576005" y="801697"/>
                  </a:moveTo>
                  <a:lnTo>
                    <a:pt x="569576" y="753845"/>
                  </a:lnTo>
                  <a:lnTo>
                    <a:pt x="551430" y="710846"/>
                  </a:lnTo>
                  <a:lnTo>
                    <a:pt x="523285" y="674416"/>
                  </a:lnTo>
                  <a:lnTo>
                    <a:pt x="486855" y="646270"/>
                  </a:lnTo>
                  <a:lnTo>
                    <a:pt x="443856" y="628125"/>
                  </a:lnTo>
                  <a:lnTo>
                    <a:pt x="396003" y="621695"/>
                  </a:lnTo>
                  <a:lnTo>
                    <a:pt x="348151" y="628125"/>
                  </a:lnTo>
                  <a:lnTo>
                    <a:pt x="305152" y="646270"/>
                  </a:lnTo>
                  <a:lnTo>
                    <a:pt x="268722" y="674416"/>
                  </a:lnTo>
                  <a:lnTo>
                    <a:pt x="240577" y="710846"/>
                  </a:lnTo>
                  <a:lnTo>
                    <a:pt x="222431" y="753845"/>
                  </a:lnTo>
                  <a:lnTo>
                    <a:pt x="216001" y="801697"/>
                  </a:lnTo>
                  <a:lnTo>
                    <a:pt x="222431" y="849550"/>
                  </a:lnTo>
                  <a:lnTo>
                    <a:pt x="240577" y="892549"/>
                  </a:lnTo>
                  <a:lnTo>
                    <a:pt x="268722" y="928979"/>
                  </a:lnTo>
                  <a:lnTo>
                    <a:pt x="305152" y="957124"/>
                  </a:lnTo>
                  <a:lnTo>
                    <a:pt x="348151" y="975270"/>
                  </a:lnTo>
                  <a:lnTo>
                    <a:pt x="396003" y="981699"/>
                  </a:lnTo>
                  <a:lnTo>
                    <a:pt x="443856" y="975270"/>
                  </a:lnTo>
                  <a:lnTo>
                    <a:pt x="486855" y="957124"/>
                  </a:lnTo>
                  <a:lnTo>
                    <a:pt x="523285" y="928979"/>
                  </a:lnTo>
                  <a:lnTo>
                    <a:pt x="551430" y="892549"/>
                  </a:lnTo>
                  <a:lnTo>
                    <a:pt x="569576" y="849550"/>
                  </a:lnTo>
                  <a:lnTo>
                    <a:pt x="576005" y="801697"/>
                  </a:lnTo>
                  <a:close/>
                </a:path>
                <a:path w="981710" h="1449705">
                  <a:moveTo>
                    <a:pt x="558088" y="500689"/>
                  </a:moveTo>
                  <a:lnTo>
                    <a:pt x="485931" y="634700"/>
                  </a:lnTo>
                </a:path>
                <a:path w="981710" h="1449705">
                  <a:moveTo>
                    <a:pt x="360004" y="1269709"/>
                  </a:moveTo>
                  <a:lnTo>
                    <a:pt x="353574" y="1221855"/>
                  </a:lnTo>
                  <a:lnTo>
                    <a:pt x="335428" y="1178855"/>
                  </a:lnTo>
                  <a:lnTo>
                    <a:pt x="307283" y="1142424"/>
                  </a:lnTo>
                  <a:lnTo>
                    <a:pt x="270852" y="1114278"/>
                  </a:lnTo>
                  <a:lnTo>
                    <a:pt x="227854" y="1096131"/>
                  </a:lnTo>
                  <a:lnTo>
                    <a:pt x="180002" y="1089701"/>
                  </a:lnTo>
                  <a:lnTo>
                    <a:pt x="132149" y="1096131"/>
                  </a:lnTo>
                  <a:lnTo>
                    <a:pt x="89150" y="1114278"/>
                  </a:lnTo>
                  <a:lnTo>
                    <a:pt x="52720" y="1142424"/>
                  </a:lnTo>
                  <a:lnTo>
                    <a:pt x="24575" y="1178855"/>
                  </a:lnTo>
                  <a:lnTo>
                    <a:pt x="6429" y="1221855"/>
                  </a:lnTo>
                  <a:lnTo>
                    <a:pt x="0" y="1269709"/>
                  </a:lnTo>
                  <a:lnTo>
                    <a:pt x="6429" y="1317557"/>
                  </a:lnTo>
                  <a:lnTo>
                    <a:pt x="24575" y="1360554"/>
                  </a:lnTo>
                  <a:lnTo>
                    <a:pt x="52720" y="1396983"/>
                  </a:lnTo>
                  <a:lnTo>
                    <a:pt x="89150" y="1425129"/>
                  </a:lnTo>
                  <a:lnTo>
                    <a:pt x="132149" y="1443276"/>
                  </a:lnTo>
                  <a:lnTo>
                    <a:pt x="180002" y="1449706"/>
                  </a:lnTo>
                  <a:lnTo>
                    <a:pt x="227854" y="1443276"/>
                  </a:lnTo>
                  <a:lnTo>
                    <a:pt x="270852" y="1425129"/>
                  </a:lnTo>
                  <a:lnTo>
                    <a:pt x="307283" y="1396983"/>
                  </a:lnTo>
                  <a:lnTo>
                    <a:pt x="335428" y="1360554"/>
                  </a:lnTo>
                  <a:lnTo>
                    <a:pt x="353574" y="1317557"/>
                  </a:lnTo>
                  <a:lnTo>
                    <a:pt x="360004" y="1269709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238" y="2243034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4" h="125094">
                  <a:moveTo>
                    <a:pt x="57497" y="0"/>
                  </a:moveTo>
                  <a:lnTo>
                    <a:pt x="0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9987" y="2359332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7"/>
                  </a:moveTo>
                  <a:lnTo>
                    <a:pt x="353574" y="132154"/>
                  </a:lnTo>
                  <a:lnTo>
                    <a:pt x="335429" y="89153"/>
                  </a:lnTo>
                  <a:lnTo>
                    <a:pt x="307283" y="52722"/>
                  </a:lnTo>
                  <a:lnTo>
                    <a:pt x="270853" y="24576"/>
                  </a:lnTo>
                  <a:lnTo>
                    <a:pt x="227854" y="6430"/>
                  </a:lnTo>
                  <a:lnTo>
                    <a:pt x="180002" y="0"/>
                  </a:lnTo>
                  <a:lnTo>
                    <a:pt x="132150" y="6430"/>
                  </a:lnTo>
                  <a:lnTo>
                    <a:pt x="89151" y="24576"/>
                  </a:lnTo>
                  <a:lnTo>
                    <a:pt x="52721" y="52722"/>
                  </a:lnTo>
                  <a:lnTo>
                    <a:pt x="24575" y="89153"/>
                  </a:lnTo>
                  <a:lnTo>
                    <a:pt x="6429" y="132154"/>
                  </a:lnTo>
                  <a:lnTo>
                    <a:pt x="0" y="180007"/>
                  </a:lnTo>
                  <a:lnTo>
                    <a:pt x="6429" y="227855"/>
                  </a:lnTo>
                  <a:lnTo>
                    <a:pt x="24575" y="270852"/>
                  </a:lnTo>
                  <a:lnTo>
                    <a:pt x="52721" y="307281"/>
                  </a:lnTo>
                  <a:lnTo>
                    <a:pt x="89151" y="335427"/>
                  </a:lnTo>
                  <a:lnTo>
                    <a:pt x="132150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3" y="335427"/>
                  </a:lnTo>
                  <a:lnTo>
                    <a:pt x="307283" y="307281"/>
                  </a:lnTo>
                  <a:lnTo>
                    <a:pt x="335429" y="270852"/>
                  </a:lnTo>
                  <a:lnTo>
                    <a:pt x="353574" y="227855"/>
                  </a:lnTo>
                  <a:lnTo>
                    <a:pt x="360004" y="18000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3818" y="2379846"/>
            <a:ext cx="1512613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96442" algn="l"/>
              </a:tabLst>
            </a:pPr>
            <a:r>
              <a:rPr sz="1702" spc="10" dirty="0">
                <a:latin typeface="LM Sans 17"/>
                <a:cs typeface="LM Sans 17"/>
              </a:rPr>
              <a:t>19	6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51289" y="1413787"/>
            <a:ext cx="1313265" cy="968740"/>
            <a:chOff x="1649585" y="1414113"/>
            <a:chExt cx="1311910" cy="967740"/>
          </a:xfrm>
        </p:grpSpPr>
        <p:sp>
          <p:nvSpPr>
            <p:cNvPr id="16" name="object 16"/>
            <p:cNvSpPr/>
            <p:nvPr/>
          </p:nvSpPr>
          <p:spPr>
            <a:xfrm>
              <a:off x="1663237" y="2243034"/>
              <a:ext cx="57785" cy="125095"/>
            </a:xfrm>
            <a:custGeom>
              <a:avLst/>
              <a:gdLst/>
              <a:ahLst/>
              <a:cxnLst/>
              <a:rect l="l" t="t" r="r" b="b"/>
              <a:pathLst>
                <a:path w="57785" h="125094">
                  <a:moveTo>
                    <a:pt x="0" y="0"/>
                  </a:moveTo>
                  <a:lnTo>
                    <a:pt x="57499" y="124592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7992" y="1891325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3" y="180002"/>
                  </a:moveTo>
                  <a:lnTo>
                    <a:pt x="353574" y="132150"/>
                  </a:lnTo>
                  <a:lnTo>
                    <a:pt x="335428" y="89151"/>
                  </a:lnTo>
                  <a:lnTo>
                    <a:pt x="307282" y="52721"/>
                  </a:lnTo>
                  <a:lnTo>
                    <a:pt x="270852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0" y="24575"/>
                  </a:lnTo>
                  <a:lnTo>
                    <a:pt x="52720" y="52721"/>
                  </a:lnTo>
                  <a:lnTo>
                    <a:pt x="24575" y="89151"/>
                  </a:lnTo>
                  <a:lnTo>
                    <a:pt x="6429" y="132150"/>
                  </a:lnTo>
                  <a:lnTo>
                    <a:pt x="0" y="180002"/>
                  </a:lnTo>
                  <a:lnTo>
                    <a:pt x="6429" y="227854"/>
                  </a:lnTo>
                  <a:lnTo>
                    <a:pt x="24575" y="270853"/>
                  </a:lnTo>
                  <a:lnTo>
                    <a:pt x="52720" y="307283"/>
                  </a:lnTo>
                  <a:lnTo>
                    <a:pt x="89150" y="335429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2" y="335429"/>
                  </a:lnTo>
                  <a:lnTo>
                    <a:pt x="307282" y="307283"/>
                  </a:lnTo>
                  <a:lnTo>
                    <a:pt x="335428" y="270853"/>
                  </a:lnTo>
                  <a:lnTo>
                    <a:pt x="353574" y="227854"/>
                  </a:lnTo>
                  <a:lnTo>
                    <a:pt x="360003" y="180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5909" y="1770320"/>
              <a:ext cx="72390" cy="134620"/>
            </a:xfrm>
            <a:custGeom>
              <a:avLst/>
              <a:gdLst/>
              <a:ahLst/>
              <a:cxnLst/>
              <a:rect l="l" t="t" r="r" b="b"/>
              <a:pathLst>
                <a:path w="72389" h="134619">
                  <a:moveTo>
                    <a:pt x="0" y="0"/>
                  </a:moveTo>
                  <a:lnTo>
                    <a:pt x="72157" y="134010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2000" y="142332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360004" y="180000"/>
                  </a:moveTo>
                  <a:lnTo>
                    <a:pt x="353574" y="132149"/>
                  </a:lnTo>
                  <a:lnTo>
                    <a:pt x="335428" y="89150"/>
                  </a:lnTo>
                  <a:lnTo>
                    <a:pt x="307283" y="52720"/>
                  </a:lnTo>
                  <a:lnTo>
                    <a:pt x="270852" y="24575"/>
                  </a:lnTo>
                  <a:lnTo>
                    <a:pt x="227854" y="6429"/>
                  </a:lnTo>
                  <a:lnTo>
                    <a:pt x="180002" y="0"/>
                  </a:lnTo>
                  <a:lnTo>
                    <a:pt x="132149" y="6429"/>
                  </a:lnTo>
                  <a:lnTo>
                    <a:pt x="89150" y="24575"/>
                  </a:lnTo>
                  <a:lnTo>
                    <a:pt x="52720" y="52720"/>
                  </a:lnTo>
                  <a:lnTo>
                    <a:pt x="24575" y="89150"/>
                  </a:lnTo>
                  <a:lnTo>
                    <a:pt x="6429" y="132149"/>
                  </a:lnTo>
                  <a:lnTo>
                    <a:pt x="0" y="180000"/>
                  </a:lnTo>
                  <a:lnTo>
                    <a:pt x="6429" y="227853"/>
                  </a:lnTo>
                  <a:lnTo>
                    <a:pt x="24575" y="270852"/>
                  </a:lnTo>
                  <a:lnTo>
                    <a:pt x="52720" y="307283"/>
                  </a:lnTo>
                  <a:lnTo>
                    <a:pt x="89150" y="335428"/>
                  </a:lnTo>
                  <a:lnTo>
                    <a:pt x="132149" y="353574"/>
                  </a:lnTo>
                  <a:lnTo>
                    <a:pt x="180002" y="360004"/>
                  </a:lnTo>
                  <a:lnTo>
                    <a:pt x="227854" y="353574"/>
                  </a:lnTo>
                  <a:lnTo>
                    <a:pt x="270852" y="335428"/>
                  </a:lnTo>
                  <a:lnTo>
                    <a:pt x="307283" y="307283"/>
                  </a:lnTo>
                  <a:lnTo>
                    <a:pt x="335428" y="270852"/>
                  </a:lnTo>
                  <a:lnTo>
                    <a:pt x="353574" y="227853"/>
                  </a:lnTo>
                  <a:lnTo>
                    <a:pt x="360004" y="180000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59266" y="1442877"/>
            <a:ext cx="54809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25</a:t>
            </a:r>
            <a:endParaRPr sz="1702" dirty="0">
              <a:latin typeface="LM Sans 17"/>
              <a:cs typeface="LM Sans 17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33196" y="1255482"/>
            <a:ext cx="883562" cy="1005607"/>
            <a:chOff x="2330789" y="1255971"/>
            <a:chExt cx="882650" cy="1004569"/>
          </a:xfrm>
        </p:grpSpPr>
        <p:sp>
          <p:nvSpPr>
            <p:cNvPr id="22" name="object 22"/>
            <p:cNvSpPr/>
            <p:nvPr/>
          </p:nvSpPr>
          <p:spPr>
            <a:xfrm>
              <a:off x="2438309" y="1269624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60" h="200659">
                  <a:moveTo>
                    <a:pt x="0" y="0"/>
                  </a:moveTo>
                  <a:lnTo>
                    <a:pt x="200047" y="200041"/>
                  </a:lnTo>
                </a:path>
              </a:pathLst>
            </a:custGeom>
            <a:ln w="270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9997" y="1770320"/>
              <a:ext cx="864235" cy="481330"/>
            </a:xfrm>
            <a:custGeom>
              <a:avLst/>
              <a:gdLst/>
              <a:ahLst/>
              <a:cxnLst/>
              <a:rect l="l" t="t" r="r" b="b"/>
              <a:pathLst>
                <a:path w="864235" h="481330">
                  <a:moveTo>
                    <a:pt x="360003" y="301007"/>
                  </a:moveTo>
                  <a:lnTo>
                    <a:pt x="353574" y="253155"/>
                  </a:lnTo>
                  <a:lnTo>
                    <a:pt x="335428" y="210156"/>
                  </a:lnTo>
                  <a:lnTo>
                    <a:pt x="307283" y="173726"/>
                  </a:lnTo>
                  <a:lnTo>
                    <a:pt x="270853" y="145581"/>
                  </a:lnTo>
                  <a:lnTo>
                    <a:pt x="227854" y="127435"/>
                  </a:lnTo>
                  <a:lnTo>
                    <a:pt x="180001" y="121005"/>
                  </a:lnTo>
                  <a:lnTo>
                    <a:pt x="132149" y="127435"/>
                  </a:lnTo>
                  <a:lnTo>
                    <a:pt x="89150" y="145581"/>
                  </a:lnTo>
                  <a:lnTo>
                    <a:pt x="52720" y="173726"/>
                  </a:lnTo>
                  <a:lnTo>
                    <a:pt x="24575" y="210156"/>
                  </a:lnTo>
                  <a:lnTo>
                    <a:pt x="6429" y="253155"/>
                  </a:lnTo>
                  <a:lnTo>
                    <a:pt x="0" y="301007"/>
                  </a:lnTo>
                  <a:lnTo>
                    <a:pt x="6429" y="348860"/>
                  </a:lnTo>
                  <a:lnTo>
                    <a:pt x="24575" y="391859"/>
                  </a:lnTo>
                  <a:lnTo>
                    <a:pt x="52720" y="428289"/>
                  </a:lnTo>
                  <a:lnTo>
                    <a:pt x="89150" y="456434"/>
                  </a:lnTo>
                  <a:lnTo>
                    <a:pt x="132149" y="474580"/>
                  </a:lnTo>
                  <a:lnTo>
                    <a:pt x="180001" y="481009"/>
                  </a:lnTo>
                  <a:lnTo>
                    <a:pt x="227854" y="474580"/>
                  </a:lnTo>
                  <a:lnTo>
                    <a:pt x="270853" y="456434"/>
                  </a:lnTo>
                  <a:lnTo>
                    <a:pt x="307283" y="428289"/>
                  </a:lnTo>
                  <a:lnTo>
                    <a:pt x="335428" y="391859"/>
                  </a:lnTo>
                  <a:lnTo>
                    <a:pt x="353574" y="348860"/>
                  </a:lnTo>
                  <a:lnTo>
                    <a:pt x="360003" y="301007"/>
                  </a:lnTo>
                  <a:close/>
                </a:path>
                <a:path w="864235" h="481330">
                  <a:moveTo>
                    <a:pt x="342086" y="0"/>
                  </a:moveTo>
                  <a:lnTo>
                    <a:pt x="269929" y="134010"/>
                  </a:lnTo>
                </a:path>
                <a:path w="864235" h="481330">
                  <a:moveTo>
                    <a:pt x="864011" y="301007"/>
                  </a:moveTo>
                  <a:lnTo>
                    <a:pt x="857581" y="253155"/>
                  </a:lnTo>
                  <a:lnTo>
                    <a:pt x="839435" y="210156"/>
                  </a:lnTo>
                  <a:lnTo>
                    <a:pt x="811289" y="173726"/>
                  </a:lnTo>
                  <a:lnTo>
                    <a:pt x="774859" y="145581"/>
                  </a:lnTo>
                  <a:lnTo>
                    <a:pt x="731860" y="127435"/>
                  </a:lnTo>
                  <a:lnTo>
                    <a:pt x="684008" y="121005"/>
                  </a:lnTo>
                  <a:lnTo>
                    <a:pt x="636156" y="127435"/>
                  </a:lnTo>
                  <a:lnTo>
                    <a:pt x="593157" y="145581"/>
                  </a:lnTo>
                  <a:lnTo>
                    <a:pt x="556727" y="173726"/>
                  </a:lnTo>
                  <a:lnTo>
                    <a:pt x="528581" y="210156"/>
                  </a:lnTo>
                  <a:lnTo>
                    <a:pt x="510436" y="253155"/>
                  </a:lnTo>
                  <a:lnTo>
                    <a:pt x="504006" y="301007"/>
                  </a:lnTo>
                  <a:lnTo>
                    <a:pt x="510436" y="348860"/>
                  </a:lnTo>
                  <a:lnTo>
                    <a:pt x="528581" y="391859"/>
                  </a:lnTo>
                  <a:lnTo>
                    <a:pt x="556727" y="428289"/>
                  </a:lnTo>
                  <a:lnTo>
                    <a:pt x="593157" y="456434"/>
                  </a:lnTo>
                  <a:lnTo>
                    <a:pt x="636156" y="474580"/>
                  </a:lnTo>
                  <a:lnTo>
                    <a:pt x="684008" y="481009"/>
                  </a:lnTo>
                  <a:lnTo>
                    <a:pt x="731860" y="474580"/>
                  </a:lnTo>
                  <a:lnTo>
                    <a:pt x="774859" y="456434"/>
                  </a:lnTo>
                  <a:lnTo>
                    <a:pt x="811289" y="428289"/>
                  </a:lnTo>
                  <a:lnTo>
                    <a:pt x="839435" y="391859"/>
                  </a:lnTo>
                  <a:lnTo>
                    <a:pt x="857581" y="348860"/>
                  </a:lnTo>
                  <a:lnTo>
                    <a:pt x="864011" y="301007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80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21480" y="1911367"/>
            <a:ext cx="2158968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  <a:tabLst>
                <a:tab pos="465296" algn="l"/>
                <a:tab pos="898175" algn="l"/>
                <a:tab pos="1453733" algn="l"/>
              </a:tabLst>
            </a:pPr>
            <a:r>
              <a:rPr sz="1702" spc="10" dirty="0">
                <a:latin typeface="LM Sans 17"/>
                <a:cs typeface="LM Sans 17"/>
              </a:rPr>
              <a:t>3	17	25	6</a:t>
            </a:r>
            <a:endParaRPr sz="1702" dirty="0">
              <a:latin typeface="LM Sans 17"/>
              <a:cs typeface="LM Sans 1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64877" y="1770362"/>
            <a:ext cx="558742" cy="950306"/>
          </a:xfrm>
          <a:custGeom>
            <a:avLst/>
            <a:gdLst/>
            <a:ahLst/>
            <a:cxnLst/>
            <a:rect l="l" t="t" r="r" b="b"/>
            <a:pathLst>
              <a:path w="558164" h="949325">
                <a:moveTo>
                  <a:pt x="0" y="0"/>
                </a:moveTo>
                <a:lnTo>
                  <a:pt x="72157" y="134010"/>
                </a:lnTo>
              </a:path>
              <a:path w="558164" h="949325">
                <a:moveTo>
                  <a:pt x="558090" y="769019"/>
                </a:moveTo>
                <a:lnTo>
                  <a:pt x="551660" y="721166"/>
                </a:lnTo>
                <a:lnTo>
                  <a:pt x="533514" y="678166"/>
                </a:lnTo>
                <a:lnTo>
                  <a:pt x="505368" y="641734"/>
                </a:lnTo>
                <a:lnTo>
                  <a:pt x="468938" y="613588"/>
                </a:lnTo>
                <a:lnTo>
                  <a:pt x="425939" y="595442"/>
                </a:lnTo>
                <a:lnTo>
                  <a:pt x="378087" y="589012"/>
                </a:lnTo>
                <a:lnTo>
                  <a:pt x="330235" y="595442"/>
                </a:lnTo>
                <a:lnTo>
                  <a:pt x="287236" y="613588"/>
                </a:lnTo>
                <a:lnTo>
                  <a:pt x="250806" y="641734"/>
                </a:lnTo>
                <a:lnTo>
                  <a:pt x="222660" y="678166"/>
                </a:lnTo>
                <a:lnTo>
                  <a:pt x="204515" y="721166"/>
                </a:lnTo>
                <a:lnTo>
                  <a:pt x="198085" y="769019"/>
                </a:lnTo>
                <a:lnTo>
                  <a:pt x="204515" y="816867"/>
                </a:lnTo>
                <a:lnTo>
                  <a:pt x="222660" y="859864"/>
                </a:lnTo>
                <a:lnTo>
                  <a:pt x="250806" y="896293"/>
                </a:lnTo>
                <a:lnTo>
                  <a:pt x="287236" y="924440"/>
                </a:lnTo>
                <a:lnTo>
                  <a:pt x="330235" y="942586"/>
                </a:lnTo>
                <a:lnTo>
                  <a:pt x="378087" y="949016"/>
                </a:lnTo>
                <a:lnTo>
                  <a:pt x="425939" y="942586"/>
                </a:lnTo>
                <a:lnTo>
                  <a:pt x="468938" y="924440"/>
                </a:lnTo>
                <a:lnTo>
                  <a:pt x="505368" y="896293"/>
                </a:lnTo>
                <a:lnTo>
                  <a:pt x="533514" y="859864"/>
                </a:lnTo>
                <a:lnTo>
                  <a:pt x="551660" y="816867"/>
                </a:lnTo>
                <a:lnTo>
                  <a:pt x="558090" y="769019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  <p:sp>
        <p:nvSpPr>
          <p:cNvPr id="26" name="object 26"/>
          <p:cNvSpPr txBox="1"/>
          <p:nvPr/>
        </p:nvSpPr>
        <p:spPr>
          <a:xfrm>
            <a:off x="3179196" y="2379846"/>
            <a:ext cx="128402" cy="277336"/>
          </a:xfrm>
          <a:prstGeom prst="rect">
            <a:avLst/>
          </a:prstGeom>
        </p:spPr>
        <p:txBody>
          <a:bodyPr vert="horz" wrap="square" lIns="0" tIns="15256" rIns="0" bIns="0" rtlCol="0">
            <a:spAutoFit/>
          </a:bodyPr>
          <a:lstStyle/>
          <a:p>
            <a:pPr marL="12713">
              <a:spcBef>
                <a:spcPts val="120"/>
              </a:spcBef>
            </a:pPr>
            <a:r>
              <a:rPr sz="1702" spc="10" dirty="0">
                <a:latin typeface="LM Sans 17"/>
                <a:cs typeface="LM Sans 17"/>
              </a:rPr>
              <a:t>7</a:t>
            </a:r>
            <a:endParaRPr sz="1702">
              <a:latin typeface="LM Sans 17"/>
              <a:cs typeface="LM Sans 1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06462" y="2243564"/>
            <a:ext cx="57845" cy="125225"/>
          </a:xfrm>
          <a:custGeom>
            <a:avLst/>
            <a:gdLst/>
            <a:ahLst/>
            <a:cxnLst/>
            <a:rect l="l" t="t" r="r" b="b"/>
            <a:pathLst>
              <a:path w="57785" h="125094">
                <a:moveTo>
                  <a:pt x="0" y="0"/>
                </a:moveTo>
                <a:lnTo>
                  <a:pt x="57497" y="124592"/>
                </a:lnTo>
              </a:path>
            </a:pathLst>
          </a:custGeom>
          <a:ln w="270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802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46" y="128522"/>
            <a:ext cx="1220459" cy="37741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562442"/>
              </p:ext>
            </p:extLst>
          </p:nvPr>
        </p:nvGraphicFramePr>
        <p:xfrm>
          <a:off x="324184" y="738752"/>
          <a:ext cx="3203706" cy="205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579268" y="2188048"/>
            <a:ext cx="610230" cy="1271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76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9875</TotalTime>
  <Words>1192</Words>
  <Application>Microsoft Macintosh PowerPoint</Application>
  <PresentationFormat>Custom</PresentationFormat>
  <Paragraphs>532</Paragraphs>
  <Slides>68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Courier New</vt:lpstr>
      <vt:lpstr>DejaVu Sans Condensed</vt:lpstr>
      <vt:lpstr>LM Sans 10</vt:lpstr>
      <vt:lpstr>LM Sans 17</vt:lpstr>
      <vt:lpstr>Trebuchet MS</vt:lpstr>
      <vt:lpstr>Office Theme</vt:lpstr>
      <vt:lpstr>Basic Data Structures: Binary Heaps</vt:lpstr>
      <vt:lpstr>Agenda</vt:lpstr>
      <vt:lpstr>Agenda</vt:lpstr>
      <vt:lpstr>Definition</vt:lpstr>
      <vt:lpstr>Definition</vt:lpstr>
      <vt:lpstr>Example: maxheap?</vt:lpstr>
      <vt:lpstr>Example: maxheap?</vt:lpstr>
      <vt:lpstr>Example: NOT a maxheap</vt:lpstr>
      <vt:lpstr>Agenda</vt:lpstr>
      <vt:lpstr>GetMax</vt:lpstr>
      <vt:lpstr>GetMax</vt:lpstr>
      <vt:lpstr>GetMax</vt:lpstr>
      <vt:lpstr>Insert</vt:lpstr>
      <vt:lpstr>Insert</vt:lpstr>
      <vt:lpstr>Insert</vt:lpstr>
      <vt:lpstr>Insert</vt:lpstr>
      <vt:lpstr>Insert</vt:lpstr>
      <vt:lpstr>Insert</vt:lpstr>
      <vt:lpstr>SiftUp</vt:lpstr>
      <vt:lpstr>SiftUp</vt:lpstr>
      <vt:lpstr>SiftUp</vt:lpstr>
      <vt:lpstr>SiftUp</vt:lpstr>
      <vt:lpstr>SiftUp</vt:lpstr>
      <vt:lpstr>SiftUp</vt:lpstr>
      <vt:lpstr>SiftUp</vt:lpstr>
      <vt:lpstr>ExtractMax</vt:lpstr>
      <vt:lpstr>ExtractMax</vt:lpstr>
      <vt:lpstr>ExtractMax</vt:lpstr>
      <vt:lpstr>ExtractMax</vt:lpstr>
      <vt:lpstr>ExtractMax</vt:lpstr>
      <vt:lpstr>ExtractMax</vt:lpstr>
      <vt:lpstr>ExtractMax</vt:lpstr>
      <vt:lpstr>SiftDown</vt:lpstr>
      <vt:lpstr>SiftDown</vt:lpstr>
      <vt:lpstr>SiftDown</vt:lpstr>
      <vt:lpstr>SiftDown</vt:lpstr>
      <vt:lpstr>SiftDown</vt:lpstr>
      <vt:lpstr>SiftDown</vt:lpstr>
      <vt:lpstr>SiftDown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ChangePriority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Remove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Structures: Binary Heaps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19</cp:revision>
  <dcterms:created xsi:type="dcterms:W3CDTF">2020-06-08T11:38:13Z</dcterms:created>
  <dcterms:modified xsi:type="dcterms:W3CDTF">2020-11-25T05:18:29Z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2016-08-30T00:00:00Z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2020-06-08T00:00:00Z</vt:filetime>
  </property>
</Properties>
</file>