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7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e7c2013d598791/Desktop/Account%20Sales%20Data%20for%20Analysis%20for%20Task%204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e7c2013d598791/Desktop/Account%20Sales%20Data%20for%20Analysis%20for%20Task%204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e7c2013d598791/Desktop/Account%20Sales%20Data%20for%20Analysis%20for%20Task%204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e7c2013d598791/Desktop/Account%20Sales%20Data%20for%20Analysis%20for%20Task%204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(1).xlsx]Pivot Tables!PivotTable15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Total Sales by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'Pivot Tables'!$A$2:$A$7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'Pivot Tables'!$B$2:$B$7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E-4F44-A293-2B1E0C70EE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0293791"/>
        <c:axId val="1310287135"/>
      </c:barChart>
      <c:catAx>
        <c:axId val="131029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287135"/>
        <c:crosses val="autoZero"/>
        <c:auto val="1"/>
        <c:lblAlgn val="ctr"/>
        <c:lblOffset val="100"/>
        <c:noMultiLvlLbl val="0"/>
      </c:catAx>
      <c:valAx>
        <c:axId val="131028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29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(1).xlsx]Pivot Tables!PivotTable18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Top 10 Accounts by CAGR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'Pivot Tables'!$M$3:$M$4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elete val="1"/>
          </c:dLbls>
          <c:cat>
            <c:strRef>
              <c:f>'Pivot Tables'!$L$5:$L$15</c:f>
              <c:strCache>
                <c:ptCount val="10"/>
                <c:pt idx="0">
                  <c:v>MB 12</c:v>
                </c:pt>
                <c:pt idx="1">
                  <c:v>MB 5</c:v>
                </c:pt>
                <c:pt idx="2">
                  <c:v>MB 6</c:v>
                </c:pt>
                <c:pt idx="3">
                  <c:v>OR 10</c:v>
                </c:pt>
                <c:pt idx="4">
                  <c:v>OR 15</c:v>
                </c:pt>
                <c:pt idx="5">
                  <c:v>OR 2</c:v>
                </c:pt>
                <c:pt idx="6">
                  <c:v>OR 9</c:v>
                </c:pt>
                <c:pt idx="7">
                  <c:v>SB 13</c:v>
                </c:pt>
                <c:pt idx="8">
                  <c:v>WD 11</c:v>
                </c:pt>
                <c:pt idx="9">
                  <c:v>WD 2</c:v>
                </c:pt>
              </c:strCache>
            </c:strRef>
          </c:cat>
          <c:val>
            <c:numRef>
              <c:f>'Pivot Tables'!$M$5:$M$15</c:f>
              <c:numCache>
                <c:formatCode>0.00%</c:formatCode>
                <c:ptCount val="10"/>
                <c:pt idx="0">
                  <c:v>1.52033896375026</c:v>
                </c:pt>
                <c:pt idx="1">
                  <c:v>2.2455667067018901</c:v>
                </c:pt>
                <c:pt idx="2">
                  <c:v>1.4232703532020701</c:v>
                </c:pt>
                <c:pt idx="3">
                  <c:v>1.1188084145320101</c:v>
                </c:pt>
                <c:pt idx="4">
                  <c:v>1.0930046233022499</c:v>
                </c:pt>
                <c:pt idx="5">
                  <c:v>1.81422968886976</c:v>
                </c:pt>
                <c:pt idx="6">
                  <c:v>1.0840723280170199</c:v>
                </c:pt>
                <c:pt idx="7">
                  <c:v>3.3498147004699499</c:v>
                </c:pt>
                <c:pt idx="8">
                  <c:v>1.65467011301121</c:v>
                </c:pt>
                <c:pt idx="9">
                  <c:v>1.3475541667800699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6-445D-B406-871949F556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43950048"/>
        <c:axId val="443950880"/>
        <c:axId val="0"/>
      </c:bar3DChart>
      <c:catAx>
        <c:axId val="44395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50880"/>
        <c:crosses val="autoZero"/>
        <c:auto val="1"/>
        <c:lblAlgn val="ctr"/>
        <c:lblOffset val="100"/>
        <c:noMultiLvlLbl val="0"/>
      </c:catAx>
      <c:valAx>
        <c:axId val="443950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5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(1).xlsx]Pivot Tables!PivotTable3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Top 10 Accounts by Unit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'Pivot Tables'!$Q$3:$Q$4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'Pivot Tables'!$P$5:$P$15</c:f>
              <c:strCache>
                <c:ptCount val="10"/>
                <c:pt idx="0">
                  <c:v>MB 7</c:v>
                </c:pt>
                <c:pt idx="1">
                  <c:v>OR 12</c:v>
                </c:pt>
                <c:pt idx="2">
                  <c:v>OR 4</c:v>
                </c:pt>
                <c:pt idx="3">
                  <c:v>OR 7</c:v>
                </c:pt>
                <c:pt idx="4">
                  <c:v>SB 3</c:v>
                </c:pt>
                <c:pt idx="5">
                  <c:v>SB 8</c:v>
                </c:pt>
                <c:pt idx="6">
                  <c:v>WD 13</c:v>
                </c:pt>
                <c:pt idx="7">
                  <c:v>WD 5</c:v>
                </c:pt>
                <c:pt idx="8">
                  <c:v>WD 6</c:v>
                </c:pt>
                <c:pt idx="9">
                  <c:v>WD 9</c:v>
                </c:pt>
              </c:strCache>
            </c:strRef>
          </c:cat>
          <c:val>
            <c:numRef>
              <c:f>'Pivot Tables'!$Q$5:$Q$15</c:f>
              <c:numCache>
                <c:formatCode>General</c:formatCode>
                <c:ptCount val="10"/>
                <c:pt idx="0">
                  <c:v>9983</c:v>
                </c:pt>
                <c:pt idx="1">
                  <c:v>9589</c:v>
                </c:pt>
                <c:pt idx="2">
                  <c:v>9585</c:v>
                </c:pt>
                <c:pt idx="3">
                  <c:v>9909</c:v>
                </c:pt>
                <c:pt idx="4">
                  <c:v>9768</c:v>
                </c:pt>
                <c:pt idx="5">
                  <c:v>9759</c:v>
                </c:pt>
                <c:pt idx="6">
                  <c:v>9686</c:v>
                </c:pt>
                <c:pt idx="7">
                  <c:v>9766</c:v>
                </c:pt>
                <c:pt idx="8">
                  <c:v>9822</c:v>
                </c:pt>
                <c:pt idx="9">
                  <c:v>9681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8F-49E9-8AAE-AB9FC5184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7436688"/>
        <c:axId val="1307437520"/>
      </c:lineChart>
      <c:catAx>
        <c:axId val="130743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37520"/>
        <c:crosses val="autoZero"/>
        <c:auto val="1"/>
        <c:lblAlgn val="ctr"/>
        <c:lblOffset val="100"/>
        <c:noMultiLvlLbl val="0"/>
      </c:catAx>
      <c:valAx>
        <c:axId val="130743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43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 (1).xlsx]Pivot Tables!PivotTable16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Algerian" panose="04020705040A02060702" pitchFamily="82" charset="0"/>
              </a:rPr>
              <a:t>Total Sales by Account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Tables'!$E$3:$E$4</c:f>
              <c:strCache>
                <c:ptCount val="1"/>
                <c:pt idx="0">
                  <c:v>2021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3F50-4E96-900E-AB5C1A4619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3F50-4E96-900E-AB5C1A46190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3F50-4E96-900E-AB5C1A46190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3F50-4E96-900E-AB5C1A461902}"/>
              </c:ext>
            </c:extLst>
          </c:dPt>
          <c:dLbls>
            <c:delete val="1"/>
          </c:dLbls>
          <c:cat>
            <c:strRef>
              <c:f>'Pivot Tables'!$D$5:$D$9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'Pivot Tables'!$E$5:$E$9</c:f>
              <c:numCache>
                <c:formatCode>General</c:formatCode>
                <c:ptCount val="4"/>
                <c:pt idx="0">
                  <c:v>102185</c:v>
                </c:pt>
                <c:pt idx="1">
                  <c:v>112270</c:v>
                </c:pt>
                <c:pt idx="2">
                  <c:v>94147</c:v>
                </c:pt>
                <c:pt idx="3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50-4E96-900E-AB5C1A4619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46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94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24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509392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>
              <a:buClr>
                <a:srgbClr val="0070C0"/>
              </a:buClr>
              <a:buSzPts val="3200"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Analyzing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Account Sales Performance: Key Insights and Recommendations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08169" y="5364480"/>
            <a:ext cx="166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Prepared By</a:t>
            </a:r>
          </a:p>
          <a:p>
            <a:r>
              <a:rPr lang="en-US" sz="1800" dirty="0" smtClean="0"/>
              <a:t>Javeed Z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376796" y="122807"/>
            <a:ext cx="7309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Data-Driven Storytelling Presentation: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2768" y="2767584"/>
            <a:ext cx="657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Leveraging Data for Strategic Decision 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1101185"/>
            <a:ext cx="5295471" cy="4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Year-Over-Year Sales Growth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14850" y="4095308"/>
            <a:ext cx="4629150" cy="190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000" b="1" dirty="0" smtClean="0"/>
              <a:t>Recommendation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Continue leveraging strategies that have contributed to growth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6683" y="151803"/>
            <a:ext cx="468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Sales Growth Over Time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768374"/>
              </p:ext>
            </p:extLst>
          </p:nvPr>
        </p:nvGraphicFramePr>
        <p:xfrm>
          <a:off x="457200" y="1607153"/>
          <a:ext cx="8101584" cy="2632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239747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US" sz="1800" b="1" dirty="0"/>
              <a:t>Key Insights: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Consistent upward trend in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Highlight years with the highest growth rate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1101185"/>
            <a:ext cx="7211568" cy="4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Top 10 Accounts by Unit Sales and CAGR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470178" y="4239746"/>
            <a:ext cx="4629150" cy="190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000" b="1" dirty="0" smtClean="0"/>
              <a:t>Recommendation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Foster strong relationships with top-performing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Analyze strategies of high-CAGR accounts and replicate their success across other accounts.</a:t>
            </a: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41353" y="178439"/>
            <a:ext cx="495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Top Performing Accounts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528" y="4455773"/>
            <a:ext cx="405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 Insights: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Top 10 accounts contribute a significant portion of total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High CAGR indicates rapid growth among certain accounts.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485203"/>
              </p:ext>
            </p:extLst>
          </p:nvPr>
        </p:nvGraphicFramePr>
        <p:xfrm>
          <a:off x="560832" y="1576673"/>
          <a:ext cx="8011668" cy="266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32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1101185"/>
            <a:ext cx="7211568" cy="4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Top 10 Accounts by Unit Sales and CAGR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470178" y="4239746"/>
            <a:ext cx="4629150" cy="190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000" b="1" dirty="0" smtClean="0"/>
              <a:t>Recommendation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Foster strong relationships with top-performing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Analyze strategies of high-CAGR accounts and replicate their success across other accounts.</a:t>
            </a: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41353" y="178439"/>
            <a:ext cx="495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Top Performing Accounts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528" y="4455773"/>
            <a:ext cx="405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 Insights: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Top 10 accounts contribute a significant portion of total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High CAGR indicates rapid growth among certain accounts.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23887"/>
              </p:ext>
            </p:extLst>
          </p:nvPr>
        </p:nvGraphicFramePr>
        <p:xfrm>
          <a:off x="457200" y="1576674"/>
          <a:ext cx="8070628" cy="278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876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1109471"/>
            <a:ext cx="6626352" cy="4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Distribution of Sales by Account Type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14850" y="4095308"/>
            <a:ext cx="4629150" cy="190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000" b="1" dirty="0"/>
              <a:t>Recommendation: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Allocate resources and marketing efforts towards high-performing account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Develop strategies to boost sales in underperforming account types.</a:t>
            </a: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712077" y="141506"/>
            <a:ext cx="4685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Sales by Account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239747"/>
            <a:ext cx="4057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 Insights: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Certain account types contribute more significantly to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Potential to identify and target underperforming account types for growth.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005490"/>
              </p:ext>
            </p:extLst>
          </p:nvPr>
        </p:nvGraphicFramePr>
        <p:xfrm>
          <a:off x="457200" y="1576672"/>
          <a:ext cx="8229600" cy="256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310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371088" y="243840"/>
            <a:ext cx="3407664" cy="4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ACTION PLAN</a:t>
            </a:r>
            <a:endParaRPr sz="3200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388720" y="1739936"/>
            <a:ext cx="829808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Key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Points: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Sustain Growth: Continue strategies contributing to sales growth.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Strengthen Relationships: Prioritize and nurture top-performing accounts.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Target Marketing: Focus on effective marketing programs and high-potential account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Optimize Resources: Reallocate resources towards high-impact areas and improve underperforming segments.</a:t>
            </a:r>
          </a:p>
          <a:p>
            <a:endParaRPr lang="en-US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Call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to Action: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/>
              <a:t>Implement a targeted action plan based on these insights to drive further sales growth and improve overall account performance.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2452" y="1155162"/>
            <a:ext cx="8435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Strategic Recommendations for Sales Growth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539552" y="1556792"/>
            <a:ext cx="779977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Conclusion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Sustain growth by continuing effective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Strengthen relationships with key accounts.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Target marketing efforts on high-impact programs and account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Optimize resources to improve overall sales performance.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310638" y="186149"/>
            <a:ext cx="22829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SUMMARY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360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Wingdings</vt:lpstr>
      <vt:lpstr>Office Theme</vt:lpstr>
      <vt:lpstr>PowerPoint Presentation</vt:lpstr>
      <vt:lpstr>Year-Over-Year Sales Growth</vt:lpstr>
      <vt:lpstr>Top 10 Accounts by Unit Sales and CAGR</vt:lpstr>
      <vt:lpstr>Top 10 Accounts by Unit Sales and CAGR</vt:lpstr>
      <vt:lpstr>Distribution of Sales by Account Type</vt:lpstr>
      <vt:lpstr>ACTION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javeedahamed1404@gmail.com</cp:lastModifiedBy>
  <cp:revision>4</cp:revision>
  <dcterms:created xsi:type="dcterms:W3CDTF">2020-03-26T22:50:15Z</dcterms:created>
  <dcterms:modified xsi:type="dcterms:W3CDTF">2024-07-04T11:52:31Z</dcterms:modified>
</cp:coreProperties>
</file>