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35" r:id="rId2"/>
    <p:sldId id="334" r:id="rId3"/>
    <p:sldId id="288" r:id="rId4"/>
    <p:sldId id="289" r:id="rId5"/>
    <p:sldId id="319" r:id="rId6"/>
    <p:sldId id="337" r:id="rId7"/>
    <p:sldId id="256" r:id="rId8"/>
    <p:sldId id="260" r:id="rId9"/>
    <p:sldId id="263" r:id="rId10"/>
    <p:sldId id="265" r:id="rId11"/>
    <p:sldId id="339" r:id="rId12"/>
    <p:sldId id="338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7" r:id="rId34"/>
    <p:sldId id="286" r:id="rId35"/>
    <p:sldId id="290" r:id="rId36"/>
    <p:sldId id="258" r:id="rId37"/>
    <p:sldId id="291" r:id="rId38"/>
    <p:sldId id="292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8" r:id="rId48"/>
    <p:sldId id="306" r:id="rId49"/>
    <p:sldId id="304" r:id="rId50"/>
    <p:sldId id="305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36" r:id="rId62"/>
    <p:sldId id="25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40" r:id="rId75"/>
    <p:sldId id="332" r:id="rId76"/>
    <p:sldId id="333" r:id="rId77"/>
    <p:sldId id="33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elin" initials="J" lastIdx="1" clrIdx="0">
    <p:extLst>
      <p:ext uri="{19B8F6BF-5375-455C-9EA6-DF929625EA0E}">
        <p15:presenceInfo xmlns:p15="http://schemas.microsoft.com/office/powerpoint/2012/main" userId="Jave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9A1D7"/>
    <a:srgbClr val="A60C0C"/>
    <a:srgbClr val="A3830F"/>
    <a:srgbClr val="FFFFFF"/>
    <a:srgbClr val="E6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F5EF-FCE2-4D93-899D-06C931F2A5FE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880-73BB-4D9D-8EF8-DB48AE38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880-73BB-4D9D-8EF8-DB48AE385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81A1-C2F6-40F3-98F5-E98AFC8D5D2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053C-2C9D-436C-8253-9E956E6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5.png"/><Relationship Id="rId3" Type="http://schemas.openxmlformats.org/officeDocument/2006/relationships/slide" Target="slide1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14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slide" Target="slide18.xml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9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8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slide" Target="slide3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24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3.xml"/><Relationship Id="rId3" Type="http://schemas.openxmlformats.org/officeDocument/2006/relationships/slide" Target="slide9.xml"/><Relationship Id="rId7" Type="http://schemas.openxmlformats.org/officeDocument/2006/relationships/slide" Target="slide21.xml"/><Relationship Id="rId12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9.xml"/><Relationship Id="rId5" Type="http://schemas.openxmlformats.org/officeDocument/2006/relationships/slide" Target="slide15.xml"/><Relationship Id="rId10" Type="http://schemas.openxmlformats.org/officeDocument/2006/relationships/slide" Target="slide27.xml"/><Relationship Id="rId4" Type="http://schemas.openxmlformats.org/officeDocument/2006/relationships/slide" Target="slide13.xml"/><Relationship Id="rId9" Type="http://schemas.openxmlformats.org/officeDocument/2006/relationships/slide" Target="slide25.xml"/><Relationship Id="rId1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" Target="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39.xml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" Target="slide4.xml"/><Relationship Id="rId16" Type="http://schemas.openxmlformats.org/officeDocument/2006/relationships/image" Target="../media/image13.png"/><Relationship Id="rId20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38.xml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35.xml"/><Relationship Id="rId7" Type="http://schemas.openxmlformats.org/officeDocument/2006/relationships/slide" Target="slide4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11" Type="http://schemas.openxmlformats.org/officeDocument/2006/relationships/slide" Target="slide4.xml"/><Relationship Id="rId5" Type="http://schemas.openxmlformats.org/officeDocument/2006/relationships/slide" Target="slide43.xml"/><Relationship Id="rId10" Type="http://schemas.openxmlformats.org/officeDocument/2006/relationships/slide" Target="slide58.xml"/><Relationship Id="rId4" Type="http://schemas.openxmlformats.org/officeDocument/2006/relationships/slide" Target="slide38.xml"/><Relationship Id="rId9" Type="http://schemas.openxmlformats.org/officeDocument/2006/relationships/slide" Target="slide5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41.xml"/><Relationship Id="rId2" Type="http://schemas.openxmlformats.org/officeDocument/2006/relationships/slide" Target="slide4.xml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38.xml"/><Relationship Id="rId10" Type="http://schemas.openxmlformats.org/officeDocument/2006/relationships/image" Target="../media/image8.png"/><Relationship Id="rId19" Type="http://schemas.openxmlformats.org/officeDocument/2006/relationships/slide" Target="slide37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slide" Target="slide4.xml"/><Relationship Id="rId16" Type="http://schemas.openxmlformats.org/officeDocument/2006/relationships/slide" Target="slide38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slide" Target="slide37.xml"/><Relationship Id="rId4" Type="http://schemas.openxmlformats.org/officeDocument/2006/relationships/slide" Target="slide4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slide" Target="slide3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" Target="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38.xml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37.xml"/><Relationship Id="rId2" Type="http://schemas.openxmlformats.org/officeDocument/2006/relationships/slide" Target="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slide" Target="slide45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37.xml"/><Relationship Id="rId2" Type="http://schemas.openxmlformats.org/officeDocument/2006/relationships/slide" Target="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slide" Target="slide46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37.xml"/><Relationship Id="rId2" Type="http://schemas.openxmlformats.org/officeDocument/2006/relationships/slide" Target="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37.xml"/><Relationship Id="rId2" Type="http://schemas.openxmlformats.org/officeDocument/2006/relationships/slide" Target="slide4.xml"/><Relationship Id="rId16" Type="http://schemas.openxmlformats.org/officeDocument/2006/relationships/image" Target="../media/image15.png"/><Relationship Id="rId20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slide" Target="slide48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37.xml"/><Relationship Id="rId2" Type="http://schemas.openxmlformats.org/officeDocument/2006/relationships/slide" Target="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slide" Target="slide46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44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62.xml"/><Relationship Id="rId7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66.xml"/><Relationship Id="rId4" Type="http://schemas.openxmlformats.org/officeDocument/2006/relationships/slide" Target="slide64.xml"/><Relationship Id="rId9" Type="http://schemas.openxmlformats.org/officeDocument/2006/relationships/slide" Target="slide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5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52.xml"/><Relationship Id="rId3" Type="http://schemas.openxmlformats.org/officeDocument/2006/relationships/image" Target="../media/image2.png"/><Relationship Id="rId21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slide" Target="slide54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3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21" Type="http://schemas.openxmlformats.org/officeDocument/2006/relationships/slide" Target="slide55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5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21" Type="http://schemas.openxmlformats.org/officeDocument/2006/relationships/slide" Target="slide56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5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21" Type="http://schemas.openxmlformats.org/officeDocument/2006/relationships/slide" Target="slide57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5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21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44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5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21" Type="http://schemas.openxmlformats.org/officeDocument/2006/relationships/slide" Target="slide6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44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7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44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5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slide" Target="slide44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50.xml"/><Relationship Id="rId10" Type="http://schemas.openxmlformats.org/officeDocument/2006/relationships/image" Target="../media/image8.png"/><Relationship Id="rId19" Type="http://schemas.openxmlformats.org/officeDocument/2006/relationships/slide" Target="slide37.xml"/><Relationship Id="rId4" Type="http://schemas.openxmlformats.org/officeDocument/2006/relationships/slide" Target="slide6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slide" Target="slide63.xml"/><Relationship Id="rId9" Type="http://schemas.openxmlformats.org/officeDocument/2006/relationships/image" Target="../media/image8.png"/><Relationship Id="rId14" Type="http://schemas.openxmlformats.org/officeDocument/2006/relationships/slide" Target="slide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slide" Target="slide64.xml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slide" Target="slide15.xml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slide" Target="slide15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slide" Target="slide65.xml"/><Relationship Id="rId14" Type="http://schemas.openxmlformats.org/officeDocument/2006/relationships/slide" Target="slide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slide" Target="slide6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slide" Target="slide4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slide" Target="slide7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slide" Target="slide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image" Target="../media/image25.gif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slide" Target="slide73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1.sv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75.xml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slide" Target="slide7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33" y="2717799"/>
            <a:ext cx="11743267" cy="265006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			:	 	HTET NAING</a:t>
            </a: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 No   			:		17 </a:t>
            </a: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Group 			:		FSP3 </a:t>
            </a: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 Name		:		HENRY NG SIONG HOCK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 Seat No		:		16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733" y="973666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Hi-Fi Prototype </a:t>
            </a:r>
          </a:p>
        </p:txBody>
      </p:sp>
    </p:spTree>
    <p:extLst>
      <p:ext uri="{BB962C8B-B14F-4D97-AF65-F5344CB8AC3E}">
        <p14:creationId xmlns:p14="http://schemas.microsoft.com/office/powerpoint/2010/main" val="369036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677796" y="3515646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5" y="-369089"/>
            <a:ext cx="5690471" cy="381958"/>
          </a:xfrm>
        </p:spPr>
        <p:txBody>
          <a:bodyPr>
            <a:noAutofit/>
          </a:bodyPr>
          <a:lstStyle/>
          <a:p>
            <a:r>
              <a:rPr lang="en-US" sz="1400" dirty="0"/>
              <a:t>Detail View for testing “adding a new task” and displaying a </a:t>
            </a:r>
            <a:r>
              <a:rPr lang="en-US" sz="1400" dirty="0" err="1"/>
              <a:t>noti</a:t>
            </a:r>
            <a:r>
              <a:rPr lang="en-US" sz="1400" dirty="0"/>
              <a:t> panel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6" y="528506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1696266" y="417737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92338" y="1432738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Describe briefly about your task here...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 update message display area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150777" y="2063659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sp>
        <p:nvSpPr>
          <p:cNvPr id="84" name="Action Button: Blank 83">
            <a:hlinkClick r:id="" action="ppaction://noaction" highlightClick="1"/>
          </p:cNvPr>
          <p:cNvSpPr/>
          <p:nvPr/>
        </p:nvSpPr>
        <p:spPr>
          <a:xfrm>
            <a:off x="5285064" y="1545357"/>
            <a:ext cx="3570036" cy="23317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0%</a:t>
            </a:r>
          </a:p>
        </p:txBody>
      </p:sp>
      <p:sp>
        <p:nvSpPr>
          <p:cNvPr id="90" name="Rectangle: Rounded Corners 89"/>
          <p:cNvSpPr/>
          <p:nvPr/>
        </p:nvSpPr>
        <p:spPr>
          <a:xfrm>
            <a:off x="1698769" y="1003189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title here…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26007" y="3539429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92337" y="4903125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67332" y="3811081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dd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/mm/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yyyy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1703343" y="4206236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1786328" y="4481255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dd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/mm/</a:t>
                </a:r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yyyy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3846328" y="3815541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781145" y="5175508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34" y="5254399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2116205" y="5775436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3108097" y="5775436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12131" y="3501029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sp>
        <p:nvSpPr>
          <p:cNvPr id="89" name="Trapezoid 88"/>
          <p:cNvSpPr/>
          <p:nvPr/>
        </p:nvSpPr>
        <p:spPr>
          <a:xfrm>
            <a:off x="4372066" y="3822994"/>
            <a:ext cx="2009265" cy="376196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new task dependency </a:t>
            </a:r>
          </a:p>
        </p:txBody>
      </p:sp>
      <p:sp>
        <p:nvSpPr>
          <p:cNvPr id="232" name="Action Button: Blank 231">
            <a:hlinkClick r:id="" action="ppaction://noaction" highlightClick="1"/>
          </p:cNvPr>
          <p:cNvSpPr/>
          <p:nvPr/>
        </p:nvSpPr>
        <p:spPr>
          <a:xfrm>
            <a:off x="4364222" y="4206236"/>
            <a:ext cx="4472146" cy="370129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task here under a dependency…</a:t>
            </a:r>
          </a:p>
        </p:txBody>
      </p:sp>
      <p:sp>
        <p:nvSpPr>
          <p:cNvPr id="248" name="Oval 247"/>
          <p:cNvSpPr/>
          <p:nvPr/>
        </p:nvSpPr>
        <p:spPr>
          <a:xfrm>
            <a:off x="8549951" y="3585449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8411067" y="552593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6621" y="564651"/>
            <a:ext cx="305977" cy="362848"/>
          </a:xfrm>
          <a:prstGeom prst="rect">
            <a:avLst/>
          </a:prstGeom>
        </p:spPr>
      </p:pic>
      <p:sp>
        <p:nvSpPr>
          <p:cNvPr id="110" name="Rectangle: Rounded Corners 109"/>
          <p:cNvSpPr/>
          <p:nvPr/>
        </p:nvSpPr>
        <p:spPr>
          <a:xfrm>
            <a:off x="9101672" y="552257"/>
            <a:ext cx="2710027" cy="1274140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After user has saved a new task, a notification panel will appear updating the user about the changes.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see the action]</a:t>
            </a:r>
          </a:p>
        </p:txBody>
      </p:sp>
      <p:sp>
        <p:nvSpPr>
          <p:cNvPr id="98" name="Rectangle: Rounded Corners 97">
            <a:hlinkClick r:id="rId16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9368287" y="2313067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</p:spTree>
    <p:extLst>
      <p:ext uri="{BB962C8B-B14F-4D97-AF65-F5344CB8AC3E}">
        <p14:creationId xmlns:p14="http://schemas.microsoft.com/office/powerpoint/2010/main" val="33960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677796" y="3515646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5" y="-369089"/>
            <a:ext cx="5690471" cy="381958"/>
          </a:xfrm>
        </p:spPr>
        <p:txBody>
          <a:bodyPr>
            <a:noAutofit/>
          </a:bodyPr>
          <a:lstStyle/>
          <a:p>
            <a:r>
              <a:rPr lang="en-US" sz="1400" dirty="0"/>
              <a:t>Detail View for testing “adding a new task” and displaying a </a:t>
            </a:r>
            <a:r>
              <a:rPr lang="en-US" sz="1400" dirty="0" err="1"/>
              <a:t>noti</a:t>
            </a:r>
            <a:r>
              <a:rPr lang="en-US" sz="1400" dirty="0"/>
              <a:t> panel_1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6" y="528506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>
              <a:hlinkClick r:id="rId3" action="ppaction://hlinksldjump"/>
            </p:cNvPr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1696266" y="417737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92338" y="1432738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Describe briefly about your task here...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 update message display area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150777" y="2063659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sp>
        <p:nvSpPr>
          <p:cNvPr id="84" name="Action Button: Blank 83">
            <a:hlinkClick r:id="" action="ppaction://noaction" highlightClick="1"/>
          </p:cNvPr>
          <p:cNvSpPr/>
          <p:nvPr/>
        </p:nvSpPr>
        <p:spPr>
          <a:xfrm>
            <a:off x="5285064" y="1545357"/>
            <a:ext cx="3570036" cy="23317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0%</a:t>
            </a:r>
          </a:p>
        </p:txBody>
      </p:sp>
      <p:sp>
        <p:nvSpPr>
          <p:cNvPr id="90" name="Rectangle: Rounded Corners 89"/>
          <p:cNvSpPr/>
          <p:nvPr/>
        </p:nvSpPr>
        <p:spPr>
          <a:xfrm>
            <a:off x="1698769" y="1003189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title here…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26007" y="3539429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92337" y="4903125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67332" y="3811081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dd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/mm/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yyyy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1703343" y="4206236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1786328" y="4481255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dd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/mm/</a:t>
                </a:r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yyyy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3846328" y="3815541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781145" y="5175508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34" y="5254399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2116205" y="5775436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3108097" y="5775436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12131" y="3501029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sp>
        <p:nvSpPr>
          <p:cNvPr id="89" name="Trapezoid 88"/>
          <p:cNvSpPr/>
          <p:nvPr/>
        </p:nvSpPr>
        <p:spPr>
          <a:xfrm>
            <a:off x="4372066" y="3822994"/>
            <a:ext cx="2009265" cy="376196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new task dependency </a:t>
            </a:r>
          </a:p>
        </p:txBody>
      </p:sp>
      <p:sp>
        <p:nvSpPr>
          <p:cNvPr id="232" name="Action Button: Blank 231">
            <a:hlinkClick r:id="" action="ppaction://noaction" highlightClick="1"/>
          </p:cNvPr>
          <p:cNvSpPr/>
          <p:nvPr/>
        </p:nvSpPr>
        <p:spPr>
          <a:xfrm>
            <a:off x="4364222" y="4206236"/>
            <a:ext cx="4472146" cy="370129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task here under a dependency…</a:t>
            </a:r>
          </a:p>
        </p:txBody>
      </p:sp>
      <p:sp>
        <p:nvSpPr>
          <p:cNvPr id="248" name="Oval 247"/>
          <p:cNvSpPr/>
          <p:nvPr/>
        </p:nvSpPr>
        <p:spPr>
          <a:xfrm>
            <a:off x="8549951" y="3585449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8411067" y="552593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6621" y="564651"/>
            <a:ext cx="305977" cy="362848"/>
          </a:xfrm>
          <a:prstGeom prst="rect">
            <a:avLst/>
          </a:prstGeom>
        </p:spPr>
      </p:pic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375740" y="1278328"/>
            <a:ext cx="1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" name="Rectangle: Rounded Corners 121"/>
          <p:cNvSpPr/>
          <p:nvPr/>
        </p:nvSpPr>
        <p:spPr>
          <a:xfrm>
            <a:off x="9281107" y="515511"/>
            <a:ext cx="2710027" cy="94748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 the notification button to see the message. </a:t>
            </a:r>
          </a:p>
        </p:txBody>
      </p:sp>
      <p:sp>
        <p:nvSpPr>
          <p:cNvPr id="98" name="Rectangle: Rounded Corners 97">
            <a:hlinkClick r:id="rId17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677796" y="417737"/>
            <a:ext cx="7254669" cy="5919659"/>
            <a:chOff x="1677796" y="417737"/>
            <a:chExt cx="7254669" cy="5919659"/>
          </a:xfrm>
        </p:grpSpPr>
        <p:sp>
          <p:nvSpPr>
            <p:cNvPr id="86" name="Rectangle: Rounded Corners 85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677796" y="417737"/>
              <a:ext cx="7254669" cy="5919659"/>
              <a:chOff x="1677796" y="417737"/>
              <a:chExt cx="7254669" cy="5919659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677796" y="417737"/>
                <a:ext cx="7254669" cy="5919659"/>
                <a:chOff x="1677796" y="417737"/>
                <a:chExt cx="7254669" cy="5919659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1677796" y="3514781"/>
                  <a:ext cx="7254669" cy="282261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1696266" y="417737"/>
                  <a:ext cx="7236199" cy="1077218"/>
                  <a:chOff x="1696266" y="417737"/>
                  <a:chExt cx="7236199" cy="1077218"/>
                </a:xfrm>
              </p:grpSpPr>
              <p:sp>
                <p:nvSpPr>
                  <p:cNvPr id="167" name="Action Button: Blank 166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1698769" y="535165"/>
                    <a:ext cx="7233696" cy="427840"/>
                  </a:xfrm>
                  <a:prstGeom prst="actionButtonBlank">
                    <a:avLst/>
                  </a:prstGeom>
                  <a:solidFill>
                    <a:srgbClr val="C0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1696266" y="417737"/>
                    <a:ext cx="7170896" cy="1077218"/>
                    <a:chOff x="1696266" y="417737"/>
                    <a:chExt cx="7170896" cy="1077218"/>
                  </a:xfrm>
                </p:grpSpPr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5942807" y="565979"/>
                      <a:ext cx="351627" cy="351627"/>
                      <a:chOff x="1921620" y="2817329"/>
                      <a:chExt cx="436813" cy="436813"/>
                    </a:xfrm>
                  </p:grpSpPr>
                  <p:sp>
                    <p:nvSpPr>
                      <p:cNvPr id="174" name="Rectangle: Rounded Corners 173"/>
                      <p:cNvSpPr/>
                      <p:nvPr/>
                    </p:nvSpPr>
                    <p:spPr>
                      <a:xfrm>
                        <a:off x="1921620" y="2817329"/>
                        <a:ext cx="436813" cy="4368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175" name="Picture 174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57052" y="2851003"/>
                        <a:ext cx="366043" cy="36604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3169645" y="417737"/>
                      <a:ext cx="2520193" cy="107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320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To-Do List</a:t>
                      </a:r>
                    </a:p>
                    <a:p>
                      <a:pPr algn="ctr"/>
                      <a:endParaRPr lang="en-US" sz="32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1" name="Rectangle: Rounded Corners 170"/>
                    <p:cNvSpPr/>
                    <p:nvPr/>
                  </p:nvSpPr>
                  <p:spPr>
                    <a:xfrm>
                      <a:off x="6312862" y="572813"/>
                      <a:ext cx="2069758" cy="33688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Search for a task…</a:t>
                      </a:r>
                    </a:p>
                  </p:txBody>
                </p: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1696266" y="932420"/>
                      <a:ext cx="717089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endParaRPr lang="en-US" sz="2000" b="0" cap="none" spc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1692338" y="1432738"/>
                  <a:ext cx="7229119" cy="2057708"/>
                  <a:chOff x="1692427" y="1425149"/>
                  <a:chExt cx="7065679" cy="2111317"/>
                </a:xfrm>
                <a:solidFill>
                  <a:srgbClr val="C00000"/>
                </a:solidFill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1692427" y="1425149"/>
                    <a:ext cx="7065679" cy="2111317"/>
                  </a:xfrm>
                  <a:prstGeom prst="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2" name="Group 161"/>
                  <p:cNvGrpSpPr/>
                  <p:nvPr/>
                </p:nvGrpSpPr>
                <p:grpSpPr>
                  <a:xfrm>
                    <a:off x="1743331" y="1454638"/>
                    <a:ext cx="6951043" cy="2026796"/>
                    <a:chOff x="1743331" y="1454638"/>
                    <a:chExt cx="6951043" cy="2026796"/>
                  </a:xfrm>
                  <a:grpFill/>
                </p:grpSpPr>
                <p:sp>
                  <p:nvSpPr>
                    <p:cNvPr id="163" name="Rectangle: Rounded Corners 162"/>
                    <p:cNvSpPr/>
                    <p:nvPr/>
                  </p:nvSpPr>
                  <p:spPr>
                    <a:xfrm>
                      <a:off x="1743331" y="1463290"/>
                      <a:ext cx="2501498" cy="365774"/>
                    </a:xfrm>
                    <a:prstGeom prst="roundRect">
                      <a:avLst>
                        <a:gd name="adj" fmla="val 18423"/>
                      </a:avLst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</a:p>
                  </p:txBody>
                </p:sp>
                <p:sp>
                  <p:nvSpPr>
                    <p:cNvPr id="164" name="Rectangle: Rounded Corners 163"/>
                    <p:cNvSpPr/>
                    <p:nvPr/>
                  </p:nvSpPr>
                  <p:spPr>
                    <a:xfrm>
                      <a:off x="1765622" y="1850316"/>
                      <a:ext cx="2479207" cy="1631115"/>
                    </a:xfrm>
                    <a:prstGeom prst="roundRect">
                      <a:avLst>
                        <a:gd name="adj" fmla="val 7542"/>
                      </a:avLst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Count all the expenses.…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………………………………………..……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…………………................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…………………………………………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65" name="Rectangle: Rounded Corners 164"/>
                    <p:cNvSpPr/>
                    <p:nvPr/>
                  </p:nvSpPr>
                  <p:spPr>
                    <a:xfrm>
                      <a:off x="4219758" y="1454638"/>
                      <a:ext cx="4474616" cy="396712"/>
                    </a:xfrm>
                    <a:prstGeom prst="roundRect">
                      <a:avLst>
                        <a:gd name="adj" fmla="val 18314"/>
                      </a:avLst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</a:p>
                  </p:txBody>
                </p:sp>
                <p:sp>
                  <p:nvSpPr>
                    <p:cNvPr id="166" name="Rectangle: Rounded Corners 165"/>
                    <p:cNvSpPr/>
                    <p:nvPr/>
                  </p:nvSpPr>
                  <p:spPr>
                    <a:xfrm>
                      <a:off x="4291897" y="1829063"/>
                      <a:ext cx="4390710" cy="1652371"/>
                    </a:xfrm>
                    <a:prstGeom prst="roundRect">
                      <a:avLst>
                        <a:gd name="adj" fmla="val 6651"/>
                      </a:avLst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There are 3 tasks to be completed so that “Calculate Budget” can proceed to end……….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</p:txBody>
                </p:sp>
              </p:grpSp>
            </p:grpSp>
          </p:grpSp>
          <p:grpSp>
            <p:nvGrpSpPr>
              <p:cNvPr id="103" name="Group 102"/>
              <p:cNvGrpSpPr/>
              <p:nvPr/>
            </p:nvGrpSpPr>
            <p:grpSpPr>
              <a:xfrm>
                <a:off x="1767332" y="3811081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04/02/2017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9583"/>
                  <a:ext cx="275793" cy="2232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06" name="Group 105"/>
              <p:cNvGrpSpPr/>
              <p:nvPr/>
            </p:nvGrpSpPr>
            <p:grpSpPr>
              <a:xfrm>
                <a:off x="1786328" y="4481255"/>
                <a:ext cx="2540420" cy="285351"/>
                <a:chOff x="1786328" y="4481255"/>
                <a:chExt cx="2540420" cy="285351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1786328" y="4481255"/>
                  <a:ext cx="2540420" cy="285351"/>
                  <a:chOff x="1767332" y="3811081"/>
                  <a:chExt cx="2540420" cy="285351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1767332" y="3811081"/>
                    <a:ext cx="2540420" cy="2853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07/02/2017</a:t>
                    </a:r>
                  </a:p>
                </p:txBody>
              </p:sp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71301" y="3835159"/>
                    <a:ext cx="275793" cy="22766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cxnSp>
              <p:nvCxnSpPr>
                <p:cNvPr id="152" name="Straight Connector 151"/>
                <p:cNvCxnSpPr>
                  <a:cxnSpLocks/>
                </p:cNvCxnSpPr>
                <p:nvPr/>
              </p:nvCxnSpPr>
              <p:spPr>
                <a:xfrm>
                  <a:off x="3866414" y="4481255"/>
                  <a:ext cx="0" cy="2853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/>
              <p:cNvGrpSpPr/>
              <p:nvPr/>
            </p:nvGrpSpPr>
            <p:grpSpPr>
              <a:xfrm>
                <a:off x="1781145" y="5175508"/>
                <a:ext cx="2540420" cy="395555"/>
                <a:chOff x="1786328" y="4481255"/>
                <a:chExt cx="2540420" cy="285351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1786328" y="4481255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</p:txBody>
            </p:sp>
            <p:cxnSp>
              <p:nvCxnSpPr>
                <p:cNvPr id="150" name="Straight Connector 149"/>
                <p:cNvCxnSpPr>
                  <a:cxnSpLocks/>
                </p:cNvCxnSpPr>
                <p:nvPr/>
              </p:nvCxnSpPr>
              <p:spPr>
                <a:xfrm>
                  <a:off x="3866414" y="4481255"/>
                  <a:ext cx="0" cy="2853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Rectangle: Rounded Corners 111"/>
              <p:cNvSpPr/>
              <p:nvPr/>
            </p:nvSpPr>
            <p:spPr>
              <a:xfrm>
                <a:off x="2116205" y="5775436"/>
                <a:ext cx="738231" cy="2604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Save</a:t>
                </a:r>
              </a:p>
            </p:txBody>
          </p:sp>
          <p:sp>
            <p:nvSpPr>
              <p:cNvPr id="125" name="Rectangle: Rounded Corners 124"/>
              <p:cNvSpPr/>
              <p:nvPr/>
            </p:nvSpPr>
            <p:spPr>
              <a:xfrm>
                <a:off x="3108097" y="5775436"/>
                <a:ext cx="738231" cy="2604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Exit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4366883" y="3822554"/>
                <a:ext cx="4477329" cy="2131948"/>
                <a:chOff x="4366883" y="3822554"/>
                <a:chExt cx="4477329" cy="2131948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4372066" y="3822554"/>
                  <a:ext cx="3921088" cy="376636"/>
                  <a:chOff x="5250873" y="6636357"/>
                  <a:chExt cx="4255632" cy="376636"/>
                </a:xfrm>
              </p:grpSpPr>
              <p:sp>
                <p:nvSpPr>
                  <p:cNvPr id="147" name="Trapezoid 146"/>
                  <p:cNvSpPr/>
                  <p:nvPr/>
                </p:nvSpPr>
                <p:spPr>
                  <a:xfrm>
                    <a:off x="5250873" y="6636797"/>
                    <a:ext cx="2180694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Start-Start</a:t>
                    </a:r>
                  </a:p>
                </p:txBody>
              </p:sp>
              <p:sp>
                <p:nvSpPr>
                  <p:cNvPr id="148" name="Trapezoid 147"/>
                  <p:cNvSpPr/>
                  <p:nvPr/>
                </p:nvSpPr>
                <p:spPr>
                  <a:xfrm>
                    <a:off x="7325811" y="6636357"/>
                    <a:ext cx="2180694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4372066" y="4206575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4" name="Action Button: Blank 143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Book Transport	</a:t>
                    </a:r>
                  </a:p>
                </p:txBody>
              </p:sp>
              <p:sp>
                <p:nvSpPr>
                  <p:cNvPr id="145" name="Rectangle: Rounded Corners 144"/>
                  <p:cNvSpPr/>
                  <p:nvPr/>
                </p:nvSpPr>
                <p:spPr>
                  <a:xfrm>
                    <a:off x="6761527" y="4241279"/>
                    <a:ext cx="1775892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Not Started</a:t>
                    </a:r>
                  </a:p>
                </p:txBody>
              </p:sp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3395" y="4338043"/>
                    <a:ext cx="81476" cy="803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4372066" y="4546199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1" name="Action Button: Blank 140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Book Catering Service</a:t>
                    </a:r>
                  </a:p>
                </p:txBody>
              </p:sp>
              <p:sp>
                <p:nvSpPr>
                  <p:cNvPr id="142" name="Rectangle: Rounded Corners 141"/>
                  <p:cNvSpPr/>
                  <p:nvPr/>
                </p:nvSpPr>
                <p:spPr>
                  <a:xfrm>
                    <a:off x="6761527" y="4241279"/>
                    <a:ext cx="1775892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Not Started</a:t>
                    </a: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4366883" y="4895982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39" name="Action Button: Blank 138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Buy Tickets for Attractions	</a:t>
                    </a:r>
                  </a:p>
                </p:txBody>
              </p:sp>
              <p:sp>
                <p:nvSpPr>
                  <p:cNvPr id="140" name="Rectangle: Rounded Corners 139"/>
                  <p:cNvSpPr/>
                  <p:nvPr/>
                </p:nvSpPr>
                <p:spPr>
                  <a:xfrm>
                    <a:off x="6766710" y="4241279"/>
                    <a:ext cx="1770709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 Progress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4369208" y="5248822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36" name="Action Button: Blank 135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Confirm Attendance </a:t>
                    </a:r>
                  </a:p>
                </p:txBody>
              </p:sp>
              <p:sp>
                <p:nvSpPr>
                  <p:cNvPr id="137" name="Rectangle: Rounded Corners 136"/>
                  <p:cNvSpPr/>
                  <p:nvPr/>
                </p:nvSpPr>
                <p:spPr>
                  <a:xfrm>
                    <a:off x="6766710" y="4241279"/>
                    <a:ext cx="1770709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Completed</a:t>
                    </a:r>
                  </a:p>
                </p:txBody>
              </p:sp>
            </p:grpSp>
            <p:sp>
              <p:nvSpPr>
                <p:cNvPr id="135" name="Action Button: Blank 134">
                  <a:hlinkClick r:id="" action="ppaction://noaction" highlightClick="1"/>
                </p:cNvPr>
                <p:cNvSpPr/>
                <p:nvPr/>
              </p:nvSpPr>
              <p:spPr>
                <a:xfrm>
                  <a:off x="4369208" y="5601662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87" name="Arrow: Up 86"/>
          <p:cNvSpPr/>
          <p:nvPr/>
        </p:nvSpPr>
        <p:spPr>
          <a:xfrm rot="19695874">
            <a:off x="1513325" y="1723763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2" grpId="0" animBg="1"/>
      <p:bldP spid="87" grpId="0" animBg="1"/>
      <p:bldP spid="8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677796" y="3515646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5" y="-369089"/>
            <a:ext cx="5690471" cy="381958"/>
          </a:xfrm>
        </p:spPr>
        <p:txBody>
          <a:bodyPr>
            <a:noAutofit/>
          </a:bodyPr>
          <a:lstStyle/>
          <a:p>
            <a:r>
              <a:rPr lang="en-US" sz="1400" dirty="0" err="1"/>
              <a:t>Noti</a:t>
            </a:r>
            <a:r>
              <a:rPr lang="en-US" sz="1400" dirty="0"/>
              <a:t> Panel_1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6" y="528506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1696266" y="417737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92338" y="1432738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Describe briefly about your task here...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 update message display area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150777" y="2063659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sp>
        <p:nvSpPr>
          <p:cNvPr id="84" name="Action Button: Blank 83">
            <a:hlinkClick r:id="" action="ppaction://noaction" highlightClick="1"/>
          </p:cNvPr>
          <p:cNvSpPr/>
          <p:nvPr/>
        </p:nvSpPr>
        <p:spPr>
          <a:xfrm>
            <a:off x="5285064" y="1545357"/>
            <a:ext cx="3570036" cy="23317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0%</a:t>
            </a:r>
          </a:p>
        </p:txBody>
      </p:sp>
      <p:sp>
        <p:nvSpPr>
          <p:cNvPr id="90" name="Rectangle: Rounded Corners 89"/>
          <p:cNvSpPr/>
          <p:nvPr/>
        </p:nvSpPr>
        <p:spPr>
          <a:xfrm>
            <a:off x="1698769" y="1003189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title here…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26007" y="3539429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92337" y="4903125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67332" y="3811081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dd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/mm/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yyyy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1703343" y="4206236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1786328" y="4481255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dd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/mm/</a:t>
                </a:r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yyyy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3846328" y="3815541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781145" y="5175508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34" y="5254399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2116205" y="5775436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3108097" y="5775436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12131" y="3501029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sp>
        <p:nvSpPr>
          <p:cNvPr id="89" name="Trapezoid 88"/>
          <p:cNvSpPr/>
          <p:nvPr/>
        </p:nvSpPr>
        <p:spPr>
          <a:xfrm>
            <a:off x="4372066" y="3822994"/>
            <a:ext cx="2009265" cy="376196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new task dependency </a:t>
            </a:r>
          </a:p>
        </p:txBody>
      </p:sp>
      <p:sp>
        <p:nvSpPr>
          <p:cNvPr id="232" name="Action Button: Blank 231">
            <a:hlinkClick r:id="" action="ppaction://noaction" highlightClick="1"/>
          </p:cNvPr>
          <p:cNvSpPr/>
          <p:nvPr/>
        </p:nvSpPr>
        <p:spPr>
          <a:xfrm>
            <a:off x="4364222" y="4206236"/>
            <a:ext cx="4472146" cy="370129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task here under a dependency…</a:t>
            </a:r>
          </a:p>
        </p:txBody>
      </p:sp>
      <p:sp>
        <p:nvSpPr>
          <p:cNvPr id="248" name="Oval 247"/>
          <p:cNvSpPr/>
          <p:nvPr/>
        </p:nvSpPr>
        <p:spPr>
          <a:xfrm>
            <a:off x="8549951" y="3585449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8411067" y="552593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6621" y="564651"/>
            <a:ext cx="305977" cy="362848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9370874" y="3517826"/>
            <a:ext cx="2016326" cy="2623873"/>
            <a:chOff x="9141030" y="2454911"/>
            <a:chExt cx="2016326" cy="2623873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141030" y="2454911"/>
              <a:ext cx="2016326" cy="2623873"/>
            </a:xfrm>
            <a:prstGeom prst="roundRect">
              <a:avLst>
                <a:gd name="adj" fmla="val 4601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984364" y="2491209"/>
              <a:ext cx="329657" cy="329657"/>
            </a:xfrm>
            <a:prstGeom prst="rect">
              <a:avLst/>
            </a:prstGeom>
          </p:spPr>
        </p:pic>
        <p:sp>
          <p:nvSpPr>
            <p:cNvPr id="106" name="Rectangle 105"/>
            <p:cNvSpPr/>
            <p:nvPr/>
          </p:nvSpPr>
          <p:spPr>
            <a:xfrm>
              <a:off x="9141030" y="2857164"/>
              <a:ext cx="2016326" cy="1823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new task has been added successfully. With this task, end-end task dependency….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…………………………………………………………………………………………………..</a:t>
              </a:r>
            </a:p>
            <a:p>
              <a:endPara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Rectangle: Rounded Corners 108"/>
            <p:cNvSpPr/>
            <p:nvPr/>
          </p:nvSpPr>
          <p:spPr>
            <a:xfrm>
              <a:off x="10603684" y="2519716"/>
              <a:ext cx="478173" cy="2726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Edit</a:t>
              </a:r>
            </a:p>
          </p:txBody>
        </p:sp>
      </p:grpSp>
      <p:sp>
        <p:nvSpPr>
          <p:cNvPr id="122" name="Rectangle: Rounded Corners 121"/>
          <p:cNvSpPr/>
          <p:nvPr/>
        </p:nvSpPr>
        <p:spPr>
          <a:xfrm>
            <a:off x="9202959" y="581263"/>
            <a:ext cx="2701638" cy="1435990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Notification Count “1” on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-button has disappeared because the user has already checked the notification.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next feature] 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9368287" y="2313067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87" name="Rectangle: Rounded Corners 86">
            <a:hlinkClick r:id="rId16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677796" y="417737"/>
            <a:ext cx="7254669" cy="5919659"/>
            <a:chOff x="1677796" y="417737"/>
            <a:chExt cx="7254669" cy="5919659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677796" y="417737"/>
              <a:ext cx="7254669" cy="5919659"/>
              <a:chOff x="1677796" y="417737"/>
              <a:chExt cx="7254669" cy="5919659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677796" y="417737"/>
                <a:ext cx="7254669" cy="5919659"/>
                <a:chOff x="1677796" y="417737"/>
                <a:chExt cx="7254669" cy="5919659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1677796" y="3514781"/>
                  <a:ext cx="7254669" cy="282261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3" name="Group 162"/>
                <p:cNvGrpSpPr/>
                <p:nvPr/>
              </p:nvGrpSpPr>
              <p:grpSpPr>
                <a:xfrm>
                  <a:off x="1696266" y="417737"/>
                  <a:ext cx="7236199" cy="1077218"/>
                  <a:chOff x="1696266" y="417737"/>
                  <a:chExt cx="7236199" cy="1077218"/>
                </a:xfrm>
              </p:grpSpPr>
              <p:sp>
                <p:nvSpPr>
                  <p:cNvPr id="171" name="Action Button: Blank 170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1698769" y="535165"/>
                    <a:ext cx="7233696" cy="427840"/>
                  </a:xfrm>
                  <a:prstGeom prst="actionButtonBlank">
                    <a:avLst/>
                  </a:prstGeom>
                  <a:solidFill>
                    <a:srgbClr val="C0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1696266" y="417737"/>
                    <a:ext cx="7170896" cy="1077218"/>
                    <a:chOff x="1696266" y="417737"/>
                    <a:chExt cx="7170896" cy="1077218"/>
                  </a:xfrm>
                </p:grpSpPr>
                <p:grpSp>
                  <p:nvGrpSpPr>
                    <p:cNvPr id="174" name="Group 173"/>
                    <p:cNvGrpSpPr/>
                    <p:nvPr/>
                  </p:nvGrpSpPr>
                  <p:grpSpPr>
                    <a:xfrm>
                      <a:off x="5942807" y="565979"/>
                      <a:ext cx="351627" cy="351627"/>
                      <a:chOff x="1921620" y="2817329"/>
                      <a:chExt cx="436813" cy="436813"/>
                    </a:xfrm>
                  </p:grpSpPr>
                  <p:sp>
                    <p:nvSpPr>
                      <p:cNvPr id="178" name="Rectangle: Rounded Corners 177"/>
                      <p:cNvSpPr/>
                      <p:nvPr/>
                    </p:nvSpPr>
                    <p:spPr>
                      <a:xfrm>
                        <a:off x="1921620" y="2817329"/>
                        <a:ext cx="436813" cy="4368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179" name="Picture 17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57052" y="2851003"/>
                        <a:ext cx="366043" cy="36604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3169645" y="417737"/>
                      <a:ext cx="2520193" cy="107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320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To-Do List</a:t>
                      </a:r>
                    </a:p>
                    <a:p>
                      <a:pPr algn="ctr"/>
                      <a:endParaRPr lang="en-US" sz="32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6" name="Rectangle: Rounded Corners 175"/>
                    <p:cNvSpPr/>
                    <p:nvPr/>
                  </p:nvSpPr>
                  <p:spPr>
                    <a:xfrm>
                      <a:off x="6312862" y="572813"/>
                      <a:ext cx="2069758" cy="33688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Search for a task…</a:t>
                      </a:r>
                    </a:p>
                  </p:txBody>
                </p:sp>
                <p:sp>
                  <p:nvSpPr>
                    <p:cNvPr id="177" name="Rectangle 176"/>
                    <p:cNvSpPr/>
                    <p:nvPr/>
                  </p:nvSpPr>
                  <p:spPr>
                    <a:xfrm>
                      <a:off x="1696266" y="932420"/>
                      <a:ext cx="717089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endParaRPr lang="en-US" sz="2000" b="0" cap="none" spc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692338" y="1432738"/>
                  <a:ext cx="7229119" cy="2057708"/>
                  <a:chOff x="1692427" y="1425149"/>
                  <a:chExt cx="7065679" cy="2111317"/>
                </a:xfrm>
                <a:solidFill>
                  <a:srgbClr val="C00000"/>
                </a:solidFill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1692427" y="1425149"/>
                    <a:ext cx="7065679" cy="2111317"/>
                  </a:xfrm>
                  <a:prstGeom prst="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743331" y="1454638"/>
                    <a:ext cx="6951043" cy="2026796"/>
                    <a:chOff x="1743331" y="1454638"/>
                    <a:chExt cx="6951043" cy="2026796"/>
                  </a:xfrm>
                  <a:grpFill/>
                </p:grpSpPr>
                <p:sp>
                  <p:nvSpPr>
                    <p:cNvPr id="167" name="Rectangle: Rounded Corners 166"/>
                    <p:cNvSpPr/>
                    <p:nvPr/>
                  </p:nvSpPr>
                  <p:spPr>
                    <a:xfrm>
                      <a:off x="1743331" y="1463290"/>
                      <a:ext cx="2501498" cy="365774"/>
                    </a:xfrm>
                    <a:prstGeom prst="roundRect">
                      <a:avLst>
                        <a:gd name="adj" fmla="val 18423"/>
                      </a:avLst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</a:p>
                  </p:txBody>
                </p:sp>
                <p:sp>
                  <p:nvSpPr>
                    <p:cNvPr id="168" name="Rectangle: Rounded Corners 167"/>
                    <p:cNvSpPr/>
                    <p:nvPr/>
                  </p:nvSpPr>
                  <p:spPr>
                    <a:xfrm>
                      <a:off x="1765622" y="1850316"/>
                      <a:ext cx="2479207" cy="1631115"/>
                    </a:xfrm>
                    <a:prstGeom prst="roundRect">
                      <a:avLst>
                        <a:gd name="adj" fmla="val 7542"/>
                      </a:avLst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Count all the expenses.…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………………………………………..……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…………………................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…………………………………………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69" name="Rectangle: Rounded Corners 168"/>
                    <p:cNvSpPr/>
                    <p:nvPr/>
                  </p:nvSpPr>
                  <p:spPr>
                    <a:xfrm>
                      <a:off x="4219758" y="1454638"/>
                      <a:ext cx="4474616" cy="396712"/>
                    </a:xfrm>
                    <a:prstGeom prst="roundRect">
                      <a:avLst>
                        <a:gd name="adj" fmla="val 18314"/>
                      </a:avLst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</a:p>
                  </p:txBody>
                </p:sp>
                <p:sp>
                  <p:nvSpPr>
                    <p:cNvPr id="170" name="Rectangle: Rounded Corners 169"/>
                    <p:cNvSpPr/>
                    <p:nvPr/>
                  </p:nvSpPr>
                  <p:spPr>
                    <a:xfrm>
                      <a:off x="4291897" y="1829063"/>
                      <a:ext cx="4390710" cy="1652371"/>
                    </a:xfrm>
                    <a:prstGeom prst="roundRect">
                      <a:avLst>
                        <a:gd name="adj" fmla="val 6651"/>
                      </a:avLst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There are 3 tasks to be completed so that “Calculate Budget” can proceed to end……….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</p:txBody>
                </p:sp>
              </p:grp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67332" y="3811081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04/02/2017</a:t>
                  </a:r>
                </a:p>
              </p:txBody>
            </p:sp>
            <p:pic>
              <p:nvPicPr>
                <p:cNvPr id="161" name="Picture 160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9583"/>
                  <a:ext cx="275793" cy="2232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27" name="Group 126"/>
              <p:cNvGrpSpPr/>
              <p:nvPr/>
            </p:nvGrpSpPr>
            <p:grpSpPr>
              <a:xfrm>
                <a:off x="1786328" y="4481255"/>
                <a:ext cx="2540420" cy="285351"/>
                <a:chOff x="1786328" y="4481255"/>
                <a:chExt cx="2540420" cy="285351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1786328" y="4481255"/>
                  <a:ext cx="2540420" cy="285351"/>
                  <a:chOff x="1767332" y="3811081"/>
                  <a:chExt cx="2540420" cy="285351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1767332" y="3811081"/>
                    <a:ext cx="2540420" cy="2853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07/02/2017</a:t>
                    </a:r>
                  </a:p>
                </p:txBody>
              </p:sp>
              <p:pic>
                <p:nvPicPr>
                  <p:cNvPr id="159" name="Picture 158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71301" y="3835159"/>
                    <a:ext cx="275793" cy="22766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cxnSp>
              <p:nvCxnSpPr>
                <p:cNvPr id="157" name="Straight Connector 156"/>
                <p:cNvCxnSpPr>
                  <a:cxnSpLocks/>
                </p:cNvCxnSpPr>
                <p:nvPr/>
              </p:nvCxnSpPr>
              <p:spPr>
                <a:xfrm>
                  <a:off x="3866414" y="4481255"/>
                  <a:ext cx="0" cy="2853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1781145" y="5175508"/>
                <a:ext cx="2540420" cy="395555"/>
                <a:chOff x="1786328" y="4481255"/>
                <a:chExt cx="2540420" cy="285351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786328" y="4481255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</p:txBody>
            </p:sp>
            <p:cxnSp>
              <p:nvCxnSpPr>
                <p:cNvPr id="155" name="Straight Connector 154"/>
                <p:cNvCxnSpPr>
                  <a:cxnSpLocks/>
                </p:cNvCxnSpPr>
                <p:nvPr/>
              </p:nvCxnSpPr>
              <p:spPr>
                <a:xfrm>
                  <a:off x="3866414" y="4481255"/>
                  <a:ext cx="0" cy="2853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Rectangle: Rounded Corners 130"/>
              <p:cNvSpPr/>
              <p:nvPr/>
            </p:nvSpPr>
            <p:spPr>
              <a:xfrm>
                <a:off x="2116205" y="5775436"/>
                <a:ext cx="738231" cy="2604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Save</a:t>
                </a:r>
              </a:p>
            </p:txBody>
          </p:sp>
          <p:sp>
            <p:nvSpPr>
              <p:cNvPr id="132" name="Rectangle: Rounded Corners 131"/>
              <p:cNvSpPr/>
              <p:nvPr/>
            </p:nvSpPr>
            <p:spPr>
              <a:xfrm>
                <a:off x="3108097" y="5775436"/>
                <a:ext cx="738231" cy="2604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Exit</a:t>
                </a: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366883" y="3822554"/>
                <a:ext cx="4477329" cy="2131948"/>
                <a:chOff x="4366883" y="3822554"/>
                <a:chExt cx="4477329" cy="2131948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4372066" y="3822554"/>
                  <a:ext cx="3921088" cy="376636"/>
                  <a:chOff x="5250873" y="6636357"/>
                  <a:chExt cx="4255632" cy="376636"/>
                </a:xfrm>
              </p:grpSpPr>
              <p:sp>
                <p:nvSpPr>
                  <p:cNvPr id="151" name="Trapezoid 150"/>
                  <p:cNvSpPr/>
                  <p:nvPr/>
                </p:nvSpPr>
                <p:spPr>
                  <a:xfrm>
                    <a:off x="5250873" y="6636797"/>
                    <a:ext cx="2180694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Start-Start</a:t>
                    </a: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>
                    <a:off x="7325811" y="6636357"/>
                    <a:ext cx="2180694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4372066" y="4206575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8" name="Action Button: Blank 147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Book Transport	</a:t>
                    </a:r>
                  </a:p>
                </p:txBody>
              </p:sp>
              <p:sp>
                <p:nvSpPr>
                  <p:cNvPr id="149" name="Rectangle: Rounded Corners 148"/>
                  <p:cNvSpPr/>
                  <p:nvPr/>
                </p:nvSpPr>
                <p:spPr>
                  <a:xfrm>
                    <a:off x="6761527" y="4241279"/>
                    <a:ext cx="1775892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Not Started</a:t>
                    </a:r>
                  </a:p>
                </p:txBody>
              </p:sp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3395" y="4338043"/>
                    <a:ext cx="81476" cy="803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4372066" y="4546199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6" name="Action Button: Blank 145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Book Catering Service</a:t>
                    </a:r>
                  </a:p>
                </p:txBody>
              </p:sp>
              <p:sp>
                <p:nvSpPr>
                  <p:cNvPr id="147" name="Rectangle: Rounded Corners 146"/>
                  <p:cNvSpPr/>
                  <p:nvPr/>
                </p:nvSpPr>
                <p:spPr>
                  <a:xfrm>
                    <a:off x="6761527" y="4241279"/>
                    <a:ext cx="1775892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Not Started</a:t>
                    </a: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4366883" y="4895982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4" name="Action Button: Blank 143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Buy Tickets for Attractions	</a:t>
                    </a:r>
                  </a:p>
                </p:txBody>
              </p:sp>
              <p:sp>
                <p:nvSpPr>
                  <p:cNvPr id="145" name="Rectangle: Rounded Corners 144"/>
                  <p:cNvSpPr/>
                  <p:nvPr/>
                </p:nvSpPr>
                <p:spPr>
                  <a:xfrm>
                    <a:off x="6766710" y="4241279"/>
                    <a:ext cx="1770709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 Progress</a:t>
                    </a: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4369208" y="5248822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1" name="Action Button: Blank 140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Confirm Attendance </a:t>
                    </a:r>
                  </a:p>
                </p:txBody>
              </p:sp>
              <p:sp>
                <p:nvSpPr>
                  <p:cNvPr id="142" name="Rectangle: Rounded Corners 141"/>
                  <p:cNvSpPr/>
                  <p:nvPr/>
                </p:nvSpPr>
                <p:spPr>
                  <a:xfrm>
                    <a:off x="6766710" y="4241279"/>
                    <a:ext cx="1770709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Completed</a:t>
                    </a:r>
                  </a:p>
                </p:txBody>
              </p:sp>
            </p:grpSp>
            <p:sp>
              <p:nvSpPr>
                <p:cNvPr id="140" name="Action Button: Blank 139">
                  <a:hlinkClick r:id="" action="ppaction://noaction" highlightClick="1"/>
                </p:cNvPr>
                <p:cNvSpPr/>
                <p:nvPr/>
              </p:nvSpPr>
              <p:spPr>
                <a:xfrm>
                  <a:off x="4369208" y="5601662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+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110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3: Sorting displayed tasks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>
              <a:hlinkClick r:id="rId4" action="ppaction://hlinksldjump"/>
            </p:cNvPr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>
              <a:hlinkClick r:id="rId4" action="ppaction://hlinksldjump"/>
            </p:cNvPr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9274028" y="543553"/>
            <a:ext cx="2690084" cy="95140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(3) Sorting Display Order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press the sorting button to choose the preferred way of sorting.</a:t>
            </a:r>
          </a:p>
        </p:txBody>
      </p:sp>
      <p:sp>
        <p:nvSpPr>
          <p:cNvPr id="78" name="Arrow: Up 77"/>
          <p:cNvSpPr/>
          <p:nvPr/>
        </p:nvSpPr>
        <p:spPr>
          <a:xfrm rot="19695874">
            <a:off x="1566288" y="247478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969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3: Sorting_1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9299195" y="543554"/>
            <a:ext cx="2690084" cy="95140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select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A-Z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see how the tasks will be sorted. 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9657358" y="2657676"/>
            <a:ext cx="1621633" cy="1783142"/>
            <a:chOff x="9503810" y="2880781"/>
            <a:chExt cx="1665542" cy="1783142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9503811" y="2880781"/>
              <a:ext cx="1665541" cy="1783142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563450" y="3070606"/>
              <a:ext cx="1530206" cy="1127647"/>
              <a:chOff x="9563450" y="3070606"/>
              <a:chExt cx="1530206" cy="1127647"/>
            </a:xfrm>
            <a:solidFill>
              <a:srgbClr val="C00000"/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9563450" y="3070606"/>
                <a:ext cx="1530206" cy="233004"/>
                <a:chOff x="9503811" y="3193898"/>
                <a:chExt cx="1665541" cy="233004"/>
              </a:xfrm>
              <a:grpFill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503811" y="3193898"/>
                  <a:ext cx="1665541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Default</a:t>
                  </a:r>
                </a:p>
              </p:txBody>
            </p:sp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8639" y="3234295"/>
                  <a:ext cx="152210" cy="15221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9563450" y="3310400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A-Z</a:t>
                  </a:r>
                </a:p>
              </p:txBody>
            </p:sp>
            <p:pic>
              <p:nvPicPr>
                <p:cNvPr id="20" name="Picture 19">
                  <a:hlinkClick r:id="rId13" action="ppaction://hlinksldjump"/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7" name="Group 86"/>
              <p:cNvGrpSpPr/>
              <p:nvPr/>
            </p:nvGrpSpPr>
            <p:grpSpPr>
              <a:xfrm>
                <a:off x="9563450" y="3518736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Date Created</a:t>
                  </a:r>
                </a:p>
              </p:txBody>
            </p:sp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4" name="Group 93"/>
              <p:cNvGrpSpPr/>
              <p:nvPr/>
            </p:nvGrpSpPr>
            <p:grpSpPr>
              <a:xfrm>
                <a:off x="9563450" y="3729876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</p:txBody>
            </p:sp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9" name="Group 98"/>
              <p:cNvGrpSpPr/>
              <p:nvPr/>
            </p:nvGrpSpPr>
            <p:grpSpPr>
              <a:xfrm>
                <a:off x="9563450" y="3965249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</p:txBody>
            </p:sp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103" name="Rectangle 102"/>
            <p:cNvSpPr/>
            <p:nvPr/>
          </p:nvSpPr>
          <p:spPr>
            <a:xfrm>
              <a:off x="9503810" y="4241844"/>
              <a:ext cx="1665541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Show Completed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5957" y="4358831"/>
              <a:ext cx="172604" cy="172604"/>
            </a:xfrm>
            <a:prstGeom prst="rect">
              <a:avLst/>
            </a:prstGeom>
          </p:spPr>
        </p:pic>
      </p:grpSp>
      <p:sp>
        <p:nvSpPr>
          <p:cNvPr id="106" name="Arrow: Up 105"/>
          <p:cNvSpPr/>
          <p:nvPr/>
        </p:nvSpPr>
        <p:spPr>
          <a:xfrm rot="19695874">
            <a:off x="11163879" y="3201510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hlinkClick r:id="rId16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5818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3: Sorting_2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99921" y="3595353"/>
            <a:ext cx="7061840" cy="2134123"/>
            <a:chOff x="1696266" y="1402343"/>
            <a:chExt cx="7061840" cy="2134123"/>
          </a:xfrm>
        </p:grpSpPr>
        <p:sp>
          <p:nvSpPr>
            <p:cNvPr id="119" name="Rectangle 118"/>
            <p:cNvSpPr/>
            <p:nvPr/>
          </p:nvSpPr>
          <p:spPr>
            <a:xfrm>
              <a:off x="1696266" y="1402343"/>
              <a:ext cx="7061840" cy="213412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6543"/>
              <a:ext cx="6939275" cy="2024889"/>
              <a:chOff x="1743331" y="1456543"/>
              <a:chExt cx="6939275" cy="2024889"/>
            </a:xfrm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89"/>
                <a:ext cx="2501498" cy="477663"/>
              </a:xfrm>
              <a:prstGeom prst="roundRect">
                <a:avLst>
                  <a:gd name="adj" fmla="val 184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Budget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970202"/>
                <a:ext cx="2479207" cy="1511229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Description:</a:t>
                </a: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8" name="Rectangle: Rounded Corners 127"/>
              <p:cNvSpPr/>
              <p:nvPr/>
            </p:nvSpPr>
            <p:spPr>
              <a:xfrm>
                <a:off x="4291895" y="1456543"/>
                <a:ext cx="4390711" cy="497190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		:	04/02/2017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		:	07/02/2017</a:t>
                </a: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91896" y="1970203"/>
                <a:ext cx="4390710" cy="572554"/>
              </a:xfrm>
              <a:prstGeom prst="roundRect">
                <a:avLst>
                  <a:gd name="adj" fmla="val 183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Status		:	</a:t>
                </a:r>
                <a:r>
                  <a:rPr lang="en-US" sz="1400" b="1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		:	</a:t>
                </a: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6507696" y="2316876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  <p:sp>
            <p:nvSpPr>
              <p:cNvPr id="138" name="Rectangle: Rounded Corners 137"/>
              <p:cNvSpPr/>
              <p:nvPr/>
            </p:nvSpPr>
            <p:spPr>
              <a:xfrm>
                <a:off x="4314185" y="2559227"/>
                <a:ext cx="4368421" cy="922205"/>
              </a:xfrm>
              <a:prstGeom prst="roundRect">
                <a:avLst>
                  <a:gd name="adj" fmla="val 138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 Dependency             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4400602" y="3050706"/>
                <a:ext cx="4173349" cy="376196"/>
                <a:chOff x="3815597" y="4274574"/>
                <a:chExt cx="4214188" cy="376196"/>
              </a:xfrm>
            </p:grpSpPr>
            <p:sp>
              <p:nvSpPr>
                <p:cNvPr id="181" name="Trapezoid 180"/>
                <p:cNvSpPr/>
                <p:nvPr/>
              </p:nvSpPr>
              <p:spPr>
                <a:xfrm>
                  <a:off x="5880810" y="4274574"/>
                  <a:ext cx="2148975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End-End</a:t>
                  </a:r>
                </a:p>
              </p:txBody>
            </p:sp>
            <p:sp>
              <p:nvSpPr>
                <p:cNvPr id="180" name="Trapezoid 179"/>
                <p:cNvSpPr/>
                <p:nvPr/>
              </p:nvSpPr>
              <p:spPr>
                <a:xfrm>
                  <a:off x="3815597" y="4274574"/>
                  <a:ext cx="2148975" cy="376196"/>
                </a:xfrm>
                <a:prstGeom prst="trapezoid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Start-Start</a:t>
                  </a:r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1699802" y="1445556"/>
            <a:ext cx="7061840" cy="2134123"/>
            <a:chOff x="1698770" y="3549247"/>
            <a:chExt cx="7061840" cy="2134123"/>
          </a:xfrm>
        </p:grpSpPr>
        <p:sp>
          <p:nvSpPr>
            <p:cNvPr id="211" name="Rectangle 210"/>
            <p:cNvSpPr/>
            <p:nvPr/>
          </p:nvSpPr>
          <p:spPr>
            <a:xfrm>
              <a:off x="1698770" y="3549247"/>
              <a:ext cx="7061840" cy="213412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744961" y="3577709"/>
              <a:ext cx="6939275" cy="2024889"/>
              <a:chOff x="1743331" y="1456543"/>
              <a:chExt cx="6939275" cy="2024889"/>
            </a:xfrm>
          </p:grpSpPr>
          <p:sp>
            <p:nvSpPr>
              <p:cNvPr id="213" name="Rectangle: Rounded Corners 212"/>
              <p:cNvSpPr/>
              <p:nvPr/>
            </p:nvSpPr>
            <p:spPr>
              <a:xfrm>
                <a:off x="1743331" y="1463289"/>
                <a:ext cx="2501498" cy="47766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214" name="Rectangle: Rounded Corners 213"/>
              <p:cNvSpPr/>
              <p:nvPr/>
            </p:nvSpPr>
            <p:spPr>
              <a:xfrm>
                <a:off x="1760058" y="1970202"/>
                <a:ext cx="2484771" cy="1511229"/>
              </a:xfrm>
              <a:prstGeom prst="roundRect">
                <a:avLst>
                  <a:gd name="adj" fmla="val 753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Description: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………………………..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……………………….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………………….…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: Rounded Corners 215"/>
              <p:cNvSpPr/>
              <p:nvPr/>
            </p:nvSpPr>
            <p:spPr>
              <a:xfrm>
                <a:off x="4291895" y="1456543"/>
                <a:ext cx="4390711" cy="497190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		:	03/02/2017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		:	04/02/2017</a:t>
                </a:r>
              </a:p>
            </p:txBody>
          </p:sp>
          <p:sp>
            <p:nvSpPr>
              <p:cNvPr id="217" name="Rectangle: Rounded Corners 216"/>
              <p:cNvSpPr/>
              <p:nvPr/>
            </p:nvSpPr>
            <p:spPr>
              <a:xfrm>
                <a:off x="4291896" y="1970203"/>
                <a:ext cx="4390710" cy="572554"/>
              </a:xfrm>
              <a:prstGeom prst="roundRect">
                <a:avLst>
                  <a:gd name="adj" fmla="val 183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Status		:	</a:t>
                </a:r>
                <a:r>
                  <a:rPr lang="en-US" sz="14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tx1"/>
                    </a:solidFill>
                  </a:rPr>
                  <a:t>		:	</a:t>
                </a:r>
              </a:p>
            </p:txBody>
          </p:sp>
          <p:sp>
            <p:nvSpPr>
              <p:cNvPr id="223" name="Action Button: Blank 222">
                <a:hlinkClick r:id="" action="ppaction://noaction" highlightClick="1"/>
              </p:cNvPr>
              <p:cNvSpPr/>
              <p:nvPr/>
            </p:nvSpPr>
            <p:spPr>
              <a:xfrm>
                <a:off x="6506066" y="2316610"/>
                <a:ext cx="2067884" cy="152377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</a:t>
                </a:r>
              </a:p>
            </p:txBody>
          </p:sp>
          <p:sp>
            <p:nvSpPr>
              <p:cNvPr id="219" name="Rectangle: Rounded Corners 218"/>
              <p:cNvSpPr/>
              <p:nvPr/>
            </p:nvSpPr>
            <p:spPr>
              <a:xfrm>
                <a:off x="4314185" y="2559227"/>
                <a:ext cx="4368421" cy="922205"/>
              </a:xfrm>
              <a:prstGeom prst="roundRect">
                <a:avLst>
                  <a:gd name="adj" fmla="val 138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 Dependency             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4400602" y="3050706"/>
                <a:ext cx="4173349" cy="376196"/>
                <a:chOff x="3815597" y="4274574"/>
                <a:chExt cx="4214188" cy="376196"/>
              </a:xfrm>
            </p:grpSpPr>
            <p:sp>
              <p:nvSpPr>
                <p:cNvPr id="222" name="Trapezoid 221"/>
                <p:cNvSpPr/>
                <p:nvPr/>
              </p:nvSpPr>
              <p:spPr>
                <a:xfrm>
                  <a:off x="5880810" y="4274574"/>
                  <a:ext cx="2148975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End-End</a:t>
                  </a:r>
                </a:p>
              </p:txBody>
            </p:sp>
            <p:sp>
              <p:nvSpPr>
                <p:cNvPr id="221" name="Trapezoid 220"/>
                <p:cNvSpPr/>
                <p:nvPr/>
              </p:nvSpPr>
              <p:spPr>
                <a:xfrm>
                  <a:off x="3815597" y="4274574"/>
                  <a:ext cx="2148975" cy="376196"/>
                </a:xfrm>
                <a:prstGeom prst="trapezoid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End-Start</a:t>
                  </a:r>
                </a:p>
              </p:txBody>
            </p:sp>
          </p:grp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704570" y="2003009"/>
            <a:ext cx="1621633" cy="1783142"/>
            <a:chOff x="9503810" y="2880781"/>
            <a:chExt cx="1665542" cy="1783142"/>
          </a:xfrm>
        </p:grpSpPr>
        <p:sp>
          <p:nvSpPr>
            <p:cNvPr id="110" name="Rectangle: Rounded Corners 109"/>
            <p:cNvSpPr/>
            <p:nvPr/>
          </p:nvSpPr>
          <p:spPr>
            <a:xfrm>
              <a:off x="9503811" y="2880781"/>
              <a:ext cx="1665541" cy="1783142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9563450" y="3070606"/>
              <a:ext cx="1530206" cy="1127647"/>
              <a:chOff x="9563450" y="3070606"/>
              <a:chExt cx="1530206" cy="1127647"/>
            </a:xfrm>
            <a:solidFill>
              <a:srgbClr val="C00000"/>
            </a:solidFill>
          </p:grpSpPr>
          <p:grpSp>
            <p:nvGrpSpPr>
              <p:cNvPr id="114" name="Group 113"/>
              <p:cNvGrpSpPr/>
              <p:nvPr/>
            </p:nvGrpSpPr>
            <p:grpSpPr>
              <a:xfrm>
                <a:off x="9563450" y="3070606"/>
                <a:ext cx="1530206" cy="428344"/>
                <a:chOff x="9503811" y="3193898"/>
                <a:chExt cx="1665541" cy="428344"/>
              </a:xfrm>
              <a:grpFill/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9503811" y="3193898"/>
                  <a:ext cx="1665541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Default</a:t>
                  </a:r>
                </a:p>
              </p:txBody>
            </p:sp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132" y="3470032"/>
                  <a:ext cx="152210" cy="15221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16" name="Group 115"/>
              <p:cNvGrpSpPr/>
              <p:nvPr/>
            </p:nvGrpSpPr>
            <p:grpSpPr>
              <a:xfrm>
                <a:off x="9569716" y="3110099"/>
                <a:ext cx="1451816" cy="407453"/>
                <a:chOff x="9569716" y="3110099"/>
                <a:chExt cx="1451816" cy="407453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569716" y="3284548"/>
                  <a:ext cx="1112747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A-Z</a:t>
                  </a:r>
                </a:p>
              </p:txBody>
            </p:sp>
            <p:pic>
              <p:nvPicPr>
                <p:cNvPr id="139" name="Picture 138">
                  <a:hlinkClick r:id="" action="ppaction://hlinkshowjump?jump=lastslideviewed"/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110099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17" name="Group 116"/>
              <p:cNvGrpSpPr/>
              <p:nvPr/>
            </p:nvGrpSpPr>
            <p:grpSpPr>
              <a:xfrm>
                <a:off x="9563450" y="3518736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Date Created</a:t>
                  </a:r>
                </a:p>
              </p:txBody>
            </p:sp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1" name="Group 120"/>
              <p:cNvGrpSpPr/>
              <p:nvPr/>
            </p:nvGrpSpPr>
            <p:grpSpPr>
              <a:xfrm>
                <a:off x="9563450" y="3729876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</p:txBody>
            </p:sp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9563450" y="3965249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</p:txBody>
            </p:sp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112" name="Rectangle 111"/>
            <p:cNvSpPr/>
            <p:nvPr/>
          </p:nvSpPr>
          <p:spPr>
            <a:xfrm>
              <a:off x="9503810" y="4241844"/>
              <a:ext cx="1665541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Show Completed</a:t>
              </a:r>
            </a:p>
          </p:txBody>
        </p:sp>
        <p:pic>
          <p:nvPicPr>
            <p:cNvPr id="113" name="Picture 112">
              <a:hlinkClick r:id="rId14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5957" y="4358831"/>
              <a:ext cx="172604" cy="172604"/>
            </a:xfrm>
            <a:prstGeom prst="rect">
              <a:avLst/>
            </a:prstGeom>
          </p:spPr>
        </p:pic>
      </p:grpSp>
      <p:sp>
        <p:nvSpPr>
          <p:cNvPr id="142" name="Rectangle: Rounded Corners 141"/>
          <p:cNvSpPr/>
          <p:nvPr/>
        </p:nvSpPr>
        <p:spPr>
          <a:xfrm>
            <a:off x="9264255" y="511976"/>
            <a:ext cx="2700217" cy="1098710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tasks are sorted in ascending alphabetical order. “Default” can be selected again to restore the default order.  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Rectangle: Rounded Corners 143"/>
          <p:cNvSpPr/>
          <p:nvPr/>
        </p:nvSpPr>
        <p:spPr>
          <a:xfrm>
            <a:off x="9178908" y="4547216"/>
            <a:ext cx="2690084" cy="1643998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Next click on “Show Completed” to display/hide the completed tasks from the list. Let’s assume that “Confirm Attendance” is a completed task.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untick the checkbox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“Show Completed”. </a:t>
            </a:r>
          </a:p>
        </p:txBody>
      </p:sp>
      <p:sp>
        <p:nvSpPr>
          <p:cNvPr id="99" name="Arrow: Up 98"/>
          <p:cNvSpPr/>
          <p:nvPr/>
        </p:nvSpPr>
        <p:spPr>
          <a:xfrm rot="19695874">
            <a:off x="11229090" y="351131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hlinkClick r:id="rId16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760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3: Show/Hide Completed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90568" y="417737"/>
            <a:ext cx="7841898" cy="5907563"/>
            <a:chOff x="1090568" y="417737"/>
            <a:chExt cx="7841898" cy="5907563"/>
          </a:xfrm>
        </p:grpSpPr>
        <p:sp>
          <p:nvSpPr>
            <p:cNvPr id="7" name="Action Button: Blank 6">
              <a:hlinkClick r:id="" action="ppaction://noaction" highlightClick="1"/>
            </p:cNvPr>
            <p:cNvSpPr/>
            <p:nvPr/>
          </p:nvSpPr>
          <p:spPr>
            <a:xfrm flipH="1">
              <a:off x="1090568" y="528506"/>
              <a:ext cx="570451" cy="5796793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1155559" y="1331453"/>
              <a:ext cx="427843" cy="545284"/>
              <a:chOff x="1155559" y="1331453"/>
              <a:chExt cx="427843" cy="545284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1155559" y="133145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5342" y="1456543"/>
                <a:ext cx="329657" cy="329657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1122002" y="2069560"/>
              <a:ext cx="494951" cy="632197"/>
              <a:chOff x="1122002" y="2069560"/>
              <a:chExt cx="494951" cy="632197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1155559" y="2069560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304488" y="2101918"/>
                <a:ext cx="155141" cy="480568"/>
                <a:chOff x="2936035" y="2279327"/>
                <a:chExt cx="155253" cy="516539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940286" y="2279327"/>
                  <a:ext cx="151002" cy="62875"/>
                  <a:chOff x="3657600" y="1947179"/>
                  <a:chExt cx="151002" cy="62875"/>
                </a:xfrm>
              </p:grpSpPr>
              <p:cxnSp>
                <p:nvCxnSpPr>
                  <p:cNvPr id="27" name="Straight Connector 26"/>
                  <p:cNvCxnSpPr>
                    <a:cxnSpLocks/>
                  </p:cNvCxnSpPr>
                  <p:nvPr/>
                </p:nvCxnSpPr>
                <p:spPr>
                  <a:xfrm flipV="1">
                    <a:off x="3657600" y="1947179"/>
                    <a:ext cx="83890" cy="56783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cxnSpLocks/>
                  </p:cNvCxnSpPr>
                  <p:nvPr/>
                </p:nvCxnSpPr>
                <p:spPr>
                  <a:xfrm>
                    <a:off x="3741490" y="1947179"/>
                    <a:ext cx="67112" cy="62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/>
                <p:nvPr/>
              </p:nvGrpSpPr>
              <p:grpSpPr>
                <a:xfrm rot="10800000">
                  <a:off x="2936035" y="2732991"/>
                  <a:ext cx="151002" cy="62875"/>
                  <a:chOff x="3657600" y="1947179"/>
                  <a:chExt cx="151002" cy="62875"/>
                </a:xfrm>
              </p:grpSpPr>
              <p:cxnSp>
                <p:nvCxnSpPr>
                  <p:cNvPr id="48" name="Straight Connector 47"/>
                  <p:cNvCxnSpPr>
                    <a:cxnSpLocks/>
                  </p:cNvCxnSpPr>
                  <p:nvPr/>
                </p:nvCxnSpPr>
                <p:spPr>
                  <a:xfrm flipV="1">
                    <a:off x="3657600" y="1947179"/>
                    <a:ext cx="83890" cy="56783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>
                    <a:cxnSpLocks/>
                  </p:cNvCxnSpPr>
                  <p:nvPr/>
                </p:nvCxnSpPr>
                <p:spPr>
                  <a:xfrm>
                    <a:off x="3741490" y="1947179"/>
                    <a:ext cx="67112" cy="62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Rectangle 54"/>
              <p:cNvSpPr/>
              <p:nvPr/>
            </p:nvSpPr>
            <p:spPr>
              <a:xfrm>
                <a:off x="1122002" y="2656038"/>
                <a:ext cx="494951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Default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55559" y="2795866"/>
              <a:ext cx="427843" cy="545284"/>
              <a:chOff x="1155559" y="2795866"/>
              <a:chExt cx="427843" cy="545284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1155559" y="279586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26" y="2894580"/>
                <a:ext cx="301501" cy="301501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155558" y="3536467"/>
              <a:ext cx="427843" cy="545284"/>
              <a:chOff x="1155558" y="3536467"/>
              <a:chExt cx="427843" cy="545284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155558" y="3536467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8" y="3600975"/>
                <a:ext cx="411061" cy="411061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132893" y="4274574"/>
              <a:ext cx="473166" cy="545284"/>
              <a:chOff x="1132893" y="4274574"/>
              <a:chExt cx="473166" cy="545284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1168139" y="4274574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32893" y="4310633"/>
                <a:ext cx="473166" cy="473166"/>
                <a:chOff x="7471208" y="2469188"/>
                <a:chExt cx="2543493" cy="2543493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1208" y="2469188"/>
                  <a:ext cx="2543493" cy="2543493"/>
                </a:xfrm>
                <a:prstGeom prst="rect">
                  <a:avLst/>
                </a:prstGeom>
              </p:spPr>
            </p:pic>
            <p:sp>
              <p:nvSpPr>
                <p:cNvPr id="75" name="Action Button: Blank 74">
                  <a:hlinkClick r:id="" action="ppaction://noaction" highlightClick="1"/>
                </p:cNvPr>
                <p:cNvSpPr/>
                <p:nvPr/>
              </p:nvSpPr>
              <p:spPr>
                <a:xfrm>
                  <a:off x="8629704" y="3526770"/>
                  <a:ext cx="226501" cy="279734"/>
                </a:xfrm>
                <a:prstGeom prst="actionButtonBlank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1168138" y="5012681"/>
              <a:ext cx="427843" cy="545284"/>
              <a:chOff x="1168138" y="5012681"/>
              <a:chExt cx="427843" cy="545284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1168138" y="501268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7" y="5078784"/>
                <a:ext cx="394283" cy="394283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1155558" y="5733511"/>
              <a:ext cx="427843" cy="545284"/>
              <a:chOff x="1155558" y="5733511"/>
              <a:chExt cx="427843" cy="545284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1155558" y="573351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HTET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697" y="5786847"/>
                <a:ext cx="226722" cy="226722"/>
              </a:xfrm>
              <a:prstGeom prst="rect">
                <a:avLst/>
              </a:prstGeom>
            </p:spPr>
          </p:pic>
        </p:grpSp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71" y="528506"/>
              <a:ext cx="7233694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5" name="Picture 94">
              <a:hlinkClick r:id="rId9" action="ppaction://hlinksldjump"/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4445" y="544659"/>
              <a:ext cx="305977" cy="362848"/>
            </a:xfrm>
            <a:prstGeom prst="rect">
              <a:avLst/>
            </a:prstGeom>
          </p:spPr>
        </p:pic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43565"/>
              <a:ext cx="7233696" cy="470439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365695" y="417737"/>
              <a:ext cx="6501467" cy="1077218"/>
              <a:chOff x="2365695" y="417737"/>
              <a:chExt cx="6501467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492835" y="566612"/>
                <a:ext cx="351627" cy="351627"/>
                <a:chOff x="2604899" y="2818115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2604899" y="2818115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0429" y="2872788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870583" y="581073"/>
                <a:ext cx="1996579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365695" y="932420"/>
                <a:ext cx="6501467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n-US" sz="20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	</a:t>
                </a:r>
                <a:r>
                  <a:rPr lang="en-US" sz="1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Total Tasks Created	: 16</a:t>
                </a:r>
              </a:p>
            </p:txBody>
          </p:sp>
        </p:grpSp>
        <p:sp>
          <p:nvSpPr>
            <p:cNvPr id="135" name="Action Button: Blank 134">
              <a:hlinkClick r:id="" action="ppaction://noaction" highlightClick="1"/>
            </p:cNvPr>
            <p:cNvSpPr/>
            <p:nvPr/>
          </p:nvSpPr>
          <p:spPr>
            <a:xfrm>
              <a:off x="8787149" y="1425149"/>
              <a:ext cx="145316" cy="4900149"/>
            </a:xfrm>
            <a:prstGeom prst="actionButtonBlan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/>
            <p:cNvSpPr/>
            <p:nvPr/>
          </p:nvSpPr>
          <p:spPr>
            <a:xfrm>
              <a:off x="8787148" y="1438059"/>
              <a:ext cx="145317" cy="12636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99921" y="3595353"/>
              <a:ext cx="7061840" cy="2134123"/>
              <a:chOff x="1696266" y="1402343"/>
              <a:chExt cx="7061840" cy="213412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696266" y="1402343"/>
                <a:ext cx="7061840" cy="213412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743331" y="1456543"/>
                <a:ext cx="6939275" cy="2024889"/>
                <a:chOff x="1743331" y="1456543"/>
                <a:chExt cx="6939275" cy="2024889"/>
              </a:xfrm>
            </p:grpSpPr>
            <p:sp>
              <p:nvSpPr>
                <p:cNvPr id="120" name="Rectangle: Rounded Corners 119"/>
                <p:cNvSpPr/>
                <p:nvPr/>
              </p:nvSpPr>
              <p:spPr>
                <a:xfrm>
                  <a:off x="1743331" y="1463289"/>
                  <a:ext cx="2501498" cy="477663"/>
                </a:xfrm>
                <a:prstGeom prst="roundRect">
                  <a:avLst>
                    <a:gd name="adj" fmla="val 1842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Calculate Budget</a:t>
                  </a:r>
                </a:p>
              </p:txBody>
            </p:sp>
            <p:sp>
              <p:nvSpPr>
                <p:cNvPr id="124" name="Rectangle: Rounded Corners 123"/>
                <p:cNvSpPr/>
                <p:nvPr/>
              </p:nvSpPr>
              <p:spPr>
                <a:xfrm>
                  <a:off x="1765622" y="1970202"/>
                  <a:ext cx="2479207" cy="1511229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Description: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8" name="Rectangle: Rounded Corners 127"/>
                <p:cNvSpPr/>
                <p:nvPr/>
              </p:nvSpPr>
              <p:spPr>
                <a:xfrm>
                  <a:off x="4291895" y="1456543"/>
                  <a:ext cx="4390711" cy="497190"/>
                </a:xfrm>
                <a:prstGeom prst="roundRect">
                  <a:avLst>
                    <a:gd name="adj" fmla="val 2000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 Date		:	04/02/2017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Due Date		:	07/02/2017</a:t>
                  </a:r>
                </a:p>
              </p:txBody>
            </p:sp>
            <p:sp>
              <p:nvSpPr>
                <p:cNvPr id="129" name="Rectangle: Rounded Corners 128"/>
                <p:cNvSpPr/>
                <p:nvPr/>
              </p:nvSpPr>
              <p:spPr>
                <a:xfrm>
                  <a:off x="4291896" y="1970203"/>
                  <a:ext cx="4390710" cy="572554"/>
                </a:xfrm>
                <a:prstGeom prst="roundRect">
                  <a:avLst>
                    <a:gd name="adj" fmla="val 1831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Status		:	</a:t>
                  </a:r>
                  <a:r>
                    <a:rPr lang="en-US" sz="1400" b="1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		:	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507696" y="2316876"/>
                  <a:ext cx="2066255" cy="138035"/>
                  <a:chOff x="5615552" y="5077476"/>
                  <a:chExt cx="2412713" cy="138035"/>
                </a:xfrm>
              </p:grpSpPr>
              <p:sp>
                <p:nvSpPr>
                  <p:cNvPr id="131" name="Action Button: Blank 130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6660860" y="5077476"/>
                    <a:ext cx="1367405" cy="138035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100%</a:t>
                    </a:r>
                  </a:p>
                </p:txBody>
              </p:sp>
              <p:sp>
                <p:nvSpPr>
                  <p:cNvPr id="132" name="Action Button: Blank 131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5615552" y="5077476"/>
                    <a:ext cx="1045308" cy="138035"/>
                  </a:xfrm>
                  <a:prstGeom prst="actionButtonBlank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0%    40%</a:t>
                    </a:r>
                  </a:p>
                </p:txBody>
              </p:sp>
            </p:grpSp>
            <p:sp>
              <p:nvSpPr>
                <p:cNvPr id="138" name="Rectangle: Rounded Corners 137"/>
                <p:cNvSpPr/>
                <p:nvPr/>
              </p:nvSpPr>
              <p:spPr>
                <a:xfrm>
                  <a:off x="4314185" y="2559227"/>
                  <a:ext cx="4368421" cy="922205"/>
                </a:xfrm>
                <a:prstGeom prst="roundRect">
                  <a:avLst>
                    <a:gd name="adj" fmla="val 13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Task Dependency             : </a:t>
                  </a: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4400602" y="3050706"/>
                  <a:ext cx="4173349" cy="376196"/>
                  <a:chOff x="3815597" y="4274574"/>
                  <a:chExt cx="4214188" cy="376196"/>
                </a:xfrm>
              </p:grpSpPr>
              <p:sp>
                <p:nvSpPr>
                  <p:cNvPr id="181" name="Trapezoid 180"/>
                  <p:cNvSpPr/>
                  <p:nvPr/>
                </p:nvSpPr>
                <p:spPr>
                  <a:xfrm>
                    <a:off x="5880810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  <p:sp>
                <p:nvSpPr>
                  <p:cNvPr id="180" name="Trapezoid 179"/>
                  <p:cNvSpPr/>
                  <p:nvPr/>
                </p:nvSpPr>
                <p:spPr>
                  <a:xfrm>
                    <a:off x="3815597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Start-Start</a:t>
                    </a:r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1699802" y="1445556"/>
              <a:ext cx="7061840" cy="2134123"/>
              <a:chOff x="1698770" y="3549247"/>
              <a:chExt cx="7061840" cy="2134123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698770" y="3549247"/>
                <a:ext cx="7061840" cy="213412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>
                <a:off x="1744961" y="3577709"/>
                <a:ext cx="6939275" cy="2024889"/>
                <a:chOff x="1743331" y="1456543"/>
                <a:chExt cx="6939275" cy="2024889"/>
              </a:xfrm>
            </p:grpSpPr>
            <p:sp>
              <p:nvSpPr>
                <p:cNvPr id="213" name="Rectangle: Rounded Corners 212"/>
                <p:cNvSpPr/>
                <p:nvPr/>
              </p:nvSpPr>
              <p:spPr>
                <a:xfrm>
                  <a:off x="1743331" y="1463289"/>
                  <a:ext cx="2501498" cy="47766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214" name="Rectangle: Rounded Corners 213"/>
                <p:cNvSpPr/>
                <p:nvPr/>
              </p:nvSpPr>
              <p:spPr>
                <a:xfrm>
                  <a:off x="1760058" y="1970202"/>
                  <a:ext cx="2484771" cy="1511229"/>
                </a:xfrm>
                <a:prstGeom prst="roundRect">
                  <a:avLst>
                    <a:gd name="adj" fmla="val 753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Description: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Rectangle: Rounded Corners 215"/>
                <p:cNvSpPr/>
                <p:nvPr/>
              </p:nvSpPr>
              <p:spPr>
                <a:xfrm>
                  <a:off x="4291895" y="1456543"/>
                  <a:ext cx="4390711" cy="497190"/>
                </a:xfrm>
                <a:prstGeom prst="roundRect">
                  <a:avLst>
                    <a:gd name="adj" fmla="val 2000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 Date		:	03/02/2017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Due Date		:	04/02/2017</a:t>
                  </a:r>
                </a:p>
              </p:txBody>
            </p:sp>
            <p:sp>
              <p:nvSpPr>
                <p:cNvPr id="217" name="Rectangle: Rounded Corners 216"/>
                <p:cNvSpPr/>
                <p:nvPr/>
              </p:nvSpPr>
              <p:spPr>
                <a:xfrm>
                  <a:off x="4291896" y="1970203"/>
                  <a:ext cx="4390710" cy="572554"/>
                </a:xfrm>
                <a:prstGeom prst="roundRect">
                  <a:avLst>
                    <a:gd name="adj" fmla="val 1831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Status		:	</a:t>
                  </a:r>
                  <a:r>
                    <a:rPr lang="en-US" sz="1400" b="1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		:	</a:t>
                  </a:r>
                </a:p>
              </p:txBody>
            </p:sp>
            <p:sp>
              <p:nvSpPr>
                <p:cNvPr id="223" name="Action Button: Blank 222">
                  <a:hlinkClick r:id="" action="ppaction://noaction" highlightClick="1"/>
                </p:cNvPr>
                <p:cNvSpPr/>
                <p:nvPr/>
              </p:nvSpPr>
              <p:spPr>
                <a:xfrm>
                  <a:off x="6506066" y="2316610"/>
                  <a:ext cx="2067884" cy="152377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</a:t>
                  </a:r>
                </a:p>
              </p:txBody>
            </p:sp>
            <p:sp>
              <p:nvSpPr>
                <p:cNvPr id="219" name="Rectangle: Rounded Corners 218"/>
                <p:cNvSpPr/>
                <p:nvPr/>
              </p:nvSpPr>
              <p:spPr>
                <a:xfrm>
                  <a:off x="4314185" y="2559227"/>
                  <a:ext cx="4368421" cy="922205"/>
                </a:xfrm>
                <a:prstGeom prst="roundRect">
                  <a:avLst>
                    <a:gd name="adj" fmla="val 13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Task Dependency             : </a:t>
                  </a: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4400602" y="3050706"/>
                  <a:ext cx="4173349" cy="376196"/>
                  <a:chOff x="3815597" y="4274574"/>
                  <a:chExt cx="4214188" cy="376196"/>
                </a:xfrm>
              </p:grpSpPr>
              <p:sp>
                <p:nvSpPr>
                  <p:cNvPr id="222" name="Trapezoid 221"/>
                  <p:cNvSpPr/>
                  <p:nvPr/>
                </p:nvSpPr>
                <p:spPr>
                  <a:xfrm>
                    <a:off x="5880810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  <p:sp>
                <p:nvSpPr>
                  <p:cNvPr id="221" name="Trapezoid 220"/>
                  <p:cNvSpPr/>
                  <p:nvPr/>
                </p:nvSpPr>
                <p:spPr>
                  <a:xfrm>
                    <a:off x="3815597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End-Start</a:t>
                    </a:r>
                  </a:p>
                </p:txBody>
              </p: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1696266" y="5688160"/>
              <a:ext cx="7061840" cy="637140"/>
              <a:chOff x="1696266" y="5688160"/>
              <a:chExt cx="7061840" cy="63714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1696266" y="5688160"/>
                <a:ext cx="7061840" cy="63714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: Rounded Corners 239"/>
              <p:cNvSpPr/>
              <p:nvPr/>
            </p:nvSpPr>
            <p:spPr>
              <a:xfrm>
                <a:off x="1753324" y="5729476"/>
                <a:ext cx="2501498" cy="477663"/>
              </a:xfrm>
              <a:prstGeom prst="roundRect">
                <a:avLst>
                  <a:gd name="adj" fmla="val 184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 Service </a:t>
                </a:r>
              </a:p>
            </p:txBody>
          </p:sp>
          <p:sp>
            <p:nvSpPr>
              <p:cNvPr id="242" name="Rectangle: Rounded Corners 241"/>
              <p:cNvSpPr/>
              <p:nvPr/>
            </p:nvSpPr>
            <p:spPr>
              <a:xfrm>
                <a:off x="4303039" y="5719712"/>
                <a:ext cx="4390711" cy="497190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		:	04/02/2017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		:	05/02/2017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9704571" y="2003009"/>
            <a:ext cx="1621633" cy="1783142"/>
            <a:chOff x="9503811" y="2880781"/>
            <a:chExt cx="1665542" cy="1783142"/>
          </a:xfrm>
        </p:grpSpPr>
        <p:sp>
          <p:nvSpPr>
            <p:cNvPr id="110" name="Rectangle: Rounded Corners 109"/>
            <p:cNvSpPr/>
            <p:nvPr/>
          </p:nvSpPr>
          <p:spPr>
            <a:xfrm>
              <a:off x="9503811" y="2880781"/>
              <a:ext cx="1665541" cy="1783142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9563450" y="3070606"/>
              <a:ext cx="1530206" cy="1127647"/>
              <a:chOff x="9563450" y="3070606"/>
              <a:chExt cx="1530206" cy="1127647"/>
            </a:xfrm>
            <a:solidFill>
              <a:srgbClr val="C00000"/>
            </a:solidFill>
          </p:grpSpPr>
          <p:grpSp>
            <p:nvGrpSpPr>
              <p:cNvPr id="114" name="Group 113"/>
              <p:cNvGrpSpPr/>
              <p:nvPr/>
            </p:nvGrpSpPr>
            <p:grpSpPr>
              <a:xfrm>
                <a:off x="9563450" y="3070606"/>
                <a:ext cx="1530206" cy="428344"/>
                <a:chOff x="9503811" y="3193898"/>
                <a:chExt cx="1665541" cy="428344"/>
              </a:xfrm>
              <a:grpFill/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9503811" y="3193898"/>
                  <a:ext cx="1665541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Default</a:t>
                  </a:r>
                </a:p>
              </p:txBody>
            </p:sp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132" y="3470032"/>
                  <a:ext cx="152210" cy="15221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16" name="Group 115"/>
              <p:cNvGrpSpPr/>
              <p:nvPr/>
            </p:nvGrpSpPr>
            <p:grpSpPr>
              <a:xfrm>
                <a:off x="9569716" y="3110099"/>
                <a:ext cx="1451816" cy="407453"/>
                <a:chOff x="9569716" y="3110099"/>
                <a:chExt cx="1451816" cy="407453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569716" y="3284548"/>
                  <a:ext cx="1112747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A-Z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110099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17" name="Group 116"/>
              <p:cNvGrpSpPr/>
              <p:nvPr/>
            </p:nvGrpSpPr>
            <p:grpSpPr>
              <a:xfrm>
                <a:off x="9563450" y="3518736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Date Created</a:t>
                  </a:r>
                </a:p>
              </p:txBody>
            </p:sp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1" name="Group 120"/>
              <p:cNvGrpSpPr/>
              <p:nvPr/>
            </p:nvGrpSpPr>
            <p:grpSpPr>
              <a:xfrm>
                <a:off x="9563450" y="3729876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</p:txBody>
            </p:sp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9563450" y="3965249"/>
                <a:ext cx="1530206" cy="233004"/>
                <a:chOff x="9563450" y="3310400"/>
                <a:chExt cx="1530206" cy="233004"/>
              </a:xfrm>
              <a:grpFill/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9563450" y="3310400"/>
                  <a:ext cx="1530206" cy="233004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</p:txBody>
            </p:sp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5711" y="3353991"/>
                  <a:ext cx="145821" cy="145821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112" name="Rectangle 111"/>
            <p:cNvSpPr/>
            <p:nvPr/>
          </p:nvSpPr>
          <p:spPr>
            <a:xfrm>
              <a:off x="9503812" y="4241844"/>
              <a:ext cx="1665541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Show Completed</a:t>
              </a:r>
            </a:p>
          </p:txBody>
        </p:sp>
      </p:grpSp>
      <p:pic>
        <p:nvPicPr>
          <p:cNvPr id="8" name="Picture 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357" y="3515503"/>
            <a:ext cx="152048" cy="152048"/>
          </a:xfrm>
          <a:prstGeom prst="rect">
            <a:avLst/>
          </a:prstGeom>
        </p:spPr>
      </p:pic>
      <p:sp>
        <p:nvSpPr>
          <p:cNvPr id="143" name="Rectangle: Rounded Corners 142"/>
          <p:cNvSpPr/>
          <p:nvPr/>
        </p:nvSpPr>
        <p:spPr>
          <a:xfrm>
            <a:off x="9205497" y="450391"/>
            <a:ext cx="2688842" cy="1453700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“Confirm attendance” is already hidden from the view and the list is only displaying those tasks that are not finished yet.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tick the checkbox again to restore the default display. </a:t>
            </a:r>
          </a:p>
        </p:txBody>
      </p:sp>
      <p:sp>
        <p:nvSpPr>
          <p:cNvPr id="100" name="Arrow: Up 99"/>
          <p:cNvSpPr/>
          <p:nvPr/>
        </p:nvSpPr>
        <p:spPr>
          <a:xfrm rot="19695874">
            <a:off x="11187144" y="354402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/>
          <p:cNvSpPr/>
          <p:nvPr/>
        </p:nvSpPr>
        <p:spPr>
          <a:xfrm>
            <a:off x="9205497" y="4545089"/>
            <a:ext cx="2469420" cy="60753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next feature] 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Rectangle: Rounded Corners 102"/>
          <p:cNvSpPr/>
          <p:nvPr/>
        </p:nvSpPr>
        <p:spPr>
          <a:xfrm>
            <a:off x="9264629" y="5491222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13" name="Rectangle: Rounded Corners 112">
            <a:hlinkClick r:id="rId16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17900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3" grpId="0" animBg="1"/>
      <p:bldP spid="10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Main Page(main)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>
              <a:hlinkClick r:id="rId5" action="ppaction://hlinksldjump"/>
            </p:cNvPr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9274028" y="543554"/>
            <a:ext cx="2344724" cy="61235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(4) Delete Panel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press delete button.  </a:t>
            </a:r>
          </a:p>
        </p:txBody>
      </p:sp>
      <p:sp>
        <p:nvSpPr>
          <p:cNvPr id="78" name="Arrow: Up 77"/>
          <p:cNvSpPr/>
          <p:nvPr/>
        </p:nvSpPr>
        <p:spPr>
          <a:xfrm rot="19695874">
            <a:off x="1535920" y="397588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9973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4: Delete Panel 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6487250" y="127075"/>
            <a:ext cx="2478948" cy="912989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the delete button beside the title “Calculate Budget”.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336718" y="164653"/>
            <a:ext cx="1941517" cy="2880677"/>
            <a:chOff x="9703008" y="3460150"/>
            <a:chExt cx="1835543" cy="2880677"/>
          </a:xfrm>
        </p:grpSpPr>
        <p:grpSp>
          <p:nvGrpSpPr>
            <p:cNvPr id="17" name="Group 16"/>
            <p:cNvGrpSpPr/>
            <p:nvPr/>
          </p:nvGrpSpPr>
          <p:grpSpPr>
            <a:xfrm>
              <a:off x="9703008" y="3460150"/>
              <a:ext cx="1835542" cy="483615"/>
              <a:chOff x="9572879" y="2495285"/>
              <a:chExt cx="1835542" cy="483615"/>
            </a:xfrm>
          </p:grpSpPr>
          <p:sp>
            <p:nvSpPr>
              <p:cNvPr id="125" name="Rectangle: Rounded Corners 124"/>
              <p:cNvSpPr/>
              <p:nvPr/>
            </p:nvSpPr>
            <p:spPr>
              <a:xfrm>
                <a:off x="9572879" y="2495285"/>
                <a:ext cx="1835542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9630266" y="2559227"/>
                <a:ext cx="1706233" cy="344691"/>
                <a:chOff x="6395776" y="-165707"/>
                <a:chExt cx="2276539" cy="285498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6395776" y="-156498"/>
                  <a:ext cx="433723" cy="268559"/>
                  <a:chOff x="2484325" y="1919819"/>
                  <a:chExt cx="538797" cy="333620"/>
                </a:xfrm>
              </p:grpSpPr>
              <p:sp>
                <p:nvSpPr>
                  <p:cNvPr id="90" name="Rectangle: Rounded Corners 89"/>
                  <p:cNvSpPr/>
                  <p:nvPr/>
                </p:nvSpPr>
                <p:spPr>
                  <a:xfrm>
                    <a:off x="2484325" y="1919819"/>
                    <a:ext cx="538797" cy="33362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4193" y="1963547"/>
                    <a:ext cx="400750" cy="2515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" name="Rectangle: Rounded Corners 88"/>
                <p:cNvSpPr/>
                <p:nvPr/>
              </p:nvSpPr>
              <p:spPr>
                <a:xfrm>
                  <a:off x="6870578" y="-165707"/>
                  <a:ext cx="1801737" cy="28549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9703009" y="3947032"/>
              <a:ext cx="1835542" cy="483615"/>
              <a:chOff x="9496337" y="2469404"/>
              <a:chExt cx="2114025" cy="316168"/>
            </a:xfrm>
          </p:grpSpPr>
          <p:sp>
            <p:nvSpPr>
              <p:cNvPr id="97" name="Rectangle: Rounded Corners 96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Budget</a:t>
                </a:r>
              </a:p>
            </p:txBody>
          </p:sp>
          <p:pic>
            <p:nvPicPr>
              <p:cNvPr id="98" name="Picture 97">
                <a:hlinkClick r:id="rId13" action="ppaction://hlinksldjump"/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703009" y="4433914"/>
              <a:ext cx="1835542" cy="483615"/>
              <a:chOff x="9496337" y="2469404"/>
              <a:chExt cx="2114025" cy="316168"/>
            </a:xfrm>
          </p:grpSpPr>
          <p:sp>
            <p:nvSpPr>
              <p:cNvPr id="100" name="Rectangle: Rounded Corners 99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Book……….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9703009" y="4917528"/>
              <a:ext cx="1835542" cy="483615"/>
              <a:chOff x="9496337" y="2469404"/>
              <a:chExt cx="2114025" cy="316168"/>
            </a:xfrm>
          </p:grpSpPr>
          <p:sp>
            <p:nvSpPr>
              <p:cNvPr id="106" name="Rectangle: Rounded Corners 105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Confirm……..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9703009" y="5387370"/>
              <a:ext cx="1835542" cy="483615"/>
              <a:chOff x="8867474" y="3696552"/>
              <a:chExt cx="2114025" cy="316168"/>
            </a:xfrm>
          </p:grpSpPr>
          <p:sp>
            <p:nvSpPr>
              <p:cNvPr id="112" name="Rectangle: Rounded Corners 111"/>
              <p:cNvSpPr/>
              <p:nvPr/>
            </p:nvSpPr>
            <p:spPr>
              <a:xfrm>
                <a:off x="8867474" y="3696552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Hire………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793" y="3757372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9703008" y="5857212"/>
              <a:ext cx="1835542" cy="483615"/>
              <a:chOff x="9270939" y="1773979"/>
              <a:chExt cx="2114025" cy="316168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9270939" y="1773979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3853" y="1825795"/>
                <a:ext cx="191498" cy="186952"/>
              </a:xfrm>
              <a:prstGeom prst="rect">
                <a:avLst/>
              </a:prstGeom>
            </p:spPr>
          </p:pic>
        </p:grpSp>
      </p:grpSp>
      <p:sp>
        <p:nvSpPr>
          <p:cNvPr id="118" name="Arrow: Up 117"/>
          <p:cNvSpPr/>
          <p:nvPr/>
        </p:nvSpPr>
        <p:spPr>
          <a:xfrm rot="19695874">
            <a:off x="11253304" y="90762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hlinkClick r:id="rId14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7282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4: Delete Panel_1 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9436258" y="4995574"/>
            <a:ext cx="1608429" cy="35259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choose one.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336719" y="164653"/>
            <a:ext cx="1941516" cy="2880677"/>
            <a:chOff x="9703008" y="3460150"/>
            <a:chExt cx="1835543" cy="2880677"/>
          </a:xfrm>
        </p:grpSpPr>
        <p:grpSp>
          <p:nvGrpSpPr>
            <p:cNvPr id="17" name="Group 16"/>
            <p:cNvGrpSpPr/>
            <p:nvPr/>
          </p:nvGrpSpPr>
          <p:grpSpPr>
            <a:xfrm>
              <a:off x="9703008" y="3460150"/>
              <a:ext cx="1835542" cy="483615"/>
              <a:chOff x="9572879" y="2495285"/>
              <a:chExt cx="1835542" cy="483615"/>
            </a:xfrm>
          </p:grpSpPr>
          <p:sp>
            <p:nvSpPr>
              <p:cNvPr id="125" name="Rectangle: Rounded Corners 124"/>
              <p:cNvSpPr/>
              <p:nvPr/>
            </p:nvSpPr>
            <p:spPr>
              <a:xfrm>
                <a:off x="9572879" y="2495285"/>
                <a:ext cx="1835542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9630266" y="2559227"/>
                <a:ext cx="1706233" cy="344691"/>
                <a:chOff x="6395776" y="-165707"/>
                <a:chExt cx="2276539" cy="285498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6395776" y="-156498"/>
                  <a:ext cx="433723" cy="268559"/>
                  <a:chOff x="2484325" y="1919819"/>
                  <a:chExt cx="538797" cy="333620"/>
                </a:xfrm>
              </p:grpSpPr>
              <p:sp>
                <p:nvSpPr>
                  <p:cNvPr id="90" name="Rectangle: Rounded Corners 89"/>
                  <p:cNvSpPr/>
                  <p:nvPr/>
                </p:nvSpPr>
                <p:spPr>
                  <a:xfrm>
                    <a:off x="2484325" y="1919819"/>
                    <a:ext cx="538797" cy="33362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4193" y="1963547"/>
                    <a:ext cx="400750" cy="2515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" name="Rectangle: Rounded Corners 88"/>
                <p:cNvSpPr/>
                <p:nvPr/>
              </p:nvSpPr>
              <p:spPr>
                <a:xfrm>
                  <a:off x="6870578" y="-165707"/>
                  <a:ext cx="1801737" cy="28549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9703009" y="3947032"/>
              <a:ext cx="1835542" cy="483615"/>
              <a:chOff x="9496337" y="2469404"/>
              <a:chExt cx="2114025" cy="316168"/>
            </a:xfrm>
          </p:grpSpPr>
          <p:sp>
            <p:nvSpPr>
              <p:cNvPr id="97" name="Rectangle: Rounded Corners 96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Budget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703009" y="4433914"/>
              <a:ext cx="1835542" cy="483615"/>
              <a:chOff x="9496337" y="2469404"/>
              <a:chExt cx="2114025" cy="316168"/>
            </a:xfrm>
          </p:grpSpPr>
          <p:sp>
            <p:nvSpPr>
              <p:cNvPr id="100" name="Rectangle: Rounded Corners 99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Book……….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9703009" y="4917528"/>
              <a:ext cx="1835542" cy="483615"/>
              <a:chOff x="9496337" y="2469404"/>
              <a:chExt cx="2114025" cy="316168"/>
            </a:xfrm>
          </p:grpSpPr>
          <p:sp>
            <p:nvSpPr>
              <p:cNvPr id="106" name="Rectangle: Rounded Corners 105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Confirm……..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9703009" y="5387370"/>
              <a:ext cx="1835542" cy="483615"/>
              <a:chOff x="8867474" y="3696552"/>
              <a:chExt cx="2114025" cy="316168"/>
            </a:xfrm>
          </p:grpSpPr>
          <p:sp>
            <p:nvSpPr>
              <p:cNvPr id="112" name="Rectangle: Rounded Corners 111"/>
              <p:cNvSpPr/>
              <p:nvPr/>
            </p:nvSpPr>
            <p:spPr>
              <a:xfrm>
                <a:off x="8867474" y="3696552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Hire………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793" y="3757372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9703008" y="5857212"/>
              <a:ext cx="1835542" cy="483615"/>
              <a:chOff x="9270939" y="1773979"/>
              <a:chExt cx="2114025" cy="316168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9270939" y="1773979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3853" y="1825795"/>
                <a:ext cx="191498" cy="186952"/>
              </a:xfrm>
              <a:prstGeom prst="rect">
                <a:avLst/>
              </a:prstGeom>
            </p:spPr>
          </p:pic>
        </p:grpSp>
      </p:grpSp>
      <p:sp>
        <p:nvSpPr>
          <p:cNvPr id="3" name="Rectangle: Rounded Corners 2"/>
          <p:cNvSpPr/>
          <p:nvPr/>
        </p:nvSpPr>
        <p:spPr>
          <a:xfrm>
            <a:off x="9304723" y="3414966"/>
            <a:ext cx="1974268" cy="1085371"/>
          </a:xfrm>
          <a:prstGeom prst="roundRect">
            <a:avLst>
              <a:gd name="adj" fmla="val 9649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 sure to delete this task? </a:t>
            </a: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04723" y="3758268"/>
            <a:ext cx="197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hlinkClick r:id="rId12" action="ppaction://hlinksldjump"/>
          </p:cNvPr>
          <p:cNvSpPr/>
          <p:nvPr/>
        </p:nvSpPr>
        <p:spPr>
          <a:xfrm>
            <a:off x="9563831" y="3986912"/>
            <a:ext cx="577262" cy="258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</p:txBody>
      </p:sp>
      <p:sp>
        <p:nvSpPr>
          <p:cNvPr id="122" name="Rectangle: Rounded Corners 121">
            <a:hlinkClick r:id="rId13" action="ppaction://hlinksldjump"/>
          </p:cNvPr>
          <p:cNvSpPr/>
          <p:nvPr/>
        </p:nvSpPr>
        <p:spPr>
          <a:xfrm>
            <a:off x="10421411" y="3986911"/>
            <a:ext cx="577262" cy="258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118" name="Arrow: Up 117"/>
          <p:cNvSpPr/>
          <p:nvPr/>
        </p:nvSpPr>
        <p:spPr>
          <a:xfrm rot="19695874">
            <a:off x="10284764" y="4333584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hlinkClick r:id="rId14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112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Hi-Fi Prototype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	 : 	Exploring Main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 	 :	Discovering Detail View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 	 : 	Uncovering Other Pages</a:t>
            </a:r>
          </a:p>
        </p:txBody>
      </p:sp>
    </p:spTree>
    <p:extLst>
      <p:ext uri="{BB962C8B-B14F-4D97-AF65-F5344CB8AC3E}">
        <p14:creationId xmlns:p14="http://schemas.microsoft.com/office/powerpoint/2010/main" val="168873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4: Delete Panel_2	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336718" y="164653"/>
            <a:ext cx="1963807" cy="2880677"/>
            <a:chOff x="9703008" y="3460150"/>
            <a:chExt cx="1835543" cy="2880677"/>
          </a:xfrm>
        </p:grpSpPr>
        <p:grpSp>
          <p:nvGrpSpPr>
            <p:cNvPr id="17" name="Group 16"/>
            <p:cNvGrpSpPr/>
            <p:nvPr/>
          </p:nvGrpSpPr>
          <p:grpSpPr>
            <a:xfrm>
              <a:off x="9703008" y="3460150"/>
              <a:ext cx="1835542" cy="483615"/>
              <a:chOff x="9572879" y="2495285"/>
              <a:chExt cx="1835542" cy="483615"/>
            </a:xfrm>
          </p:grpSpPr>
          <p:sp>
            <p:nvSpPr>
              <p:cNvPr id="125" name="Rectangle: Rounded Corners 124"/>
              <p:cNvSpPr/>
              <p:nvPr/>
            </p:nvSpPr>
            <p:spPr>
              <a:xfrm>
                <a:off x="9572879" y="2495285"/>
                <a:ext cx="1835542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9630266" y="2559227"/>
                <a:ext cx="1706233" cy="344691"/>
                <a:chOff x="6395776" y="-165707"/>
                <a:chExt cx="2276539" cy="285498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6395776" y="-156498"/>
                  <a:ext cx="433723" cy="268559"/>
                  <a:chOff x="2484325" y="1919819"/>
                  <a:chExt cx="538797" cy="333620"/>
                </a:xfrm>
              </p:grpSpPr>
              <p:sp>
                <p:nvSpPr>
                  <p:cNvPr id="90" name="Rectangle: Rounded Corners 89"/>
                  <p:cNvSpPr/>
                  <p:nvPr/>
                </p:nvSpPr>
                <p:spPr>
                  <a:xfrm>
                    <a:off x="2484325" y="1919819"/>
                    <a:ext cx="538797" cy="33362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4193" y="1963547"/>
                    <a:ext cx="400750" cy="2515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" name="Rectangle: Rounded Corners 88"/>
                <p:cNvSpPr/>
                <p:nvPr/>
              </p:nvSpPr>
              <p:spPr>
                <a:xfrm>
                  <a:off x="6870578" y="-165707"/>
                  <a:ext cx="1801737" cy="28549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9703009" y="3947032"/>
              <a:ext cx="1835542" cy="483615"/>
              <a:chOff x="9496337" y="2469404"/>
              <a:chExt cx="2114025" cy="316168"/>
            </a:xfrm>
          </p:grpSpPr>
          <p:sp>
            <p:nvSpPr>
              <p:cNvPr id="97" name="Rectangle: Rounded Corners 96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Book……….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703009" y="4433914"/>
              <a:ext cx="1835542" cy="483615"/>
              <a:chOff x="9496337" y="2469404"/>
              <a:chExt cx="2114025" cy="316168"/>
            </a:xfrm>
          </p:grpSpPr>
          <p:sp>
            <p:nvSpPr>
              <p:cNvPr id="100" name="Rectangle: Rounded Corners 99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Confirm……..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9703009" y="4917528"/>
              <a:ext cx="1835542" cy="483615"/>
              <a:chOff x="9496337" y="2469404"/>
              <a:chExt cx="2114025" cy="316168"/>
            </a:xfrm>
          </p:grpSpPr>
          <p:sp>
            <p:nvSpPr>
              <p:cNvPr id="106" name="Rectangle: Rounded Corners 105"/>
              <p:cNvSpPr/>
              <p:nvPr/>
            </p:nvSpPr>
            <p:spPr>
              <a:xfrm>
                <a:off x="9496337" y="2469404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Hire………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0959" y="2514805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9703009" y="5387370"/>
              <a:ext cx="1835542" cy="483615"/>
              <a:chOff x="8867474" y="3696552"/>
              <a:chExt cx="2114025" cy="316168"/>
            </a:xfrm>
          </p:grpSpPr>
          <p:sp>
            <p:nvSpPr>
              <p:cNvPr id="112" name="Rectangle: Rounded Corners 111"/>
              <p:cNvSpPr/>
              <p:nvPr/>
            </p:nvSpPr>
            <p:spPr>
              <a:xfrm>
                <a:off x="8867474" y="3696552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…………….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793" y="3757372"/>
                <a:ext cx="191498" cy="186952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9703008" y="5857212"/>
              <a:ext cx="1835542" cy="483615"/>
              <a:chOff x="9270939" y="1773979"/>
              <a:chExt cx="2114025" cy="316168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9270939" y="1773979"/>
                <a:ext cx="2114025" cy="316168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3853" y="1825795"/>
                <a:ext cx="191498" cy="186952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9304723" y="3414966"/>
            <a:ext cx="1974268" cy="1085371"/>
            <a:chOff x="9304723" y="3414966"/>
            <a:chExt cx="1974268" cy="1085371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9304723" y="3414966"/>
              <a:ext cx="1974268" cy="1085371"/>
            </a:xfrm>
            <a:prstGeom prst="roundRect">
              <a:avLst>
                <a:gd name="adj" fmla="val 9649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Are you sure to delete this task? 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04723" y="3758268"/>
              <a:ext cx="19742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/>
            <p:cNvSpPr/>
            <p:nvPr/>
          </p:nvSpPr>
          <p:spPr>
            <a:xfrm>
              <a:off x="9563831" y="3986912"/>
              <a:ext cx="577262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YES</a:t>
              </a:r>
            </a:p>
          </p:txBody>
        </p:sp>
        <p:sp>
          <p:nvSpPr>
            <p:cNvPr id="122" name="Rectangle: Rounded Corners 121"/>
            <p:cNvSpPr/>
            <p:nvPr/>
          </p:nvSpPr>
          <p:spPr>
            <a:xfrm>
              <a:off x="10421411" y="3986911"/>
              <a:ext cx="577262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</a:p>
          </p:txBody>
        </p:sp>
      </p:grpSp>
      <p:sp>
        <p:nvSpPr>
          <p:cNvPr id="4" name="Rectangle: Rounded Corners 3"/>
          <p:cNvSpPr/>
          <p:nvPr/>
        </p:nvSpPr>
        <p:spPr>
          <a:xfrm>
            <a:off x="9304723" y="4804724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task has been deleted successfully and moved to recycle bin.” 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4509" y="5016315"/>
            <a:ext cx="92307" cy="91081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1090568" y="417737"/>
            <a:ext cx="7841898" cy="5907563"/>
            <a:chOff x="1090568" y="417737"/>
            <a:chExt cx="7841898" cy="5907563"/>
          </a:xfrm>
        </p:grpSpPr>
        <p:sp>
          <p:nvSpPr>
            <p:cNvPr id="140" name="Action Button: Blank 139">
              <a:hlinkClick r:id="" action="ppaction://noaction" highlightClick="1"/>
            </p:cNvPr>
            <p:cNvSpPr/>
            <p:nvPr/>
          </p:nvSpPr>
          <p:spPr>
            <a:xfrm flipH="1">
              <a:off x="1090568" y="528506"/>
              <a:ext cx="570451" cy="5796793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  <p:grpSp>
          <p:nvGrpSpPr>
            <p:cNvPr id="143" name="Group 142"/>
            <p:cNvGrpSpPr/>
            <p:nvPr/>
          </p:nvGrpSpPr>
          <p:grpSpPr>
            <a:xfrm>
              <a:off x="1155559" y="1331453"/>
              <a:ext cx="427843" cy="545284"/>
              <a:chOff x="1155559" y="1331453"/>
              <a:chExt cx="427843" cy="545284"/>
            </a:xfrm>
          </p:grpSpPr>
          <p:sp>
            <p:nvSpPr>
              <p:cNvPr id="229" name="Rectangle: Rounded Corners 228"/>
              <p:cNvSpPr/>
              <p:nvPr/>
            </p:nvSpPr>
            <p:spPr>
              <a:xfrm>
                <a:off x="1155559" y="133145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5342" y="1456543"/>
                <a:ext cx="329657" cy="329657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1122002" y="2069560"/>
              <a:ext cx="494951" cy="632197"/>
              <a:chOff x="1122002" y="2069560"/>
              <a:chExt cx="494951" cy="632197"/>
            </a:xfrm>
          </p:grpSpPr>
          <p:sp>
            <p:nvSpPr>
              <p:cNvPr id="208" name="Rectangle: Rounded Corners 207"/>
              <p:cNvSpPr/>
              <p:nvPr/>
            </p:nvSpPr>
            <p:spPr>
              <a:xfrm>
                <a:off x="1155559" y="2069560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9" name="Group 208"/>
              <p:cNvGrpSpPr/>
              <p:nvPr/>
            </p:nvGrpSpPr>
            <p:grpSpPr>
              <a:xfrm>
                <a:off x="1304488" y="2101918"/>
                <a:ext cx="155141" cy="480568"/>
                <a:chOff x="2936035" y="2279327"/>
                <a:chExt cx="155253" cy="516539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2940286" y="2279327"/>
                  <a:ext cx="151002" cy="62875"/>
                  <a:chOff x="3657600" y="1947179"/>
                  <a:chExt cx="151002" cy="62875"/>
                </a:xfrm>
              </p:grpSpPr>
              <p:cxnSp>
                <p:nvCxnSpPr>
                  <p:cNvPr id="227" name="Straight Connector 226"/>
                  <p:cNvCxnSpPr>
                    <a:cxnSpLocks/>
                  </p:cNvCxnSpPr>
                  <p:nvPr/>
                </p:nvCxnSpPr>
                <p:spPr>
                  <a:xfrm flipV="1">
                    <a:off x="3657600" y="1947179"/>
                    <a:ext cx="83890" cy="56783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cxnSpLocks/>
                  </p:cNvCxnSpPr>
                  <p:nvPr/>
                </p:nvCxnSpPr>
                <p:spPr>
                  <a:xfrm>
                    <a:off x="3741490" y="1947179"/>
                    <a:ext cx="67112" cy="62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Group 217"/>
                <p:cNvGrpSpPr/>
                <p:nvPr/>
              </p:nvGrpSpPr>
              <p:grpSpPr>
                <a:xfrm rot="10800000">
                  <a:off x="2936035" y="2732991"/>
                  <a:ext cx="151002" cy="62875"/>
                  <a:chOff x="3657600" y="1947179"/>
                  <a:chExt cx="151002" cy="62875"/>
                </a:xfrm>
              </p:grpSpPr>
              <p:cxnSp>
                <p:nvCxnSpPr>
                  <p:cNvPr id="224" name="Straight Connector 223"/>
                  <p:cNvCxnSpPr>
                    <a:cxnSpLocks/>
                  </p:cNvCxnSpPr>
                  <p:nvPr/>
                </p:nvCxnSpPr>
                <p:spPr>
                  <a:xfrm flipV="1">
                    <a:off x="3657600" y="1947179"/>
                    <a:ext cx="83890" cy="56783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cxnSpLocks/>
                  </p:cNvCxnSpPr>
                  <p:nvPr/>
                </p:nvCxnSpPr>
                <p:spPr>
                  <a:xfrm>
                    <a:off x="3741490" y="1947179"/>
                    <a:ext cx="67112" cy="62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0" name="Rectangle 209"/>
              <p:cNvSpPr/>
              <p:nvPr/>
            </p:nvSpPr>
            <p:spPr>
              <a:xfrm>
                <a:off x="1122002" y="2656038"/>
                <a:ext cx="494951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Default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155559" y="2795866"/>
              <a:ext cx="427843" cy="545284"/>
              <a:chOff x="1155559" y="2795866"/>
              <a:chExt cx="427843" cy="545284"/>
            </a:xfrm>
          </p:grpSpPr>
          <p:sp>
            <p:nvSpPr>
              <p:cNvPr id="206" name="Rectangle: Rounded Corners 205"/>
              <p:cNvSpPr/>
              <p:nvPr/>
            </p:nvSpPr>
            <p:spPr>
              <a:xfrm>
                <a:off x="1155559" y="279586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26" y="2894580"/>
                <a:ext cx="301501" cy="301501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1155558" y="3536467"/>
              <a:ext cx="427843" cy="545284"/>
              <a:chOff x="1155558" y="3536467"/>
              <a:chExt cx="427843" cy="545284"/>
            </a:xfrm>
          </p:grpSpPr>
          <p:sp>
            <p:nvSpPr>
              <p:cNvPr id="204" name="Rectangle: Rounded Corners 203"/>
              <p:cNvSpPr/>
              <p:nvPr/>
            </p:nvSpPr>
            <p:spPr>
              <a:xfrm>
                <a:off x="1155558" y="3536467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8" y="3600975"/>
                <a:ext cx="411061" cy="411061"/>
              </a:xfrm>
              <a:prstGeom prst="rect">
                <a:avLst/>
              </a:prstGeom>
            </p:spPr>
          </p:pic>
        </p:grpSp>
        <p:grpSp>
          <p:nvGrpSpPr>
            <p:cNvPr id="147" name="Group 146"/>
            <p:cNvGrpSpPr/>
            <p:nvPr/>
          </p:nvGrpSpPr>
          <p:grpSpPr>
            <a:xfrm>
              <a:off x="1132893" y="4274574"/>
              <a:ext cx="473166" cy="545284"/>
              <a:chOff x="1132893" y="4274574"/>
              <a:chExt cx="473166" cy="545284"/>
            </a:xfrm>
          </p:grpSpPr>
          <p:sp>
            <p:nvSpPr>
              <p:cNvPr id="200" name="Rectangle: Rounded Corners 199"/>
              <p:cNvSpPr/>
              <p:nvPr/>
            </p:nvSpPr>
            <p:spPr>
              <a:xfrm>
                <a:off x="1168139" y="4274574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1132893" y="4310633"/>
                <a:ext cx="473166" cy="473166"/>
                <a:chOff x="7471208" y="2469188"/>
                <a:chExt cx="2543493" cy="2543493"/>
              </a:xfrm>
            </p:grpSpPr>
            <p:pic>
              <p:nvPicPr>
                <p:cNvPr id="202" name="Picture 20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1208" y="2469188"/>
                  <a:ext cx="2543493" cy="2543493"/>
                </a:xfrm>
                <a:prstGeom prst="rect">
                  <a:avLst/>
                </a:prstGeom>
              </p:spPr>
            </p:pic>
            <p:sp>
              <p:nvSpPr>
                <p:cNvPr id="203" name="Action Button: Blank 202">
                  <a:hlinkClick r:id="" action="ppaction://noaction" highlightClick="1"/>
                </p:cNvPr>
                <p:cNvSpPr/>
                <p:nvPr/>
              </p:nvSpPr>
              <p:spPr>
                <a:xfrm>
                  <a:off x="8629704" y="3526770"/>
                  <a:ext cx="226501" cy="279734"/>
                </a:xfrm>
                <a:prstGeom prst="actionButtonBlank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>
              <a:off x="1168138" y="5012681"/>
              <a:ext cx="427843" cy="545284"/>
              <a:chOff x="1168138" y="5012681"/>
              <a:chExt cx="427843" cy="545284"/>
            </a:xfrm>
          </p:grpSpPr>
          <p:sp>
            <p:nvSpPr>
              <p:cNvPr id="198" name="Rectangle: Rounded Corners 197"/>
              <p:cNvSpPr/>
              <p:nvPr/>
            </p:nvSpPr>
            <p:spPr>
              <a:xfrm>
                <a:off x="1168138" y="501268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7" y="5078784"/>
                <a:ext cx="394283" cy="394283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1155558" y="5733511"/>
              <a:ext cx="427843" cy="545284"/>
              <a:chOff x="1155558" y="5733511"/>
              <a:chExt cx="427843" cy="545284"/>
            </a:xfrm>
          </p:grpSpPr>
          <p:sp>
            <p:nvSpPr>
              <p:cNvPr id="196" name="Rectangle: Rounded Corners 195"/>
              <p:cNvSpPr/>
              <p:nvPr/>
            </p:nvSpPr>
            <p:spPr>
              <a:xfrm>
                <a:off x="1155558" y="573351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HTET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697" y="5786847"/>
                <a:ext cx="226722" cy="226722"/>
              </a:xfrm>
              <a:prstGeom prst="rect">
                <a:avLst/>
              </a:prstGeom>
            </p:spPr>
          </p:pic>
        </p:grpSp>
        <p:sp>
          <p:nvSpPr>
            <p:cNvPr id="150" name="Action Button: Blank 149">
              <a:hlinkClick r:id="" action="ppaction://noaction" highlightClick="1"/>
            </p:cNvPr>
            <p:cNvSpPr/>
            <p:nvPr/>
          </p:nvSpPr>
          <p:spPr>
            <a:xfrm>
              <a:off x="1698771" y="528506"/>
              <a:ext cx="7233694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1" name="Picture 150">
              <a:hlinkClick r:id="rId11" action="ppaction://hlinksldjump"/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4445" y="544659"/>
              <a:ext cx="305977" cy="362848"/>
            </a:xfrm>
            <a:prstGeom prst="rect">
              <a:avLst/>
            </a:prstGeom>
          </p:spPr>
        </p:pic>
        <p:sp>
          <p:nvSpPr>
            <p:cNvPr id="152" name="Action Button: Blank 151">
              <a:hlinkClick r:id="" action="ppaction://noaction" highlightClick="1"/>
            </p:cNvPr>
            <p:cNvSpPr/>
            <p:nvPr/>
          </p:nvSpPr>
          <p:spPr>
            <a:xfrm>
              <a:off x="1698770" y="943565"/>
              <a:ext cx="7233696" cy="470439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365695" y="417737"/>
              <a:ext cx="6501467" cy="1077218"/>
              <a:chOff x="2365695" y="417737"/>
              <a:chExt cx="6501467" cy="1077218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6492835" y="566612"/>
                <a:ext cx="351627" cy="351627"/>
                <a:chOff x="2604899" y="2818115"/>
                <a:chExt cx="436813" cy="436813"/>
              </a:xfrm>
            </p:grpSpPr>
            <p:sp>
              <p:nvSpPr>
                <p:cNvPr id="194" name="Rectangle: Rounded Corners 193"/>
                <p:cNvSpPr/>
                <p:nvPr/>
              </p:nvSpPr>
              <p:spPr>
                <a:xfrm>
                  <a:off x="2604899" y="2818115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0429" y="2872788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91" name="Rectangle 190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92" name="Rectangle: Rounded Corners 191"/>
              <p:cNvSpPr/>
              <p:nvPr/>
            </p:nvSpPr>
            <p:spPr>
              <a:xfrm>
                <a:off x="6870583" y="581073"/>
                <a:ext cx="1996579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365695" y="932420"/>
                <a:ext cx="6501467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n-US" sz="20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	</a:t>
                </a:r>
                <a:r>
                  <a:rPr lang="en-US" sz="1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Total Tasks Created	: 16</a:t>
                </a:r>
              </a:p>
            </p:txBody>
          </p:sp>
        </p:grpSp>
        <p:sp>
          <p:nvSpPr>
            <p:cNvPr id="154" name="Action Button: Blank 153">
              <a:hlinkClick r:id="" action="ppaction://noaction" highlightClick="1"/>
            </p:cNvPr>
            <p:cNvSpPr/>
            <p:nvPr/>
          </p:nvSpPr>
          <p:spPr>
            <a:xfrm>
              <a:off x="8787149" y="1425149"/>
              <a:ext cx="145316" cy="4900149"/>
            </a:xfrm>
            <a:prstGeom prst="actionButtonBlan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/>
            <p:cNvSpPr/>
            <p:nvPr/>
          </p:nvSpPr>
          <p:spPr>
            <a:xfrm>
              <a:off x="8787148" y="1438059"/>
              <a:ext cx="145317" cy="12636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1699921" y="3595353"/>
              <a:ext cx="7061840" cy="2134123"/>
              <a:chOff x="1696266" y="1402343"/>
              <a:chExt cx="7061840" cy="2134123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696266" y="1402343"/>
                <a:ext cx="7061840" cy="213412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1743331" y="1456543"/>
                <a:ext cx="6939275" cy="2024889"/>
                <a:chOff x="1743331" y="1456543"/>
                <a:chExt cx="6939275" cy="2024889"/>
              </a:xfrm>
            </p:grpSpPr>
            <p:sp>
              <p:nvSpPr>
                <p:cNvPr id="175" name="Rectangle: Rounded Corners 174"/>
                <p:cNvSpPr/>
                <p:nvPr/>
              </p:nvSpPr>
              <p:spPr>
                <a:xfrm>
                  <a:off x="1743331" y="1463289"/>
                  <a:ext cx="2501498" cy="477663"/>
                </a:xfrm>
                <a:prstGeom prst="roundRect">
                  <a:avLst>
                    <a:gd name="adj" fmla="val 1842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176" name="Rectangle: Rounded Corners 175"/>
                <p:cNvSpPr/>
                <p:nvPr/>
              </p:nvSpPr>
              <p:spPr>
                <a:xfrm>
                  <a:off x="1765622" y="1970202"/>
                  <a:ext cx="2479207" cy="1511229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Description: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77" name="Rectangle: Rounded Corners 176"/>
                <p:cNvSpPr/>
                <p:nvPr/>
              </p:nvSpPr>
              <p:spPr>
                <a:xfrm>
                  <a:off x="4291895" y="1456543"/>
                  <a:ext cx="4390711" cy="497190"/>
                </a:xfrm>
                <a:prstGeom prst="roundRect">
                  <a:avLst>
                    <a:gd name="adj" fmla="val 2000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 Date		:	03/02/2017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Due Date		:	04/02/2017</a:t>
                  </a:r>
                </a:p>
              </p:txBody>
            </p:sp>
            <p:sp>
              <p:nvSpPr>
                <p:cNvPr id="178" name="Rectangle: Rounded Corners 177"/>
                <p:cNvSpPr/>
                <p:nvPr/>
              </p:nvSpPr>
              <p:spPr>
                <a:xfrm>
                  <a:off x="4291896" y="1970203"/>
                  <a:ext cx="4390710" cy="572554"/>
                </a:xfrm>
                <a:prstGeom prst="roundRect">
                  <a:avLst>
                    <a:gd name="adj" fmla="val 1831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Status		:	</a:t>
                  </a:r>
                  <a:r>
                    <a:rPr lang="en-US" sz="1400" b="1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		:	</a:t>
                  </a:r>
                </a:p>
              </p:txBody>
            </p:sp>
            <p:sp>
              <p:nvSpPr>
                <p:cNvPr id="184" name="Rectangle: Rounded Corners 183"/>
                <p:cNvSpPr/>
                <p:nvPr/>
              </p:nvSpPr>
              <p:spPr>
                <a:xfrm>
                  <a:off x="4314185" y="2559227"/>
                  <a:ext cx="4368421" cy="922205"/>
                </a:xfrm>
                <a:prstGeom prst="roundRect">
                  <a:avLst>
                    <a:gd name="adj" fmla="val 13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Task Dependency             : </a:t>
                  </a: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grpSp>
              <p:nvGrpSpPr>
                <p:cNvPr id="185" name="Group 184"/>
                <p:cNvGrpSpPr/>
                <p:nvPr/>
              </p:nvGrpSpPr>
              <p:grpSpPr>
                <a:xfrm>
                  <a:off x="4400602" y="3050706"/>
                  <a:ext cx="4173349" cy="376196"/>
                  <a:chOff x="3815597" y="4274574"/>
                  <a:chExt cx="4214188" cy="376196"/>
                </a:xfrm>
              </p:grpSpPr>
              <p:sp>
                <p:nvSpPr>
                  <p:cNvPr id="186" name="Trapezoid 185"/>
                  <p:cNvSpPr/>
                  <p:nvPr/>
                </p:nvSpPr>
                <p:spPr>
                  <a:xfrm>
                    <a:off x="5880810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  <p:sp>
                <p:nvSpPr>
                  <p:cNvPr id="187" name="Trapezoid 186"/>
                  <p:cNvSpPr/>
                  <p:nvPr/>
                </p:nvSpPr>
                <p:spPr>
                  <a:xfrm>
                    <a:off x="3815597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Start-Start</a:t>
                    </a:r>
                  </a:p>
                </p:txBody>
              </p:sp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1699802" y="1445556"/>
              <a:ext cx="7061840" cy="2134123"/>
              <a:chOff x="1698770" y="3549247"/>
              <a:chExt cx="7061840" cy="2134123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698770" y="3549247"/>
                <a:ext cx="7061840" cy="213412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1744961" y="3577709"/>
                <a:ext cx="6939275" cy="2024889"/>
                <a:chOff x="1743331" y="1456543"/>
                <a:chExt cx="6939275" cy="2024889"/>
              </a:xfrm>
            </p:grpSpPr>
            <p:sp>
              <p:nvSpPr>
                <p:cNvPr id="164" name="Rectangle: Rounded Corners 163"/>
                <p:cNvSpPr/>
                <p:nvPr/>
              </p:nvSpPr>
              <p:spPr>
                <a:xfrm>
                  <a:off x="1743331" y="1463289"/>
                  <a:ext cx="2501498" cy="47766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Transport Service</a:t>
                  </a:r>
                </a:p>
              </p:txBody>
            </p:sp>
            <p:sp>
              <p:nvSpPr>
                <p:cNvPr id="165" name="Rectangle: Rounded Corners 164"/>
                <p:cNvSpPr/>
                <p:nvPr/>
              </p:nvSpPr>
              <p:spPr>
                <a:xfrm>
                  <a:off x="1760058" y="1970202"/>
                  <a:ext cx="2484771" cy="1511229"/>
                </a:xfrm>
                <a:prstGeom prst="roundRect">
                  <a:avLst>
                    <a:gd name="adj" fmla="val 753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Description: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Rectangle: Rounded Corners 165"/>
                <p:cNvSpPr/>
                <p:nvPr/>
              </p:nvSpPr>
              <p:spPr>
                <a:xfrm>
                  <a:off x="4291895" y="1456543"/>
                  <a:ext cx="4390711" cy="497190"/>
                </a:xfrm>
                <a:prstGeom prst="roundRect">
                  <a:avLst>
                    <a:gd name="adj" fmla="val 2000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 Date		:	04/02/2017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Due Date		:	05/02/2017</a:t>
                  </a:r>
                </a:p>
              </p:txBody>
            </p:sp>
            <p:sp>
              <p:nvSpPr>
                <p:cNvPr id="167" name="Rectangle: Rounded Corners 166"/>
                <p:cNvSpPr/>
                <p:nvPr/>
              </p:nvSpPr>
              <p:spPr>
                <a:xfrm>
                  <a:off x="4291896" y="1970203"/>
                  <a:ext cx="4390710" cy="572554"/>
                </a:xfrm>
                <a:prstGeom prst="roundRect">
                  <a:avLst>
                    <a:gd name="adj" fmla="val 1831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Status		:	</a:t>
                  </a:r>
                  <a:r>
                    <a:rPr lang="en-US" sz="1400" b="1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		:	</a:t>
                  </a:r>
                </a:p>
              </p:txBody>
            </p:sp>
            <p:sp>
              <p:nvSpPr>
                <p:cNvPr id="168" name="Action Button: Blank 167">
                  <a:hlinkClick r:id="" action="ppaction://noaction" highlightClick="1"/>
                </p:cNvPr>
                <p:cNvSpPr/>
                <p:nvPr/>
              </p:nvSpPr>
              <p:spPr>
                <a:xfrm>
                  <a:off x="6506066" y="2316610"/>
                  <a:ext cx="2067884" cy="152377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</a:t>
                  </a:r>
                </a:p>
              </p:txBody>
            </p:sp>
            <p:sp>
              <p:nvSpPr>
                <p:cNvPr id="169" name="Rectangle: Rounded Corners 168"/>
                <p:cNvSpPr/>
                <p:nvPr/>
              </p:nvSpPr>
              <p:spPr>
                <a:xfrm>
                  <a:off x="4314185" y="2559227"/>
                  <a:ext cx="4368421" cy="922205"/>
                </a:xfrm>
                <a:prstGeom prst="roundRect">
                  <a:avLst>
                    <a:gd name="adj" fmla="val 13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Task Dependency             : </a:t>
                  </a: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grpSp>
              <p:nvGrpSpPr>
                <p:cNvPr id="170" name="Group 169"/>
                <p:cNvGrpSpPr/>
                <p:nvPr/>
              </p:nvGrpSpPr>
              <p:grpSpPr>
                <a:xfrm>
                  <a:off x="4400602" y="3050706"/>
                  <a:ext cx="4173349" cy="376196"/>
                  <a:chOff x="3815597" y="4274574"/>
                  <a:chExt cx="4214188" cy="376196"/>
                </a:xfrm>
              </p:grpSpPr>
              <p:sp>
                <p:nvSpPr>
                  <p:cNvPr id="171" name="Trapezoid 170"/>
                  <p:cNvSpPr/>
                  <p:nvPr/>
                </p:nvSpPr>
                <p:spPr>
                  <a:xfrm>
                    <a:off x="5880810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  <p:sp>
                <p:nvSpPr>
                  <p:cNvPr id="172" name="Trapezoid 171"/>
                  <p:cNvSpPr/>
                  <p:nvPr/>
                </p:nvSpPr>
                <p:spPr>
                  <a:xfrm>
                    <a:off x="3815597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End-Start</a:t>
                    </a:r>
                  </a:p>
                </p:txBody>
              </p:sp>
            </p:grpSp>
          </p:grpSp>
        </p:grpSp>
        <p:grpSp>
          <p:nvGrpSpPr>
            <p:cNvPr id="158" name="Group 157"/>
            <p:cNvGrpSpPr/>
            <p:nvPr/>
          </p:nvGrpSpPr>
          <p:grpSpPr>
            <a:xfrm>
              <a:off x="1696266" y="5688160"/>
              <a:ext cx="7061840" cy="637140"/>
              <a:chOff x="1696266" y="5688160"/>
              <a:chExt cx="7061840" cy="637140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696266" y="5688160"/>
                <a:ext cx="7061840" cy="63714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/>
              <p:cNvSpPr/>
              <p:nvPr/>
            </p:nvSpPr>
            <p:spPr>
              <a:xfrm>
                <a:off x="1753324" y="5729476"/>
                <a:ext cx="2501498" cy="477663"/>
              </a:xfrm>
              <a:prstGeom prst="roundRect">
                <a:avLst>
                  <a:gd name="adj" fmla="val 184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Hire………………………….</a:t>
                </a:r>
              </a:p>
            </p:txBody>
          </p:sp>
          <p:sp>
            <p:nvSpPr>
              <p:cNvPr id="161" name="Rectangle: Rounded Corners 160"/>
              <p:cNvSpPr/>
              <p:nvPr/>
            </p:nvSpPr>
            <p:spPr>
              <a:xfrm>
                <a:off x="4303039" y="5719712"/>
                <a:ext cx="4390711" cy="497190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		:	06/02/2017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		:	06/02/2017</a:t>
                </a:r>
              </a:p>
            </p:txBody>
          </p:sp>
        </p:grpSp>
      </p:grpSp>
      <p:sp>
        <p:nvSpPr>
          <p:cNvPr id="231" name="Action Button: Blank 230">
            <a:hlinkClick r:id="" action="ppaction://noaction" highlightClick="1"/>
          </p:cNvPr>
          <p:cNvSpPr/>
          <p:nvPr/>
        </p:nvSpPr>
        <p:spPr>
          <a:xfrm>
            <a:off x="6508728" y="4489379"/>
            <a:ext cx="2067884" cy="152377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0%</a:t>
            </a:r>
          </a:p>
        </p:txBody>
      </p:sp>
      <p:sp>
        <p:nvSpPr>
          <p:cNvPr id="115" name="Rectangle: Rounded Corners 114"/>
          <p:cNvSpPr/>
          <p:nvPr/>
        </p:nvSpPr>
        <p:spPr>
          <a:xfrm>
            <a:off x="9294548" y="4913626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19" name="Rectangle: Rounded Corners 118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sp>
        <p:nvSpPr>
          <p:cNvPr id="123" name="Rectangle: Rounded Corners 122"/>
          <p:cNvSpPr/>
          <p:nvPr/>
        </p:nvSpPr>
        <p:spPr>
          <a:xfrm>
            <a:off x="9231885" y="2241434"/>
            <a:ext cx="2550694" cy="114547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“Calculate Budget” has been deleted and moved to the recycle bin.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next feature]</a:t>
            </a:r>
          </a:p>
        </p:txBody>
      </p:sp>
    </p:spTree>
    <p:extLst>
      <p:ext uri="{BB962C8B-B14F-4D97-AF65-F5344CB8AC3E}">
        <p14:creationId xmlns:p14="http://schemas.microsoft.com/office/powerpoint/2010/main" val="31137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5" grpId="0" animBg="1"/>
      <p:bldP spid="1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5: Show tips button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>
              <a:hlinkClick r:id="rId6" action="ppaction://hlinksldjump"/>
            </p:cNvPr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139" name="Rectangle: Rounded Corners 138"/>
          <p:cNvSpPr/>
          <p:nvPr/>
        </p:nvSpPr>
        <p:spPr>
          <a:xfrm>
            <a:off x="9428312" y="528506"/>
            <a:ext cx="2478948" cy="912989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(5) Show tips button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the “light bulb” to see tips panel. </a:t>
            </a:r>
          </a:p>
        </p:txBody>
      </p:sp>
      <p:sp>
        <p:nvSpPr>
          <p:cNvPr id="78" name="Arrow: Up 77"/>
          <p:cNvSpPr/>
          <p:nvPr/>
        </p:nvSpPr>
        <p:spPr>
          <a:xfrm rot="19695874">
            <a:off x="1535584" y="470121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3594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5: Show tips button_1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16989" y="2469404"/>
            <a:ext cx="1621632" cy="1286343"/>
            <a:chOff x="9856970" y="3516472"/>
            <a:chExt cx="1621632" cy="1286343"/>
          </a:xfrm>
        </p:grpSpPr>
        <p:sp>
          <p:nvSpPr>
            <p:cNvPr id="126" name="Rectangle 125"/>
            <p:cNvSpPr/>
            <p:nvPr/>
          </p:nvSpPr>
          <p:spPr>
            <a:xfrm>
              <a:off x="9856970" y="3516472"/>
              <a:ext cx="1621632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Show Tips</a:t>
              </a: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0804" y="3641209"/>
              <a:ext cx="168054" cy="172604"/>
            </a:xfrm>
            <a:prstGeom prst="rect">
              <a:avLst/>
            </a:prstGeom>
          </p:spPr>
        </p:pic>
        <p:sp>
          <p:nvSpPr>
            <p:cNvPr id="134" name="Rectangle 133"/>
            <p:cNvSpPr/>
            <p:nvPr/>
          </p:nvSpPr>
          <p:spPr>
            <a:xfrm>
              <a:off x="9856970" y="3930872"/>
              <a:ext cx="1621632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more…………………. @www………………………………………..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856970" y="4348374"/>
              <a:ext cx="1621632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Watch tutorial: 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024998" y="4291616"/>
              <a:ext cx="451612" cy="511199"/>
              <a:chOff x="9496337" y="1183377"/>
              <a:chExt cx="797139" cy="797139"/>
            </a:xfrm>
          </p:grpSpPr>
          <p:pic>
            <p:nvPicPr>
              <p:cNvPr id="21" name="Graphic 20" descr="Tablet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496337" y="1183377"/>
                <a:ext cx="797139" cy="797139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9615764" y="1401420"/>
                <a:ext cx="558284" cy="3610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2" name="Straight Connector 231"/>
            <p:cNvCxnSpPr>
              <a:stCxn id="22" idx="1"/>
              <a:endCxn id="22" idx="1"/>
            </p:cNvCxnSpPr>
            <p:nvPr/>
          </p:nvCxnSpPr>
          <p:spPr>
            <a:xfrm>
              <a:off x="11092658" y="454721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: Rounded Corners 83"/>
          <p:cNvSpPr/>
          <p:nvPr/>
        </p:nvSpPr>
        <p:spPr>
          <a:xfrm>
            <a:off x="9670159" y="608226"/>
            <a:ext cx="2153446" cy="6419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next feature]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9571304" y="1659520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86" name="Rectangle: Rounded Corners 85">
            <a:hlinkClick r:id="rId15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095835" y="4256353"/>
            <a:ext cx="3941831" cy="1726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	“Theoretically, the checkbox beside “Show Tips” can be used to show/hide tips when the user is using the app. The second option allows the user to explore more about the app on the app website. The third option, will play a brief tutorial video to teach user how to use the app.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simplicity, they are not demonstrated in the prototype.”</a:t>
            </a:r>
          </a:p>
        </p:txBody>
      </p:sp>
    </p:spTree>
    <p:extLst>
      <p:ext uri="{BB962C8B-B14F-4D97-AF65-F5344CB8AC3E}">
        <p14:creationId xmlns:p14="http://schemas.microsoft.com/office/powerpoint/2010/main" val="32231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6: Trash bin/Restore deleted tasks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>
              <a:hlinkClick r:id="rId7" action="ppaction://hlinksldjump"/>
            </p:cNvPr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80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220577"/>
            <a:ext cx="2956711" cy="84419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(6) Trash bin/Restore deleted tasks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trash/recycle bin button. </a:t>
            </a:r>
          </a:p>
        </p:txBody>
      </p:sp>
      <p:sp>
        <p:nvSpPr>
          <p:cNvPr id="139" name="Arrow: Up 138"/>
          <p:cNvSpPr/>
          <p:nvPr/>
        </p:nvSpPr>
        <p:spPr>
          <a:xfrm rot="19695874">
            <a:off x="1550962" y="541714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191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6: Trash bin_1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220577"/>
            <a:ext cx="2956711" cy="84419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select the first option “Call the employees” to simulate the feature.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46763" y="1155907"/>
            <a:ext cx="1879168" cy="2880677"/>
            <a:chOff x="9670160" y="1331579"/>
            <a:chExt cx="1879168" cy="2880677"/>
          </a:xfrm>
        </p:grpSpPr>
        <p:grpSp>
          <p:nvGrpSpPr>
            <p:cNvPr id="85" name="Group 84"/>
            <p:cNvGrpSpPr/>
            <p:nvPr/>
          </p:nvGrpSpPr>
          <p:grpSpPr>
            <a:xfrm>
              <a:off x="9670160" y="1331579"/>
              <a:ext cx="1879168" cy="2880677"/>
              <a:chOff x="9703009" y="3460150"/>
              <a:chExt cx="1776598" cy="2880677"/>
            </a:xfrm>
          </p:grpSpPr>
          <p:sp>
            <p:nvSpPr>
              <p:cNvPr id="113" name="Rectangle: Rounded Corners 112"/>
              <p:cNvSpPr/>
              <p:nvPr/>
            </p:nvSpPr>
            <p:spPr>
              <a:xfrm>
                <a:off x="9703009" y="3460150"/>
                <a:ext cx="1776598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Deleted Tasks </a:t>
                </a:r>
              </a:p>
            </p:txBody>
          </p:sp>
          <p:sp>
            <p:nvSpPr>
              <p:cNvPr id="111" name="Rectangle: Rounded Corners 110">
                <a:hlinkClick r:id="rId12" action="ppaction://hlinksldjump"/>
              </p:cNvPr>
              <p:cNvSpPr/>
              <p:nvPr/>
            </p:nvSpPr>
            <p:spPr>
              <a:xfrm>
                <a:off x="9703009" y="3947032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 the employees……</a:t>
                </a:r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9703009" y="4433914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Check…………</a:t>
                </a:r>
              </a:p>
            </p:txBody>
          </p:sp>
          <p:sp>
            <p:nvSpPr>
              <p:cNvPr id="101" name="Rectangle: Rounded Corners 100"/>
              <p:cNvSpPr/>
              <p:nvPr/>
            </p:nvSpPr>
            <p:spPr>
              <a:xfrm>
                <a:off x="9703009" y="4917528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Confirm……..</a:t>
                </a:r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703009" y="5387370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..…</a:t>
                </a:r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</a:t>
                </a:r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9703009" y="5857212"/>
                <a:ext cx="1607966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1404010" y="1815194"/>
              <a:ext cx="145317" cy="2397062"/>
              <a:chOff x="11423916" y="1815194"/>
              <a:chExt cx="145317" cy="2397062"/>
            </a:xfrm>
          </p:grpSpPr>
          <p:sp>
            <p:nvSpPr>
              <p:cNvPr id="123" name="Action Button: Blank 122">
                <a:hlinkClick r:id="" action="ppaction://noaction" highlightClick="1"/>
              </p:cNvPr>
              <p:cNvSpPr/>
              <p:nvPr/>
            </p:nvSpPr>
            <p:spPr>
              <a:xfrm>
                <a:off x="11423916" y="1815194"/>
                <a:ext cx="145317" cy="2397062"/>
              </a:xfrm>
              <a:prstGeom prst="actionButtonBlan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/>
              <p:cNvSpPr/>
              <p:nvPr/>
            </p:nvSpPr>
            <p:spPr>
              <a:xfrm>
                <a:off x="11423916" y="1837555"/>
                <a:ext cx="145317" cy="126369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: Rounded Corners 129"/>
            <p:cNvSpPr/>
            <p:nvPr/>
          </p:nvSpPr>
          <p:spPr>
            <a:xfrm>
              <a:off x="10998495" y="1433607"/>
              <a:ext cx="478173" cy="2726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Edit</a:t>
              </a:r>
            </a:p>
          </p:txBody>
        </p:sp>
      </p:grpSp>
      <p:sp>
        <p:nvSpPr>
          <p:cNvPr id="89" name="Arrow: Up 88"/>
          <p:cNvSpPr/>
          <p:nvPr/>
        </p:nvSpPr>
        <p:spPr>
          <a:xfrm rot="19695874">
            <a:off x="10664742" y="1944450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1059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6: Trash bin_2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220577"/>
            <a:ext cx="2956711" cy="84419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First, we will choose “Restore” option to see what will happen. Please click Recycle button below.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46763" y="1155907"/>
            <a:ext cx="1879168" cy="2880677"/>
            <a:chOff x="9670160" y="1331579"/>
            <a:chExt cx="1879168" cy="2880677"/>
          </a:xfrm>
        </p:grpSpPr>
        <p:grpSp>
          <p:nvGrpSpPr>
            <p:cNvPr id="85" name="Group 84"/>
            <p:cNvGrpSpPr/>
            <p:nvPr/>
          </p:nvGrpSpPr>
          <p:grpSpPr>
            <a:xfrm>
              <a:off x="9670160" y="1331579"/>
              <a:ext cx="1879168" cy="2880677"/>
              <a:chOff x="9703009" y="3460150"/>
              <a:chExt cx="1776598" cy="2880677"/>
            </a:xfrm>
          </p:grpSpPr>
          <p:sp>
            <p:nvSpPr>
              <p:cNvPr id="113" name="Rectangle: Rounded Corners 112"/>
              <p:cNvSpPr/>
              <p:nvPr/>
            </p:nvSpPr>
            <p:spPr>
              <a:xfrm>
                <a:off x="9703009" y="3460150"/>
                <a:ext cx="1776598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Deleted Tasks </a:t>
                </a:r>
              </a:p>
            </p:txBody>
          </p:sp>
          <p:sp>
            <p:nvSpPr>
              <p:cNvPr id="111" name="Rectangle: Rounded Corners 110"/>
              <p:cNvSpPr/>
              <p:nvPr/>
            </p:nvSpPr>
            <p:spPr>
              <a:xfrm>
                <a:off x="9703009" y="3947032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 the employees……</a:t>
                </a:r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9703009" y="4433914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Check…………</a:t>
                </a:r>
              </a:p>
            </p:txBody>
          </p:sp>
          <p:sp>
            <p:nvSpPr>
              <p:cNvPr id="101" name="Rectangle: Rounded Corners 100"/>
              <p:cNvSpPr/>
              <p:nvPr/>
            </p:nvSpPr>
            <p:spPr>
              <a:xfrm>
                <a:off x="9703009" y="4917528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Confirm……..</a:t>
                </a:r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703009" y="5387370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..…</a:t>
                </a:r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</a:t>
                </a:r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9703009" y="5857212"/>
                <a:ext cx="1607966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1404010" y="1815194"/>
              <a:ext cx="145317" cy="2397062"/>
              <a:chOff x="11423916" y="1815194"/>
              <a:chExt cx="145317" cy="2397062"/>
            </a:xfrm>
          </p:grpSpPr>
          <p:sp>
            <p:nvSpPr>
              <p:cNvPr id="123" name="Action Button: Blank 122">
                <a:hlinkClick r:id="" action="ppaction://noaction" highlightClick="1"/>
              </p:cNvPr>
              <p:cNvSpPr/>
              <p:nvPr/>
            </p:nvSpPr>
            <p:spPr>
              <a:xfrm>
                <a:off x="11423916" y="1815194"/>
                <a:ext cx="145317" cy="2397062"/>
              </a:xfrm>
              <a:prstGeom prst="actionButtonBlan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/>
              <p:cNvSpPr/>
              <p:nvPr/>
            </p:nvSpPr>
            <p:spPr>
              <a:xfrm>
                <a:off x="11423916" y="1837555"/>
                <a:ext cx="145317" cy="126369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: Rounded Corners 129"/>
            <p:cNvSpPr/>
            <p:nvPr/>
          </p:nvSpPr>
          <p:spPr>
            <a:xfrm>
              <a:off x="10998495" y="1433607"/>
              <a:ext cx="478173" cy="2726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79002" y="4296342"/>
            <a:ext cx="2122971" cy="1085371"/>
            <a:chOff x="9479002" y="4296342"/>
            <a:chExt cx="2122971" cy="1085371"/>
          </a:xfrm>
        </p:grpSpPr>
        <p:sp>
          <p:nvSpPr>
            <p:cNvPr id="89" name="Rectangle: Rounded Corners 88"/>
            <p:cNvSpPr/>
            <p:nvPr/>
          </p:nvSpPr>
          <p:spPr>
            <a:xfrm>
              <a:off x="9479002" y="4296342"/>
              <a:ext cx="2122971" cy="1085371"/>
            </a:xfrm>
            <a:prstGeom prst="roundRect">
              <a:avLst>
                <a:gd name="adj" fmla="val 9649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Please choose one of the following?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0" name="Straight Connector 89"/>
            <p:cNvCxnSpPr>
              <a:cxnSpLocks/>
            </p:cNvCxnSpPr>
            <p:nvPr/>
          </p:nvCxnSpPr>
          <p:spPr>
            <a:xfrm>
              <a:off x="9479003" y="4639644"/>
              <a:ext cx="21229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: Rounded Corners 93">
              <a:hlinkClick r:id="rId12" action="ppaction://hlinksldjump"/>
            </p:cNvPr>
            <p:cNvSpPr/>
            <p:nvPr/>
          </p:nvSpPr>
          <p:spPr>
            <a:xfrm>
              <a:off x="9687673" y="4868287"/>
              <a:ext cx="722961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Restore</a:t>
              </a:r>
            </a:p>
          </p:txBody>
        </p:sp>
        <p:sp>
          <p:nvSpPr>
            <p:cNvPr id="96" name="Rectangle: Rounded Corners 95"/>
            <p:cNvSpPr/>
            <p:nvPr/>
          </p:nvSpPr>
          <p:spPr>
            <a:xfrm>
              <a:off x="10674476" y="4868287"/>
              <a:ext cx="776898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Delete</a:t>
              </a:r>
            </a:p>
          </p:txBody>
        </p:sp>
      </p:grpSp>
      <p:sp>
        <p:nvSpPr>
          <p:cNvPr id="103" name="Arrow: Up 102"/>
          <p:cNvSpPr/>
          <p:nvPr/>
        </p:nvSpPr>
        <p:spPr>
          <a:xfrm rot="19695874">
            <a:off x="10080476" y="504160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3711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6: Trash bin_3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220577"/>
            <a:ext cx="2956711" cy="84419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Next, we will choose “Delete” option to simulate the feature.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 bar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proceed]</a:t>
            </a:r>
          </a:p>
        </p:txBody>
      </p:sp>
      <p:sp>
        <p:nvSpPr>
          <p:cNvPr id="98" name="Rectangle: Rounded Corners 97"/>
          <p:cNvSpPr/>
          <p:nvPr/>
        </p:nvSpPr>
        <p:spPr>
          <a:xfrm>
            <a:off x="9317319" y="2725816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task has been restored successfully. 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88259" y="2795866"/>
            <a:ext cx="92307" cy="91081"/>
          </a:xfrm>
          <a:prstGeom prst="rect">
            <a:avLst/>
          </a:prstGeom>
        </p:spPr>
      </p:pic>
      <p:sp>
        <p:nvSpPr>
          <p:cNvPr id="112" name="Rectangle: Rounded Corners 111"/>
          <p:cNvSpPr/>
          <p:nvPr/>
        </p:nvSpPr>
        <p:spPr>
          <a:xfrm>
            <a:off x="9250816" y="1516487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14" name="Rectangle: Rounded Corners 113">
            <a:hlinkClick r:id="rId13" action="ppaction://hlinksldjump"/>
          </p:cNvPr>
          <p:cNvSpPr/>
          <p:nvPr/>
        </p:nvSpPr>
        <p:spPr>
          <a:xfrm>
            <a:off x="6955298" y="6392411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7153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5" presetClass="emph" presetSubtype="0" repeatCount="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2" grpId="0" animBg="1"/>
      <p:bldP spid="112" grpId="1" animBg="1"/>
      <p:bldP spid="11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6: Trash bin_4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44904"/>
            <a:ext cx="3074157" cy="124786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Now, assume that we have selected the first item on the list below (i.e. “Call the employees”). Next, we will simulate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Delete option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Please click on the delete button below.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53311" y="1551225"/>
            <a:ext cx="1879168" cy="2880677"/>
            <a:chOff x="9670160" y="1331579"/>
            <a:chExt cx="1879168" cy="2880677"/>
          </a:xfrm>
        </p:grpSpPr>
        <p:grpSp>
          <p:nvGrpSpPr>
            <p:cNvPr id="85" name="Group 84"/>
            <p:cNvGrpSpPr/>
            <p:nvPr/>
          </p:nvGrpSpPr>
          <p:grpSpPr>
            <a:xfrm>
              <a:off x="9670160" y="1331579"/>
              <a:ext cx="1879168" cy="2880677"/>
              <a:chOff x="9703009" y="3460150"/>
              <a:chExt cx="1776598" cy="2880677"/>
            </a:xfrm>
          </p:grpSpPr>
          <p:sp>
            <p:nvSpPr>
              <p:cNvPr id="113" name="Rectangle: Rounded Corners 112"/>
              <p:cNvSpPr/>
              <p:nvPr/>
            </p:nvSpPr>
            <p:spPr>
              <a:xfrm>
                <a:off x="9703009" y="3460150"/>
                <a:ext cx="1776598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Deleted Tasks </a:t>
                </a:r>
              </a:p>
            </p:txBody>
          </p:sp>
          <p:sp>
            <p:nvSpPr>
              <p:cNvPr id="111" name="Rectangle: Rounded Corners 110"/>
              <p:cNvSpPr/>
              <p:nvPr/>
            </p:nvSpPr>
            <p:spPr>
              <a:xfrm>
                <a:off x="9703009" y="3947032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 the employees……</a:t>
                </a:r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9703009" y="4433914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Check…………</a:t>
                </a:r>
              </a:p>
            </p:txBody>
          </p:sp>
          <p:sp>
            <p:nvSpPr>
              <p:cNvPr id="101" name="Rectangle: Rounded Corners 100"/>
              <p:cNvSpPr/>
              <p:nvPr/>
            </p:nvSpPr>
            <p:spPr>
              <a:xfrm>
                <a:off x="9703009" y="4917528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Confirm……..</a:t>
                </a:r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703009" y="5387370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..…</a:t>
                </a:r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</a:t>
                </a:r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9703009" y="5857212"/>
                <a:ext cx="1607966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1404010" y="1815194"/>
              <a:ext cx="145317" cy="2397062"/>
              <a:chOff x="11423916" y="1815194"/>
              <a:chExt cx="145317" cy="2397062"/>
            </a:xfrm>
          </p:grpSpPr>
          <p:sp>
            <p:nvSpPr>
              <p:cNvPr id="123" name="Action Button: Blank 122">
                <a:hlinkClick r:id="" action="ppaction://noaction" highlightClick="1"/>
              </p:cNvPr>
              <p:cNvSpPr/>
              <p:nvPr/>
            </p:nvSpPr>
            <p:spPr>
              <a:xfrm>
                <a:off x="11423916" y="1815194"/>
                <a:ext cx="145317" cy="2397062"/>
              </a:xfrm>
              <a:prstGeom prst="actionButtonBlan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/>
              <p:cNvSpPr/>
              <p:nvPr/>
            </p:nvSpPr>
            <p:spPr>
              <a:xfrm>
                <a:off x="11423916" y="1837555"/>
                <a:ext cx="145317" cy="126369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: Rounded Corners 129"/>
            <p:cNvSpPr/>
            <p:nvPr/>
          </p:nvSpPr>
          <p:spPr>
            <a:xfrm>
              <a:off x="10998495" y="1433607"/>
              <a:ext cx="478173" cy="2726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4166" y="4658223"/>
            <a:ext cx="2122971" cy="1085371"/>
            <a:chOff x="9479002" y="4296342"/>
            <a:chExt cx="2122971" cy="1085371"/>
          </a:xfrm>
        </p:grpSpPr>
        <p:sp>
          <p:nvSpPr>
            <p:cNvPr id="89" name="Rectangle: Rounded Corners 88"/>
            <p:cNvSpPr/>
            <p:nvPr/>
          </p:nvSpPr>
          <p:spPr>
            <a:xfrm>
              <a:off x="9479002" y="4296342"/>
              <a:ext cx="2122971" cy="1085371"/>
            </a:xfrm>
            <a:prstGeom prst="roundRect">
              <a:avLst>
                <a:gd name="adj" fmla="val 9649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Please choose one of the following?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0" name="Straight Connector 89"/>
            <p:cNvCxnSpPr>
              <a:cxnSpLocks/>
            </p:cNvCxnSpPr>
            <p:nvPr/>
          </p:nvCxnSpPr>
          <p:spPr>
            <a:xfrm>
              <a:off x="9479003" y="4639644"/>
              <a:ext cx="21229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: Rounded Corners 93"/>
            <p:cNvSpPr/>
            <p:nvPr/>
          </p:nvSpPr>
          <p:spPr>
            <a:xfrm>
              <a:off x="9687673" y="4868287"/>
              <a:ext cx="722961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Recycle</a:t>
              </a:r>
            </a:p>
          </p:txBody>
        </p:sp>
        <p:sp>
          <p:nvSpPr>
            <p:cNvPr id="96" name="Rectangle: Rounded Corners 95">
              <a:hlinkClick r:id="rId12" action="ppaction://hlinksldjump"/>
            </p:cNvPr>
            <p:cNvSpPr/>
            <p:nvPr/>
          </p:nvSpPr>
          <p:spPr>
            <a:xfrm>
              <a:off x="10674476" y="4868287"/>
              <a:ext cx="776898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Delete</a:t>
              </a:r>
            </a:p>
          </p:txBody>
        </p:sp>
      </p:grpSp>
      <p:sp>
        <p:nvSpPr>
          <p:cNvPr id="98" name="Arrow: Up 97"/>
          <p:cNvSpPr/>
          <p:nvPr/>
        </p:nvSpPr>
        <p:spPr>
          <a:xfrm rot="19695874">
            <a:off x="11363730" y="5379416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246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6: Trash bin_5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44904"/>
            <a:ext cx="3074157" cy="124786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After the user has selected the delete option, the task in the trash bin is deleted permanently.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</p:txBody>
      </p:sp>
      <p:sp>
        <p:nvSpPr>
          <p:cNvPr id="98" name="Rectangle: Rounded Corners 97"/>
          <p:cNvSpPr/>
          <p:nvPr/>
        </p:nvSpPr>
        <p:spPr>
          <a:xfrm>
            <a:off x="9425740" y="2974114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task has been deleted permanently. 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7430" y="3055560"/>
            <a:ext cx="92307" cy="91081"/>
          </a:xfrm>
          <a:prstGeom prst="rect">
            <a:avLst/>
          </a:prstGeom>
        </p:spPr>
      </p:pic>
      <p:sp>
        <p:nvSpPr>
          <p:cNvPr id="112" name="Rectangle: Rounded Corners 111"/>
          <p:cNvSpPr/>
          <p:nvPr/>
        </p:nvSpPr>
        <p:spPr>
          <a:xfrm>
            <a:off x="9405391" y="1797968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14" name="Rectangle: Rounded Corners 113">
            <a:hlinkClick r:id="rId13" action="ppaction://hlinksldjump"/>
          </p:cNvPr>
          <p:cNvSpPr/>
          <p:nvPr/>
        </p:nvSpPr>
        <p:spPr>
          <a:xfrm>
            <a:off x="6932749" y="6394139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15762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8" grpId="2" animBg="1"/>
      <p:bldP spid="112" grpId="0" animBg="1"/>
      <p:bldP spid="1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7: Task-dependency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>
                <a:hlinkClick r:id="rId12" action="ppaction://hlinksldjump"/>
              </p:cNvPr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8997601" y="44904"/>
            <a:ext cx="3074157" cy="124786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End-End task tab of “Calculate Budget”. </a:t>
            </a:r>
          </a:p>
        </p:txBody>
      </p:sp>
      <p:sp>
        <p:nvSpPr>
          <p:cNvPr id="110" name="Arrow: Up 109"/>
          <p:cNvSpPr/>
          <p:nvPr/>
        </p:nvSpPr>
        <p:spPr>
          <a:xfrm rot="19695874">
            <a:off x="8138411" y="3228990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: Rounded Corners 113">
            <a:hlinkClick r:id="rId13" action="ppaction://hlinksldjump"/>
          </p:cNvPr>
          <p:cNvSpPr/>
          <p:nvPr/>
        </p:nvSpPr>
        <p:spPr>
          <a:xfrm>
            <a:off x="10032762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20885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 : Exploring Main Page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9 features)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7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Show/Hide Side Bar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Adding a new task and displaying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Noti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-panel 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Sorting displayed tasks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3.a) 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Show/Hide Completed tasks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Delete panel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Show Tips button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Trash bin/Restore deleted tasks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6.a) 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Scenario when “Restore” is clicked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6.b) 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Scenario when “Delete” is clicked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Task-dependency Tabs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Task-dependency Tabs Rearrangement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	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Scroll-bar movement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hlinkClick r:id="rId14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1760116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7: Task-dependency_1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9164034" y="100668"/>
            <a:ext cx="2748333" cy="1406070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 dependency Panel will appear as shown below so that a user can easily monitor task dependencies.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02044" y="2663457"/>
            <a:ext cx="2834211" cy="2410836"/>
            <a:chOff x="9244835" y="1494954"/>
            <a:chExt cx="2834211" cy="2410836"/>
          </a:xfrm>
        </p:grpSpPr>
        <p:grpSp>
          <p:nvGrpSpPr>
            <p:cNvPr id="85" name="Group 84"/>
            <p:cNvGrpSpPr/>
            <p:nvPr/>
          </p:nvGrpSpPr>
          <p:grpSpPr>
            <a:xfrm>
              <a:off x="9244835" y="1494955"/>
              <a:ext cx="1700799" cy="2410835"/>
              <a:chOff x="9703009" y="3460150"/>
              <a:chExt cx="1607965" cy="2410835"/>
            </a:xfrm>
          </p:grpSpPr>
          <p:sp>
            <p:nvSpPr>
              <p:cNvPr id="113" name="Rectangle: Rounded Corners 112"/>
              <p:cNvSpPr/>
              <p:nvPr/>
            </p:nvSpPr>
            <p:spPr>
              <a:xfrm>
                <a:off x="9703009" y="3460150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 Tasks</a:t>
                </a:r>
              </a:p>
            </p:txBody>
          </p:sp>
          <p:sp>
            <p:nvSpPr>
              <p:cNvPr id="111" name="Rectangle: Rounded Corners 110"/>
              <p:cNvSpPr/>
              <p:nvPr/>
            </p:nvSpPr>
            <p:spPr>
              <a:xfrm>
                <a:off x="9703009" y="3947032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</a:t>
                </a:r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9703009" y="4433914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01" name="Rectangle: Rounded Corners 100"/>
              <p:cNvSpPr/>
              <p:nvPr/>
            </p:nvSpPr>
            <p:spPr>
              <a:xfrm>
                <a:off x="9703009" y="4917528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</a:t>
                </a:r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703009" y="5387370"/>
                <a:ext cx="1607965" cy="4836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</a:t>
                </a:r>
              </a:p>
            </p:txBody>
          </p:sp>
        </p:grpSp>
        <p:sp>
          <p:nvSpPr>
            <p:cNvPr id="130" name="Rectangle: Rounded Corners 129"/>
            <p:cNvSpPr/>
            <p:nvPr/>
          </p:nvSpPr>
          <p:spPr>
            <a:xfrm>
              <a:off x="10966618" y="1494954"/>
              <a:ext cx="1105139" cy="483615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</a:t>
              </a:r>
            </a:p>
          </p:txBody>
        </p:sp>
        <p:sp>
          <p:nvSpPr>
            <p:cNvPr id="103" name="Rectangle: Rounded Corners 102"/>
            <p:cNvSpPr/>
            <p:nvPr/>
          </p:nvSpPr>
          <p:spPr>
            <a:xfrm>
              <a:off x="10973906" y="1978569"/>
              <a:ext cx="1097852" cy="4832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sp>
          <p:nvSpPr>
            <p:cNvPr id="110" name="Rectangle: Rounded Corners 109"/>
            <p:cNvSpPr/>
            <p:nvPr/>
          </p:nvSpPr>
          <p:spPr>
            <a:xfrm>
              <a:off x="10981194" y="2474845"/>
              <a:ext cx="1097852" cy="4832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sp>
          <p:nvSpPr>
            <p:cNvPr id="114" name="Rectangle: Rounded Corners 113"/>
            <p:cNvSpPr/>
            <p:nvPr/>
          </p:nvSpPr>
          <p:spPr>
            <a:xfrm>
              <a:off x="10978836" y="2951914"/>
              <a:ext cx="1097852" cy="4832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sp>
          <p:nvSpPr>
            <p:cNvPr id="116" name="Rectangle: Rounded Corners 115"/>
            <p:cNvSpPr/>
            <p:nvPr/>
          </p:nvSpPr>
          <p:spPr>
            <a:xfrm>
              <a:off x="10978836" y="3422175"/>
              <a:ext cx="1097852" cy="4832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Completed</a:t>
              </a:r>
            </a:p>
          </p:txBody>
        </p:sp>
      </p:grpSp>
      <p:sp>
        <p:nvSpPr>
          <p:cNvPr id="117" name="Rectangle: Rounded Corners 116"/>
          <p:cNvSpPr/>
          <p:nvPr/>
        </p:nvSpPr>
        <p:spPr>
          <a:xfrm>
            <a:off x="9445092" y="1695184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18" name="Rectangle: Rounded Corners 117">
            <a:hlinkClick r:id="rId12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325969" y="5310983"/>
            <a:ext cx="2748332" cy="1469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	"Conceptually, each task title in the panel is clickable and it will lead the user to the respective detail view of the task. For simplicity, it is not shown here.”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70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8: Tab rearrangement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  <p:sp>
            <p:nvSpPr>
              <p:cNvPr id="181" name="Trapezoid 180">
                <a:hlinkClick r:id="rId12" action="ppaction://hlinksldjump"/>
              </p:cNvPr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9164036" y="421668"/>
            <a:ext cx="2303714" cy="98067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(8) Tab rearrangement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 on the End-End task dependency tab to simulate the tabs rearrangement. </a:t>
            </a:r>
          </a:p>
        </p:txBody>
      </p:sp>
      <p:sp>
        <p:nvSpPr>
          <p:cNvPr id="89" name="Arrow: Up 88"/>
          <p:cNvSpPr/>
          <p:nvPr/>
        </p:nvSpPr>
        <p:spPr>
          <a:xfrm rot="19695874">
            <a:off x="8057776" y="3273840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2307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8: Tab rearrangement_1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/>
          <p:cNvSpPr/>
          <p:nvPr/>
        </p:nvSpPr>
        <p:spPr>
          <a:xfrm>
            <a:off x="1743331" y="1463289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124" name="Rectangle: Rounded Corners 123"/>
          <p:cNvSpPr/>
          <p:nvPr/>
        </p:nvSpPr>
        <p:spPr>
          <a:xfrm>
            <a:off x="1765622" y="1970202"/>
            <a:ext cx="2479207" cy="1511229"/>
          </a:xfrm>
          <a:prstGeom prst="roundRect">
            <a:avLst>
              <a:gd name="adj" fmla="val 75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</a:t>
            </a: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all the expenses.…</a:t>
            </a:r>
          </a:p>
          <a:p>
            <a:r>
              <a: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………………………………………..……</a:t>
            </a:r>
          </a:p>
          <a:p>
            <a:r>
              <a: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…………………................</a:t>
            </a:r>
          </a:p>
          <a:p>
            <a:r>
              <a: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…………………………………………</a:t>
            </a: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Rectangle: Rounded Corners 127"/>
          <p:cNvSpPr/>
          <p:nvPr/>
        </p:nvSpPr>
        <p:spPr>
          <a:xfrm>
            <a:off x="4291895" y="1456543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04/02/2017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07/02/2017</a:t>
            </a:r>
          </a:p>
        </p:txBody>
      </p:sp>
      <p:sp>
        <p:nvSpPr>
          <p:cNvPr id="129" name="Rectangle: Rounded Corners 128"/>
          <p:cNvSpPr/>
          <p:nvPr/>
        </p:nvSpPr>
        <p:spPr>
          <a:xfrm>
            <a:off x="4291896" y="1970203"/>
            <a:ext cx="4390710" cy="572554"/>
          </a:xfrm>
          <a:prstGeom prst="roundRect">
            <a:avLst>
              <a:gd name="adj" fmla="val 183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		:	</a:t>
            </a:r>
            <a:r>
              <a:rPr lang="en-US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Progress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		:	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6507696" y="2316876"/>
            <a:ext cx="2066255" cy="138035"/>
            <a:chOff x="5615552" y="5077476"/>
            <a:chExt cx="2412713" cy="138035"/>
          </a:xfrm>
        </p:grpSpPr>
        <p:sp>
          <p:nvSpPr>
            <p:cNvPr id="131" name="Action Button: Blank 130">
              <a:hlinkClick r:id="" action="ppaction://noaction" highlightClick="1"/>
            </p:cNvPr>
            <p:cNvSpPr/>
            <p:nvPr/>
          </p:nvSpPr>
          <p:spPr>
            <a:xfrm>
              <a:off x="6660860" y="5077476"/>
              <a:ext cx="1367405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132" name="Action Button: Blank 131">
              <a:hlinkClick r:id="" action="ppaction://noaction" highlightClick="1"/>
            </p:cNvPr>
            <p:cNvSpPr/>
            <p:nvPr/>
          </p:nvSpPr>
          <p:spPr>
            <a:xfrm>
              <a:off x="5615552" y="5077476"/>
              <a:ext cx="1045308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40%</a:t>
              </a:r>
            </a:p>
          </p:txBody>
        </p:sp>
      </p:grpSp>
      <p:sp>
        <p:nvSpPr>
          <p:cNvPr id="138" name="Rectangle: Rounded Corners 137"/>
          <p:cNvSpPr/>
          <p:nvPr/>
        </p:nvSpPr>
        <p:spPr>
          <a:xfrm>
            <a:off x="4314185" y="2559227"/>
            <a:ext cx="4368421" cy="922205"/>
          </a:xfrm>
          <a:prstGeom prst="roundRect">
            <a:avLst>
              <a:gd name="adj" fmla="val 13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             :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0" name="Trapezoid 179"/>
          <p:cNvSpPr/>
          <p:nvPr/>
        </p:nvSpPr>
        <p:spPr>
          <a:xfrm>
            <a:off x="4400602" y="3050706"/>
            <a:ext cx="2128150" cy="376196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Start-Start</a:t>
            </a:r>
          </a:p>
        </p:txBody>
      </p:sp>
      <p:sp>
        <p:nvSpPr>
          <p:cNvPr id="181" name="Trapezoid 180"/>
          <p:cNvSpPr/>
          <p:nvPr/>
        </p:nvSpPr>
        <p:spPr>
          <a:xfrm>
            <a:off x="6445801" y="3050706"/>
            <a:ext cx="2128150" cy="376196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End-End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0" name="Rectangle: Rounded Corners 89"/>
          <p:cNvSpPr/>
          <p:nvPr/>
        </p:nvSpPr>
        <p:spPr>
          <a:xfrm>
            <a:off x="9164036" y="421668"/>
            <a:ext cx="2351156" cy="980675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7" name="Rectangle: Rounded Corners 96"/>
          <p:cNvSpPr/>
          <p:nvPr/>
        </p:nvSpPr>
        <p:spPr>
          <a:xfrm>
            <a:off x="9164036" y="2259233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98" name="Rectangle: Rounded Corners 97">
            <a:hlinkClick r:id="rId12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22565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79 0.00116 L -0.00079 0.00116 C -0.00105 -0.00416 -0.00092 -0.00949 -0.00157 -0.01481 C -0.00248 -0.02315 -0.00586 -0.03773 -0.00912 -0.04421 C -0.01094 -0.04791 -0.01276 -0.05162 -0.01459 -0.05509 C -0.0155 -0.05694 -0.01628 -0.05879 -0.01732 -0.05995 C -0.01823 -0.06088 -0.01928 -0.06065 -0.02006 -0.06134 C -0.0211 -0.06203 -0.02201 -0.06273 -0.02292 -0.06366 C -0.02553 -0.0662 -0.02644 -0.06782 -0.02904 -0.06991 C -0.03086 -0.07129 -0.03269 -0.07245 -0.03451 -0.07361 C -0.03594 -0.0743 -0.03737 -0.075 -0.03868 -0.07592 C -0.03985 -0.07685 -0.04102 -0.07754 -0.04219 -0.07847 C -0.04284 -0.07893 -0.04349 -0.07916 -0.04415 -0.07963 C -0.04584 -0.08078 -0.0474 -0.08217 -0.04896 -0.08333 C -0.04974 -0.08379 -0.0504 -0.08426 -0.05105 -0.08449 C -0.05313 -0.08518 -0.05521 -0.08541 -0.0573 -0.08565 C -0.05886 -0.08657 -0.06042 -0.0875 -0.06211 -0.08819 C -0.06329 -0.08866 -0.06446 -0.08889 -0.0655 -0.08935 C -0.06667 -0.09004 -0.06771 -0.09143 -0.06901 -0.0919 C -0.07214 -0.09282 -0.0754 -0.09259 -0.07865 -0.09305 C -0.08073 -0.09352 -0.08269 -0.09398 -0.08477 -0.09421 L -0.09922 -0.09305 C -0.10586 -0.09236 -0.1043 -0.09305 -0.10821 -0.09074 C -0.12331 -0.09236 -0.11875 -0.09282 -0.13855 -0.08935 C -0.14037 -0.08912 -0.14102 -0.08727 -0.14258 -0.08565 C -0.14623 -0.08217 -0.14584 -0.08264 -0.14883 -0.08078 C -0.15066 -0.07824 -0.15274 -0.07569 -0.1543 -0.07222 C -0.15482 -0.07106 -0.15521 -0.06967 -0.15573 -0.06852 C -0.1573 -0.06504 -0.15782 -0.06481 -0.15977 -0.0625 C -0.16693 -0.04352 -0.16003 -0.06389 -0.16329 -0.05023 C -0.16498 -0.04305 -0.16446 -0.05 -0.16537 -0.04282 C -0.16602 -0.0375 -0.16615 -0.03241 -0.16667 -0.02708 C -0.16719 -0.02176 -0.16836 -0.01713 -0.16941 -0.01227 C -0.16849 -0.00741 -0.16849 -0.00949 -0.16941 -0.0037 C -0.16967 -0.00254 -0.16967 -0.00116 -0.17019 -2.22222E-6 C -0.1724 0.00486 -0.17214 0.00023 -0.17214 0.00371 " pathEditMode="relative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35 -0.0037 L -0.00235 -0.0037 C -0.00287 -0.01736 -0.00365 -0.02315 -0.00235 -0.0368 C -0.00222 -0.03866 -0.0013 -0.04004 -0.00091 -0.04166 C 2.91667E-6 -0.04583 -0.00026 -0.04953 0.00247 -0.05278 L 0.00664 -0.05764 C 0.00729 -0.05856 0.00794 -0.05972 0.00872 -0.06018 L 0.01067 -0.06134 C 0.0112 -0.0625 0.01146 -0.06412 0.01211 -0.06504 C 0.01341 -0.0669 0.01627 -0.06991 0.01627 -0.06991 C 0.01758 -0.07361 0.01745 -0.07407 0.01966 -0.07616 C 0.02031 -0.07662 0.02109 -0.07662 0.02174 -0.07731 C 0.02838 -0.08403 0.02317 -0.08102 0.02864 -0.08333 C 0.02929 -0.08426 0.02995 -0.08518 0.03073 -0.08588 C 0.03567 -0.08981 0.03815 -0.08866 0.0444 -0.08958 C 0.04674 -0.08912 0.04896 -0.08842 0.0513 -0.08842 C 0.05286 -0.08842 0.05872 -0.09166 0.05963 -0.0919 C 0.07174 -0.0912 0.07864 -0.0912 0.08984 -0.08958 C 0.09192 -0.08935 0.09401 -0.08866 0.09609 -0.08842 C 0.10299 -0.08426 0.09218 -0.09051 0.10091 -0.08588 C 0.10221 -0.08518 0.10364 -0.08426 0.10495 -0.08333 C 0.10573 -0.0831 0.10638 -0.08287 0.10703 -0.08217 C 0.10846 -0.08055 0.10963 -0.07847 0.1112 -0.07731 C 0.1151 -0.07453 0.11745 -0.07291 0.12148 -0.06875 C 0.12265 -0.06759 0.1237 -0.06597 0.125 -0.06504 C 0.1263 -0.06389 0.12773 -0.06342 0.12903 -0.0625 C 0.13229 -0.06065 0.13047 -0.06157 0.1345 -0.06018 C 0.13919 -0.05185 0.13359 -0.06041 0.1401 -0.05532 C 0.14153 -0.05393 0.14284 -0.05208 0.14414 -0.05023 C 0.14479 -0.04953 0.14557 -0.04953 0.14622 -0.04907 C 0.14843 -0.04328 0.14661 -0.04676 0.15039 -0.04305 C 0.15117 -0.04236 0.15169 -0.0412 0.15247 -0.04051 C 0.15377 -0.03958 0.15521 -0.03889 0.15664 -0.03819 C 0.15729 -0.03773 0.15807 -0.0375 0.15859 -0.0368 C 0.15937 -0.03611 0.16002 -0.03541 0.16067 -0.03449 C 0.16146 -0.03333 0.16198 -0.03171 0.16276 -0.03078 C 0.16341 -0.03009 0.16419 -0.02986 0.16484 -0.0294 C 0.16614 -0.02245 0.16445 -0.02893 0.16758 -0.02338 C 0.17213 -0.01528 0.16549 -0.02384 0.17109 -0.01736 C 0.17083 -0.01389 0.1707 -0.01065 0.17031 -0.00741 C 0.17018 -0.00625 0.17018 -0.00463 0.16966 -0.0037 C 0.1651 0.00417 0.16549 -0.00254 0.16549 0.00371 " pathEditMode="relative" ptsTypes="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1" grpId="0" animBg="1"/>
      <p:bldP spid="97" grpId="0" animBg="1"/>
      <p:bldP spid="9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9: Scroll-bar movement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hlinkClick r:id="rId12" action="ppaction://hlinksldjump"/>
          </p:cNvPr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  <p:sp>
            <p:nvSpPr>
              <p:cNvPr id="181" name="Trapezoid 180">
                <a:hlinkClick r:id="rId13" action="ppaction://hlinksldjump"/>
              </p:cNvPr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89" name="Arrow: Up 88"/>
          <p:cNvSpPr/>
          <p:nvPr/>
        </p:nvSpPr>
        <p:spPr>
          <a:xfrm rot="19695874">
            <a:off x="8940747" y="249682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/>
          <p:cNvSpPr/>
          <p:nvPr/>
        </p:nvSpPr>
        <p:spPr>
          <a:xfrm>
            <a:off x="9164036" y="421668"/>
            <a:ext cx="2303714" cy="98067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(9) Scroll-bar movement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 on scroll-bar to simulate the movement.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164035" y="1645516"/>
            <a:ext cx="2539779" cy="80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simplicity, only scroll bar movement will be shown. </a:t>
            </a:r>
            <a:endParaRPr lang="en-US" sz="1400" dirty="0"/>
          </a:p>
        </p:txBody>
      </p:sp>
      <p:sp>
        <p:nvSpPr>
          <p:cNvPr id="80" name="Rectangle: Rounded Corners 79">
            <a:hlinkClick r:id="rId14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877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9: Scroll-bar movement_1	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169645" y="417737"/>
            <a:ext cx="25201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 List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835" y="566612"/>
            <a:ext cx="2374327" cy="351627"/>
            <a:chOff x="6492835" y="566612"/>
            <a:chExt cx="2374327" cy="3516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65695" y="932420"/>
            <a:ext cx="65014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Tasks Created	: 16</a:t>
            </a:r>
          </a:p>
        </p:txBody>
      </p: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  <p:sp>
            <p:nvSpPr>
              <p:cNvPr id="181" name="Trapezoid 180">
                <a:hlinkClick r:id="rId12" action="ppaction://hlinksldjump"/>
              </p:cNvPr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9221248" y="549187"/>
            <a:ext cx="2332139" cy="85315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9221248" y="1743562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83" name="Rectangle: Rounded Corners 82">
            <a:hlinkClick r:id="rId13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29701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80" grpId="0" animBg="1"/>
      <p:bldP spid="8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 1: Detail View of a specific task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>
              <a:hlinkClick r:id="rId12" action="ppaction://hlinksldjump"/>
            </p:cNvPr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9274028" y="543553"/>
            <a:ext cx="2749904" cy="95140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(1) Detail View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press the label “Calculate Budget” to discover the detail view. </a:t>
            </a:r>
          </a:p>
        </p:txBody>
      </p:sp>
      <p:sp>
        <p:nvSpPr>
          <p:cNvPr id="224" name="Arrow: Up 223"/>
          <p:cNvSpPr/>
          <p:nvPr/>
        </p:nvSpPr>
        <p:spPr>
          <a:xfrm rot="19695874">
            <a:off x="3690209" y="171272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hlinkClick r:id="rId13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</p:spTree>
    <p:extLst>
      <p:ext uri="{BB962C8B-B14F-4D97-AF65-F5344CB8AC3E}">
        <p14:creationId xmlns:p14="http://schemas.microsoft.com/office/powerpoint/2010/main" val="179424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2: Return to Home page from Detail View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6" y="528506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50777" y="2063659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335398" y="1545355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726007" y="3539429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92337" y="4903125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03343" y="4206236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3846328" y="3815541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34" y="5254399"/>
            <a:ext cx="251836" cy="251836"/>
          </a:xfrm>
          <a:prstGeom prst="rect">
            <a:avLst/>
          </a:prstGeom>
        </p:spPr>
      </p:pic>
      <p:sp>
        <p:nvSpPr>
          <p:cNvPr id="144" name="Trapezoid 143"/>
          <p:cNvSpPr/>
          <p:nvPr/>
        </p:nvSpPr>
        <p:spPr>
          <a:xfrm>
            <a:off x="8177517" y="3973005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12131" y="3501029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77796" y="417737"/>
            <a:ext cx="7254669" cy="5919659"/>
            <a:chOff x="1677796" y="417737"/>
            <a:chExt cx="7254669" cy="5919659"/>
          </a:xfrm>
        </p:grpSpPr>
        <p:sp>
          <p:nvSpPr>
            <p:cNvPr id="90" name="Rectangle: Rounded Corners 89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77796" y="417737"/>
              <a:ext cx="7254669" cy="5919659"/>
              <a:chOff x="1677796" y="417737"/>
              <a:chExt cx="7254669" cy="591965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7796" y="417737"/>
                <a:ext cx="7254669" cy="5919659"/>
                <a:chOff x="1677796" y="417737"/>
                <a:chExt cx="7254669" cy="5919659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1677796" y="3514781"/>
                  <a:ext cx="7254669" cy="282261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9" name="Group 248"/>
                <p:cNvGrpSpPr/>
                <p:nvPr/>
              </p:nvGrpSpPr>
              <p:grpSpPr>
                <a:xfrm>
                  <a:off x="1696266" y="417737"/>
                  <a:ext cx="7236199" cy="1077218"/>
                  <a:chOff x="1696266" y="417737"/>
                  <a:chExt cx="7236199" cy="1077218"/>
                </a:xfrm>
              </p:grpSpPr>
              <p:sp>
                <p:nvSpPr>
                  <p:cNvPr id="93" name="Action Button: Blank 92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1698769" y="535165"/>
                    <a:ext cx="7233696" cy="427840"/>
                  </a:xfrm>
                  <a:prstGeom prst="actionButtonBlank">
                    <a:avLst/>
                  </a:prstGeom>
                  <a:solidFill>
                    <a:srgbClr val="C0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696266" y="417737"/>
                    <a:ext cx="7170896" cy="1077218"/>
                    <a:chOff x="1696266" y="417737"/>
                    <a:chExt cx="7170896" cy="1077218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5942807" y="565979"/>
                      <a:ext cx="351627" cy="351627"/>
                      <a:chOff x="1921620" y="2817329"/>
                      <a:chExt cx="436813" cy="436813"/>
                    </a:xfrm>
                  </p:grpSpPr>
                  <p:sp>
                    <p:nvSpPr>
                      <p:cNvPr id="104" name="Rectangle: Rounded Corners 103"/>
                      <p:cNvSpPr/>
                      <p:nvPr/>
                    </p:nvSpPr>
                    <p:spPr>
                      <a:xfrm>
                        <a:off x="1921620" y="2817329"/>
                        <a:ext cx="436813" cy="4368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102" name="Picture 101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57052" y="2851003"/>
                        <a:ext cx="366043" cy="36604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3169645" y="417737"/>
                      <a:ext cx="2520193" cy="107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320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To-Do List</a:t>
                      </a:r>
                    </a:p>
                    <a:p>
                      <a:pPr algn="ctr"/>
                      <a:endParaRPr lang="en-US" sz="32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08" name="Rectangle: Rounded Corners 107"/>
                    <p:cNvSpPr/>
                    <p:nvPr/>
                  </p:nvSpPr>
                  <p:spPr>
                    <a:xfrm>
                      <a:off x="6312862" y="572813"/>
                      <a:ext cx="2069758" cy="33688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Search for a task…</a:t>
                      </a: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696266" y="932420"/>
                      <a:ext cx="717089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endParaRPr lang="en-US" sz="2000" b="0" cap="none" spc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692338" y="1432738"/>
                  <a:ext cx="7229119" cy="2057708"/>
                  <a:chOff x="1692427" y="1425149"/>
                  <a:chExt cx="7065679" cy="2111317"/>
                </a:xfrm>
                <a:solidFill>
                  <a:srgbClr val="C00000"/>
                </a:solidFill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1692427" y="1425149"/>
                    <a:ext cx="7065679" cy="2111317"/>
                  </a:xfrm>
                  <a:prstGeom prst="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1743331" y="1454638"/>
                    <a:ext cx="6951043" cy="2026796"/>
                    <a:chOff x="1743331" y="1454638"/>
                    <a:chExt cx="6951043" cy="2026796"/>
                  </a:xfrm>
                  <a:grpFill/>
                </p:grpSpPr>
                <p:sp>
                  <p:nvSpPr>
                    <p:cNvPr id="120" name="Rectangle: Rounded Corners 119"/>
                    <p:cNvSpPr/>
                    <p:nvPr/>
                  </p:nvSpPr>
                  <p:spPr>
                    <a:xfrm>
                      <a:off x="1743331" y="1463290"/>
                      <a:ext cx="2501498" cy="365774"/>
                    </a:xfrm>
                    <a:prstGeom prst="roundRect">
                      <a:avLst>
                        <a:gd name="adj" fmla="val 18423"/>
                      </a:avLst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</a:p>
                  </p:txBody>
                </p:sp>
                <p:sp>
                  <p:nvSpPr>
                    <p:cNvPr id="124" name="Rectangle: Rounded Corners 123"/>
                    <p:cNvSpPr/>
                    <p:nvPr/>
                  </p:nvSpPr>
                  <p:spPr>
                    <a:xfrm>
                      <a:off x="1765622" y="1850316"/>
                      <a:ext cx="2479207" cy="1631115"/>
                    </a:xfrm>
                    <a:prstGeom prst="roundRect">
                      <a:avLst>
                        <a:gd name="adj" fmla="val 7542"/>
                      </a:avLst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Count all the expenses.…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………………………………………..……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…………………................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…………………………………………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29" name="Rectangle: Rounded Corners 128"/>
                    <p:cNvSpPr/>
                    <p:nvPr/>
                  </p:nvSpPr>
                  <p:spPr>
                    <a:xfrm>
                      <a:off x="4219758" y="1454638"/>
                      <a:ext cx="4474616" cy="396712"/>
                    </a:xfrm>
                    <a:prstGeom prst="roundRect">
                      <a:avLst>
                        <a:gd name="adj" fmla="val 18314"/>
                      </a:avLst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</a:p>
                  </p:txBody>
                </p:sp>
                <p:sp>
                  <p:nvSpPr>
                    <p:cNvPr id="138" name="Rectangle: Rounded Corners 137"/>
                    <p:cNvSpPr/>
                    <p:nvPr/>
                  </p:nvSpPr>
                  <p:spPr>
                    <a:xfrm>
                      <a:off x="4291897" y="1829063"/>
                      <a:ext cx="4390710" cy="1652371"/>
                    </a:xfrm>
                    <a:prstGeom prst="roundRect">
                      <a:avLst>
                        <a:gd name="adj" fmla="val 6651"/>
                      </a:avLst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There are 3 tasks to be completed so that “Calculate Budget” can proceed to end……….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</p:txBody>
                </p:sp>
              </p:grp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1767332" y="3811081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04/02/2017</a:t>
                  </a:r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9583"/>
                  <a:ext cx="275793" cy="2232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226" name="Group 225"/>
              <p:cNvGrpSpPr/>
              <p:nvPr/>
            </p:nvGrpSpPr>
            <p:grpSpPr>
              <a:xfrm>
                <a:off x="1786328" y="4481255"/>
                <a:ext cx="2540420" cy="285351"/>
                <a:chOff x="1786328" y="4481255"/>
                <a:chExt cx="2540420" cy="285351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1786328" y="4481255"/>
                  <a:ext cx="2540420" cy="285351"/>
                  <a:chOff x="1767332" y="3811081"/>
                  <a:chExt cx="2540420" cy="285351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1767332" y="3811081"/>
                    <a:ext cx="2540420" cy="2853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07/02/2017</a:t>
                    </a:r>
                  </a:p>
                </p:txBody>
              </p:sp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71301" y="3835159"/>
                    <a:ext cx="275793" cy="22766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cxnSp>
              <p:nvCxnSpPr>
                <p:cNvPr id="28" name="Straight Connector 27"/>
                <p:cNvCxnSpPr>
                  <a:cxnSpLocks/>
                </p:cNvCxnSpPr>
                <p:nvPr/>
              </p:nvCxnSpPr>
              <p:spPr>
                <a:xfrm>
                  <a:off x="3866414" y="4481255"/>
                  <a:ext cx="0" cy="2853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1781145" y="5175508"/>
                <a:ext cx="2540420" cy="395555"/>
                <a:chOff x="1786328" y="4481255"/>
                <a:chExt cx="2540420" cy="285351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1786328" y="4481255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</p:txBody>
            </p:sp>
            <p:cxnSp>
              <p:nvCxnSpPr>
                <p:cNvPr id="126" name="Straight Connector 125"/>
                <p:cNvCxnSpPr>
                  <a:cxnSpLocks/>
                </p:cNvCxnSpPr>
                <p:nvPr/>
              </p:nvCxnSpPr>
              <p:spPr>
                <a:xfrm>
                  <a:off x="3866414" y="4481255"/>
                  <a:ext cx="0" cy="2853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Rectangle: Rounded Corners 229"/>
              <p:cNvSpPr/>
              <p:nvPr/>
            </p:nvSpPr>
            <p:spPr>
              <a:xfrm>
                <a:off x="2116205" y="5775436"/>
                <a:ext cx="738231" cy="2604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Save</a:t>
                </a:r>
              </a:p>
            </p:txBody>
          </p:sp>
          <p:sp>
            <p:nvSpPr>
              <p:cNvPr id="143" name="Rectangle: Rounded Corners 142"/>
              <p:cNvSpPr/>
              <p:nvPr/>
            </p:nvSpPr>
            <p:spPr>
              <a:xfrm>
                <a:off x="3108097" y="5775436"/>
                <a:ext cx="738231" cy="2604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Exit</a:t>
                </a: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366883" y="3822554"/>
                <a:ext cx="4477329" cy="2131948"/>
                <a:chOff x="4366883" y="3822554"/>
                <a:chExt cx="4477329" cy="2131948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4372066" y="3822554"/>
                  <a:ext cx="3921088" cy="376636"/>
                  <a:chOff x="5250873" y="6636357"/>
                  <a:chExt cx="4255632" cy="376636"/>
                </a:xfrm>
              </p:grpSpPr>
              <p:sp>
                <p:nvSpPr>
                  <p:cNvPr id="89" name="Trapezoid 88"/>
                  <p:cNvSpPr/>
                  <p:nvPr/>
                </p:nvSpPr>
                <p:spPr>
                  <a:xfrm>
                    <a:off x="5250873" y="6636797"/>
                    <a:ext cx="2180694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Start-Start</a:t>
                    </a:r>
                  </a:p>
                </p:txBody>
              </p:sp>
              <p:sp>
                <p:nvSpPr>
                  <p:cNvPr id="87" name="Trapezoid 86"/>
                  <p:cNvSpPr/>
                  <p:nvPr/>
                </p:nvSpPr>
                <p:spPr>
                  <a:xfrm>
                    <a:off x="7325811" y="6636357"/>
                    <a:ext cx="2180694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4372066" y="4206575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232" name="Action Button: Blank 231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Book Transport	</a:t>
                    </a:r>
                  </a:p>
                </p:txBody>
              </p:sp>
              <p:sp>
                <p:nvSpPr>
                  <p:cNvPr id="233" name="Rectangle: Rounded Corners 232"/>
                  <p:cNvSpPr/>
                  <p:nvPr/>
                </p:nvSpPr>
                <p:spPr>
                  <a:xfrm>
                    <a:off x="6761527" y="4241279"/>
                    <a:ext cx="1775892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Not Started</a:t>
                    </a:r>
                  </a:p>
                </p:txBody>
              </p:sp>
              <p:pic>
                <p:nvPicPr>
                  <p:cNvPr id="235" name="Picture 234"/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3395" y="4338043"/>
                    <a:ext cx="81476" cy="803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4372066" y="4546199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46" name="Action Button: Blank 145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Book Catering Service</a:t>
                    </a:r>
                  </a:p>
                </p:txBody>
              </p:sp>
              <p:sp>
                <p:nvSpPr>
                  <p:cNvPr id="147" name="Rectangle: Rounded Corners 146"/>
                  <p:cNvSpPr/>
                  <p:nvPr/>
                </p:nvSpPr>
                <p:spPr>
                  <a:xfrm>
                    <a:off x="6761527" y="4241279"/>
                    <a:ext cx="1775892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Not Started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4366883" y="4895982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50" name="Action Button: Blank 149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Buy Tickets for Attractions	</a:t>
                    </a:r>
                  </a:p>
                </p:txBody>
              </p:sp>
              <p:sp>
                <p:nvSpPr>
                  <p:cNvPr id="151" name="Rectangle: Rounded Corners 150"/>
                  <p:cNvSpPr/>
                  <p:nvPr/>
                </p:nvSpPr>
                <p:spPr>
                  <a:xfrm>
                    <a:off x="6766710" y="4241279"/>
                    <a:ext cx="1770709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 Progress</a:t>
                    </a:r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4369208" y="5248822"/>
                  <a:ext cx="4472146" cy="352840"/>
                  <a:chOff x="4372066" y="4206575"/>
                  <a:chExt cx="4472146" cy="352840"/>
                </a:xfrm>
              </p:grpSpPr>
              <p:sp>
                <p:nvSpPr>
                  <p:cNvPr id="155" name="Action Button: Blank 154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4372066" y="4206575"/>
                    <a:ext cx="4472146" cy="352840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Confirm Attendance </a:t>
                    </a:r>
                  </a:p>
                </p:txBody>
              </p:sp>
              <p:sp>
                <p:nvSpPr>
                  <p:cNvPr id="156" name="Rectangle: Rounded Corners 155"/>
                  <p:cNvSpPr/>
                  <p:nvPr/>
                </p:nvSpPr>
                <p:spPr>
                  <a:xfrm>
                    <a:off x="6766710" y="4241279"/>
                    <a:ext cx="1770709" cy="266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Completed</a:t>
                    </a:r>
                  </a:p>
                </p:txBody>
              </p:sp>
            </p:grpSp>
            <p:sp>
              <p:nvSpPr>
                <p:cNvPr id="159" name="Action Button: Blank 158">
                  <a:hlinkClick r:id="" action="ppaction://noaction" highlightClick="1"/>
                </p:cNvPr>
                <p:cNvSpPr/>
                <p:nvPr/>
              </p:nvSpPr>
              <p:spPr>
                <a:xfrm>
                  <a:off x="4369208" y="5601662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248" name="Oval 247"/>
          <p:cNvSpPr/>
          <p:nvPr/>
        </p:nvSpPr>
        <p:spPr>
          <a:xfrm>
            <a:off x="8549951" y="3585449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8411067" y="552593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21" y="4693008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21" y="5034835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21" y="5381883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6621" y="564651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18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8673252" y="804940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/>
          <p:cNvSpPr/>
          <p:nvPr/>
        </p:nvSpPr>
        <p:spPr>
          <a:xfrm>
            <a:off x="9275023" y="528506"/>
            <a:ext cx="2367663" cy="80294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(2) Return to Home Page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Press Home button to return to Home Page.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864" y="3773207"/>
            <a:ext cx="21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65910" y="3756296"/>
            <a:ext cx="21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04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Return to Home Page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4" name="Rectangle: Rounded Corners 93">
            <a:hlinkClick r:id="rId12" action="ppaction://hlinksldjump"/>
          </p:cNvPr>
          <p:cNvSpPr/>
          <p:nvPr/>
        </p:nvSpPr>
        <p:spPr>
          <a:xfrm>
            <a:off x="10024216" y="6320446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9322406" y="566612"/>
            <a:ext cx="2332139" cy="85315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: Rounded Corners 78"/>
          <p:cNvSpPr/>
          <p:nvPr/>
        </p:nvSpPr>
        <p:spPr>
          <a:xfrm>
            <a:off x="9322406" y="1702120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</p:spTree>
    <p:extLst>
      <p:ext uri="{BB962C8B-B14F-4D97-AF65-F5344CB8AC3E}">
        <p14:creationId xmlns:p14="http://schemas.microsoft.com/office/powerpoint/2010/main" val="25342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3: Editing current Status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32729" y="3243848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345499" y="257573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10492" y="339690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10492" y="1060520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10492" y="2524933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410491" y="3265534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387826" y="4003641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423071" y="4741748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410491" y="5462578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009378" y="273726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951199" y="146804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947271" y="1161805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All End-End task dependencies have been cleared. “Calculate Budget” can be ended now.………………….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……………………………………………..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……………………………………………….</a:t>
                </a:r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05710" y="1792726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590331" y="1274422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953702" y="732256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80940" y="3268496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7270" y="4632192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22265" y="3540148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958276" y="3935303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1041261" y="4210322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3101261" y="3544608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36078" y="4904575"/>
            <a:ext cx="2540420" cy="395555"/>
            <a:chOff x="1786328" y="4481255"/>
            <a:chExt cx="2540420" cy="285351"/>
          </a:xfrm>
        </p:grpSpPr>
        <p:sp>
          <p:nvSpPr>
            <p:cNvPr id="130" name="Rectangle 129">
              <a:hlinkClick r:id="rId15" action="ppaction://hlinksldjump"/>
            </p:cNvPr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67" y="4983466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371138" y="5504503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363030" y="5504503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432450" y="3702072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567064" y="3230096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21816" y="3935642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804884" y="3314516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666000" y="281660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54" y="4422075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54" y="4763902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54" y="5110950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011554" y="293718"/>
            <a:ext cx="305977" cy="362848"/>
          </a:xfrm>
          <a:prstGeom prst="rect">
            <a:avLst/>
          </a:prstGeom>
        </p:spPr>
      </p:pic>
      <p:sp>
        <p:nvSpPr>
          <p:cNvPr id="258" name="Arrow: Up 257"/>
          <p:cNvSpPr/>
          <p:nvPr/>
        </p:nvSpPr>
        <p:spPr>
          <a:xfrm rot="19695874">
            <a:off x="3437579" y="519026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: Rounded Corners 258"/>
          <p:cNvSpPr/>
          <p:nvPr/>
        </p:nvSpPr>
        <p:spPr>
          <a:xfrm>
            <a:off x="9072656" y="362810"/>
            <a:ext cx="2332139" cy="85315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(3) Editing current Status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drop-down list button.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24141" y="3470455"/>
            <a:ext cx="3932140" cy="453917"/>
            <a:chOff x="7974941" y="3466229"/>
            <a:chExt cx="3932140" cy="453917"/>
          </a:xfrm>
        </p:grpSpPr>
        <p:sp>
          <p:nvSpPr>
            <p:cNvPr id="262" name="Trapezoid 261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263" name="Trapezoid 262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3: Editing current Status_1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5499" y="146804"/>
            <a:ext cx="7841899" cy="5919659"/>
            <a:chOff x="1090566" y="417737"/>
            <a:chExt cx="7841899" cy="5919659"/>
          </a:xfrm>
        </p:grpSpPr>
        <p:sp>
          <p:nvSpPr>
            <p:cNvPr id="111" name="Rectangle 110"/>
            <p:cNvSpPr/>
            <p:nvPr/>
          </p:nvSpPr>
          <p:spPr>
            <a:xfrm>
              <a:off x="1677796" y="3514781"/>
              <a:ext cx="7254669" cy="28226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ction Button: Blank 6">
              <a:hlinkClick r:id="" action="ppaction://noaction" highlightClick="1"/>
            </p:cNvPr>
            <p:cNvSpPr/>
            <p:nvPr/>
          </p:nvSpPr>
          <p:spPr>
            <a:xfrm flipH="1">
              <a:off x="1090566" y="528506"/>
              <a:ext cx="570451" cy="580889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155559" y="610623"/>
              <a:ext cx="427843" cy="545284"/>
              <a:chOff x="1155559" y="610623"/>
              <a:chExt cx="427843" cy="545284"/>
            </a:xfrm>
          </p:grpSpPr>
          <p:sp>
            <p:nvSpPr>
              <p:cNvPr id="16" name="Rectangle: Rounded Corners 15"/>
              <p:cNvSpPr/>
              <p:nvPr/>
            </p:nvSpPr>
            <p:spPr>
              <a:xfrm>
                <a:off x="1155559" y="61062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10" y="712437"/>
                <a:ext cx="352337" cy="352337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1155559" y="1331453"/>
              <a:ext cx="427843" cy="545284"/>
              <a:chOff x="1155559" y="1331453"/>
              <a:chExt cx="427843" cy="545284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1155559" y="133145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5342" y="1456543"/>
                <a:ext cx="329657" cy="329657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1155559" y="2795866"/>
              <a:ext cx="427843" cy="545284"/>
              <a:chOff x="1155559" y="2795866"/>
              <a:chExt cx="427843" cy="545284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1155559" y="279586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26" y="2894580"/>
                <a:ext cx="301501" cy="301501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155558" y="3536467"/>
              <a:ext cx="427843" cy="545284"/>
              <a:chOff x="1155558" y="3536467"/>
              <a:chExt cx="427843" cy="545284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155558" y="3536467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8" y="3600975"/>
                <a:ext cx="411061" cy="411061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132893" y="4274574"/>
              <a:ext cx="473166" cy="545284"/>
              <a:chOff x="1132893" y="4274574"/>
              <a:chExt cx="473166" cy="545284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1168139" y="4274574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32893" y="4310633"/>
                <a:ext cx="473166" cy="473166"/>
                <a:chOff x="7471208" y="2469188"/>
                <a:chExt cx="2543493" cy="2543493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1208" y="2469188"/>
                  <a:ext cx="2543493" cy="2543493"/>
                </a:xfrm>
                <a:prstGeom prst="rect">
                  <a:avLst/>
                </a:prstGeom>
              </p:spPr>
            </p:pic>
            <p:sp>
              <p:nvSpPr>
                <p:cNvPr id="75" name="Action Button: Blank 74">
                  <a:hlinkClick r:id="" action="ppaction://noaction" highlightClick="1"/>
                </p:cNvPr>
                <p:cNvSpPr/>
                <p:nvPr/>
              </p:nvSpPr>
              <p:spPr>
                <a:xfrm>
                  <a:off x="8629704" y="3526770"/>
                  <a:ext cx="226501" cy="279734"/>
                </a:xfrm>
                <a:prstGeom prst="actionButtonBlank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1168138" y="5012681"/>
              <a:ext cx="427843" cy="545284"/>
              <a:chOff x="1168138" y="5012681"/>
              <a:chExt cx="427843" cy="545284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1168138" y="501268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7" y="5078784"/>
                <a:ext cx="394283" cy="394283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1155558" y="5733511"/>
              <a:ext cx="427843" cy="545284"/>
              <a:chOff x="1155558" y="5733511"/>
              <a:chExt cx="427843" cy="545284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1155558" y="573351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HTET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697" y="5786847"/>
                <a:ext cx="226722" cy="226722"/>
              </a:xfrm>
              <a:prstGeom prst="rect">
                <a:avLst/>
              </a:prstGeom>
            </p:spPr>
          </p:pic>
        </p:grpSp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4445" y="544659"/>
              <a:ext cx="305977" cy="362848"/>
            </a:xfrm>
            <a:prstGeom prst="rect">
              <a:avLst/>
            </a:prstGeom>
          </p:spPr>
        </p:pic>
        <p:grpSp>
          <p:nvGrpSpPr>
            <p:cNvPr id="249" name="Group 248"/>
            <p:cNvGrpSpPr/>
            <p:nvPr/>
          </p:nvGrpSpPr>
          <p:grpSpPr>
            <a:xfrm>
              <a:off x="1696266" y="417737"/>
              <a:ext cx="7236199" cy="1077218"/>
              <a:chOff x="1696266" y="417737"/>
              <a:chExt cx="7236199" cy="1077218"/>
            </a:xfrm>
          </p:grpSpPr>
          <p:sp>
            <p:nvSpPr>
              <p:cNvPr id="93" name="Action Button: Blank 92">
                <a:hlinkClick r:id="" action="ppaction://noaction" highlightClick="1"/>
              </p:cNvPr>
              <p:cNvSpPr/>
              <p:nvPr/>
            </p:nvSpPr>
            <p:spPr>
              <a:xfrm>
                <a:off x="1698769" y="535165"/>
                <a:ext cx="7233696" cy="427840"/>
              </a:xfrm>
              <a:prstGeom prst="actionButtonBlank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696266" y="417737"/>
                <a:ext cx="7170896" cy="1077218"/>
                <a:chOff x="1696266" y="417737"/>
                <a:chExt cx="7170896" cy="1077218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5942807" y="565979"/>
                  <a:ext cx="351627" cy="351627"/>
                  <a:chOff x="1921620" y="2817329"/>
                  <a:chExt cx="436813" cy="436813"/>
                </a:xfrm>
              </p:grpSpPr>
              <p:sp>
                <p:nvSpPr>
                  <p:cNvPr id="104" name="Rectangle: Rounded Corners 103"/>
                  <p:cNvSpPr/>
                  <p:nvPr/>
                </p:nvSpPr>
                <p:spPr>
                  <a:xfrm>
                    <a:off x="1921620" y="2817329"/>
                    <a:ext cx="436813" cy="43681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7052" y="2851003"/>
                    <a:ext cx="366043" cy="366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3169645" y="417737"/>
                  <a:ext cx="2520193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To-Do List</a:t>
                  </a:r>
                </a:p>
                <a:p>
                  <a:pPr algn="ctr"/>
                  <a:endPara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Rectangle: Rounded Corners 107"/>
                <p:cNvSpPr/>
                <p:nvPr/>
              </p:nvSpPr>
              <p:spPr>
                <a:xfrm>
                  <a:off x="6312862" y="572813"/>
                  <a:ext cx="2069758" cy="3368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696266" y="932420"/>
                  <a:ext cx="7170896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endPara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1692338" y="1432738"/>
              <a:ext cx="7229119" cy="2057708"/>
              <a:chOff x="1692427" y="1425149"/>
              <a:chExt cx="7065679" cy="2111317"/>
            </a:xfrm>
            <a:solidFill>
              <a:srgbClr val="C00000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1692427" y="1425149"/>
                <a:ext cx="7065679" cy="2111317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743331" y="1454638"/>
                <a:ext cx="6951043" cy="2026796"/>
                <a:chOff x="1743331" y="1454638"/>
                <a:chExt cx="6951043" cy="2026796"/>
              </a:xfrm>
              <a:grpFill/>
            </p:grpSpPr>
            <p:sp>
              <p:nvSpPr>
                <p:cNvPr id="120" name="Rectangle: Rounded Corners 119"/>
                <p:cNvSpPr/>
                <p:nvPr/>
              </p:nvSpPr>
              <p:spPr>
                <a:xfrm>
                  <a:off x="1743331" y="1463290"/>
                  <a:ext cx="2501498" cy="365774"/>
                </a:xfrm>
                <a:prstGeom prst="roundRect">
                  <a:avLst>
                    <a:gd name="adj" fmla="val 18423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 </a:t>
                  </a:r>
                </a:p>
              </p:txBody>
            </p:sp>
            <p:sp>
              <p:nvSpPr>
                <p:cNvPr id="124" name="Rectangle: Rounded Corners 123"/>
                <p:cNvSpPr/>
                <p:nvPr/>
              </p:nvSpPr>
              <p:spPr>
                <a:xfrm>
                  <a:off x="1765622" y="1850316"/>
                  <a:ext cx="2479207" cy="1631115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9" name="Rectangle: Rounded Corners 128"/>
                <p:cNvSpPr/>
                <p:nvPr/>
              </p:nvSpPr>
              <p:spPr>
                <a:xfrm>
                  <a:off x="4219758" y="1454638"/>
                  <a:ext cx="4474616" cy="396712"/>
                </a:xfrm>
                <a:prstGeom prst="roundRect">
                  <a:avLst>
                    <a:gd name="adj" fmla="val 18314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	</a:t>
                  </a:r>
                </a:p>
              </p:txBody>
            </p:sp>
            <p:sp>
              <p:nvSpPr>
                <p:cNvPr id="138" name="Rectangle: Rounded Corners 137"/>
                <p:cNvSpPr/>
                <p:nvPr/>
              </p:nvSpPr>
              <p:spPr>
                <a:xfrm>
                  <a:off x="4291897" y="1829063"/>
                  <a:ext cx="4390710" cy="1652371"/>
                </a:xfrm>
                <a:prstGeom prst="roundRect">
                  <a:avLst>
                    <a:gd name="adj" fmla="val 6651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All End-End task dependencies have been cleared. “Calculate Budget” can be ended now.………………….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……………………………………………….</a:t>
                  </a:r>
                  <a:endPara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50777" y="2063659"/>
              <a:ext cx="427843" cy="545284"/>
              <a:chOff x="10301068" y="2995456"/>
              <a:chExt cx="427843" cy="545284"/>
            </a:xfrm>
          </p:grpSpPr>
          <p:sp>
            <p:nvSpPr>
              <p:cNvPr id="80" name="Rectangle: Rounded Corners 79"/>
              <p:cNvSpPr/>
              <p:nvPr/>
            </p:nvSpPr>
            <p:spPr>
              <a:xfrm>
                <a:off x="10301068" y="299545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Line Arrow: Rotate left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800000">
                <a:off x="10357704" y="3090134"/>
                <a:ext cx="309460" cy="30946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335398" y="1545355"/>
              <a:ext cx="3519702" cy="233172"/>
              <a:chOff x="9688518" y="3577708"/>
              <a:chExt cx="2048083" cy="138036"/>
            </a:xfrm>
          </p:grpSpPr>
          <p:sp>
            <p:nvSpPr>
              <p:cNvPr id="84" name="Action Button: Blank 83">
                <a:hlinkClick r:id="" action="ppaction://noaction" highlightClick="1"/>
              </p:cNvPr>
              <p:cNvSpPr/>
              <p:nvPr/>
            </p:nvSpPr>
            <p:spPr>
              <a:xfrm>
                <a:off x="10565551" y="3577709"/>
                <a:ext cx="1171050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85" name="Action Button: Blank 84">
                <a:hlinkClick r:id="" action="ppaction://noaction" highlightClick="1"/>
              </p:cNvPr>
              <p:cNvSpPr/>
              <p:nvPr/>
            </p:nvSpPr>
            <p:spPr>
              <a:xfrm>
                <a:off x="9688518" y="3577708"/>
                <a:ext cx="877033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        40%</a:t>
                </a:r>
              </a:p>
            </p:txBody>
          </p:sp>
        </p:grpSp>
        <p:sp>
          <p:nvSpPr>
            <p:cNvPr id="90" name="Rectangle: Rounded Corners 89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26007" y="3539429"/>
              <a:ext cx="138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Date: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92337" y="4903125"/>
              <a:ext cx="1327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Status: 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67332" y="3811081"/>
              <a:ext cx="2540420" cy="285351"/>
              <a:chOff x="1767332" y="3811081"/>
              <a:chExt cx="2540420" cy="2853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04/02/2017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9583"/>
                <a:ext cx="275793" cy="223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17" name="TextBox 116"/>
            <p:cNvSpPr txBox="1"/>
            <p:nvPr/>
          </p:nvSpPr>
          <p:spPr>
            <a:xfrm>
              <a:off x="1703343" y="4206236"/>
              <a:ext cx="1249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Date: 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1786328" y="4481255"/>
              <a:ext cx="2540420" cy="285351"/>
              <a:chOff x="1786328" y="4481255"/>
              <a:chExt cx="2540420" cy="285351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786328" y="4481255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07/02/2017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5159"/>
                  <a:ext cx="275793" cy="22766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/>
            <p:cNvCxnSpPr>
              <a:cxnSpLocks/>
            </p:cNvCxnSpPr>
            <p:nvPr/>
          </p:nvCxnSpPr>
          <p:spPr>
            <a:xfrm>
              <a:off x="3846328" y="3815541"/>
              <a:ext cx="0" cy="2808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1781145" y="5175508"/>
              <a:ext cx="2540420" cy="395555"/>
              <a:chOff x="1786328" y="4481255"/>
              <a:chExt cx="2540420" cy="285351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86328" y="4481255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  <p:cxnSp>
            <p:nvCxnSpPr>
              <p:cNvPr id="126" name="Straight Connector 125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8" name="Picture 227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334" y="5254399"/>
              <a:ext cx="251836" cy="251836"/>
            </a:xfrm>
            <a:prstGeom prst="rect">
              <a:avLst/>
            </a:prstGeom>
          </p:spPr>
        </p:pic>
        <p:sp>
          <p:nvSpPr>
            <p:cNvPr id="230" name="Rectangle: Rounded Corners 229"/>
            <p:cNvSpPr/>
            <p:nvPr/>
          </p:nvSpPr>
          <p:spPr>
            <a:xfrm>
              <a:off x="2116205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Save</a:t>
              </a:r>
            </a:p>
          </p:txBody>
        </p:sp>
        <p:sp>
          <p:nvSpPr>
            <p:cNvPr id="143" name="Rectangle: Rounded Corners 142"/>
            <p:cNvSpPr/>
            <p:nvPr/>
          </p:nvSpPr>
          <p:spPr>
            <a:xfrm>
              <a:off x="3108097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Exit</a:t>
              </a:r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8177517" y="3973005"/>
              <a:ext cx="359902" cy="22888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312131" y="3501029"/>
              <a:ext cx="206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Dependency: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6883" y="4206575"/>
              <a:ext cx="4477329" cy="1747927"/>
              <a:chOff x="4366883" y="4206575"/>
              <a:chExt cx="4477329" cy="174792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4372066" y="4206575"/>
                <a:ext cx="4472146" cy="352840"/>
                <a:chOff x="4372066" y="4206575"/>
                <a:chExt cx="4472146" cy="352840"/>
              </a:xfrm>
            </p:grpSpPr>
            <p:sp>
              <p:nvSpPr>
                <p:cNvPr id="232" name="Action Button: Blank 231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Transport	</a:t>
                  </a:r>
                </a:p>
              </p:txBody>
            </p:sp>
            <p:sp>
              <p:nvSpPr>
                <p:cNvPr id="233" name="Rectangle: Rounded Corners 232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  <a:endPara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pic>
              <p:nvPicPr>
                <p:cNvPr id="235" name="Picture 234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3395" y="4338043"/>
                  <a:ext cx="81476" cy="80394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4372066" y="4546199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147" name="Rectangle: Rounded Corners 146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  <a:endPara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366883" y="489598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0" name="Action Button: Blank 149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Buy Tickets for Attractions	</a:t>
                  </a:r>
                </a:p>
              </p:txBody>
            </p:sp>
            <p:sp>
              <p:nvSpPr>
                <p:cNvPr id="151" name="Rectangle: Rounded Corners 150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  <a:endPara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369208" y="524882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Confirm Attendance </a:t>
                  </a:r>
                </a:p>
              </p:txBody>
            </p:sp>
            <p:sp>
              <p:nvSpPr>
                <p:cNvPr id="156" name="Rectangle: Rounded Corners 155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sp>
            <p:nvSpPr>
              <p:cNvPr id="159" name="Action Button: Blank 158">
                <a:hlinkClick r:id="" action="ppaction://noaction" highlightClick="1"/>
              </p:cNvPr>
              <p:cNvSpPr/>
              <p:nvPr/>
            </p:nvSpPr>
            <p:spPr>
              <a:xfrm>
                <a:off x="4369208" y="5601662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248" name="Oval 247"/>
            <p:cNvSpPr/>
            <p:nvPr/>
          </p:nvSpPr>
          <p:spPr>
            <a:xfrm>
              <a:off x="8549951" y="3585449"/>
              <a:ext cx="257998" cy="2220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8411067" y="552593"/>
              <a:ext cx="456094" cy="365013"/>
              <a:chOff x="9590060" y="1554007"/>
              <a:chExt cx="526068" cy="392239"/>
            </a:xfrm>
          </p:grpSpPr>
          <p:sp>
            <p:nvSpPr>
              <p:cNvPr id="172" name="Rectangle: Rounded Corners 171"/>
              <p:cNvSpPr/>
              <p:nvPr/>
            </p:nvSpPr>
            <p:spPr>
              <a:xfrm>
                <a:off x="9590060" y="1554007"/>
                <a:ext cx="526068" cy="3922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>
                <a:hlinkClick r:id="rId18" action="ppaction://hlinksldjump"/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0060" y="1554007"/>
                <a:ext cx="526067" cy="346914"/>
              </a:xfrm>
              <a:prstGeom prst="rect">
                <a:avLst/>
              </a:prstGeom>
            </p:spPr>
          </p:pic>
        </p:grp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4693008"/>
              <a:ext cx="81476" cy="8039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034835"/>
              <a:ext cx="81476" cy="80394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381883"/>
              <a:ext cx="81476" cy="8039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6621" y="564651"/>
              <a:ext cx="305977" cy="362848"/>
            </a:xfrm>
            <a:prstGeom prst="rect">
              <a:avLst/>
            </a:prstGeom>
          </p:spPr>
        </p:pic>
      </p:grpSp>
      <p:sp>
        <p:nvSpPr>
          <p:cNvPr id="106" name="Rectangle 105"/>
          <p:cNvSpPr/>
          <p:nvPr/>
        </p:nvSpPr>
        <p:spPr>
          <a:xfrm>
            <a:off x="1036078" y="4909991"/>
            <a:ext cx="2540420" cy="395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Progress</a:t>
            </a:r>
          </a:p>
        </p:txBody>
      </p:sp>
      <p:sp>
        <p:nvSpPr>
          <p:cNvPr id="109" name="Rectangle: Rounded Corners 108"/>
          <p:cNvSpPr/>
          <p:nvPr/>
        </p:nvSpPr>
        <p:spPr>
          <a:xfrm>
            <a:off x="1038029" y="5306776"/>
            <a:ext cx="2540420" cy="4836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Started</a:t>
            </a:r>
          </a:p>
        </p:txBody>
      </p:sp>
      <p:sp>
        <p:nvSpPr>
          <p:cNvPr id="110" name="Rectangle: Rounded Corners 109"/>
          <p:cNvSpPr/>
          <p:nvPr/>
        </p:nvSpPr>
        <p:spPr>
          <a:xfrm>
            <a:off x="1036078" y="5792850"/>
            <a:ext cx="2540420" cy="4836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Progress</a:t>
            </a:r>
          </a:p>
        </p:txBody>
      </p:sp>
      <p:sp>
        <p:nvSpPr>
          <p:cNvPr id="112" name="Rectangle: Rounded Corners 111">
            <a:hlinkClick r:id="rId20" action="ppaction://hlinksldjump"/>
          </p:cNvPr>
          <p:cNvSpPr/>
          <p:nvPr/>
        </p:nvSpPr>
        <p:spPr>
          <a:xfrm>
            <a:off x="1038029" y="6276463"/>
            <a:ext cx="2540420" cy="4836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Completed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3101261" y="4911221"/>
            <a:ext cx="0" cy="3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03" y="5018353"/>
            <a:ext cx="251836" cy="233425"/>
          </a:xfrm>
          <a:prstGeom prst="rect">
            <a:avLst/>
          </a:prstGeom>
        </p:spPr>
      </p:pic>
      <p:sp>
        <p:nvSpPr>
          <p:cNvPr id="127" name="Arrow: Up 126"/>
          <p:cNvSpPr/>
          <p:nvPr/>
        </p:nvSpPr>
        <p:spPr>
          <a:xfrm rot="19695874">
            <a:off x="3381464" y="6370216"/>
            <a:ext cx="241126" cy="418894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: Rounded Corners 127"/>
          <p:cNvSpPr/>
          <p:nvPr/>
        </p:nvSpPr>
        <p:spPr>
          <a:xfrm>
            <a:off x="9072656" y="354342"/>
            <a:ext cx="2425077" cy="920079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will change the status to “Completed” and observe how it works.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624141" y="3470455"/>
            <a:ext cx="3932140" cy="453917"/>
            <a:chOff x="7974941" y="3466229"/>
            <a:chExt cx="3932140" cy="453917"/>
          </a:xfrm>
        </p:grpSpPr>
        <p:sp>
          <p:nvSpPr>
            <p:cNvPr id="136" name="Trapezoid 135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7" name="Trapezoid 136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6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 : Discovering Detail View Page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7 features)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Detail View of a specific task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Home Page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Editing current Status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Choosing date from pop-up calendar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4.a)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Choosing month and year in the pop-up calendar by typing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4.b)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Choosing date by typing directly in the field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“?” icon explaining task dependency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Adding a new dependency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Removing a dependency task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hlinkClick r:id="rId11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</p:spTree>
    <p:extLst>
      <p:ext uri="{BB962C8B-B14F-4D97-AF65-F5344CB8AC3E}">
        <p14:creationId xmlns:p14="http://schemas.microsoft.com/office/powerpoint/2010/main" val="3612912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3: Editing current Status_2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5499" y="146804"/>
            <a:ext cx="7841899" cy="5919659"/>
            <a:chOff x="1090566" y="417737"/>
            <a:chExt cx="7841899" cy="5919659"/>
          </a:xfrm>
        </p:grpSpPr>
        <p:sp>
          <p:nvSpPr>
            <p:cNvPr id="111" name="Rectangle 110"/>
            <p:cNvSpPr/>
            <p:nvPr/>
          </p:nvSpPr>
          <p:spPr>
            <a:xfrm>
              <a:off x="1677796" y="3514781"/>
              <a:ext cx="7254669" cy="28226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ction Button: Blank 6">
              <a:hlinkClick r:id="" action="ppaction://noaction" highlightClick="1"/>
            </p:cNvPr>
            <p:cNvSpPr/>
            <p:nvPr/>
          </p:nvSpPr>
          <p:spPr>
            <a:xfrm flipH="1">
              <a:off x="1090566" y="528506"/>
              <a:ext cx="570451" cy="580889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155559" y="610623"/>
              <a:ext cx="427843" cy="545284"/>
              <a:chOff x="1155559" y="610623"/>
              <a:chExt cx="427843" cy="545284"/>
            </a:xfrm>
          </p:grpSpPr>
          <p:sp>
            <p:nvSpPr>
              <p:cNvPr id="16" name="Rectangle: Rounded Corners 15"/>
              <p:cNvSpPr/>
              <p:nvPr/>
            </p:nvSpPr>
            <p:spPr>
              <a:xfrm>
                <a:off x="1155559" y="61062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10" y="712437"/>
                <a:ext cx="352337" cy="352337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1155559" y="1331453"/>
              <a:ext cx="427843" cy="545284"/>
              <a:chOff x="1155559" y="1331453"/>
              <a:chExt cx="427843" cy="545284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1155559" y="133145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5342" y="1456543"/>
                <a:ext cx="329657" cy="329657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1155559" y="2795866"/>
              <a:ext cx="427843" cy="545284"/>
              <a:chOff x="1155559" y="2795866"/>
              <a:chExt cx="427843" cy="545284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1155559" y="279586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26" y="2894580"/>
                <a:ext cx="301501" cy="301501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155558" y="3536467"/>
              <a:ext cx="427843" cy="545284"/>
              <a:chOff x="1155558" y="3536467"/>
              <a:chExt cx="427843" cy="545284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155558" y="3536467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8" y="3600975"/>
                <a:ext cx="411061" cy="411061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132893" y="4274574"/>
              <a:ext cx="473166" cy="545284"/>
              <a:chOff x="1132893" y="4274574"/>
              <a:chExt cx="473166" cy="545284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1168139" y="4274574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32893" y="4310633"/>
                <a:ext cx="473166" cy="473166"/>
                <a:chOff x="7471208" y="2469188"/>
                <a:chExt cx="2543493" cy="2543493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1208" y="2469188"/>
                  <a:ext cx="2543493" cy="2543493"/>
                </a:xfrm>
                <a:prstGeom prst="rect">
                  <a:avLst/>
                </a:prstGeom>
              </p:spPr>
            </p:pic>
            <p:sp>
              <p:nvSpPr>
                <p:cNvPr id="75" name="Action Button: Blank 74">
                  <a:hlinkClick r:id="" action="ppaction://noaction" highlightClick="1"/>
                </p:cNvPr>
                <p:cNvSpPr/>
                <p:nvPr/>
              </p:nvSpPr>
              <p:spPr>
                <a:xfrm>
                  <a:off x="8629704" y="3526770"/>
                  <a:ext cx="226501" cy="279734"/>
                </a:xfrm>
                <a:prstGeom prst="actionButtonBlank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1168138" y="5012681"/>
              <a:ext cx="427843" cy="545284"/>
              <a:chOff x="1168138" y="5012681"/>
              <a:chExt cx="427843" cy="545284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1168138" y="501268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7" y="5078784"/>
                <a:ext cx="394283" cy="394283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1155558" y="5733511"/>
              <a:ext cx="427843" cy="545284"/>
              <a:chOff x="1155558" y="5733511"/>
              <a:chExt cx="427843" cy="545284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1155558" y="573351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HTET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697" y="5786847"/>
                <a:ext cx="226722" cy="226722"/>
              </a:xfrm>
              <a:prstGeom prst="rect">
                <a:avLst/>
              </a:prstGeom>
            </p:spPr>
          </p:pic>
        </p:grpSp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4445" y="544659"/>
              <a:ext cx="305977" cy="362848"/>
            </a:xfrm>
            <a:prstGeom prst="rect">
              <a:avLst/>
            </a:prstGeom>
          </p:spPr>
        </p:pic>
        <p:grpSp>
          <p:nvGrpSpPr>
            <p:cNvPr id="249" name="Group 248"/>
            <p:cNvGrpSpPr/>
            <p:nvPr/>
          </p:nvGrpSpPr>
          <p:grpSpPr>
            <a:xfrm>
              <a:off x="1696266" y="417737"/>
              <a:ext cx="7236199" cy="1077218"/>
              <a:chOff x="1696266" y="417737"/>
              <a:chExt cx="7236199" cy="1077218"/>
            </a:xfrm>
          </p:grpSpPr>
          <p:sp>
            <p:nvSpPr>
              <p:cNvPr id="93" name="Action Button: Blank 92">
                <a:hlinkClick r:id="" action="ppaction://noaction" highlightClick="1"/>
              </p:cNvPr>
              <p:cNvSpPr/>
              <p:nvPr/>
            </p:nvSpPr>
            <p:spPr>
              <a:xfrm>
                <a:off x="1698769" y="535165"/>
                <a:ext cx="7233696" cy="427840"/>
              </a:xfrm>
              <a:prstGeom prst="actionButtonBlank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696266" y="417737"/>
                <a:ext cx="7170896" cy="1077218"/>
                <a:chOff x="1696266" y="417737"/>
                <a:chExt cx="7170896" cy="1077218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5942807" y="565979"/>
                  <a:ext cx="351627" cy="351627"/>
                  <a:chOff x="1921620" y="2817329"/>
                  <a:chExt cx="436813" cy="436813"/>
                </a:xfrm>
              </p:grpSpPr>
              <p:sp>
                <p:nvSpPr>
                  <p:cNvPr id="104" name="Rectangle: Rounded Corners 103"/>
                  <p:cNvSpPr/>
                  <p:nvPr/>
                </p:nvSpPr>
                <p:spPr>
                  <a:xfrm>
                    <a:off x="1921620" y="2817329"/>
                    <a:ext cx="436813" cy="43681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7052" y="2851003"/>
                    <a:ext cx="366043" cy="366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3169645" y="417737"/>
                  <a:ext cx="2520193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To-Do List</a:t>
                  </a:r>
                </a:p>
                <a:p>
                  <a:pPr algn="ctr"/>
                  <a:endPara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Rectangle: Rounded Corners 107"/>
                <p:cNvSpPr/>
                <p:nvPr/>
              </p:nvSpPr>
              <p:spPr>
                <a:xfrm>
                  <a:off x="6312862" y="572813"/>
                  <a:ext cx="2069758" cy="3368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696266" y="932420"/>
                  <a:ext cx="7170896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endPara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1692338" y="1432738"/>
              <a:ext cx="7229119" cy="2057708"/>
              <a:chOff x="1692427" y="1425149"/>
              <a:chExt cx="7065679" cy="2111317"/>
            </a:xfrm>
            <a:solidFill>
              <a:srgbClr val="C00000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1692427" y="1425149"/>
                <a:ext cx="7065679" cy="2111317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743331" y="1454638"/>
                <a:ext cx="6951043" cy="2026796"/>
                <a:chOff x="1743331" y="1454638"/>
                <a:chExt cx="6951043" cy="2026796"/>
              </a:xfrm>
              <a:grpFill/>
            </p:grpSpPr>
            <p:sp>
              <p:nvSpPr>
                <p:cNvPr id="120" name="Rectangle: Rounded Corners 119"/>
                <p:cNvSpPr/>
                <p:nvPr/>
              </p:nvSpPr>
              <p:spPr>
                <a:xfrm>
                  <a:off x="1743331" y="1463290"/>
                  <a:ext cx="2501498" cy="365774"/>
                </a:xfrm>
                <a:prstGeom prst="roundRect">
                  <a:avLst>
                    <a:gd name="adj" fmla="val 18423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 </a:t>
                  </a:r>
                </a:p>
              </p:txBody>
            </p:sp>
            <p:sp>
              <p:nvSpPr>
                <p:cNvPr id="124" name="Rectangle: Rounded Corners 123"/>
                <p:cNvSpPr/>
                <p:nvPr/>
              </p:nvSpPr>
              <p:spPr>
                <a:xfrm>
                  <a:off x="1765622" y="1850316"/>
                  <a:ext cx="2479207" cy="1631115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9" name="Rectangle: Rounded Corners 128"/>
                <p:cNvSpPr/>
                <p:nvPr/>
              </p:nvSpPr>
              <p:spPr>
                <a:xfrm>
                  <a:off x="4219758" y="1454638"/>
                  <a:ext cx="4474616" cy="396712"/>
                </a:xfrm>
                <a:prstGeom prst="roundRect">
                  <a:avLst>
                    <a:gd name="adj" fmla="val 18314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	</a:t>
                  </a:r>
                </a:p>
              </p:txBody>
            </p:sp>
            <p:sp>
              <p:nvSpPr>
                <p:cNvPr id="138" name="Rectangle: Rounded Corners 137"/>
                <p:cNvSpPr/>
                <p:nvPr/>
              </p:nvSpPr>
              <p:spPr>
                <a:xfrm>
                  <a:off x="4291897" y="1829063"/>
                  <a:ext cx="4390710" cy="1652371"/>
                </a:xfrm>
                <a:prstGeom prst="roundRect">
                  <a:avLst>
                    <a:gd name="adj" fmla="val 6651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All End-End task dependencies have been cleared. “Calculate Budget” can be ended now.………………….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……………………………………………….</a:t>
                  </a:r>
                </a:p>
                <a:p>
                  <a:endPara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50777" y="2063659"/>
              <a:ext cx="427843" cy="545284"/>
              <a:chOff x="10301068" y="2995456"/>
              <a:chExt cx="427843" cy="545284"/>
            </a:xfrm>
          </p:grpSpPr>
          <p:sp>
            <p:nvSpPr>
              <p:cNvPr id="80" name="Rectangle: Rounded Corners 79"/>
              <p:cNvSpPr/>
              <p:nvPr/>
            </p:nvSpPr>
            <p:spPr>
              <a:xfrm>
                <a:off x="10301068" y="299545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Line Arrow: Rotate left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800000">
                <a:off x="10357704" y="3090134"/>
                <a:ext cx="309460" cy="30946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335398" y="1545355"/>
              <a:ext cx="3519702" cy="233172"/>
              <a:chOff x="9688518" y="3577708"/>
              <a:chExt cx="2048083" cy="138036"/>
            </a:xfrm>
          </p:grpSpPr>
          <p:sp>
            <p:nvSpPr>
              <p:cNvPr id="84" name="Action Button: Blank 83">
                <a:hlinkClick r:id="" action="ppaction://noaction" highlightClick="1"/>
              </p:cNvPr>
              <p:cNvSpPr/>
              <p:nvPr/>
            </p:nvSpPr>
            <p:spPr>
              <a:xfrm>
                <a:off x="10565551" y="3577709"/>
                <a:ext cx="1171050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85" name="Action Button: Blank 84">
                <a:hlinkClick r:id="" action="ppaction://noaction" highlightClick="1"/>
              </p:cNvPr>
              <p:cNvSpPr/>
              <p:nvPr/>
            </p:nvSpPr>
            <p:spPr>
              <a:xfrm>
                <a:off x="9688518" y="3577708"/>
                <a:ext cx="2048083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  <p:sp>
          <p:nvSpPr>
            <p:cNvPr id="90" name="Rectangle: Rounded Corners 89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26007" y="3539429"/>
              <a:ext cx="138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Date: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92337" y="4903125"/>
              <a:ext cx="1327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Status: 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67332" y="3811081"/>
              <a:ext cx="2540420" cy="285351"/>
              <a:chOff x="1767332" y="3811081"/>
              <a:chExt cx="2540420" cy="2853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04/02/2017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9583"/>
                <a:ext cx="275793" cy="223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17" name="TextBox 116"/>
            <p:cNvSpPr txBox="1"/>
            <p:nvPr/>
          </p:nvSpPr>
          <p:spPr>
            <a:xfrm>
              <a:off x="1703343" y="4206236"/>
              <a:ext cx="1249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Date: 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1786328" y="4481255"/>
              <a:ext cx="2540420" cy="285351"/>
              <a:chOff x="1786328" y="4481255"/>
              <a:chExt cx="2540420" cy="285351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786328" y="4481255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07/02/2017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5159"/>
                  <a:ext cx="275793" cy="22766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/>
            <p:cNvCxnSpPr>
              <a:cxnSpLocks/>
            </p:cNvCxnSpPr>
            <p:nvPr/>
          </p:nvCxnSpPr>
          <p:spPr>
            <a:xfrm>
              <a:off x="3846328" y="3815541"/>
              <a:ext cx="0" cy="2808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1781145" y="5175508"/>
              <a:ext cx="2540420" cy="395555"/>
              <a:chOff x="1786328" y="4481255"/>
              <a:chExt cx="2540420" cy="285351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86328" y="4481255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  <p:cxnSp>
            <p:nvCxnSpPr>
              <p:cNvPr id="126" name="Straight Connector 125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8" name="Picture 227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334" y="5254399"/>
              <a:ext cx="251836" cy="251836"/>
            </a:xfrm>
            <a:prstGeom prst="rect">
              <a:avLst/>
            </a:prstGeom>
          </p:spPr>
        </p:pic>
        <p:sp>
          <p:nvSpPr>
            <p:cNvPr id="230" name="Rectangle: Rounded Corners 229">
              <a:hlinkClick r:id="rId17" action="ppaction://hlinksldjump"/>
            </p:cNvPr>
            <p:cNvSpPr/>
            <p:nvPr/>
          </p:nvSpPr>
          <p:spPr>
            <a:xfrm>
              <a:off x="2116205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Save</a:t>
              </a:r>
            </a:p>
          </p:txBody>
        </p:sp>
        <p:sp>
          <p:nvSpPr>
            <p:cNvPr id="143" name="Rectangle: Rounded Corners 142"/>
            <p:cNvSpPr/>
            <p:nvPr/>
          </p:nvSpPr>
          <p:spPr>
            <a:xfrm>
              <a:off x="3108097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Exit</a:t>
              </a:r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8177517" y="3973005"/>
              <a:ext cx="359902" cy="22888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312131" y="3501029"/>
              <a:ext cx="206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Dependency: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6883" y="4206575"/>
              <a:ext cx="4477329" cy="1747927"/>
              <a:chOff x="4366883" y="4206575"/>
              <a:chExt cx="4477329" cy="174792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4372066" y="4206575"/>
                <a:ext cx="4472146" cy="352840"/>
                <a:chOff x="4372066" y="4206575"/>
                <a:chExt cx="4472146" cy="352840"/>
              </a:xfrm>
            </p:grpSpPr>
            <p:sp>
              <p:nvSpPr>
                <p:cNvPr id="232" name="Action Button: Blank 231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Transport	</a:t>
                  </a:r>
                </a:p>
              </p:txBody>
            </p:sp>
            <p:sp>
              <p:nvSpPr>
                <p:cNvPr id="233" name="Rectangle: Rounded Corners 232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  <p:pic>
              <p:nvPicPr>
                <p:cNvPr id="235" name="Picture 234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3395" y="4338043"/>
                  <a:ext cx="81476" cy="80394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4372066" y="4546199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147" name="Rectangle: Rounded Corners 146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366883" y="489598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0" name="Action Button: Blank 149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Buy Tickets for Attractions	</a:t>
                  </a:r>
                </a:p>
              </p:txBody>
            </p:sp>
            <p:sp>
              <p:nvSpPr>
                <p:cNvPr id="151" name="Rectangle: Rounded Corners 150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369208" y="524882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Confirm Attendance </a:t>
                  </a:r>
                </a:p>
              </p:txBody>
            </p:sp>
            <p:sp>
              <p:nvSpPr>
                <p:cNvPr id="156" name="Rectangle: Rounded Corners 155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sp>
            <p:nvSpPr>
              <p:cNvPr id="159" name="Action Button: Blank 158">
                <a:hlinkClick r:id="" action="ppaction://noaction" highlightClick="1"/>
              </p:cNvPr>
              <p:cNvSpPr/>
              <p:nvPr/>
            </p:nvSpPr>
            <p:spPr>
              <a:xfrm>
                <a:off x="4369208" y="5601662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248" name="Oval 247"/>
            <p:cNvSpPr/>
            <p:nvPr/>
          </p:nvSpPr>
          <p:spPr>
            <a:xfrm>
              <a:off x="8549951" y="3585449"/>
              <a:ext cx="257998" cy="2220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8411067" y="552593"/>
              <a:ext cx="456094" cy="365013"/>
              <a:chOff x="9590060" y="1554007"/>
              <a:chExt cx="526068" cy="392239"/>
            </a:xfrm>
          </p:grpSpPr>
          <p:sp>
            <p:nvSpPr>
              <p:cNvPr id="172" name="Rectangle: Rounded Corners 171"/>
              <p:cNvSpPr/>
              <p:nvPr/>
            </p:nvSpPr>
            <p:spPr>
              <a:xfrm>
                <a:off x="9590060" y="1554007"/>
                <a:ext cx="526068" cy="3922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>
                <a:hlinkClick r:id="rId19" action="ppaction://hlinksldjump"/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0060" y="1554007"/>
                <a:ext cx="526067" cy="346914"/>
              </a:xfrm>
              <a:prstGeom prst="rect">
                <a:avLst/>
              </a:prstGeom>
            </p:spPr>
          </p:pic>
        </p:grp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4693008"/>
              <a:ext cx="81476" cy="8039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034835"/>
              <a:ext cx="81476" cy="80394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381883"/>
              <a:ext cx="81476" cy="8039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6621" y="564651"/>
              <a:ext cx="305977" cy="362848"/>
            </a:xfrm>
            <a:prstGeom prst="rect">
              <a:avLst/>
            </a:prstGeom>
          </p:spPr>
        </p:pic>
      </p:grpSp>
      <p:sp>
        <p:nvSpPr>
          <p:cNvPr id="106" name="Rectangle 105"/>
          <p:cNvSpPr/>
          <p:nvPr/>
        </p:nvSpPr>
        <p:spPr>
          <a:xfrm>
            <a:off x="1036078" y="4909991"/>
            <a:ext cx="2540420" cy="395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Completed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3101261" y="4911221"/>
            <a:ext cx="0" cy="3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03" y="5018353"/>
            <a:ext cx="251836" cy="233425"/>
          </a:xfrm>
          <a:prstGeom prst="rect">
            <a:avLst/>
          </a:prstGeom>
        </p:spPr>
      </p:pic>
      <p:sp>
        <p:nvSpPr>
          <p:cNvPr id="134" name="Rectangle: Rounded Corners 133"/>
          <p:cNvSpPr/>
          <p:nvPr/>
        </p:nvSpPr>
        <p:spPr>
          <a:xfrm>
            <a:off x="9072656" y="354342"/>
            <a:ext cx="2425077" cy="920079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Now, changes need to be saved. Hence, please click on “Save” button.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5" name="Arrow: Up 134"/>
          <p:cNvSpPr/>
          <p:nvPr/>
        </p:nvSpPr>
        <p:spPr>
          <a:xfrm rot="19695874">
            <a:off x="2028936" y="568246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3624141" y="3470455"/>
            <a:ext cx="3932140" cy="453917"/>
            <a:chOff x="7974941" y="3466229"/>
            <a:chExt cx="3932140" cy="453917"/>
          </a:xfrm>
        </p:grpSpPr>
        <p:sp>
          <p:nvSpPr>
            <p:cNvPr id="140" name="Trapezoid 139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41" name="Trapezoid 140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78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3: Editing current Status_3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5499" y="146804"/>
            <a:ext cx="7841899" cy="5919659"/>
            <a:chOff x="1090566" y="417737"/>
            <a:chExt cx="7841899" cy="5919659"/>
          </a:xfrm>
        </p:grpSpPr>
        <p:sp>
          <p:nvSpPr>
            <p:cNvPr id="111" name="Rectangle 110"/>
            <p:cNvSpPr/>
            <p:nvPr/>
          </p:nvSpPr>
          <p:spPr>
            <a:xfrm>
              <a:off x="1677796" y="3514781"/>
              <a:ext cx="7254669" cy="28226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ction Button: Blank 6">
              <a:hlinkClick r:id="" action="ppaction://noaction" highlightClick="1"/>
            </p:cNvPr>
            <p:cNvSpPr/>
            <p:nvPr/>
          </p:nvSpPr>
          <p:spPr>
            <a:xfrm flipH="1">
              <a:off x="1090566" y="528506"/>
              <a:ext cx="570451" cy="580889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155559" y="610623"/>
              <a:ext cx="427843" cy="545284"/>
              <a:chOff x="1155559" y="610623"/>
              <a:chExt cx="427843" cy="545284"/>
            </a:xfrm>
          </p:grpSpPr>
          <p:sp>
            <p:nvSpPr>
              <p:cNvPr id="16" name="Rectangle: Rounded Corners 15"/>
              <p:cNvSpPr/>
              <p:nvPr/>
            </p:nvSpPr>
            <p:spPr>
              <a:xfrm>
                <a:off x="1155559" y="61062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10" y="712437"/>
                <a:ext cx="352337" cy="352337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1155559" y="1331453"/>
              <a:ext cx="427843" cy="545284"/>
              <a:chOff x="1155559" y="1331453"/>
              <a:chExt cx="427843" cy="545284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1155559" y="133145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hlinkClick r:id="rId4" action="ppaction://hlinksldjump"/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5342" y="1456543"/>
                <a:ext cx="329657" cy="329657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1155559" y="2795866"/>
              <a:ext cx="427843" cy="545284"/>
              <a:chOff x="1155559" y="2795866"/>
              <a:chExt cx="427843" cy="545284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1155559" y="279586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26" y="2894580"/>
                <a:ext cx="301501" cy="301501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155558" y="3536467"/>
              <a:ext cx="427843" cy="545284"/>
              <a:chOff x="1155558" y="3536467"/>
              <a:chExt cx="427843" cy="545284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155558" y="3536467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8" y="3600975"/>
                <a:ext cx="411061" cy="411061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132893" y="4274574"/>
              <a:ext cx="473166" cy="545284"/>
              <a:chOff x="1132893" y="4274574"/>
              <a:chExt cx="473166" cy="545284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1168139" y="4274574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32893" y="4310633"/>
                <a:ext cx="473166" cy="473166"/>
                <a:chOff x="7471208" y="2469188"/>
                <a:chExt cx="2543493" cy="2543493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1208" y="2469188"/>
                  <a:ext cx="2543493" cy="2543493"/>
                </a:xfrm>
                <a:prstGeom prst="rect">
                  <a:avLst/>
                </a:prstGeom>
              </p:spPr>
            </p:pic>
            <p:sp>
              <p:nvSpPr>
                <p:cNvPr id="75" name="Action Button: Blank 74">
                  <a:hlinkClick r:id="" action="ppaction://noaction" highlightClick="1"/>
                </p:cNvPr>
                <p:cNvSpPr/>
                <p:nvPr/>
              </p:nvSpPr>
              <p:spPr>
                <a:xfrm>
                  <a:off x="8629704" y="3526770"/>
                  <a:ext cx="226501" cy="279734"/>
                </a:xfrm>
                <a:prstGeom prst="actionButtonBlank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1168138" y="5012681"/>
              <a:ext cx="427843" cy="545284"/>
              <a:chOff x="1168138" y="5012681"/>
              <a:chExt cx="427843" cy="545284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1168138" y="501268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7" y="5078784"/>
                <a:ext cx="394283" cy="394283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1155558" y="5733511"/>
              <a:ext cx="427843" cy="545284"/>
              <a:chOff x="1155558" y="5733511"/>
              <a:chExt cx="427843" cy="545284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1155558" y="573351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HTET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697" y="5786847"/>
                <a:ext cx="226722" cy="226722"/>
              </a:xfrm>
              <a:prstGeom prst="rect">
                <a:avLst/>
              </a:prstGeom>
            </p:spPr>
          </p:pic>
        </p:grpSp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4445" y="544659"/>
              <a:ext cx="305977" cy="362848"/>
            </a:xfrm>
            <a:prstGeom prst="rect">
              <a:avLst/>
            </a:prstGeom>
          </p:spPr>
        </p:pic>
        <p:grpSp>
          <p:nvGrpSpPr>
            <p:cNvPr id="249" name="Group 248"/>
            <p:cNvGrpSpPr/>
            <p:nvPr/>
          </p:nvGrpSpPr>
          <p:grpSpPr>
            <a:xfrm>
              <a:off x="1696266" y="417737"/>
              <a:ext cx="7236199" cy="1077218"/>
              <a:chOff x="1696266" y="417737"/>
              <a:chExt cx="7236199" cy="1077218"/>
            </a:xfrm>
          </p:grpSpPr>
          <p:sp>
            <p:nvSpPr>
              <p:cNvPr id="93" name="Action Button: Blank 92">
                <a:hlinkClick r:id="" action="ppaction://noaction" highlightClick="1"/>
              </p:cNvPr>
              <p:cNvSpPr/>
              <p:nvPr/>
            </p:nvSpPr>
            <p:spPr>
              <a:xfrm>
                <a:off x="1698769" y="535165"/>
                <a:ext cx="7233696" cy="427840"/>
              </a:xfrm>
              <a:prstGeom prst="actionButtonBlank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696266" y="417737"/>
                <a:ext cx="7170896" cy="1077218"/>
                <a:chOff x="1696266" y="417737"/>
                <a:chExt cx="7170896" cy="1077218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5942807" y="565979"/>
                  <a:ext cx="351627" cy="351627"/>
                  <a:chOff x="1921620" y="2817329"/>
                  <a:chExt cx="436813" cy="436813"/>
                </a:xfrm>
              </p:grpSpPr>
              <p:sp>
                <p:nvSpPr>
                  <p:cNvPr id="104" name="Rectangle: Rounded Corners 103"/>
                  <p:cNvSpPr/>
                  <p:nvPr/>
                </p:nvSpPr>
                <p:spPr>
                  <a:xfrm>
                    <a:off x="1921620" y="2817329"/>
                    <a:ext cx="436813" cy="43681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7052" y="2851003"/>
                    <a:ext cx="366043" cy="366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3169645" y="417737"/>
                  <a:ext cx="2520193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To-Do List</a:t>
                  </a:r>
                </a:p>
                <a:p>
                  <a:pPr algn="ctr"/>
                  <a:endPara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Rectangle: Rounded Corners 107"/>
                <p:cNvSpPr/>
                <p:nvPr/>
              </p:nvSpPr>
              <p:spPr>
                <a:xfrm>
                  <a:off x="6312862" y="572813"/>
                  <a:ext cx="2069758" cy="3368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696266" y="932420"/>
                  <a:ext cx="7170896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endPara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1692338" y="1432738"/>
              <a:ext cx="7229119" cy="2057708"/>
              <a:chOff x="1692427" y="1425149"/>
              <a:chExt cx="7065679" cy="2111317"/>
            </a:xfrm>
            <a:solidFill>
              <a:srgbClr val="C00000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1692427" y="1425149"/>
                <a:ext cx="7065679" cy="2111317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743331" y="1454638"/>
                <a:ext cx="6951043" cy="2026796"/>
                <a:chOff x="1743331" y="1454638"/>
                <a:chExt cx="6951043" cy="2026796"/>
              </a:xfrm>
              <a:grpFill/>
            </p:grpSpPr>
            <p:sp>
              <p:nvSpPr>
                <p:cNvPr id="120" name="Rectangle: Rounded Corners 119"/>
                <p:cNvSpPr/>
                <p:nvPr/>
              </p:nvSpPr>
              <p:spPr>
                <a:xfrm>
                  <a:off x="1743331" y="1463290"/>
                  <a:ext cx="2501498" cy="365774"/>
                </a:xfrm>
                <a:prstGeom prst="roundRect">
                  <a:avLst>
                    <a:gd name="adj" fmla="val 18423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 </a:t>
                  </a:r>
                </a:p>
              </p:txBody>
            </p:sp>
            <p:sp>
              <p:nvSpPr>
                <p:cNvPr id="124" name="Rectangle: Rounded Corners 123"/>
                <p:cNvSpPr/>
                <p:nvPr/>
              </p:nvSpPr>
              <p:spPr>
                <a:xfrm>
                  <a:off x="1765622" y="1850316"/>
                  <a:ext cx="2479207" cy="1631115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9" name="Rectangle: Rounded Corners 128"/>
                <p:cNvSpPr/>
                <p:nvPr/>
              </p:nvSpPr>
              <p:spPr>
                <a:xfrm>
                  <a:off x="4219758" y="1454638"/>
                  <a:ext cx="4474616" cy="396712"/>
                </a:xfrm>
                <a:prstGeom prst="roundRect">
                  <a:avLst>
                    <a:gd name="adj" fmla="val 18314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	</a:t>
                  </a:r>
                </a:p>
              </p:txBody>
            </p:sp>
            <p:sp>
              <p:nvSpPr>
                <p:cNvPr id="138" name="Rectangle: Rounded Corners 137"/>
                <p:cNvSpPr/>
                <p:nvPr/>
              </p:nvSpPr>
              <p:spPr>
                <a:xfrm>
                  <a:off x="4291897" y="1829063"/>
                  <a:ext cx="4390710" cy="1652371"/>
                </a:xfrm>
                <a:prstGeom prst="roundRect">
                  <a:avLst>
                    <a:gd name="adj" fmla="val 6651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All End-End task dependencies have been cleared. “Calculate Budget” can be ended now.………………….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……………………………………………….</a:t>
                  </a:r>
                </a:p>
                <a:p>
                  <a:endPara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50777" y="2063659"/>
              <a:ext cx="427843" cy="545284"/>
              <a:chOff x="10301068" y="2995456"/>
              <a:chExt cx="427843" cy="545284"/>
            </a:xfrm>
          </p:grpSpPr>
          <p:sp>
            <p:nvSpPr>
              <p:cNvPr id="80" name="Rectangle: Rounded Corners 79"/>
              <p:cNvSpPr/>
              <p:nvPr/>
            </p:nvSpPr>
            <p:spPr>
              <a:xfrm>
                <a:off x="10301068" y="299545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Line Arrow: Rotate left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800000">
                <a:off x="10357704" y="3090134"/>
                <a:ext cx="309460" cy="30946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335398" y="1545355"/>
              <a:ext cx="3519702" cy="233172"/>
              <a:chOff x="9688518" y="3577708"/>
              <a:chExt cx="2048083" cy="138036"/>
            </a:xfrm>
          </p:grpSpPr>
          <p:sp>
            <p:nvSpPr>
              <p:cNvPr id="84" name="Action Button: Blank 83">
                <a:hlinkClick r:id="" action="ppaction://noaction" highlightClick="1"/>
              </p:cNvPr>
              <p:cNvSpPr/>
              <p:nvPr/>
            </p:nvSpPr>
            <p:spPr>
              <a:xfrm>
                <a:off x="10565551" y="3577709"/>
                <a:ext cx="1171050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85" name="Action Button: Blank 84">
                <a:hlinkClick r:id="" action="ppaction://noaction" highlightClick="1"/>
              </p:cNvPr>
              <p:cNvSpPr/>
              <p:nvPr/>
            </p:nvSpPr>
            <p:spPr>
              <a:xfrm>
                <a:off x="9688518" y="3577708"/>
                <a:ext cx="2048083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  <p:sp>
          <p:nvSpPr>
            <p:cNvPr id="90" name="Rectangle: Rounded Corners 89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26007" y="3539429"/>
              <a:ext cx="138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Date: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92337" y="4903125"/>
              <a:ext cx="1327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Status: 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67332" y="3811081"/>
              <a:ext cx="2540420" cy="285351"/>
              <a:chOff x="1767332" y="3811081"/>
              <a:chExt cx="2540420" cy="2853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04/02/2017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9583"/>
                <a:ext cx="275793" cy="223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17" name="TextBox 116"/>
            <p:cNvSpPr txBox="1"/>
            <p:nvPr/>
          </p:nvSpPr>
          <p:spPr>
            <a:xfrm>
              <a:off x="1703343" y="4206236"/>
              <a:ext cx="1249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Date: 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1786328" y="4481255"/>
              <a:ext cx="2540420" cy="285351"/>
              <a:chOff x="1786328" y="4481255"/>
              <a:chExt cx="2540420" cy="285351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786328" y="4481255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07/02/2017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5159"/>
                  <a:ext cx="275793" cy="22766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/>
            <p:cNvCxnSpPr>
              <a:cxnSpLocks/>
            </p:cNvCxnSpPr>
            <p:nvPr/>
          </p:nvCxnSpPr>
          <p:spPr>
            <a:xfrm>
              <a:off x="3846328" y="3815541"/>
              <a:ext cx="0" cy="2808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1781145" y="5175508"/>
              <a:ext cx="2540420" cy="395555"/>
              <a:chOff x="1786328" y="4481255"/>
              <a:chExt cx="2540420" cy="285351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86328" y="4481255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  <p:cxnSp>
            <p:nvCxnSpPr>
              <p:cNvPr id="126" name="Straight Connector 125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8" name="Picture 227">
              <a:hlinkClick r:id="rId16" action="ppaction://hlinksldjump"/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334" y="5254399"/>
              <a:ext cx="251836" cy="251836"/>
            </a:xfrm>
            <a:prstGeom prst="rect">
              <a:avLst/>
            </a:prstGeom>
          </p:spPr>
        </p:pic>
        <p:sp>
          <p:nvSpPr>
            <p:cNvPr id="230" name="Rectangle: Rounded Corners 229"/>
            <p:cNvSpPr/>
            <p:nvPr/>
          </p:nvSpPr>
          <p:spPr>
            <a:xfrm>
              <a:off x="2116205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Save</a:t>
              </a:r>
            </a:p>
          </p:txBody>
        </p:sp>
        <p:sp>
          <p:nvSpPr>
            <p:cNvPr id="143" name="Rectangle: Rounded Corners 142"/>
            <p:cNvSpPr/>
            <p:nvPr/>
          </p:nvSpPr>
          <p:spPr>
            <a:xfrm>
              <a:off x="3108097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Exit</a:t>
              </a:r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8177517" y="3973005"/>
              <a:ext cx="359902" cy="22888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312131" y="3501029"/>
              <a:ext cx="206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Dependency: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6883" y="4206575"/>
              <a:ext cx="4477329" cy="1747927"/>
              <a:chOff x="4366883" y="4206575"/>
              <a:chExt cx="4477329" cy="174792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4372066" y="4206575"/>
                <a:ext cx="4472146" cy="352840"/>
                <a:chOff x="4372066" y="4206575"/>
                <a:chExt cx="4472146" cy="352840"/>
              </a:xfrm>
            </p:grpSpPr>
            <p:sp>
              <p:nvSpPr>
                <p:cNvPr id="232" name="Action Button: Blank 231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Transport	</a:t>
                  </a:r>
                </a:p>
              </p:txBody>
            </p:sp>
            <p:sp>
              <p:nvSpPr>
                <p:cNvPr id="233" name="Rectangle: Rounded Corners 232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  <p:pic>
              <p:nvPicPr>
                <p:cNvPr id="235" name="Picture 234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3395" y="4338043"/>
                  <a:ext cx="81476" cy="80394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4372066" y="4546199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147" name="Rectangle: Rounded Corners 146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366883" y="489598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0" name="Action Button: Blank 149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Buy Tickets for Attractions	</a:t>
                  </a:r>
                </a:p>
              </p:txBody>
            </p:sp>
            <p:sp>
              <p:nvSpPr>
                <p:cNvPr id="151" name="Rectangle: Rounded Corners 150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369208" y="524882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Confirm Attendance </a:t>
                  </a:r>
                </a:p>
              </p:txBody>
            </p:sp>
            <p:sp>
              <p:nvSpPr>
                <p:cNvPr id="156" name="Rectangle: Rounded Corners 155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sp>
            <p:nvSpPr>
              <p:cNvPr id="159" name="Action Button: Blank 158">
                <a:hlinkClick r:id="" action="ppaction://noaction" highlightClick="1"/>
              </p:cNvPr>
              <p:cNvSpPr/>
              <p:nvPr/>
            </p:nvSpPr>
            <p:spPr>
              <a:xfrm>
                <a:off x="4369208" y="5601662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248" name="Oval 247"/>
            <p:cNvSpPr/>
            <p:nvPr/>
          </p:nvSpPr>
          <p:spPr>
            <a:xfrm>
              <a:off x="8549951" y="3585449"/>
              <a:ext cx="257998" cy="2220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8411067" y="552593"/>
              <a:ext cx="456094" cy="365013"/>
              <a:chOff x="9590060" y="1554007"/>
              <a:chExt cx="526068" cy="392239"/>
            </a:xfrm>
          </p:grpSpPr>
          <p:sp>
            <p:nvSpPr>
              <p:cNvPr id="172" name="Rectangle: Rounded Corners 171"/>
              <p:cNvSpPr/>
              <p:nvPr/>
            </p:nvSpPr>
            <p:spPr>
              <a:xfrm>
                <a:off x="9590060" y="1554007"/>
                <a:ext cx="526068" cy="3922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>
                <a:hlinkClick r:id="rId19" action="ppaction://hlinksldjump"/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0060" y="1554007"/>
                <a:ext cx="526067" cy="346914"/>
              </a:xfrm>
              <a:prstGeom prst="rect">
                <a:avLst/>
              </a:prstGeom>
            </p:spPr>
          </p:pic>
        </p:grp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4693008"/>
              <a:ext cx="81476" cy="8039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034835"/>
              <a:ext cx="81476" cy="80394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381883"/>
              <a:ext cx="81476" cy="8039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6621" y="564651"/>
              <a:ext cx="305977" cy="362848"/>
            </a:xfrm>
            <a:prstGeom prst="rect">
              <a:avLst/>
            </a:prstGeom>
          </p:spPr>
        </p:pic>
      </p:grpSp>
      <p:sp>
        <p:nvSpPr>
          <p:cNvPr id="106" name="Rectangle 105"/>
          <p:cNvSpPr/>
          <p:nvPr/>
        </p:nvSpPr>
        <p:spPr>
          <a:xfrm>
            <a:off x="1036078" y="4909991"/>
            <a:ext cx="2540420" cy="395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Completed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3101261" y="4911221"/>
            <a:ext cx="0" cy="3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03" y="5018353"/>
            <a:ext cx="251836" cy="233425"/>
          </a:xfrm>
          <a:prstGeom prst="rect">
            <a:avLst/>
          </a:prstGeom>
        </p:spPr>
      </p:pic>
      <p:sp>
        <p:nvSpPr>
          <p:cNvPr id="128" name="Rectangle: Rounded Corners 127"/>
          <p:cNvSpPr/>
          <p:nvPr/>
        </p:nvSpPr>
        <p:spPr>
          <a:xfrm>
            <a:off x="1190216" y="5940538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have been saved successfully.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2796" y="6001370"/>
            <a:ext cx="92307" cy="91081"/>
          </a:xfrm>
          <a:prstGeom prst="rect">
            <a:avLst/>
          </a:prstGeom>
        </p:spPr>
      </p:pic>
      <p:sp>
        <p:nvSpPr>
          <p:cNvPr id="109" name="TextBox 108">
            <a:hlinkClick r:id="rId4" action="ppaction://hlinksldjump"/>
          </p:cNvPr>
          <p:cNvSpPr txBox="1"/>
          <p:nvPr/>
        </p:nvSpPr>
        <p:spPr>
          <a:xfrm>
            <a:off x="631384" y="1007395"/>
            <a:ext cx="1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0" name="Rectangle: Rounded Corners 109"/>
          <p:cNvSpPr/>
          <p:nvPr/>
        </p:nvSpPr>
        <p:spPr>
          <a:xfrm>
            <a:off x="9072655" y="354341"/>
            <a:ext cx="2552077" cy="156759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notification will be sent updating the user about changes and dependency relationships.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-button to see the update message. 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7" name="Arrow: Up 136"/>
          <p:cNvSpPr/>
          <p:nvPr/>
        </p:nvSpPr>
        <p:spPr>
          <a:xfrm rot="19695874">
            <a:off x="770716" y="140225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624141" y="3470455"/>
            <a:ext cx="3932140" cy="453917"/>
            <a:chOff x="7974941" y="3466229"/>
            <a:chExt cx="3932140" cy="453917"/>
          </a:xfrm>
        </p:grpSpPr>
        <p:sp>
          <p:nvSpPr>
            <p:cNvPr id="142" name="Trapezoid 141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48" name="Trapezoid 147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3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09" grpId="0"/>
      <p:bldP spid="137" grpId="0" animBg="1"/>
      <p:bldP spid="13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3: Editing current Status_4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5499" y="146804"/>
            <a:ext cx="7841899" cy="5919659"/>
            <a:chOff x="1090566" y="417737"/>
            <a:chExt cx="7841899" cy="5919659"/>
          </a:xfrm>
        </p:grpSpPr>
        <p:sp>
          <p:nvSpPr>
            <p:cNvPr id="111" name="Rectangle 110"/>
            <p:cNvSpPr/>
            <p:nvPr/>
          </p:nvSpPr>
          <p:spPr>
            <a:xfrm>
              <a:off x="1677796" y="3514781"/>
              <a:ext cx="7254669" cy="28226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ction Button: Blank 6">
              <a:hlinkClick r:id="" action="ppaction://noaction" highlightClick="1"/>
            </p:cNvPr>
            <p:cNvSpPr/>
            <p:nvPr/>
          </p:nvSpPr>
          <p:spPr>
            <a:xfrm flipH="1">
              <a:off x="1090566" y="528506"/>
              <a:ext cx="570451" cy="580889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155559" y="610623"/>
              <a:ext cx="427843" cy="545284"/>
              <a:chOff x="1155559" y="610623"/>
              <a:chExt cx="427843" cy="545284"/>
            </a:xfrm>
          </p:grpSpPr>
          <p:sp>
            <p:nvSpPr>
              <p:cNvPr id="16" name="Rectangle: Rounded Corners 15"/>
              <p:cNvSpPr/>
              <p:nvPr/>
            </p:nvSpPr>
            <p:spPr>
              <a:xfrm>
                <a:off x="1155559" y="61062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10" y="712437"/>
                <a:ext cx="352337" cy="352337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1155559" y="1331453"/>
              <a:ext cx="427843" cy="545284"/>
              <a:chOff x="1155559" y="1331453"/>
              <a:chExt cx="427843" cy="545284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1155559" y="1331453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05342" y="1456543"/>
                <a:ext cx="329657" cy="329657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1155559" y="2795866"/>
              <a:ext cx="427843" cy="545284"/>
              <a:chOff x="1155559" y="2795866"/>
              <a:chExt cx="427843" cy="545284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1155559" y="279586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26" y="2894580"/>
                <a:ext cx="301501" cy="301501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155558" y="3536467"/>
              <a:ext cx="427843" cy="545284"/>
              <a:chOff x="1155558" y="3536467"/>
              <a:chExt cx="427843" cy="545284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155558" y="3536467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138" y="3600975"/>
                <a:ext cx="411061" cy="411061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132893" y="4274574"/>
              <a:ext cx="473166" cy="545284"/>
              <a:chOff x="1132893" y="4274574"/>
              <a:chExt cx="473166" cy="545284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1168139" y="4274574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32893" y="4310633"/>
                <a:ext cx="473166" cy="473166"/>
                <a:chOff x="7471208" y="2469188"/>
                <a:chExt cx="2543493" cy="2543493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71208" y="2469188"/>
                  <a:ext cx="2543493" cy="2543493"/>
                </a:xfrm>
                <a:prstGeom prst="rect">
                  <a:avLst/>
                </a:prstGeom>
              </p:spPr>
            </p:pic>
            <p:sp>
              <p:nvSpPr>
                <p:cNvPr id="75" name="Action Button: Blank 74">
                  <a:hlinkClick r:id="" action="ppaction://noaction" highlightClick="1"/>
                </p:cNvPr>
                <p:cNvSpPr/>
                <p:nvPr/>
              </p:nvSpPr>
              <p:spPr>
                <a:xfrm>
                  <a:off x="8629704" y="3526770"/>
                  <a:ext cx="226501" cy="279734"/>
                </a:xfrm>
                <a:prstGeom prst="actionButtonBlank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1168138" y="5012681"/>
              <a:ext cx="427843" cy="545284"/>
              <a:chOff x="1168138" y="5012681"/>
              <a:chExt cx="427843" cy="545284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1168138" y="501268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7" y="5078784"/>
                <a:ext cx="394283" cy="394283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1155558" y="5733511"/>
              <a:ext cx="427843" cy="545284"/>
              <a:chOff x="1155558" y="5733511"/>
              <a:chExt cx="427843" cy="545284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1155558" y="5733511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HTET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697" y="5786847"/>
                <a:ext cx="226722" cy="226722"/>
              </a:xfrm>
              <a:prstGeom prst="rect">
                <a:avLst/>
              </a:prstGeom>
            </p:spPr>
          </p:pic>
        </p:grpSp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4445" y="544659"/>
              <a:ext cx="305977" cy="362848"/>
            </a:xfrm>
            <a:prstGeom prst="rect">
              <a:avLst/>
            </a:prstGeom>
          </p:spPr>
        </p:pic>
        <p:grpSp>
          <p:nvGrpSpPr>
            <p:cNvPr id="249" name="Group 248"/>
            <p:cNvGrpSpPr/>
            <p:nvPr/>
          </p:nvGrpSpPr>
          <p:grpSpPr>
            <a:xfrm>
              <a:off x="1696266" y="417737"/>
              <a:ext cx="7236199" cy="1077218"/>
              <a:chOff x="1696266" y="417737"/>
              <a:chExt cx="7236199" cy="1077218"/>
            </a:xfrm>
          </p:grpSpPr>
          <p:sp>
            <p:nvSpPr>
              <p:cNvPr id="93" name="Action Button: Blank 92">
                <a:hlinkClick r:id="" action="ppaction://noaction" highlightClick="1"/>
              </p:cNvPr>
              <p:cNvSpPr/>
              <p:nvPr/>
            </p:nvSpPr>
            <p:spPr>
              <a:xfrm>
                <a:off x="1698769" y="535165"/>
                <a:ext cx="7233696" cy="427840"/>
              </a:xfrm>
              <a:prstGeom prst="actionButtonBlank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696266" y="417737"/>
                <a:ext cx="7170896" cy="1077218"/>
                <a:chOff x="1696266" y="417737"/>
                <a:chExt cx="7170896" cy="1077218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5942807" y="565979"/>
                  <a:ext cx="351627" cy="351627"/>
                  <a:chOff x="1921620" y="2817329"/>
                  <a:chExt cx="436813" cy="436813"/>
                </a:xfrm>
              </p:grpSpPr>
              <p:sp>
                <p:nvSpPr>
                  <p:cNvPr id="104" name="Rectangle: Rounded Corners 103"/>
                  <p:cNvSpPr/>
                  <p:nvPr/>
                </p:nvSpPr>
                <p:spPr>
                  <a:xfrm>
                    <a:off x="1921620" y="2817329"/>
                    <a:ext cx="436813" cy="43681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7052" y="2851003"/>
                    <a:ext cx="366043" cy="366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3169645" y="417737"/>
                  <a:ext cx="2520193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To-Do List</a:t>
                  </a:r>
                </a:p>
                <a:p>
                  <a:pPr algn="ctr"/>
                  <a:endPara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Rectangle: Rounded Corners 107"/>
                <p:cNvSpPr/>
                <p:nvPr/>
              </p:nvSpPr>
              <p:spPr>
                <a:xfrm>
                  <a:off x="6312862" y="572813"/>
                  <a:ext cx="2069758" cy="3368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696266" y="932420"/>
                  <a:ext cx="7170896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endPara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1692338" y="1432738"/>
              <a:ext cx="7229119" cy="2057708"/>
              <a:chOff x="1692427" y="1425149"/>
              <a:chExt cx="7065679" cy="2111317"/>
            </a:xfrm>
            <a:solidFill>
              <a:srgbClr val="C00000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1692427" y="1425149"/>
                <a:ext cx="7065679" cy="2111317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743331" y="1454638"/>
                <a:ext cx="6951043" cy="2026796"/>
                <a:chOff x="1743331" y="1454638"/>
                <a:chExt cx="6951043" cy="2026796"/>
              </a:xfrm>
              <a:grpFill/>
            </p:grpSpPr>
            <p:sp>
              <p:nvSpPr>
                <p:cNvPr id="120" name="Rectangle: Rounded Corners 119"/>
                <p:cNvSpPr/>
                <p:nvPr/>
              </p:nvSpPr>
              <p:spPr>
                <a:xfrm>
                  <a:off x="1743331" y="1463290"/>
                  <a:ext cx="2501498" cy="365774"/>
                </a:xfrm>
                <a:prstGeom prst="roundRect">
                  <a:avLst>
                    <a:gd name="adj" fmla="val 18423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 </a:t>
                  </a:r>
                </a:p>
              </p:txBody>
            </p:sp>
            <p:sp>
              <p:nvSpPr>
                <p:cNvPr id="124" name="Rectangle: Rounded Corners 123"/>
                <p:cNvSpPr/>
                <p:nvPr/>
              </p:nvSpPr>
              <p:spPr>
                <a:xfrm>
                  <a:off x="1765622" y="1850316"/>
                  <a:ext cx="2479207" cy="1631115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9" name="Rectangle: Rounded Corners 128"/>
                <p:cNvSpPr/>
                <p:nvPr/>
              </p:nvSpPr>
              <p:spPr>
                <a:xfrm>
                  <a:off x="4219758" y="1454638"/>
                  <a:ext cx="4474616" cy="396712"/>
                </a:xfrm>
                <a:prstGeom prst="roundRect">
                  <a:avLst>
                    <a:gd name="adj" fmla="val 18314"/>
                  </a:avLst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: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	</a:t>
                  </a:r>
                </a:p>
              </p:txBody>
            </p:sp>
            <p:sp>
              <p:nvSpPr>
                <p:cNvPr id="138" name="Rectangle: Rounded Corners 137"/>
                <p:cNvSpPr/>
                <p:nvPr/>
              </p:nvSpPr>
              <p:spPr>
                <a:xfrm>
                  <a:off x="4291897" y="1829063"/>
                  <a:ext cx="4390710" cy="1652371"/>
                </a:xfrm>
                <a:prstGeom prst="roundRect">
                  <a:avLst>
                    <a:gd name="adj" fmla="val 6651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All End-End task dependencies have been cleared. “Calculate Budget” can be ended now.………………….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……………………………………………..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……………………………………………….</a:t>
                  </a:r>
                </a:p>
                <a:p>
                  <a:endPara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50777" y="2063659"/>
              <a:ext cx="427843" cy="545284"/>
              <a:chOff x="10301068" y="2995456"/>
              <a:chExt cx="427843" cy="545284"/>
            </a:xfrm>
          </p:grpSpPr>
          <p:sp>
            <p:nvSpPr>
              <p:cNvPr id="80" name="Rectangle: Rounded Corners 79"/>
              <p:cNvSpPr/>
              <p:nvPr/>
            </p:nvSpPr>
            <p:spPr>
              <a:xfrm>
                <a:off x="10301068" y="2995456"/>
                <a:ext cx="427843" cy="545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Line Arrow: Rotate left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800000">
                <a:off x="10357704" y="3090134"/>
                <a:ext cx="309460" cy="30946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335398" y="1545355"/>
              <a:ext cx="3519702" cy="233172"/>
              <a:chOff x="9688518" y="3577708"/>
              <a:chExt cx="2048083" cy="138036"/>
            </a:xfrm>
          </p:grpSpPr>
          <p:sp>
            <p:nvSpPr>
              <p:cNvPr id="84" name="Action Button: Blank 83">
                <a:hlinkClick r:id="" action="ppaction://noaction" highlightClick="1"/>
              </p:cNvPr>
              <p:cNvSpPr/>
              <p:nvPr/>
            </p:nvSpPr>
            <p:spPr>
              <a:xfrm>
                <a:off x="10565551" y="3577709"/>
                <a:ext cx="1171050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85" name="Action Button: Blank 84">
                <a:hlinkClick r:id="" action="ppaction://noaction" highlightClick="1"/>
              </p:cNvPr>
              <p:cNvSpPr/>
              <p:nvPr/>
            </p:nvSpPr>
            <p:spPr>
              <a:xfrm>
                <a:off x="9688518" y="3577708"/>
                <a:ext cx="2048083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  <p:sp>
          <p:nvSpPr>
            <p:cNvPr id="90" name="Rectangle: Rounded Corners 89"/>
            <p:cNvSpPr/>
            <p:nvPr/>
          </p:nvSpPr>
          <p:spPr>
            <a:xfrm>
              <a:off x="1698769" y="1003189"/>
              <a:ext cx="7222688" cy="37961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26007" y="3539429"/>
              <a:ext cx="1382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Date: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92337" y="4903125"/>
              <a:ext cx="1327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Status: 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67332" y="3811081"/>
              <a:ext cx="2540420" cy="285351"/>
              <a:chOff x="1767332" y="3811081"/>
              <a:chExt cx="2540420" cy="2853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04/02/2017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9583"/>
                <a:ext cx="275793" cy="223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17" name="TextBox 116"/>
            <p:cNvSpPr txBox="1"/>
            <p:nvPr/>
          </p:nvSpPr>
          <p:spPr>
            <a:xfrm>
              <a:off x="1703343" y="4206236"/>
              <a:ext cx="1249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Date: 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1786328" y="4481255"/>
              <a:ext cx="2540420" cy="285351"/>
              <a:chOff x="1786328" y="4481255"/>
              <a:chExt cx="2540420" cy="285351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786328" y="4481255"/>
                <a:ext cx="2540420" cy="285351"/>
                <a:chOff x="1767332" y="3811081"/>
                <a:chExt cx="2540420" cy="285351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767332" y="3811081"/>
                  <a:ext cx="2540420" cy="285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07/02/2017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301" y="3835159"/>
                  <a:ext cx="275793" cy="22766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/>
            <p:cNvCxnSpPr>
              <a:cxnSpLocks/>
            </p:cNvCxnSpPr>
            <p:nvPr/>
          </p:nvCxnSpPr>
          <p:spPr>
            <a:xfrm>
              <a:off x="3846328" y="3815541"/>
              <a:ext cx="0" cy="2808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1781145" y="5175508"/>
              <a:ext cx="2540420" cy="395555"/>
              <a:chOff x="1786328" y="4481255"/>
              <a:chExt cx="2540420" cy="285351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86328" y="4481255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  <p:cxnSp>
            <p:nvCxnSpPr>
              <p:cNvPr id="126" name="Straight Connector 125"/>
              <p:cNvCxnSpPr>
                <a:cxnSpLocks/>
              </p:cNvCxnSpPr>
              <p:nvPr/>
            </p:nvCxnSpPr>
            <p:spPr>
              <a:xfrm>
                <a:off x="3866414" y="4481255"/>
                <a:ext cx="0" cy="285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8" name="Picture 227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334" y="5254399"/>
              <a:ext cx="251836" cy="251836"/>
            </a:xfrm>
            <a:prstGeom prst="rect">
              <a:avLst/>
            </a:prstGeom>
          </p:spPr>
        </p:pic>
        <p:sp>
          <p:nvSpPr>
            <p:cNvPr id="230" name="Rectangle: Rounded Corners 229"/>
            <p:cNvSpPr/>
            <p:nvPr/>
          </p:nvSpPr>
          <p:spPr>
            <a:xfrm>
              <a:off x="2116205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Save</a:t>
              </a:r>
            </a:p>
          </p:txBody>
        </p:sp>
        <p:sp>
          <p:nvSpPr>
            <p:cNvPr id="143" name="Rectangle: Rounded Corners 142"/>
            <p:cNvSpPr/>
            <p:nvPr/>
          </p:nvSpPr>
          <p:spPr>
            <a:xfrm>
              <a:off x="3108097" y="5775436"/>
              <a:ext cx="738231" cy="26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Exit</a:t>
              </a:r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8177517" y="3973005"/>
              <a:ext cx="359902" cy="22888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312131" y="3501029"/>
              <a:ext cx="206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Dependency: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6883" y="4206575"/>
              <a:ext cx="4477329" cy="1747927"/>
              <a:chOff x="4366883" y="4206575"/>
              <a:chExt cx="4477329" cy="174792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4372066" y="4206575"/>
                <a:ext cx="4472146" cy="352840"/>
                <a:chOff x="4372066" y="4206575"/>
                <a:chExt cx="4472146" cy="352840"/>
              </a:xfrm>
            </p:grpSpPr>
            <p:sp>
              <p:nvSpPr>
                <p:cNvPr id="232" name="Action Button: Blank 231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Transport	</a:t>
                  </a:r>
                </a:p>
              </p:txBody>
            </p:sp>
            <p:sp>
              <p:nvSpPr>
                <p:cNvPr id="233" name="Rectangle: Rounded Corners 232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  <p:pic>
              <p:nvPicPr>
                <p:cNvPr id="235" name="Picture 234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3395" y="4338043"/>
                  <a:ext cx="81476" cy="80394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4372066" y="4546199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147" name="Rectangle: Rounded Corners 146"/>
                <p:cNvSpPr/>
                <p:nvPr/>
              </p:nvSpPr>
              <p:spPr>
                <a:xfrm>
                  <a:off x="6761527" y="4241279"/>
                  <a:ext cx="1775892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366883" y="489598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0" name="Action Button: Blank 149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Buy Tickets for Attractions	</a:t>
                  </a:r>
                </a:p>
              </p:txBody>
            </p:sp>
            <p:sp>
              <p:nvSpPr>
                <p:cNvPr id="151" name="Rectangle: Rounded Corners 150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369208" y="5248822"/>
                <a:ext cx="4472146" cy="352840"/>
                <a:chOff x="4372066" y="4206575"/>
                <a:chExt cx="4472146" cy="352840"/>
              </a:xfrm>
            </p:grpSpPr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4372066" y="4206575"/>
                  <a:ext cx="4472146" cy="352840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Confirm Attendance </a:t>
                  </a:r>
                </a:p>
              </p:txBody>
            </p:sp>
            <p:sp>
              <p:nvSpPr>
                <p:cNvPr id="156" name="Rectangle: Rounded Corners 155"/>
                <p:cNvSpPr/>
                <p:nvPr/>
              </p:nvSpPr>
              <p:spPr>
                <a:xfrm>
                  <a:off x="6766710" y="4241279"/>
                  <a:ext cx="1770709" cy="2660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Completed</a:t>
                  </a:r>
                </a:p>
              </p:txBody>
            </p:sp>
          </p:grpSp>
          <p:sp>
            <p:nvSpPr>
              <p:cNvPr id="159" name="Action Button: Blank 158">
                <a:hlinkClick r:id="" action="ppaction://noaction" highlightClick="1"/>
              </p:cNvPr>
              <p:cNvSpPr/>
              <p:nvPr/>
            </p:nvSpPr>
            <p:spPr>
              <a:xfrm>
                <a:off x="4369208" y="5601662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248" name="Oval 247"/>
            <p:cNvSpPr/>
            <p:nvPr/>
          </p:nvSpPr>
          <p:spPr>
            <a:xfrm>
              <a:off x="8549951" y="3585449"/>
              <a:ext cx="257998" cy="2220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8411067" y="552593"/>
              <a:ext cx="456094" cy="365013"/>
              <a:chOff x="9590060" y="1554007"/>
              <a:chExt cx="526068" cy="392239"/>
            </a:xfrm>
          </p:grpSpPr>
          <p:sp>
            <p:nvSpPr>
              <p:cNvPr id="172" name="Rectangle: Rounded Corners 171"/>
              <p:cNvSpPr/>
              <p:nvPr/>
            </p:nvSpPr>
            <p:spPr>
              <a:xfrm>
                <a:off x="9590060" y="1554007"/>
                <a:ext cx="526068" cy="3922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>
                <a:hlinkClick r:id="rId18" action="ppaction://hlinksldjump"/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0060" y="1554007"/>
                <a:ext cx="526067" cy="346914"/>
              </a:xfrm>
              <a:prstGeom prst="rect">
                <a:avLst/>
              </a:prstGeom>
            </p:spPr>
          </p:pic>
        </p:grp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4693008"/>
              <a:ext cx="81476" cy="8039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034835"/>
              <a:ext cx="81476" cy="80394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21" y="5381883"/>
              <a:ext cx="81476" cy="8039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3" t="-199" r="12591" b="199"/>
            <a:stretch/>
          </p:blipFill>
          <p:spPr>
            <a:xfrm rot="5400000">
              <a:off x="1756621" y="564651"/>
              <a:ext cx="305977" cy="362848"/>
            </a:xfrm>
            <a:prstGeom prst="rect">
              <a:avLst/>
            </a:prstGeom>
          </p:spPr>
        </p:pic>
      </p:grpSp>
      <p:sp>
        <p:nvSpPr>
          <p:cNvPr id="106" name="Rectangle 105"/>
          <p:cNvSpPr/>
          <p:nvPr/>
        </p:nvSpPr>
        <p:spPr>
          <a:xfrm>
            <a:off x="1036078" y="4909991"/>
            <a:ext cx="2540420" cy="395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Completed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3101261" y="4911221"/>
            <a:ext cx="0" cy="3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03" y="5018353"/>
            <a:ext cx="251836" cy="233425"/>
          </a:xfrm>
          <a:prstGeom prst="rect">
            <a:avLst/>
          </a:prstGeom>
        </p:spPr>
      </p:pic>
      <p:sp>
        <p:nvSpPr>
          <p:cNvPr id="110" name="Rectangle: Rounded Corners 109"/>
          <p:cNvSpPr/>
          <p:nvPr/>
        </p:nvSpPr>
        <p:spPr>
          <a:xfrm>
            <a:off x="9072655" y="354341"/>
            <a:ext cx="2348878" cy="1830059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Notification Count “1” on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-button has disappeared because the user has already checked the notification. 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press spacebar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proceed to next feature] 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9344273" y="3077730"/>
            <a:ext cx="2016326" cy="2623873"/>
            <a:chOff x="9141030" y="2454911"/>
            <a:chExt cx="2016326" cy="2623873"/>
          </a:xfrm>
        </p:grpSpPr>
        <p:sp>
          <p:nvSpPr>
            <p:cNvPr id="133" name="Rectangle: Rounded Corners 132"/>
            <p:cNvSpPr/>
            <p:nvPr/>
          </p:nvSpPr>
          <p:spPr>
            <a:xfrm>
              <a:off x="9141030" y="2454911"/>
              <a:ext cx="2016326" cy="2623873"/>
            </a:xfrm>
            <a:prstGeom prst="roundRect">
              <a:avLst>
                <a:gd name="adj" fmla="val 4601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984364" y="2491209"/>
              <a:ext cx="329657" cy="329657"/>
            </a:xfrm>
            <a:prstGeom prst="rect">
              <a:avLst/>
            </a:prstGeom>
          </p:spPr>
        </p:pic>
        <p:sp>
          <p:nvSpPr>
            <p:cNvPr id="135" name="Rectangle 134"/>
            <p:cNvSpPr/>
            <p:nvPr/>
          </p:nvSpPr>
          <p:spPr>
            <a:xfrm>
              <a:off x="9141030" y="2857164"/>
              <a:ext cx="2016326" cy="1823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“Calculate Budget” has completed successfully. The following dependencies are affected……………………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…………………………………………………………………………………………………..</a:t>
              </a:r>
            </a:p>
            <a:p>
              <a:endPara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Rectangle: Rounded Corners 135"/>
            <p:cNvSpPr/>
            <p:nvPr/>
          </p:nvSpPr>
          <p:spPr>
            <a:xfrm>
              <a:off x="10603684" y="2519716"/>
              <a:ext cx="478173" cy="2726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Edit</a:t>
              </a:r>
            </a:p>
          </p:txBody>
        </p:sp>
      </p:grpSp>
      <p:sp>
        <p:nvSpPr>
          <p:cNvPr id="127" name="Rectangle: Rounded Corners 126"/>
          <p:cNvSpPr/>
          <p:nvPr/>
        </p:nvSpPr>
        <p:spPr>
          <a:xfrm>
            <a:off x="9176857" y="2360670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3624141" y="3470455"/>
            <a:ext cx="3932140" cy="453917"/>
            <a:chOff x="7974941" y="3466229"/>
            <a:chExt cx="3932140" cy="453917"/>
          </a:xfrm>
        </p:grpSpPr>
        <p:sp>
          <p:nvSpPr>
            <p:cNvPr id="139" name="Trapezoid 138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40" name="Trapezoid 139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8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4: Choosing date from pop-up calendar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4017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19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3292382" y="4650451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/>
          <p:cNvSpPr/>
          <p:nvPr/>
        </p:nvSpPr>
        <p:spPr>
          <a:xfrm>
            <a:off x="9185435" y="528506"/>
            <a:ext cx="2642498" cy="134823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(4) Choosing date from pop-up calendar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calendar icon. 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442120" y="3724818"/>
            <a:ext cx="3932140" cy="453917"/>
            <a:chOff x="7974941" y="3466229"/>
            <a:chExt cx="3932140" cy="453917"/>
          </a:xfrm>
        </p:grpSpPr>
        <p:sp>
          <p:nvSpPr>
            <p:cNvPr id="141" name="Trapezoid 140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42" name="Trapezoid 14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6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4: Choosing date from pop-up calendar_1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80487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93257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58250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8250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58250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58249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35584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70829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58249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7136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98957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5029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53468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38089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801460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8698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5028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0023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806034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89019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49019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83836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25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218896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210788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80208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414822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69574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52642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513758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9312" y="539155"/>
            <a:ext cx="305977" cy="362848"/>
          </a:xfrm>
          <a:prstGeom prst="rect">
            <a:avLst/>
          </a:prstGeom>
        </p:spPr>
      </p:pic>
      <p:sp>
        <p:nvSpPr>
          <p:cNvPr id="106" name="Rectangle: Rounded Corners 105"/>
          <p:cNvSpPr/>
          <p:nvPr/>
        </p:nvSpPr>
        <p:spPr>
          <a:xfrm>
            <a:off x="8742286" y="539131"/>
            <a:ext cx="2696181" cy="149903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this example, assume that we would like to choose March 7 as new due date. Click the month incrementor to increase the month by one month.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28249"/>
              </p:ext>
            </p:extLst>
          </p:nvPr>
        </p:nvGraphicFramePr>
        <p:xfrm>
          <a:off x="8538290" y="3399927"/>
          <a:ext cx="3330971" cy="1421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853">
                  <a:extLst>
                    <a:ext uri="{9D8B030D-6E8A-4147-A177-3AD203B41FA5}">
                      <a16:colId xmlns:a16="http://schemas.microsoft.com/office/drawing/2014/main" val="36401384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4442005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893107513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9478808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10997530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2737922545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710322485"/>
                    </a:ext>
                  </a:extLst>
                </a:gridCol>
              </a:tblGrid>
              <a:tr h="38525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Thur</a:t>
                      </a:r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5558"/>
                  </a:ext>
                </a:extLst>
              </a:tr>
              <a:tr h="24229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04552"/>
                  </a:ext>
                </a:extLst>
              </a:tr>
              <a:tr h="24229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2943"/>
                  </a:ext>
                </a:extLst>
              </a:tr>
              <a:tr h="24229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66567"/>
                  </a:ext>
                </a:extLst>
              </a:tr>
              <a:tr h="24229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27154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rot="10800000" flipV="1">
            <a:off x="8538290" y="2931207"/>
            <a:ext cx="3330971" cy="4336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599480" y="3039011"/>
            <a:ext cx="1240671" cy="225135"/>
            <a:chOff x="9009678" y="5356387"/>
            <a:chExt cx="1240671" cy="225135"/>
          </a:xfrm>
        </p:grpSpPr>
        <p:sp>
          <p:nvSpPr>
            <p:cNvPr id="24" name="Rectangle 23"/>
            <p:cNvSpPr/>
            <p:nvPr/>
          </p:nvSpPr>
          <p:spPr>
            <a:xfrm>
              <a:off x="9009678" y="5356387"/>
              <a:ext cx="1240671" cy="2197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February</a:t>
              </a:r>
            </a:p>
          </p:txBody>
        </p:sp>
        <p:pic>
          <p:nvPicPr>
            <p:cNvPr id="110" name="Picture 109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361" y="5370178"/>
              <a:ext cx="212549" cy="199426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009737" y="5370348"/>
              <a:ext cx="217901" cy="204448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10583806" y="3046240"/>
            <a:ext cx="1240671" cy="225135"/>
            <a:chOff x="9009678" y="5356387"/>
            <a:chExt cx="1240671" cy="225135"/>
          </a:xfrm>
        </p:grpSpPr>
        <p:sp>
          <p:nvSpPr>
            <p:cNvPr id="122" name="Rectangle 121"/>
            <p:cNvSpPr/>
            <p:nvPr/>
          </p:nvSpPr>
          <p:spPr>
            <a:xfrm>
              <a:off x="9009678" y="5356387"/>
              <a:ext cx="1240671" cy="2197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2017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361" y="5370178"/>
              <a:ext cx="212549" cy="199426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009738" y="5370348"/>
              <a:ext cx="217901" cy="204448"/>
            </a:xfrm>
            <a:prstGeom prst="rect">
              <a:avLst/>
            </a:prstGeom>
          </p:spPr>
        </p:pic>
      </p:grpSp>
      <p:sp>
        <p:nvSpPr>
          <p:cNvPr id="128" name="Arrow: Up 127"/>
          <p:cNvSpPr/>
          <p:nvPr/>
        </p:nvSpPr>
        <p:spPr>
          <a:xfrm rot="19695874">
            <a:off x="9848723" y="3182991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469574" y="3724818"/>
            <a:ext cx="3932140" cy="453917"/>
            <a:chOff x="7974941" y="3466229"/>
            <a:chExt cx="3932140" cy="453917"/>
          </a:xfrm>
        </p:grpSpPr>
        <p:sp>
          <p:nvSpPr>
            <p:cNvPr id="137" name="Trapezoid 136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0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4: Choosing date from pop-up calendar_2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63708" y="347987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93257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58250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8250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58250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58249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35584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70829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58249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7136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98957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5029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53468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38089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801460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8698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5028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0023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806034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89019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49019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83836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25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218896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210788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80208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414822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69574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52642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513758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9312" y="539155"/>
            <a:ext cx="305977" cy="362848"/>
          </a:xfrm>
          <a:prstGeom prst="rect">
            <a:avLst/>
          </a:prstGeom>
        </p:spPr>
      </p:pic>
      <p:sp>
        <p:nvSpPr>
          <p:cNvPr id="106" name="Rectangle: Rounded Corners 105"/>
          <p:cNvSpPr/>
          <p:nvPr/>
        </p:nvSpPr>
        <p:spPr>
          <a:xfrm>
            <a:off x="8742286" y="539132"/>
            <a:ext cx="2374447" cy="663136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7 as indicated by the yellow arrow.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04086"/>
              </p:ext>
            </p:extLst>
          </p:nvPr>
        </p:nvGraphicFramePr>
        <p:xfrm>
          <a:off x="8538290" y="3399927"/>
          <a:ext cx="3330971" cy="1680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853">
                  <a:extLst>
                    <a:ext uri="{9D8B030D-6E8A-4147-A177-3AD203B41FA5}">
                      <a16:colId xmlns:a16="http://schemas.microsoft.com/office/drawing/2014/main" val="36401384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4442005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893107513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9478808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10997530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2737922545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710322485"/>
                    </a:ext>
                  </a:extLst>
                </a:gridCol>
              </a:tblGrid>
              <a:tr h="38525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Thur</a:t>
                      </a:r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55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0455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29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665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271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0877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538290" y="2931207"/>
            <a:ext cx="3330971" cy="433614"/>
            <a:chOff x="8538290" y="2931207"/>
            <a:chExt cx="3330971" cy="433614"/>
          </a:xfrm>
        </p:grpSpPr>
        <p:sp>
          <p:nvSpPr>
            <p:cNvPr id="20" name="Rectangle 19"/>
            <p:cNvSpPr/>
            <p:nvPr/>
          </p:nvSpPr>
          <p:spPr>
            <a:xfrm rot="10800000" flipV="1">
              <a:off x="8538290" y="2931207"/>
              <a:ext cx="3330971" cy="4336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599480" y="3039011"/>
              <a:ext cx="1240671" cy="225135"/>
              <a:chOff x="9009678" y="5356387"/>
              <a:chExt cx="1240671" cy="22513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009678" y="5356387"/>
                <a:ext cx="1240671" cy="219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March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044361" y="5370178"/>
                <a:ext cx="212549" cy="199426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009737" y="5370348"/>
                <a:ext cx="217901" cy="204448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10583806" y="3046240"/>
              <a:ext cx="1240671" cy="225135"/>
              <a:chOff x="9009678" y="5356387"/>
              <a:chExt cx="1240671" cy="225135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9009678" y="5356387"/>
                <a:ext cx="1240671" cy="219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2017</a:t>
                </a: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044361" y="5370178"/>
                <a:ext cx="212549" cy="199426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009738" y="5370348"/>
                <a:ext cx="217901" cy="204448"/>
              </a:xfrm>
              <a:prstGeom prst="rect">
                <a:avLst/>
              </a:prstGeom>
            </p:spPr>
          </p:pic>
        </p:grpSp>
      </p:grpSp>
      <p:sp>
        <p:nvSpPr>
          <p:cNvPr id="128" name="Arrow: Up 127"/>
          <p:cNvSpPr/>
          <p:nvPr/>
        </p:nvSpPr>
        <p:spPr>
          <a:xfrm rot="19695874">
            <a:off x="11790182" y="3939996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hlinkClick r:id="rId19" action="ppaction://hlinksldjump"/>
          </p:cNvPr>
          <p:cNvSpPr txBox="1"/>
          <p:nvPr/>
        </p:nvSpPr>
        <p:spPr>
          <a:xfrm>
            <a:off x="11495972" y="3788497"/>
            <a:ext cx="258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3472827" y="3732574"/>
            <a:ext cx="3932140" cy="453917"/>
            <a:chOff x="7974941" y="3466229"/>
            <a:chExt cx="3932140" cy="453917"/>
          </a:xfrm>
        </p:grpSpPr>
        <p:sp>
          <p:nvSpPr>
            <p:cNvPr id="137" name="Trapezoid 136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2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4: Choosing date from pop-up calendar_3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80487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93257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58250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8250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58250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58249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35584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70829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58249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7136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98957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5029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53468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38089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801460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8698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5028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0023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806034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89019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07/03/2017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49019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83836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25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218896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210788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80208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414822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69574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52642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513758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9312" y="539155"/>
            <a:ext cx="305977" cy="362848"/>
          </a:xfrm>
          <a:prstGeom prst="rect">
            <a:avLst/>
          </a:prstGeom>
        </p:spPr>
      </p:pic>
      <p:sp>
        <p:nvSpPr>
          <p:cNvPr id="106" name="Rectangle: Rounded Corners 105"/>
          <p:cNvSpPr/>
          <p:nvPr/>
        </p:nvSpPr>
        <p:spPr>
          <a:xfrm>
            <a:off x="8742286" y="539131"/>
            <a:ext cx="2628447" cy="121389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Note that now the due date has been updated to March 7 as we wanted.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proceed to the next feature.]  </a:t>
            </a:r>
          </a:p>
        </p:txBody>
      </p:sp>
      <p:sp>
        <p:nvSpPr>
          <p:cNvPr id="128" name="Rectangle: Rounded Corners 127"/>
          <p:cNvSpPr/>
          <p:nvPr/>
        </p:nvSpPr>
        <p:spPr>
          <a:xfrm>
            <a:off x="8880931" y="2373276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3467677" y="3732513"/>
            <a:ext cx="3932140" cy="453917"/>
            <a:chOff x="7974941" y="3466229"/>
            <a:chExt cx="3932140" cy="453917"/>
          </a:xfrm>
        </p:grpSpPr>
        <p:sp>
          <p:nvSpPr>
            <p:cNvPr id="132" name="Trapezoid 131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3" name="Trapezoid 132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4.a: Choosing month and year in the pop-up calendar by typing_1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80487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93257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58250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8250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58250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58249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35584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70829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58249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7136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98957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5029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53468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38089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801460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8698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5028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0023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806034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89019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49019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83836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25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218896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210788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80208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414822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69574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52642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513758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9312" y="539155"/>
            <a:ext cx="305977" cy="362848"/>
          </a:xfrm>
          <a:prstGeom prst="rect">
            <a:avLst/>
          </a:prstGeom>
        </p:spPr>
      </p:pic>
      <p:sp>
        <p:nvSpPr>
          <p:cNvPr id="106" name="Rectangle: Rounded Corners 105"/>
          <p:cNvSpPr/>
          <p:nvPr/>
        </p:nvSpPr>
        <p:spPr>
          <a:xfrm>
            <a:off x="8484131" y="186267"/>
            <a:ext cx="3539801" cy="188993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(4.a) Choosing </a:t>
            </a:r>
            <a:r>
              <a:rPr lang="en-US" sz="1400" b="1" dirty="0">
                <a:solidFill>
                  <a:schemeClr val="tx1"/>
                </a:solidFill>
              </a:rPr>
              <a:t>month and year in the pop-up calendar by typing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also possible to type directly in the fields for choosing month and year in the pop-up calendar. Click on the field to see the simulation.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15650"/>
              </p:ext>
            </p:extLst>
          </p:nvPr>
        </p:nvGraphicFramePr>
        <p:xfrm>
          <a:off x="8538290" y="3399927"/>
          <a:ext cx="3330971" cy="1680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853">
                  <a:extLst>
                    <a:ext uri="{9D8B030D-6E8A-4147-A177-3AD203B41FA5}">
                      <a16:colId xmlns:a16="http://schemas.microsoft.com/office/drawing/2014/main" val="36401384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4442005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893107513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9478808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10997530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2737922545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710322485"/>
                    </a:ext>
                  </a:extLst>
                </a:gridCol>
              </a:tblGrid>
              <a:tr h="38525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Thur</a:t>
                      </a:r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55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0455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29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665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271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0877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538290" y="2931207"/>
            <a:ext cx="3330971" cy="433614"/>
            <a:chOff x="8538290" y="2931207"/>
            <a:chExt cx="3330971" cy="433614"/>
          </a:xfrm>
        </p:grpSpPr>
        <p:sp>
          <p:nvSpPr>
            <p:cNvPr id="20" name="Rectangle 19"/>
            <p:cNvSpPr/>
            <p:nvPr/>
          </p:nvSpPr>
          <p:spPr>
            <a:xfrm rot="10800000" flipV="1">
              <a:off x="8538290" y="2931207"/>
              <a:ext cx="3330971" cy="4336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599480" y="3039011"/>
              <a:ext cx="1240671" cy="225135"/>
              <a:chOff x="9009678" y="5356387"/>
              <a:chExt cx="1240671" cy="225135"/>
            </a:xfrm>
          </p:grpSpPr>
          <p:sp>
            <p:nvSpPr>
              <p:cNvPr id="24" name="Rectangle 23">
                <a:hlinkClick r:id="rId19" action="ppaction://hlinksldjump"/>
              </p:cNvPr>
              <p:cNvSpPr/>
              <p:nvPr/>
            </p:nvSpPr>
            <p:spPr>
              <a:xfrm>
                <a:off x="9009678" y="5356387"/>
                <a:ext cx="1240671" cy="219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February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044361" y="5370178"/>
                <a:ext cx="212549" cy="199426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009737" y="5370348"/>
                <a:ext cx="217901" cy="204448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10583806" y="3046240"/>
              <a:ext cx="1240671" cy="225135"/>
              <a:chOff x="9009678" y="5356387"/>
              <a:chExt cx="1240671" cy="225135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9009678" y="5356387"/>
                <a:ext cx="1240671" cy="219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2017</a:t>
                </a: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044361" y="5370178"/>
                <a:ext cx="212549" cy="199426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009738" y="5370348"/>
                <a:ext cx="217901" cy="204448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hlinkClick r:id="rId20" action="ppaction://hlinksldjump"/>
          </p:cNvPr>
          <p:cNvSpPr txBox="1"/>
          <p:nvPr/>
        </p:nvSpPr>
        <p:spPr>
          <a:xfrm>
            <a:off x="11495972" y="3788497"/>
            <a:ext cx="258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128" name="Arrow: Up 127"/>
          <p:cNvSpPr/>
          <p:nvPr/>
        </p:nvSpPr>
        <p:spPr>
          <a:xfrm rot="19695874">
            <a:off x="9652073" y="313959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3469574" y="3731615"/>
            <a:ext cx="3932140" cy="453917"/>
            <a:chOff x="7974941" y="3466229"/>
            <a:chExt cx="3932140" cy="453917"/>
          </a:xfrm>
        </p:grpSpPr>
        <p:sp>
          <p:nvSpPr>
            <p:cNvPr id="132" name="Trapezoid 131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3" name="Trapezoid 132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4.a: Choosing month and year in the pop-up calendar by typing_2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sp>
        <p:nvSpPr>
          <p:cNvPr id="101" name="Rectangle: Rounded Corners 100">
            <a:hlinkClick r:id="rId2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80487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93257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58250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8250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58250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58249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35584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70829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58249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7136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98957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5029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53468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38089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801460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8698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5028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0023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806034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89019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49019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83836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25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218896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210788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80208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414822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69574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52642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513758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2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59312" y="539155"/>
            <a:ext cx="305977" cy="362848"/>
          </a:xfrm>
          <a:prstGeom prst="rect">
            <a:avLst/>
          </a:prstGeom>
        </p:spPr>
      </p:pic>
      <p:sp>
        <p:nvSpPr>
          <p:cNvPr id="106" name="Rectangle: Rounded Corners 105"/>
          <p:cNvSpPr/>
          <p:nvPr/>
        </p:nvSpPr>
        <p:spPr>
          <a:xfrm>
            <a:off x="8742286" y="539132"/>
            <a:ext cx="2679247" cy="1213898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both month and year have been updated by typing directly.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feature]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538290" y="3399927"/>
          <a:ext cx="3330971" cy="1680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853">
                  <a:extLst>
                    <a:ext uri="{9D8B030D-6E8A-4147-A177-3AD203B41FA5}">
                      <a16:colId xmlns:a16="http://schemas.microsoft.com/office/drawing/2014/main" val="36401384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4442005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893107513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9478808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10997530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2737922545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710322485"/>
                    </a:ext>
                  </a:extLst>
                </a:gridCol>
              </a:tblGrid>
              <a:tr h="38525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Thur</a:t>
                      </a:r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55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0455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29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665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271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0877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rot="10800000" flipV="1">
            <a:off x="8538290" y="2931207"/>
            <a:ext cx="3330971" cy="4336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599480" y="3039011"/>
            <a:ext cx="1240671" cy="225135"/>
            <a:chOff x="9009678" y="5356387"/>
            <a:chExt cx="1240671" cy="225135"/>
          </a:xfrm>
        </p:grpSpPr>
        <p:sp>
          <p:nvSpPr>
            <p:cNvPr id="24" name="Rectangle 23"/>
            <p:cNvSpPr/>
            <p:nvPr/>
          </p:nvSpPr>
          <p:spPr>
            <a:xfrm>
              <a:off x="9009678" y="5356387"/>
              <a:ext cx="1240671" cy="2197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361" y="5370178"/>
              <a:ext cx="212549" cy="199426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009737" y="5370348"/>
              <a:ext cx="217901" cy="204448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10583806" y="3046240"/>
            <a:ext cx="1240671" cy="225135"/>
            <a:chOff x="9009678" y="5356387"/>
            <a:chExt cx="1240671" cy="225135"/>
          </a:xfrm>
        </p:grpSpPr>
        <p:sp>
          <p:nvSpPr>
            <p:cNvPr id="122" name="Rectangle 121"/>
            <p:cNvSpPr/>
            <p:nvPr/>
          </p:nvSpPr>
          <p:spPr>
            <a:xfrm>
              <a:off x="9009678" y="5356387"/>
              <a:ext cx="1240671" cy="2197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361" y="5370178"/>
              <a:ext cx="212549" cy="199426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009738" y="5370348"/>
              <a:ext cx="217901" cy="204448"/>
            </a:xfrm>
            <a:prstGeom prst="rect">
              <a:avLst/>
            </a:prstGeom>
          </p:spPr>
        </p:pic>
      </p:grpSp>
      <p:sp>
        <p:nvSpPr>
          <p:cNvPr id="6" name="TextBox 5">
            <a:hlinkClick r:id="rId19" action="ppaction://hlinksldjump"/>
          </p:cNvPr>
          <p:cNvSpPr txBox="1"/>
          <p:nvPr/>
        </p:nvSpPr>
        <p:spPr>
          <a:xfrm>
            <a:off x="11495972" y="3788497"/>
            <a:ext cx="258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28273" y="2989020"/>
            <a:ext cx="62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March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926185" y="3008461"/>
            <a:ext cx="62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469574" y="3724818"/>
            <a:ext cx="3932140" cy="453917"/>
            <a:chOff x="7974941" y="3466229"/>
            <a:chExt cx="3932140" cy="453917"/>
          </a:xfrm>
        </p:grpSpPr>
        <p:sp>
          <p:nvSpPr>
            <p:cNvPr id="133" name="Trapezoid 132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4" name="Trapezoid 133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4.b: Choosing date by typing directly in the field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>
                <a:hlinkClick r:id="rId14" action="ppaction://hlinksldjump"/>
              </p:cNvPr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>
                <a:hlinkClick r:id="rId15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4017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2235517" y="4583167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/>
          <p:cNvSpPr/>
          <p:nvPr/>
        </p:nvSpPr>
        <p:spPr>
          <a:xfrm>
            <a:off x="8542868" y="528506"/>
            <a:ext cx="3242732" cy="99135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(4.b) Choosing date by typing directly in the field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the date field as indicated.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12" name="Trapezoid 111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22" name="Trapezoid 12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2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24" y="365125"/>
            <a:ext cx="118897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 : Uncovering Other Pages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Page and Account Panel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5 features)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Transition to Progress Page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1.a)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Sorting the task list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Undo Button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arenR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Checking No. of Days left in details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 Account Panel (Language Setting)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Log-out 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hlinkClick r:id="rId9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</p:spTree>
    <p:extLst>
      <p:ext uri="{BB962C8B-B14F-4D97-AF65-F5344CB8AC3E}">
        <p14:creationId xmlns:p14="http://schemas.microsoft.com/office/powerpoint/2010/main" val="2997677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4.b: Choosing date by typing directly in the field_1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4017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19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542869" y="528506"/>
            <a:ext cx="2836332" cy="1322735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the required date has been updated just by typing directly in the field.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sp>
        <p:nvSpPr>
          <p:cNvPr id="109" name="Rectangle: Rounded Corners 108"/>
          <p:cNvSpPr/>
          <p:nvPr/>
        </p:nvSpPr>
        <p:spPr>
          <a:xfrm>
            <a:off x="8785457" y="2406291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441174" y="3733286"/>
            <a:ext cx="3932140" cy="453917"/>
            <a:chOff x="7974941" y="3466229"/>
            <a:chExt cx="3932140" cy="453917"/>
          </a:xfrm>
        </p:grpSpPr>
        <p:sp>
          <p:nvSpPr>
            <p:cNvPr id="112" name="Trapezoid 111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22" name="Trapezoid 12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7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700"/>
                            </p:stCondLst>
                            <p:childTnLst>
                              <p:par>
                                <p:cTn id="9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7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5: “?” icon explaining task dependency 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3449200" y="4181079"/>
            <a:ext cx="4472146" cy="352840"/>
            <a:chOff x="4372066" y="4206575"/>
            <a:chExt cx="4472146" cy="352840"/>
          </a:xfrm>
        </p:grpSpPr>
        <p:sp>
          <p:nvSpPr>
            <p:cNvPr id="232" name="Action Button: Blank 231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	</a:t>
              </a:r>
            </a:p>
          </p:txBody>
        </p:sp>
        <p:sp>
          <p:nvSpPr>
            <p:cNvPr id="233" name="Rectangle: Rounded Corners 232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395" y="4338043"/>
              <a:ext cx="81476" cy="80394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3449200" y="4520703"/>
            <a:ext cx="4472146" cy="352840"/>
            <a:chOff x="4372066" y="4206575"/>
            <a:chExt cx="4472146" cy="352840"/>
          </a:xfrm>
        </p:grpSpPr>
        <p:sp>
          <p:nvSpPr>
            <p:cNvPr id="146" name="Action Button: Blank 145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147" name="Rectangle: Rounded Corners 146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44017" y="4870486"/>
            <a:ext cx="4472146" cy="352840"/>
            <a:chOff x="4372066" y="4206575"/>
            <a:chExt cx="4472146" cy="352840"/>
          </a:xfrm>
        </p:grpSpPr>
        <p:sp>
          <p:nvSpPr>
            <p:cNvPr id="150" name="Action Button: Blank 149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Buy Tickets for Attractions	</a:t>
              </a:r>
            </a:p>
          </p:txBody>
        </p:sp>
        <p:sp>
          <p:nvSpPr>
            <p:cNvPr id="151" name="Rectangle: Rounded Corners 150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446342" y="5223326"/>
            <a:ext cx="4472146" cy="352840"/>
            <a:chOff x="4372066" y="4206575"/>
            <a:chExt cx="4472146" cy="352840"/>
          </a:xfrm>
        </p:grpSpPr>
        <p:sp>
          <p:nvSpPr>
            <p:cNvPr id="155" name="Action Button: Blank 154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 </a:t>
              </a:r>
            </a:p>
          </p:txBody>
        </p:sp>
        <p:sp>
          <p:nvSpPr>
            <p:cNvPr id="156" name="Rectangle: Rounded Corners 155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Completed</a:t>
              </a:r>
            </a:p>
          </p:txBody>
        </p:sp>
      </p:grpSp>
      <p:sp>
        <p:nvSpPr>
          <p:cNvPr id="159" name="Action Button: Blank 158">
            <a:hlinkClick r:id="" action="ppaction://noaction" highlightClick="1"/>
          </p:cNvPr>
          <p:cNvSpPr/>
          <p:nvPr/>
        </p:nvSpPr>
        <p:spPr>
          <a:xfrm>
            <a:off x="3446342" y="5576166"/>
            <a:ext cx="4472146" cy="35284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248" name="Oval 247">
            <a:hlinkClick r:id="rId17" action="ppaction://hlinksldjump"/>
          </p:cNvPr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542868" y="528506"/>
            <a:ext cx="3107265" cy="108016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(5) “?” icon explaining task dependency 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question mark icon.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7861156" y="3679681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3442120" y="3724818"/>
            <a:ext cx="3932140" cy="453917"/>
            <a:chOff x="7974941" y="3466229"/>
            <a:chExt cx="3932140" cy="453917"/>
          </a:xfrm>
        </p:grpSpPr>
        <p:sp>
          <p:nvSpPr>
            <p:cNvPr id="127" name="Trapezoid 126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28" name="Trapezoid 127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5: “?” icon explaining task dependency_1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4017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19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542869" y="528506"/>
            <a:ext cx="2590798" cy="77745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sp>
        <p:nvSpPr>
          <p:cNvPr id="103" name="Rectangle: Rounded Corners 102"/>
          <p:cNvSpPr/>
          <p:nvPr/>
        </p:nvSpPr>
        <p:spPr>
          <a:xfrm>
            <a:off x="8357541" y="3315654"/>
            <a:ext cx="2691459" cy="2797280"/>
          </a:xfrm>
          <a:prstGeom prst="roundRect">
            <a:avLst>
              <a:gd name="adj" fmla="val 437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dependencies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Task dependencies are………………………………………………………………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Start-Start:	………………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Start-End………………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End…………………………..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7901" y="3443744"/>
            <a:ext cx="92307" cy="91081"/>
          </a:xfrm>
          <a:prstGeom prst="rect">
            <a:avLst/>
          </a:prstGeom>
        </p:spPr>
      </p:pic>
      <p:sp>
        <p:nvSpPr>
          <p:cNvPr id="112" name="Rectangle: Rounded Corners 111"/>
          <p:cNvSpPr/>
          <p:nvPr/>
        </p:nvSpPr>
        <p:spPr>
          <a:xfrm>
            <a:off x="8662690" y="1661830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3442120" y="3724433"/>
            <a:ext cx="3932140" cy="453917"/>
            <a:chOff x="7974941" y="3466229"/>
            <a:chExt cx="3932140" cy="453917"/>
          </a:xfrm>
        </p:grpSpPr>
        <p:sp>
          <p:nvSpPr>
            <p:cNvPr id="125" name="Trapezoid 124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27" name="Trapezoid 126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6: Adding a new dependency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>
            <a:hlinkClick r:id="rId16" action="ppaction://hlinksldjump"/>
          </p:cNvPr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4017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>
            <a:hlinkClick r:id="rId18" action="ppaction://hlinksldjump"/>
          </p:cNvPr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1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542869" y="503010"/>
            <a:ext cx="2582332" cy="941405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(6) Adding a new dependency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“+” sign as indicated.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7625701" y="410587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10" name="Trapezoid 109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12" name="Trapezoid 11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6: Adding a new dependency_1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4017" y="4181079"/>
            <a:ext cx="4477329" cy="1747927"/>
            <a:chOff x="4366883" y="4206575"/>
            <a:chExt cx="4477329" cy="1747927"/>
          </a:xfrm>
        </p:grpSpPr>
        <p:grpSp>
          <p:nvGrpSpPr>
            <p:cNvPr id="236" name="Group 235"/>
            <p:cNvGrpSpPr/>
            <p:nvPr/>
          </p:nvGrpSpPr>
          <p:grpSpPr>
            <a:xfrm>
              <a:off x="4372066" y="4206575"/>
              <a:ext cx="4472146" cy="352840"/>
              <a:chOff x="4372066" y="4206575"/>
              <a:chExt cx="4472146" cy="352840"/>
            </a:xfrm>
          </p:grpSpPr>
          <p:sp>
            <p:nvSpPr>
              <p:cNvPr id="232" name="Action Button: Blank 231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Transport	</a:t>
                </a:r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3395" y="4338043"/>
                <a:ext cx="81476" cy="8039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372066" y="4546199"/>
              <a:ext cx="4472146" cy="352840"/>
              <a:chOff x="4372066" y="4206575"/>
              <a:chExt cx="4472146" cy="352840"/>
            </a:xfrm>
          </p:grpSpPr>
          <p:sp>
            <p:nvSpPr>
              <p:cNvPr id="146" name="Action Button: Blank 145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Book Catering Service</a:t>
                </a:r>
              </a:p>
            </p:txBody>
          </p:sp>
          <p:sp>
            <p:nvSpPr>
              <p:cNvPr id="147" name="Rectangle: Rounded Corners 146"/>
              <p:cNvSpPr/>
              <p:nvPr/>
            </p:nvSpPr>
            <p:spPr>
              <a:xfrm>
                <a:off x="6761527" y="4241279"/>
                <a:ext cx="1775892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 Started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366883" y="4895982"/>
              <a:ext cx="4472146" cy="352840"/>
              <a:chOff x="4372066" y="4206575"/>
              <a:chExt cx="4472146" cy="352840"/>
            </a:xfrm>
          </p:grpSpPr>
          <p:sp>
            <p:nvSpPr>
              <p:cNvPr id="150" name="Action Button: Blank 149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Buy Tickets for Attractions	</a:t>
                </a:r>
              </a:p>
            </p:txBody>
          </p:sp>
          <p:sp>
            <p:nvSpPr>
              <p:cNvPr id="151" name="Rectangle: Rounded Corners 150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Progress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369208" y="5248822"/>
              <a:ext cx="4472146" cy="352840"/>
              <a:chOff x="4372066" y="4206575"/>
              <a:chExt cx="4472146" cy="352840"/>
            </a:xfrm>
          </p:grpSpPr>
          <p:sp>
            <p:nvSpPr>
              <p:cNvPr id="155" name="Action Button: Blank 154">
                <a:hlinkClick r:id="" action="ppaction://noaction" highlightClick="1"/>
              </p:cNvPr>
              <p:cNvSpPr/>
              <p:nvPr/>
            </p:nvSpPr>
            <p:spPr>
              <a:xfrm>
                <a:off x="4372066" y="4206575"/>
                <a:ext cx="4472146" cy="352840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6766710" y="4241279"/>
                <a:ext cx="1770709" cy="2660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Completed</a:t>
                </a:r>
              </a:p>
            </p:txBody>
          </p:sp>
        </p:grpSp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5601662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248" name="Oval 247">
            <a:hlinkClick r:id="rId17" action="ppaction://hlinksldjump"/>
          </p:cNvPr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262569" y="234586"/>
            <a:ext cx="2710232" cy="895825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we will try to add a new task dependency, “Start-End”. Please click on the add icon beside the “Start-End”.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535699" y="1749438"/>
            <a:ext cx="1405467" cy="1369002"/>
            <a:chOff x="8535699" y="1749438"/>
            <a:chExt cx="1405467" cy="1369002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8535699" y="1749438"/>
              <a:ext cx="1405467" cy="1369002"/>
            </a:xfrm>
            <a:prstGeom prst="roundRect">
              <a:avLst>
                <a:gd name="adj" fmla="val 7806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43236" y="2063436"/>
              <a:ext cx="1397930" cy="360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Start-End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8543236" y="2429180"/>
              <a:ext cx="1397930" cy="360751"/>
              <a:chOff x="9075337" y="4095008"/>
              <a:chExt cx="1397930" cy="36075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075337" y="4095008"/>
                <a:ext cx="1397930" cy="360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7155" y="4173254"/>
                <a:ext cx="213333" cy="213333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565272" y="175204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</a:t>
              </a:r>
            </a:p>
          </p:txBody>
        </p:sp>
      </p:grpSp>
      <p:sp>
        <p:nvSpPr>
          <p:cNvPr id="103" name="Arrow: Up 102"/>
          <p:cNvSpPr/>
          <p:nvPr/>
        </p:nvSpPr>
        <p:spPr>
          <a:xfrm rot="19695874">
            <a:off x="8776354" y="2256217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5" name="Picture 124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54" y="2138774"/>
            <a:ext cx="213333" cy="213333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28" name="Trapezoid 127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31" name="Trapezoid 130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8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6: Adding a new dependency_2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29" y="4312547"/>
            <a:ext cx="81476" cy="80394"/>
          </a:xfrm>
          <a:prstGeom prst="rect">
            <a:avLst/>
          </a:prstGeom>
        </p:spPr>
      </p:pic>
      <p:sp>
        <p:nvSpPr>
          <p:cNvPr id="159" name="Action Button: Blank 158">
            <a:hlinkClick r:id="" action="ppaction://noaction" highlightClick="1"/>
          </p:cNvPr>
          <p:cNvSpPr/>
          <p:nvPr/>
        </p:nvSpPr>
        <p:spPr>
          <a:xfrm>
            <a:off x="3446342" y="4180740"/>
            <a:ext cx="4472146" cy="35284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task here under a dependency…</a:t>
            </a:r>
          </a:p>
        </p:txBody>
      </p:sp>
      <p:sp>
        <p:nvSpPr>
          <p:cNvPr id="248" name="Oval 247">
            <a:hlinkClick r:id="rId17" action="ppaction://hlinksldjump"/>
          </p:cNvPr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262568" y="234586"/>
            <a:ext cx="2761031" cy="128527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have added a new task dependency “Start-End”. Now we will place tasks under that category. Please click on the plus sign as indicated.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3709371" y="4408271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hlinkClick r:id="rId21" action="ppaction://hlinksldjump"/>
          </p:cNvPr>
          <p:cNvSpPr/>
          <p:nvPr/>
        </p:nvSpPr>
        <p:spPr>
          <a:xfrm>
            <a:off x="3503635" y="4284939"/>
            <a:ext cx="194734" cy="178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49201" y="3681124"/>
            <a:ext cx="3924780" cy="492570"/>
            <a:chOff x="3449201" y="3681124"/>
            <a:chExt cx="3924780" cy="492570"/>
          </a:xfrm>
        </p:grpSpPr>
        <p:grpSp>
          <p:nvGrpSpPr>
            <p:cNvPr id="27" name="Group 26"/>
            <p:cNvGrpSpPr/>
            <p:nvPr/>
          </p:nvGrpSpPr>
          <p:grpSpPr>
            <a:xfrm>
              <a:off x="3449201" y="3797058"/>
              <a:ext cx="3924780" cy="376636"/>
              <a:chOff x="3449201" y="3797058"/>
              <a:chExt cx="3924780" cy="376636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3449201" y="3797058"/>
                <a:ext cx="2526141" cy="376636"/>
                <a:chOff x="5250873" y="6636357"/>
                <a:chExt cx="2741669" cy="376636"/>
              </a:xfrm>
            </p:grpSpPr>
            <p:sp>
              <p:nvSpPr>
                <p:cNvPr id="89" name="Trapezoid 88"/>
                <p:cNvSpPr/>
                <p:nvPr/>
              </p:nvSpPr>
              <p:spPr>
                <a:xfrm>
                  <a:off x="5250873" y="6636797"/>
                  <a:ext cx="1487283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Start-Start</a:t>
                  </a:r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6607305" y="6636357"/>
                  <a:ext cx="1385237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End-End</a:t>
                  </a:r>
                </a:p>
              </p:txBody>
            </p:sp>
          </p:grpSp>
          <p:sp>
            <p:nvSpPr>
              <p:cNvPr id="219" name="Trapezoid 218"/>
              <p:cNvSpPr/>
              <p:nvPr/>
            </p:nvSpPr>
            <p:spPr>
              <a:xfrm>
                <a:off x="5858448" y="3797058"/>
                <a:ext cx="1515533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Start-End</a:t>
                </a: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4508595" y="3701185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88304" y="3689636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087277" y="3681124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9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6: Adding a new dependency_3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6342" y="4180740"/>
            <a:ext cx="4472146" cy="352840"/>
            <a:chOff x="4369208" y="4206236"/>
            <a:chExt cx="4472146" cy="352840"/>
          </a:xfrm>
        </p:grpSpPr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395" y="4338043"/>
              <a:ext cx="81476" cy="80394"/>
            </a:xfrm>
            <a:prstGeom prst="rect">
              <a:avLst/>
            </a:prstGeom>
          </p:spPr>
        </p:pic>
        <p:sp>
          <p:nvSpPr>
            <p:cNvPr id="159" name="Action Button: Blank 158">
              <a:hlinkClick r:id="" action="ppaction://noaction" highlightClick="1"/>
            </p:cNvPr>
            <p:cNvSpPr/>
            <p:nvPr/>
          </p:nvSpPr>
          <p:spPr>
            <a:xfrm>
              <a:off x="4369208" y="4206236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 a task here under a dependency…</a:t>
              </a:r>
            </a:p>
          </p:txBody>
        </p:sp>
      </p:grpSp>
      <p:sp>
        <p:nvSpPr>
          <p:cNvPr id="248" name="Oval 247">
            <a:hlinkClick r:id="rId17" action="ppaction://hlinksldjump"/>
          </p:cNvPr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262568" y="234586"/>
            <a:ext cx="2761031" cy="128527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“Add” button as indicated to add “Calculate Miscellaneous Fee” as Start-End dependency task.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sp>
        <p:nvSpPr>
          <p:cNvPr id="109" name="Rectangle: Rounded Corners 108"/>
          <p:cNvSpPr/>
          <p:nvPr/>
        </p:nvSpPr>
        <p:spPr>
          <a:xfrm>
            <a:off x="8440543" y="1642913"/>
            <a:ext cx="2557543" cy="488963"/>
          </a:xfrm>
          <a:prstGeom prst="roundRect">
            <a:avLst>
              <a:gd name="adj" fmla="val 7806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8454257" y="2137116"/>
            <a:ext cx="2386995" cy="567787"/>
            <a:chOff x="9075337" y="4095008"/>
            <a:chExt cx="1258410" cy="360751"/>
          </a:xfrm>
          <a:solidFill>
            <a:schemeClr val="bg1">
              <a:lumMod val="85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9075337" y="4095008"/>
              <a:ext cx="1258410" cy="36075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 Calculate Miscellaneous Fee</a:t>
              </a:r>
            </a:p>
          </p:txBody>
        </p:sp>
        <p:pic>
          <p:nvPicPr>
            <p:cNvPr id="131" name="Picture 130">
              <a:hlinkClick r:id="rId21" action="ppaction://hlinksldjump"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289" y="4176603"/>
              <a:ext cx="176695" cy="180925"/>
            </a:xfrm>
            <a:prstGeom prst="rect">
              <a:avLst/>
            </a:prstGeom>
            <a:grpFill/>
          </p:spPr>
        </p:pic>
      </p:grpSp>
      <p:grpSp>
        <p:nvGrpSpPr>
          <p:cNvPr id="112" name="Group 111"/>
          <p:cNvGrpSpPr/>
          <p:nvPr/>
        </p:nvGrpSpPr>
        <p:grpSpPr>
          <a:xfrm>
            <a:off x="8454261" y="2712765"/>
            <a:ext cx="2375984" cy="567787"/>
            <a:chOff x="9075328" y="4095010"/>
            <a:chExt cx="1397929" cy="360751"/>
          </a:xfrm>
          <a:solidFill>
            <a:schemeClr val="bg1">
              <a:lumMod val="85000"/>
            </a:schemeClr>
          </a:solidFill>
        </p:grpSpPr>
        <p:sp>
          <p:nvSpPr>
            <p:cNvPr id="125" name="Rectangle 124"/>
            <p:cNvSpPr/>
            <p:nvPr/>
          </p:nvSpPr>
          <p:spPr>
            <a:xfrm>
              <a:off x="9075328" y="4095010"/>
              <a:ext cx="1397929" cy="36075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 Check Attractions    </a:t>
              </a: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933" y="4172261"/>
              <a:ext cx="180273" cy="180273"/>
            </a:xfrm>
            <a:prstGeom prst="rect">
              <a:avLst/>
            </a:prstGeom>
            <a:grpFill/>
          </p:spPr>
        </p:pic>
      </p:grpSp>
      <p:sp>
        <p:nvSpPr>
          <p:cNvPr id="122" name="TextBox 121"/>
          <p:cNvSpPr txBox="1"/>
          <p:nvPr/>
        </p:nvSpPr>
        <p:spPr>
          <a:xfrm>
            <a:off x="8494357" y="1647011"/>
            <a:ext cx="249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Available Tasks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46443" y="3285792"/>
            <a:ext cx="2383802" cy="567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………………..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54257" y="3866681"/>
            <a:ext cx="2375988" cy="567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………………………………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454257" y="4447570"/>
            <a:ext cx="2375988" cy="573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Add………….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91" y="3420426"/>
            <a:ext cx="328045" cy="283732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91" y="4013445"/>
            <a:ext cx="328045" cy="28373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88" y="4581232"/>
            <a:ext cx="328045" cy="283732"/>
          </a:xfrm>
          <a:prstGeom prst="rect">
            <a:avLst/>
          </a:prstGeom>
        </p:spPr>
      </p:pic>
      <p:sp>
        <p:nvSpPr>
          <p:cNvPr id="142" name="Action Button: Blank 141">
            <a:hlinkClick r:id="" action="ppaction://noaction" highlightClick="1"/>
          </p:cNvPr>
          <p:cNvSpPr/>
          <p:nvPr/>
        </p:nvSpPr>
        <p:spPr>
          <a:xfrm>
            <a:off x="10847010" y="2143595"/>
            <a:ext cx="139558" cy="2877002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/>
          <p:cNvSpPr/>
          <p:nvPr/>
        </p:nvSpPr>
        <p:spPr>
          <a:xfrm>
            <a:off x="10847010" y="2159181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Up 102"/>
          <p:cNvSpPr/>
          <p:nvPr/>
        </p:nvSpPr>
        <p:spPr>
          <a:xfrm rot="19695874">
            <a:off x="8787534" y="2420324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3449201" y="3681124"/>
            <a:ext cx="3924780" cy="492570"/>
            <a:chOff x="3449201" y="3681124"/>
            <a:chExt cx="3924780" cy="492570"/>
          </a:xfrm>
        </p:grpSpPr>
        <p:grpSp>
          <p:nvGrpSpPr>
            <p:cNvPr id="151" name="Group 150"/>
            <p:cNvGrpSpPr/>
            <p:nvPr/>
          </p:nvGrpSpPr>
          <p:grpSpPr>
            <a:xfrm>
              <a:off x="3449201" y="3797058"/>
              <a:ext cx="3924780" cy="376636"/>
              <a:chOff x="3449201" y="3797058"/>
              <a:chExt cx="3924780" cy="376636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449201" y="3797058"/>
                <a:ext cx="2526141" cy="376636"/>
                <a:chOff x="5250873" y="6636357"/>
                <a:chExt cx="2741669" cy="376636"/>
              </a:xfrm>
            </p:grpSpPr>
            <p:sp>
              <p:nvSpPr>
                <p:cNvPr id="158" name="Trapezoid 157"/>
                <p:cNvSpPr/>
                <p:nvPr/>
              </p:nvSpPr>
              <p:spPr>
                <a:xfrm>
                  <a:off x="5250873" y="6636797"/>
                  <a:ext cx="1487283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Start-Start</a:t>
                  </a:r>
                </a:p>
              </p:txBody>
            </p:sp>
            <p:sp>
              <p:nvSpPr>
                <p:cNvPr id="160" name="Trapezoid 159"/>
                <p:cNvSpPr/>
                <p:nvPr/>
              </p:nvSpPr>
              <p:spPr>
                <a:xfrm>
                  <a:off x="6607305" y="6636357"/>
                  <a:ext cx="1385237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End-End</a:t>
                  </a:r>
                </a:p>
              </p:txBody>
            </p:sp>
          </p:grpSp>
          <p:sp>
            <p:nvSpPr>
              <p:cNvPr id="157" name="Trapezoid 156"/>
              <p:cNvSpPr/>
              <p:nvPr/>
            </p:nvSpPr>
            <p:spPr>
              <a:xfrm>
                <a:off x="5858448" y="3797058"/>
                <a:ext cx="1515533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Start-End</a:t>
                </a:r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4508595" y="3701185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88304" y="3689636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087277" y="3681124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6: Adding a new dependency_4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6" name="Picture 115">
                <a:hlinkClick r:id="rId14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sp>
        <p:nvSpPr>
          <p:cNvPr id="248" name="Oval 247">
            <a:hlinkClick r:id="rId16" action="ppaction://hlinksldjump"/>
          </p:cNvPr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7" action="ppaction://hlinksldjump"/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19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262568" y="234586"/>
            <a:ext cx="2761031" cy="128527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Now, “Calculate Miscellaneous Fee” has been added successfully as Start-End dependency.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proceed to the next feature.]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385" y="4422345"/>
            <a:ext cx="1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07/03/2017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3439135" y="4162795"/>
            <a:ext cx="4472146" cy="352840"/>
            <a:chOff x="4372066" y="4206575"/>
            <a:chExt cx="4472146" cy="352840"/>
          </a:xfrm>
        </p:grpSpPr>
        <p:sp>
          <p:nvSpPr>
            <p:cNvPr id="148" name="Action Button: Blank 147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Miscellaneous Fee</a:t>
              </a:r>
            </a:p>
          </p:txBody>
        </p:sp>
        <p:sp>
          <p:nvSpPr>
            <p:cNvPr id="149" name="Rectangle: Rounded Corners 148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</p:grpSp>
      <p:sp>
        <p:nvSpPr>
          <p:cNvPr id="150" name="Rectangle: Rounded Corners 149"/>
          <p:cNvSpPr/>
          <p:nvPr/>
        </p:nvSpPr>
        <p:spPr>
          <a:xfrm>
            <a:off x="8467505" y="1851241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3449201" y="3681124"/>
            <a:ext cx="3924780" cy="492570"/>
            <a:chOff x="3449201" y="3681124"/>
            <a:chExt cx="3924780" cy="492570"/>
          </a:xfrm>
        </p:grpSpPr>
        <p:grpSp>
          <p:nvGrpSpPr>
            <p:cNvPr id="158" name="Group 157"/>
            <p:cNvGrpSpPr/>
            <p:nvPr/>
          </p:nvGrpSpPr>
          <p:grpSpPr>
            <a:xfrm>
              <a:off x="3449201" y="3797058"/>
              <a:ext cx="3924780" cy="376636"/>
              <a:chOff x="3449201" y="3797058"/>
              <a:chExt cx="3924780" cy="376636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3449201" y="3797058"/>
                <a:ext cx="2526141" cy="376636"/>
                <a:chOff x="5250873" y="6636357"/>
                <a:chExt cx="2741669" cy="376636"/>
              </a:xfrm>
            </p:grpSpPr>
            <p:sp>
              <p:nvSpPr>
                <p:cNvPr id="165" name="Trapezoid 164"/>
                <p:cNvSpPr/>
                <p:nvPr/>
              </p:nvSpPr>
              <p:spPr>
                <a:xfrm>
                  <a:off x="5250873" y="6636797"/>
                  <a:ext cx="1487283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Start-Start</a:t>
                  </a:r>
                </a:p>
              </p:txBody>
            </p:sp>
            <p:sp>
              <p:nvSpPr>
                <p:cNvPr id="166" name="Trapezoid 165"/>
                <p:cNvSpPr/>
                <p:nvPr/>
              </p:nvSpPr>
              <p:spPr>
                <a:xfrm>
                  <a:off x="6607305" y="6636357"/>
                  <a:ext cx="1385237" cy="376196"/>
                </a:xfrm>
                <a:prstGeom prst="trapezoi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8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End-End</a:t>
                  </a:r>
                </a:p>
              </p:txBody>
            </p:sp>
          </p:grpSp>
          <p:sp>
            <p:nvSpPr>
              <p:cNvPr id="164" name="Trapezoid 163"/>
              <p:cNvSpPr/>
              <p:nvPr/>
            </p:nvSpPr>
            <p:spPr>
              <a:xfrm>
                <a:off x="5858448" y="3797058"/>
                <a:ext cx="1515533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Start-End</a:t>
                </a: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508595" y="3701185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88304" y="3689636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87277" y="3681124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3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7: Removing a dependency task 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>
                <a:hlinkClick r:id="rId14" action="ppaction://hlinksldjump"/>
              </p:cNvPr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>
                <a:hlinkClick r:id="rId15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3449200" y="4181079"/>
            <a:ext cx="4472146" cy="352840"/>
            <a:chOff x="4372066" y="4206575"/>
            <a:chExt cx="4472146" cy="352840"/>
          </a:xfrm>
        </p:grpSpPr>
        <p:sp>
          <p:nvSpPr>
            <p:cNvPr id="232" name="Action Button: Blank 231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	</a:t>
              </a:r>
            </a:p>
          </p:txBody>
        </p:sp>
        <p:sp>
          <p:nvSpPr>
            <p:cNvPr id="233" name="Rectangle: Rounded Corners 232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395" y="4338043"/>
              <a:ext cx="81476" cy="80394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3449200" y="4520703"/>
            <a:ext cx="4472146" cy="352840"/>
            <a:chOff x="4372066" y="4206575"/>
            <a:chExt cx="4472146" cy="352840"/>
          </a:xfrm>
        </p:grpSpPr>
        <p:sp>
          <p:nvSpPr>
            <p:cNvPr id="146" name="Action Button: Blank 145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147" name="Rectangle: Rounded Corners 146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44017" y="4870486"/>
            <a:ext cx="4472146" cy="352840"/>
            <a:chOff x="4372066" y="4206575"/>
            <a:chExt cx="4472146" cy="352840"/>
          </a:xfrm>
        </p:grpSpPr>
        <p:sp>
          <p:nvSpPr>
            <p:cNvPr id="150" name="Action Button: Blank 149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Buy Tickets for Attractions	</a:t>
              </a:r>
            </a:p>
          </p:txBody>
        </p:sp>
        <p:sp>
          <p:nvSpPr>
            <p:cNvPr id="151" name="Rectangle: Rounded Corners 150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446342" y="5223326"/>
            <a:ext cx="4472146" cy="352840"/>
            <a:chOff x="4372066" y="4206575"/>
            <a:chExt cx="4472146" cy="352840"/>
          </a:xfrm>
        </p:grpSpPr>
        <p:sp>
          <p:nvSpPr>
            <p:cNvPr id="155" name="Action Button: Blank 154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 </a:t>
              </a:r>
            </a:p>
          </p:txBody>
        </p:sp>
        <p:sp>
          <p:nvSpPr>
            <p:cNvPr id="156" name="Rectangle: Rounded Corners 155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Completed</a:t>
              </a:r>
            </a:p>
          </p:txBody>
        </p:sp>
      </p:grpSp>
      <p:sp>
        <p:nvSpPr>
          <p:cNvPr id="159" name="Action Button: Blank 158">
            <a:hlinkClick r:id="" action="ppaction://noaction" highlightClick="1"/>
          </p:cNvPr>
          <p:cNvSpPr/>
          <p:nvPr/>
        </p:nvSpPr>
        <p:spPr>
          <a:xfrm>
            <a:off x="3446342" y="5576166"/>
            <a:ext cx="4472146" cy="35284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1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3" name="Arrow: Up 102"/>
          <p:cNvSpPr/>
          <p:nvPr/>
        </p:nvSpPr>
        <p:spPr>
          <a:xfrm rot="19695874">
            <a:off x="7837722" y="541215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/>
          <p:cNvSpPr/>
          <p:nvPr/>
        </p:nvSpPr>
        <p:spPr>
          <a:xfrm>
            <a:off x="8519534" y="524794"/>
            <a:ext cx="2597199" cy="9062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(7) Removing a dependency task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“x” sign beside “Confirm Attendance.”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10" name="Trapezoid 109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12" name="Trapezoid 11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29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7: Removing a dependency task_1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>
                <a:hlinkClick r:id="rId14" action="ppaction://hlinksldjump"/>
              </p:cNvPr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>
                <a:hlinkClick r:id="rId15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3449200" y="4181079"/>
            <a:ext cx="4472146" cy="352840"/>
            <a:chOff x="4372066" y="4206575"/>
            <a:chExt cx="4472146" cy="352840"/>
          </a:xfrm>
        </p:grpSpPr>
        <p:sp>
          <p:nvSpPr>
            <p:cNvPr id="232" name="Action Button: Blank 231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	</a:t>
              </a:r>
            </a:p>
          </p:txBody>
        </p:sp>
        <p:sp>
          <p:nvSpPr>
            <p:cNvPr id="233" name="Rectangle: Rounded Corners 232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395" y="4338043"/>
              <a:ext cx="81476" cy="80394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3449200" y="4520703"/>
            <a:ext cx="4472146" cy="352840"/>
            <a:chOff x="4372066" y="4206575"/>
            <a:chExt cx="4472146" cy="352840"/>
          </a:xfrm>
        </p:grpSpPr>
        <p:sp>
          <p:nvSpPr>
            <p:cNvPr id="146" name="Action Button: Blank 145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147" name="Rectangle: Rounded Corners 146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44017" y="4870486"/>
            <a:ext cx="4472146" cy="352840"/>
            <a:chOff x="4372066" y="4206575"/>
            <a:chExt cx="4472146" cy="352840"/>
          </a:xfrm>
        </p:grpSpPr>
        <p:sp>
          <p:nvSpPr>
            <p:cNvPr id="150" name="Action Button: Blank 149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Buy Tickets for Attractions	</a:t>
              </a:r>
            </a:p>
          </p:txBody>
        </p:sp>
        <p:sp>
          <p:nvSpPr>
            <p:cNvPr id="151" name="Rectangle: Rounded Corners 150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446342" y="5223326"/>
            <a:ext cx="4472146" cy="352840"/>
            <a:chOff x="4372066" y="4206575"/>
            <a:chExt cx="4472146" cy="352840"/>
          </a:xfrm>
        </p:grpSpPr>
        <p:sp>
          <p:nvSpPr>
            <p:cNvPr id="155" name="Action Button: Blank 154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 </a:t>
              </a:r>
            </a:p>
          </p:txBody>
        </p:sp>
        <p:sp>
          <p:nvSpPr>
            <p:cNvPr id="156" name="Rectangle: Rounded Corners 155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Completed</a:t>
              </a:r>
            </a:p>
          </p:txBody>
        </p:sp>
      </p:grpSp>
      <p:sp>
        <p:nvSpPr>
          <p:cNvPr id="159" name="Action Button: Blank 158">
            <a:hlinkClick r:id="" action="ppaction://noaction" highlightClick="1"/>
          </p:cNvPr>
          <p:cNvSpPr/>
          <p:nvPr/>
        </p:nvSpPr>
        <p:spPr>
          <a:xfrm>
            <a:off x="3446342" y="5576166"/>
            <a:ext cx="4472146" cy="35284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356387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519534" y="524794"/>
            <a:ext cx="2597199" cy="9062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choose “Yes” to remove “Confirm Attendance” from End-End dependency. 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10" name="Trapezoid 109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12" name="Trapezoid 11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956415" y="2040761"/>
            <a:ext cx="1974268" cy="1085371"/>
            <a:chOff x="9304723" y="3414966"/>
            <a:chExt cx="1974268" cy="1085371"/>
          </a:xfrm>
        </p:grpSpPr>
        <p:sp>
          <p:nvSpPr>
            <p:cNvPr id="131" name="Rectangle: Rounded Corners 130"/>
            <p:cNvSpPr/>
            <p:nvPr/>
          </p:nvSpPr>
          <p:spPr>
            <a:xfrm>
              <a:off x="9304723" y="3414966"/>
              <a:ext cx="1974268" cy="1085371"/>
            </a:xfrm>
            <a:prstGeom prst="roundRect">
              <a:avLst>
                <a:gd name="adj" fmla="val 9649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Are you sure to remove this task? 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9304723" y="3758268"/>
              <a:ext cx="19742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hlinkClick r:id="rId21" action="ppaction://hlinksldjump"/>
            </p:cNvPr>
            <p:cNvSpPr/>
            <p:nvPr/>
          </p:nvSpPr>
          <p:spPr>
            <a:xfrm>
              <a:off x="9563831" y="3986912"/>
              <a:ext cx="577262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YES</a:t>
              </a:r>
            </a:p>
          </p:txBody>
        </p:sp>
        <p:sp>
          <p:nvSpPr>
            <p:cNvPr id="134" name="Rectangle: Rounded Corners 133"/>
            <p:cNvSpPr/>
            <p:nvPr/>
          </p:nvSpPr>
          <p:spPr>
            <a:xfrm>
              <a:off x="10421411" y="3986911"/>
              <a:ext cx="577262" cy="258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</a:p>
          </p:txBody>
        </p:sp>
      </p:grpSp>
      <p:sp>
        <p:nvSpPr>
          <p:cNvPr id="103" name="Arrow: Up 102"/>
          <p:cNvSpPr/>
          <p:nvPr/>
        </p:nvSpPr>
        <p:spPr>
          <a:xfrm rot="19695874">
            <a:off x="9796299" y="2795386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Changes/Improvements made on Hi-Fi design with reference to peer’s usability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“Nil” has been removed from being an option from the drop-down list of “Status” in the Detail View Page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“Delete” button acting differently on Main Page and Detail View Page has been resolved. They are the same now.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page for creating new tasks has been added. It is a page with empty info/particulars for the user to fill in when adding a new task.  </a:t>
            </a:r>
          </a:p>
        </p:txBody>
      </p:sp>
    </p:spTree>
    <p:extLst>
      <p:ext uri="{BB962C8B-B14F-4D97-AF65-F5344CB8AC3E}">
        <p14:creationId xmlns:p14="http://schemas.microsoft.com/office/powerpoint/2010/main" val="760901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7: Removing a dependency task_2 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>
                <a:hlinkClick r:id="rId14" action="ppaction://hlinksldjump"/>
              </p:cNvPr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>
                <a:hlinkClick r:id="rId15" action="ppaction://hlinksldjump"/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3449200" y="4181079"/>
            <a:ext cx="4472146" cy="352840"/>
            <a:chOff x="4372066" y="4206575"/>
            <a:chExt cx="4472146" cy="352840"/>
          </a:xfrm>
        </p:grpSpPr>
        <p:sp>
          <p:nvSpPr>
            <p:cNvPr id="232" name="Action Button: Blank 231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	</a:t>
              </a:r>
            </a:p>
          </p:txBody>
        </p:sp>
        <p:sp>
          <p:nvSpPr>
            <p:cNvPr id="233" name="Rectangle: Rounded Corners 232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395" y="4338043"/>
              <a:ext cx="81476" cy="80394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3449200" y="4520703"/>
            <a:ext cx="4472146" cy="352840"/>
            <a:chOff x="4372066" y="4206575"/>
            <a:chExt cx="4472146" cy="352840"/>
          </a:xfrm>
        </p:grpSpPr>
        <p:sp>
          <p:nvSpPr>
            <p:cNvPr id="146" name="Action Button: Blank 145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147" name="Rectangle: Rounded Corners 146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44017" y="4870486"/>
            <a:ext cx="4472146" cy="352840"/>
            <a:chOff x="4372066" y="4206575"/>
            <a:chExt cx="4472146" cy="352840"/>
          </a:xfrm>
        </p:grpSpPr>
        <p:sp>
          <p:nvSpPr>
            <p:cNvPr id="150" name="Action Button: Blank 149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Buy Tickets for Attractions	</a:t>
              </a:r>
            </a:p>
          </p:txBody>
        </p:sp>
        <p:sp>
          <p:nvSpPr>
            <p:cNvPr id="151" name="Rectangle: Rounded Corners 150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</p:grpSp>
      <p:sp>
        <p:nvSpPr>
          <p:cNvPr id="159" name="Action Button: Blank 158">
            <a:hlinkClick r:id="" action="ppaction://noaction" highlightClick="1"/>
          </p:cNvPr>
          <p:cNvSpPr/>
          <p:nvPr/>
        </p:nvSpPr>
        <p:spPr>
          <a:xfrm>
            <a:off x="3446609" y="5220269"/>
            <a:ext cx="4472146" cy="35284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8" action="ppaction://hlinksldjump"/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1" name="Rectangle: Rounded Corners 100">
            <a:hlinkClick r:id="rId20" action="ppaction://hlinksldjump"/>
          </p:cNvPr>
          <p:cNvSpPr/>
          <p:nvPr/>
        </p:nvSpPr>
        <p:spPr>
          <a:xfrm>
            <a:off x="9477286" y="6311900"/>
            <a:ext cx="254664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 (Detail View page) 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519534" y="524794"/>
            <a:ext cx="2597199" cy="9062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proceed to the next feature. ]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10" name="Trapezoid 109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12" name="Trapezoid 11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127" name="Rectangle: Rounded Corners 126"/>
          <p:cNvSpPr/>
          <p:nvPr/>
        </p:nvSpPr>
        <p:spPr>
          <a:xfrm>
            <a:off x="8662904" y="2587783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task has been removed successfully from End-End dependency”. </a:t>
            </a:r>
          </a:p>
        </p:txBody>
      </p:sp>
      <p:sp>
        <p:nvSpPr>
          <p:cNvPr id="135" name="Rectangle: Rounded Corners 134"/>
          <p:cNvSpPr/>
          <p:nvPr/>
        </p:nvSpPr>
        <p:spPr>
          <a:xfrm>
            <a:off x="8642555" y="1867229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221435" y="3559953"/>
            <a:ext cx="3802497" cy="2324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	"Conceptually, the “x” in the upper right corner of the dependency title works the same way. For simplicity, it is not shown here to avoid repeating.”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“The task title under a particular dependency category are also clickable by right. It will lead the user to the detail view of the corresponding task. Again, it is not shown here for simplicity.” 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87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7" grpId="2" animBg="1"/>
      <p:bldP spid="135" grpId="0" animBg="1"/>
      <p:bldP spid="13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754930" y="3489285"/>
            <a:ext cx="7254669" cy="28226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68951"/>
            <a:ext cx="6962861" cy="268952"/>
          </a:xfrm>
        </p:spPr>
        <p:txBody>
          <a:bodyPr>
            <a:noAutofit/>
          </a:bodyPr>
          <a:lstStyle/>
          <a:p>
            <a:r>
              <a:rPr lang="en-US" sz="1400" dirty="0"/>
              <a:t>Feature (1.a) : Transition to Progress Page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67700" y="503010"/>
            <a:ext cx="570451" cy="580889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32693" y="585127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32693" y="1305957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32693" y="2770370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>
              <a:hlinkClick r:id="rId4" action="ppaction://hlinksldjump"/>
            </p:cNvPr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32692" y="3510971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10027" y="4249078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5272" y="4987185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232692" y="5708015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1579" y="519163"/>
            <a:ext cx="305977" cy="362848"/>
          </a:xfrm>
          <a:prstGeom prst="rect">
            <a:avLst/>
          </a:prstGeom>
        </p:spPr>
      </p:pic>
      <p:grpSp>
        <p:nvGrpSpPr>
          <p:cNvPr id="249" name="Group 248"/>
          <p:cNvGrpSpPr/>
          <p:nvPr/>
        </p:nvGrpSpPr>
        <p:grpSpPr>
          <a:xfrm>
            <a:off x="773400" y="392241"/>
            <a:ext cx="7236199" cy="1077218"/>
            <a:chOff x="1696266" y="417737"/>
            <a:chExt cx="7236199" cy="1077218"/>
          </a:xfrm>
        </p:grpSpPr>
        <p:sp>
          <p:nvSpPr>
            <p:cNvPr id="93" name="Action Button: Blank 92">
              <a:hlinkClick r:id="" action="ppaction://noaction" highlightClick="1"/>
            </p:cNvPr>
            <p:cNvSpPr/>
            <p:nvPr/>
          </p:nvSpPr>
          <p:spPr>
            <a:xfrm>
              <a:off x="1698769" y="535165"/>
              <a:ext cx="7233696" cy="42784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96266" y="417737"/>
              <a:ext cx="7170896" cy="1077218"/>
              <a:chOff x="1696266" y="417737"/>
              <a:chExt cx="7170896" cy="107721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942807" y="565979"/>
                <a:ext cx="351627" cy="351627"/>
                <a:chOff x="1921620" y="2817329"/>
                <a:chExt cx="436813" cy="436813"/>
              </a:xfrm>
            </p:grpSpPr>
            <p:sp>
              <p:nvSpPr>
                <p:cNvPr id="104" name="Rectangle: Rounded Corners 103"/>
                <p:cNvSpPr/>
                <p:nvPr/>
              </p:nvSpPr>
              <p:spPr>
                <a:xfrm>
                  <a:off x="1921620" y="2817329"/>
                  <a:ext cx="436813" cy="43681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7052" y="2851003"/>
                  <a:ext cx="366043" cy="366043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/>
              <p:cNvSpPr/>
              <p:nvPr/>
            </p:nvSpPr>
            <p:spPr>
              <a:xfrm>
                <a:off x="3169645" y="417737"/>
                <a:ext cx="252019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To-Do List</a:t>
                </a:r>
              </a:p>
              <a:p>
                <a:pPr algn="ctr"/>
                <a:endPara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6312862" y="572813"/>
                <a:ext cx="2069758" cy="3368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Search for a task…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96266" y="932420"/>
                <a:ext cx="717089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endParaRPr lang="en-U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9472" y="1407242"/>
            <a:ext cx="7229119" cy="2057708"/>
            <a:chOff x="1692427" y="1425149"/>
            <a:chExt cx="7065679" cy="2111317"/>
          </a:xfrm>
          <a:solidFill>
            <a:srgbClr val="C00000"/>
          </a:solidFill>
        </p:grpSpPr>
        <p:sp>
          <p:nvSpPr>
            <p:cNvPr id="119" name="Rectangle 118"/>
            <p:cNvSpPr/>
            <p:nvPr/>
          </p:nvSpPr>
          <p:spPr>
            <a:xfrm>
              <a:off x="1692427" y="1425149"/>
              <a:ext cx="7065679" cy="2111317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743331" y="1454638"/>
              <a:ext cx="6951043" cy="2026796"/>
              <a:chOff x="1743331" y="1454638"/>
              <a:chExt cx="6951043" cy="2026796"/>
            </a:xfrm>
            <a:grpFill/>
          </p:grpSpPr>
          <p:sp>
            <p:nvSpPr>
              <p:cNvPr id="120" name="Rectangle: Rounded Corners 119"/>
              <p:cNvSpPr/>
              <p:nvPr/>
            </p:nvSpPr>
            <p:spPr>
              <a:xfrm>
                <a:off x="1743331" y="1463290"/>
                <a:ext cx="2501498" cy="365774"/>
              </a:xfrm>
              <a:prstGeom prst="roundRect">
                <a:avLst>
                  <a:gd name="adj" fmla="val 18423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Description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1765622" y="1850316"/>
                <a:ext cx="2479207" cy="1631115"/>
              </a:xfrm>
              <a:prstGeom prst="roundRect">
                <a:avLst>
                  <a:gd name="adj" fmla="val 754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 all the expenses.…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………………………………………..……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…………………................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…………………………………………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9" name="Rectangle: Rounded Corners 128"/>
              <p:cNvSpPr/>
              <p:nvPr/>
            </p:nvSpPr>
            <p:spPr>
              <a:xfrm>
                <a:off x="4219758" y="1454638"/>
                <a:ext cx="4474616" cy="396712"/>
              </a:xfrm>
              <a:prstGeom prst="roundRect">
                <a:avLst>
                  <a:gd name="adj" fmla="val 18314"/>
                </a:avLst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Progress</a:t>
                </a:r>
                <a:r>
                  <a:rPr lang="en-US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</p:txBody>
          </p:sp>
          <p:sp>
            <p:nvSpPr>
              <p:cNvPr id="138" name="Rectangle: Rounded Corners 137"/>
              <p:cNvSpPr/>
              <p:nvPr/>
            </p:nvSpPr>
            <p:spPr>
              <a:xfrm>
                <a:off x="4291897" y="1829063"/>
                <a:ext cx="4390710" cy="1652371"/>
              </a:xfrm>
              <a:prstGeom prst="roundRect">
                <a:avLst>
                  <a:gd name="adj" fmla="val 6651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3 tasks to be completed so that “Calculate Budget” can proceed to end……….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27911" y="2038163"/>
            <a:ext cx="427843" cy="545284"/>
            <a:chOff x="10301068" y="2995456"/>
            <a:chExt cx="427843" cy="545284"/>
          </a:xfrm>
        </p:grpSpPr>
        <p:sp>
          <p:nvSpPr>
            <p:cNvPr id="80" name="Rectangle: Rounded Corners 79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: Rotate lef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12532" y="1519859"/>
            <a:ext cx="3519702" cy="233172"/>
            <a:chOff x="9688518" y="3577708"/>
            <a:chExt cx="2048083" cy="138036"/>
          </a:xfrm>
        </p:grpSpPr>
        <p:sp>
          <p:nvSpPr>
            <p:cNvPr id="84" name="Action Button: Blank 83">
              <a:hlinkClick r:id="" action="ppaction://noaction" highlightClick="1"/>
            </p:cNvPr>
            <p:cNvSpPr/>
            <p:nvPr/>
          </p:nvSpPr>
          <p:spPr>
            <a:xfrm>
              <a:off x="10565551" y="3577709"/>
              <a:ext cx="1171050" cy="138035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100%</a:t>
              </a:r>
            </a:p>
          </p:txBody>
        </p:sp>
        <p:sp>
          <p:nvSpPr>
            <p:cNvPr id="85" name="Action Button: Blank 84">
              <a:hlinkClick r:id="" action="ppaction://noaction" highlightClick="1"/>
            </p:cNvPr>
            <p:cNvSpPr/>
            <p:nvPr/>
          </p:nvSpPr>
          <p:spPr>
            <a:xfrm>
              <a:off x="9688518" y="3577708"/>
              <a:ext cx="877033" cy="138035"/>
            </a:xfrm>
            <a:prstGeom prst="actionButtonBlan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            40%</a:t>
              </a:r>
            </a:p>
          </p:txBody>
        </p:sp>
      </p:grpSp>
      <p:sp>
        <p:nvSpPr>
          <p:cNvPr id="90" name="Rectangle: Rounded Corners 89"/>
          <p:cNvSpPr/>
          <p:nvPr/>
        </p:nvSpPr>
        <p:spPr>
          <a:xfrm>
            <a:off x="775903" y="977693"/>
            <a:ext cx="7222688" cy="3796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3141" y="3513933"/>
            <a:ext cx="138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9471" y="4877629"/>
            <a:ext cx="132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19773" y="6816055"/>
            <a:ext cx="104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4466" y="3785585"/>
            <a:ext cx="2540420" cy="285351"/>
            <a:chOff x="1767332" y="3811081"/>
            <a:chExt cx="2540420" cy="285351"/>
          </a:xfrm>
        </p:grpSpPr>
        <p:sp>
          <p:nvSpPr>
            <p:cNvPr id="18" name="Rectangle 17"/>
            <p:cNvSpPr/>
            <p:nvPr/>
          </p:nvSpPr>
          <p:spPr>
            <a:xfrm>
              <a:off x="1767332" y="3811081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04/02/2017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301" y="3839583"/>
              <a:ext cx="275793" cy="22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780477" y="4180740"/>
            <a:ext cx="124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63462" y="4455759"/>
            <a:ext cx="2540420" cy="285351"/>
            <a:chOff x="1786328" y="4481255"/>
            <a:chExt cx="2540420" cy="2853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1786328" y="4481255"/>
              <a:ext cx="2540420" cy="285351"/>
              <a:chOff x="1767332" y="3811081"/>
              <a:chExt cx="2540420" cy="285351"/>
            </a:xfrm>
          </p:grpSpPr>
          <p:sp>
            <p:nvSpPr>
              <p:cNvPr id="114" name="Rectangle 113">
                <a:hlinkClick r:id="rId15" action="ppaction://hlinksldjump"/>
              </p:cNvPr>
              <p:cNvSpPr/>
              <p:nvPr/>
            </p:nvSpPr>
            <p:spPr>
              <a:xfrm>
                <a:off x="1767332" y="3811081"/>
                <a:ext cx="2540420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  <p:pic>
            <p:nvPicPr>
              <p:cNvPr id="116" name="Picture 115">
                <a:hlinkClick r:id="rId16" action="ppaction://hlinksldjump"/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1301" y="3835159"/>
                <a:ext cx="275793" cy="2276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2923462" y="3790045"/>
            <a:ext cx="0" cy="2808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58279" y="5150012"/>
            <a:ext cx="2540420" cy="395555"/>
            <a:chOff x="1786328" y="4481255"/>
            <a:chExt cx="2540420" cy="285351"/>
          </a:xfrm>
        </p:grpSpPr>
        <p:sp>
          <p:nvSpPr>
            <p:cNvPr id="130" name="Rectangle 129"/>
            <p:cNvSpPr/>
            <p:nvPr/>
          </p:nvSpPr>
          <p:spPr>
            <a:xfrm>
              <a:off x="1786328" y="4481255"/>
              <a:ext cx="2540420" cy="28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3866414" y="4481255"/>
              <a:ext cx="0" cy="285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8" name="Picture 2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8" y="5228903"/>
            <a:ext cx="251836" cy="251836"/>
          </a:xfrm>
          <a:prstGeom prst="rect">
            <a:avLst/>
          </a:prstGeom>
        </p:spPr>
      </p:pic>
      <p:sp>
        <p:nvSpPr>
          <p:cNvPr id="230" name="Rectangle: Rounded Corners 229"/>
          <p:cNvSpPr/>
          <p:nvPr/>
        </p:nvSpPr>
        <p:spPr>
          <a:xfrm>
            <a:off x="1193339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2185231" y="5749940"/>
            <a:ext cx="738231" cy="2604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</a:p>
        </p:txBody>
      </p:sp>
      <p:sp>
        <p:nvSpPr>
          <p:cNvPr id="144" name="Trapezoid 143"/>
          <p:cNvSpPr/>
          <p:nvPr/>
        </p:nvSpPr>
        <p:spPr>
          <a:xfrm>
            <a:off x="7254651" y="3947509"/>
            <a:ext cx="359902" cy="2288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89265" y="3475533"/>
            <a:ext cx="206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Dependency: 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3449200" y="4181079"/>
            <a:ext cx="4472146" cy="352840"/>
            <a:chOff x="4372066" y="4206575"/>
            <a:chExt cx="4472146" cy="352840"/>
          </a:xfrm>
        </p:grpSpPr>
        <p:sp>
          <p:nvSpPr>
            <p:cNvPr id="232" name="Action Button: Blank 231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	</a:t>
              </a:r>
            </a:p>
          </p:txBody>
        </p:sp>
        <p:sp>
          <p:nvSpPr>
            <p:cNvPr id="233" name="Rectangle: Rounded Corners 232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395" y="4338043"/>
              <a:ext cx="81476" cy="80394"/>
            </a:xfrm>
            <a:prstGeom prst="rect">
              <a:avLst/>
            </a:prstGeom>
          </p:spPr>
        </p:pic>
      </p:grpSp>
      <p:grpSp>
        <p:nvGrpSpPr>
          <p:cNvPr id="145" name="Group 144"/>
          <p:cNvGrpSpPr/>
          <p:nvPr/>
        </p:nvGrpSpPr>
        <p:grpSpPr>
          <a:xfrm>
            <a:off x="3449200" y="4520703"/>
            <a:ext cx="4472146" cy="352840"/>
            <a:chOff x="4372066" y="4206575"/>
            <a:chExt cx="4472146" cy="352840"/>
          </a:xfrm>
        </p:grpSpPr>
        <p:sp>
          <p:nvSpPr>
            <p:cNvPr id="146" name="Action Button: Blank 145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147" name="Rectangle: Rounded Corners 146"/>
            <p:cNvSpPr/>
            <p:nvPr/>
          </p:nvSpPr>
          <p:spPr>
            <a:xfrm>
              <a:off x="6761527" y="4241279"/>
              <a:ext cx="1775892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444017" y="4870486"/>
            <a:ext cx="4472146" cy="352840"/>
            <a:chOff x="4372066" y="4206575"/>
            <a:chExt cx="4472146" cy="352840"/>
          </a:xfrm>
        </p:grpSpPr>
        <p:sp>
          <p:nvSpPr>
            <p:cNvPr id="150" name="Action Button: Blank 149">
              <a:hlinkClick r:id="" action="ppaction://noaction" highlightClick="1"/>
            </p:cNvPr>
            <p:cNvSpPr/>
            <p:nvPr/>
          </p:nvSpPr>
          <p:spPr>
            <a:xfrm>
              <a:off x="4372066" y="4206575"/>
              <a:ext cx="4472146" cy="352840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Buy Tickets for Attractions	</a:t>
              </a:r>
            </a:p>
          </p:txBody>
        </p:sp>
        <p:sp>
          <p:nvSpPr>
            <p:cNvPr id="151" name="Rectangle: Rounded Corners 150"/>
            <p:cNvSpPr/>
            <p:nvPr/>
          </p:nvSpPr>
          <p:spPr>
            <a:xfrm>
              <a:off x="6766710" y="4241279"/>
              <a:ext cx="1770709" cy="2660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</p:txBody>
        </p:sp>
      </p:grpSp>
      <p:sp>
        <p:nvSpPr>
          <p:cNvPr id="159" name="Action Button: Blank 158">
            <a:hlinkClick r:id="" action="ppaction://noaction" highlightClick="1"/>
          </p:cNvPr>
          <p:cNvSpPr/>
          <p:nvPr/>
        </p:nvSpPr>
        <p:spPr>
          <a:xfrm>
            <a:off x="3446609" y="5220269"/>
            <a:ext cx="4472146" cy="35284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248" name="Oval 247"/>
          <p:cNvSpPr/>
          <p:nvPr/>
        </p:nvSpPr>
        <p:spPr>
          <a:xfrm>
            <a:off x="7627085" y="3559953"/>
            <a:ext cx="257998" cy="222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7488201" y="527097"/>
            <a:ext cx="456094" cy="365013"/>
            <a:chOff x="9590060" y="1554007"/>
            <a:chExt cx="526068" cy="392239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hlinkClick r:id="rId19" action="ppaction://hlinksldjump"/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0" y="1554007"/>
              <a:ext cx="526067" cy="346914"/>
            </a:xfrm>
            <a:prstGeom prst="rect">
              <a:avLst/>
            </a:prstGeom>
          </p:spPr>
        </p:pic>
      </p:grpSp>
      <p:pic>
        <p:nvPicPr>
          <p:cNvPr id="178" name="Picture 17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4667512"/>
            <a:ext cx="81476" cy="80394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5" y="5009339"/>
            <a:ext cx="81476" cy="80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833755" y="539155"/>
            <a:ext cx="305977" cy="362848"/>
          </a:xfrm>
          <a:prstGeom prst="rect">
            <a:avLst/>
          </a:prstGeom>
        </p:spPr>
      </p:pic>
      <p:sp>
        <p:nvSpPr>
          <p:cNvPr id="106" name="Rectangle: Rounded Corners 105"/>
          <p:cNvSpPr/>
          <p:nvPr/>
        </p:nvSpPr>
        <p:spPr>
          <a:xfrm>
            <a:off x="8519534" y="524794"/>
            <a:ext cx="2872010" cy="9062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(1.a) Transition to Progress Page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“Progress” button to go to the progress page. 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444017" y="3724818"/>
            <a:ext cx="3932140" cy="453917"/>
            <a:chOff x="7974941" y="3466229"/>
            <a:chExt cx="3932140" cy="453917"/>
          </a:xfrm>
        </p:grpSpPr>
        <p:sp>
          <p:nvSpPr>
            <p:cNvPr id="110" name="Trapezoid 109"/>
            <p:cNvSpPr/>
            <p:nvPr/>
          </p:nvSpPr>
          <p:spPr>
            <a:xfrm>
              <a:off x="7974941" y="3543950"/>
              <a:ext cx="2009265" cy="37619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Start-Start</a:t>
              </a:r>
            </a:p>
          </p:txBody>
        </p:sp>
        <p:sp>
          <p:nvSpPr>
            <p:cNvPr id="112" name="Trapezoid 111"/>
            <p:cNvSpPr/>
            <p:nvPr/>
          </p:nvSpPr>
          <p:spPr>
            <a:xfrm>
              <a:off x="9897816" y="3543950"/>
              <a:ext cx="2009265" cy="37619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End-End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5980" y="346622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564247" y="3476479"/>
              <a:ext cx="211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103" name="Arrow: Up 102"/>
          <p:cNvSpPr/>
          <p:nvPr/>
        </p:nvSpPr>
        <p:spPr>
          <a:xfrm rot="19695874">
            <a:off x="588882" y="320273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hlinkClick r:id="rId21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</p:spTree>
    <p:extLst>
      <p:ext uri="{BB962C8B-B14F-4D97-AF65-F5344CB8AC3E}">
        <p14:creationId xmlns:p14="http://schemas.microsoft.com/office/powerpoint/2010/main" val="7863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Other Pages (main)</a:t>
            </a:r>
            <a:br>
              <a:rPr lang="en-US" sz="1400" dirty="0"/>
            </a:br>
            <a:r>
              <a:rPr lang="en-US" sz="1400" dirty="0"/>
              <a:t>Feature 1: Sorting the task list 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>
              <a:hlinkClick r:id="rId4" action="ppaction://hlinksldjump"/>
            </p:cNvPr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>
                  <a:hlinkClick r:id="rId4" action="ppaction://hlinksldjump"/>
                </p:cNvPr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>
              <a:hlinkClick r:id="rId4" action="ppaction://hlinksldjump"/>
            </p:cNvPr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4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426733" y="550289"/>
            <a:ext cx="2597199" cy="9062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Sorting the task list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 the sorting button to select sorting preference. </a:t>
            </a:r>
          </a:p>
        </p:txBody>
      </p:sp>
      <p:sp>
        <p:nvSpPr>
          <p:cNvPr id="138" name="Arrow: Up 137"/>
          <p:cNvSpPr/>
          <p:nvPr/>
        </p:nvSpPr>
        <p:spPr>
          <a:xfrm rot="19695874">
            <a:off x="1498230" y="2497027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1: Sorting the task list 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07402" y="2289865"/>
            <a:ext cx="2074208" cy="3317914"/>
            <a:chOff x="9374045" y="1040786"/>
            <a:chExt cx="2074208" cy="3317914"/>
          </a:xfrm>
        </p:grpSpPr>
        <p:sp>
          <p:nvSpPr>
            <p:cNvPr id="138" name="Rectangle: Rounded Corners 137"/>
            <p:cNvSpPr/>
            <p:nvPr/>
          </p:nvSpPr>
          <p:spPr>
            <a:xfrm>
              <a:off x="9374047" y="1040786"/>
              <a:ext cx="2074206" cy="2908035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9432113" y="1230612"/>
              <a:ext cx="1934970" cy="233004"/>
              <a:chOff x="9503811" y="3193898"/>
              <a:chExt cx="1665541" cy="233004"/>
            </a:xfrm>
            <a:solidFill>
              <a:srgbClr val="C00000"/>
            </a:solidFill>
          </p:grpSpPr>
          <p:sp>
            <p:nvSpPr>
              <p:cNvPr id="204" name="Rectangle 203"/>
              <p:cNvSpPr/>
              <p:nvPr/>
            </p:nvSpPr>
            <p:spPr>
              <a:xfrm>
                <a:off x="9503811" y="3193898"/>
                <a:ext cx="1665541" cy="23300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Default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8639" y="3234295"/>
                <a:ext cx="152210" cy="152210"/>
              </a:xfrm>
              <a:prstGeom prst="rect">
                <a:avLst/>
              </a:prstGeom>
              <a:grpFill/>
            </p:spPr>
          </p:pic>
        </p:grpSp>
        <p:grpSp>
          <p:nvGrpSpPr>
            <p:cNvPr id="192" name="Group 191"/>
            <p:cNvGrpSpPr/>
            <p:nvPr/>
          </p:nvGrpSpPr>
          <p:grpSpPr>
            <a:xfrm>
              <a:off x="9432113" y="1470406"/>
              <a:ext cx="1934970" cy="233004"/>
              <a:chOff x="9563450" y="3310400"/>
              <a:chExt cx="1530206" cy="233004"/>
            </a:xfrm>
            <a:solidFill>
              <a:srgbClr val="C00000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9563450" y="3310400"/>
                <a:ext cx="1530206" cy="23300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A-Z</a:t>
                </a:r>
              </a:p>
            </p:txBody>
          </p:sp>
          <p:pic>
            <p:nvPicPr>
              <p:cNvPr id="203" name="Picture 202">
                <a:hlinkClick r:id="rId15" action="ppaction://hlinksldjump"/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5711" y="3353991"/>
                <a:ext cx="145821" cy="145821"/>
              </a:xfrm>
              <a:prstGeom prst="rect">
                <a:avLst/>
              </a:prstGeom>
              <a:grpFill/>
            </p:spPr>
          </p:pic>
        </p:grpSp>
        <p:grpSp>
          <p:nvGrpSpPr>
            <p:cNvPr id="193" name="Group 192"/>
            <p:cNvGrpSpPr/>
            <p:nvPr/>
          </p:nvGrpSpPr>
          <p:grpSpPr>
            <a:xfrm>
              <a:off x="9432113" y="1678742"/>
              <a:ext cx="1934970" cy="233004"/>
              <a:chOff x="9563450" y="3310400"/>
              <a:chExt cx="1530206" cy="233004"/>
            </a:xfrm>
            <a:solidFill>
              <a:srgbClr val="C0000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9563450" y="3310400"/>
                <a:ext cx="1530206" cy="23300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Date Created</a:t>
                </a:r>
              </a:p>
            </p:txBody>
          </p:sp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5711" y="3353991"/>
                <a:ext cx="145821" cy="145821"/>
              </a:xfrm>
              <a:prstGeom prst="rect">
                <a:avLst/>
              </a:prstGeom>
              <a:grpFill/>
            </p:spPr>
          </p:pic>
        </p:grpSp>
        <p:grpSp>
          <p:nvGrpSpPr>
            <p:cNvPr id="194" name="Group 193"/>
            <p:cNvGrpSpPr/>
            <p:nvPr/>
          </p:nvGrpSpPr>
          <p:grpSpPr>
            <a:xfrm>
              <a:off x="9443665" y="1933473"/>
              <a:ext cx="1934970" cy="498183"/>
              <a:chOff x="9572585" y="3353991"/>
              <a:chExt cx="1530206" cy="498183"/>
            </a:xfrm>
            <a:solidFill>
              <a:srgbClr val="C00000"/>
            </a:solidFill>
          </p:grpSpPr>
          <p:sp>
            <p:nvSpPr>
              <p:cNvPr id="198" name="Rectangle 197"/>
              <p:cNvSpPr/>
              <p:nvPr/>
            </p:nvSpPr>
            <p:spPr>
              <a:xfrm>
                <a:off x="9572585" y="3378392"/>
                <a:ext cx="1530206" cy="473782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No. of Days left</a:t>
                </a:r>
              </a:p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(ascending) </a:t>
                </a:r>
              </a:p>
              <a:p>
                <a:endPara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99" name="Picture 198">
                <a:hlinkClick r:id="rId17" action="ppaction://hlinksldjump"/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5711" y="3353991"/>
                <a:ext cx="145821" cy="145821"/>
              </a:xfrm>
              <a:prstGeom prst="rect">
                <a:avLst/>
              </a:prstGeom>
              <a:grpFill/>
            </p:spPr>
          </p:pic>
        </p:grpSp>
        <p:sp>
          <p:nvSpPr>
            <p:cNvPr id="181" name="Rectangle 180"/>
            <p:cNvSpPr/>
            <p:nvPr/>
          </p:nvSpPr>
          <p:spPr>
            <a:xfrm>
              <a:off x="9374045" y="3936621"/>
              <a:ext cx="2074207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Show Completed</a:t>
              </a: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5387" y="4050507"/>
              <a:ext cx="168054" cy="172604"/>
            </a:xfrm>
            <a:prstGeom prst="rect">
              <a:avLst/>
            </a:prstGeom>
          </p:spPr>
        </p:pic>
        <p:sp>
          <p:nvSpPr>
            <p:cNvPr id="232" name="Rectangle 231"/>
            <p:cNvSpPr/>
            <p:nvPr/>
          </p:nvSpPr>
          <p:spPr>
            <a:xfrm>
              <a:off x="9432526" y="2386877"/>
              <a:ext cx="1934970" cy="47378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(descending) </a:t>
              </a:r>
            </a:p>
            <a:p>
              <a:endPara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421387" y="2820615"/>
              <a:ext cx="1957248" cy="36962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(ascending) 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411368" y="3324462"/>
              <a:ext cx="1957248" cy="36962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(descending) </a:t>
              </a: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048" y="2420058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207" y="2902208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048" y="3390646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</p:grpSp>
      <p:sp>
        <p:nvSpPr>
          <p:cNvPr id="134" name="Arrow: Up 133"/>
          <p:cNvSpPr/>
          <p:nvPr/>
        </p:nvSpPr>
        <p:spPr>
          <a:xfrm rot="19695874">
            <a:off x="11333824" y="3246015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: Rounded Corners 246"/>
          <p:cNvSpPr/>
          <p:nvPr/>
        </p:nvSpPr>
        <p:spPr>
          <a:xfrm>
            <a:off x="9426733" y="550289"/>
            <a:ext cx="2597199" cy="90625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choose to sort by number of days left in ascending order. </a:t>
            </a:r>
          </a:p>
        </p:txBody>
      </p:sp>
    </p:spTree>
    <p:extLst>
      <p:ext uri="{BB962C8B-B14F-4D97-AF65-F5344CB8AC3E}">
        <p14:creationId xmlns:p14="http://schemas.microsoft.com/office/powerpoint/2010/main" val="32751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2: Undo Button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>
              <a:hlinkClick r:id="rId9" action="ppaction://hlinksldjump"/>
            </p:cNvPr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Graphic 98" descr="Line Arrow: Rotate left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08359" y="3121766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08359" y="1555245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08359" y="2066274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4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Arrow: Up 133"/>
          <p:cNvSpPr/>
          <p:nvPr/>
        </p:nvSpPr>
        <p:spPr>
          <a:xfrm rot="19695874">
            <a:off x="1493274" y="3266549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708359" y="2588151"/>
            <a:ext cx="7021476" cy="477839"/>
            <a:chOff x="1710802" y="1463113"/>
            <a:chExt cx="7021476" cy="477839"/>
          </a:xfrm>
        </p:grpSpPr>
        <p:sp>
          <p:nvSpPr>
            <p:cNvPr id="195" name="Rectangle: Rounded Corners 19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96" name="Rectangle: Rounded Corners 19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207" name="Rectangle: Rounded Corners 206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209" name="Action Button: Blank 208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210" name="Action Button: Blank 209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9414932" y="2066274"/>
            <a:ext cx="2074208" cy="3317914"/>
            <a:chOff x="9374045" y="1040786"/>
            <a:chExt cx="2074208" cy="3317914"/>
          </a:xfrm>
        </p:grpSpPr>
        <p:sp>
          <p:nvSpPr>
            <p:cNvPr id="138" name="Rectangle: Rounded Corners 137"/>
            <p:cNvSpPr/>
            <p:nvPr/>
          </p:nvSpPr>
          <p:spPr>
            <a:xfrm>
              <a:off x="9374047" y="1040786"/>
              <a:ext cx="2074206" cy="2908035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9432115" y="1230612"/>
              <a:ext cx="1934970" cy="2330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Default</a:t>
              </a: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9432113" y="1470406"/>
              <a:ext cx="1934970" cy="233004"/>
              <a:chOff x="9563450" y="3310400"/>
              <a:chExt cx="1530206" cy="233004"/>
            </a:xfrm>
            <a:solidFill>
              <a:srgbClr val="C00000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9563450" y="3310400"/>
                <a:ext cx="1530206" cy="23300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A-Z</a:t>
                </a:r>
              </a:p>
            </p:txBody>
          </p:sp>
          <p:pic>
            <p:nvPicPr>
              <p:cNvPr id="203" name="Picture 202">
                <a:hlinkClick r:id="rId15" action="ppaction://hlinksldjump"/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5711" y="3353991"/>
                <a:ext cx="145821" cy="145821"/>
              </a:xfrm>
              <a:prstGeom prst="rect">
                <a:avLst/>
              </a:prstGeom>
              <a:grpFill/>
            </p:spPr>
          </p:pic>
        </p:grpSp>
        <p:grpSp>
          <p:nvGrpSpPr>
            <p:cNvPr id="193" name="Group 192"/>
            <p:cNvGrpSpPr/>
            <p:nvPr/>
          </p:nvGrpSpPr>
          <p:grpSpPr>
            <a:xfrm>
              <a:off x="9432113" y="1678742"/>
              <a:ext cx="1934970" cy="233004"/>
              <a:chOff x="9563450" y="3310400"/>
              <a:chExt cx="1530206" cy="233004"/>
            </a:xfrm>
            <a:solidFill>
              <a:srgbClr val="C0000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9563450" y="3310400"/>
                <a:ext cx="1530206" cy="23300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Date Created</a:t>
                </a:r>
              </a:p>
            </p:txBody>
          </p:sp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5711" y="3353991"/>
                <a:ext cx="145821" cy="145821"/>
              </a:xfrm>
              <a:prstGeom prst="rect">
                <a:avLst/>
              </a:prstGeom>
              <a:grpFill/>
            </p:spPr>
          </p:pic>
        </p:grpSp>
        <p:sp>
          <p:nvSpPr>
            <p:cNvPr id="198" name="Rectangle 197"/>
            <p:cNvSpPr/>
            <p:nvPr/>
          </p:nvSpPr>
          <p:spPr>
            <a:xfrm>
              <a:off x="9443667" y="1957874"/>
              <a:ext cx="1934970" cy="47378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(ascending) </a:t>
              </a:r>
            </a:p>
            <a:p>
              <a:endPara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374045" y="3936621"/>
              <a:ext cx="2074207" cy="4220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Show Completed</a:t>
              </a: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5387" y="4050507"/>
              <a:ext cx="168054" cy="172604"/>
            </a:xfrm>
            <a:prstGeom prst="rect">
              <a:avLst/>
            </a:prstGeom>
          </p:spPr>
        </p:pic>
        <p:sp>
          <p:nvSpPr>
            <p:cNvPr id="232" name="Rectangle 231"/>
            <p:cNvSpPr/>
            <p:nvPr/>
          </p:nvSpPr>
          <p:spPr>
            <a:xfrm>
              <a:off x="9432526" y="2386877"/>
              <a:ext cx="1934970" cy="47378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(descending) </a:t>
              </a:r>
            </a:p>
            <a:p>
              <a:endPara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421387" y="2820615"/>
              <a:ext cx="1957248" cy="36962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(ascending) 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411368" y="3324462"/>
              <a:ext cx="1957248" cy="36962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(descending) </a:t>
              </a: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048" y="2420058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207" y="2902208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048" y="3390646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048" y="1981193"/>
              <a:ext cx="176833" cy="152210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12" name="Picture 211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178" y="1282220"/>
              <a:ext cx="184393" cy="145821"/>
            </a:xfrm>
            <a:prstGeom prst="rect">
              <a:avLst/>
            </a:prstGeom>
            <a:solidFill>
              <a:srgbClr val="C00000"/>
            </a:solidFill>
          </p:spPr>
        </p:pic>
      </p:grpSp>
      <p:sp>
        <p:nvSpPr>
          <p:cNvPr id="214" name="Rectangle: Rounded Corners 213"/>
          <p:cNvSpPr/>
          <p:nvPr/>
        </p:nvSpPr>
        <p:spPr>
          <a:xfrm>
            <a:off x="9365970" y="131579"/>
            <a:ext cx="2512841" cy="159082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(2) Undo button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Undo button allows the user to reverse their unintended action. Please click the undo button to revert back to default sorting order.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9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2: Undo Button_1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297886" y="531149"/>
            <a:ext cx="2597199" cy="116470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the default sorting order has been restored by clicking “Undo Button”.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feature] </a:t>
            </a:r>
          </a:p>
        </p:txBody>
      </p:sp>
      <p:sp>
        <p:nvSpPr>
          <p:cNvPr id="136" name="Rectangle: Rounded Corners 135"/>
          <p:cNvSpPr/>
          <p:nvPr/>
        </p:nvSpPr>
        <p:spPr>
          <a:xfrm>
            <a:off x="9420907" y="1954477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213070" y="3402481"/>
            <a:ext cx="3802497" cy="2324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	“Selecting other sorting order will sort the list in their respective manner just as the sorting example done earlier. For simplicity, they are not demonstrated here.”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 As usual, task titles are clickable and will lead to corresponding detail view of the task.”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“Undo Button basically allows the user to revert back almost any action done, and again for simplicity, undoing other actions is not shown here.” 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1" name="Rectangle: Rounded Corners 180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6" name="Straight Connector 195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Rectangle 182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0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3: Checking No. of Days left in details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030298" y="223808"/>
            <a:ext cx="3132373" cy="116470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(3) Checking No. of Days left in details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“3”, i.e. no. of days left for “Calculate Budget”.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hlinkClick r:id="rId14" action="ppaction://hlinksldjump"/>
          </p:cNvPr>
          <p:cNvSpPr/>
          <p:nvPr/>
        </p:nvSpPr>
        <p:spPr>
          <a:xfrm>
            <a:off x="7495031" y="1642886"/>
            <a:ext cx="310393" cy="307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Arrow: Up 137"/>
          <p:cNvSpPr/>
          <p:nvPr/>
        </p:nvSpPr>
        <p:spPr>
          <a:xfrm rot="19695874">
            <a:off x="7802167" y="184812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0" name="Rectangle: Rounded Corners 17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2" name="Rectangle 181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3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3: Checking No. of Days left in details_1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297886" y="531149"/>
            <a:ext cx="2597199" cy="1164704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Start Date or Due Date can be edited here on the progress page. Please click on the date field to edit the date.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398554" y="2088498"/>
            <a:ext cx="2196140" cy="743318"/>
            <a:chOff x="9297886" y="1802908"/>
            <a:chExt cx="2196140" cy="743318"/>
          </a:xfrm>
        </p:grpSpPr>
        <p:grpSp>
          <p:nvGrpSpPr>
            <p:cNvPr id="11" name="Group 10"/>
            <p:cNvGrpSpPr/>
            <p:nvPr/>
          </p:nvGrpSpPr>
          <p:grpSpPr>
            <a:xfrm>
              <a:off x="9297886" y="1802908"/>
              <a:ext cx="2196140" cy="358237"/>
              <a:chOff x="9297886" y="1802908"/>
              <a:chExt cx="2196140" cy="35823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97886" y="1802908"/>
                <a:ext cx="1020573" cy="3518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363864" y="1802908"/>
                <a:ext cx="1130162" cy="358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hlinkClick r:id="rId14" action="ppaction://hlinksldjump"/>
              </p:cNvPr>
              <p:cNvSpPr/>
              <p:nvPr/>
            </p:nvSpPr>
            <p:spPr>
              <a:xfrm>
                <a:off x="10390671" y="1836151"/>
                <a:ext cx="1076547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04/02/2017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9297886" y="2187989"/>
              <a:ext cx="2196140" cy="358237"/>
              <a:chOff x="9297886" y="1802908"/>
              <a:chExt cx="2196140" cy="358237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9297886" y="1802908"/>
                <a:ext cx="1020573" cy="3518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0363864" y="1802908"/>
                <a:ext cx="1130162" cy="358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hlinkClick r:id="rId14" action="ppaction://hlinksldjump"/>
              </p:cNvPr>
              <p:cNvSpPr/>
              <p:nvPr/>
            </p:nvSpPr>
            <p:spPr>
              <a:xfrm>
                <a:off x="10390671" y="1836151"/>
                <a:ext cx="1076547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</p:grpSp>
      </p:grpSp>
      <p:sp>
        <p:nvSpPr>
          <p:cNvPr id="195" name="Arrow: Up 194"/>
          <p:cNvSpPr/>
          <p:nvPr/>
        </p:nvSpPr>
        <p:spPr>
          <a:xfrm rot="19695874">
            <a:off x="10926522" y="2683458"/>
            <a:ext cx="236751" cy="736216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1" name="Rectangle: Rounded Corners 180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01" name="Straight Connector 200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9" name="Straight Connector 198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9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3: Checking No. of Days left in details_2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157224" y="307588"/>
            <a:ext cx="2597199" cy="719290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select “10” in the calendar to simulate updating the due date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310774" y="1595984"/>
            <a:ext cx="2196140" cy="743318"/>
            <a:chOff x="9297886" y="1802908"/>
            <a:chExt cx="2196140" cy="743318"/>
          </a:xfrm>
        </p:grpSpPr>
        <p:grpSp>
          <p:nvGrpSpPr>
            <p:cNvPr id="11" name="Group 10"/>
            <p:cNvGrpSpPr/>
            <p:nvPr/>
          </p:nvGrpSpPr>
          <p:grpSpPr>
            <a:xfrm>
              <a:off x="9297886" y="1802908"/>
              <a:ext cx="2196140" cy="358237"/>
              <a:chOff x="9297886" y="1802908"/>
              <a:chExt cx="2196140" cy="35823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97886" y="1802908"/>
                <a:ext cx="1020573" cy="3518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363864" y="1802908"/>
                <a:ext cx="1130162" cy="358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390671" y="1836151"/>
                <a:ext cx="1076547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04/02/2017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9297886" y="2187989"/>
              <a:ext cx="2196140" cy="358237"/>
              <a:chOff x="9297886" y="1802908"/>
              <a:chExt cx="2196140" cy="358237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9297886" y="1802908"/>
                <a:ext cx="1020573" cy="3518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0363864" y="1802908"/>
                <a:ext cx="1130162" cy="358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0390671" y="1836151"/>
                <a:ext cx="1076547" cy="285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07/02/2017</a:t>
                </a:r>
              </a:p>
            </p:txBody>
          </p:sp>
        </p:grpSp>
      </p:grpSp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04397"/>
              </p:ext>
            </p:extLst>
          </p:nvPr>
        </p:nvGraphicFramePr>
        <p:xfrm>
          <a:off x="8538290" y="3399927"/>
          <a:ext cx="3330971" cy="1680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853">
                  <a:extLst>
                    <a:ext uri="{9D8B030D-6E8A-4147-A177-3AD203B41FA5}">
                      <a16:colId xmlns:a16="http://schemas.microsoft.com/office/drawing/2014/main" val="36401384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4442005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893107513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94788080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1109975304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2737922545"/>
                    </a:ext>
                  </a:extLst>
                </a:gridCol>
                <a:gridCol w="475853">
                  <a:extLst>
                    <a:ext uri="{9D8B030D-6E8A-4147-A177-3AD203B41FA5}">
                      <a16:colId xmlns:a16="http://schemas.microsoft.com/office/drawing/2014/main" val="710322485"/>
                    </a:ext>
                  </a:extLst>
                </a:gridCol>
              </a:tblGrid>
              <a:tr h="38525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Thur</a:t>
                      </a:r>
                      <a:endParaRPr lang="en-US" sz="11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555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0455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29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665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271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08770"/>
                  </a:ext>
                </a:extLst>
              </a:tr>
            </a:tbl>
          </a:graphicData>
        </a:graphic>
      </p:graphicFrame>
      <p:grpSp>
        <p:nvGrpSpPr>
          <p:cNvPr id="182" name="Group 181"/>
          <p:cNvGrpSpPr/>
          <p:nvPr/>
        </p:nvGrpSpPr>
        <p:grpSpPr>
          <a:xfrm>
            <a:off x="8538290" y="2931207"/>
            <a:ext cx="3330971" cy="433614"/>
            <a:chOff x="8538290" y="2931207"/>
            <a:chExt cx="3330971" cy="433614"/>
          </a:xfrm>
        </p:grpSpPr>
        <p:sp>
          <p:nvSpPr>
            <p:cNvPr id="195" name="Rectangle 194"/>
            <p:cNvSpPr/>
            <p:nvPr/>
          </p:nvSpPr>
          <p:spPr>
            <a:xfrm rot="10800000" flipV="1">
              <a:off x="8538290" y="2931207"/>
              <a:ext cx="3330971" cy="4336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8599480" y="3039011"/>
              <a:ext cx="1240671" cy="225135"/>
              <a:chOff x="9009678" y="5356387"/>
              <a:chExt cx="1240671" cy="225135"/>
            </a:xfrm>
          </p:grpSpPr>
          <p:sp>
            <p:nvSpPr>
              <p:cNvPr id="201" name="Rectangle 200">
                <a:hlinkClick r:id="rId14" action="ppaction://hlinksldjump"/>
              </p:cNvPr>
              <p:cNvSpPr/>
              <p:nvPr/>
            </p:nvSpPr>
            <p:spPr>
              <a:xfrm>
                <a:off x="9009678" y="5356387"/>
                <a:ext cx="1240671" cy="219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February</a:t>
                </a:r>
              </a:p>
            </p:txBody>
          </p:sp>
          <p:pic>
            <p:nvPicPr>
              <p:cNvPr id="202" name="Picture 201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044361" y="5370178"/>
                <a:ext cx="212549" cy="199426"/>
              </a:xfrm>
              <a:prstGeom prst="rect">
                <a:avLst/>
              </a:prstGeom>
            </p:spPr>
          </p:pic>
          <p:pic>
            <p:nvPicPr>
              <p:cNvPr id="203" name="Picture 20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009737" y="5370348"/>
                <a:ext cx="217901" cy="204448"/>
              </a:xfrm>
              <a:prstGeom prst="rect">
                <a:avLst/>
              </a:prstGeom>
            </p:spPr>
          </p:pic>
        </p:grpSp>
        <p:grpSp>
          <p:nvGrpSpPr>
            <p:cNvPr id="197" name="Group 196"/>
            <p:cNvGrpSpPr/>
            <p:nvPr/>
          </p:nvGrpSpPr>
          <p:grpSpPr>
            <a:xfrm>
              <a:off x="10583806" y="3046240"/>
              <a:ext cx="1240671" cy="225135"/>
              <a:chOff x="9009678" y="5356387"/>
              <a:chExt cx="1240671" cy="225135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9009678" y="5356387"/>
                <a:ext cx="1240671" cy="219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2017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044361" y="5370178"/>
                <a:ext cx="212549" cy="199426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009738" y="5370348"/>
                <a:ext cx="217901" cy="204448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hlinkClick r:id="rId16" action="ppaction://hlinksldjump"/>
          </p:cNvPr>
          <p:cNvSpPr/>
          <p:nvPr/>
        </p:nvSpPr>
        <p:spPr>
          <a:xfrm>
            <a:off x="9555693" y="4109010"/>
            <a:ext cx="352881" cy="1655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4" name="Arrow: Up 203"/>
          <p:cNvSpPr/>
          <p:nvPr/>
        </p:nvSpPr>
        <p:spPr>
          <a:xfrm rot="19695874">
            <a:off x="9961903" y="4200412"/>
            <a:ext cx="236751" cy="736216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205" name="Rectangle: Rounded Corners 204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12" name="Straight Connector 211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10" name="Straight Connector 209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7" name="Rectangle 206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2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4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3: Checking No. of Days left in details_3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297886" y="531148"/>
            <a:ext cx="2648037" cy="1705009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Since the due date has been postponed to three days later. Now the no. of days left for “Calculate Budget” has been updated to “6”.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feature]</a:t>
            </a:r>
          </a:p>
        </p:txBody>
      </p:sp>
      <p:sp>
        <p:nvSpPr>
          <p:cNvPr id="180" name="Rectangle: Rounded Corners 179"/>
          <p:cNvSpPr/>
          <p:nvPr/>
        </p:nvSpPr>
        <p:spPr>
          <a:xfrm>
            <a:off x="9456500" y="3339792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due date has been updated successfully. </a:t>
            </a:r>
          </a:p>
        </p:txBody>
      </p:sp>
      <p:sp>
        <p:nvSpPr>
          <p:cNvPr id="181" name="Rectangle: Rounded Corners 180"/>
          <p:cNvSpPr/>
          <p:nvPr/>
        </p:nvSpPr>
        <p:spPr>
          <a:xfrm>
            <a:off x="9456500" y="2655313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38" name="Rectangle: Rounded Corners 137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6" name="Straight Connector 195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Rectangle 182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11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  <p:bldP spid="181" grpId="0" animBg="1"/>
      <p:bldP spid="18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Main Page(main)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9274028" y="543554"/>
            <a:ext cx="2680284" cy="620742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(1) Hide/Show Side Bar Button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press the button to hide the side bar. </a:t>
            </a:r>
          </a:p>
        </p:txBody>
      </p:sp>
      <p:sp>
        <p:nvSpPr>
          <p:cNvPr id="224" name="Arrow: Up 223"/>
          <p:cNvSpPr/>
          <p:nvPr/>
        </p:nvSpPr>
        <p:spPr>
          <a:xfrm rot="19695874">
            <a:off x="2048674" y="667021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hlinkClick r:id="rId12" action="ppaction://hlinksldjump"/>
          </p:cNvPr>
          <p:cNvSpPr/>
          <p:nvPr/>
        </p:nvSpPr>
        <p:spPr>
          <a:xfrm>
            <a:off x="10024216" y="6320446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911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4: Account </a:t>
            </a:r>
            <a:r>
              <a:rPr lang="en-US" sz="1400" dirty="0" err="1"/>
              <a:t>Panel_Language</a:t>
            </a:r>
            <a:r>
              <a:rPr lang="en-US" sz="1400" dirty="0"/>
              <a:t> Setting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>
              <a:hlinkClick r:id="rId7" action="ppaction://hlinksldjump"/>
            </p:cNvPr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hlinkClick r:id="rId7" action="ppaction://hlinksldjump"/>
                </a:rPr>
                <a:t>HTET</a:t>
              </a:r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4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297886" y="531148"/>
            <a:ext cx="2657047" cy="89400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(4) Account Panel (Language Setting) 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click on the account button. </a:t>
            </a:r>
          </a:p>
        </p:txBody>
      </p:sp>
      <p:sp>
        <p:nvSpPr>
          <p:cNvPr id="136" name="Arrow: Up 135"/>
          <p:cNvSpPr/>
          <p:nvPr/>
        </p:nvSpPr>
        <p:spPr>
          <a:xfrm rot="19695874">
            <a:off x="1595416" y="601855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0" name="Rectangle: Rounded Corners 17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2" name="Rectangle 181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1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4: Account </a:t>
            </a:r>
            <a:r>
              <a:rPr lang="en-US" sz="1400" dirty="0" err="1"/>
              <a:t>Panel_Language</a:t>
            </a:r>
            <a:r>
              <a:rPr lang="en-US" sz="1400" dirty="0"/>
              <a:t> Setting_1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126996" y="150768"/>
            <a:ext cx="2692471" cy="720023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choose “Language Setting” to change to another language.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489929" y="963409"/>
            <a:ext cx="1713678" cy="1518876"/>
            <a:chOff x="9487721" y="2919864"/>
            <a:chExt cx="1713678" cy="1518876"/>
          </a:xfrm>
        </p:grpSpPr>
        <p:grpSp>
          <p:nvGrpSpPr>
            <p:cNvPr id="21" name="Group 20"/>
            <p:cNvGrpSpPr/>
            <p:nvPr/>
          </p:nvGrpSpPr>
          <p:grpSpPr>
            <a:xfrm>
              <a:off x="9492880" y="2919864"/>
              <a:ext cx="1708519" cy="372726"/>
              <a:chOff x="9492880" y="2919864"/>
              <a:chExt cx="1708519" cy="37272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492880" y="2919864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Account</a:t>
                </a:r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2982916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9492879" y="3300420"/>
              <a:ext cx="1708520" cy="372726"/>
              <a:chOff x="9492879" y="3300420"/>
              <a:chExt cx="1708520" cy="372726"/>
            </a:xfrm>
          </p:grpSpPr>
          <p:sp>
            <p:nvSpPr>
              <p:cNvPr id="138" name="Rectangle 137">
                <a:hlinkClick r:id="rId14" action="ppaction://hlinksldjump"/>
              </p:cNvPr>
              <p:cNvSpPr/>
              <p:nvPr/>
            </p:nvSpPr>
            <p:spPr>
              <a:xfrm>
                <a:off x="9492879" y="3300420"/>
                <a:ext cx="1708520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Language Setting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3336107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9492880" y="3680976"/>
              <a:ext cx="1708519" cy="372726"/>
              <a:chOff x="9492880" y="3680976"/>
              <a:chExt cx="1708519" cy="372726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9492880" y="3680976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Help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545562" y="3730747"/>
                <a:ext cx="275772" cy="25705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487721" y="4066014"/>
              <a:ext cx="1713678" cy="372726"/>
              <a:chOff x="9487721" y="4066014"/>
              <a:chExt cx="1713678" cy="372726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9487721" y="4066014"/>
                <a:ext cx="1713678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Log Out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7452" y="4099616"/>
                <a:ext cx="257377" cy="257377"/>
              </a:xfrm>
              <a:prstGeom prst="rect">
                <a:avLst/>
              </a:prstGeom>
            </p:spPr>
          </p:pic>
        </p:grpSp>
      </p:grpSp>
      <p:sp>
        <p:nvSpPr>
          <p:cNvPr id="194" name="Arrow: Up 193"/>
          <p:cNvSpPr/>
          <p:nvPr/>
        </p:nvSpPr>
        <p:spPr>
          <a:xfrm rot="19695874">
            <a:off x="10515489" y="156628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1" name="Rectangle: Rounded Corners 180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9" name="Straight Connector 198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7" name="Straight Connector 19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3" name="Rectangle 192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6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4: Account </a:t>
            </a:r>
            <a:r>
              <a:rPr lang="en-US" sz="1400" dirty="0" err="1"/>
              <a:t>Panel_Language</a:t>
            </a:r>
            <a:r>
              <a:rPr lang="en-US" sz="1400" dirty="0"/>
              <a:t> Setting_2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787149" y="1425149"/>
            <a:ext cx="145317" cy="4900149"/>
            <a:chOff x="8787149" y="1425149"/>
            <a:chExt cx="145317" cy="4900149"/>
          </a:xfrm>
        </p:grpSpPr>
        <p:sp>
          <p:nvSpPr>
            <p:cNvPr id="135" name="Action Button: Blank 134">
              <a:hlinkClick r:id="" action="ppaction://noaction" highlightClick="1"/>
            </p:cNvPr>
            <p:cNvSpPr/>
            <p:nvPr/>
          </p:nvSpPr>
          <p:spPr>
            <a:xfrm>
              <a:off x="8787149" y="1425149"/>
              <a:ext cx="145316" cy="4900149"/>
            </a:xfrm>
            <a:prstGeom prst="actionButtonBlan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/>
            <p:cNvSpPr/>
            <p:nvPr/>
          </p:nvSpPr>
          <p:spPr>
            <a:xfrm>
              <a:off x="8787149" y="1510496"/>
              <a:ext cx="145317" cy="12636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93791" y="6349799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157600" y="53523"/>
            <a:ext cx="2442289" cy="72842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select “German” to simulate updating new language. 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9489929" y="963409"/>
            <a:ext cx="1713678" cy="1518876"/>
            <a:chOff x="9487721" y="2919864"/>
            <a:chExt cx="1713678" cy="1518876"/>
          </a:xfrm>
        </p:grpSpPr>
        <p:grpSp>
          <p:nvGrpSpPr>
            <p:cNvPr id="138" name="Group 137"/>
            <p:cNvGrpSpPr/>
            <p:nvPr/>
          </p:nvGrpSpPr>
          <p:grpSpPr>
            <a:xfrm>
              <a:off x="9492880" y="2919864"/>
              <a:ext cx="1708519" cy="372726"/>
              <a:chOff x="9492880" y="2919864"/>
              <a:chExt cx="1708519" cy="372726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9492880" y="2919864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Account</a:t>
                </a:r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2982916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182" name="Group 181"/>
            <p:cNvGrpSpPr/>
            <p:nvPr/>
          </p:nvGrpSpPr>
          <p:grpSpPr>
            <a:xfrm>
              <a:off x="9492879" y="3300420"/>
              <a:ext cx="1708520" cy="372726"/>
              <a:chOff x="9492879" y="3300420"/>
              <a:chExt cx="1708520" cy="37272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9492879" y="3300420"/>
                <a:ext cx="1708520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Language Setting</a:t>
                </a:r>
              </a:p>
            </p:txBody>
          </p:sp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3336107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183" name="Group 182"/>
            <p:cNvGrpSpPr/>
            <p:nvPr/>
          </p:nvGrpSpPr>
          <p:grpSpPr>
            <a:xfrm>
              <a:off x="9492880" y="3680976"/>
              <a:ext cx="1708519" cy="372726"/>
              <a:chOff x="9492880" y="3680976"/>
              <a:chExt cx="1708519" cy="37272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9492880" y="3680976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Help</a:t>
                </a: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545562" y="3730747"/>
                <a:ext cx="275772" cy="25705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9487721" y="4066014"/>
              <a:ext cx="1713678" cy="372726"/>
              <a:chOff x="9487721" y="4066014"/>
              <a:chExt cx="1713678" cy="372726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9487721" y="4066014"/>
                <a:ext cx="1713678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Log Out</a:t>
                </a:r>
              </a:p>
            </p:txBody>
          </p:sp>
          <p:pic>
            <p:nvPicPr>
              <p:cNvPr id="194" name="Picture 193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7452" y="4099616"/>
                <a:ext cx="257377" cy="257377"/>
              </a:xfrm>
              <a:prstGeom prst="rect">
                <a:avLst/>
              </a:prstGeom>
            </p:spPr>
          </p:pic>
        </p:grpSp>
      </p:grpSp>
      <p:grpSp>
        <p:nvGrpSpPr>
          <p:cNvPr id="252" name="Group 251"/>
          <p:cNvGrpSpPr/>
          <p:nvPr/>
        </p:nvGrpSpPr>
        <p:grpSpPr>
          <a:xfrm>
            <a:off x="9334056" y="2663744"/>
            <a:ext cx="2089375" cy="2471360"/>
            <a:chOff x="9114232" y="2663851"/>
            <a:chExt cx="2909700" cy="3441659"/>
          </a:xfrm>
        </p:grpSpPr>
        <p:grpSp>
          <p:nvGrpSpPr>
            <p:cNvPr id="251" name="Group 250"/>
            <p:cNvGrpSpPr/>
            <p:nvPr/>
          </p:nvGrpSpPr>
          <p:grpSpPr>
            <a:xfrm>
              <a:off x="9114232" y="2663851"/>
              <a:ext cx="2909700" cy="3441659"/>
              <a:chOff x="9114232" y="2663851"/>
              <a:chExt cx="2909700" cy="34416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9114232" y="2663851"/>
                <a:ext cx="2909700" cy="3441659"/>
                <a:chOff x="9114232" y="2663851"/>
                <a:chExt cx="2909700" cy="344165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9114232" y="2663851"/>
                  <a:ext cx="2909700" cy="3441659"/>
                  <a:chOff x="8964519" y="2956754"/>
                  <a:chExt cx="2909700" cy="3441659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8964519" y="2956754"/>
                    <a:ext cx="2909700" cy="483615"/>
                    <a:chOff x="8657541" y="2495285"/>
                    <a:chExt cx="2750880" cy="483615"/>
                  </a:xfrm>
                </p:grpSpPr>
                <p:sp>
                  <p:nvSpPr>
                    <p:cNvPr id="219" name="Rectangle: Rounded Corners 218"/>
                    <p:cNvSpPr/>
                    <p:nvPr/>
                  </p:nvSpPr>
                  <p:spPr>
                    <a:xfrm>
                      <a:off x="8657541" y="2495285"/>
                      <a:ext cx="2750880" cy="483615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C00000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Language</a:t>
                      </a:r>
                    </a:p>
                  </p:txBody>
                </p:sp>
                <p:grpSp>
                  <p:nvGrpSpPr>
                    <p:cNvPr id="220" name="Group 219"/>
                    <p:cNvGrpSpPr/>
                    <p:nvPr/>
                  </p:nvGrpSpPr>
                  <p:grpSpPr>
                    <a:xfrm>
                      <a:off x="9630266" y="2559227"/>
                      <a:ext cx="1706233" cy="344691"/>
                      <a:chOff x="6395776" y="-165707"/>
                      <a:chExt cx="2276539" cy="285498"/>
                    </a:xfrm>
                  </p:grpSpPr>
                  <p:grpSp>
                    <p:nvGrpSpPr>
                      <p:cNvPr id="221" name="Group 220"/>
                      <p:cNvGrpSpPr/>
                      <p:nvPr/>
                    </p:nvGrpSpPr>
                    <p:grpSpPr>
                      <a:xfrm>
                        <a:off x="6395776" y="-156498"/>
                        <a:ext cx="433723" cy="268559"/>
                        <a:chOff x="2484325" y="1919819"/>
                        <a:chExt cx="538797" cy="333620"/>
                      </a:xfrm>
                    </p:grpSpPr>
                    <p:sp>
                      <p:nvSpPr>
                        <p:cNvPr id="223" name="Rectangle: Rounded Corners 222"/>
                        <p:cNvSpPr/>
                        <p:nvPr/>
                      </p:nvSpPr>
                      <p:spPr>
                        <a:xfrm>
                          <a:off x="2484325" y="1919819"/>
                          <a:ext cx="538797" cy="333620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pic>
                      <p:nvPicPr>
                        <p:cNvPr id="224" name="Picture 2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54193" y="1963547"/>
                          <a:ext cx="400750" cy="251559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2" name="Rectangle: Rounded Corners 221"/>
                      <p:cNvSpPr/>
                      <p:nvPr/>
                    </p:nvSpPr>
                    <p:spPr>
                      <a:xfrm>
                        <a:off x="6870578" y="-165707"/>
                        <a:ext cx="1801737" cy="28549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Search a language…</a:t>
                        </a:r>
                      </a:p>
                    </p:txBody>
                  </p:sp>
                </p:grp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8964519" y="3443636"/>
                    <a:ext cx="2635370" cy="577521"/>
                    <a:chOff x="8964519" y="3443636"/>
                    <a:chExt cx="2909699" cy="577521"/>
                  </a:xfrm>
                </p:grpSpPr>
                <p:sp>
                  <p:nvSpPr>
                    <p:cNvPr id="217" name="Rectangle: Rounded Corners 216"/>
                    <p:cNvSpPr/>
                    <p:nvPr/>
                  </p:nvSpPr>
                  <p:spPr>
                    <a:xfrm>
                      <a:off x="8964519" y="3443636"/>
                      <a:ext cx="2909699" cy="577521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Arabic</a:t>
                      </a:r>
                    </a:p>
                  </p:txBody>
                </p:sp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14169" y="3463111"/>
                      <a:ext cx="673233" cy="5052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1644858" y="3440369"/>
                    <a:ext cx="229361" cy="2958044"/>
                    <a:chOff x="11644858" y="3440369"/>
                    <a:chExt cx="229361" cy="2958044"/>
                  </a:xfrm>
                </p:grpSpPr>
                <p:sp>
                  <p:nvSpPr>
                    <p:cNvPr id="232" name="Action Button: Blank 231">
                      <a:hlinkClick r:id="" action="ppaction://noaction" highlightClick="1"/>
                    </p:cNvPr>
                    <p:cNvSpPr/>
                    <p:nvPr/>
                  </p:nvSpPr>
                  <p:spPr>
                    <a:xfrm>
                      <a:off x="11644858" y="3440369"/>
                      <a:ext cx="229361" cy="2958044"/>
                    </a:xfrm>
                    <a:prstGeom prst="actionButtonBlank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0" name="Rectangle: Rounded Corners 229"/>
                    <p:cNvSpPr/>
                    <p:nvPr/>
                  </p:nvSpPr>
                  <p:spPr>
                    <a:xfrm>
                      <a:off x="11644859" y="3463110"/>
                      <a:ext cx="229360" cy="1320689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" name="Rectangle: Rounded Corners 234">
                    <a:hlinkClick r:id="rId17" action="ppaction://hlinksldjump"/>
                  </p:cNvPr>
                  <p:cNvSpPr/>
                  <p:nvPr/>
                </p:nvSpPr>
                <p:spPr>
                  <a:xfrm>
                    <a:off x="8967269" y="4028480"/>
                    <a:ext cx="2635371" cy="57752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German</a:t>
                    </a:r>
                  </a:p>
                </p:txBody>
              </p:sp>
              <p:sp>
                <p:nvSpPr>
                  <p:cNvPr id="238" name="Rectangle: Rounded Corners 237"/>
                  <p:cNvSpPr/>
                  <p:nvPr/>
                </p:nvSpPr>
                <p:spPr>
                  <a:xfrm>
                    <a:off x="8968452" y="4618458"/>
                    <a:ext cx="2635371" cy="57752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English (U.S)</a:t>
                    </a:r>
                  </a:p>
                </p:txBody>
              </p:sp>
              <p:sp>
                <p:nvSpPr>
                  <p:cNvPr id="241" name="Rectangle: Rounded Corners 240"/>
                  <p:cNvSpPr/>
                  <p:nvPr/>
                </p:nvSpPr>
                <p:spPr>
                  <a:xfrm>
                    <a:off x="8970016" y="5215759"/>
                    <a:ext cx="2635371" cy="57752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English (U.K)</a:t>
                    </a:r>
                  </a:p>
                </p:txBody>
              </p:sp>
              <p:sp>
                <p:nvSpPr>
                  <p:cNvPr id="244" name="Rectangle: Rounded Corners 243"/>
                  <p:cNvSpPr/>
                  <p:nvPr/>
                </p:nvSpPr>
                <p:spPr>
                  <a:xfrm>
                    <a:off x="8968450" y="5803549"/>
                    <a:ext cx="2635371" cy="57752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Arabic</a:t>
                    </a:r>
                  </a:p>
                </p:txBody>
              </p:sp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9401" y="3771798"/>
                  <a:ext cx="609560" cy="500997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Group 249"/>
              <p:cNvGrpSpPr/>
              <p:nvPr/>
            </p:nvGrpSpPr>
            <p:grpSpPr>
              <a:xfrm>
                <a:off x="9155887" y="4375817"/>
                <a:ext cx="613074" cy="1091579"/>
                <a:chOff x="9155887" y="4375817"/>
                <a:chExt cx="613074" cy="1091579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7600" y="4375817"/>
                  <a:ext cx="611361" cy="504549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5887" y="4971671"/>
                  <a:ext cx="613074" cy="4957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887" y="5529899"/>
              <a:ext cx="613074" cy="518286"/>
            </a:xfrm>
            <a:prstGeom prst="rect">
              <a:avLst/>
            </a:prstGeom>
          </p:spPr>
        </p:pic>
      </p:grpSp>
      <p:sp>
        <p:nvSpPr>
          <p:cNvPr id="253" name="Arrow: Up 252"/>
          <p:cNvSpPr/>
          <p:nvPr/>
        </p:nvSpPr>
        <p:spPr>
          <a:xfrm rot="19695874">
            <a:off x="10852186" y="3651612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1" name="Rectangle: Rounded Corners 180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08" name="Straight Connector 20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06" name="Straight Connector 205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Rectangle 202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3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4: Account </a:t>
            </a:r>
            <a:r>
              <a:rPr lang="en-US" sz="1400" dirty="0" err="1"/>
              <a:t>Panel_Language</a:t>
            </a:r>
            <a:r>
              <a:rPr lang="en-US" sz="1400" dirty="0"/>
              <a:t> Setting_3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787149" y="1425149"/>
            <a:ext cx="145317" cy="4900149"/>
            <a:chOff x="8787149" y="1425149"/>
            <a:chExt cx="145317" cy="4900149"/>
          </a:xfrm>
        </p:grpSpPr>
        <p:sp>
          <p:nvSpPr>
            <p:cNvPr id="135" name="Action Button: Blank 134">
              <a:hlinkClick r:id="" action="ppaction://noaction" highlightClick="1"/>
            </p:cNvPr>
            <p:cNvSpPr/>
            <p:nvPr/>
          </p:nvSpPr>
          <p:spPr>
            <a:xfrm>
              <a:off x="8787149" y="1425149"/>
              <a:ext cx="145316" cy="4900149"/>
            </a:xfrm>
            <a:prstGeom prst="actionButtonBlan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/>
            <p:cNvSpPr/>
            <p:nvPr/>
          </p:nvSpPr>
          <p:spPr>
            <a:xfrm>
              <a:off x="8787149" y="1510496"/>
              <a:ext cx="145317" cy="12636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57636"/>
            <a:ext cx="6501467" cy="1015663"/>
            <a:chOff x="2365695" y="457636"/>
            <a:chExt cx="6501467" cy="1015663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227928" y="457636"/>
              <a:ext cx="2520193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Aufgabenliste</a:t>
              </a:r>
              <a:endPara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</a:rPr>
                <a:t>Suche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nach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einer</a:t>
              </a:r>
              <a:r>
                <a:rPr lang="en-US" sz="1000" dirty="0">
                  <a:solidFill>
                    <a:schemeClr val="tx1"/>
                  </a:solidFill>
                </a:rPr>
                <a:t> Aufgabe…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Aufgaben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Fortschritt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Anzahl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der </a:t>
              </a:r>
              <a:r>
                <a:rPr lang="en-US" sz="1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verbleibenden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Tage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Budget </a:t>
              </a:r>
              <a:r>
                <a:rPr lang="en-US" sz="1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berechnen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Mieten</a:t>
              </a:r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Sie </a:t>
              </a:r>
              <a:r>
                <a:rPr lang="en-US" sz="1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einen</a:t>
              </a:r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Teilnahme</a:t>
              </a:r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bestatigen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93791" y="6349799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272515" y="691527"/>
            <a:ext cx="2687267" cy="116567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 the language used in the entire interface has been changed to “German”.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the next feature. </a:t>
            </a:r>
          </a:p>
        </p:txBody>
      </p:sp>
      <p:sp>
        <p:nvSpPr>
          <p:cNvPr id="180" name="Rectangle: Rounded Corners 179"/>
          <p:cNvSpPr/>
          <p:nvPr/>
        </p:nvSpPr>
        <p:spPr>
          <a:xfrm>
            <a:off x="9440570" y="2635692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9211450" y="3699941"/>
            <a:ext cx="2748332" cy="1858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	English words are translated to German words using Google Translate. It can be found in the link below : </a:t>
            </a:r>
          </a:p>
          <a:p>
            <a:r>
              <a:rPr lang="en-US" sz="1400" dirty="0"/>
              <a:t>https://www.google.com.sg/?gfe_rd=cr&amp;ei=ktPnWJGtB8-GoAPW762YDg#safe=off&amp;q=german+to+english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1" name="Rectangle: Rounded Corners 180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6" name="Straight Connector 195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Rectangle 182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endParaRPr lang="en-US" sz="600" dirty="0">
                <a:solidFill>
                  <a:schemeClr val="tx1"/>
                </a:solidFill>
              </a:endParaRPr>
            </a:p>
            <a:p>
              <a:pPr algn="ctr"/>
              <a:endParaRPr lang="en-US" sz="600" dirty="0">
                <a:solidFill>
                  <a:schemeClr val="tx1"/>
                </a:solidFill>
              </a:endParaRPr>
            </a:p>
            <a:p>
              <a:pPr algn="ctr"/>
              <a:endParaRPr lang="en-US" sz="600" dirty="0">
                <a:solidFill>
                  <a:schemeClr val="tx1"/>
                </a:solidFill>
              </a:endParaRPr>
            </a:p>
            <a:p>
              <a:pPr algn="ctr"/>
              <a:endParaRPr lang="en-US" sz="600" dirty="0">
                <a:solidFill>
                  <a:schemeClr val="tx1"/>
                </a:solidFill>
              </a:endParaRPr>
            </a:p>
            <a:p>
              <a:pPr algn="ctr"/>
              <a:endParaRPr lang="en-US" sz="600" dirty="0">
                <a:solidFill>
                  <a:schemeClr val="tx1"/>
                </a:solidFill>
              </a:endParaRPr>
            </a:p>
            <a:p>
              <a:pPr algn="ctr"/>
              <a:endParaRPr lang="en-US" sz="600" dirty="0">
                <a:solidFill>
                  <a:schemeClr val="tx1"/>
                </a:solidFill>
              </a:endParaRPr>
            </a:p>
            <a:p>
              <a:pPr algn="ctr"/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7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5: Log out _1 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>
              <a:hlinkClick r:id="rId7" action="ppaction://hlinksldjump"/>
            </p:cNvPr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hlinkClick r:id="rId8" action="ppaction://hlinksldjump"/>
                </a:rPr>
                <a:t>HTET</a:t>
              </a:r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5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6" name="Arrow: Up 135"/>
          <p:cNvSpPr/>
          <p:nvPr/>
        </p:nvSpPr>
        <p:spPr>
          <a:xfrm rot="19695874">
            <a:off x="1614882" y="6112167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/>
          <p:cNvSpPr/>
          <p:nvPr/>
        </p:nvSpPr>
        <p:spPr>
          <a:xfrm>
            <a:off x="9126996" y="150768"/>
            <a:ext cx="2760204" cy="728067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(5) Log-out function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 the account button. 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0" name="Rectangle: Rounded Corners 17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2" name="Rectangle 181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5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5: Log-out function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126996" y="150768"/>
            <a:ext cx="2785604" cy="1180685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select the Log-out button to log out the account. Note that the user still can use the app even if he is not logged in.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59987" y="2605493"/>
            <a:ext cx="1713678" cy="1518876"/>
            <a:chOff x="9487721" y="2919864"/>
            <a:chExt cx="1713678" cy="1518876"/>
          </a:xfrm>
        </p:grpSpPr>
        <p:grpSp>
          <p:nvGrpSpPr>
            <p:cNvPr id="21" name="Group 20"/>
            <p:cNvGrpSpPr/>
            <p:nvPr/>
          </p:nvGrpSpPr>
          <p:grpSpPr>
            <a:xfrm>
              <a:off x="9492880" y="2919864"/>
              <a:ext cx="1708519" cy="372726"/>
              <a:chOff x="9492880" y="2919864"/>
              <a:chExt cx="1708519" cy="37272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492880" y="2919864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Account</a:t>
                </a:r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2982916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9492879" y="3300420"/>
              <a:ext cx="1708520" cy="372726"/>
              <a:chOff x="9492879" y="3300420"/>
              <a:chExt cx="1708520" cy="372726"/>
            </a:xfrm>
          </p:grpSpPr>
          <p:sp>
            <p:nvSpPr>
              <p:cNvPr id="138" name="Rectangle 137">
                <a:hlinkClick r:id="rId14" action="ppaction://hlinksldjump"/>
              </p:cNvPr>
              <p:cNvSpPr/>
              <p:nvPr/>
            </p:nvSpPr>
            <p:spPr>
              <a:xfrm>
                <a:off x="9492879" y="3300420"/>
                <a:ext cx="1708520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Language Setting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3336107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9492880" y="3680976"/>
              <a:ext cx="1708519" cy="372726"/>
              <a:chOff x="9492880" y="3680976"/>
              <a:chExt cx="1708519" cy="372726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9492880" y="3680976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Help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545562" y="3730747"/>
                <a:ext cx="275772" cy="25705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487721" y="4066014"/>
              <a:ext cx="1713678" cy="372726"/>
              <a:chOff x="9487721" y="4066014"/>
              <a:chExt cx="1713678" cy="372726"/>
            </a:xfrm>
          </p:grpSpPr>
          <p:sp>
            <p:nvSpPr>
              <p:cNvPr id="183" name="Rectangle 182">
                <a:hlinkClick r:id="rId16" action="ppaction://hlinksldjump"/>
              </p:cNvPr>
              <p:cNvSpPr/>
              <p:nvPr/>
            </p:nvSpPr>
            <p:spPr>
              <a:xfrm>
                <a:off x="9487721" y="4066014"/>
                <a:ext cx="1713678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Log Out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7452" y="4099616"/>
                <a:ext cx="257377" cy="257377"/>
              </a:xfrm>
              <a:prstGeom prst="rect">
                <a:avLst/>
              </a:prstGeom>
            </p:spPr>
          </p:pic>
        </p:grpSp>
      </p:grpSp>
      <p:sp>
        <p:nvSpPr>
          <p:cNvPr id="194" name="Arrow: Up 193"/>
          <p:cNvSpPr/>
          <p:nvPr/>
        </p:nvSpPr>
        <p:spPr>
          <a:xfrm rot="19695874">
            <a:off x="11133477" y="3975888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81" name="Rectangle: Rounded Corners 180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9" name="Straight Connector 198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197" name="Straight Connector 19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3" name="Rectangle 192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1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94955"/>
            <a:ext cx="7061840" cy="48303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29936"/>
            <a:ext cx="4882689" cy="419450"/>
          </a:xfrm>
        </p:spPr>
        <p:txBody>
          <a:bodyPr>
            <a:normAutofit/>
          </a:bodyPr>
          <a:lstStyle/>
          <a:p>
            <a:r>
              <a:rPr lang="en-US" sz="1400" dirty="0"/>
              <a:t>Feature 5: Log-out function_1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55559" y="610623"/>
            <a:ext cx="427843" cy="545284"/>
            <a:chOff x="1155559" y="610623"/>
            <a:chExt cx="427843" cy="545284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155559" y="61062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10" y="712437"/>
              <a:ext cx="352337" cy="35233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LogIn</a:t>
              </a:r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9" y="1510496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51356" y="2831816"/>
            <a:ext cx="427843" cy="545284"/>
            <a:chOff x="10301068" y="2995456"/>
            <a:chExt cx="427843" cy="545284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10301068" y="299545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Line Arrow: Rotate lef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00000">
              <a:off x="10357704" y="3090134"/>
              <a:ext cx="309460" cy="30946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5949672" y="554650"/>
              <a:ext cx="351627" cy="351627"/>
              <a:chOff x="1930148" y="280325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1930148" y="280325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447" y="2829943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324884" y="562641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360091" y="573094"/>
            <a:ext cx="456100" cy="345687"/>
            <a:chOff x="9590060" y="1554006"/>
            <a:chExt cx="526075" cy="392240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9590060" y="1554007"/>
              <a:ext cx="526068" cy="392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7" y="1554006"/>
              <a:ext cx="526068" cy="3469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698770" y="963409"/>
            <a:ext cx="7233694" cy="540024"/>
            <a:chOff x="1698770" y="963410"/>
            <a:chExt cx="7233694" cy="450594"/>
          </a:xfrm>
        </p:grpSpPr>
        <p:sp>
          <p:nvSpPr>
            <p:cNvPr id="109" name="Action Button: Blank 108">
              <a:hlinkClick r:id="" action="ppaction://noaction" highlightClick="1"/>
            </p:cNvPr>
            <p:cNvSpPr/>
            <p:nvPr/>
          </p:nvSpPr>
          <p:spPr>
            <a:xfrm>
              <a:off x="1698770" y="964734"/>
              <a:ext cx="2586372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</a:p>
          </p:txBody>
        </p:sp>
        <p:sp>
          <p:nvSpPr>
            <p:cNvPr id="106" name="Action Button: Blank 105">
              <a:hlinkClick r:id="" action="ppaction://noaction" highlightClick="1"/>
            </p:cNvPr>
            <p:cNvSpPr/>
            <p:nvPr/>
          </p:nvSpPr>
          <p:spPr>
            <a:xfrm>
              <a:off x="4291894" y="964734"/>
              <a:ext cx="2343107" cy="449270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</a:p>
          </p:txBody>
        </p:sp>
        <p:sp>
          <p:nvSpPr>
            <p:cNvPr id="110" name="Action Button: Blank 109">
              <a:hlinkClick r:id="" action="ppaction://noaction" highlightClick="1"/>
            </p:cNvPr>
            <p:cNvSpPr/>
            <p:nvPr/>
          </p:nvSpPr>
          <p:spPr>
            <a:xfrm>
              <a:off x="6635001" y="963410"/>
              <a:ext cx="2297463" cy="450594"/>
            </a:xfrm>
            <a:prstGeom prst="actionButtonBlan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No. of Days left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7246" y="1564077"/>
            <a:ext cx="7021476" cy="477839"/>
            <a:chOff x="1710802" y="1463113"/>
            <a:chExt cx="7021476" cy="47783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213" name="Rectangle: Rounded Corners 2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29" name="Rectangle: Rounded Corners 128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31" name="Action Button: Blank 13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32" name="Action Button: Blank 13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1710802" y="2085242"/>
            <a:ext cx="7021476" cy="477839"/>
            <a:chOff x="1710802" y="1463113"/>
            <a:chExt cx="7021476" cy="477839"/>
          </a:xfrm>
        </p:grpSpPr>
        <p:sp>
          <p:nvSpPr>
            <p:cNvPr id="112" name="Rectangle: Rounded Corners 111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Transport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16" name="Rectangle: Rounded Corners 11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21" name="Action Button: Blank 120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22" name="Action Button: Blank 121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16619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   50%</a:t>
                  </a:r>
                </a:p>
              </p:txBody>
            </p:sp>
          </p:grpSp>
        </p:grpSp>
      </p:grpSp>
      <p:grpSp>
        <p:nvGrpSpPr>
          <p:cNvPr id="123" name="Group 122"/>
          <p:cNvGrpSpPr/>
          <p:nvPr/>
        </p:nvGrpSpPr>
        <p:grpSpPr>
          <a:xfrm>
            <a:off x="1717461" y="2607032"/>
            <a:ext cx="7021476" cy="477839"/>
            <a:chOff x="1710802" y="1463113"/>
            <a:chExt cx="7021476" cy="477839"/>
          </a:xfrm>
        </p:grpSpPr>
        <p:sp>
          <p:nvSpPr>
            <p:cNvPr id="125" name="Rectangle: Rounded Corners 12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 Attendance</a:t>
              </a:r>
            </a:p>
          </p:txBody>
        </p:sp>
        <p:sp>
          <p:nvSpPr>
            <p:cNvPr id="126" name="Rectangle: Rounded Corners 12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30" name="Rectangle: Rounded Corners 12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Action Button: Blank 138">
                <a:hlinkClick r:id="" action="ppaction://noaction" highlightClick="1"/>
              </p:cNvPr>
              <p:cNvSpPr/>
              <p:nvPr/>
            </p:nvSpPr>
            <p:spPr>
              <a:xfrm>
                <a:off x="4462497" y="1630275"/>
                <a:ext cx="2057547" cy="121789"/>
              </a:xfrm>
              <a:prstGeom prst="actionButtonBlan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17246" y="3131230"/>
            <a:ext cx="7021476" cy="477839"/>
            <a:chOff x="1710802" y="1463113"/>
            <a:chExt cx="7021476" cy="477839"/>
          </a:xfrm>
        </p:grpSpPr>
        <p:sp>
          <p:nvSpPr>
            <p:cNvPr id="141" name="Rectangle: Rounded Corners 140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Calculate…………….</a:t>
              </a:r>
            </a:p>
          </p:txBody>
        </p:sp>
        <p:sp>
          <p:nvSpPr>
            <p:cNvPr id="142" name="Rectangle: Rounded Corners 141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44" name="Rectangle: Rounded Corners 143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46" name="Action Button: Blank 145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47" name="Action Button: Blank 146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729012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	  70%</a:t>
                  </a: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1717246" y="3659871"/>
            <a:ext cx="7021476" cy="477839"/>
            <a:chOff x="1710802" y="1463113"/>
            <a:chExt cx="7021476" cy="477839"/>
          </a:xfrm>
        </p:grpSpPr>
        <p:sp>
          <p:nvSpPr>
            <p:cNvPr id="149" name="Rectangle: Rounded Corners 148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………………..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52" name="Rectangle: Rounded Corners 151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54" name="Action Button: Blank 153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55" name="Action Button: Blank 154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56" name="Group 155"/>
          <p:cNvGrpSpPr/>
          <p:nvPr/>
        </p:nvGrpSpPr>
        <p:grpSpPr>
          <a:xfrm>
            <a:off x="1717246" y="4195978"/>
            <a:ext cx="7021476" cy="477839"/>
            <a:chOff x="1710802" y="1463113"/>
            <a:chExt cx="7021476" cy="477839"/>
          </a:xfrm>
        </p:grpSpPr>
        <p:sp>
          <p:nvSpPr>
            <p:cNvPr id="157" name="Rectangle: Rounded Corners 156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</a:t>
              </a:r>
            </a:p>
          </p:txBody>
        </p:sp>
        <p:sp>
          <p:nvSpPr>
            <p:cNvPr id="158" name="Rectangle: Rounded Corners 157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0" name="Rectangle: Rounded Corners 159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62" name="Action Button: Blank 161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63" name="Action Button: Blank 162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64" name="Group 163"/>
          <p:cNvGrpSpPr/>
          <p:nvPr/>
        </p:nvGrpSpPr>
        <p:grpSpPr>
          <a:xfrm>
            <a:off x="1717246" y="4722949"/>
            <a:ext cx="7021476" cy="477839"/>
            <a:chOff x="1710802" y="1463113"/>
            <a:chExt cx="7021476" cy="477839"/>
          </a:xfrm>
        </p:grpSpPr>
        <p:sp>
          <p:nvSpPr>
            <p:cNvPr id="165" name="Rectangle: Rounded Corners 16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……………………..</a:t>
              </a:r>
            </a:p>
          </p:txBody>
        </p:sp>
        <p:sp>
          <p:nvSpPr>
            <p:cNvPr id="166" name="Rectangle: Rounded Corners 16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0" name="Action Button: Blank 16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1" name="Action Button: Blank 17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1716448" y="5260902"/>
            <a:ext cx="7021476" cy="477839"/>
            <a:chOff x="1710802" y="1463113"/>
            <a:chExt cx="7021476" cy="477839"/>
          </a:xfrm>
        </p:grpSpPr>
        <p:sp>
          <p:nvSpPr>
            <p:cNvPr id="173" name="Rectangle: Rounded Corners 172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</a:t>
              </a:r>
            </a:p>
          </p:txBody>
        </p:sp>
        <p:sp>
          <p:nvSpPr>
            <p:cNvPr id="174" name="Rectangle: Rounded Corners 173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76" name="Rectangle: Rounded Corners 175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78" name="Action Button: Blank 177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79" name="Action Button: Blank 178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710802" y="5787521"/>
            <a:ext cx="7021476" cy="477839"/>
            <a:chOff x="1710802" y="1463113"/>
            <a:chExt cx="7021476" cy="477839"/>
          </a:xfrm>
        </p:grpSpPr>
        <p:sp>
          <p:nvSpPr>
            <p:cNvPr id="185" name="Rectangle: Rounded Corners 184"/>
            <p:cNvSpPr/>
            <p:nvPr/>
          </p:nvSpPr>
          <p:spPr>
            <a:xfrm>
              <a:off x="1710802" y="1463289"/>
              <a:ext cx="2689800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…………………….</a:t>
              </a:r>
            </a:p>
          </p:txBody>
        </p:sp>
        <p:sp>
          <p:nvSpPr>
            <p:cNvPr id="186" name="Rectangle: Rounded Corners 185"/>
            <p:cNvSpPr/>
            <p:nvPr/>
          </p:nvSpPr>
          <p:spPr>
            <a:xfrm>
              <a:off x="6555291" y="1463113"/>
              <a:ext cx="2176987" cy="477663"/>
            </a:xfrm>
            <a:prstGeom prst="roundRect">
              <a:avLst>
                <a:gd name="adj" fmla="val 175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91893" y="1463289"/>
              <a:ext cx="2343108" cy="477487"/>
              <a:chOff x="4291893" y="1463289"/>
              <a:chExt cx="2343108" cy="477487"/>
            </a:xfrm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4291893" y="1463289"/>
                <a:ext cx="2343108" cy="477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462497" y="1614029"/>
                <a:ext cx="2066255" cy="138035"/>
                <a:chOff x="5615552" y="5077476"/>
                <a:chExt cx="2412713" cy="138035"/>
              </a:xfrm>
            </p:grpSpPr>
            <p:sp>
              <p:nvSpPr>
                <p:cNvPr id="190" name="Action Button: Blank 189">
                  <a:hlinkClick r:id="" action="ppaction://noaction" highlightClick="1"/>
                </p:cNvPr>
                <p:cNvSpPr/>
                <p:nvPr/>
              </p:nvSpPr>
              <p:spPr>
                <a:xfrm>
                  <a:off x="6660860" y="5077476"/>
                  <a:ext cx="1367405" cy="138035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100%</a:t>
                  </a:r>
                </a:p>
              </p:txBody>
            </p:sp>
            <p:sp>
              <p:nvSpPr>
                <p:cNvPr id="191" name="Action Button: Blank 190">
                  <a:hlinkClick r:id="" action="ppaction://noaction" highlightClick="1"/>
                </p:cNvPr>
                <p:cNvSpPr/>
                <p:nvPr/>
              </p:nvSpPr>
              <p:spPr>
                <a:xfrm>
                  <a:off x="5615552" y="5077476"/>
                  <a:ext cx="1045308" cy="138035"/>
                </a:xfrm>
                <a:prstGeom prst="actionButtonBlan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    40%</a:t>
                  </a:r>
                </a:p>
              </p:txBody>
            </p:sp>
          </p:grpSp>
        </p:grpSp>
      </p:grpSp>
      <p:sp>
        <p:nvSpPr>
          <p:cNvPr id="128" name="Rectangle: Rounded Corners 127">
            <a:hlinkClick r:id="rId13" action="ppaction://hlinksldjump"/>
          </p:cNvPr>
          <p:cNvSpPr/>
          <p:nvPr/>
        </p:nvSpPr>
        <p:spPr>
          <a:xfrm>
            <a:off x="9865453" y="6311900"/>
            <a:ext cx="2158479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III (Other Pages) </a:t>
            </a:r>
          </a:p>
        </p:txBody>
      </p:sp>
      <p:sp>
        <p:nvSpPr>
          <p:cNvPr id="134" name="Rectangle: Rounded Corners 133"/>
          <p:cNvSpPr/>
          <p:nvPr/>
        </p:nvSpPr>
        <p:spPr>
          <a:xfrm>
            <a:off x="9126996" y="150768"/>
            <a:ext cx="2760204" cy="1564225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Notice that now the status on the account button has changed to “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LogIn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[Please press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spacebar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proceed to next function]</a:t>
            </a:r>
          </a:p>
        </p:txBody>
      </p:sp>
      <p:sp>
        <p:nvSpPr>
          <p:cNvPr id="180" name="Rectangle: Rounded Corners 179"/>
          <p:cNvSpPr/>
          <p:nvPr/>
        </p:nvSpPr>
        <p:spPr>
          <a:xfrm>
            <a:off x="9456500" y="3339792"/>
            <a:ext cx="2330807" cy="734072"/>
          </a:xfrm>
          <a:prstGeom prst="roundRect">
            <a:avLst>
              <a:gd name="adj" fmla="val 981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 have logged out successfully.” </a:t>
            </a:r>
          </a:p>
        </p:txBody>
      </p:sp>
      <p:sp>
        <p:nvSpPr>
          <p:cNvPr id="181" name="Rectangle: Rounded Corners 180"/>
          <p:cNvSpPr/>
          <p:nvPr/>
        </p:nvSpPr>
        <p:spPr>
          <a:xfrm>
            <a:off x="9331520" y="2094693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</p:spTree>
    <p:extLst>
      <p:ext uri="{BB962C8B-B14F-4D97-AF65-F5344CB8AC3E}">
        <p14:creationId xmlns:p14="http://schemas.microsoft.com/office/powerpoint/2010/main" val="261285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  <p:bldP spid="181" grpId="0" animBg="1"/>
      <p:bldP spid="181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3130" y="4703563"/>
            <a:ext cx="7392603" cy="15188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simplicity and conformity to low-fi design, 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Remarks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Clicking “Account” button will lead the user to Account Information Panel (not shown in the prototype)</a:t>
            </a:r>
          </a:p>
          <a:p>
            <a:pPr marL="342900" indent="-342900">
              <a:buAutoNum type="arabicParenBoth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Clicking “Help” button will allow user to report any error, bug or submit feedback. </a:t>
            </a:r>
          </a:p>
          <a:p>
            <a:pPr marL="342900" indent="-342900">
              <a:buAutoNum type="arabicParenBoth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83860" y="4703563"/>
            <a:ext cx="1713678" cy="1518876"/>
            <a:chOff x="9487721" y="2919864"/>
            <a:chExt cx="1713678" cy="1518876"/>
          </a:xfrm>
        </p:grpSpPr>
        <p:grpSp>
          <p:nvGrpSpPr>
            <p:cNvPr id="6" name="Group 5"/>
            <p:cNvGrpSpPr/>
            <p:nvPr/>
          </p:nvGrpSpPr>
          <p:grpSpPr>
            <a:xfrm>
              <a:off x="9492880" y="2919864"/>
              <a:ext cx="1708519" cy="372726"/>
              <a:chOff x="9492880" y="2919864"/>
              <a:chExt cx="1708519" cy="37272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492880" y="2919864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Account</a:t>
                </a: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2982916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492879" y="3300420"/>
              <a:ext cx="1708520" cy="372726"/>
              <a:chOff x="9492879" y="3300420"/>
              <a:chExt cx="1708520" cy="3727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492879" y="3300420"/>
                <a:ext cx="1708520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Language Setting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427" y="3336107"/>
                <a:ext cx="285852" cy="285852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492880" y="3680976"/>
              <a:ext cx="1708519" cy="372726"/>
              <a:chOff x="9492880" y="3680976"/>
              <a:chExt cx="1708519" cy="37272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492880" y="3680976"/>
                <a:ext cx="1708519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Help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545562" y="3730747"/>
                <a:ext cx="275772" cy="25705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487721" y="4066014"/>
              <a:ext cx="1713678" cy="372726"/>
              <a:chOff x="9487721" y="4066014"/>
              <a:chExt cx="1713678" cy="37272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487721" y="4066014"/>
                <a:ext cx="1713678" cy="3727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Log Out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7452" y="4099616"/>
                <a:ext cx="257377" cy="257377"/>
              </a:xfrm>
              <a:prstGeom prst="rect">
                <a:avLst/>
              </a:prstGeom>
            </p:spPr>
          </p:pic>
        </p:grpSp>
      </p:grpSp>
      <p:sp>
        <p:nvSpPr>
          <p:cNvPr id="26" name="Rectangle 25"/>
          <p:cNvSpPr/>
          <p:nvPr/>
        </p:nvSpPr>
        <p:spPr>
          <a:xfrm>
            <a:off x="-133246" y="3416830"/>
            <a:ext cx="12124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reviewing my Hi-Fi Prototype. Have a nice day!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1155" y="1558402"/>
            <a:ext cx="5335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14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681" y="-275933"/>
            <a:ext cx="4290810" cy="234892"/>
          </a:xfrm>
        </p:spPr>
        <p:txBody>
          <a:bodyPr>
            <a:noAutofit/>
          </a:bodyPr>
          <a:lstStyle/>
          <a:p>
            <a:r>
              <a:rPr lang="en-US" sz="1400" dirty="0"/>
              <a:t>Feature1: Show/Hide Side Bar for Main Page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7681" y="417737"/>
            <a:ext cx="7774785" cy="5907563"/>
            <a:chOff x="1696266" y="417737"/>
            <a:chExt cx="7236200" cy="5907563"/>
          </a:xfrm>
        </p:grpSpPr>
        <p:grpSp>
          <p:nvGrpSpPr>
            <p:cNvPr id="4" name="Group 3"/>
            <p:cNvGrpSpPr/>
            <p:nvPr/>
          </p:nvGrpSpPr>
          <p:grpSpPr>
            <a:xfrm>
              <a:off x="1696266" y="528506"/>
              <a:ext cx="7236200" cy="5796794"/>
              <a:chOff x="1696266" y="528506"/>
              <a:chExt cx="7236200" cy="579679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696266" y="1402343"/>
                <a:ext cx="7061840" cy="213412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ction Button: Blank 92">
                <a:hlinkClick r:id="" action="ppaction://noaction" highlightClick="1"/>
              </p:cNvPr>
              <p:cNvSpPr/>
              <p:nvPr/>
            </p:nvSpPr>
            <p:spPr>
              <a:xfrm>
                <a:off x="1698771" y="528506"/>
                <a:ext cx="7233694" cy="427840"/>
              </a:xfrm>
              <a:prstGeom prst="actionButtonBlank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Action Button: Blank 108">
                <a:hlinkClick r:id="" action="ppaction://noaction" highlightClick="1"/>
              </p:cNvPr>
              <p:cNvSpPr/>
              <p:nvPr/>
            </p:nvSpPr>
            <p:spPr>
              <a:xfrm>
                <a:off x="1698770" y="943565"/>
                <a:ext cx="7233696" cy="470439"/>
              </a:xfrm>
              <a:prstGeom prst="actionButtonBlank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698770" y="3549247"/>
                <a:ext cx="7061840" cy="213412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696266" y="5688160"/>
                <a:ext cx="7061840" cy="63714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726010" y="417737"/>
              <a:ext cx="7206455" cy="5907561"/>
              <a:chOff x="1726010" y="417737"/>
              <a:chExt cx="7206455" cy="5907561"/>
            </a:xfrm>
          </p:grpSpPr>
          <p:pic>
            <p:nvPicPr>
              <p:cNvPr id="95" name="Picture 94">
                <a:hlinkClick r:id="" action="ppaction://hlinkshowjump?jump=lastslideviewed"/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83" t="-199" r="12591" b="199"/>
              <a:stretch/>
            </p:blipFill>
            <p:spPr>
              <a:xfrm rot="5400000">
                <a:off x="1754445" y="544659"/>
                <a:ext cx="305977" cy="362848"/>
              </a:xfrm>
              <a:prstGeom prst="rect">
                <a:avLst/>
              </a:prstGeom>
            </p:spPr>
          </p:pic>
          <p:grpSp>
            <p:nvGrpSpPr>
              <p:cNvPr id="118" name="Group 117"/>
              <p:cNvGrpSpPr/>
              <p:nvPr/>
            </p:nvGrpSpPr>
            <p:grpSpPr>
              <a:xfrm>
                <a:off x="2365695" y="417737"/>
                <a:ext cx="6501467" cy="1077218"/>
                <a:chOff x="2365695" y="417737"/>
                <a:chExt cx="6501467" cy="1077218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6492835" y="566612"/>
                  <a:ext cx="351627" cy="351627"/>
                  <a:chOff x="2604899" y="2818115"/>
                  <a:chExt cx="436813" cy="436813"/>
                </a:xfrm>
              </p:grpSpPr>
              <p:sp>
                <p:nvSpPr>
                  <p:cNvPr id="104" name="Rectangle: Rounded Corners 103"/>
                  <p:cNvSpPr/>
                  <p:nvPr/>
                </p:nvSpPr>
                <p:spPr>
                  <a:xfrm>
                    <a:off x="2604899" y="2818115"/>
                    <a:ext cx="436813" cy="43681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50429" y="2872788"/>
                    <a:ext cx="366043" cy="366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3169645" y="417737"/>
                  <a:ext cx="2520193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To-Do List</a:t>
                  </a:r>
                </a:p>
                <a:p>
                  <a:pPr algn="ctr"/>
                  <a:endPara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Rectangle: Rounded Corners 107"/>
                <p:cNvSpPr/>
                <p:nvPr/>
              </p:nvSpPr>
              <p:spPr>
                <a:xfrm>
                  <a:off x="6870583" y="581073"/>
                  <a:ext cx="1996579" cy="3368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Search for a task…</a:t>
                  </a: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365695" y="932420"/>
                  <a:ext cx="6501467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r"/>
                  <a:r>
                    <a:rPr lang="en-US" sz="20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				</a:t>
                  </a:r>
                  <a:r>
                    <a:rPr lang="en-US" sz="16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Total Tasks Created	: 16</a:t>
                  </a:r>
                </a:p>
              </p:txBody>
            </p:sp>
          </p:grpSp>
          <p:sp>
            <p:nvSpPr>
              <p:cNvPr id="135" name="Action Button: Blank 134">
                <a:hlinkClick r:id="" action="ppaction://noaction" highlightClick="1"/>
              </p:cNvPr>
              <p:cNvSpPr/>
              <p:nvPr/>
            </p:nvSpPr>
            <p:spPr>
              <a:xfrm>
                <a:off x="8787149" y="1425149"/>
                <a:ext cx="145316" cy="4900149"/>
              </a:xfrm>
              <a:prstGeom prst="actionButtonBlan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136"/>
              <p:cNvSpPr/>
              <p:nvPr/>
            </p:nvSpPr>
            <p:spPr>
              <a:xfrm>
                <a:off x="8787148" y="1438059"/>
                <a:ext cx="145317" cy="126369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743331" y="1456543"/>
                <a:ext cx="6939275" cy="2024889"/>
                <a:chOff x="1743331" y="1456543"/>
                <a:chExt cx="6939275" cy="2024889"/>
              </a:xfrm>
            </p:grpSpPr>
            <p:sp>
              <p:nvSpPr>
                <p:cNvPr id="120" name="Rectangle: Rounded Corners 119"/>
                <p:cNvSpPr/>
                <p:nvPr/>
              </p:nvSpPr>
              <p:spPr>
                <a:xfrm>
                  <a:off x="1743331" y="1463289"/>
                  <a:ext cx="2501498" cy="477663"/>
                </a:xfrm>
                <a:prstGeom prst="roundRect">
                  <a:avLst>
                    <a:gd name="adj" fmla="val 1842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Calculate Budget</a:t>
                  </a:r>
                </a:p>
              </p:txBody>
            </p:sp>
            <p:sp>
              <p:nvSpPr>
                <p:cNvPr id="124" name="Rectangle: Rounded Corners 123"/>
                <p:cNvSpPr/>
                <p:nvPr/>
              </p:nvSpPr>
              <p:spPr>
                <a:xfrm>
                  <a:off x="1765622" y="1970202"/>
                  <a:ext cx="2479207" cy="1511229"/>
                </a:xfrm>
                <a:prstGeom prst="roundRect">
                  <a:avLst>
                    <a:gd name="adj" fmla="val 754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Description: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Count all the expenses.…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8" name="Rectangle: Rounded Corners 127"/>
                <p:cNvSpPr/>
                <p:nvPr/>
              </p:nvSpPr>
              <p:spPr>
                <a:xfrm>
                  <a:off x="4291895" y="1456543"/>
                  <a:ext cx="4390711" cy="497190"/>
                </a:xfrm>
                <a:prstGeom prst="roundRect">
                  <a:avLst>
                    <a:gd name="adj" fmla="val 2000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 Date		:	04/02/2017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Due Date		:	07/02/2017</a:t>
                  </a:r>
                </a:p>
              </p:txBody>
            </p:sp>
            <p:sp>
              <p:nvSpPr>
                <p:cNvPr id="129" name="Rectangle: Rounded Corners 128"/>
                <p:cNvSpPr/>
                <p:nvPr/>
              </p:nvSpPr>
              <p:spPr>
                <a:xfrm>
                  <a:off x="4291896" y="1970203"/>
                  <a:ext cx="4390710" cy="572554"/>
                </a:xfrm>
                <a:prstGeom prst="roundRect">
                  <a:avLst>
                    <a:gd name="adj" fmla="val 1831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Status		:	</a:t>
                  </a:r>
                  <a:r>
                    <a:rPr lang="en-US" sz="1400" b="1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 Progress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		:	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507696" y="2316876"/>
                  <a:ext cx="2066255" cy="138035"/>
                  <a:chOff x="5615552" y="5077476"/>
                  <a:chExt cx="2412713" cy="138035"/>
                </a:xfrm>
              </p:grpSpPr>
              <p:sp>
                <p:nvSpPr>
                  <p:cNvPr id="131" name="Action Button: Blank 130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6660860" y="5077476"/>
                    <a:ext cx="1367405" cy="138035"/>
                  </a:xfrm>
                  <a:prstGeom prst="actionButtonBlank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100%</a:t>
                    </a:r>
                  </a:p>
                </p:txBody>
              </p:sp>
              <p:sp>
                <p:nvSpPr>
                  <p:cNvPr id="132" name="Action Button: Blank 131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5615552" y="5077476"/>
                    <a:ext cx="1045308" cy="138035"/>
                  </a:xfrm>
                  <a:prstGeom prst="actionButtonBlank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0%    40%</a:t>
                    </a:r>
                  </a:p>
                </p:txBody>
              </p:sp>
            </p:grpSp>
            <p:sp>
              <p:nvSpPr>
                <p:cNvPr id="138" name="Rectangle: Rounded Corners 137"/>
                <p:cNvSpPr/>
                <p:nvPr/>
              </p:nvSpPr>
              <p:spPr>
                <a:xfrm>
                  <a:off x="4314185" y="2559227"/>
                  <a:ext cx="4368421" cy="922205"/>
                </a:xfrm>
                <a:prstGeom prst="roundRect">
                  <a:avLst>
                    <a:gd name="adj" fmla="val 13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Task Dependency             : </a:t>
                  </a: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4400602" y="3050706"/>
                  <a:ext cx="4173349" cy="376196"/>
                  <a:chOff x="3815597" y="4274574"/>
                  <a:chExt cx="4214188" cy="376196"/>
                </a:xfrm>
              </p:grpSpPr>
              <p:sp>
                <p:nvSpPr>
                  <p:cNvPr id="181" name="Trapezoid 180"/>
                  <p:cNvSpPr/>
                  <p:nvPr/>
                </p:nvSpPr>
                <p:spPr>
                  <a:xfrm>
                    <a:off x="5880810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  <p:sp>
                <p:nvSpPr>
                  <p:cNvPr id="180" name="Trapezoid 179"/>
                  <p:cNvSpPr/>
                  <p:nvPr/>
                </p:nvSpPr>
                <p:spPr>
                  <a:xfrm>
                    <a:off x="3815597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Start-Start</a:t>
                    </a: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1744961" y="3577709"/>
                <a:ext cx="6939275" cy="2024889"/>
                <a:chOff x="1743331" y="1456543"/>
                <a:chExt cx="6939275" cy="2024889"/>
              </a:xfrm>
            </p:grpSpPr>
            <p:sp>
              <p:nvSpPr>
                <p:cNvPr id="213" name="Rectangle: Rounded Corners 212"/>
                <p:cNvSpPr/>
                <p:nvPr/>
              </p:nvSpPr>
              <p:spPr>
                <a:xfrm>
                  <a:off x="1743331" y="1463289"/>
                  <a:ext cx="2501498" cy="47766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Book Catering Service</a:t>
                  </a:r>
                </a:p>
              </p:txBody>
            </p:sp>
            <p:sp>
              <p:nvSpPr>
                <p:cNvPr id="214" name="Rectangle: Rounded Corners 213"/>
                <p:cNvSpPr/>
                <p:nvPr/>
              </p:nvSpPr>
              <p:spPr>
                <a:xfrm>
                  <a:off x="1760058" y="1970202"/>
                  <a:ext cx="2484771" cy="1511229"/>
                </a:xfrm>
                <a:prstGeom prst="roundRect">
                  <a:avLst>
                    <a:gd name="adj" fmla="val 753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Description: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………………………………………..……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…………………................</a:t>
                  </a:r>
                </a:p>
                <a:p>
                  <a:r>
                    <a:rPr lang="en-US" sz="10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…………………………………………</a:t>
                  </a:r>
                </a:p>
                <a:p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Rectangle: Rounded Corners 215"/>
                <p:cNvSpPr/>
                <p:nvPr/>
              </p:nvSpPr>
              <p:spPr>
                <a:xfrm>
                  <a:off x="4291895" y="1456543"/>
                  <a:ext cx="4390711" cy="497190"/>
                </a:xfrm>
                <a:prstGeom prst="roundRect">
                  <a:avLst>
                    <a:gd name="adj" fmla="val 2000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 Date		:	03/02/2017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Due Date		:	04/02/2017</a:t>
                  </a:r>
                </a:p>
              </p:txBody>
            </p:sp>
            <p:sp>
              <p:nvSpPr>
                <p:cNvPr id="217" name="Rectangle: Rounded Corners 216"/>
                <p:cNvSpPr/>
                <p:nvPr/>
              </p:nvSpPr>
              <p:spPr>
                <a:xfrm>
                  <a:off x="4291896" y="1970203"/>
                  <a:ext cx="4390710" cy="572554"/>
                </a:xfrm>
                <a:prstGeom prst="roundRect">
                  <a:avLst>
                    <a:gd name="adj" fmla="val 1831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Status		:	</a:t>
                  </a:r>
                  <a:r>
                    <a:rPr lang="en-US" sz="1400" b="1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Not Started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Progress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		:	</a:t>
                  </a:r>
                </a:p>
              </p:txBody>
            </p:sp>
            <p:sp>
              <p:nvSpPr>
                <p:cNvPr id="223" name="Action Button: Blank 222">
                  <a:hlinkClick r:id="" action="ppaction://noaction" highlightClick="1"/>
                </p:cNvPr>
                <p:cNvSpPr/>
                <p:nvPr/>
              </p:nvSpPr>
              <p:spPr>
                <a:xfrm>
                  <a:off x="6506066" y="2316610"/>
                  <a:ext cx="2067884" cy="152377"/>
                </a:xfrm>
                <a:prstGeom prst="actionButtonBlan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0%</a:t>
                  </a:r>
                </a:p>
              </p:txBody>
            </p:sp>
            <p:sp>
              <p:nvSpPr>
                <p:cNvPr id="219" name="Rectangle: Rounded Corners 218"/>
                <p:cNvSpPr/>
                <p:nvPr/>
              </p:nvSpPr>
              <p:spPr>
                <a:xfrm>
                  <a:off x="4314185" y="2559227"/>
                  <a:ext cx="4368421" cy="922205"/>
                </a:xfrm>
                <a:prstGeom prst="roundRect">
                  <a:avLst>
                    <a:gd name="adj" fmla="val 13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Task Dependency             : </a:t>
                  </a: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	</a:t>
                  </a: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4400602" y="3050706"/>
                  <a:ext cx="4173349" cy="376196"/>
                  <a:chOff x="3815597" y="4274574"/>
                  <a:chExt cx="4214188" cy="376196"/>
                </a:xfrm>
              </p:grpSpPr>
              <p:sp>
                <p:nvSpPr>
                  <p:cNvPr id="222" name="Trapezoid 221"/>
                  <p:cNvSpPr/>
                  <p:nvPr/>
                </p:nvSpPr>
                <p:spPr>
                  <a:xfrm>
                    <a:off x="5880810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End-End</a:t>
                    </a:r>
                  </a:p>
                </p:txBody>
              </p:sp>
              <p:sp>
                <p:nvSpPr>
                  <p:cNvPr id="221" name="Trapezoid 220"/>
                  <p:cNvSpPr/>
                  <p:nvPr/>
                </p:nvSpPr>
                <p:spPr>
                  <a:xfrm>
                    <a:off x="3815597" y="4274574"/>
                    <a:ext cx="2148975" cy="376196"/>
                  </a:xfrm>
                  <a:prstGeom prst="trapezoid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End-Start</a:t>
                    </a:r>
                  </a:p>
                </p:txBody>
              </p:sp>
            </p:grpSp>
          </p:grpSp>
          <p:sp>
            <p:nvSpPr>
              <p:cNvPr id="240" name="Rectangle: Rounded Corners 239"/>
              <p:cNvSpPr/>
              <p:nvPr/>
            </p:nvSpPr>
            <p:spPr>
              <a:xfrm>
                <a:off x="1753324" y="5729476"/>
                <a:ext cx="2501498" cy="477663"/>
              </a:xfrm>
              <a:prstGeom prst="roundRect">
                <a:avLst>
                  <a:gd name="adj" fmla="val 184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Confirm Attendance </a:t>
                </a:r>
              </a:p>
            </p:txBody>
          </p:sp>
          <p:sp>
            <p:nvSpPr>
              <p:cNvPr id="242" name="Rectangle: Rounded Corners 241"/>
              <p:cNvSpPr/>
              <p:nvPr/>
            </p:nvSpPr>
            <p:spPr>
              <a:xfrm>
                <a:off x="4303039" y="5719712"/>
                <a:ext cx="4390711" cy="497190"/>
              </a:xfrm>
              <a:prstGeom prst="roundRect">
                <a:avLst>
                  <a:gd name="adj" fmla="val 200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 Date		:	30/01/2017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Due Date		:	31/01/2017</a:t>
                </a:r>
              </a:p>
            </p:txBody>
          </p:sp>
        </p:grpSp>
      </p:grpSp>
      <p:sp>
        <p:nvSpPr>
          <p:cNvPr id="79" name="Rectangle: Rounded Corners 78"/>
          <p:cNvSpPr/>
          <p:nvPr/>
        </p:nvSpPr>
        <p:spPr>
          <a:xfrm>
            <a:off x="9101672" y="535165"/>
            <a:ext cx="2550636" cy="867178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press the button again to display the side bar.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[Otherwise, press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spacebar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proceed to next feature]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01673" y="1653301"/>
            <a:ext cx="2351156" cy="42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 Space Bar on your keyboard. </a:t>
            </a:r>
          </a:p>
        </p:txBody>
      </p:sp>
      <p:sp>
        <p:nvSpPr>
          <p:cNvPr id="47" name="Rectangle: Rounded Corners 46">
            <a:hlinkClick r:id="rId4" action="ppaction://hlinksldjump"/>
          </p:cNvPr>
          <p:cNvSpPr/>
          <p:nvPr/>
        </p:nvSpPr>
        <p:spPr>
          <a:xfrm>
            <a:off x="10041308" y="6320446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23790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696266" y="1402343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8" y="-403944"/>
            <a:ext cx="6312333" cy="346808"/>
          </a:xfrm>
        </p:spPr>
        <p:txBody>
          <a:bodyPr>
            <a:noAutofit/>
          </a:bodyPr>
          <a:lstStyle/>
          <a:p>
            <a:r>
              <a:rPr lang="en-US" sz="1400" dirty="0"/>
              <a:t>Feature2: adding a new task and displaying </a:t>
            </a:r>
            <a:r>
              <a:rPr lang="en-US" sz="1400" dirty="0" err="1"/>
              <a:t>noti</a:t>
            </a:r>
            <a:r>
              <a:rPr lang="en-US" sz="1400" dirty="0"/>
              <a:t>-panel</a:t>
            </a:r>
          </a:p>
        </p:txBody>
      </p:sp>
      <p:sp>
        <p:nvSpPr>
          <p:cNvPr id="7" name="Action Button: Blank 6">
            <a:hlinkClick r:id="" action="ppaction://noaction" highlightClick="1"/>
          </p:cNvPr>
          <p:cNvSpPr/>
          <p:nvPr/>
        </p:nvSpPr>
        <p:spPr>
          <a:xfrm flipH="1">
            <a:off x="1090568" y="528506"/>
            <a:ext cx="570451" cy="5796793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155559" y="610623"/>
            <a:ext cx="427843" cy="5452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0" y="712437"/>
            <a:ext cx="352337" cy="352337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55559" y="1331453"/>
            <a:ext cx="427843" cy="545284"/>
            <a:chOff x="1155559" y="1331453"/>
            <a:chExt cx="427843" cy="54528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55559" y="1331453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42" y="1456543"/>
              <a:ext cx="329657" cy="32965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122002" y="2069560"/>
            <a:ext cx="494951" cy="632197"/>
            <a:chOff x="1122002" y="2069560"/>
            <a:chExt cx="494951" cy="632197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155559" y="2069560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04488" y="2101918"/>
              <a:ext cx="155141" cy="480568"/>
              <a:chOff x="2936035" y="2279327"/>
              <a:chExt cx="155253" cy="51653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940286" y="2279327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936035" y="2732991"/>
                <a:ext cx="151002" cy="62875"/>
                <a:chOff x="3657600" y="1947179"/>
                <a:chExt cx="151002" cy="62875"/>
              </a:xfrm>
            </p:grpSpPr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flipV="1">
                  <a:off x="3657600" y="1947179"/>
                  <a:ext cx="83890" cy="5678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>
                  <a:off x="3741490" y="1947179"/>
                  <a:ext cx="67112" cy="6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Rectangle 54"/>
            <p:cNvSpPr/>
            <p:nvPr/>
          </p:nvSpPr>
          <p:spPr>
            <a:xfrm>
              <a:off x="1122002" y="2656038"/>
              <a:ext cx="49495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Default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559" y="2795866"/>
            <a:ext cx="427843" cy="545284"/>
            <a:chOff x="1155559" y="2795866"/>
            <a:chExt cx="427843" cy="545284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55559" y="2795866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726" y="2894580"/>
              <a:ext cx="301501" cy="301501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155558" y="3536467"/>
            <a:ext cx="427843" cy="545284"/>
            <a:chOff x="1155558" y="3536467"/>
            <a:chExt cx="427843" cy="54528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55558" y="3536467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138" y="3600975"/>
              <a:ext cx="411061" cy="41106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132893" y="4274574"/>
            <a:ext cx="473166" cy="545284"/>
            <a:chOff x="1132893" y="4274574"/>
            <a:chExt cx="473166" cy="5452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68139" y="4274574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32893" y="4310633"/>
              <a:ext cx="473166" cy="473166"/>
              <a:chOff x="7471208" y="2469188"/>
              <a:chExt cx="2543493" cy="254349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08" y="2469188"/>
                <a:ext cx="2543493" cy="2543493"/>
              </a:xfrm>
              <a:prstGeom prst="rect">
                <a:avLst/>
              </a:prstGeom>
            </p:spPr>
          </p:pic>
          <p:sp>
            <p:nvSpPr>
              <p:cNvPr id="75" name="Action Button: Blank 74">
                <a:hlinkClick r:id="" action="ppaction://noaction" highlightClick="1"/>
              </p:cNvPr>
              <p:cNvSpPr/>
              <p:nvPr/>
            </p:nvSpPr>
            <p:spPr>
              <a:xfrm>
                <a:off x="8629704" y="3526770"/>
                <a:ext cx="226501" cy="279734"/>
              </a:xfrm>
              <a:prstGeom prst="actionButtonBlan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168138" y="5012681"/>
            <a:ext cx="427843" cy="545284"/>
            <a:chOff x="1168138" y="5012681"/>
            <a:chExt cx="427843" cy="54528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1168138" y="501268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17" y="5078784"/>
              <a:ext cx="394283" cy="39428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155558" y="5733511"/>
            <a:ext cx="427843" cy="545284"/>
            <a:chOff x="1155558" y="5733511"/>
            <a:chExt cx="427843" cy="54528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55558" y="5733511"/>
              <a:ext cx="427843" cy="545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HTET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697" y="5786847"/>
              <a:ext cx="226722" cy="226722"/>
            </a:xfrm>
            <a:prstGeom prst="rect">
              <a:avLst/>
            </a:prstGeom>
          </p:spPr>
        </p:pic>
      </p:grpSp>
      <p:sp>
        <p:nvSpPr>
          <p:cNvPr id="93" name="Action Button: Blank 92">
            <a:hlinkClick r:id="" action="ppaction://noaction" highlightClick="1"/>
          </p:cNvPr>
          <p:cNvSpPr/>
          <p:nvPr/>
        </p:nvSpPr>
        <p:spPr>
          <a:xfrm>
            <a:off x="1698771" y="528506"/>
            <a:ext cx="7233694" cy="42784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-199" r="12591" b="199"/>
          <a:stretch/>
        </p:blipFill>
        <p:spPr>
          <a:xfrm rot="5400000">
            <a:off x="1754445" y="544659"/>
            <a:ext cx="305977" cy="362848"/>
          </a:xfrm>
          <a:prstGeom prst="rect">
            <a:avLst/>
          </a:prstGeom>
        </p:spPr>
      </p:pic>
      <p:sp>
        <p:nvSpPr>
          <p:cNvPr id="109" name="Action Button: Blank 108">
            <a:hlinkClick r:id="" action="ppaction://noaction" highlightClick="1"/>
          </p:cNvPr>
          <p:cNvSpPr/>
          <p:nvPr/>
        </p:nvSpPr>
        <p:spPr>
          <a:xfrm>
            <a:off x="1698770" y="943565"/>
            <a:ext cx="7233696" cy="470439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365695" y="417737"/>
            <a:ext cx="6501467" cy="1077218"/>
            <a:chOff x="2365695" y="417737"/>
            <a:chExt cx="6501467" cy="107721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92835" y="566612"/>
              <a:ext cx="351627" cy="351627"/>
              <a:chOff x="2604899" y="2818115"/>
              <a:chExt cx="436813" cy="436813"/>
            </a:xfrm>
          </p:grpSpPr>
          <p:sp>
            <p:nvSpPr>
              <p:cNvPr id="104" name="Rectangle: Rounded Corners 103"/>
              <p:cNvSpPr/>
              <p:nvPr/>
            </p:nvSpPr>
            <p:spPr>
              <a:xfrm>
                <a:off x="2604899" y="2818115"/>
                <a:ext cx="436813" cy="4368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429" y="2872788"/>
                <a:ext cx="366043" cy="366043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3169645" y="417737"/>
              <a:ext cx="25201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To-Do List</a:t>
              </a:r>
            </a:p>
            <a:p>
              <a:pPr algn="ctr"/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6870583" y="581073"/>
              <a:ext cx="1996579" cy="336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Search for a task…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65695" y="932420"/>
              <a:ext cx="65014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	</a:t>
              </a:r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Tasks Created	: 16</a:t>
              </a:r>
            </a:p>
          </p:txBody>
        </p:sp>
      </p:grpSp>
      <p:sp>
        <p:nvSpPr>
          <p:cNvPr id="135" name="Action Button: Blank 134">
            <a:hlinkClick r:id="" action="ppaction://noaction" highlightClick="1"/>
          </p:cNvPr>
          <p:cNvSpPr/>
          <p:nvPr/>
        </p:nvSpPr>
        <p:spPr>
          <a:xfrm>
            <a:off x="8787149" y="1425149"/>
            <a:ext cx="145316" cy="4900149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/>
          <p:cNvSpPr/>
          <p:nvPr/>
        </p:nvSpPr>
        <p:spPr>
          <a:xfrm>
            <a:off x="8787148" y="1438059"/>
            <a:ext cx="145317" cy="1263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1743331" y="1456543"/>
            <a:ext cx="6939275" cy="2024889"/>
            <a:chOff x="1743331" y="1456543"/>
            <a:chExt cx="6939275" cy="2024889"/>
          </a:xfrm>
        </p:grpSpPr>
        <p:sp>
          <p:nvSpPr>
            <p:cNvPr id="120" name="Rectangle: Rounded Corners 119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>
                <a:gd name="adj" fmla="val 1842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Calculate Budget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1765622" y="1970202"/>
              <a:ext cx="2479207" cy="1511229"/>
            </a:xfrm>
            <a:prstGeom prst="roundRect">
              <a:avLst>
                <a:gd name="adj" fmla="val 7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 all the expenses.…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: Rounded Corners 127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04/02/2017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07/02/2017</a:t>
              </a: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Progress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		:	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7696" y="2316876"/>
              <a:ext cx="2066255" cy="138035"/>
              <a:chOff x="5615552" y="5077476"/>
              <a:chExt cx="2412713" cy="138035"/>
            </a:xfrm>
          </p:grpSpPr>
          <p:sp>
            <p:nvSpPr>
              <p:cNvPr id="131" name="Action Button: Blank 130">
                <a:hlinkClick r:id="" action="ppaction://noaction" highlightClick="1"/>
              </p:cNvPr>
              <p:cNvSpPr/>
              <p:nvPr/>
            </p:nvSpPr>
            <p:spPr>
              <a:xfrm>
                <a:off x="6660860" y="5077476"/>
                <a:ext cx="1367405" cy="138035"/>
              </a:xfrm>
              <a:prstGeom prst="actionButtonBlan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100%</a:t>
                </a:r>
              </a:p>
            </p:txBody>
          </p:sp>
          <p:sp>
            <p:nvSpPr>
              <p:cNvPr id="132" name="Action Button: Blank 131">
                <a:hlinkClick r:id="" action="ppaction://noaction" highlightClick="1"/>
              </p:cNvPr>
              <p:cNvSpPr/>
              <p:nvPr/>
            </p:nvSpPr>
            <p:spPr>
              <a:xfrm>
                <a:off x="5615552" y="5077476"/>
                <a:ext cx="1045308" cy="138035"/>
              </a:xfrm>
              <a:prstGeom prst="actionButtonBlank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    40%</a:t>
                </a:r>
              </a:p>
            </p:txBody>
          </p:sp>
        </p:grpSp>
        <p:sp>
          <p:nvSpPr>
            <p:cNvPr id="138" name="Rectangle: Rounded Corners 137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181" name="Trapezoid 180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180" name="Trapezoid 179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Start-Start</a:t>
                </a:r>
              </a:p>
            </p:txBody>
          </p:sp>
        </p:grpSp>
      </p:grpSp>
      <p:sp>
        <p:nvSpPr>
          <p:cNvPr id="211" name="Rectangle 210"/>
          <p:cNvSpPr/>
          <p:nvPr/>
        </p:nvSpPr>
        <p:spPr>
          <a:xfrm>
            <a:off x="1698770" y="3549247"/>
            <a:ext cx="7061840" cy="213412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1744961" y="3577709"/>
            <a:ext cx="6939275" cy="2024889"/>
            <a:chOff x="1743331" y="1456543"/>
            <a:chExt cx="6939275" cy="2024889"/>
          </a:xfrm>
        </p:grpSpPr>
        <p:sp>
          <p:nvSpPr>
            <p:cNvPr id="213" name="Rectangle: Rounded Corners 212"/>
            <p:cNvSpPr/>
            <p:nvPr/>
          </p:nvSpPr>
          <p:spPr>
            <a:xfrm>
              <a:off x="1743331" y="1463289"/>
              <a:ext cx="2501498" cy="4776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Book Catering Service</a:t>
              </a:r>
            </a:p>
          </p:txBody>
        </p:sp>
        <p:sp>
          <p:nvSpPr>
            <p:cNvPr id="214" name="Rectangle: Rounded Corners 213"/>
            <p:cNvSpPr/>
            <p:nvPr/>
          </p:nvSpPr>
          <p:spPr>
            <a:xfrm>
              <a:off x="1760058" y="1970202"/>
              <a:ext cx="2484771" cy="1511229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Description: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………………………………………..……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…………………................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…………………………………………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/>
            <p:cNvSpPr/>
            <p:nvPr/>
          </p:nvSpPr>
          <p:spPr>
            <a:xfrm>
              <a:off x="4291895" y="1456543"/>
              <a:ext cx="4390711" cy="497190"/>
            </a:xfrm>
            <a:prstGeom prst="roundRect">
              <a:avLst>
                <a:gd name="adj" fmla="val 2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		:	03/02/2017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Due Date		:	04/02/2017</a:t>
              </a:r>
            </a:p>
          </p:txBody>
        </p:sp>
        <p:sp>
          <p:nvSpPr>
            <p:cNvPr id="217" name="Rectangle: Rounded Corners 216"/>
            <p:cNvSpPr/>
            <p:nvPr/>
          </p:nvSpPr>
          <p:spPr>
            <a:xfrm>
              <a:off x="4291896" y="1970203"/>
              <a:ext cx="4390710" cy="572554"/>
            </a:xfrm>
            <a:prstGeom prst="roundRect">
              <a:avLst>
                <a:gd name="adj" fmla="val 183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		:	</a:t>
              </a:r>
              <a:r>
                <a:rPr 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Started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r>
                <a:rPr lang="en-US" sz="1400" dirty="0">
                  <a:solidFill>
                    <a:schemeClr val="tx1"/>
                  </a:solidFill>
                </a:rPr>
                <a:t>		:	</a:t>
              </a:r>
            </a:p>
          </p:txBody>
        </p:sp>
        <p:sp>
          <p:nvSpPr>
            <p:cNvPr id="223" name="Action Button: Blank 222">
              <a:hlinkClick r:id="" action="ppaction://noaction" highlightClick="1"/>
            </p:cNvPr>
            <p:cNvSpPr/>
            <p:nvPr/>
          </p:nvSpPr>
          <p:spPr>
            <a:xfrm>
              <a:off x="6506066" y="2316610"/>
              <a:ext cx="2067884" cy="152377"/>
            </a:xfrm>
            <a:prstGeom prst="actionButtonBlan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0%</a:t>
              </a:r>
            </a:p>
          </p:txBody>
        </p:sp>
        <p:sp>
          <p:nvSpPr>
            <p:cNvPr id="219" name="Rectangle: Rounded Corners 218"/>
            <p:cNvSpPr/>
            <p:nvPr/>
          </p:nvSpPr>
          <p:spPr>
            <a:xfrm>
              <a:off x="4314185" y="2559227"/>
              <a:ext cx="4368421" cy="922205"/>
            </a:xfrm>
            <a:prstGeom prst="roundRect">
              <a:avLst>
                <a:gd name="adj" fmla="val 138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Dependency             :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4400602" y="3050706"/>
              <a:ext cx="4173349" cy="376196"/>
              <a:chOff x="3815597" y="4274574"/>
              <a:chExt cx="4214188" cy="376196"/>
            </a:xfrm>
          </p:grpSpPr>
          <p:sp>
            <p:nvSpPr>
              <p:cNvPr id="222" name="Trapezoid 221"/>
              <p:cNvSpPr/>
              <p:nvPr/>
            </p:nvSpPr>
            <p:spPr>
              <a:xfrm>
                <a:off x="5880810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End-End</a:t>
                </a:r>
              </a:p>
            </p:txBody>
          </p:sp>
          <p:sp>
            <p:nvSpPr>
              <p:cNvPr id="221" name="Trapezoid 220"/>
              <p:cNvSpPr/>
              <p:nvPr/>
            </p:nvSpPr>
            <p:spPr>
              <a:xfrm>
                <a:off x="3815597" y="4274574"/>
                <a:ext cx="2148975" cy="37619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End-Start</a:t>
                </a: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1696266" y="5688160"/>
            <a:ext cx="7061840" cy="6371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/>
          <p:cNvSpPr/>
          <p:nvPr/>
        </p:nvSpPr>
        <p:spPr>
          <a:xfrm>
            <a:off x="1753324" y="5729476"/>
            <a:ext cx="2501498" cy="477663"/>
          </a:xfrm>
          <a:prstGeom prst="roundRect">
            <a:avLst>
              <a:gd name="adj" fmla="val 184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Attendance </a:t>
            </a:r>
          </a:p>
        </p:txBody>
      </p:sp>
      <p:sp>
        <p:nvSpPr>
          <p:cNvPr id="242" name="Rectangle: Rounded Corners 241"/>
          <p:cNvSpPr/>
          <p:nvPr/>
        </p:nvSpPr>
        <p:spPr>
          <a:xfrm>
            <a:off x="4303039" y="5719712"/>
            <a:ext cx="4390711" cy="497190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		:	30/01/2017</a:t>
            </a:r>
          </a:p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		:	31/01/2017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8979530" y="535164"/>
            <a:ext cx="3117395" cy="1083911"/>
          </a:xfrm>
          <a:prstGeom prst="roundRect">
            <a:avLst>
              <a:gd name="adj" fmla="val 40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(2) Adding a new task and displaying notification after adding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press the add button. </a:t>
            </a:r>
          </a:p>
        </p:txBody>
      </p:sp>
      <p:sp>
        <p:nvSpPr>
          <p:cNvPr id="78" name="Arrow: Up 77"/>
          <p:cNvSpPr/>
          <p:nvPr/>
        </p:nvSpPr>
        <p:spPr>
          <a:xfrm rot="19695874">
            <a:off x="1536848" y="1053931"/>
            <a:ext cx="273292" cy="795505"/>
          </a:xfrm>
          <a:prstGeom prst="upArrow">
            <a:avLst>
              <a:gd name="adj1" fmla="val 26835"/>
              <a:gd name="adj2" fmla="val 969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12" action="ppaction://hlinksldjump"/>
          </p:cNvPr>
          <p:cNvSpPr/>
          <p:nvPr/>
        </p:nvSpPr>
        <p:spPr>
          <a:xfrm>
            <a:off x="10024216" y="6311900"/>
            <a:ext cx="1999716" cy="41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I (Main page) </a:t>
            </a:r>
          </a:p>
        </p:txBody>
      </p:sp>
    </p:spTree>
    <p:extLst>
      <p:ext uri="{BB962C8B-B14F-4D97-AF65-F5344CB8AC3E}">
        <p14:creationId xmlns:p14="http://schemas.microsoft.com/office/powerpoint/2010/main" val="304027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1593</TotalTime>
  <Words>9144</Words>
  <Application>Microsoft Office PowerPoint</Application>
  <PresentationFormat>Widescreen</PresentationFormat>
  <Paragraphs>4305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Name    :   HTET NAING Seat No      :  17    Lab Group    :  FSP3   Reviewer Name  :  HENRY NG SIONG HOCK   Reviewer Seat No  :  16  </vt:lpstr>
      <vt:lpstr>Hi-Fi Prototype Content</vt:lpstr>
      <vt:lpstr>Part I : Exploring Main Page (Total 9 features) </vt:lpstr>
      <vt:lpstr>Part II : Discovering Detail View Page (Total 7 features)  </vt:lpstr>
      <vt:lpstr>Part III : Uncovering Other Pages :  Progress Page and Account Panel (Total 5 features)  </vt:lpstr>
      <vt:lpstr>Changes/Improvements made on Hi-Fi design with reference to peer’s usability evaluation</vt:lpstr>
      <vt:lpstr>Main Page(main)</vt:lpstr>
      <vt:lpstr>Feature1: Show/Hide Side Bar for Main Page  </vt:lpstr>
      <vt:lpstr>Feature2: adding a new task and displaying noti-panel</vt:lpstr>
      <vt:lpstr>Detail View for testing “adding a new task” and displaying a noti panel</vt:lpstr>
      <vt:lpstr>Detail View for testing “adding a new task” and displaying a noti panel_1</vt:lpstr>
      <vt:lpstr>Noti Panel_1</vt:lpstr>
      <vt:lpstr>Feature 3: Sorting displayed tasks</vt:lpstr>
      <vt:lpstr>Feature 3: Sorting_1</vt:lpstr>
      <vt:lpstr>Feature 3: Sorting_2</vt:lpstr>
      <vt:lpstr>Feature 3: Show/Hide Completed</vt:lpstr>
      <vt:lpstr>Main Page(main)</vt:lpstr>
      <vt:lpstr>Feature 4: Delete Panel  </vt:lpstr>
      <vt:lpstr>Feature 4: Delete Panel_1  </vt:lpstr>
      <vt:lpstr>Feature 4: Delete Panel_2 </vt:lpstr>
      <vt:lpstr>Feature 5: Show tips button </vt:lpstr>
      <vt:lpstr>Feature 5: Show tips button_1 </vt:lpstr>
      <vt:lpstr>Feature 6: Trash bin/Restore deleted tasks </vt:lpstr>
      <vt:lpstr>Feature 6: Trash bin_1 </vt:lpstr>
      <vt:lpstr>Feature 6: Trash bin_2 </vt:lpstr>
      <vt:lpstr>Feature 6: Trash bin_3 </vt:lpstr>
      <vt:lpstr>Feature 6: Trash bin_4 </vt:lpstr>
      <vt:lpstr>Feature 6: Trash bin_5 </vt:lpstr>
      <vt:lpstr>Feature 7: Task-dependency </vt:lpstr>
      <vt:lpstr>Feature 7: Task-dependency_1 </vt:lpstr>
      <vt:lpstr>Feature 8: Tab rearrangement </vt:lpstr>
      <vt:lpstr>Feature 8: Tab rearrangement_1 </vt:lpstr>
      <vt:lpstr>Feature 9: Scroll-bar movement </vt:lpstr>
      <vt:lpstr>Feature 9: Scroll-bar movement_1 </vt:lpstr>
      <vt:lpstr>Feature 1: Detail View of a specific task</vt:lpstr>
      <vt:lpstr>Feature 2: Return to Home page from Detail View</vt:lpstr>
      <vt:lpstr>Return to Home Page</vt:lpstr>
      <vt:lpstr>Feature 3: Editing current Status</vt:lpstr>
      <vt:lpstr>Feature 3: Editing current Status_1</vt:lpstr>
      <vt:lpstr>Feature 3: Editing current Status_2</vt:lpstr>
      <vt:lpstr>Feature 3: Editing current Status_3</vt:lpstr>
      <vt:lpstr>Feature 3: Editing current Status_4</vt:lpstr>
      <vt:lpstr>Feature 4: Choosing date from pop-up calendar</vt:lpstr>
      <vt:lpstr>Feature 4: Choosing date from pop-up calendar_1</vt:lpstr>
      <vt:lpstr>Feature 4: Choosing date from pop-up calendar_2</vt:lpstr>
      <vt:lpstr>Feature 4: Choosing date from pop-up calendar_3</vt:lpstr>
      <vt:lpstr>Feature 4.a: Choosing month and year in the pop-up calendar by typing_1</vt:lpstr>
      <vt:lpstr>Feature 4.a: Choosing month and year in the pop-up calendar by typing_2</vt:lpstr>
      <vt:lpstr>Feature 4.b: Choosing date by typing directly in the field</vt:lpstr>
      <vt:lpstr>Feature 4.b: Choosing date by typing directly in the field_1</vt:lpstr>
      <vt:lpstr>Feature 5: “?” icon explaining task dependency </vt:lpstr>
      <vt:lpstr>Feature 5: “?” icon explaining task dependency_1</vt:lpstr>
      <vt:lpstr>Feature 6: Adding a new dependency</vt:lpstr>
      <vt:lpstr>Feature 6: Adding a new dependency_1</vt:lpstr>
      <vt:lpstr>Feature 6: Adding a new dependency_2</vt:lpstr>
      <vt:lpstr>Feature 6: Adding a new dependency_3</vt:lpstr>
      <vt:lpstr>Feature 6: Adding a new dependency_4</vt:lpstr>
      <vt:lpstr>Feature 7: Removing a dependency task </vt:lpstr>
      <vt:lpstr>Feature 7: Removing a dependency task_1</vt:lpstr>
      <vt:lpstr>Feature 7: Removing a dependency task_2 </vt:lpstr>
      <vt:lpstr>Feature (1.a) : Transition to Progress Page</vt:lpstr>
      <vt:lpstr>Other Pages (main) Feature 1: Sorting the task list </vt:lpstr>
      <vt:lpstr>Feature 1: Sorting the task list _1</vt:lpstr>
      <vt:lpstr>Feature 2: Undo Button</vt:lpstr>
      <vt:lpstr>Feature 2: Undo Button_1</vt:lpstr>
      <vt:lpstr>Feature 3: Checking No. of Days left in details</vt:lpstr>
      <vt:lpstr>Feature 3: Checking No. of Days left in details_1</vt:lpstr>
      <vt:lpstr>Feature 3: Checking No. of Days left in details_2</vt:lpstr>
      <vt:lpstr>Feature 3: Checking No. of Days left in details_3</vt:lpstr>
      <vt:lpstr>Feature 4: Account Panel_Language Setting</vt:lpstr>
      <vt:lpstr>Feature 4: Account Panel_Language Setting_1</vt:lpstr>
      <vt:lpstr>Feature 4: Account Panel_Language Setting_2</vt:lpstr>
      <vt:lpstr>Feature 4: Account Panel_Language Setting_3</vt:lpstr>
      <vt:lpstr>Feature 5: Log out _1 </vt:lpstr>
      <vt:lpstr>Feature 5: Log-out function</vt:lpstr>
      <vt:lpstr>Feature 5: Log-out function_1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Javelin</dc:creator>
  <cp:lastModifiedBy>Javelin</cp:lastModifiedBy>
  <cp:revision>511</cp:revision>
  <dcterms:created xsi:type="dcterms:W3CDTF">2017-04-05T11:03:05Z</dcterms:created>
  <dcterms:modified xsi:type="dcterms:W3CDTF">2017-04-11T17:14:34Z</dcterms:modified>
</cp:coreProperties>
</file>