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  <p:sldMasterId id="2147483686" r:id="rId4"/>
    <p:sldMasterId id="2147483702" r:id="rId5"/>
  </p:sldMasterIdLst>
  <p:notesMasterIdLst>
    <p:notesMasterId r:id="rId53"/>
  </p:notesMasterIdLst>
  <p:sldIdLst>
    <p:sldId id="256" r:id="rId6"/>
    <p:sldId id="305" r:id="rId7"/>
    <p:sldId id="322" r:id="rId8"/>
    <p:sldId id="323" r:id="rId9"/>
    <p:sldId id="321" r:id="rId10"/>
    <p:sldId id="306" r:id="rId11"/>
    <p:sldId id="307" r:id="rId12"/>
    <p:sldId id="324" r:id="rId13"/>
    <p:sldId id="328" r:id="rId14"/>
    <p:sldId id="329" r:id="rId15"/>
    <p:sldId id="326" r:id="rId16"/>
    <p:sldId id="325" r:id="rId17"/>
    <p:sldId id="327" r:id="rId18"/>
    <p:sldId id="310" r:id="rId19"/>
    <p:sldId id="313" r:id="rId20"/>
    <p:sldId id="314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Roboto" panose="020B0604020202020204" charset="0"/>
      <p:regular r:id="rId62"/>
      <p:bold r:id="rId63"/>
      <p:italic r:id="rId64"/>
      <p:boldItalic r:id="rId65"/>
    </p:embeddedFont>
    <p:embeddedFont>
      <p:font typeface="Comic Sans MS" panose="030F0702030302020204" pitchFamily="66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Master" Target="slideMasters/slideMaster5.xml"/><Relationship Id="rId61" Type="http://schemas.openxmlformats.org/officeDocument/2006/relationships/font" Target="fonts/font8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4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font" Target="fonts/font2.fntdata"/><Relationship Id="rId7" Type="http://schemas.openxmlformats.org/officeDocument/2006/relationships/slide" Target="slides/slide2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8eb82f0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558eb82f0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8eb82f03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8eb82f03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8eb82f03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58eb82f03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58eb82f0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58eb82f0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58eb82f0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58eb82f0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58eb82f03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58eb82f03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58eb82f0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58eb82f0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58eb82f03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58eb82f03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58eb82f03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58eb82f03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58eb82f03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58eb82f03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58eb82f03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58eb82f03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556e131b59_6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556e131b59_6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182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58eb82f03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58eb82f03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58eb82f03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58eb82f03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58eb82f03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58eb82f03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58eb82f03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58eb82f03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58eb82f03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58eb82f03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8eb82f0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558eb82f0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58eb82f03_2_4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558eb82f03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58eb82f03_2_54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558eb82f03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g558eb82f03_2_54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v} = (x_1,x_2,\dots,x_n), \;\; x_i \in \Re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8eb82f03_2_65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558eb82f03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g558eb82f03_2_65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v} = (x_1,x_2,\dots,x_n), \;\; x_i \in \Re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|{\bf v}| = \sqrt{x_1^2+\dots+ x_n^2}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v}: |{\bf v}| =1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\hat{\bf v} = \frac{\bf v} {|{\bf v}|}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8eb82f03_2_72:notes"/>
          <p:cNvSpPr txBox="1">
            <a:spLocks noGrp="1"/>
          </p:cNvSpPr>
          <p:nvPr>
            <p:ph type="sldNum" idx="12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558eb82f03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558eb82f03_2_72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0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\documentclass{slides}\pagestyle{empty}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\begin{document}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\begin{eqnarray*}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&amp;{\bf x}+{\bf y} = (x_1+y_1,\dots, x_n+y_n)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 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a{\bf x} = (ax_1,\dots, ax_n), \;\; a \in \Re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~\\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u} + {\bf v} = {\bf v}+{\bf u}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({\bf u} + {\bf v}) + {\bf w} = {\bf u} + ({\bf v} + {\bf w})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a({\bf u} + {\bf v}) = a{\bf u} + a{\bf v}, \;\; a \in \Re \\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&amp; &amp; {\bf u} - {\bf u} = {\bf 0}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\end{eqnarray*}</a:t>
            </a:r>
            <a:endParaRPr sz="13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\end{document}</a:t>
            </a:r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556e131b59_6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556e131b59_6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741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58eb82f03_2_7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558eb82f0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8eb82f03_2_87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558eb82f03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58eb82f03_2_93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558eb82f03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58eb82f03_2_9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558eb82f03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58eb82f03_2_103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558eb82f03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6405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8eb82f03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8eb82f03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8eb82f03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558eb82f0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58eb82f03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58eb82f03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8eb82f03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8eb82f03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8eb82f03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8eb82f03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58eb82f0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58eb82f0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EXT_AND_CLIPAR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7038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  <a:defRPr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7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²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000"/>
              <a:buChar char="³"/>
              <a:defRPr sz="20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 rot="5400000">
            <a:off x="2731294" y="-1226344"/>
            <a:ext cx="3657600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 rot="5400000">
            <a:off x="5451476" y="1493837"/>
            <a:ext cx="4686300" cy="215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 rot="5400000">
            <a:off x="1062832" y="-586582"/>
            <a:ext cx="4686300" cy="631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4" name="Google Shape;104;p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8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14" name="Google Shape;114;p29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4" name="Google Shape;124;p3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5" name="Google Shape;145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4" name="Google Shape;164;p3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549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190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0586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5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2077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9201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248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213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819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501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3360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9522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5027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97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778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8735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1827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5426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3738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9436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50958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95296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81939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83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450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5835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0387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0172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1748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8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37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8293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0509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952yS8tc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s://www.youtube.com/watch?v=wdKpXvF_3AU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OGKh_9Rj_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s://www.youtube.com/watch?v=5YvIHREdVX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3vWWl86f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m.edu/~angel/WebGL/7E/Commo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384750" y="2105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mtClean="0"/>
              <a:t>CS174A </a:t>
            </a:r>
            <a:r>
              <a:rPr lang="en" dirty="0"/>
              <a:t>Lecture 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49" y="1223743"/>
            <a:ext cx="7776303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 smtClean="0"/>
              <a:t>Memory Time &amp; Space Requirements</a:t>
            </a:r>
            <a:endParaRPr lang="en-US" sz="2025" dirty="0"/>
          </a:p>
          <a:p>
            <a:pPr lvl="1">
              <a:defRPr/>
            </a:pPr>
            <a:r>
              <a:rPr lang="en-US" sz="1650" dirty="0" smtClean="0"/>
              <a:t>Screen resolution = n x m</a:t>
            </a:r>
          </a:p>
          <a:p>
            <a:pPr lvl="1">
              <a:defRPr/>
            </a:pPr>
            <a:r>
              <a:rPr lang="en-US" sz="1650" dirty="0" smtClean="0"/>
              <a:t>Refresh rate = r Hz</a:t>
            </a:r>
          </a:p>
          <a:p>
            <a:pPr lvl="1">
              <a:defRPr/>
            </a:pPr>
            <a:r>
              <a:rPr lang="en-US" sz="1650" dirty="0" smtClean="0"/>
              <a:t>Interlaced vs. non-interlaced</a:t>
            </a:r>
          </a:p>
          <a:p>
            <a:pPr lvl="1">
              <a:defRPr/>
            </a:pPr>
            <a:r>
              <a:rPr lang="en-US" sz="1650" dirty="0" smtClean="0"/>
              <a:t>Color depth = b bits/pixel</a:t>
            </a:r>
          </a:p>
          <a:p>
            <a:pPr marL="114300" indent="0">
              <a:buNone/>
              <a:defRPr/>
            </a:pPr>
            <a:r>
              <a:rPr lang="en-US" sz="2150" dirty="0" smtClean="0"/>
              <a:t>If non-interlaced, memory read time = 1 / (n * m * r) secs</a:t>
            </a:r>
          </a:p>
          <a:p>
            <a:pPr marL="114300" indent="0">
              <a:buNone/>
              <a:defRPr/>
            </a:pPr>
            <a:r>
              <a:rPr lang="en-US" sz="2150" dirty="0" smtClean="0"/>
              <a:t>If interlaced, memory read time = 2 / (n * m * r) secs</a:t>
            </a:r>
          </a:p>
          <a:p>
            <a:pPr marL="114300" indent="0">
              <a:buNone/>
              <a:defRPr/>
            </a:pPr>
            <a:r>
              <a:rPr lang="en-US" sz="2150" dirty="0"/>
              <a:t>M</a:t>
            </a:r>
            <a:r>
              <a:rPr lang="en-US" sz="2150" dirty="0" smtClean="0"/>
              <a:t>emory space per second = (n * m * b * r) / 8 bytes</a:t>
            </a:r>
            <a:endParaRPr lang="en-US" sz="2150" dirty="0"/>
          </a:p>
        </p:txBody>
      </p:sp>
    </p:spTree>
    <p:extLst>
      <p:ext uri="{BB962C8B-B14F-4D97-AF65-F5344CB8AC3E}">
        <p14:creationId xmlns:p14="http://schemas.microsoft.com/office/powerpoint/2010/main" val="39957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223743"/>
            <a:ext cx="6123672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 smtClean="0"/>
              <a:t>Flat Screen Displays</a:t>
            </a:r>
            <a:endParaRPr lang="en-US" sz="2025" dirty="0"/>
          </a:p>
          <a:p>
            <a:pPr marL="800100" lvl="1">
              <a:defRPr/>
            </a:pPr>
            <a:r>
              <a:rPr lang="en-US" sz="1525" dirty="0" smtClean="0"/>
              <a:t>Raster based: active matrix with transistors at grid points</a:t>
            </a:r>
          </a:p>
          <a:p>
            <a:pPr marL="800100" lvl="1">
              <a:defRPr/>
            </a:pPr>
            <a:r>
              <a:rPr lang="en-US" sz="1525" dirty="0" smtClean="0"/>
              <a:t>LEDs: light </a:t>
            </a:r>
            <a:r>
              <a:rPr lang="en-US" sz="1525" dirty="0"/>
              <a:t>e</a:t>
            </a:r>
            <a:r>
              <a:rPr lang="en-US" sz="1525" dirty="0" smtClean="0"/>
              <a:t>mitting diodes</a:t>
            </a:r>
          </a:p>
          <a:p>
            <a:pPr marL="800100" lvl="1">
              <a:defRPr/>
            </a:pPr>
            <a:r>
              <a:rPr lang="en-US" sz="1525" dirty="0" smtClean="0"/>
              <a:t>LCDs: polarization of liquid crystals</a:t>
            </a:r>
          </a:p>
          <a:p>
            <a:pPr marL="800100" lvl="1">
              <a:defRPr/>
            </a:pPr>
            <a:r>
              <a:rPr lang="en-US" sz="1525" dirty="0" smtClean="0"/>
              <a:t>Plasma: energize gases to glow plasma</a:t>
            </a:r>
            <a:endParaRPr lang="en-US" sz="1525" dirty="0"/>
          </a:p>
        </p:txBody>
      </p:sp>
      <p:pic>
        <p:nvPicPr>
          <p:cNvPr id="5" name="Picture 4" descr="plas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84" y="3192519"/>
            <a:ext cx="2027772" cy="19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30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84" y="1183829"/>
            <a:ext cx="2027772" cy="202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69" y="3040654"/>
            <a:ext cx="2920495" cy="20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49" y="1223743"/>
            <a:ext cx="6660567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 smtClean="0"/>
              <a:t>Other Output Devices</a:t>
            </a:r>
            <a:endParaRPr lang="en-US" sz="2025" dirty="0"/>
          </a:p>
          <a:p>
            <a:pPr lvl="1">
              <a:defRPr/>
            </a:pPr>
            <a:r>
              <a:rPr lang="en-US" sz="1650" dirty="0" smtClean="0"/>
              <a:t>Printers &amp; Plotters: raster based, no refresh</a:t>
            </a:r>
          </a:p>
          <a:p>
            <a:pPr lvl="1">
              <a:defRPr/>
            </a:pPr>
            <a:r>
              <a:rPr lang="en-US" sz="1650" dirty="0" smtClean="0"/>
              <a:t>Stereo Displays: 3D TVs/movies, fast switching of left and right eye polarized images</a:t>
            </a:r>
          </a:p>
        </p:txBody>
      </p:sp>
    </p:spTree>
    <p:extLst>
      <p:ext uri="{BB962C8B-B14F-4D97-AF65-F5344CB8AC3E}">
        <p14:creationId xmlns:p14="http://schemas.microsoft.com/office/powerpoint/2010/main" val="114880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223743"/>
            <a:ext cx="4714322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 smtClean="0"/>
              <a:t>VR (Virtual Reality)</a:t>
            </a:r>
            <a:endParaRPr lang="en-US" sz="2025" dirty="0"/>
          </a:p>
          <a:p>
            <a:pPr lvl="1">
              <a:defRPr/>
            </a:pPr>
            <a:r>
              <a:rPr lang="en-US" sz="1650" dirty="0" smtClean="0"/>
              <a:t>Flat panel technology</a:t>
            </a:r>
          </a:p>
          <a:p>
            <a:pPr lvl="1">
              <a:defRPr/>
            </a:pPr>
            <a:r>
              <a:rPr lang="en-US" sz="1650" dirty="0" smtClean="0"/>
              <a:t>Stereoscopic</a:t>
            </a:r>
          </a:p>
          <a:p>
            <a:pPr lvl="1">
              <a:defRPr/>
            </a:pPr>
            <a:r>
              <a:rPr lang="en-US" sz="1650" b="1" dirty="0" err="1" smtClean="0">
                <a:solidFill>
                  <a:srgbClr val="FF0000"/>
                </a:solidFill>
              </a:rPr>
              <a:t>Foveated</a:t>
            </a:r>
            <a:r>
              <a:rPr lang="en-US" sz="1650" b="1" dirty="0" smtClean="0">
                <a:solidFill>
                  <a:srgbClr val="FF0000"/>
                </a:solidFill>
              </a:rPr>
              <a:t> Rendering</a:t>
            </a:r>
            <a:r>
              <a:rPr lang="en-US" sz="1650" dirty="0" smtClean="0"/>
              <a:t>: hi-res where viewer is focusing, lo-res elsewhere</a:t>
            </a:r>
          </a:p>
          <a:p>
            <a:pPr lvl="1">
              <a:defRPr/>
            </a:pPr>
            <a:r>
              <a:rPr lang="en-US" sz="1650" dirty="0" smtClean="0"/>
              <a:t>Track body, finger, and head locations</a:t>
            </a:r>
          </a:p>
          <a:p>
            <a:pPr lvl="1">
              <a:defRPr/>
            </a:pPr>
            <a:r>
              <a:rPr lang="en-US" sz="1650" dirty="0" smtClean="0"/>
              <a:t>Other input devices: force sensing gloves, sound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98" y="1223744"/>
            <a:ext cx="3511230" cy="37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353991"/>
            <a:ext cx="2228850" cy="1675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Exotic Display Devices</a:t>
            </a:r>
          </a:p>
        </p:txBody>
      </p:sp>
      <p:sp>
        <p:nvSpPr>
          <p:cNvPr id="1030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28738" y="1382316"/>
            <a:ext cx="6468666" cy="3657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b="0"/>
              <a:t> </a:t>
            </a:r>
          </a:p>
        </p:txBody>
      </p:sp>
      <p:pic>
        <p:nvPicPr>
          <p:cNvPr id="89093" name="Picture 5" descr="nanobe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82292"/>
            <a:ext cx="2658666" cy="1887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4" name="Picture 6" descr="autostere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r="6392"/>
          <a:stretch>
            <a:fillRect/>
          </a:stretch>
        </p:blipFill>
        <p:spPr bwMode="auto">
          <a:xfrm>
            <a:off x="3714750" y="3382567"/>
            <a:ext cx="1885950" cy="1649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5" name="Picture 7" descr="pic_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356" y="2912269"/>
            <a:ext cx="17526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152" name="Text Box 8"/>
          <p:cNvSpPr txBox="1">
            <a:spLocks noChangeArrowheads="1"/>
          </p:cNvSpPr>
          <p:nvPr/>
        </p:nvSpPr>
        <p:spPr bwMode="auto">
          <a:xfrm>
            <a:off x="1245634" y="4697016"/>
            <a:ext cx="2076210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257175" marR="0" lvl="0" indent="-257175" algn="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ct val="700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cs typeface="Arial"/>
                <a:sym typeface="Arial"/>
              </a:rPr>
              <a:t>Autostereoscopic</a:t>
            </a:r>
          </a:p>
        </p:txBody>
      </p:sp>
      <p:sp>
        <p:nvSpPr>
          <p:cNvPr id="1030153" name="Text Box 9"/>
          <p:cNvSpPr txBox="1">
            <a:spLocks noChangeArrowheads="1"/>
          </p:cNvSpPr>
          <p:nvPr/>
        </p:nvSpPr>
        <p:spPr bwMode="auto">
          <a:xfrm>
            <a:off x="1244922" y="2753916"/>
            <a:ext cx="1329210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257175" marR="0" lvl="0" indent="-257175" algn="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ct val="700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cs typeface="Arial"/>
                <a:sym typeface="Arial"/>
              </a:rPr>
              <a:t>Immersive</a:t>
            </a:r>
          </a:p>
        </p:txBody>
      </p:sp>
      <p:sp>
        <p:nvSpPr>
          <p:cNvPr id="1030154" name="Text Box 10"/>
          <p:cNvSpPr txBox="1">
            <a:spLocks noChangeArrowheads="1"/>
          </p:cNvSpPr>
          <p:nvPr/>
        </p:nvSpPr>
        <p:spPr bwMode="auto">
          <a:xfrm>
            <a:off x="4158222" y="3363516"/>
            <a:ext cx="1468672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257175" marR="0" lvl="0" indent="-257175" algn="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ct val="700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cs typeface="Arial"/>
                <a:sym typeface="Arial"/>
              </a:rPr>
              <a:t>Holographic</a:t>
            </a:r>
          </a:p>
        </p:txBody>
      </p:sp>
      <p:pic>
        <p:nvPicPr>
          <p:cNvPr id="89099" name="Picture 11" descr="steph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182292"/>
            <a:ext cx="1315641" cy="21740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30156" name="Text Box 12"/>
          <p:cNvSpPr txBox="1">
            <a:spLocks noChangeArrowheads="1"/>
          </p:cNvSpPr>
          <p:nvPr/>
        </p:nvSpPr>
        <p:spPr bwMode="auto">
          <a:xfrm>
            <a:off x="5379794" y="2515791"/>
            <a:ext cx="1838966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257175" marR="0" lvl="0" indent="-257175" algn="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ct val="700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cs typeface="Arial"/>
                <a:sym typeface="Arial"/>
              </a:rPr>
              <a:t>Head-Mounted</a:t>
            </a:r>
          </a:p>
        </p:txBody>
      </p:sp>
      <p:sp>
        <p:nvSpPr>
          <p:cNvPr id="1030157" name="Text Box 13"/>
          <p:cNvSpPr txBox="1">
            <a:spLocks noChangeArrowheads="1"/>
          </p:cNvSpPr>
          <p:nvPr/>
        </p:nvSpPr>
        <p:spPr bwMode="auto">
          <a:xfrm>
            <a:off x="6301638" y="4697016"/>
            <a:ext cx="1356462" cy="36933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marL="257175" marR="0" lvl="0" indent="-257175" algn="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ct val="700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 pitchFamily="66" charset="0"/>
                <a:cs typeface="Arial"/>
                <a:sym typeface="Arial"/>
              </a:rPr>
              <a:t>Volumetric</a:t>
            </a:r>
          </a:p>
        </p:txBody>
      </p:sp>
      <p:pic>
        <p:nvPicPr>
          <p:cNvPr id="89102" name="Picture 14" descr="irnbru-glov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791" y="1301354"/>
            <a:ext cx="1719263" cy="112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2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SIGGRAPH </a:t>
            </a:r>
            <a:r>
              <a:rPr lang="en" dirty="0" smtClean="0"/>
              <a:t>2018 </a:t>
            </a:r>
            <a:r>
              <a:rPr lang="en" dirty="0"/>
              <a:t>Research </a:t>
            </a:r>
            <a:r>
              <a:rPr lang="en" dirty="0" smtClean="0"/>
              <a:t>Trailers</a:t>
            </a:r>
            <a:endParaRPr dirty="0"/>
          </a:p>
        </p:txBody>
      </p:sp>
      <p:sp>
        <p:nvSpPr>
          <p:cNvPr id="1193" name="Google Shape;1193;p12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May 2018:</a:t>
            </a:r>
            <a:endParaRPr sz="26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600" b="0" i="0" u="sng" dirty="0">
                <a:solidFill>
                  <a:schemeClr val="hlink"/>
                </a:solidFill>
                <a:hlinkClick r:id="rId3"/>
              </a:rPr>
              <a:t>https://www.youtube.com/watch?v=t952yS8tcg8</a:t>
            </a:r>
            <a:endParaRPr sz="2600" dirty="0"/>
          </a:p>
        </p:txBody>
      </p:sp>
      <p:sp>
        <p:nvSpPr>
          <p:cNvPr id="4" name="Google Shape;1187;p122"/>
          <p:cNvSpPr txBox="1">
            <a:spLocks/>
          </p:cNvSpPr>
          <p:nvPr/>
        </p:nvSpPr>
        <p:spPr>
          <a:xfrm>
            <a:off x="260350" y="2758929"/>
            <a:ext cx="8625000" cy="156979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dirty="0" smtClean="0"/>
              <a:t>November 2018:</a:t>
            </a:r>
          </a:p>
          <a:p>
            <a:pPr marL="0" indent="0">
              <a:spcAft>
                <a:spcPts val="600"/>
              </a:spcAft>
              <a:buFont typeface="Arial"/>
              <a:buNone/>
            </a:pPr>
            <a:r>
              <a:rPr lang="en-US" sz="2600" b="0" i="0" u="sng" dirty="0" smtClean="0">
                <a:solidFill>
                  <a:schemeClr val="hlink"/>
                </a:solidFill>
                <a:hlinkClick r:id="rId4"/>
              </a:rPr>
              <a:t>https://www.youtube.com/watch?v=wdKpXvF_3AU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631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2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SIGGRAPH </a:t>
            </a:r>
            <a:r>
              <a:rPr lang="en" dirty="0" smtClean="0"/>
              <a:t>2017 </a:t>
            </a:r>
            <a:r>
              <a:rPr lang="en" dirty="0"/>
              <a:t>Research </a:t>
            </a:r>
            <a:r>
              <a:rPr lang="en" dirty="0" smtClean="0"/>
              <a:t>Trailers</a:t>
            </a:r>
            <a:endParaRPr dirty="0"/>
          </a:p>
        </p:txBody>
      </p:sp>
      <p:sp>
        <p:nvSpPr>
          <p:cNvPr id="1193" name="Google Shape;1193;p12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May </a:t>
            </a:r>
            <a:r>
              <a:rPr lang="en" sz="2600" dirty="0" smtClean="0"/>
              <a:t>2017:</a:t>
            </a:r>
            <a:endParaRPr sz="2600" dirty="0"/>
          </a:p>
          <a:p>
            <a:pPr marL="0" lvl="0" indent="0">
              <a:spcAft>
                <a:spcPts val="600"/>
              </a:spcAft>
              <a:buNone/>
            </a:pPr>
            <a:r>
              <a:rPr lang="en-US" sz="2600" b="0" i="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-US" sz="2600" b="0" i="0" u="sng" dirty="0" smtClean="0">
                <a:solidFill>
                  <a:schemeClr val="hlink"/>
                </a:solidFill>
                <a:hlinkClick r:id="rId3"/>
              </a:rPr>
              <a:t>www.youtube.com/watch?v=3OGKh_9Rj_8</a:t>
            </a:r>
            <a:endParaRPr lang="en-US" sz="2600" b="0" i="0" u="sng" dirty="0" smtClean="0">
              <a:solidFill>
                <a:schemeClr val="hlink"/>
              </a:solidFill>
            </a:endParaRPr>
          </a:p>
          <a:p>
            <a:pPr marL="0" lvl="0" indent="0">
              <a:spcAft>
                <a:spcPts val="600"/>
              </a:spcAft>
              <a:buNone/>
            </a:pPr>
            <a:endParaRPr lang="en-US" sz="2600" b="0" i="0" u="sng" dirty="0">
              <a:solidFill>
                <a:schemeClr val="hlink"/>
              </a:solidFill>
            </a:endParaRPr>
          </a:p>
        </p:txBody>
      </p:sp>
      <p:sp>
        <p:nvSpPr>
          <p:cNvPr id="4" name="Google Shape;1187;p122"/>
          <p:cNvSpPr txBox="1">
            <a:spLocks/>
          </p:cNvSpPr>
          <p:nvPr/>
        </p:nvSpPr>
        <p:spPr>
          <a:xfrm>
            <a:off x="260350" y="2758929"/>
            <a:ext cx="8625000" cy="156979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18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dirty="0" smtClean="0"/>
              <a:t>November 2017: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600" b="0" i="0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-US" sz="2600" b="0" i="0" u="sng" dirty="0" smtClean="0">
                <a:solidFill>
                  <a:schemeClr val="hlink"/>
                </a:solidFill>
                <a:hlinkClick r:id="rId4"/>
              </a:rPr>
              <a:t>www.youtube.com/watch?v=5YvIHREdVX4</a:t>
            </a:r>
            <a:endParaRPr lang="en-US" sz="2600" b="0" i="0" u="sng" dirty="0" smtClean="0">
              <a:solidFill>
                <a:schemeClr val="hlink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600" b="0" i="0" u="sng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Example of today’s industry “hacks”</a:t>
            </a:r>
            <a:endParaRPr/>
          </a:p>
        </p:txBody>
      </p:sp>
      <p:sp>
        <p:nvSpPr>
          <p:cNvPr id="195" name="Google Shape;195;p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https://www.youtube.com/watch?v=ct3vWWl86f8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Tools packaged with production software suites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Video does not claim to use any math that converges to real-life physics formulas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 dirty="0"/>
              <a:t>Approximation is not convergence!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>
            <a:spLocks noGrp="1"/>
          </p:cNvSpPr>
          <p:nvPr>
            <p:ph type="ctrTitle"/>
          </p:nvPr>
        </p:nvSpPr>
        <p:spPr>
          <a:xfrm>
            <a:off x="384750" y="2105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The Difficulties of Learning Computer Graphics</a:t>
            </a:r>
            <a:endParaRPr/>
          </a:p>
        </p:txBody>
      </p:sp>
      <p:sp>
        <p:nvSpPr>
          <p:cNvPr id="201" name="Google Shape;201;p43"/>
          <p:cNvSpPr txBox="1">
            <a:spLocks noGrp="1"/>
          </p:cNvSpPr>
          <p:nvPr>
            <p:ph type="subTitle" idx="1"/>
          </p:nvPr>
        </p:nvSpPr>
        <p:spPr>
          <a:xfrm>
            <a:off x="537138" y="304666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(And teaching it!)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07" name="Google Shape;207;p44"/>
          <p:cNvSpPr txBox="1">
            <a:spLocks noGrp="1"/>
          </p:cNvSpPr>
          <p:nvPr>
            <p:ph type="body" idx="1"/>
          </p:nvPr>
        </p:nvSpPr>
        <p:spPr>
          <a:xfrm>
            <a:off x="311700" y="1096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Most of today’s approaches to creating a low-level, math-based graphics program come with a substantial learning curve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Numerous complex steps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In terms of preparation and learning, it is costly to build prototypes using low-level 3D graphics programs today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Last Lecture Recap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Intro to Computer Graphics</a:t>
            </a:r>
          </a:p>
          <a:p>
            <a:pPr marL="800100" lvl="1">
              <a:defRPr/>
            </a:pPr>
            <a:r>
              <a:rPr lang="en-US" sz="1525" dirty="0" smtClean="0"/>
              <a:t>Applications</a:t>
            </a:r>
          </a:p>
          <a:p>
            <a:pPr marL="800100" lvl="1">
              <a:defRPr/>
            </a:pPr>
            <a:r>
              <a:rPr lang="en-US" sz="1525" dirty="0" smtClean="0"/>
              <a:t>History</a:t>
            </a:r>
          </a:p>
          <a:p>
            <a:pPr marL="800100" lvl="1">
              <a:defRPr/>
            </a:pPr>
            <a:r>
              <a:rPr lang="en-US" sz="1525" dirty="0" smtClean="0"/>
              <a:t>First few animated games, interactivity</a:t>
            </a:r>
          </a:p>
          <a:p>
            <a:pPr marL="342900">
              <a:defRPr/>
            </a:pPr>
            <a:r>
              <a:rPr lang="en-US" sz="2025" dirty="0" smtClean="0"/>
              <a:t>Examples of 3D animated movies</a:t>
            </a:r>
          </a:p>
          <a:p>
            <a:pPr marL="800100" lvl="1">
              <a:defRPr/>
            </a:pPr>
            <a:r>
              <a:rPr lang="en-US" sz="1525" dirty="0" smtClean="0"/>
              <a:t>Realism</a:t>
            </a:r>
          </a:p>
          <a:p>
            <a:pPr marL="800100" lvl="1">
              <a:defRPr/>
            </a:pPr>
            <a:r>
              <a:rPr lang="en-US" sz="1525" dirty="0" smtClean="0"/>
              <a:t>Special effects</a:t>
            </a:r>
          </a:p>
          <a:p>
            <a:pPr marL="800100" lvl="1">
              <a:defRPr/>
            </a:pPr>
            <a:r>
              <a:rPr lang="en-US" sz="1525" dirty="0" smtClean="0"/>
              <a:t>Compositing</a:t>
            </a:r>
          </a:p>
          <a:p>
            <a:pPr marL="800100" lvl="1">
              <a:defRPr/>
            </a:pPr>
            <a:r>
              <a:rPr lang="en-US" sz="1525" dirty="0" smtClean="0"/>
              <a:t>Cartoons</a:t>
            </a:r>
            <a:endParaRPr lang="en-US" sz="1525" dirty="0"/>
          </a:p>
        </p:txBody>
      </p:sp>
    </p:spTree>
    <p:extLst>
      <p:ext uri="{BB962C8B-B14F-4D97-AF65-F5344CB8AC3E}">
        <p14:creationId xmlns:p14="http://schemas.microsoft.com/office/powerpoint/2010/main" val="92413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A common alternative is to: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Forgo low-level control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Employ overpowered industrial tools to wrap basic graphics functionality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■"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Simple mathematics of projecting 3D triangles onto a 2D plane of pixels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19" name="Google Shape;219;p4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Graphics beginners are faced with long lists of setup steps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Especially in the case of newer "shader-based"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approaches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These approaches are both more complex and harder to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learn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25" name="Google Shape;225;p4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The graphics learning curve is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extreme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Drawing just a single triangle requires:  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Secondary "shader" programs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Multiple types of GPU memory management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At least three computer languages (in the case of WebGL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>
            <a:spLocks noGrp="1"/>
          </p:cNvSpPr>
          <p:nvPr>
            <p:ph type="title"/>
          </p:nvPr>
        </p:nvSpPr>
        <p:spPr>
          <a:xfrm>
            <a:off x="311700" y="294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</a:t>
            </a:r>
            <a:endParaRPr/>
          </a:p>
        </p:txBody>
      </p:sp>
      <p:sp>
        <p:nvSpPr>
          <p:cNvPr id="231" name="Google Shape;231;p48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Graphics tutorials online abound that still use outdated “pre-shader” coding paradigms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They're alluring due to their </a:t>
            </a:r>
            <a:r>
              <a:rPr lang="en" sz="2400" dirty="0" smtClean="0">
                <a:latin typeface="Calibri"/>
                <a:ea typeface="Calibri"/>
                <a:cs typeface="Calibri"/>
                <a:sym typeface="Calibri"/>
              </a:rPr>
              <a:t>simplicity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However, support for their older commands has been: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Removed from new graphics cards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Never existed in web browser </a:t>
            </a:r>
            <a:r>
              <a:rPr lang="en" sz="2400" dirty="0" smtClean="0">
                <a:latin typeface="Calibri"/>
                <a:ea typeface="Calibri"/>
                <a:cs typeface="Calibri"/>
                <a:sym typeface="Calibri"/>
              </a:rPr>
              <a:t>implementations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Eventually it dawns on newcomers that they must commit to learning the new </a:t>
            </a:r>
            <a:r>
              <a:rPr lang="en" sz="2400" dirty="0" smtClean="0">
                <a:latin typeface="Calibri"/>
                <a:ea typeface="Calibri"/>
                <a:cs typeface="Calibri"/>
                <a:sym typeface="Calibri"/>
              </a:rPr>
              <a:t>way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37" name="Google Shape;237;p4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Mandatory setup steps initialize the graphics card (GPU):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Give it the shader program code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Give it raw data buffers pertinent to the 3D scene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■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Obtain pointers to these in GPU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43" name="Google Shape;243;p50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Even after setup: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All the subsequent shape-drawing actions of the programmer are still cluttered with boilerplate code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■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Loading and switching between pointers to the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GPU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Nothing is drawn without these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steps; there </a:t>
            </a: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is no built-in way to organize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them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49" name="Google Shape;249;p5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Common graphics card interfaces exposed for doing the above steps are called: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DirectX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OpenGL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■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More widely available and more prevalent in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55" name="Google Shape;255;p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Regardless, graphics methods all follow a similar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pattern 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The phrase ``OpenGL program'' is widely taken to imply C++ due to the ubiquity of the language in early graphics education, but it need not be: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Python, Java, and JavaScript can make the same OpenGL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calls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61" name="Google Shape;261;p5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3D Graphics programming in one language feels familiar in all the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others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67" name="Google Shape;267;p5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JavaScript is currently the only means of running code on browsers inside of web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pages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When JavaScript is used, the OpenGL commands are called </a:t>
            </a:r>
            <a:r>
              <a:rPr lang="en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WebGL</a:t>
            </a:r>
            <a:endParaRPr sz="2600" b="1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They are still the same API function calls as would appear in C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++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Last Lecture Recap (contd.)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Areas</a:t>
            </a:r>
          </a:p>
          <a:p>
            <a:pPr marL="800100" lvl="1">
              <a:defRPr/>
            </a:pPr>
            <a:r>
              <a:rPr lang="en-US" sz="1525" dirty="0" smtClean="0"/>
              <a:t>Flight simulation</a:t>
            </a:r>
          </a:p>
          <a:p>
            <a:pPr marL="800100" lvl="1">
              <a:defRPr/>
            </a:pPr>
            <a:r>
              <a:rPr lang="en-US" sz="1525" dirty="0" smtClean="0"/>
              <a:t>CAD</a:t>
            </a:r>
          </a:p>
          <a:p>
            <a:pPr marL="800100" lvl="1">
              <a:defRPr/>
            </a:pPr>
            <a:r>
              <a:rPr lang="en-US" sz="1525" dirty="0" smtClean="0"/>
              <a:t>Modeling with clay</a:t>
            </a:r>
          </a:p>
          <a:p>
            <a:pPr marL="800100" lvl="1">
              <a:defRPr/>
            </a:pPr>
            <a:r>
              <a:rPr lang="en-US" sz="1525" dirty="0" smtClean="0"/>
              <a:t>Scientific visualization</a:t>
            </a:r>
          </a:p>
          <a:p>
            <a:pPr marL="800100" lvl="1">
              <a:defRPr/>
            </a:pPr>
            <a:r>
              <a:rPr lang="en-US" sz="1525" dirty="0" smtClean="0"/>
              <a:t>Architectural visualization</a:t>
            </a:r>
          </a:p>
          <a:p>
            <a:pPr marL="800100" lvl="1">
              <a:defRPr/>
            </a:pPr>
            <a:r>
              <a:rPr lang="en-US" sz="1525" dirty="0" smtClean="0"/>
              <a:t>Information visualization</a:t>
            </a:r>
          </a:p>
          <a:p>
            <a:pPr marL="800100" lvl="1">
              <a:defRPr/>
            </a:pPr>
            <a:r>
              <a:rPr lang="en-US" sz="1525" dirty="0" smtClean="0"/>
              <a:t>Art, texture mapping</a:t>
            </a:r>
          </a:p>
        </p:txBody>
      </p:sp>
    </p:spTree>
    <p:extLst>
      <p:ext uri="{BB962C8B-B14F-4D97-AF65-F5344CB8AC3E}">
        <p14:creationId xmlns:p14="http://schemas.microsoft.com/office/powerpoint/2010/main" val="202819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Textbook</a:t>
            </a:r>
            <a:endParaRPr/>
          </a:p>
        </p:txBody>
      </p:sp>
      <p:sp>
        <p:nvSpPr>
          <p:cNvPr id="273" name="Google Shape;273;p55"/>
          <p:cNvSpPr txBox="1">
            <a:spLocks noGrp="1"/>
          </p:cNvSpPr>
          <p:nvPr>
            <p:ph type="body" idx="1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Edward Angel’s “Interactive Computer Graphics...with WebGL” is the leading gentle introduction for those wanting to do graphics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at: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UCLA and other schools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SIGGRAPH’s official intro course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supplemental code and links to demos that run on the web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2 is a suggested organization of WebGL programs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web tutorials share program structure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"/>
          <p:cNvSpPr txBox="1">
            <a:spLocks noGrp="1"/>
          </p:cNvSpPr>
          <p:nvPr>
            <p:ph type="title"/>
          </p:nvPr>
        </p:nvSpPr>
        <p:spPr>
          <a:xfrm>
            <a:off x="235500" y="2576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Angel's </a:t>
            </a:r>
            <a:r>
              <a:rPr lang="en" u="sng"/>
              <a:t>The Case for Teaching Computer Graphics with WebGL: A 25-Year Perspective</a:t>
            </a:r>
            <a:endParaRPr u="sng"/>
          </a:p>
        </p:txBody>
      </p:sp>
      <p:sp>
        <p:nvSpPr>
          <p:cNvPr id="279" name="Google Shape;279;p56"/>
          <p:cNvSpPr txBox="1">
            <a:spLocks noGrp="1"/>
          </p:cNvSpPr>
          <p:nvPr>
            <p:ph type="body" idx="1"/>
          </p:nvPr>
        </p:nvSpPr>
        <p:spPr>
          <a:xfrm>
            <a:off x="311700" y="1645925"/>
            <a:ext cx="8520600" cy="29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Described his rationale for eventually moving his helpful C++ based libraries over to </a:t>
            </a:r>
            <a:r>
              <a:rPr lang="en" sz="2600" dirty="0" smtClean="0">
                <a:latin typeface="Calibri"/>
                <a:ea typeface="Calibri"/>
                <a:cs typeface="Calibri"/>
                <a:sym typeface="Calibri"/>
              </a:rPr>
              <a:t>WebGL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Worsening learning curve of C++ graphics setup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Difficulty in setting up uniform C++ compiling environments for all students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■"/>
            </a:pPr>
            <a:r>
              <a:rPr lang="en" sz="2600" dirty="0">
                <a:latin typeface="Calibri"/>
                <a:ea typeface="Calibri"/>
                <a:cs typeface="Calibri"/>
                <a:sym typeface="Calibri"/>
              </a:rPr>
              <a:t>Your all’s inconsistent hardware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7"/>
          <p:cNvSpPr txBox="1">
            <a:spLocks noGrp="1"/>
          </p:cNvSpPr>
          <p:nvPr>
            <p:ph type="body" idx="1"/>
          </p:nvPr>
        </p:nvSpPr>
        <p:spPr>
          <a:xfrm>
            <a:off x="130150" y="1275675"/>
            <a:ext cx="8520600" cy="29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He found that WebGL has: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Comparable performance to C++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The advantages of a standardized environment on all platforms (including phones)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An interpreted code engine that aids development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Advanced coding tools built right into modern web </a:t>
            </a:r>
            <a:r>
              <a:rPr lang="en" sz="2400" dirty="0" smtClean="0">
                <a:latin typeface="Calibri"/>
                <a:ea typeface="Calibri"/>
                <a:cs typeface="Calibri"/>
                <a:sym typeface="Calibri"/>
              </a:rPr>
              <a:t>browsers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57"/>
          <p:cNvSpPr txBox="1">
            <a:spLocks noGrp="1"/>
          </p:cNvSpPr>
          <p:nvPr>
            <p:ph type="title"/>
          </p:nvPr>
        </p:nvSpPr>
        <p:spPr>
          <a:xfrm>
            <a:off x="235500" y="2576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 Angel's </a:t>
            </a:r>
            <a:r>
              <a:rPr lang="en" u="sng"/>
              <a:t>The Case for Teaching Computer Graphics with WebGL: A 25-Year Perspective</a:t>
            </a:r>
            <a:endParaRPr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good</a:t>
            </a:r>
            <a:endParaRPr/>
          </a:p>
        </p:txBody>
      </p:sp>
      <p:sp>
        <p:nvSpPr>
          <p:cNvPr id="291" name="Google Shape;291;p5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WebGL is the current best platform for graphics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examples </a:t>
            </a:r>
            <a:r>
              <a:rPr lang="en" sz="20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web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more easily: 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as demos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Analysed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Packaged with inline tutorials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Compiled to any machine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Debugged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Hosted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Remixed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297" name="Google Shape;297;p5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JavaScript's functional programming styles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graphics applications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tend toward smaller total source </a:t>
            </a:r>
            <a:r>
              <a:rPr lang="e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303" name="Google Shape;303;p6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make full use of the 2015 “es6” version of JavaScript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further brevity and power to the </a:t>
            </a:r>
            <a:r>
              <a:rPr lang="e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sure to include “es6” in all Google searches!!</a:t>
            </a:r>
            <a:endParaRPr sz="24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workarounds such as WebAssembly and Emscripten can run at near native </a:t>
            </a:r>
            <a:r>
              <a:rPr lang="e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speeds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JavaScript's benefits for prototyping and sharing code on the web are </a:t>
            </a:r>
            <a:r>
              <a:rPr lang="e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sites that allow graphics programming right inside the browser</a:t>
            </a:r>
            <a:endParaRPr/>
          </a:p>
        </p:txBody>
      </p:sp>
      <p:sp>
        <p:nvSpPr>
          <p:cNvPr id="309" name="Google Shape;309;p61"/>
          <p:cNvSpPr txBox="1">
            <a:spLocks noGrp="1"/>
          </p:cNvSpPr>
          <p:nvPr>
            <p:ph type="body" idx="1"/>
          </p:nvPr>
        </p:nvSpPr>
        <p:spPr>
          <a:xfrm>
            <a:off x="311700" y="1815350"/>
            <a:ext cx="8520600" cy="27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JSFiddle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Dwitter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WebGL Playground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Shadertoy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174a web server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Textbook’s web demos</a:t>
            </a:r>
            <a:endParaRPr/>
          </a:p>
        </p:txBody>
      </p:sp>
      <p:sp>
        <p:nvSpPr>
          <p:cNvPr id="315" name="Google Shape;315;p62"/>
          <p:cNvSpPr txBox="1">
            <a:spLocks noGrp="1"/>
          </p:cNvSpPr>
          <p:nvPr>
            <p:ph type="body" idx="1"/>
          </p:nvPr>
        </p:nvSpPr>
        <p:spPr>
          <a:xfrm>
            <a:off x="311700" y="1815350"/>
            <a:ext cx="8520600" cy="27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https://www.cs.unm.edu/~angel/WebGL/7E/Common/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>
            <a:spLocks noGrp="1"/>
          </p:cNvSpPr>
          <p:nvPr>
            <p:ph type="ctrTitle"/>
          </p:nvPr>
        </p:nvSpPr>
        <p:spPr>
          <a:xfrm>
            <a:off x="384750" y="2105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Linear Algebra Review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4"/>
          <p:cNvSpPr txBox="1">
            <a:spLocks noGrp="1"/>
          </p:cNvSpPr>
          <p:nvPr>
            <p:ph type="title"/>
          </p:nvPr>
        </p:nvSpPr>
        <p:spPr>
          <a:xfrm>
            <a:off x="260350" y="8763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Linear Algebra:</a:t>
            </a:r>
            <a:br>
              <a:rPr lang="en" sz="3300"/>
            </a:br>
            <a:r>
              <a:rPr lang="en" sz="3300"/>
              <a:t>The Algebra of Vectors and Matrices</a:t>
            </a:r>
            <a:br>
              <a:rPr lang="en" sz="3300"/>
            </a:br>
            <a:r>
              <a:rPr lang="en" sz="3300"/>
              <a:t>(and Scalars)</a:t>
            </a:r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endParaRPr sz="27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700"/>
              <a:t>Vector spaces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700"/>
              <a:t>Matrix algebra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700"/>
              <a:t>Coordinate systems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Font typeface="Arial"/>
              <a:buNone/>
            </a:pPr>
            <a:r>
              <a:rPr lang="en" sz="2700"/>
              <a:t>Affine transformations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Last Lecture Recap (contd.)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Elements of CG</a:t>
            </a:r>
          </a:p>
          <a:p>
            <a:pPr marL="800100" lvl="1">
              <a:defRPr/>
            </a:pPr>
            <a:r>
              <a:rPr lang="en-US" sz="1525" b="1" dirty="0" smtClean="0">
                <a:solidFill>
                  <a:srgbClr val="FF0000"/>
                </a:solidFill>
              </a:rPr>
              <a:t>Modeling</a:t>
            </a:r>
            <a:r>
              <a:rPr lang="en-US" sz="1525" dirty="0" smtClean="0"/>
              <a:t>: points, lines, polygons, curves, surfaces, voxels, plant, smoke, cloth</a:t>
            </a:r>
          </a:p>
          <a:p>
            <a:pPr marL="800100" lvl="1">
              <a:defRPr/>
            </a:pPr>
            <a:r>
              <a:rPr lang="en-US" sz="1525" b="1" dirty="0" smtClean="0">
                <a:solidFill>
                  <a:srgbClr val="FF0000"/>
                </a:solidFill>
              </a:rPr>
              <a:t>Rendering</a:t>
            </a:r>
            <a:r>
              <a:rPr lang="en-US" sz="1525" dirty="0" smtClean="0"/>
              <a:t>: 3D scene, lights, point-of-view, shading, visibility, projection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FF0000"/>
                </a:solidFill>
              </a:rPr>
              <a:t>Animation</a:t>
            </a:r>
            <a:r>
              <a:rPr lang="en-US" sz="1525" dirty="0"/>
              <a:t>: </a:t>
            </a:r>
            <a:r>
              <a:rPr lang="en-US" sz="1525" dirty="0" smtClean="0"/>
              <a:t>key-frame, procedural, behavioral, physics-based, motion capture</a:t>
            </a:r>
            <a:endParaRPr lang="en-US" sz="1525" dirty="0"/>
          </a:p>
          <a:p>
            <a:pPr marL="800100" lvl="1">
              <a:defRPr/>
            </a:pPr>
            <a:r>
              <a:rPr lang="en-US" sz="1525" b="1" dirty="0" smtClean="0">
                <a:solidFill>
                  <a:srgbClr val="FF0000"/>
                </a:solidFill>
              </a:rPr>
              <a:t>Interaction</a:t>
            </a:r>
            <a:r>
              <a:rPr lang="en-US" sz="1525" dirty="0" smtClean="0"/>
              <a:t>: gaming, VR</a:t>
            </a:r>
          </a:p>
        </p:txBody>
      </p:sp>
    </p:spTree>
    <p:extLst>
      <p:ext uri="{BB962C8B-B14F-4D97-AF65-F5344CB8AC3E}">
        <p14:creationId xmlns:p14="http://schemas.microsoft.com/office/powerpoint/2010/main" val="829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333" name="Google Shape;333;p6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/>
              <a:t>N-tuple of scalar elements</a:t>
            </a:r>
            <a:endParaRPr/>
          </a:p>
        </p:txBody>
      </p:sp>
      <p:pic>
        <p:nvPicPr>
          <p:cNvPr id="334" name="Google Shape;334;p65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675" y="1889522"/>
            <a:ext cx="4113610" cy="30718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65"/>
          <p:cNvSpPr txBox="1"/>
          <p:nvPr/>
        </p:nvSpPr>
        <p:spPr>
          <a:xfrm>
            <a:off x="304800" y="2628900"/>
            <a:ext cx="1825625" cy="48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Bold lower-case</a:t>
            </a:r>
            <a:endParaRPr/>
          </a:p>
        </p:txBody>
      </p:sp>
      <p:sp>
        <p:nvSpPr>
          <p:cNvPr id="336" name="Google Shape;336;p65"/>
          <p:cNvSpPr txBox="1"/>
          <p:nvPr/>
        </p:nvSpPr>
        <p:spPr>
          <a:xfrm>
            <a:off x="2438400" y="2628900"/>
            <a:ext cx="1838325" cy="48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" sz="1800" b="0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Italic lower-case</a:t>
            </a:r>
            <a:endParaRPr/>
          </a:p>
        </p:txBody>
      </p:sp>
      <p:cxnSp>
        <p:nvCxnSpPr>
          <p:cNvPr id="337" name="Google Shape;337;p65"/>
          <p:cNvCxnSpPr/>
          <p:nvPr/>
        </p:nvCxnSpPr>
        <p:spPr>
          <a:xfrm rot="5400000" flipH="1">
            <a:off x="522486" y="2392164"/>
            <a:ext cx="401241" cy="74613"/>
          </a:xfrm>
          <a:prstGeom prst="straightConnector1">
            <a:avLst/>
          </a:prstGeom>
          <a:noFill/>
          <a:ln w="9525" cap="flat" cmpd="sng">
            <a:solidFill>
              <a:srgbClr val="00B6A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8" name="Google Shape;338;p65"/>
          <p:cNvCxnSpPr/>
          <p:nvPr/>
        </p:nvCxnSpPr>
        <p:spPr>
          <a:xfrm rot="5400000" flipH="1">
            <a:off x="2428875" y="2314575"/>
            <a:ext cx="400050" cy="228600"/>
          </a:xfrm>
          <a:prstGeom prst="straightConnector1">
            <a:avLst/>
          </a:prstGeom>
          <a:noFill/>
          <a:ln w="9525" cap="flat" cmpd="sng">
            <a:solidFill>
              <a:srgbClr val="00B6A4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66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913" y="1660922"/>
            <a:ext cx="2927746" cy="309205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346" name="Google Shape;346;p6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/>
              <a:t>N-tuple: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/>
              <a:t>Magnitude: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/>
              <a:t>Unit vectors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/>
              <a:t>Normalizing a vector</a:t>
            </a:r>
            <a:endParaRPr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67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0588" y="1801416"/>
            <a:ext cx="3469481" cy="272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with Vectors</a:t>
            </a:r>
            <a:endParaRPr/>
          </a:p>
        </p:txBody>
      </p:sp>
      <p:sp>
        <p:nvSpPr>
          <p:cNvPr id="354" name="Google Shape;354;p6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/>
              <a:t>Addition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/>
              <a:t>Multiplication with scalar (scaling)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lang="en" sz="1800"/>
              <a:t>Properties</a:t>
            </a:r>
            <a:endParaRPr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Visualization of 2D and 3D Vectors</a:t>
            </a:r>
            <a:endParaRPr/>
          </a:p>
        </p:txBody>
      </p:sp>
      <p:pic>
        <p:nvPicPr>
          <p:cNvPr id="360" name="Google Shape;360;p68" descr="ad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66950" y="1392675"/>
            <a:ext cx="6519900" cy="1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8" descr="scal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75125" y="3346847"/>
            <a:ext cx="1593056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8"/>
          <p:cNvSpPr txBox="1"/>
          <p:nvPr/>
        </p:nvSpPr>
        <p:spPr>
          <a:xfrm>
            <a:off x="642938" y="2369344"/>
            <a:ext cx="1412875" cy="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Addition</a:t>
            </a:r>
            <a:endParaRPr/>
          </a:p>
        </p:txBody>
      </p:sp>
      <p:sp>
        <p:nvSpPr>
          <p:cNvPr id="363" name="Google Shape;363;p68"/>
          <p:cNvSpPr txBox="1"/>
          <p:nvPr/>
        </p:nvSpPr>
        <p:spPr>
          <a:xfrm>
            <a:off x="768350" y="3777853"/>
            <a:ext cx="1801813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</a:t>
            </a:r>
            <a:endParaRPr/>
          </a:p>
        </p:txBody>
      </p:sp>
      <p:sp>
        <p:nvSpPr>
          <p:cNvPr id="369" name="Google Shape;369;p69"/>
          <p:cNvSpPr txBox="1"/>
          <p:nvPr/>
        </p:nvSpPr>
        <p:spPr>
          <a:xfrm>
            <a:off x="922338" y="1684735"/>
            <a:ext cx="427355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Adding the negatively scaled vector</a:t>
            </a:r>
            <a:endParaRPr/>
          </a:p>
        </p:txBody>
      </p:sp>
      <p:pic>
        <p:nvPicPr>
          <p:cNvPr id="370" name="Google Shape;370;p69" descr="subtract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1975" y="2432447"/>
            <a:ext cx="8421688" cy="186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Combination of Vectors</a:t>
            </a:r>
            <a:endParaRPr/>
          </a:p>
        </p:txBody>
      </p:sp>
      <p:sp>
        <p:nvSpPr>
          <p:cNvPr id="376" name="Google Shape;376;p7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/>
              <a:t>Definition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/>
              <a:t>	A linear combination of the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/>
              <a:t>  vectors  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i="1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,…,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i="1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baseline="-25000"/>
              <a:t>  </a:t>
            </a:r>
            <a:r>
              <a:rPr lang="en"/>
              <a:t>is a vector of the form: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b="1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b="1"/>
              <a:t>	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i="1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i="1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+…+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i="1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i="1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   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,…,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i="1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in 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Cases</a:t>
            </a:r>
            <a:endParaRPr/>
          </a:p>
        </p:txBody>
      </p:sp>
      <p:sp>
        <p:nvSpPr>
          <p:cNvPr id="382" name="Google Shape;382;p7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3200"/>
              <a:t>Linear combination</a:t>
            </a:r>
            <a:endParaRPr sz="3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/>
              <a:t>	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+…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    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,…,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in 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3200"/>
              <a:t>Affine combination:</a:t>
            </a:r>
            <a:endParaRPr sz="3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/>
              <a:t>	A linear combination for which 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+…+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=1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3200"/>
              <a:t>Convex combination</a:t>
            </a:r>
            <a:endParaRPr sz="3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/>
              <a:t>	An affine combination for which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≥0 for i=1,…,m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Independence</a:t>
            </a:r>
            <a:endParaRPr/>
          </a:p>
        </p:txBody>
      </p:sp>
      <p:sp>
        <p:nvSpPr>
          <p:cNvPr id="388" name="Google Shape;388;p7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4888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/>
              <a:t>For vectors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b="0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,…,v</a:t>
            </a:r>
            <a:r>
              <a:rPr lang="en" b="0" i="0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/>
              <a:t>If</a:t>
            </a:r>
            <a:r>
              <a:rPr lang="en" b="1"/>
              <a:t> 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+…+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" b="1"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/>
              <a:t>   iff  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=a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lang="en" i="1">
                <a:latin typeface="Courier"/>
                <a:ea typeface="Courier"/>
                <a:cs typeface="Courier"/>
                <a:sym typeface="Courier"/>
              </a:rPr>
              <a:t>=…=a</a:t>
            </a:r>
            <a:r>
              <a:rPr lang="en" baseline="-25000">
                <a:latin typeface="Courier"/>
                <a:ea typeface="Courier"/>
                <a:cs typeface="Courier"/>
                <a:sym typeface="Courier"/>
              </a:rPr>
              <a:t>m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=0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/>
              <a:t>then the vectors are linearly independent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Basic Graphics System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Input devices</a:t>
            </a:r>
          </a:p>
          <a:p>
            <a:pPr marL="0" indent="0">
              <a:buNone/>
              <a:defRPr/>
            </a:pPr>
            <a:r>
              <a:rPr lang="en-US" sz="2025" dirty="0" smtClean="0"/>
              <a:t>CPU </a:t>
            </a:r>
            <a:r>
              <a:rPr lang="en-US" sz="2025" dirty="0"/>
              <a:t>vs. GPU</a:t>
            </a:r>
          </a:p>
          <a:p>
            <a:pPr marL="0" indent="0">
              <a:buNone/>
              <a:defRPr/>
            </a:pPr>
            <a:r>
              <a:rPr lang="en-US" sz="2025" dirty="0" smtClean="0"/>
              <a:t>Computing </a:t>
            </a:r>
            <a:r>
              <a:rPr lang="en-US" sz="2025" dirty="0"/>
              <a:t>&amp; rendering </a:t>
            </a:r>
            <a:r>
              <a:rPr lang="en-US" sz="2025" dirty="0" smtClean="0"/>
              <a:t>system</a:t>
            </a:r>
          </a:p>
          <a:p>
            <a:pPr marL="0" indent="0">
              <a:buNone/>
              <a:defRPr/>
            </a:pPr>
            <a:r>
              <a:rPr lang="en-US" sz="2025" dirty="0"/>
              <a:t>Output devices</a:t>
            </a:r>
          </a:p>
          <a:p>
            <a:pPr marL="0" indent="0">
              <a:buNone/>
              <a:defRPr/>
            </a:pPr>
            <a:endParaRPr lang="en-US" sz="2025" dirty="0" smtClean="0"/>
          </a:p>
        </p:txBody>
      </p:sp>
      <p:pic>
        <p:nvPicPr>
          <p:cNvPr id="73730" name="Picture 2" descr="http://learnbix.com/wp-content/uploads/2015/03/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55" y="1257300"/>
            <a:ext cx="440298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Devices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Keyboard</a:t>
            </a:r>
          </a:p>
          <a:p>
            <a:pPr marL="0" indent="0">
              <a:buNone/>
              <a:defRPr/>
            </a:pPr>
            <a:r>
              <a:rPr lang="en-US" sz="2025" dirty="0"/>
              <a:t>Mouse</a:t>
            </a:r>
          </a:p>
          <a:p>
            <a:pPr marL="0" indent="0">
              <a:buNone/>
              <a:defRPr/>
            </a:pPr>
            <a:r>
              <a:rPr lang="en-US" sz="2025" dirty="0"/>
              <a:t>Game controller</a:t>
            </a:r>
          </a:p>
          <a:p>
            <a:pPr marL="0" indent="0">
              <a:buNone/>
              <a:defRPr/>
            </a:pPr>
            <a:r>
              <a:rPr lang="en-US" sz="2025" dirty="0"/>
              <a:t>Tablet &amp; Pen</a:t>
            </a:r>
          </a:p>
          <a:p>
            <a:pPr marL="0" indent="0">
              <a:buNone/>
              <a:defRPr/>
            </a:pPr>
            <a:r>
              <a:rPr lang="en-US" sz="2025" dirty="0"/>
              <a:t>Other sensors</a:t>
            </a:r>
          </a:p>
          <a:p>
            <a:pPr marL="557213" lvl="2" indent="-257175">
              <a:buClrTx/>
              <a:buSzTx/>
              <a:defRPr/>
            </a:pPr>
            <a:r>
              <a:rPr lang="en-US" sz="1650" dirty="0"/>
              <a:t>Data </a:t>
            </a:r>
            <a:r>
              <a:rPr lang="en-US" sz="1650" dirty="0" smtClean="0"/>
              <a:t>glove</a:t>
            </a:r>
          </a:p>
          <a:p>
            <a:pPr marL="557213" lvl="2" indent="-257175">
              <a:buClrTx/>
              <a:buSzTx/>
              <a:defRPr/>
            </a:pPr>
            <a:r>
              <a:rPr lang="en-US" sz="1650" dirty="0" smtClean="0"/>
              <a:t>Sound</a:t>
            </a:r>
          </a:p>
          <a:p>
            <a:pPr marL="557213" lvl="2" indent="-257175">
              <a:buClrTx/>
              <a:buSzTx/>
              <a:defRPr/>
            </a:pPr>
            <a:r>
              <a:rPr lang="en-US" sz="1650" dirty="0" smtClean="0"/>
              <a:t>Gesture</a:t>
            </a:r>
            <a:endParaRPr lang="en-US" sz="1650" dirty="0"/>
          </a:p>
          <a:p>
            <a:pPr marL="557213" lvl="2" indent="-257175">
              <a:buClrTx/>
              <a:buSzTx/>
              <a:defRPr/>
            </a:pPr>
            <a:r>
              <a:rPr lang="en-US" sz="1650" dirty="0"/>
              <a:t>Etc.</a:t>
            </a:r>
          </a:p>
          <a:p>
            <a:pPr marL="0" indent="0">
              <a:buNone/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16844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Devices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223744"/>
            <a:ext cx="5007936" cy="3657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 smtClean="0"/>
              <a:t>CRT (Cathode Ray Tube)</a:t>
            </a:r>
            <a:endParaRPr lang="en-US" sz="2025" dirty="0"/>
          </a:p>
          <a:p>
            <a:pPr lvl="1">
              <a:defRPr/>
            </a:pPr>
            <a:r>
              <a:rPr lang="en-US" sz="1650" dirty="0" smtClean="0"/>
              <a:t>Electrons strike Phosphor coating and emits light</a:t>
            </a:r>
          </a:p>
          <a:p>
            <a:pPr lvl="1">
              <a:defRPr/>
            </a:pPr>
            <a:r>
              <a:rPr lang="en-US" sz="1650" dirty="0" smtClean="0"/>
              <a:t>Direction of beam controlled by deflection plates</a:t>
            </a:r>
          </a:p>
          <a:p>
            <a:pPr lvl="1">
              <a:defRPr/>
            </a:pPr>
            <a:r>
              <a:rPr lang="en-US" sz="1650" dirty="0" smtClean="0"/>
              <a:t>Random-scan, calligraphic or vector CRT</a:t>
            </a:r>
          </a:p>
          <a:p>
            <a:pPr lvl="1">
              <a:defRPr/>
            </a:pPr>
            <a:r>
              <a:rPr lang="en-US" sz="1650" dirty="0" smtClean="0"/>
              <a:t>Moving beam to new location</a:t>
            </a:r>
          </a:p>
          <a:p>
            <a:pPr lvl="1">
              <a:defRPr/>
            </a:pPr>
            <a:r>
              <a:rPr lang="en-US" sz="1650" dirty="0" smtClean="0"/>
              <a:t>Refresh rate: 60 Hz – 85 Hz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04" y="1223744"/>
            <a:ext cx="3584733" cy="2033238"/>
          </a:xfrm>
          <a:prstGeom prst="rect">
            <a:avLst/>
          </a:prstGeom>
        </p:spPr>
      </p:pic>
      <p:pic>
        <p:nvPicPr>
          <p:cNvPr id="5" name="Picture 8" descr="p2460-fro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260" y="3340872"/>
            <a:ext cx="1686171" cy="16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55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49" y="1223743"/>
            <a:ext cx="7776303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 smtClean="0"/>
              <a:t>Raster CRTs (n x m phosphor)</a:t>
            </a:r>
            <a:endParaRPr lang="en-US" sz="2025" dirty="0"/>
          </a:p>
          <a:p>
            <a:pPr lvl="1">
              <a:defRPr/>
            </a:pPr>
            <a:r>
              <a:rPr lang="en-US" sz="1650" dirty="0" smtClean="0"/>
              <a:t>Framebuffer</a:t>
            </a:r>
          </a:p>
          <a:p>
            <a:pPr lvl="2">
              <a:defRPr/>
            </a:pPr>
            <a:r>
              <a:rPr lang="en-US" sz="1650" dirty="0" smtClean="0"/>
              <a:t>1 bit: 2 levels only, b/w</a:t>
            </a:r>
          </a:p>
          <a:p>
            <a:pPr lvl="2">
              <a:defRPr/>
            </a:pPr>
            <a:r>
              <a:rPr lang="en-US" sz="1650" dirty="0" smtClean="0"/>
              <a:t>8 bits: gray scale, 256 gray levels or colors</a:t>
            </a:r>
          </a:p>
          <a:p>
            <a:pPr lvl="2">
              <a:defRPr/>
            </a:pPr>
            <a:r>
              <a:rPr lang="en-US" sz="1650" dirty="0" smtClean="0"/>
              <a:t>8 bits per color (RGB) = 24 bits = 16K colors</a:t>
            </a:r>
          </a:p>
          <a:p>
            <a:pPr lvl="2">
              <a:defRPr/>
            </a:pPr>
            <a:r>
              <a:rPr lang="en-US" sz="1650" dirty="0" smtClean="0"/>
              <a:t>12 bits per color: HDR</a:t>
            </a:r>
          </a:p>
          <a:p>
            <a:pPr lvl="1">
              <a:defRPr/>
            </a:pPr>
            <a:r>
              <a:rPr lang="en-US" sz="1650" dirty="0"/>
              <a:t>3 different colored </a:t>
            </a:r>
            <a:r>
              <a:rPr lang="en-US" sz="1650" dirty="0" smtClean="0"/>
              <a:t>Phosphors: triads</a:t>
            </a:r>
          </a:p>
          <a:p>
            <a:pPr lvl="1">
              <a:defRPr/>
            </a:pPr>
            <a:r>
              <a:rPr lang="en-US" sz="1650" dirty="0" smtClean="0"/>
              <a:t>Shadow mask</a:t>
            </a:r>
            <a:endParaRPr lang="en-US" sz="1650" dirty="0"/>
          </a:p>
          <a:p>
            <a:pPr lvl="1">
              <a:defRPr/>
            </a:pPr>
            <a:r>
              <a:rPr lang="en-US" sz="1650" dirty="0" smtClean="0"/>
              <a:t>Interlaced </a:t>
            </a:r>
            <a:r>
              <a:rPr lang="en-US" sz="1650" dirty="0"/>
              <a:t>vs. Non-Interlaced displays</a:t>
            </a:r>
          </a:p>
          <a:p>
            <a:pPr lvl="1">
              <a:defRPr/>
            </a:pPr>
            <a:r>
              <a:rPr lang="en-US" sz="1650" dirty="0"/>
              <a:t>Interlaced: used in commercial TV</a:t>
            </a:r>
          </a:p>
          <a:p>
            <a:pPr lvl="1">
              <a:defRPr/>
            </a:pPr>
            <a:r>
              <a:rPr lang="en-US" sz="1650" dirty="0" smtClean="0"/>
              <a:t>Single vs. double buffering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238" y="3052360"/>
            <a:ext cx="3178203" cy="1913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64" y="1502442"/>
            <a:ext cx="17240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6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Devices (Contd.)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349" y="1223743"/>
            <a:ext cx="7776303" cy="37418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 smtClean="0"/>
              <a:t>Screen Resolutions of Raster CRTs (n x m phosphor)</a:t>
            </a:r>
            <a:endParaRPr lang="en-US" sz="2025" dirty="0"/>
          </a:p>
          <a:p>
            <a:pPr lvl="1">
              <a:defRPr/>
            </a:pPr>
            <a:r>
              <a:rPr lang="en-US" sz="1650" dirty="0" smtClean="0"/>
              <a:t>TV: 640x480 pixels</a:t>
            </a:r>
          </a:p>
          <a:p>
            <a:pPr lvl="1">
              <a:defRPr/>
            </a:pPr>
            <a:r>
              <a:rPr lang="en-US" sz="1650" dirty="0" smtClean="0"/>
              <a:t>HD: 1920x1080</a:t>
            </a:r>
          </a:p>
          <a:p>
            <a:pPr lvl="1">
              <a:defRPr/>
            </a:pPr>
            <a:r>
              <a:rPr lang="en-US" sz="1650" dirty="0" smtClean="0"/>
              <a:t>35mm: 3000x2000</a:t>
            </a:r>
          </a:p>
        </p:txBody>
      </p:sp>
    </p:spTree>
    <p:extLst>
      <p:ext uri="{BB962C8B-B14F-4D97-AF65-F5344CB8AC3E}">
        <p14:creationId xmlns:p14="http://schemas.microsoft.com/office/powerpoint/2010/main" val="36168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4301</TotalTime>
  <Words>1658</Words>
  <Application>Microsoft Office PowerPoint</Application>
  <PresentationFormat>On-screen Show (16:9)</PresentationFormat>
  <Paragraphs>307</Paragraphs>
  <Slides>47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Source Sans Pro</vt:lpstr>
      <vt:lpstr>Book Antiqua</vt:lpstr>
      <vt:lpstr>Calibri</vt:lpstr>
      <vt:lpstr>Roboto</vt:lpstr>
      <vt:lpstr>Courier</vt:lpstr>
      <vt:lpstr>Comic Sans MS</vt:lpstr>
      <vt:lpstr>Arial</vt:lpstr>
      <vt:lpstr>Times New Roman</vt:lpstr>
      <vt:lpstr>Simple Light</vt:lpstr>
      <vt:lpstr>siggraph98</vt:lpstr>
      <vt:lpstr>Geometric</vt:lpstr>
      <vt:lpstr>siggraph04-course</vt:lpstr>
      <vt:lpstr>1_siggraph04-course</vt:lpstr>
      <vt:lpstr>CS174A Lecture 2</vt:lpstr>
      <vt:lpstr>Last Lecture Recap</vt:lpstr>
      <vt:lpstr>Last Lecture Recap (contd.)</vt:lpstr>
      <vt:lpstr>Last Lecture Recap (contd.)</vt:lpstr>
      <vt:lpstr>A Basic Graphics System</vt:lpstr>
      <vt:lpstr>Input Devices</vt:lpstr>
      <vt:lpstr>Output Devices</vt:lpstr>
      <vt:lpstr>Output Devices (Contd.)</vt:lpstr>
      <vt:lpstr>Output Devices (Contd.)</vt:lpstr>
      <vt:lpstr>Output Devices (Contd.)</vt:lpstr>
      <vt:lpstr>Output Devices (Contd.)</vt:lpstr>
      <vt:lpstr>Output Devices (Contd.)</vt:lpstr>
      <vt:lpstr>Output Devices (Contd.)</vt:lpstr>
      <vt:lpstr>Exotic Display Devices</vt:lpstr>
      <vt:lpstr>SIGGRAPH 2018 Research Trailers</vt:lpstr>
      <vt:lpstr>SIGGRAPH 2017 Research Trailers</vt:lpstr>
      <vt:lpstr>One Example of today’s industry “hacks”</vt:lpstr>
      <vt:lpstr>The Difficulties of Learning Computer Graphics</vt:lpstr>
      <vt:lpstr>Background</vt:lpstr>
      <vt:lpstr>Background</vt:lpstr>
      <vt:lpstr>Background</vt:lpstr>
      <vt:lpstr>Background</vt:lpstr>
      <vt:lpstr>WARNING</vt:lpstr>
      <vt:lpstr>Background</vt:lpstr>
      <vt:lpstr>Background</vt:lpstr>
      <vt:lpstr>Background</vt:lpstr>
      <vt:lpstr>Background</vt:lpstr>
      <vt:lpstr>Background</vt:lpstr>
      <vt:lpstr>Background</vt:lpstr>
      <vt:lpstr>Your Textbook</vt:lpstr>
      <vt:lpstr>Edward Angel's The Case for Teaching Computer Graphics with WebGL: A 25-Year Perspective</vt:lpstr>
      <vt:lpstr>Edward Angel's The Case for Teaching Computer Graphics with WebGL: A 25-Year Perspective</vt:lpstr>
      <vt:lpstr>Sounds good</vt:lpstr>
      <vt:lpstr>JavaScript</vt:lpstr>
      <vt:lpstr>JavaScript</vt:lpstr>
      <vt:lpstr>Example sites that allow graphics programming right inside the browser</vt:lpstr>
      <vt:lpstr>The Textbook’s web demos</vt:lpstr>
      <vt:lpstr>Linear Algebra Review</vt:lpstr>
      <vt:lpstr>Linear Algebra: The Algebra of Vectors and Matrices (and Scalars)</vt:lpstr>
      <vt:lpstr>Vectors</vt:lpstr>
      <vt:lpstr>Vectors</vt:lpstr>
      <vt:lpstr>Operations with Vectors</vt:lpstr>
      <vt:lpstr>Visualization of 2D and 3D Vectors</vt:lpstr>
      <vt:lpstr>Subtraction</vt:lpstr>
      <vt:lpstr>Linear Combination of Vectors</vt:lpstr>
      <vt:lpstr>Special Cases</vt:lpstr>
      <vt:lpstr>Linear Independence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174a Lecture 2</dc:title>
  <cp:lastModifiedBy>Asish Law</cp:lastModifiedBy>
  <cp:revision>37</cp:revision>
  <dcterms:modified xsi:type="dcterms:W3CDTF">2019-10-04T03:59:03Z</dcterms:modified>
</cp:coreProperties>
</file>