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  <p:sldMasterId id="2147483686" r:id="rId4"/>
    <p:sldMasterId id="2147483718" r:id="rId5"/>
  </p:sldMasterIdLst>
  <p:notesMasterIdLst>
    <p:notesMasterId r:id="rId30"/>
  </p:notesMasterIdLst>
  <p:sldIdLst>
    <p:sldId id="256" r:id="rId6"/>
    <p:sldId id="330" r:id="rId7"/>
    <p:sldId id="331" r:id="rId8"/>
    <p:sldId id="33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15" r:id="rId24"/>
    <p:sldId id="316" r:id="rId25"/>
    <p:sldId id="317" r:id="rId26"/>
    <p:sldId id="318" r:id="rId27"/>
    <p:sldId id="319" r:id="rId28"/>
    <p:sldId id="320" r:id="rId29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eb82f0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58eb82f0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58eb82f03_2_14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558eb82f03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58eb82f03_2_16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58eb82f0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58eb82f03_2_142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558eb82f0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g558eb82f03_2_14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w},{\bf v} \in \Re^n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w \cdot v} = \sum^n_{i=1} w_iv_i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Summetry: ${\bf a \cdot b} = {\bf b \cdot a}$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Linearity: ${(\bf a + b) \cdot c} = {\bf a \cdot c} + {\bf b \cdot c}$\\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Homogeneity: $(s{\bf a) \cdot b} = s ({\bf a \cdot b})$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$|{\bf b}|^2 = {\bf b \cdot b}$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8eb82f03_2_168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558eb82f03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g558eb82f03_2_16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a} \times {\bf b} = (a_yb_z - a_zb_y) {\bf i} +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(a_zb_x - a_xb_z) {\bf j} +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(a_xb_y - a_yb_x) {\bf k}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a} \times {\bf b} =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\left|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\begin{array}{ccc}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i} &amp; {\bf j} &amp; {\bf k}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a_x &amp; a_y &amp; a_z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b_x &amp; b_y &amp; b_z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\end{array} \right|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8eb82f03_2_175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558eb82f03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558eb82f03_2_175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${\bf i} \times {\bf j} = {\bf k}, {\bf i} \times {\bf j}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= {\bf k}, {\bf i} \times {\bf j} = {\bf k}.$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2. Antisymmetry: $ {\bf a} \times {\bf b} = -{\bf b} \times {\bf a}$.\\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3. Linearity: $ {\bf a} \times ({\bf b} + {\bf c}) =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a} \times {\bf b} + {\bf a} \times  {\bf c}$.\\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4. Homogeneity: $(s{\bf a}) \times {\bf b} = s({\bf a} \times {\bf b})$.\\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5. The cross product is normal to both vectors: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a} = 0$ and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b} = 0$.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6. ${\bf a} \times {\bf b} = |{\bf a}||{\bf b}|sin(\theta)$.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58eb82f03_2_182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558eb82f03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9FB249-B01E-4CA5-8D23-022F26FC6546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\[ A_{3 \times 3} = \left ( \begin{array}{ccc}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-1 &amp; 2.0 &amp; 0.5 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 0.2 &amp; -4.0 &amp; 2.1 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 3 &amp; 0.4 &amp; 8.2 \\	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\end{array} \right)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\]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\end{document}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5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B89CF-9A66-4007-A2CC-D59BBDDA25A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\begin{eqnarray*}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&amp; &amp; A_{m \times n} + B_{m \times n} = (a_{ij} + b_{ij})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\end{eqnarray*}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~\\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~\\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1. $A+B = B + A$.\\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2. $A + (B+C) = (A+B) + C$.\\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3. $f(A+B) = fA+fB$.\\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4. Transpose: $A^T = (a_{ij})^T=(a_{ji})$.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377825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27D60-EFC3-4FDE-AC1C-4DE1A744904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\begin{eqnarray*}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&amp; &amp; C_{m \times l} = A_{m \times n}  B_{n \times r} 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&amp; &amp; (C_{ij}) = (\sum_k^n a_{ik}b_{kj})\\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\end{eqnarray*}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1. $AB \neq BA$.\\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2. $A (BC) = (AB)C$.\\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3. $f(AB) = (fA)B$.\\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4. $A(B+C) = AB+AC$, 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   $(B+C)A = BA+CA$.\\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5. $(AB)^T = B^TA^T$.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364921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8eb82f03_2_10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58eb82f0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8eb82f03_2_113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558eb82f0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g558eb82f03_2_11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v} &amp; = &amp;  (x_1,x_2,\dots,x_n),\;\; 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(x_1,...,x_n) &amp; = &amp; x_1(1,0,0,\dots,0,0)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+x_2(0,1,0,\dots,0,0)\\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\dots 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+x_n(0,0,0,\dots,0,1)\\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8eb82f03_2_120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558eb82f03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558eb82f03_2_120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i}_1 = (1,0,0,\dots,0,0)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i}_2= (0,1,0,\dots,0,0)\\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\dots 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i}_n= (0,0,0,\dots,0,1)\\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8eb82f03_2_127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58eb82f0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8eb82f03_2_136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558eb82f03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g558eb82f03_2_13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By definition of what a basis is.</a:t>
            </a: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58eb82f0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58eb82f0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8eb82f0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8eb82f0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591b211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591b211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4" name="Google Shape;124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4" name="Google Shape;164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549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0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058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207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9201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48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2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819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50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36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9522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02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973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7783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74288"/>
      </p:ext>
    </p:extLst>
  </p:cSld>
  <p:clrMapOvr>
    <a:masterClrMapping/>
  </p:clrMapOvr>
  <p:transition>
    <p:pull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7815"/>
      </p:ext>
    </p:extLst>
  </p:cSld>
  <p:clrMapOvr>
    <a:masterClrMapping/>
  </p:clrMapOvr>
  <p:transition>
    <p:pull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378445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5861"/>
      </p:ext>
    </p:extLst>
  </p:cSld>
  <p:clrMapOvr>
    <a:masterClrMapping/>
  </p:clrMapOvr>
  <p:transition>
    <p:pull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9077"/>
      </p:ext>
    </p:extLst>
  </p:cSld>
  <p:clrMapOvr>
    <a:masterClrMapping/>
  </p:clrMapOvr>
  <p:transition>
    <p:pull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6299"/>
      </p:ext>
    </p:extLst>
  </p:cSld>
  <p:clrMapOvr>
    <a:masterClrMapping/>
  </p:clrMapOvr>
  <p:transition>
    <p:pull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93756"/>
      </p:ext>
    </p:extLst>
  </p:cSld>
  <p:clrMapOvr>
    <a:masterClrMapping/>
  </p:clrMapOvr>
  <p:transition>
    <p:pull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976028"/>
      </p:ext>
    </p:extLst>
  </p:cSld>
  <p:clrMapOvr>
    <a:masterClrMapping/>
  </p:clrMapOvr>
  <p:transition>
    <p:pull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550208"/>
      </p:ext>
    </p:extLst>
  </p:cSld>
  <p:clrMapOvr>
    <a:masterClrMapping/>
  </p:clrMapOvr>
  <p:transition>
    <p:pull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8287"/>
      </p:ext>
    </p:extLst>
  </p:cSld>
  <p:clrMapOvr>
    <a:masterClrMapping/>
  </p:clrMapOvr>
  <p:transition>
    <p:pull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4" y="228600"/>
            <a:ext cx="2155825" cy="468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1" y="228600"/>
            <a:ext cx="6316663" cy="468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351"/>
      </p:ext>
    </p:extLst>
  </p:cSld>
  <p:clrMapOvr>
    <a:masterClrMapping/>
  </p:clrMapOvr>
  <p:transition>
    <p:pull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19580047"/>
      </p:ext>
    </p:extLst>
  </p:cSld>
  <p:clrMapOvr>
    <a:masterClrMapping/>
  </p:clrMapOvr>
  <p:transition>
    <p:pull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0" y="1257300"/>
            <a:ext cx="4237038" cy="177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5500" y="3143250"/>
            <a:ext cx="4237038" cy="177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7841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829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57300"/>
            <a:ext cx="8624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6286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>
    <p:pull dir="r"/>
  </p:transition>
  <p:txStyles>
    <p:titleStyle>
      <a:lvl1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2pPr>
      <a:lvl3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3pPr>
      <a:lvl4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4pPr>
      <a:lvl5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5pPr>
      <a:lvl6pPr marL="3429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6pPr>
      <a:lvl7pPr marL="6858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7pPr>
      <a:lvl8pPr marL="10287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8pPr>
      <a:lvl9pPr marL="13716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har char="•"/>
        <a:defRPr sz="2325" b="1" i="1">
          <a:solidFill>
            <a:srgbClr val="FF3300"/>
          </a:solidFill>
          <a:latin typeface="+mn-lt"/>
          <a:ea typeface="+mn-ea"/>
          <a:cs typeface="+mn-cs"/>
        </a:defRPr>
      </a:lvl1pPr>
      <a:lvl2pPr marL="3429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•"/>
        <a:defRPr sz="1950">
          <a:solidFill>
            <a:schemeClr val="bg2"/>
          </a:solidFill>
          <a:latin typeface="+mn-lt"/>
        </a:defRPr>
      </a:lvl2pPr>
      <a:lvl3pPr marL="642938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–"/>
        <a:defRPr sz="1950" i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0287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²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3716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17145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0574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4003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27432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ne8PYVbfGp2vj6j9" TargetMode="Externa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 smtClean="0"/>
              <a:t>CS174A </a:t>
            </a:r>
            <a:r>
              <a:rPr lang="en" dirty="0"/>
              <a:t>Lecture </a:t>
            </a:r>
            <a:r>
              <a:rPr lang="en" dirty="0" smtClean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in Graphics</a:t>
            </a:r>
            <a:endParaRPr/>
          </a:p>
        </p:txBody>
      </p:sp>
      <p:sp>
        <p:nvSpPr>
          <p:cNvPr id="433" name="Google Shape;433;p78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 dirty="0">
                <a:solidFill>
                  <a:srgbClr val="000000"/>
                </a:solidFill>
              </a:rPr>
              <a:t>The problem dot products solve in graphics:</a:t>
            </a:r>
            <a:endParaRPr sz="2200" b="0" i="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dirty="0">
                <a:solidFill>
                  <a:srgbClr val="000000"/>
                </a:solidFill>
              </a:rPr>
              <a:t>Dot with a vector of coefficients. </a:t>
            </a:r>
            <a:r>
              <a:rPr lang="en" sz="2200" dirty="0" smtClean="0">
                <a:solidFill>
                  <a:srgbClr val="000000"/>
                </a:solidFill>
              </a:rPr>
              <a:t>Now </a:t>
            </a:r>
            <a:r>
              <a:rPr lang="en" sz="2200" dirty="0">
                <a:solidFill>
                  <a:srgbClr val="000000"/>
                </a:solidFill>
              </a:rPr>
              <a:t>you have a linear function that maps a point onto a scalar</a:t>
            </a:r>
            <a:endParaRPr sz="2200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0" i="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3x + 4y + 5z = ?</a:t>
            </a:r>
            <a:endParaRPr sz="2200" b="0" i="0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0" i="0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dirty="0">
                <a:solidFill>
                  <a:srgbClr val="000000"/>
                </a:solidFill>
              </a:rPr>
              <a:t>P</a:t>
            </a:r>
            <a:r>
              <a:rPr lang="en" sz="2200" b="0" i="0" dirty="0">
                <a:solidFill>
                  <a:srgbClr val="000000"/>
                </a:solidFill>
              </a:rPr>
              <a:t>redictable effect </a:t>
            </a:r>
            <a:r>
              <a:rPr lang="en" sz="2200" dirty="0">
                <a:solidFill>
                  <a:srgbClr val="000000"/>
                </a:solidFill>
              </a:rPr>
              <a:t>as you adjust a </a:t>
            </a:r>
            <a:r>
              <a:rPr lang="en" sz="2200" dirty="0" smtClean="0">
                <a:solidFill>
                  <a:srgbClr val="000000"/>
                </a:solidFill>
              </a:rPr>
              <a:t>coordinate</a:t>
            </a:r>
            <a:endParaRPr sz="2200" b="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and Matrices</a:t>
            </a:r>
            <a:endParaRPr/>
          </a:p>
        </p:txBody>
      </p:sp>
      <p:sp>
        <p:nvSpPr>
          <p:cNvPr id="439" name="Google Shape;439;p7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1" indent="-3937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>
                <a:solidFill>
                  <a:srgbClr val="000000"/>
                </a:solidFill>
              </a:rPr>
              <a:t>What if we want a function that produces not a scalar, but a new point?</a:t>
            </a:r>
            <a:endParaRPr>
              <a:solidFill>
                <a:srgbClr val="000000"/>
              </a:solidFill>
            </a:endParaRPr>
          </a:p>
          <a:p>
            <a:pPr marL="914400" lvl="2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–"/>
            </a:pPr>
            <a:r>
              <a:rPr lang="en">
                <a:solidFill>
                  <a:srgbClr val="000000"/>
                </a:solidFill>
              </a:rPr>
              <a:t>This would become a tool for moving points somewhere new!</a:t>
            </a:r>
            <a:r>
              <a:rPr lang="en" b="0" i="0">
                <a:solidFill>
                  <a:srgbClr val="000000"/>
                </a:solidFill>
              </a:rPr>
              <a:t>  </a:t>
            </a:r>
            <a:endParaRPr b="0" i="0">
              <a:solidFill>
                <a:srgbClr val="000000"/>
              </a:solidFill>
            </a:endParaRPr>
          </a:p>
          <a:p>
            <a:pPr marL="457200" lvl="1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>
                <a:solidFill>
                  <a:srgbClr val="000000"/>
                </a:solidFill>
              </a:rPr>
              <a:t>How do we generate three scalar outputs instead of one?</a:t>
            </a: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in Graphics</a:t>
            </a:r>
            <a:endParaRPr/>
          </a:p>
        </p:txBody>
      </p:sp>
      <p:sp>
        <p:nvSpPr>
          <p:cNvPr id="455" name="Google Shape;455;p8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>
                <a:solidFill>
                  <a:srgbClr val="000000"/>
                </a:solidFill>
              </a:rPr>
              <a:t>Another problem dot products solve:  Comparing Vectors</a:t>
            </a:r>
            <a:endParaRPr sz="2200" b="0" i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>
                <a:solidFill>
                  <a:srgbClr val="000000"/>
                </a:solidFill>
              </a:rPr>
              <a:t>Trig measurements!</a:t>
            </a:r>
            <a:endParaRPr sz="2200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Dot Product and Perpendicularity</a:t>
            </a:r>
            <a:endParaRPr/>
          </a:p>
        </p:txBody>
      </p:sp>
      <p:sp>
        <p:nvSpPr>
          <p:cNvPr id="461" name="Google Shape;461;p8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From Property 5: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</p:txBody>
      </p:sp>
      <p:cxnSp>
        <p:nvCxnSpPr>
          <p:cNvPr id="462" name="Google Shape;462;p82"/>
          <p:cNvCxnSpPr/>
          <p:nvPr/>
        </p:nvCxnSpPr>
        <p:spPr>
          <a:xfrm rot="10800000">
            <a:off x="3876675" y="2114550"/>
            <a:ext cx="0" cy="104656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82"/>
          <p:cNvCxnSpPr/>
          <p:nvPr/>
        </p:nvCxnSpPr>
        <p:spPr>
          <a:xfrm>
            <a:off x="3892550" y="3161110"/>
            <a:ext cx="1230313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4" name="Google Shape;464;p82"/>
          <p:cNvCxnSpPr/>
          <p:nvPr/>
        </p:nvCxnSpPr>
        <p:spPr>
          <a:xfrm rot="-8448298" flipH="1">
            <a:off x="1566963" y="2091365"/>
            <a:ext cx="1387" cy="124771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p82"/>
          <p:cNvCxnSpPr/>
          <p:nvPr/>
        </p:nvCxnSpPr>
        <p:spPr>
          <a:xfrm>
            <a:off x="1074738" y="3071813"/>
            <a:ext cx="1230312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82"/>
          <p:cNvCxnSpPr/>
          <p:nvPr/>
        </p:nvCxnSpPr>
        <p:spPr>
          <a:xfrm rot="10800000">
            <a:off x="6392863" y="2094914"/>
            <a:ext cx="0" cy="1216801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7" name="Google Shape;467;p82"/>
          <p:cNvCxnSpPr/>
          <p:nvPr/>
        </p:nvCxnSpPr>
        <p:spPr>
          <a:xfrm>
            <a:off x="6884988" y="3107531"/>
            <a:ext cx="1230312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8" name="Google Shape;468;p82"/>
          <p:cNvSpPr txBox="1"/>
          <p:nvPr/>
        </p:nvSpPr>
        <p:spPr>
          <a:xfrm>
            <a:off x="1030288" y="3640931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&gt;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9" name="Google Shape;469;p82"/>
          <p:cNvSpPr txBox="1"/>
          <p:nvPr/>
        </p:nvSpPr>
        <p:spPr>
          <a:xfrm>
            <a:off x="3773488" y="3658791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=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0" name="Google Shape;470;p82"/>
          <p:cNvSpPr txBox="1"/>
          <p:nvPr/>
        </p:nvSpPr>
        <p:spPr>
          <a:xfrm>
            <a:off x="6424613" y="3629025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&lt;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Perpendicular Vectors</a:t>
            </a:r>
            <a:endParaRPr/>
          </a:p>
        </p:txBody>
      </p:sp>
      <p:sp>
        <p:nvSpPr>
          <p:cNvPr id="476" name="Google Shape;476;p8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67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Definition</a:t>
            </a:r>
            <a:endParaRPr sz="24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400"/>
              <a:t>Vectors 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sz="2400"/>
              <a:t> are perpendicular iff 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a·b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=0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Also called “normal” or “orthogonal” vectors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It is easy to see that the standard unit vectors form an orthogonal basis:</a:t>
            </a:r>
            <a:endParaRPr sz="24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400"/>
              <a:t>	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I∙j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=0,   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 j∙k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=0,    </a:t>
            </a: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I∙k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=0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88" y="1729979"/>
            <a:ext cx="4145756" cy="30730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(Scalar) Product</a:t>
            </a:r>
            <a:endParaRPr/>
          </a:p>
        </p:txBody>
      </p:sp>
      <p:sp>
        <p:nvSpPr>
          <p:cNvPr id="484" name="Google Shape;484;p84"/>
          <p:cNvSpPr txBox="1">
            <a:spLocks noGrp="1"/>
          </p:cNvSpPr>
          <p:nvPr>
            <p:ph type="body" idx="1"/>
          </p:nvPr>
        </p:nvSpPr>
        <p:spPr>
          <a:xfrm>
            <a:off x="247650" y="11811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Definition: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Properties</a:t>
            </a:r>
            <a:endParaRPr sz="24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(Vector) Product</a:t>
            </a:r>
            <a:endParaRPr/>
          </a:p>
        </p:txBody>
      </p:sp>
      <p:sp>
        <p:nvSpPr>
          <p:cNvPr id="491" name="Google Shape;491;p8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Defined only for 3D vectors and with respect to the standard unit vectors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Definition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600"/>
          </a:p>
        </p:txBody>
      </p:sp>
      <p:pic>
        <p:nvPicPr>
          <p:cNvPr id="492" name="Google Shape;492;p8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2858691"/>
            <a:ext cx="6049566" cy="14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6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Cross Product</a:t>
            </a:r>
            <a:endParaRPr/>
          </a:p>
        </p:txBody>
      </p:sp>
      <p:pic>
        <p:nvPicPr>
          <p:cNvPr id="499" name="Google Shape;499;p8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" y="1695450"/>
            <a:ext cx="4941094" cy="23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24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Geometric Interpretation of the Cross Product</a:t>
            </a:r>
            <a:endParaRPr sz="2800"/>
          </a:p>
        </p:txBody>
      </p:sp>
      <p:pic>
        <p:nvPicPr>
          <p:cNvPr id="505" name="Google Shape;505;p87" descr="crossPro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6413" y="1551385"/>
            <a:ext cx="5038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Rectangular arrangement of scalar elements</a:t>
            </a:r>
          </a:p>
          <a:p>
            <a:pPr marL="0" indent="0" eaLnBrk="1" hangingPunct="1">
              <a:buNone/>
            </a:pPr>
            <a:endParaRPr lang="en-US" altLang="en-US" smtClean="0"/>
          </a:p>
        </p:txBody>
      </p:sp>
      <p:pic>
        <p:nvPicPr>
          <p:cNvPr id="3482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54" y="2419350"/>
            <a:ext cx="50292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714500" y="2021682"/>
            <a:ext cx="144462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rgbClr val="777777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350" i="0" kern="120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Matrix</a:t>
            </a:r>
            <a:r>
              <a:rPr lang="en-US" altLang="en-US" sz="1350" i="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350" b="0" i="0" kern="1200">
                <a:solidFill>
                  <a:srgbClr val="FF0000"/>
                </a:solidFill>
                <a:ea typeface="+mn-ea"/>
                <a:cs typeface="+mn-cs"/>
              </a:rPr>
              <a:t>Bold upper-case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599010" y="2651522"/>
            <a:ext cx="401241" cy="5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8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Project assignment #1 due by Sunday midnight (10/6/19)</a:t>
            </a:r>
          </a:p>
          <a:p>
            <a:pPr marL="342900">
              <a:defRPr/>
            </a:pPr>
            <a:r>
              <a:rPr lang="en-US" sz="2025" dirty="0" smtClean="0"/>
              <a:t>Project #2 will be discussed during tomorrow’s TA session</a:t>
            </a:r>
          </a:p>
          <a:p>
            <a:pPr marL="342900">
              <a:defRPr/>
            </a:pPr>
            <a:r>
              <a:rPr lang="en-US" sz="2025" dirty="0" smtClean="0"/>
              <a:t>Start forming your project teams (team size: 3-4)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FF0000"/>
                </a:solidFill>
              </a:rPr>
              <a:t>Remember</a:t>
            </a:r>
            <a:r>
              <a:rPr lang="en-US" sz="1525" dirty="0" smtClean="0"/>
              <a:t>: project expectations scale with team size</a:t>
            </a:r>
          </a:p>
          <a:p>
            <a:pPr marL="800100" lvl="1">
              <a:defRPr/>
            </a:pPr>
            <a:r>
              <a:rPr lang="en-US" sz="1525" dirty="0"/>
              <a:t>Project proposals &amp; teams </a:t>
            </a:r>
            <a:r>
              <a:rPr lang="en-US" sz="1525" dirty="0" smtClean="0"/>
              <a:t>due </a:t>
            </a:r>
            <a:r>
              <a:rPr lang="en-US" sz="1525" dirty="0"/>
              <a:t>by </a:t>
            </a:r>
            <a:r>
              <a:rPr lang="en-US" sz="1525" dirty="0" smtClean="0"/>
              <a:t>10/29/19, final proposals due by 11/5/19</a:t>
            </a:r>
            <a:endParaRPr lang="en-US" sz="2025" dirty="0" smtClean="0"/>
          </a:p>
          <a:p>
            <a:pPr marL="342900">
              <a:defRPr/>
            </a:pPr>
            <a:r>
              <a:rPr lang="en-US" sz="2025" dirty="0" smtClean="0"/>
              <a:t>I regularly update syllabus, make sure you’re using the latest one</a:t>
            </a:r>
          </a:p>
          <a:p>
            <a:pPr marL="342900">
              <a:defRPr/>
            </a:pPr>
            <a:r>
              <a:rPr lang="en-US" sz="2000" dirty="0"/>
              <a:t>Google form in Piazza: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https://forms.gle/Yne8PYVbfGp2vj6j9</a:t>
            </a:r>
            <a:endParaRPr lang="en-US" sz="2000" dirty="0"/>
          </a:p>
          <a:p>
            <a:pPr marL="342900">
              <a:defRPr/>
            </a:pPr>
            <a:r>
              <a:rPr lang="en-US" sz="2025" dirty="0" smtClean="0"/>
              <a:t>My post-lecture office location</a:t>
            </a:r>
          </a:p>
          <a:p>
            <a:pPr marL="342900">
              <a:defRPr/>
            </a:pPr>
            <a:r>
              <a:rPr lang="en-US" sz="2025" dirty="0" smtClean="0"/>
              <a:t>PTE numbers</a:t>
            </a:r>
          </a:p>
        </p:txBody>
      </p:sp>
    </p:spTree>
    <p:extLst>
      <p:ext uri="{BB962C8B-B14F-4D97-AF65-F5344CB8AC3E}">
        <p14:creationId xmlns:p14="http://schemas.microsoft.com/office/powerpoint/2010/main" val="38543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Square </a:t>
            </a:r>
            <a:r>
              <a:rPr lang="en-US" altLang="en-US" b="0" smtClean="0"/>
              <a:t>(</a:t>
            </a:r>
            <a:r>
              <a:rPr lang="en-US" altLang="en-US" b="0" i="1" smtClean="0"/>
              <a:t>n</a:t>
            </a:r>
            <a:r>
              <a:rPr lang="en-US" altLang="en-US" b="0" smtClean="0"/>
              <a:t> x </a:t>
            </a:r>
            <a:r>
              <a:rPr lang="en-US" altLang="en-US" b="0" i="1" smtClean="0"/>
              <a:t>n</a:t>
            </a:r>
            <a:r>
              <a:rPr lang="en-US" altLang="en-US" b="0" smtClean="0"/>
              <a:t>) </a:t>
            </a:r>
            <a:r>
              <a:rPr lang="en-US" altLang="en-US" smtClean="0"/>
              <a:t>Matrices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Zero matrix:  </a:t>
            </a:r>
            <a:r>
              <a:rPr lang="en-US" altLang="en-US" i="0" smtClean="0"/>
              <a:t>A</a:t>
            </a:r>
            <a:r>
              <a:rPr lang="en-US" altLang="en-US" b="0" baseline="-25000" smtClean="0"/>
              <a:t>ij</a:t>
            </a:r>
            <a:r>
              <a:rPr lang="en-US" altLang="en-US" smtClean="0"/>
              <a:t>  </a:t>
            </a:r>
            <a:r>
              <a:rPr lang="en-US" altLang="en-US" b="0" smtClean="0"/>
              <a:t>=</a:t>
            </a:r>
            <a:r>
              <a:rPr lang="en-US" altLang="en-US" smtClean="0"/>
              <a:t> </a:t>
            </a:r>
            <a:r>
              <a:rPr lang="en-US" altLang="en-US" b="0" smtClean="0"/>
              <a:t>0</a:t>
            </a:r>
            <a:r>
              <a:rPr lang="en-US" altLang="en-US" smtClean="0"/>
              <a:t>  </a:t>
            </a:r>
            <a:r>
              <a:rPr lang="en-US" altLang="en-US" b="0" smtClean="0"/>
              <a:t>for all i,j</a:t>
            </a: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buNone/>
            </a:pPr>
            <a:r>
              <a:rPr lang="en-US" altLang="en-US" smtClean="0"/>
              <a:t>			              </a:t>
            </a:r>
            <a:r>
              <a:rPr lang="en-US" altLang="en-US" i="0" smtClean="0"/>
              <a:t>I</a:t>
            </a:r>
            <a:r>
              <a:rPr lang="en-US" altLang="en-US" b="0" baseline="-25000" smtClean="0"/>
              <a:t>ii</a:t>
            </a:r>
            <a:r>
              <a:rPr lang="en-US" altLang="en-US" smtClean="0"/>
              <a:t>  </a:t>
            </a:r>
            <a:r>
              <a:rPr lang="en-US" altLang="en-US" b="0" smtClean="0"/>
              <a:t>=</a:t>
            </a:r>
            <a:r>
              <a:rPr lang="en-US" altLang="en-US" smtClean="0"/>
              <a:t> </a:t>
            </a:r>
            <a:r>
              <a:rPr lang="en-US" altLang="en-US" b="0" smtClean="0"/>
              <a:t>1</a:t>
            </a:r>
            <a:r>
              <a:rPr lang="en-US" altLang="en-US" smtClean="0"/>
              <a:t>  </a:t>
            </a:r>
            <a:r>
              <a:rPr lang="en-US" altLang="en-US" b="0" smtClean="0"/>
              <a:t>for all i</a:t>
            </a:r>
          </a:p>
          <a:p>
            <a:pPr marL="0" indent="0" eaLnBrk="1" hangingPunct="1">
              <a:buNone/>
            </a:pPr>
            <a:r>
              <a:rPr lang="en-US" altLang="en-US" smtClean="0"/>
              <a:t>Identity matrix:  </a:t>
            </a:r>
            <a:r>
              <a:rPr lang="en-US" altLang="en-US" i="0" smtClean="0"/>
              <a:t>I</a:t>
            </a:r>
            <a:r>
              <a:rPr lang="en-US" altLang="en-US" b="0" baseline="-25000" smtClean="0"/>
              <a:t>n</a:t>
            </a:r>
            <a:r>
              <a:rPr lang="en-US" altLang="en-US" smtClean="0"/>
              <a:t> </a:t>
            </a:r>
            <a:r>
              <a:rPr lang="en-US" altLang="en-US" b="0" smtClean="0"/>
              <a:t>=</a:t>
            </a:r>
            <a:r>
              <a:rPr lang="en-US" altLang="en-US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smtClean="0"/>
              <a:t>			              </a:t>
            </a:r>
            <a:r>
              <a:rPr lang="en-US" altLang="en-US" i="0" smtClean="0"/>
              <a:t>I</a:t>
            </a:r>
            <a:r>
              <a:rPr lang="en-US" altLang="en-US" b="0" baseline="-25000" smtClean="0"/>
              <a:t>ij</a:t>
            </a:r>
            <a:r>
              <a:rPr lang="en-US" altLang="en-US" smtClean="0"/>
              <a:t> </a:t>
            </a:r>
            <a:r>
              <a:rPr lang="en-US" altLang="en-US" b="0" smtClean="0"/>
              <a:t>=</a:t>
            </a:r>
            <a:r>
              <a:rPr lang="en-US" altLang="en-US" smtClean="0"/>
              <a:t> </a:t>
            </a:r>
            <a:r>
              <a:rPr lang="en-US" altLang="en-US" b="0" smtClean="0"/>
              <a:t>0</a:t>
            </a:r>
            <a:r>
              <a:rPr lang="en-US" altLang="en-US" smtClean="0"/>
              <a:t>  </a:t>
            </a:r>
            <a:r>
              <a:rPr lang="en-US" altLang="en-US" b="0" smtClean="0"/>
              <a:t>for</a:t>
            </a:r>
            <a:r>
              <a:rPr lang="en-US" altLang="en-US" smtClean="0"/>
              <a:t> </a:t>
            </a:r>
            <a:r>
              <a:rPr lang="en-US" altLang="en-US" b="0" smtClean="0"/>
              <a:t>i </a:t>
            </a:r>
            <a:r>
              <a:rPr lang="en-US" altLang="en-US" b="0" smtClean="0">
                <a:cs typeface="Arial" panose="020B0604020202020204" pitchFamily="34" charset="0"/>
              </a:rPr>
              <a:t>≠ j</a:t>
            </a:r>
          </a:p>
          <a:p>
            <a:pPr marL="0" indent="0" eaLnBrk="1" hangingPunct="1">
              <a:buNone/>
            </a:pPr>
            <a:endParaRPr lang="en-US" altLang="en-US" smtClean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mtClean="0"/>
              <a:t>Symmetric matrix:  </a:t>
            </a:r>
            <a:r>
              <a:rPr lang="en-US" altLang="en-US" b="0" smtClean="0"/>
              <a:t>(</a:t>
            </a:r>
            <a:r>
              <a:rPr lang="en-US" altLang="en-US" i="0" smtClean="0"/>
              <a:t>A</a:t>
            </a:r>
            <a:r>
              <a:rPr lang="en-US" altLang="en-US" b="0" baseline="-25000" smtClean="0"/>
              <a:t>ij </a:t>
            </a:r>
            <a:r>
              <a:rPr lang="en-US" altLang="en-US" b="0" smtClean="0"/>
              <a:t>)</a:t>
            </a:r>
            <a:r>
              <a:rPr lang="en-US" altLang="en-US" b="0" baseline="-25000" smtClean="0"/>
              <a:t> </a:t>
            </a:r>
            <a:r>
              <a:rPr lang="en-US" altLang="en-US" b="0" smtClean="0"/>
              <a:t>= (</a:t>
            </a:r>
            <a:r>
              <a:rPr lang="en-US" altLang="en-US" i="0" smtClean="0"/>
              <a:t>A</a:t>
            </a:r>
            <a:r>
              <a:rPr lang="en-US" altLang="en-US" b="0" baseline="-25000" smtClean="0"/>
              <a:t>ji </a:t>
            </a:r>
            <a:r>
              <a:rPr lang="en-US" altLang="en-US" b="0" smtClean="0"/>
              <a:t>)</a:t>
            </a:r>
            <a:r>
              <a:rPr lang="en-US" altLang="en-US" b="0" baseline="-25000" smtClean="0"/>
              <a:t> </a:t>
            </a:r>
            <a:r>
              <a:rPr lang="en-US" altLang="en-US" smtClean="0"/>
              <a:t>	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4229100" y="2151460"/>
            <a:ext cx="348854" cy="1660922"/>
          </a:xfrm>
          <a:prstGeom prst="leftBrace">
            <a:avLst>
              <a:gd name="adj1" fmla="val 39676"/>
              <a:gd name="adj2" fmla="val 50000"/>
            </a:avLst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rgbClr val="777777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350" i="0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6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1" y="1671637"/>
            <a:ext cx="53625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with Matrices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Addition:</a:t>
            </a: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buNone/>
            </a:pPr>
            <a:r>
              <a:rPr lang="en-US" altLang="en-US" smtClean="0"/>
              <a:t>Properties:</a:t>
            </a:r>
          </a:p>
          <a:p>
            <a:pPr marL="0" indent="0" eaLnBrk="1" hangingPunct="1"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444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7350"/>
            <a:ext cx="3592116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Definition:</a:t>
            </a: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buNone/>
            </a:pPr>
            <a:r>
              <a:rPr lang="en-US" altLang="en-US" smtClean="0"/>
              <a:t>Properties:</a:t>
            </a:r>
          </a:p>
          <a:p>
            <a:pPr marL="0" indent="0" eaLnBrk="1" hangingPunct="1"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004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Inverse of a Square Matrix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Definition</a:t>
            </a:r>
          </a:p>
          <a:p>
            <a:pPr lvl="1" eaLnBrk="1" hangingPunct="1">
              <a:buFontTx/>
              <a:buNone/>
            </a:pPr>
            <a:r>
              <a:rPr lang="en-US" altLang="en-US" b="1" smtClean="0"/>
              <a:t>MM</a:t>
            </a:r>
            <a:r>
              <a:rPr lang="en-US" altLang="en-US" baseline="30000" smtClean="0"/>
              <a:t>-1 </a:t>
            </a:r>
            <a:r>
              <a:rPr lang="en-US" altLang="en-US" smtClean="0"/>
              <a:t>= </a:t>
            </a:r>
            <a:r>
              <a:rPr lang="en-US" altLang="en-US" b="1" smtClean="0"/>
              <a:t>M</a:t>
            </a:r>
            <a:r>
              <a:rPr lang="en-US" altLang="en-US" baseline="30000" smtClean="0"/>
              <a:t>-1</a:t>
            </a:r>
            <a:r>
              <a:rPr lang="en-US" altLang="en-US" b="1" smtClean="0"/>
              <a:t>M</a:t>
            </a:r>
            <a:r>
              <a:rPr lang="en-US" altLang="en-US" smtClean="0"/>
              <a:t> = </a:t>
            </a:r>
            <a:r>
              <a:rPr lang="en-US" altLang="en-US" b="1" smtClean="0"/>
              <a:t>I</a:t>
            </a: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buNone/>
            </a:pPr>
            <a:r>
              <a:rPr lang="en-US" altLang="en-US" smtClean="0"/>
              <a:t>Important property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(</a:t>
            </a:r>
            <a:r>
              <a:rPr lang="en-US" altLang="en-US" b="1" smtClean="0"/>
              <a:t>AB</a:t>
            </a:r>
            <a:r>
              <a:rPr lang="en-US" altLang="en-US" smtClean="0"/>
              <a:t>)</a:t>
            </a:r>
            <a:r>
              <a:rPr lang="en-US" altLang="en-US" baseline="30000" smtClean="0"/>
              <a:t>-1</a:t>
            </a:r>
            <a:r>
              <a:rPr lang="en-US" altLang="en-US" smtClean="0"/>
              <a:t>= </a:t>
            </a:r>
            <a:r>
              <a:rPr lang="en-US" altLang="en-US" b="1" smtClean="0"/>
              <a:t>B</a:t>
            </a:r>
            <a:r>
              <a:rPr lang="en-US" altLang="en-US" baseline="30000" smtClean="0"/>
              <a:t>-1</a:t>
            </a:r>
            <a:r>
              <a:rPr lang="en-US" altLang="en-US" smtClean="0"/>
              <a:t> </a:t>
            </a:r>
            <a:r>
              <a:rPr lang="en-US" altLang="en-US" b="1" smtClean="0"/>
              <a:t>A</a:t>
            </a:r>
            <a:r>
              <a:rPr lang="en-US" altLang="en-US" baseline="3000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413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75"/>
              <a:t>Dot Product as a Matrix Multiplication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Representing vectors as column matrices:</a:t>
            </a:r>
          </a:p>
          <a:p>
            <a:pPr lvl="1" eaLnBrk="1" hangingPunct="1">
              <a:buFontTx/>
              <a:buNone/>
            </a:pPr>
            <a:endParaRPr lang="en-US" altLang="en-US" b="1" smtClean="0"/>
          </a:p>
          <a:p>
            <a:pPr lvl="1" eaLnBrk="1" hangingPunct="1">
              <a:buFontTx/>
              <a:buNone/>
            </a:pPr>
            <a:endParaRPr lang="en-US" altLang="en-US" b="1" smtClean="0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1810941" y="1885950"/>
            <a:ext cx="5200650" cy="2305050"/>
            <a:chOff x="890588" y="2832100"/>
            <a:chExt cx="6934200" cy="3073400"/>
          </a:xfrm>
        </p:grpSpPr>
        <p:pic>
          <p:nvPicPr>
            <p:cNvPr id="43013" name="Picture 5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8" y="2832100"/>
              <a:ext cx="6934200" cy="307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81450" y="4419600"/>
              <a:ext cx="1524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5363" y="4419600"/>
              <a:ext cx="1524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458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A Basic Graphics System</a:t>
            </a:r>
          </a:p>
          <a:p>
            <a:pPr marL="800100" lvl="1">
              <a:defRPr/>
            </a:pPr>
            <a:r>
              <a:rPr lang="en-US" sz="1525" dirty="0" smtClean="0"/>
              <a:t>Input devices: keyboard, mouse, tablet, touchscreens</a:t>
            </a:r>
          </a:p>
          <a:p>
            <a:pPr marL="800100" lvl="1">
              <a:defRPr/>
            </a:pPr>
            <a:r>
              <a:rPr lang="en-US" sz="1525" dirty="0" smtClean="0"/>
              <a:t>CPU/GPU</a:t>
            </a:r>
          </a:p>
          <a:p>
            <a:pPr marL="800100" lvl="1">
              <a:defRPr/>
            </a:pPr>
            <a:r>
              <a:rPr lang="en-US" sz="1525" dirty="0" smtClean="0"/>
              <a:t>Frame Buffer: resolution, single vs. double buffering, color depth, interlaced vs. non-interlaced, refresh rate</a:t>
            </a:r>
          </a:p>
          <a:p>
            <a:pPr marL="800100" lvl="1">
              <a:defRPr/>
            </a:pPr>
            <a:r>
              <a:rPr lang="en-US" sz="1525" dirty="0"/>
              <a:t>O</a:t>
            </a:r>
            <a:r>
              <a:rPr lang="en-US" sz="1525" dirty="0" smtClean="0"/>
              <a:t>utput devices: CRT (random-scan &amp; raster), flat-panel (LED, LCD, Plasma), printers, plotters, head-mounted devices, stereo displays</a:t>
            </a:r>
          </a:p>
          <a:p>
            <a:pPr marL="342900">
              <a:defRPr/>
            </a:pPr>
            <a:r>
              <a:rPr lang="en-US" sz="2025" dirty="0" smtClean="0"/>
              <a:t>Linear Algebra</a:t>
            </a:r>
          </a:p>
          <a:p>
            <a:pPr marL="800100" lvl="1">
              <a:defRPr/>
            </a:pPr>
            <a:r>
              <a:rPr lang="en-US" sz="1525" dirty="0" smtClean="0"/>
              <a:t>Vectors: magnitude, unit vector, normalizing, addition, multiplication, properties</a:t>
            </a:r>
          </a:p>
          <a:p>
            <a:pPr marL="800100" lvl="1">
              <a:defRPr/>
            </a:pPr>
            <a:r>
              <a:rPr lang="en-US" sz="1525" dirty="0" smtClean="0"/>
              <a:t>Linear combination of vectors: affine, convex, linear independence</a:t>
            </a:r>
          </a:p>
        </p:txBody>
      </p:sp>
    </p:spTree>
    <p:extLst>
      <p:ext uri="{BB962C8B-B14F-4D97-AF65-F5344CB8AC3E}">
        <p14:creationId xmlns:p14="http://schemas.microsoft.com/office/powerpoint/2010/main" val="23926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Finish up vectors: basis vectors, dot product, cross product</a:t>
            </a:r>
          </a:p>
          <a:p>
            <a:pPr marL="342900">
              <a:defRPr/>
            </a:pPr>
            <a:r>
              <a:rPr lang="en-US" sz="2025" dirty="0" smtClean="0"/>
              <a:t>Matrices: square, zero, identity, symmetric, matrix operations</a:t>
            </a:r>
          </a:p>
          <a:p>
            <a:pPr marL="342900">
              <a:defRPr/>
            </a:pPr>
            <a:r>
              <a:rPr lang="en-US" sz="2025" dirty="0" smtClean="0"/>
              <a:t>Coordinate systems</a:t>
            </a:r>
          </a:p>
          <a:p>
            <a:pPr marL="342900">
              <a:defRPr/>
            </a:pPr>
            <a:r>
              <a:rPr lang="en-US" sz="2025" dirty="0" smtClean="0"/>
              <a:t>Homogeneous representations of points and vectors</a:t>
            </a:r>
          </a:p>
          <a:p>
            <a:pPr marL="342900">
              <a:defRPr/>
            </a:pPr>
            <a:r>
              <a:rPr lang="en-US" sz="2025" dirty="0" smtClean="0"/>
              <a:t>Representing shapes: lines, circles</a:t>
            </a:r>
          </a:p>
          <a:p>
            <a:pPr marL="342900">
              <a:defRPr/>
            </a:pPr>
            <a:r>
              <a:rPr lang="en-US" sz="2025" dirty="0" smtClean="0"/>
              <a:t>Transformations: translation, scaling, rotation, shear</a:t>
            </a:r>
          </a:p>
        </p:txBody>
      </p:sp>
    </p:spTree>
    <p:extLst>
      <p:ext uri="{BB962C8B-B14F-4D97-AF65-F5344CB8AC3E}">
        <p14:creationId xmlns:p14="http://schemas.microsoft.com/office/powerpoint/2010/main" val="28776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and Base Vectors</a:t>
            </a:r>
            <a:endParaRPr/>
          </a:p>
        </p:txBody>
      </p:sp>
      <p:sp>
        <p:nvSpPr>
          <p:cNvPr id="394" name="Google Shape;394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How many vectors are needed to generate a vector space?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Any set of vectors that generate a vector space is called a generator set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Given a vector space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i="1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we can prove that we need minimum </a:t>
            </a:r>
            <a:r>
              <a:rPr lang="en" sz="2200" i="1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vectors to generate all vectors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200"/>
              <a:t> in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i="1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A generator set with minimum size is called a basis for the given vector space</a:t>
            </a:r>
            <a:endParaRPr sz="2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</a:t>
            </a:r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</p:txBody>
      </p:sp>
      <p:pic>
        <p:nvPicPr>
          <p:cNvPr id="402" name="Google Shape;402;p7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38" y="1864519"/>
            <a:ext cx="4622006" cy="239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</a:t>
            </a:r>
            <a:endParaRPr/>
          </a:p>
        </p:txBody>
      </p:sp>
      <p:sp>
        <p:nvSpPr>
          <p:cNvPr id="409" name="Google Shape;409;p7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For any vector space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: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The elements of a vector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200"/>
              <a:t> in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are the scalar coefficients of the linear combination of the basis vectors</a:t>
            </a:r>
            <a:endParaRPr sz="2200"/>
          </a:p>
        </p:txBody>
      </p:sp>
      <p:pic>
        <p:nvPicPr>
          <p:cNvPr id="410" name="Google Shape;410;p7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825229"/>
            <a:ext cx="3044429" cy="169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0454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 in 2D &amp; 3D</a:t>
            </a:r>
            <a:endParaRPr/>
          </a:p>
        </p:txBody>
      </p:sp>
      <p:pic>
        <p:nvPicPr>
          <p:cNvPr id="416" name="Google Shape;416;p76" descr="standar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9613" y="2119313"/>
            <a:ext cx="7810500" cy="217884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6"/>
          <p:cNvSpPr txBox="1"/>
          <p:nvPr/>
        </p:nvSpPr>
        <p:spPr>
          <a:xfrm>
            <a:off x="3684588" y="4294585"/>
            <a:ext cx="1630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 handed</a:t>
            </a:r>
            <a:endParaRPr/>
          </a:p>
        </p:txBody>
      </p:sp>
      <p:sp>
        <p:nvSpPr>
          <p:cNvPr id="418" name="Google Shape;418;p76"/>
          <p:cNvSpPr txBox="1"/>
          <p:nvPr/>
        </p:nvSpPr>
        <p:spPr>
          <a:xfrm>
            <a:off x="6418263" y="4267200"/>
            <a:ext cx="1630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 handed</a:t>
            </a:r>
            <a:endParaRPr/>
          </a:p>
        </p:txBody>
      </p:sp>
      <p:sp>
        <p:nvSpPr>
          <p:cNvPr id="419" name="Google Shape;419;p76"/>
          <p:cNvSpPr txBox="1"/>
          <p:nvPr/>
        </p:nvSpPr>
        <p:spPr>
          <a:xfrm>
            <a:off x="5405453" y="1083475"/>
            <a:ext cx="17592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(1,0,0)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(0,1,0)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k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(0,0,1)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0" name="Google Shape;420;p76"/>
          <p:cNvSpPr txBox="1"/>
          <p:nvPr/>
        </p:nvSpPr>
        <p:spPr>
          <a:xfrm>
            <a:off x="1524000" y="1067991"/>
            <a:ext cx="14526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(1,0)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(0,1)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 txBox="1">
            <a:spLocks noGrp="1"/>
          </p:cNvSpPr>
          <p:nvPr>
            <p:ph type="title"/>
          </p:nvPr>
        </p:nvSpPr>
        <p:spPr>
          <a:xfrm>
            <a:off x="173450" y="228600"/>
            <a:ext cx="878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Representation of Vectors Through Basis Vectors</a:t>
            </a:r>
            <a:endParaRPr sz="2800"/>
          </a:p>
        </p:txBody>
      </p:sp>
      <p:sp>
        <p:nvSpPr>
          <p:cNvPr id="427" name="Google Shape;427;p7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Given a vector space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/>
              <a:t>,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a set of basis vectors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B {</a:t>
            </a:r>
            <a:r>
              <a:rPr lang="en" sz="2600" i="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sz="2600" baseline="-25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 in 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, i=1,…n}</a:t>
            </a:r>
            <a:r>
              <a:rPr lang="en" sz="2600"/>
              <a:t> and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a vector </a:t>
            </a:r>
            <a:r>
              <a:rPr lang="en" sz="2600" i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600"/>
              <a:t> in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/>
              <a:t>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we can always find scalar coefficients such that: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So, vector 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/>
              <a:t> expressed with respect to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 is: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b="1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(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 {\bf A}_{3 \times 3} = \left ( \begin{array}{ccc} &#10;-1 &amp; 2.0 &amp; 0.5 \\&#10; 0.2 &amp; -4.0 &amp; 2.1 \\&#10; 3 &amp; 0.4 &amp; 8.2 \\ &#10;\end{array} \right) \\&#10;&amp; &amp; {\bf A} = ({\bf A}_{ij})&#10;\end{eqnarray*}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64"/>
  <p:tag name="PICTUREFILESIZE" val="287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{\bf A}_{m \times n} + {\bf B}_{m \times n} = (a_{ij} + b_{ij})&#10;\end{eqnarray*}&#10;~\\&#10;~\\&#10;1. ${\bf A}+{\bf B} = {\bf B} + {\bf A}$\\&#10;2. ${\bf A} + ({\bf B}+{\bf C}) = ({\bf A}+{\bf B}) + {\bf C}$\\&#10;3. $f({\bf A}+{\bf B}) = f{\bf A}+f{\bf B}$\\&#10;4. Transpose: ${\bf A}^T = (a_{ij})^T=(a_{ji})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83"/>
  <p:tag name="PICTUREFILESIZE" val="62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{\bf C}_{m \times r} = {\bf A}_{m \times n} {\bf B}_{n \times r} \\&#10;&amp; &amp; ({\bf C}_{ij}) = (\sum_{k=1}^n a_{ik}b_{kj})\\&#10;\end{eqnarray*}&#10;1. ${\bf A}{\bf B} \neq {\bf B}{\bf A}$\\&#10;2. ${\bf A} ({\bf B}{\bf C}) = ({\bf A}{\bf B}){\bf C}$\\&#10;3. $f({\bf A}{\bf B}) = (f{\bf A}){\bf B}$\\&#10;4. ${\bf A}({\bf B}+{\bf C}) = {\bf A}{\bf B}+{\bf A}{\bf C}$, \\ \makebox[1cm]{} $({\bf B}+{\bf C}){\bf A} = {\bf B}{\bf A}+{\bf C}{\bf A}$\\&#10;5. $({\bf A}{\bf B})^T = {\bf B}^T{\bf A}^T$ 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45"/>
  <p:tag name="PICTUREFILESIZE" val="870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{\bf a} \cdot {\bf b} &amp; = &amp; {\bf a}^T {\bf b}  \\&#10;&amp; = &amp; (a_1,a_2,a_3) &#10;\left( \begin{array}{c} b_1 \\ b_2 \\ b_3 \end{array} \right) \\&#10;&amp;  = &amp;&#10;a_1b_1+a_2b_2+a_3b_3&#10;\end{eqnarray*}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73"/>
  <p:tag name="PICTUREFILESIZE" val="3228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siggraph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ggraph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1554</Words>
  <Application>Microsoft Office PowerPoint</Application>
  <PresentationFormat>On-screen Show (16:9)</PresentationFormat>
  <Paragraphs>226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Book Antiqua</vt:lpstr>
      <vt:lpstr>Calibri</vt:lpstr>
      <vt:lpstr>Roboto</vt:lpstr>
      <vt:lpstr>Courier</vt:lpstr>
      <vt:lpstr>Arial</vt:lpstr>
      <vt:lpstr>Times New Roman</vt:lpstr>
      <vt:lpstr>Simple Light</vt:lpstr>
      <vt:lpstr>siggraph98</vt:lpstr>
      <vt:lpstr>Geometric</vt:lpstr>
      <vt:lpstr>siggraph04-course</vt:lpstr>
      <vt:lpstr>1_siggraph98</vt:lpstr>
      <vt:lpstr>CS174A Lecture 3</vt:lpstr>
      <vt:lpstr>Announcements &amp; Reminders</vt:lpstr>
      <vt:lpstr>Last Lecture Recap</vt:lpstr>
      <vt:lpstr>Next Up</vt:lpstr>
      <vt:lpstr>Generators and Base Vectors</vt:lpstr>
      <vt:lpstr>Standard Unit Vectors</vt:lpstr>
      <vt:lpstr>Standard Unit Vectors</vt:lpstr>
      <vt:lpstr>Standard Unit Vectors in 2D &amp; 3D</vt:lpstr>
      <vt:lpstr>Representation of Vectors Through Basis Vectors</vt:lpstr>
      <vt:lpstr>Dot Products in Graphics</vt:lpstr>
      <vt:lpstr>Dot Products and Matrices</vt:lpstr>
      <vt:lpstr>Dot Products in Graphics</vt:lpstr>
      <vt:lpstr>Dot Product and Perpendicularity</vt:lpstr>
      <vt:lpstr>Perpendicular Vectors</vt:lpstr>
      <vt:lpstr>Dot (Scalar) Product</vt:lpstr>
      <vt:lpstr>Cross (Vector) Product</vt:lpstr>
      <vt:lpstr>Properties of the Cross Product</vt:lpstr>
      <vt:lpstr>Geometric Interpretation of the Cross Product</vt:lpstr>
      <vt:lpstr>Matrices</vt:lpstr>
      <vt:lpstr>Special Square (n x n) Matrices</vt:lpstr>
      <vt:lpstr>Operations with Matrices</vt:lpstr>
      <vt:lpstr>Multiplication</vt:lpstr>
      <vt:lpstr>Inverse of a Square Matrix</vt:lpstr>
      <vt:lpstr>Dot Product as a 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174a Lecture 2</dc:title>
  <cp:lastModifiedBy>Asish Law</cp:lastModifiedBy>
  <cp:revision>37</cp:revision>
  <dcterms:modified xsi:type="dcterms:W3CDTF">2019-10-04T04:01:19Z</dcterms:modified>
</cp:coreProperties>
</file>