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697" r:id="rId3"/>
    <p:sldMasterId id="2147483698" r:id="rId4"/>
    <p:sldMasterId id="2147483699" r:id="rId5"/>
  </p:sldMasterIdLst>
  <p:notesMasterIdLst>
    <p:notesMasterId r:id="rId42"/>
  </p:notesMasterIdLst>
  <p:sldIdLst>
    <p:sldId id="256" r:id="rId6"/>
    <p:sldId id="257" r:id="rId7"/>
    <p:sldId id="258" r:id="rId8"/>
    <p:sldId id="295" r:id="rId9"/>
    <p:sldId id="298" r:id="rId10"/>
    <p:sldId id="299" r:id="rId11"/>
    <p:sldId id="296" r:id="rId12"/>
    <p:sldId id="29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2" r:id="rId26"/>
    <p:sldId id="293" r:id="rId27"/>
    <p:sldId id="294" r:id="rId28"/>
    <p:sldId id="30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</p:sldIdLst>
  <p:sldSz cx="9144000" cy="5143500" type="screen16x9"/>
  <p:notesSz cx="6858000" cy="9144000"/>
  <p:embeddedFontLs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Book Antiqua" panose="02040602050305030304" pitchFamily="18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4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915c49f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915c49f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b2511053_1_103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55b2511053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55b2511053_1_10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5b2511053_1_11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55b251105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5b2511053_1_12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55b2511053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5b2511053_1_12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55b251105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b2511053_1_13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55b251105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5b2511053_1_13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5b2511053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0ec8e6b7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50ec8e6b7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0ec8e6b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50ec8e6b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5b5bc05ad_4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55b5bc05ad_4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5b5bc05ad_4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55b5bc05ad_4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915c49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5915c49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ec8e6b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50ec8e6b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b5bc05ad_4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b5bc05ad_4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0ec8e6b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50ec8e6b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0ec8e6b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50ec8e6b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b5bc05ad_1_4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5b5bc05a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b5bc05ad_1_57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55b5bc05a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5b5bc05ad_1_8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5b5bc05a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5b5bc05ad_1_199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55b5bc05a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0ec8e6b7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50ec8e6b7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0ec8e6b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50ec8e6b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915c49f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915c49f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0ec8e6b7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50ec8e6b7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0ec8e6b7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50ec8e6b7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b2511053_1_5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5b251105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b2511053_1_58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55b251105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55b2511053_1_5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b2511053_1_69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55b251105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55b2511053_1_69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b2511053_1_76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55b251105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55b2511053_1_76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b2511053_1_8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55b2511053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b2511053_1_9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5b251105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55b2511053_1_9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3" name="Google Shape;103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3" name="Google Shape;113;p2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3" name="Google Shape;123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4" name="Google Shape;144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3" name="Google Shape;163;p3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1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body" idx="2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>
            <a:spLocks noGrp="1"/>
          </p:cNvSpPr>
          <p:nvPr>
            <p:ph type="pic" idx="2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8840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687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5058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95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5210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045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860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97271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609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3722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306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99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7480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4095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6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0474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1KO-lnHf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youtube.com/watch?v=dQBJ0r5Pj5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itt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shadertoy.com/slideshow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thecuriousastronomer.files.wordpress.com/2014/07/20140708-174639-63999679.jpg&amp;imgrefurl=https://thecuriousastronomer.wordpress.com/2014/09/15/derivation-of-centripetal-acceleration-using-polar-coordinates/&amp;h=621&amp;w=750&amp;tbnid=ySNQXqKTrT6X0M:&amp;docid=WCT9GqYJWoZYsM&amp;ei=-4uYVunTB4LQjAPiv4fgBg&amp;tbm=isch&amp;ved=0ahUKEwipvcLvkqvKAhUCKGMKHeLfAWwQMwgfKAMwAw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dirty="0" smtClean="0"/>
              <a:t>Convention: Vectors </a:t>
            </a:r>
            <a:r>
              <a:rPr lang="en" sz="2200" dirty="0"/>
              <a:t>and Points are represented as 4x1 column matrices, as follows:</a:t>
            </a: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 dirty="0"/>
          </a:p>
        </p:txBody>
      </p:sp>
      <p:sp>
        <p:nvSpPr>
          <p:cNvPr id="293" name="Google Shape;293;p6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Representation</a:t>
            </a:r>
            <a:endParaRPr/>
          </a:p>
        </p:txBody>
      </p:sp>
      <p:sp>
        <p:nvSpPr>
          <p:cNvPr id="294" name="Google Shape;294;p64" descr="txp_fig"/>
          <p:cNvSpPr/>
          <p:nvPr/>
        </p:nvSpPr>
        <p:spPr>
          <a:xfrm>
            <a:off x="1069975" y="2844403"/>
            <a:ext cx="5918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4" descr="txp_fig"/>
          <p:cNvPicPr preferRelativeResize="0"/>
          <p:nvPr/>
        </p:nvPicPr>
        <p:blipFill rotWithShape="1">
          <a:blip r:embed="rId3">
            <a:alphaModFix/>
          </a:blip>
          <a:srcRect l="71527" b="50288"/>
          <a:stretch/>
        </p:blipFill>
        <p:spPr>
          <a:xfrm>
            <a:off x="2239168" y="2762213"/>
            <a:ext cx="1493044" cy="195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4" descr="txp_fig"/>
          <p:cNvPicPr preferRelativeResize="0"/>
          <p:nvPr/>
        </p:nvPicPr>
        <p:blipFill rotWithShape="1">
          <a:blip r:embed="rId3">
            <a:alphaModFix/>
          </a:blip>
          <a:srcRect l="74297" t="50635"/>
          <a:stretch/>
        </p:blipFill>
        <p:spPr>
          <a:xfrm>
            <a:off x="5685630" y="2707929"/>
            <a:ext cx="1347775" cy="194146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4"/>
          <p:cNvSpPr/>
          <p:nvPr/>
        </p:nvSpPr>
        <p:spPr>
          <a:xfrm>
            <a:off x="2681288" y="4189810"/>
            <a:ext cx="522287" cy="410765"/>
          </a:xfrm>
          <a:prstGeom prst="ellipse">
            <a:avLst/>
          </a:prstGeom>
          <a:noFill/>
          <a:ln w="127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4"/>
          <p:cNvSpPr/>
          <p:nvPr/>
        </p:nvSpPr>
        <p:spPr>
          <a:xfrm>
            <a:off x="6092825" y="4189810"/>
            <a:ext cx="522288" cy="410765"/>
          </a:xfrm>
          <a:prstGeom prst="ellipse">
            <a:avLst/>
          </a:prstGeom>
          <a:noFill/>
          <a:ln w="127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6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2613" y="1597819"/>
            <a:ext cx="3094434" cy="309443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Representations</a:t>
            </a:r>
            <a:endParaRPr/>
          </a:p>
        </p:txBody>
      </p:sp>
      <p:sp>
        <p:nvSpPr>
          <p:cNvPr id="306" name="Google Shape;306;p6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Normal to homogeneous: 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Vector: append as fourth </a:t>
            </a:r>
            <a:br>
              <a:rPr lang="en" sz="2200"/>
            </a:br>
            <a:r>
              <a:rPr lang="en" sz="2200"/>
              <a:t>coordinate 0</a:t>
            </a: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Point: append as fourth </a:t>
            </a:r>
            <a:br>
              <a:rPr lang="en" sz="2200"/>
            </a:br>
            <a:r>
              <a:rPr lang="en" sz="2200"/>
              <a:t>coordinate 1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Representations</a:t>
            </a:r>
            <a:endParaRPr/>
          </a:p>
        </p:txBody>
      </p:sp>
      <p:sp>
        <p:nvSpPr>
          <p:cNvPr id="313" name="Google Shape;313;p6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Homogeneous to normal: 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Vector: remove fourth </a:t>
            </a:r>
            <a:br>
              <a:rPr lang="en" sz="2200"/>
            </a:br>
            <a:r>
              <a:rPr lang="en" sz="2200"/>
              <a:t>coordinate (0)</a:t>
            </a: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Point: remove fourth </a:t>
            </a:r>
            <a:br>
              <a:rPr lang="en" sz="2200"/>
            </a:br>
            <a:r>
              <a:rPr lang="en" sz="2200"/>
              <a:t>coordinate (1)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</p:txBody>
      </p:sp>
      <p:pic>
        <p:nvPicPr>
          <p:cNvPr id="314" name="Google Shape;314;p6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788" y="1593056"/>
            <a:ext cx="3094434" cy="309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Relationship Between </a:t>
            </a:r>
            <a:br>
              <a:rPr lang="en" sz="3300"/>
            </a:br>
            <a:r>
              <a:rPr lang="en" sz="3300"/>
              <a:t>Points and Vectors</a:t>
            </a:r>
            <a:endParaRPr/>
          </a:p>
        </p:txBody>
      </p:sp>
      <p:sp>
        <p:nvSpPr>
          <p:cNvPr id="320" name="Google Shape;320;p6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A difference between two points is a vector:	        </a:t>
            </a:r>
            <a:endParaRPr sz="2200"/>
          </a:p>
          <a:p>
            <a:pPr marL="457200" lvl="1" indent="-342900" algn="ctr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=  </a:t>
            </a: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1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1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1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We can consider a point as a base point plus a vector offset:</a:t>
            </a:r>
            <a:endParaRPr sz="2200"/>
          </a:p>
          <a:p>
            <a:pPr marL="457200" lvl="1" indent="-342900" algn="ctr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/>
              <a:t> =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/>
              <a:t> +</a:t>
            </a:r>
            <a:r>
              <a:rPr lang="en" sz="2200" b="1"/>
              <a:t> </a:t>
            </a: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200"/>
          </a:p>
        </p:txBody>
      </p:sp>
      <p:sp>
        <p:nvSpPr>
          <p:cNvPr id="321" name="Google Shape;321;p67"/>
          <p:cNvSpPr/>
          <p:nvPr/>
        </p:nvSpPr>
        <p:spPr>
          <a:xfrm>
            <a:off x="3910013" y="2942035"/>
            <a:ext cx="92075" cy="88106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7"/>
          <p:cNvSpPr/>
          <p:nvPr/>
        </p:nvSpPr>
        <p:spPr>
          <a:xfrm>
            <a:off x="5019675" y="2520553"/>
            <a:ext cx="92075" cy="88106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67"/>
          <p:cNvCxnSpPr/>
          <p:nvPr/>
        </p:nvCxnSpPr>
        <p:spPr>
          <a:xfrm rot="10800000" flipH="1">
            <a:off x="3987800" y="2580085"/>
            <a:ext cx="1031875" cy="391715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67"/>
          <p:cNvSpPr txBox="1"/>
          <p:nvPr/>
        </p:nvSpPr>
        <p:spPr>
          <a:xfrm>
            <a:off x="4549775" y="2780110"/>
            <a:ext cx="4445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25" name="Google Shape;325;p67"/>
          <p:cNvSpPr txBox="1"/>
          <p:nvPr/>
        </p:nvSpPr>
        <p:spPr>
          <a:xfrm>
            <a:off x="5014913" y="2231231"/>
            <a:ext cx="731837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326" name="Google Shape;326;p67"/>
          <p:cNvSpPr txBox="1"/>
          <p:nvPr/>
        </p:nvSpPr>
        <p:spPr>
          <a:xfrm>
            <a:off x="3673475" y="2672953"/>
            <a:ext cx="7318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pic>
        <p:nvPicPr>
          <p:cNvPr id="333" name="Google Shape;333;p68" descr="coordinateFram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08425" y="1218010"/>
            <a:ext cx="4859338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68" descr="txp_fi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350" y="3396853"/>
            <a:ext cx="3408760" cy="153947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8"/>
          <p:cNvSpPr txBox="1"/>
          <p:nvPr/>
        </p:nvSpPr>
        <p:spPr>
          <a:xfrm>
            <a:off x="760413" y="1833563"/>
            <a:ext cx="2624137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Defined by: </a:t>
            </a: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800" b="0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800" b="0" i="0" u="none" strike="noStrike" cap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68" descr="TP_tm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8100" y="2463403"/>
            <a:ext cx="94060" cy="1023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Homogeneous Representation of Points and Vectors</a:t>
            </a:r>
            <a:endParaRPr sz="3200"/>
          </a:p>
        </p:txBody>
      </p:sp>
      <p:pic>
        <p:nvPicPr>
          <p:cNvPr id="343" name="Google Shape;343;p69" descr="coordinateFram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4625" y="3342085"/>
            <a:ext cx="3471863" cy="160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9" descr="TP_tm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7225" y="4224338"/>
            <a:ext cx="86916" cy="952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345" name="Google Shape;345;p69"/>
          <p:cNvGrpSpPr/>
          <p:nvPr/>
        </p:nvGrpSpPr>
        <p:grpSpPr>
          <a:xfrm>
            <a:off x="663575" y="1165622"/>
            <a:ext cx="7104063" cy="2203847"/>
            <a:chOff x="663575" y="1554163"/>
            <a:chExt cx="7104063" cy="2938462"/>
          </a:xfrm>
        </p:grpSpPr>
        <p:pic>
          <p:nvPicPr>
            <p:cNvPr id="346" name="Google Shape;346;p69" descr="txp_fi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3575" y="1554163"/>
              <a:ext cx="7104063" cy="2938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69"/>
            <p:cNvSpPr/>
            <p:nvPr/>
          </p:nvSpPr>
          <p:spPr>
            <a:xfrm>
              <a:off x="5008880" y="2265680"/>
              <a:ext cx="76200" cy="121920"/>
            </a:xfrm>
            <a:prstGeom prst="rect">
              <a:avLst/>
            </a:prstGeom>
            <a:solidFill>
              <a:schemeClr val="lt1"/>
            </a:solidFill>
            <a:ln w="12700" cap="sq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5364480" y="2265680"/>
              <a:ext cx="76200" cy="121920"/>
            </a:xfrm>
            <a:prstGeom prst="rect">
              <a:avLst/>
            </a:prstGeom>
            <a:solidFill>
              <a:schemeClr val="lt1"/>
            </a:solidFill>
            <a:ln w="12700" cap="sq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5623560" y="2265680"/>
              <a:ext cx="76200" cy="121920"/>
            </a:xfrm>
            <a:prstGeom prst="rect">
              <a:avLst/>
            </a:prstGeom>
            <a:solidFill>
              <a:schemeClr val="lt1"/>
            </a:solidFill>
            <a:ln w="12700" cap="sq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5801360" y="3835400"/>
              <a:ext cx="76200" cy="121920"/>
            </a:xfrm>
            <a:prstGeom prst="rect">
              <a:avLst/>
            </a:prstGeom>
            <a:solidFill>
              <a:schemeClr val="lt1"/>
            </a:solidFill>
            <a:ln w="12700" cap="sq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6126480" y="3835400"/>
              <a:ext cx="76200" cy="121920"/>
            </a:xfrm>
            <a:prstGeom prst="rect">
              <a:avLst/>
            </a:prstGeom>
            <a:solidFill>
              <a:schemeClr val="lt1"/>
            </a:solidFill>
            <a:ln w="12700" cap="sq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6436360" y="3835400"/>
              <a:ext cx="76200" cy="121920"/>
            </a:xfrm>
            <a:prstGeom prst="rect">
              <a:avLst/>
            </a:prstGeom>
            <a:solidFill>
              <a:schemeClr val="lt1"/>
            </a:solidFill>
            <a:ln w="12700" cap="sq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Does the Homogeneous Representation Support Operations? </a:t>
            </a: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body" idx="1"/>
          </p:nvPr>
        </p:nvSpPr>
        <p:spPr>
          <a:xfrm>
            <a:off x="247650" y="1121569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90550" lvl="0" indent="-590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1800"/>
              <a:t>Operations :</a:t>
            </a:r>
            <a:endParaRPr sz="1800"/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	       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/>
              <a:t>               	</a:t>
            </a:r>
            <a:r>
              <a:rPr lang="en" sz="1800">
                <a:solidFill>
                  <a:schemeClr val="dk2"/>
                </a:solidFill>
              </a:rPr>
              <a:t>Vector</a:t>
            </a:r>
            <a:endParaRPr sz="1800" i="1">
              <a:solidFill>
                <a:schemeClr val="dk2"/>
              </a:solidFill>
            </a:endParaRPr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0]</a:t>
            </a:r>
            <a:r>
              <a:rPr lang="en" sz="1800" baseline="30000"/>
              <a:t>T</a:t>
            </a:r>
            <a:r>
              <a:rPr lang="en" sz="1800"/>
              <a:t>   		</a:t>
            </a:r>
            <a:r>
              <a:rPr lang="en" sz="1800">
                <a:solidFill>
                  <a:schemeClr val="dk2"/>
                </a:solidFill>
              </a:rPr>
              <a:t>Vector</a:t>
            </a:r>
            <a:endParaRPr sz="1800" i="1">
              <a:solidFill>
                <a:schemeClr val="dk2"/>
              </a:solidFill>
            </a:endParaRPr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		 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800"/>
              <a:t>	</a:t>
            </a:r>
            <a:r>
              <a:rPr lang="en" sz="1800">
                <a:solidFill>
                  <a:schemeClr val="dk2"/>
                </a:solidFill>
              </a:rPr>
              <a:t>Vector</a:t>
            </a:r>
            <a:endParaRPr sz="1800"/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	      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1]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/>
              <a:t>		    	</a:t>
            </a:r>
            <a:r>
              <a:rPr lang="en" sz="1800">
                <a:solidFill>
                  <a:schemeClr val="dk2"/>
                </a:solidFill>
              </a:rPr>
              <a:t>Point</a:t>
            </a:r>
            <a:endParaRPr sz="1800"/>
          </a:p>
          <a:p>
            <a:pPr marL="609600" lvl="1" indent="-444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	      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lang="en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0]</a:t>
            </a:r>
            <a:r>
              <a:rPr lang="en" sz="18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baseline="30000"/>
              <a:t>			</a:t>
            </a:r>
            <a:r>
              <a:rPr lang="en" sz="1800">
                <a:solidFill>
                  <a:schemeClr val="dk2"/>
                </a:solidFill>
              </a:rPr>
              <a:t>Vector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 of Points</a:t>
            </a:r>
            <a:endParaRPr/>
          </a:p>
        </p:txBody>
      </p:sp>
      <p:sp>
        <p:nvSpPr>
          <p:cNvPr id="364" name="Google Shape;364;p7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i="0"/>
              <a:t>Points </a:t>
            </a:r>
            <a:r>
              <a:rPr lang="en" sz="2200" b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i="0"/>
              <a:t>, </a:t>
            </a:r>
            <a:r>
              <a:rPr lang="en" sz="2200" b="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i="0"/>
              <a:t> scalars </a:t>
            </a:r>
            <a:r>
              <a:rPr lang="en" sz="2200" b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200" i="0"/>
              <a:t>, </a:t>
            </a:r>
            <a:r>
              <a:rPr lang="en" sz="2200" b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200" i="0"/>
              <a:t>: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aP + bQ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	     =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a+b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What is this?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 of Points</a:t>
            </a:r>
            <a:endParaRPr/>
          </a:p>
        </p:txBody>
      </p:sp>
      <p:sp>
        <p:nvSpPr>
          <p:cNvPr id="370" name="Google Shape;370;p72"/>
          <p:cNvSpPr txBox="1">
            <a:spLocks noGrp="1"/>
          </p:cNvSpPr>
          <p:nvPr>
            <p:ph type="body" idx="1"/>
          </p:nvPr>
        </p:nvSpPr>
        <p:spPr>
          <a:xfrm>
            <a:off x="247650" y="11811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 i="0"/>
              <a:t>Points </a:t>
            </a:r>
            <a:r>
              <a:rPr lang="en" sz="2200" b="0"/>
              <a:t>P</a:t>
            </a:r>
            <a:r>
              <a:rPr lang="en" sz="2200" i="0"/>
              <a:t>, </a:t>
            </a:r>
            <a:r>
              <a:rPr lang="en" sz="2200" b="0"/>
              <a:t>Q</a:t>
            </a:r>
            <a:r>
              <a:rPr lang="en" sz="2200" i="0"/>
              <a:t> scalars </a:t>
            </a:r>
            <a:r>
              <a:rPr lang="en" sz="2200" b="0"/>
              <a:t>a</a:t>
            </a:r>
            <a:r>
              <a:rPr lang="en" sz="2200" i="0"/>
              <a:t>, </a:t>
            </a:r>
            <a:r>
              <a:rPr lang="en" sz="2200" b="0"/>
              <a:t>b</a:t>
            </a:r>
            <a:r>
              <a:rPr lang="en" sz="2200" i="0"/>
              <a:t>: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aP + bQ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	     =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ap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+bq</a:t>
            </a:r>
            <a:r>
              <a:rPr lang="en" sz="2200" baseline="-25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,  a+b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22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What is it?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If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) = 0 </a:t>
            </a:r>
            <a:r>
              <a:rPr lang="en" sz="2200"/>
              <a:t>then vector!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If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) = 1 </a:t>
            </a:r>
            <a:r>
              <a:rPr lang="en" sz="2200"/>
              <a:t>then point!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Otherwise, ??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Combinations of Points</a:t>
            </a:r>
            <a:endParaRPr/>
          </a:p>
        </p:txBody>
      </p:sp>
      <p:sp>
        <p:nvSpPr>
          <p:cNvPr id="376" name="Google Shape;376;p7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010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000"/>
              <a:t>Definition: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n points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i = 1,…,n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n scalars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i = 1,…,</a:t>
            </a:r>
            <a:r>
              <a:rPr lang="en" sz="2000"/>
              <a:t>n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 i="1"/>
              <a:t>		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+ … +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/>
              <a:t>iff    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+ …+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Example (n = 2):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+ 0.5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Example (n = 2):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(1-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 + sP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" sz="2000"/>
              <a:t>Example (n = 3):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(1-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s-t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 + sP</a:t>
            </a:r>
            <a:r>
              <a:rPr lang="en" sz="2000"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 + tP</a:t>
            </a:r>
            <a:r>
              <a:rPr lang="e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SIGGRAPH trailers from 2016</a:t>
            </a:r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Going backwards,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https://www.youtube.com/watch?v=l1KO-lnHfps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https://www.youtube.com/watch?v=dQBJ0r5Pj5s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74" descr="notvali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550194"/>
            <a:ext cx="5942013" cy="274439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Interpretation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8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</a:t>
            </a:r>
            <a:r>
              <a:rPr lang="en" dirty="0" smtClean="0"/>
              <a:t>xercise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500" name="Google Shape;500;p88"/>
          <p:cNvSpPr txBox="1">
            <a:spLocks noGrp="1"/>
          </p:cNvSpPr>
          <p:nvPr>
            <p:ph type="body" idx="1"/>
          </p:nvPr>
        </p:nvSpPr>
        <p:spPr>
          <a:xfrm>
            <a:off x="3967150" y="1188700"/>
            <a:ext cx="47037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some points along a line from one point to another - This process is called convex interpolation</a:t>
            </a:r>
            <a:endParaRPr/>
          </a:p>
        </p:txBody>
      </p:sp>
      <p:pic>
        <p:nvPicPr>
          <p:cNvPr id="501" name="Google Shape;501;p88" descr="Image result for line interpolate"/>
          <p:cNvPicPr preferRelativeResize="0"/>
          <p:nvPr/>
        </p:nvPicPr>
        <p:blipFill rotWithShape="1">
          <a:blip r:embed="rId3">
            <a:alphaModFix/>
          </a:blip>
          <a:srcRect b="41355"/>
          <a:stretch/>
        </p:blipFill>
        <p:spPr>
          <a:xfrm>
            <a:off x="214600" y="1132600"/>
            <a:ext cx="2973125" cy="20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9"/>
          <p:cNvSpPr txBox="1">
            <a:spLocks noGrp="1"/>
          </p:cNvSpPr>
          <p:nvPr>
            <p:ph type="body" idx="1"/>
          </p:nvPr>
        </p:nvSpPr>
        <p:spPr>
          <a:xfrm>
            <a:off x="2185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formula to do that is quite short: </a:t>
            </a:r>
            <a:endParaRPr sz="220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p</a:t>
            </a:r>
            <a:r>
              <a:rPr lang="en" sz="2200" baseline="-25000"/>
              <a:t>interpolated</a:t>
            </a:r>
            <a:r>
              <a:rPr lang="en" sz="2200"/>
              <a:t> = (1-a) * p</a:t>
            </a:r>
            <a:r>
              <a:rPr lang="en" sz="2200" baseline="-25000"/>
              <a:t>1</a:t>
            </a:r>
            <a:r>
              <a:rPr lang="en" sz="2200"/>
              <a:t> + a * p</a:t>
            </a:r>
            <a:r>
              <a:rPr lang="en" sz="2200" baseline="-25000"/>
              <a:t>2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It’s only an interpolation (and called “convex”) if 0&lt;=a&lt;=1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Otherwise it's an extrapolation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You’ll be seeing that equation a lot</a:t>
            </a:r>
            <a:endParaRPr sz="2200"/>
          </a:p>
        </p:txBody>
      </p:sp>
      <p:sp>
        <p:nvSpPr>
          <p:cNvPr id="507" name="Google Shape;507;p89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Linear </a:t>
            </a:r>
            <a:r>
              <a:rPr lang="en" dirty="0" smtClean="0"/>
              <a:t>interpolation (2 points)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0"/>
          <p:cNvSpPr txBox="1">
            <a:spLocks noGrp="1"/>
          </p:cNvSpPr>
          <p:nvPr>
            <p:ph type="body" idx="1"/>
          </p:nvPr>
        </p:nvSpPr>
        <p:spPr>
          <a:xfrm>
            <a:off x="2185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formula to do that is quite short: </a:t>
            </a:r>
            <a:endParaRPr sz="220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p</a:t>
            </a:r>
            <a:r>
              <a:rPr lang="en" sz="2200" baseline="-25000"/>
              <a:t>interpolated</a:t>
            </a:r>
            <a:r>
              <a:rPr lang="en" sz="2200"/>
              <a:t> = (1-a) * p</a:t>
            </a:r>
            <a:r>
              <a:rPr lang="en" sz="2200" baseline="-25000"/>
              <a:t>1</a:t>
            </a:r>
            <a:r>
              <a:rPr lang="en" sz="2200"/>
              <a:t> + a * p</a:t>
            </a:r>
            <a:r>
              <a:rPr lang="en" sz="2200" baseline="-25000"/>
              <a:t>2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Let (a) vary from 0 to 1 in steps - this is a parametric equation.  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 we could imagine a parameter time (t) rather than (a) -- at each time t between 0 sec and 1 sec we reach a different point on the line segment.  Now it’s animated.</a:t>
            </a:r>
            <a:endParaRPr sz="2200"/>
          </a:p>
        </p:txBody>
      </p:sp>
      <p:sp>
        <p:nvSpPr>
          <p:cNvPr id="513" name="Google Shape;513;p90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Linear </a:t>
            </a:r>
            <a:r>
              <a:rPr lang="en" dirty="0" smtClean="0"/>
              <a:t>interpolation (2 points)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0"/>
          <p:cNvSpPr txBox="1">
            <a:spLocks noGrp="1"/>
          </p:cNvSpPr>
          <p:nvPr>
            <p:ph type="body" idx="1"/>
          </p:nvPr>
        </p:nvSpPr>
        <p:spPr>
          <a:xfrm>
            <a:off x="218500" y="10178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smtClean="0"/>
              <a:t> Interpolation between 3 points</a:t>
            </a:r>
            <a:endParaRPr sz="2200" dirty="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 dirty="0" smtClean="0"/>
              <a:t>S(a)</a:t>
            </a:r>
            <a:r>
              <a:rPr lang="en" sz="2200" dirty="0" smtClean="0"/>
              <a:t> </a:t>
            </a:r>
            <a:r>
              <a:rPr lang="en" sz="2200" dirty="0"/>
              <a:t>= (</a:t>
            </a:r>
            <a:r>
              <a:rPr lang="en" sz="2200" dirty="0" smtClean="0"/>
              <a:t>1-a) * P + a * Q</a:t>
            </a:r>
            <a:endParaRPr lang="en" sz="2200" baseline="-25000" dirty="0" smtClean="0"/>
          </a:p>
          <a:p>
            <a:pPr marL="914400" indent="457200">
              <a:spcBef>
                <a:spcPts val="1600"/>
              </a:spcBef>
              <a:buNone/>
            </a:pPr>
            <a:r>
              <a:rPr lang="en" sz="2200" dirty="0"/>
              <a:t>T</a:t>
            </a:r>
            <a:r>
              <a:rPr lang="en" sz="2200" dirty="0" smtClean="0"/>
              <a:t>(a,b) </a:t>
            </a:r>
            <a:r>
              <a:rPr lang="en" sz="2200" dirty="0"/>
              <a:t>= (</a:t>
            </a:r>
            <a:r>
              <a:rPr lang="en" sz="2200" dirty="0" smtClean="0"/>
              <a:t>1-b) </a:t>
            </a:r>
            <a:r>
              <a:rPr lang="en" sz="2200" dirty="0"/>
              <a:t>* S</a:t>
            </a:r>
            <a:r>
              <a:rPr lang="en" sz="2200" dirty="0" smtClean="0"/>
              <a:t> </a:t>
            </a:r>
            <a:r>
              <a:rPr lang="en" sz="2200" dirty="0"/>
              <a:t>+ </a:t>
            </a:r>
            <a:r>
              <a:rPr lang="en" sz="2200" dirty="0" smtClean="0"/>
              <a:t>b </a:t>
            </a:r>
            <a:r>
              <a:rPr lang="en" sz="2200" dirty="0"/>
              <a:t>* </a:t>
            </a:r>
            <a:r>
              <a:rPr lang="en" sz="2200" dirty="0" smtClean="0"/>
              <a:t>R</a:t>
            </a:r>
            <a:endParaRPr lang="en" sz="2200" baseline="-25000" dirty="0" smtClean="0"/>
          </a:p>
          <a:p>
            <a:pPr marL="914400" indent="457200">
              <a:spcBef>
                <a:spcPts val="1600"/>
              </a:spcBef>
              <a:buNone/>
            </a:pPr>
            <a:r>
              <a:rPr lang="en" sz="2200" dirty="0" smtClean="0"/>
              <a:t>T(a,b</a:t>
            </a:r>
            <a:r>
              <a:rPr lang="en" sz="2200" dirty="0"/>
              <a:t>) = (1-b) * </a:t>
            </a:r>
            <a:r>
              <a:rPr lang="en" sz="2200" dirty="0" smtClean="0"/>
              <a:t>[(1-a) * P + a * Q] </a:t>
            </a:r>
            <a:r>
              <a:rPr lang="en" sz="2200" dirty="0"/>
              <a:t>+ b * </a:t>
            </a:r>
            <a:r>
              <a:rPr lang="en" sz="2200" dirty="0" smtClean="0"/>
              <a:t>R</a:t>
            </a:r>
            <a:endParaRPr lang="en-US" sz="2200" b="1" dirty="0" smtClean="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sz="2200" b="1" dirty="0" smtClean="0"/>
          </a:p>
          <a:p>
            <a:pPr marL="9144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513" name="Google Shape;513;p90"/>
          <p:cNvSpPr txBox="1">
            <a:spLocks noGrp="1"/>
          </p:cNvSpPr>
          <p:nvPr>
            <p:ph type="title"/>
          </p:nvPr>
        </p:nvSpPr>
        <p:spPr>
          <a:xfrm>
            <a:off x="15025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Linear </a:t>
            </a:r>
            <a:r>
              <a:rPr lang="en" dirty="0" smtClean="0"/>
              <a:t>interpolation (3 points = plane)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2" y="1013931"/>
            <a:ext cx="2825999" cy="18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5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Making Shapes in Code</a:t>
            </a:r>
            <a:endParaRPr/>
          </a:p>
        </p:txBody>
      </p:sp>
      <p:sp>
        <p:nvSpPr>
          <p:cNvPr id="388" name="Google Shape;388;p75"/>
          <p:cNvSpPr txBox="1">
            <a:spLocks noGrp="1"/>
          </p:cNvSpPr>
          <p:nvPr>
            <p:ph type="subTitle" idx="1"/>
          </p:nvPr>
        </p:nvSpPr>
        <p:spPr>
          <a:xfrm>
            <a:off x="537138" y="30466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Computer graphics in practice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4" name="Google Shape;394;p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Modeling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Discretizing shapes (Vertices)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Geometry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Data structures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Indexing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We'll make shapes out of math.</a:t>
            </a:r>
            <a:endParaRPr/>
          </a:p>
        </p:txBody>
      </p:sp>
      <p:sp>
        <p:nvSpPr>
          <p:cNvPr id="400" name="Google Shape;400;p7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We're mostly trying to draw functions that are not linear or even polynomial.</a:t>
            </a:r>
            <a:endParaRPr sz="2400"/>
          </a:p>
        </p:txBody>
      </p:sp>
      <p:pic>
        <p:nvPicPr>
          <p:cNvPr id="401" name="Google Shape;401;p77" descr="Image result for graphing calculator ga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796" y="2571750"/>
            <a:ext cx="1715479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77"/>
          <p:cNvPicPr preferRelativeResize="0"/>
          <p:nvPr/>
        </p:nvPicPr>
        <p:blipFill rotWithShape="1">
          <a:blip r:embed="rId4">
            <a:alphaModFix/>
          </a:blip>
          <a:srcRect b="19061"/>
          <a:stretch/>
        </p:blipFill>
        <p:spPr>
          <a:xfrm>
            <a:off x="1064975" y="2349875"/>
            <a:ext cx="3110325" cy="2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408" name="Google Shape;408;p7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don't know how to tell a computer to draw most shapes because of their complicated non-linear formulas.  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Instead, we linearize those shapes:  Break them up into a finite number of line segments between N discrete points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Piecewise planar shapes:</a:t>
            </a:r>
            <a:endParaRPr sz="2200"/>
          </a:p>
        </p:txBody>
      </p:sp>
      <p:pic>
        <p:nvPicPr>
          <p:cNvPr id="409" name="Google Shape;409;p78" descr="Image result for discretiz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900" y="190025"/>
            <a:ext cx="31813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8" descr="Image result for discretiz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6500" y="3046175"/>
            <a:ext cx="19621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</a:t>
            </a:r>
            <a:endParaRPr/>
          </a:p>
        </p:txBody>
      </p:sp>
      <p:sp>
        <p:nvSpPr>
          <p:cNvPr id="416" name="Google Shape;416;p7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points connected  with lines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Vertices: v</a:t>
            </a:r>
            <a:r>
              <a:rPr lang="en" baseline="-25000"/>
              <a:t>1</a:t>
            </a:r>
            <a:r>
              <a:rPr lang="en"/>
              <a:t>,v</a:t>
            </a:r>
            <a:r>
              <a:rPr lang="en" baseline="-25000"/>
              <a:t>2</a:t>
            </a:r>
            <a:r>
              <a:rPr lang="en"/>
              <a:t>,v</a:t>
            </a:r>
            <a:r>
              <a:rPr lang="en" baseline="-25000"/>
              <a:t>3</a:t>
            </a:r>
            <a:r>
              <a:rPr lang="en"/>
              <a:t>,v</a:t>
            </a:r>
            <a:r>
              <a:rPr lang="en" baseline="-25000"/>
              <a:t>4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Edges: </a:t>
            </a:r>
            <a:br>
              <a:rPr lang="en"/>
            </a:br>
            <a:r>
              <a:rPr lang="en"/>
              <a:t>e</a:t>
            </a:r>
            <a:r>
              <a:rPr lang="en" baseline="-25000"/>
              <a:t>1</a:t>
            </a:r>
            <a:r>
              <a:rPr lang="en"/>
              <a:t> = v</a:t>
            </a:r>
            <a:r>
              <a:rPr lang="en" baseline="-25000"/>
              <a:t>1</a:t>
            </a:r>
            <a:r>
              <a:rPr lang="en"/>
              <a:t>v</a:t>
            </a:r>
            <a:r>
              <a:rPr lang="en" baseline="-25000"/>
              <a:t>2</a:t>
            </a:r>
            <a:r>
              <a:rPr lang="en"/>
              <a:t/>
            </a:r>
            <a:br>
              <a:rPr lang="en"/>
            </a:br>
            <a:r>
              <a:rPr lang="en"/>
              <a:t>e</a:t>
            </a:r>
            <a:r>
              <a:rPr lang="en" baseline="-25000"/>
              <a:t>2</a:t>
            </a:r>
            <a:r>
              <a:rPr lang="en"/>
              <a:t> = v</a:t>
            </a:r>
            <a:r>
              <a:rPr lang="en" baseline="-25000"/>
              <a:t>2</a:t>
            </a:r>
            <a:r>
              <a:rPr lang="en"/>
              <a:t>v</a:t>
            </a:r>
            <a:r>
              <a:rPr lang="en" baseline="-25000"/>
              <a:t>3</a:t>
            </a:r>
            <a:r>
              <a:rPr lang="en"/>
              <a:t/>
            </a:r>
            <a:br>
              <a:rPr lang="en"/>
            </a:br>
            <a:r>
              <a:rPr lang="en"/>
              <a:t>e</a:t>
            </a:r>
            <a:r>
              <a:rPr lang="en" baseline="-25000"/>
              <a:t>3</a:t>
            </a:r>
            <a:r>
              <a:rPr lang="en"/>
              <a:t> = v</a:t>
            </a:r>
            <a:r>
              <a:rPr lang="en" baseline="-25000"/>
              <a:t>3</a:t>
            </a:r>
            <a:r>
              <a:rPr lang="en"/>
              <a:t>v</a:t>
            </a:r>
            <a:r>
              <a:rPr lang="en" baseline="-25000"/>
              <a:t>4</a:t>
            </a:r>
            <a:r>
              <a:rPr lang="en"/>
              <a:t/>
            </a:r>
            <a:br>
              <a:rPr lang="en"/>
            </a:br>
            <a:r>
              <a:rPr lang="en"/>
              <a:t>e</a:t>
            </a:r>
            <a:r>
              <a:rPr lang="en" baseline="-25000"/>
              <a:t>4</a:t>
            </a:r>
            <a:r>
              <a:rPr lang="en"/>
              <a:t> = v</a:t>
            </a:r>
            <a:r>
              <a:rPr lang="en" baseline="-25000"/>
              <a:t>4</a:t>
            </a:r>
            <a:r>
              <a:rPr lang="en"/>
              <a:t>v</a:t>
            </a:r>
            <a:r>
              <a:rPr lang="en" baseline="-25000"/>
              <a:t>1</a:t>
            </a:r>
            <a:endParaRPr/>
          </a:p>
        </p:txBody>
      </p:sp>
      <p:cxnSp>
        <p:nvCxnSpPr>
          <p:cNvPr id="417" name="Google Shape;417;p79"/>
          <p:cNvCxnSpPr/>
          <p:nvPr/>
        </p:nvCxnSpPr>
        <p:spPr>
          <a:xfrm rot="10800000" flipH="1">
            <a:off x="5486400" y="2736197"/>
            <a:ext cx="1311300" cy="3630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79"/>
          <p:cNvCxnSpPr/>
          <p:nvPr/>
        </p:nvCxnSpPr>
        <p:spPr>
          <a:xfrm>
            <a:off x="6797675" y="2727722"/>
            <a:ext cx="1035000" cy="6024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79"/>
          <p:cNvCxnSpPr/>
          <p:nvPr/>
        </p:nvCxnSpPr>
        <p:spPr>
          <a:xfrm>
            <a:off x="5486400" y="3115866"/>
            <a:ext cx="1035000" cy="8775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79"/>
          <p:cNvCxnSpPr/>
          <p:nvPr/>
        </p:nvCxnSpPr>
        <p:spPr>
          <a:xfrm rot="10800000" flipH="1">
            <a:off x="6521450" y="3330122"/>
            <a:ext cx="1322400" cy="654900"/>
          </a:xfrm>
          <a:prstGeom prst="straightConnector1">
            <a:avLst/>
          </a:prstGeom>
          <a:noFill/>
          <a:ln w="317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1" name="Google Shape;421;p79"/>
          <p:cNvSpPr txBox="1"/>
          <p:nvPr/>
        </p:nvSpPr>
        <p:spPr>
          <a:xfrm>
            <a:off x="6500813" y="2272904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2" name="Google Shape;422;p79"/>
          <p:cNvSpPr txBox="1"/>
          <p:nvPr/>
        </p:nvSpPr>
        <p:spPr>
          <a:xfrm>
            <a:off x="7920038" y="3105150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3" name="Google Shape;423;p79"/>
          <p:cNvSpPr txBox="1"/>
          <p:nvPr/>
        </p:nvSpPr>
        <p:spPr>
          <a:xfrm>
            <a:off x="6288088" y="4161235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4" name="Google Shape;424;p79"/>
          <p:cNvSpPr txBox="1"/>
          <p:nvPr/>
        </p:nvSpPr>
        <p:spPr>
          <a:xfrm>
            <a:off x="4821238" y="2980135"/>
            <a:ext cx="51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on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https://www.dwitter.net/</a:t>
            </a:r>
            <a:endParaRPr/>
          </a:p>
        </p:txBody>
      </p:sp>
      <p:sp>
        <p:nvSpPr>
          <p:cNvPr id="232" name="Google Shape;232;p54"/>
          <p:cNvSpPr txBox="1">
            <a:spLocks noGrp="1"/>
          </p:cNvSpPr>
          <p:nvPr>
            <p:ph type="title"/>
          </p:nvPr>
        </p:nvSpPr>
        <p:spPr>
          <a:xfrm>
            <a:off x="311700" y="1881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on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https://www.shadertoy.com/slideshow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Polygons</a:t>
            </a:r>
            <a:endParaRPr/>
          </a:p>
        </p:txBody>
      </p:sp>
      <p:sp>
        <p:nvSpPr>
          <p:cNvPr id="430" name="Google Shape;430;p8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Open / closed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Planar / non-planar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Filled / wireframe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Convex / concave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Simple / non-simple</a:t>
            </a:r>
            <a:endParaRPr/>
          </a:p>
        </p:txBody>
      </p:sp>
      <p:cxnSp>
        <p:nvCxnSpPr>
          <p:cNvPr id="431" name="Google Shape;431;p80"/>
          <p:cNvCxnSpPr/>
          <p:nvPr/>
        </p:nvCxnSpPr>
        <p:spPr>
          <a:xfrm rot="10800000" flipH="1">
            <a:off x="4725988" y="1950385"/>
            <a:ext cx="1311300" cy="3630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80"/>
          <p:cNvCxnSpPr/>
          <p:nvPr/>
        </p:nvCxnSpPr>
        <p:spPr>
          <a:xfrm>
            <a:off x="6037263" y="1941910"/>
            <a:ext cx="1035000" cy="6024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80"/>
          <p:cNvCxnSpPr/>
          <p:nvPr/>
        </p:nvCxnSpPr>
        <p:spPr>
          <a:xfrm>
            <a:off x="4725988" y="2330054"/>
            <a:ext cx="1157400" cy="2226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80"/>
          <p:cNvCxnSpPr/>
          <p:nvPr/>
        </p:nvCxnSpPr>
        <p:spPr>
          <a:xfrm rot="10800000" flipH="1">
            <a:off x="5894388" y="2544235"/>
            <a:ext cx="1188900" cy="168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80"/>
          <p:cNvCxnSpPr/>
          <p:nvPr/>
        </p:nvCxnSpPr>
        <p:spPr>
          <a:xfrm>
            <a:off x="5045075" y="2883694"/>
            <a:ext cx="2049600" cy="582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80"/>
          <p:cNvCxnSpPr/>
          <p:nvPr/>
        </p:nvCxnSpPr>
        <p:spPr>
          <a:xfrm>
            <a:off x="5045075" y="2883694"/>
            <a:ext cx="1179600" cy="3966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80"/>
          <p:cNvCxnSpPr/>
          <p:nvPr/>
        </p:nvCxnSpPr>
        <p:spPr>
          <a:xfrm flipH="1">
            <a:off x="6456438" y="2942035"/>
            <a:ext cx="638100" cy="9168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80"/>
          <p:cNvCxnSpPr/>
          <p:nvPr/>
        </p:nvCxnSpPr>
        <p:spPr>
          <a:xfrm rot="10800000">
            <a:off x="6224475" y="3280285"/>
            <a:ext cx="243000" cy="5952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80"/>
          <p:cNvCxnSpPr/>
          <p:nvPr/>
        </p:nvCxnSpPr>
        <p:spPr>
          <a:xfrm>
            <a:off x="4087813" y="3908822"/>
            <a:ext cx="31800" cy="7179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80"/>
          <p:cNvCxnSpPr/>
          <p:nvPr/>
        </p:nvCxnSpPr>
        <p:spPr>
          <a:xfrm rot="10800000" flipH="1">
            <a:off x="4141788" y="3924403"/>
            <a:ext cx="1201800" cy="7107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80"/>
          <p:cNvCxnSpPr/>
          <p:nvPr/>
        </p:nvCxnSpPr>
        <p:spPr>
          <a:xfrm>
            <a:off x="4076700" y="3915966"/>
            <a:ext cx="1012800" cy="6204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80"/>
          <p:cNvCxnSpPr/>
          <p:nvPr/>
        </p:nvCxnSpPr>
        <p:spPr>
          <a:xfrm rot="10800000" flipH="1">
            <a:off x="5089525" y="3932681"/>
            <a:ext cx="265200" cy="60360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3" name="Google Shape;443;p80"/>
          <p:cNvSpPr/>
          <p:nvPr/>
        </p:nvSpPr>
        <p:spPr>
          <a:xfrm>
            <a:off x="6754813" y="1510904"/>
            <a:ext cx="1574700" cy="446400"/>
          </a:xfrm>
          <a:prstGeom prst="rect">
            <a:avLst/>
          </a:prstGeom>
          <a:solidFill>
            <a:schemeClr val="accent1"/>
          </a:solidFill>
          <a:ln w="254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80"/>
          <p:cNvCxnSpPr/>
          <p:nvPr/>
        </p:nvCxnSpPr>
        <p:spPr>
          <a:xfrm flipH="1">
            <a:off x="4262588" y="1331119"/>
            <a:ext cx="1047600" cy="41310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80"/>
          <p:cNvCxnSpPr/>
          <p:nvPr/>
        </p:nvCxnSpPr>
        <p:spPr>
          <a:xfrm rot="10800000" flipH="1">
            <a:off x="4262438" y="1702566"/>
            <a:ext cx="1344600" cy="4170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Triangles</a:t>
            </a:r>
            <a:endParaRPr/>
          </a:p>
        </p:txBody>
      </p:sp>
      <p:sp>
        <p:nvSpPr>
          <p:cNvPr id="451" name="Google Shape;451;p8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primitive</a:t>
            </a:r>
            <a:endParaRPr/>
          </a:p>
          <a:p>
            <a:pPr marL="4572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Simple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Convex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"/>
              <a:t>Planar</a:t>
            </a:r>
            <a:endParaRPr/>
          </a:p>
        </p:txBody>
      </p:sp>
      <p:sp>
        <p:nvSpPr>
          <p:cNvPr id="452" name="Google Shape;452;p81"/>
          <p:cNvSpPr/>
          <p:nvPr/>
        </p:nvSpPr>
        <p:spPr>
          <a:xfrm rot="846832">
            <a:off x="4762324" y="2205577"/>
            <a:ext cx="2202177" cy="106102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167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Models / Data Structures </a:t>
            </a:r>
            <a:endParaRPr/>
          </a:p>
        </p:txBody>
      </p:sp>
      <p:sp>
        <p:nvSpPr>
          <p:cNvPr id="458" name="Google Shape;458;p8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 face set</a:t>
            </a:r>
            <a:endParaRPr/>
          </a:p>
        </p:txBody>
      </p:sp>
      <p:pic>
        <p:nvPicPr>
          <p:cNvPr id="459" name="Google Shape;459;p82" descr="Image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1709738"/>
            <a:ext cx="6557963" cy="287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4" descr="Image result for circle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150" y="1614280"/>
            <a:ext cx="3991350" cy="3234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84"/>
          <p:cNvSpPr txBox="1">
            <a:spLocks noGrp="1"/>
          </p:cNvSpPr>
          <p:nvPr>
            <p:ph type="body" idx="1"/>
          </p:nvPr>
        </p:nvSpPr>
        <p:spPr>
          <a:xfrm>
            <a:off x="263925" y="1432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point: (1,0,0)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472" name="Google Shape;472;p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list N points around a circle.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list N points around a circle.</a:t>
            </a:r>
            <a:endParaRPr/>
          </a:p>
        </p:txBody>
      </p:sp>
      <p:sp>
        <p:nvSpPr>
          <p:cNvPr id="478" name="Google Shape;478;p85"/>
          <p:cNvSpPr txBox="1">
            <a:spLocks noGrp="1"/>
          </p:cNvSpPr>
          <p:nvPr>
            <p:ph type="body" idx="1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x = r*cos(Θ), y = r*sin(Θ)  where theta is as shown below.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Using Θ as a variable input parameter, take N tiny steps from 0...2*PI.</a:t>
            </a:r>
            <a:endParaRPr sz="2200"/>
          </a:p>
        </p:txBody>
      </p:sp>
      <p:sp>
        <p:nvSpPr>
          <p:cNvPr id="479" name="Google Shape;479;p85"/>
          <p:cNvSpPr txBox="1"/>
          <p:nvPr/>
        </p:nvSpPr>
        <p:spPr>
          <a:xfrm>
            <a:off x="4139100" y="1764225"/>
            <a:ext cx="19128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pic>
        <p:nvPicPr>
          <p:cNvPr id="480" name="Google Shape;480;p85" descr="Image result for circle r cos the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5800" y="1709738"/>
            <a:ext cx="23336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Triangles</a:t>
            </a:r>
            <a:endParaRPr/>
          </a:p>
        </p:txBody>
      </p:sp>
      <p:sp>
        <p:nvSpPr>
          <p:cNvPr id="486" name="Google Shape;486;p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want to draw the whole 2D area, not just some points</a:t>
            </a:r>
            <a:br>
              <a:rPr lang="en" sz="2400"/>
            </a:b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Simplest 2d shape (remove any points and it will make it 1d) - this makes triangles the "2D simplex"</a:t>
            </a:r>
            <a:endParaRPr sz="2400"/>
          </a:p>
        </p:txBody>
      </p:sp>
      <p:pic>
        <p:nvPicPr>
          <p:cNvPr id="487" name="Google Shape;487;p86" descr="Image result for circle triang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975" y="3"/>
            <a:ext cx="1306900" cy="1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Triangles</a:t>
            </a:r>
            <a:endParaRPr/>
          </a:p>
        </p:txBody>
      </p:sp>
      <p:sp>
        <p:nvSpPr>
          <p:cNvPr id="493" name="Google Shape;493;p87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List the points in triangle order - two approaches: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Sort list into triples of points 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>
                <a:solidFill>
                  <a:srgbClr val="0000FF"/>
                </a:solidFill>
              </a:rPr>
              <a:t>(0,0), (1,0),(0.479, 0.878)</a:t>
            </a:r>
            <a:r>
              <a:rPr lang="en" sz="2200"/>
              <a:t>, </a:t>
            </a:r>
            <a:br>
              <a:rPr lang="en" sz="2200"/>
            </a:br>
            <a:r>
              <a:rPr lang="en" sz="2200">
                <a:solidFill>
                  <a:srgbClr val="FF0000"/>
                </a:solidFill>
              </a:rPr>
              <a:t>(0,0), (0.479, 0.878), (0.841,0.540)</a:t>
            </a:r>
            <a:r>
              <a:rPr lang="en" sz="2200"/>
              <a:t>...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Repeats are evident here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Or, make a separate list of sorted triples of indices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Indices are shorter to write, so more triangles can fit in a CPU cache: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00"/>
              <a:buChar char="■"/>
            </a:pPr>
            <a:r>
              <a:rPr lang="en" sz="2200">
                <a:solidFill>
                  <a:srgbClr val="1155CC"/>
                </a:solidFill>
              </a:rPr>
              <a:t>0,1,2,</a:t>
            </a:r>
            <a:r>
              <a:rPr lang="en" sz="2200">
                <a:solidFill>
                  <a:srgbClr val="FF0000"/>
                </a:solidFill>
              </a:rPr>
              <a:t>0,2,3,</a:t>
            </a:r>
            <a:r>
              <a:rPr lang="en" sz="2200"/>
              <a:t>0,3,4,</a:t>
            </a:r>
            <a:r>
              <a:rPr lang="en" sz="2200">
                <a:solidFill>
                  <a:srgbClr val="FF00FF"/>
                </a:solidFill>
              </a:rPr>
              <a:t>0,4,5,</a:t>
            </a:r>
            <a:r>
              <a:rPr lang="en" sz="2200">
                <a:solidFill>
                  <a:srgbClr val="38761D"/>
                </a:solidFill>
              </a:rPr>
              <a:t>0,5,6,</a:t>
            </a:r>
            <a:r>
              <a:rPr lang="en" sz="2200">
                <a:solidFill>
                  <a:srgbClr val="BF9000"/>
                </a:solidFill>
              </a:rPr>
              <a:t>0,6,7</a:t>
            </a:r>
            <a:r>
              <a:rPr lang="en" sz="2200"/>
              <a:t>...</a:t>
            </a:r>
            <a:endParaRPr sz="2200"/>
          </a:p>
        </p:txBody>
      </p:sp>
      <p:pic>
        <p:nvPicPr>
          <p:cNvPr id="494" name="Google Shape;494;p87" descr="Image result for circle triang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975" y="3"/>
            <a:ext cx="1306900" cy="1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Project #2 due on Sunday 10/20/19 midnight</a:t>
            </a:r>
          </a:p>
          <a:p>
            <a:pPr marL="342900">
              <a:defRPr/>
            </a:pPr>
            <a:r>
              <a:rPr lang="en-US" sz="2025" dirty="0" smtClean="0"/>
              <a:t>PTE numbers</a:t>
            </a:r>
          </a:p>
          <a:p>
            <a:pPr marL="342900">
              <a:defRPr/>
            </a:pPr>
            <a:r>
              <a:rPr lang="en-US" sz="2025" dirty="0"/>
              <a:t>Team project info posted on </a:t>
            </a:r>
            <a:r>
              <a:rPr lang="en-US" sz="2025" dirty="0" smtClean="0"/>
              <a:t>Piazza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2813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Team Project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r>
              <a:rPr lang="en-US" sz="2400" dirty="0"/>
              <a:t>General </a:t>
            </a:r>
            <a:r>
              <a:rPr lang="en-US" sz="2400" dirty="0" smtClean="0"/>
              <a:t>Info</a:t>
            </a:r>
            <a:endParaRPr lang="en-US" sz="2400" dirty="0"/>
          </a:p>
          <a:p>
            <a:pPr lvl="1"/>
            <a:r>
              <a:rPr lang="en-US" sz="1400" dirty="0"/>
              <a:t>Team sizes: 3-6</a:t>
            </a:r>
          </a:p>
          <a:p>
            <a:pPr lvl="1"/>
            <a:r>
              <a:rPr lang="en-US" sz="1400" dirty="0"/>
              <a:t>Expectations scale with size, e.g., for teams of &gt;2, we expect advanced graphics like shadows, reflections, physics, picking, scene graphs, etc.</a:t>
            </a:r>
          </a:p>
          <a:p>
            <a:pPr lvl="1"/>
            <a:r>
              <a:rPr lang="en-US" sz="1400" dirty="0"/>
              <a:t>For example, 3 members = 1 advanced feature, 4 members = 2, 5 members = 3, etc.</a:t>
            </a:r>
          </a:p>
          <a:p>
            <a:pPr lvl="1"/>
            <a:r>
              <a:rPr lang="en-US" sz="1400" dirty="0"/>
              <a:t>Project must include basic topics of course at least through end-October; it should have interactive graphics</a:t>
            </a:r>
          </a:p>
          <a:p>
            <a:pPr lvl="1"/>
            <a:r>
              <a:rPr lang="en-US" sz="1400" dirty="0"/>
              <a:t>You can use </a:t>
            </a:r>
            <a:r>
              <a:rPr lang="en-US" sz="1400" dirty="0" err="1"/>
              <a:t>tinygraphics</a:t>
            </a:r>
            <a:r>
              <a:rPr lang="en-US" sz="1400" dirty="0"/>
              <a:t>, but no external libraries or frameworks are allowed</a:t>
            </a:r>
          </a:p>
          <a:p>
            <a:pPr lvl="1"/>
            <a:r>
              <a:rPr lang="en-US" sz="1400" dirty="0"/>
              <a:t>Projects assignments 1-4 should provide you the background needed for your project</a:t>
            </a:r>
          </a:p>
          <a:p>
            <a:pPr lvl="1"/>
            <a:r>
              <a:rPr lang="en-US" sz="1400" dirty="0"/>
              <a:t>Project discussions will occur during Friday TA sessions</a:t>
            </a:r>
          </a:p>
        </p:txBody>
      </p:sp>
    </p:spTree>
    <p:extLst>
      <p:ext uri="{BB962C8B-B14F-4D97-AF65-F5344CB8AC3E}">
        <p14:creationId xmlns:p14="http://schemas.microsoft.com/office/powerpoint/2010/main" val="1737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Team Project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r>
              <a:rPr lang="en-US" sz="2400" dirty="0"/>
              <a:t>Due </a:t>
            </a:r>
            <a:r>
              <a:rPr lang="en-US" sz="2400" dirty="0" smtClean="0"/>
              <a:t>Dates</a:t>
            </a:r>
            <a:endParaRPr lang="en-US" sz="2400" dirty="0"/>
          </a:p>
          <a:p>
            <a:pPr lvl="1"/>
            <a:r>
              <a:rPr lang="en-US" sz="1400" dirty="0"/>
              <a:t>10/29/19: first draft of project proposals and team members</a:t>
            </a:r>
          </a:p>
          <a:p>
            <a:pPr lvl="1"/>
            <a:r>
              <a:rPr lang="en-US" sz="1400" dirty="0"/>
              <a:t>11/05/19: final version of project proposals</a:t>
            </a:r>
          </a:p>
          <a:p>
            <a:pPr lvl="1"/>
            <a:r>
              <a:rPr lang="en-US" sz="1400" dirty="0"/>
              <a:t>12/01/19: team projects due</a:t>
            </a:r>
          </a:p>
          <a:p>
            <a:pPr lvl="1"/>
            <a:r>
              <a:rPr lang="en-US" sz="1400" dirty="0"/>
              <a:t>12/03/19 and 12/05/19: project presentations in regular </a:t>
            </a:r>
            <a:r>
              <a:rPr lang="en-US" sz="1400" dirty="0" smtClean="0"/>
              <a:t>class</a:t>
            </a:r>
            <a:endParaRPr lang="en-US" dirty="0"/>
          </a:p>
          <a:p>
            <a:r>
              <a:rPr lang="en-US" sz="2400" dirty="0"/>
              <a:t>Grading (total: 600 points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1400" dirty="0"/>
              <a:t>Instructor: 200 points</a:t>
            </a:r>
          </a:p>
          <a:p>
            <a:pPr lvl="1"/>
            <a:r>
              <a:rPr lang="en-US" sz="1400" dirty="0"/>
              <a:t>TAs: 200 points (100 points each TA)</a:t>
            </a:r>
          </a:p>
          <a:p>
            <a:pPr lvl="1"/>
            <a:r>
              <a:rPr lang="en-US" sz="1400" dirty="0"/>
              <a:t>Team: 100 points</a:t>
            </a:r>
          </a:p>
          <a:p>
            <a:pPr lvl="1"/>
            <a:r>
              <a:rPr lang="en-US" sz="1400" dirty="0"/>
              <a:t>Class: 100 points</a:t>
            </a:r>
          </a:p>
        </p:txBody>
      </p:sp>
    </p:spTree>
    <p:extLst>
      <p:ext uri="{BB962C8B-B14F-4D97-AF65-F5344CB8AC3E}">
        <p14:creationId xmlns:p14="http://schemas.microsoft.com/office/powerpoint/2010/main" val="23724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Primitives: points, vectors</a:t>
            </a:r>
            <a:endParaRPr lang="en-US" sz="2025" dirty="0" smtClean="0">
              <a:solidFill>
                <a:srgbClr val="FF0000"/>
              </a:solidFill>
            </a:endParaRPr>
          </a:p>
          <a:p>
            <a:pPr marL="342900">
              <a:defRPr/>
            </a:pPr>
            <a:r>
              <a:rPr lang="en-US" sz="2025" dirty="0" smtClean="0"/>
              <a:t>Vectors</a:t>
            </a:r>
            <a:endParaRPr lang="en-US" sz="2025" dirty="0" smtClean="0"/>
          </a:p>
          <a:p>
            <a:pPr marL="800100" lvl="1">
              <a:defRPr/>
            </a:pPr>
            <a:r>
              <a:rPr lang="en-US" sz="1525" dirty="0" smtClean="0"/>
              <a:t>Basis vectors</a:t>
            </a:r>
          </a:p>
          <a:p>
            <a:pPr marL="800100" lvl="1">
              <a:defRPr/>
            </a:pPr>
            <a:r>
              <a:rPr lang="en-US" sz="1525" dirty="0" smtClean="0"/>
              <a:t>Dot and cross products</a:t>
            </a:r>
            <a:endParaRPr lang="en-US" sz="1525" dirty="0" smtClean="0"/>
          </a:p>
          <a:p>
            <a:pPr marL="342900">
              <a:defRPr/>
            </a:pPr>
            <a:r>
              <a:rPr lang="en-US" sz="2025" dirty="0" smtClean="0"/>
              <a:t>Coordinate Systems</a:t>
            </a:r>
          </a:p>
          <a:p>
            <a:pPr marL="800100" lvl="1">
              <a:defRPr/>
            </a:pPr>
            <a:r>
              <a:rPr lang="en-US" sz="1525" dirty="0" smtClean="0"/>
              <a:t>LH CS, RH CS</a:t>
            </a:r>
          </a:p>
          <a:p>
            <a:pPr marL="342900">
              <a:defRPr/>
            </a:pPr>
            <a:r>
              <a:rPr lang="en-US" sz="2025" dirty="0" smtClean="0"/>
              <a:t>Matrices</a:t>
            </a:r>
          </a:p>
          <a:p>
            <a:pPr marL="800100" lvl="1">
              <a:defRPr/>
            </a:pPr>
            <a:r>
              <a:rPr lang="en-US" sz="1525" dirty="0" smtClean="0"/>
              <a:t>Square, zero, identity, symmetric, matrix operations, matrix properties</a:t>
            </a:r>
          </a:p>
          <a:p>
            <a:pPr marL="342900">
              <a:defRPr/>
            </a:pPr>
            <a:r>
              <a:rPr lang="en-US" sz="2025" dirty="0" smtClean="0"/>
              <a:t>Homogeneous Representation of Points &amp; Vectors</a:t>
            </a:r>
            <a:endParaRPr lang="en-US" sz="2025" dirty="0" smtClean="0"/>
          </a:p>
        </p:txBody>
      </p:sp>
    </p:spTree>
    <p:extLst>
      <p:ext uri="{BB962C8B-B14F-4D97-AF65-F5344CB8AC3E}">
        <p14:creationId xmlns:p14="http://schemas.microsoft.com/office/powerpoint/2010/main" val="15900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Transformations</a:t>
            </a:r>
            <a:r>
              <a:rPr lang="en-US" sz="2025" dirty="0" smtClean="0"/>
              <a:t>: translation, scaling, rotation, </a:t>
            </a:r>
            <a:r>
              <a:rPr lang="en-US" sz="2025" dirty="0" smtClean="0"/>
              <a:t>shear</a:t>
            </a:r>
          </a:p>
          <a:p>
            <a:pPr marL="342900">
              <a:defRPr/>
            </a:pPr>
            <a:r>
              <a:rPr lang="en-US" sz="2025" dirty="0" smtClean="0"/>
              <a:t>Shapes</a:t>
            </a:r>
            <a:r>
              <a:rPr lang="en-US" sz="2025" dirty="0"/>
              <a:t>: lines, </a:t>
            </a:r>
            <a:r>
              <a:rPr lang="en-US" sz="2025" dirty="0" smtClean="0"/>
              <a:t>circles, polygons (triangles), polyhedrons</a:t>
            </a:r>
            <a:endParaRPr lang="en-US" sz="2025" dirty="0"/>
          </a:p>
          <a:p>
            <a:pPr marL="342900">
              <a:defRPr/>
            </a:pPr>
            <a:r>
              <a:rPr lang="en-US" sz="2025" dirty="0" smtClean="0"/>
              <a:t>Spaces:</a:t>
            </a:r>
          </a:p>
          <a:p>
            <a:pPr marL="800100" lvl="1">
              <a:defRPr/>
            </a:pPr>
            <a:r>
              <a:rPr lang="en-US" sz="1525" dirty="0" smtClean="0"/>
              <a:t>Model space</a:t>
            </a:r>
          </a:p>
          <a:p>
            <a:pPr marL="800100" lvl="1">
              <a:defRPr/>
            </a:pPr>
            <a:r>
              <a:rPr lang="en-US" sz="1525" dirty="0" smtClean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</a:t>
            </a:r>
            <a:r>
              <a:rPr lang="en-US" sz="1525" dirty="0" smtClean="0"/>
              <a:t>ye/camera space</a:t>
            </a:r>
          </a:p>
          <a:p>
            <a:pPr marL="800100" lvl="1">
              <a:defRPr/>
            </a:pPr>
            <a:r>
              <a:rPr lang="en-US" sz="1525" dirty="0" smtClean="0"/>
              <a:t>Screen space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37599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vs Vectors</a:t>
            </a:r>
            <a:endParaRPr/>
          </a:p>
        </p:txBody>
      </p:sp>
      <p:sp>
        <p:nvSpPr>
          <p:cNvPr id="286" name="Google Shape;286;p6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What is the difference?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Points have location, but no size or direction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Vectors have size and direction, but no location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Problem: We represent both as 3-tuples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947</Words>
  <Application>Microsoft Office PowerPoint</Application>
  <PresentationFormat>On-screen Show (16:9)</PresentationFormat>
  <Paragraphs>200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Roboto</vt:lpstr>
      <vt:lpstr>Times New Roman</vt:lpstr>
      <vt:lpstr>Arial</vt:lpstr>
      <vt:lpstr>Book Antiqua</vt:lpstr>
      <vt:lpstr>Simple Light</vt:lpstr>
      <vt:lpstr>siggraph98</vt:lpstr>
      <vt:lpstr>Geometric</vt:lpstr>
      <vt:lpstr>siggraph98</vt:lpstr>
      <vt:lpstr>siggraph04-course</vt:lpstr>
      <vt:lpstr>CS174A Lecture 4</vt:lpstr>
      <vt:lpstr>SIGGRAPH trailers from 2016</vt:lpstr>
      <vt:lpstr>Today on https://www.dwitter.net/</vt:lpstr>
      <vt:lpstr>Announcements &amp; Reminders</vt:lpstr>
      <vt:lpstr>Team Project</vt:lpstr>
      <vt:lpstr>Team Project</vt:lpstr>
      <vt:lpstr>Last Lecture Recap</vt:lpstr>
      <vt:lpstr>Next Up</vt:lpstr>
      <vt:lpstr>Points vs Vectors</vt:lpstr>
      <vt:lpstr>Homogeneous Representation</vt:lpstr>
      <vt:lpstr>Switching Representations</vt:lpstr>
      <vt:lpstr>Switching Representations</vt:lpstr>
      <vt:lpstr>Relationship Between  Points and Vectors</vt:lpstr>
      <vt:lpstr>Coordinate Systems</vt:lpstr>
      <vt:lpstr>Homogeneous Representation of Points and Vectors</vt:lpstr>
      <vt:lpstr>Does the Homogeneous Representation Support Operations? </vt:lpstr>
      <vt:lpstr>Linear Combination of Points</vt:lpstr>
      <vt:lpstr>Linear Combination of Points</vt:lpstr>
      <vt:lpstr>Affine Combinations of Points</vt:lpstr>
      <vt:lpstr>Geometric Interpretation</vt:lpstr>
      <vt:lpstr>Exercise: </vt:lpstr>
      <vt:lpstr>Linear interpolation (2 points) </vt:lpstr>
      <vt:lpstr>Linear interpolation (2 points) </vt:lpstr>
      <vt:lpstr>Linear interpolation (3 points = plane) </vt:lpstr>
      <vt:lpstr>Making Shapes in Code</vt:lpstr>
      <vt:lpstr>Summary</vt:lpstr>
      <vt:lpstr>We'll make shapes out of math.</vt:lpstr>
      <vt:lpstr>Discretization</vt:lpstr>
      <vt:lpstr>Polygon</vt:lpstr>
      <vt:lpstr>Polygons</vt:lpstr>
      <vt:lpstr>Triangles</vt:lpstr>
      <vt:lpstr>Polygonal Models / Data Structures </vt:lpstr>
      <vt:lpstr>Let's list N points around a circle.</vt:lpstr>
      <vt:lpstr>Let's list N points around a circle.</vt:lpstr>
      <vt:lpstr>Triangles</vt:lpstr>
      <vt:lpstr>Triangles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3</dc:title>
  <cp:lastModifiedBy>Asish Law</cp:lastModifiedBy>
  <cp:revision>34</cp:revision>
  <dcterms:modified xsi:type="dcterms:W3CDTF">2019-10-09T02:54:41Z</dcterms:modified>
</cp:coreProperties>
</file>