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  <p:sldMasterId id="2147483707" r:id="rId3"/>
    <p:sldMasterId id="2147483709" r:id="rId4"/>
    <p:sldMasterId id="2147483710" r:id="rId5"/>
    <p:sldMasterId id="2147483711" r:id="rId6"/>
    <p:sldMasterId id="2147483740" r:id="rId7"/>
    <p:sldMasterId id="2147483753" r:id="rId8"/>
    <p:sldMasterId id="2147483766" r:id="rId9"/>
    <p:sldMasterId id="2147483779" r:id="rId10"/>
  </p:sldMasterIdLst>
  <p:notesMasterIdLst>
    <p:notesMasterId r:id="rId43"/>
  </p:notesMasterIdLst>
  <p:sldIdLst>
    <p:sldId id="256" r:id="rId11"/>
    <p:sldId id="303" r:id="rId12"/>
    <p:sldId id="304" r:id="rId13"/>
    <p:sldId id="305" r:id="rId14"/>
    <p:sldId id="313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9144000" cy="5143500" type="screen16x9"/>
  <p:notesSz cx="6858000" cy="9144000"/>
  <p:embeddedFontLst>
    <p:embeddedFont>
      <p:font typeface="Inconsolata" panose="020B0604020202020204" charset="0"/>
      <p:regular r:id="rId44"/>
      <p:bold r:id="rId45"/>
    </p:embeddedFont>
    <p:embeddedFont>
      <p:font typeface="Book Antiqua" panose="02040602050305030304" pitchFamily="18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8c7643506_0_1400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58c7643506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g58c7643506_0_1400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53181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8c7643506_0_142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58c7643506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g58c7643506_0_142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81552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8c7643506_0_1431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58c7643506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g58c7643506_0_1431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51749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8c7643506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8c7643506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011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8c7643506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8c7643506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16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8c7643506_0_145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58c7643506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00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7fe1db788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7fe1db788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7fe1db788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7fe1db788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7fe1db788_0_1291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7fe1db788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7fe1db788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7fe1db788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71c0c48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71c0c48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2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7fe1db788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7fe1db788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7fe1db788_0_1326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57fe1db788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7fe1db788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7fe1db788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7fe1db788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7fe1db788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7fe1db788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57fe1db788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7fe1db788_1_1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57fe1db78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7fe1db788_1_2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7fe1db78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7fe1db788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57fe1db788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7fe1db78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57fe1db78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EB7C8E-0CB7-436D-8B8A-97A8BBA97A6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527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926D72-253C-4AC8-A0E5-DAB6F96038B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898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1189DF-D8B6-4312-995F-214DB84DA50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24926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8c7643506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58c7643506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6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8c7643506_0_1357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c7643506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39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8c7643506_0_136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58c7643506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g58c7643506_0_136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65226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8c7643506_0_1372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58c7643506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g58c7643506_0_137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42893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6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337" name="Google Shape;337;p61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55535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6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342" name="Google Shape;342;p6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3" name="Google Shape;343;p6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6853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1732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7457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350" name="Google Shape;350;p6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0882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6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27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3214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0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837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945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27594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261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247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684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83441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49994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18054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8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6714" y="228600"/>
            <a:ext cx="2155825" cy="468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1" y="228600"/>
            <a:ext cx="6316663" cy="468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40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9329106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5" name="Google Shape;85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99287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5" name="Google Shape;95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92987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04" name="Google Shape;104;p2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7686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97338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0982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2701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6" name="Google Shape;126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38357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552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04665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5" name="Google Shape;145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71240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05569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9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4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42" name="Google Shape;242;p4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4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0122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52" name="Google Shape;252;p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12069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4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61" name="Google Shape;261;p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2976453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79599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07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83" name="Google Shape;283;p5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98073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5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01689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25220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5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02" name="Google Shape;302;p5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5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5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9484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3100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6" name="Google Shape;316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871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0938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8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327" name="Google Shape;327;p58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4572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25887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7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6243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7476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57300"/>
            <a:ext cx="8624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1325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/>
  <p:txStyles>
    <p:titleStyle>
      <a:lvl1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2pPr>
      <a:lvl3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3pPr>
      <a:lvl4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4pPr>
      <a:lvl5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5pPr>
      <a:lvl6pPr marL="3429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6pPr>
      <a:lvl7pPr marL="6858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7pPr>
      <a:lvl8pPr marL="10287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8pPr>
      <a:lvl9pPr marL="13716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har char="•"/>
        <a:defRPr sz="2325" b="1" i="1">
          <a:solidFill>
            <a:srgbClr val="FF3300"/>
          </a:solidFill>
          <a:latin typeface="+mn-lt"/>
          <a:ea typeface="+mn-ea"/>
          <a:cs typeface="+mn-cs"/>
        </a:defRPr>
      </a:lvl1pPr>
      <a:lvl2pPr marL="3429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•"/>
        <a:defRPr sz="1950">
          <a:solidFill>
            <a:schemeClr val="bg2"/>
          </a:solidFill>
          <a:latin typeface="+mn-lt"/>
        </a:defRPr>
      </a:lvl2pPr>
      <a:lvl3pPr marL="642938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–"/>
        <a:defRPr sz="1950" i="1">
          <a:solidFill>
            <a:schemeClr val="bg1"/>
          </a:solidFill>
          <a:latin typeface="+mn-lt"/>
        </a:defRPr>
      </a:lvl3pPr>
      <a:lvl4pPr marL="10287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²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3716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17145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0574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4003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27432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8339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97711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GVF_eMeo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4.xml"/><Relationship Id="rId4" Type="http://schemas.openxmlformats.org/officeDocument/2006/relationships/hyperlink" Target="https://www.youtube.com/watch?v=JAFhkdGtH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“LookAt” Matrices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163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Given: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200"/>
              <a:t>	</a:t>
            </a:r>
            <a:r>
              <a:rPr lang="en" sz="2000"/>
              <a:t>Eye point P</a:t>
            </a:r>
            <a:r>
              <a:rPr lang="en" sz="2000" baseline="-25000"/>
              <a:t>eye</a:t>
            </a:r>
            <a:r>
              <a:rPr lang="en" sz="2000"/>
              <a:t/>
            </a:r>
            <a:br>
              <a:rPr lang="en" sz="2000"/>
            </a:br>
            <a:r>
              <a:rPr lang="en" sz="2000"/>
              <a:t>Reference point P</a:t>
            </a:r>
            <a:r>
              <a:rPr lang="en" sz="2000" baseline="-25000"/>
              <a:t>ref</a:t>
            </a:r>
            <a:r>
              <a:rPr lang="en" sz="2000"/>
              <a:t/>
            </a:r>
            <a:br>
              <a:rPr lang="en" sz="2000"/>
            </a:br>
            <a:r>
              <a:rPr lang="en" sz="2000"/>
              <a:t>Up vector </a:t>
            </a:r>
            <a:r>
              <a:rPr lang="en" sz="2000" b="1"/>
              <a:t>v</a:t>
            </a:r>
            <a:r>
              <a:rPr lang="en" sz="2000" baseline="-25000"/>
              <a:t>up</a:t>
            </a: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000"/>
              <a:t>To build </a:t>
            </a:r>
            <a:r>
              <a:rPr lang="en" sz="2000" b="1"/>
              <a:t>M</a:t>
            </a:r>
            <a:r>
              <a:rPr lang="en" sz="2000" baseline="-25000"/>
              <a:t>cam</a:t>
            </a:r>
            <a:r>
              <a:rPr lang="en" sz="2000"/>
              <a:t> we need to define a camera coordinate system [</a:t>
            </a:r>
            <a:r>
              <a:rPr lang="en" sz="2000" b="1"/>
              <a:t>i </a:t>
            </a:r>
            <a:r>
              <a:rPr lang="en" sz="2000"/>
              <a:t> </a:t>
            </a:r>
            <a:r>
              <a:rPr lang="en" sz="2000" b="1"/>
              <a:t>j </a:t>
            </a:r>
            <a:r>
              <a:rPr lang="en" sz="2000"/>
              <a:t> </a:t>
            </a:r>
            <a:r>
              <a:rPr lang="en" sz="2000" b="1"/>
              <a:t>k </a:t>
            </a:r>
            <a:r>
              <a:rPr lang="en" sz="2000" i="1"/>
              <a:t>O</a:t>
            </a:r>
            <a:r>
              <a:rPr lang="en" sz="2000"/>
              <a:t>]</a:t>
            </a:r>
            <a:endParaRPr sz="2000"/>
          </a:p>
        </p:txBody>
      </p:sp>
      <p:sp>
        <p:nvSpPr>
          <p:cNvPr id="589" name="Google Shape;589;p11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M</a:t>
            </a:r>
            <a:r>
              <a:rPr lang="en" baseline="-25000"/>
              <a:t>cam</a:t>
            </a:r>
            <a:endParaRPr/>
          </a:p>
        </p:txBody>
      </p:sp>
      <p:pic>
        <p:nvPicPr>
          <p:cNvPr id="590" name="Google Shape;590;p111" descr="mc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775" y="1771650"/>
            <a:ext cx="3515916" cy="167401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91" name="Google Shape;591;p111"/>
          <p:cNvSpPr txBox="1"/>
          <p:nvPr/>
        </p:nvSpPr>
        <p:spPr>
          <a:xfrm>
            <a:off x="774700" y="2982516"/>
            <a:ext cx="3632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</a:t>
            </a:r>
            <a:r>
              <a:rPr kumimoji="0" lang="en" sz="1600" b="0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is not necessarily orthogonal to </a:t>
            </a: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</a:t>
            </a: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35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Coordinate System</a:t>
            </a:r>
            <a:endParaRPr/>
          </a:p>
        </p:txBody>
      </p:sp>
      <p:pic>
        <p:nvPicPr>
          <p:cNvPr id="598" name="Google Shape;598;p112" descr="mcam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4225" y="2674144"/>
            <a:ext cx="2165747" cy="180379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599" name="Google Shape;599;p112" descr="mc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3475" y="1083469"/>
            <a:ext cx="2663429" cy="12668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00" name="Google Shape;600;p112" descr="txp_fi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413" y="2087166"/>
            <a:ext cx="2293144" cy="205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21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113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50" y="1800225"/>
            <a:ext cx="5459014" cy="171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Change of Basis</a:t>
            </a:r>
            <a:endParaRPr/>
          </a:p>
        </p:txBody>
      </p:sp>
      <p:grpSp>
        <p:nvGrpSpPr>
          <p:cNvPr id="608" name="Google Shape;608;p113"/>
          <p:cNvGrpSpPr/>
          <p:nvPr/>
        </p:nvGrpSpPr>
        <p:grpSpPr>
          <a:xfrm>
            <a:off x="6897688" y="1202532"/>
            <a:ext cx="1428749" cy="1063228"/>
            <a:chOff x="3404" y="3213"/>
            <a:chExt cx="900" cy="893"/>
          </a:xfrm>
        </p:grpSpPr>
        <p:cxnSp>
          <p:nvCxnSpPr>
            <p:cNvPr id="609" name="Google Shape;609;p113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0" name="Google Shape;610;p113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1" name="Google Shape;611;p113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12" name="Google Shape;612;p113"/>
          <p:cNvGrpSpPr/>
          <p:nvPr/>
        </p:nvGrpSpPr>
        <p:grpSpPr>
          <a:xfrm rot="-1843320">
            <a:off x="7700620" y="575715"/>
            <a:ext cx="1302641" cy="1212258"/>
            <a:chOff x="3404" y="3213"/>
            <a:chExt cx="900" cy="893"/>
          </a:xfrm>
        </p:grpSpPr>
        <p:cxnSp>
          <p:nvCxnSpPr>
            <p:cNvPr id="613" name="Google Shape;613;p113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4" name="Google Shape;614;p113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5" name="Google Shape;615;p113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16" name="Google Shape;616;p113"/>
          <p:cNvSpPr txBox="1"/>
          <p:nvPr/>
        </p:nvSpPr>
        <p:spPr>
          <a:xfrm>
            <a:off x="8116888" y="1081088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113"/>
          <p:cNvSpPr/>
          <p:nvPr/>
        </p:nvSpPr>
        <p:spPr>
          <a:xfrm rot="10800000" flipH="1">
            <a:off x="7542213" y="1334707"/>
            <a:ext cx="460378" cy="571484"/>
          </a:xfrm>
          <a:custGeom>
            <a:avLst/>
            <a:gdLst/>
            <a:ahLst/>
            <a:cxnLst/>
            <a:rect l="l" t="t" r="r" b="b"/>
            <a:pathLst>
              <a:path w="18118" h="21596" fill="none" extrusionOk="0">
                <a:moveTo>
                  <a:pt x="17712" y="21596"/>
                </a:moveTo>
                <a:cubicBezTo>
                  <a:pt x="10541" y="21461"/>
                  <a:pt x="3905" y="17776"/>
                  <a:pt x="-1" y="11760"/>
                </a:cubicBezTo>
              </a:path>
              <a:path w="18118" h="21596" extrusionOk="0">
                <a:moveTo>
                  <a:pt x="17712" y="21596"/>
                </a:moveTo>
                <a:cubicBezTo>
                  <a:pt x="10541" y="21461"/>
                  <a:pt x="3905" y="17776"/>
                  <a:pt x="-1" y="11760"/>
                </a:cubicBezTo>
                <a:lnTo>
                  <a:pt x="18118" y="0"/>
                </a:lnTo>
                <a:lnTo>
                  <a:pt x="17712" y="21596"/>
                </a:lnTo>
                <a:close/>
              </a:path>
            </a:pathLst>
          </a:custGeom>
          <a:noFill/>
          <a:ln w="127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13"/>
          <p:cNvSpPr txBox="1"/>
          <p:nvPr/>
        </p:nvSpPr>
        <p:spPr>
          <a:xfrm>
            <a:off x="7646988" y="798910"/>
            <a:ext cx="543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113"/>
          <p:cNvSpPr txBox="1"/>
          <p:nvPr/>
        </p:nvSpPr>
        <p:spPr>
          <a:xfrm>
            <a:off x="8170863" y="1721644"/>
            <a:ext cx="543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113"/>
          <p:cNvSpPr txBox="1"/>
          <p:nvPr/>
        </p:nvSpPr>
        <p:spPr>
          <a:xfrm>
            <a:off x="8255000" y="663178"/>
            <a:ext cx="4698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113"/>
          <p:cNvSpPr/>
          <p:nvPr/>
        </p:nvSpPr>
        <p:spPr>
          <a:xfrm>
            <a:off x="8348663" y="919163"/>
            <a:ext cx="71400" cy="46500"/>
          </a:xfrm>
          <a:prstGeom prst="ellipse">
            <a:avLst/>
          </a:prstGeom>
          <a:solidFill>
            <a:schemeClr val="dk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13"/>
          <p:cNvSpPr txBox="1"/>
          <p:nvPr/>
        </p:nvSpPr>
        <p:spPr>
          <a:xfrm>
            <a:off x="7947025" y="1350169"/>
            <a:ext cx="471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113"/>
          <p:cNvSpPr txBox="1"/>
          <p:nvPr/>
        </p:nvSpPr>
        <p:spPr>
          <a:xfrm>
            <a:off x="8739188" y="1154906"/>
            <a:ext cx="314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113"/>
          <p:cNvSpPr txBox="1"/>
          <p:nvPr/>
        </p:nvSpPr>
        <p:spPr>
          <a:xfrm>
            <a:off x="7431088" y="1201341"/>
            <a:ext cx="3777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113"/>
          <p:cNvSpPr txBox="1"/>
          <p:nvPr/>
        </p:nvSpPr>
        <p:spPr>
          <a:xfrm>
            <a:off x="7862888" y="1937147"/>
            <a:ext cx="290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113"/>
          <p:cNvSpPr txBox="1"/>
          <p:nvPr/>
        </p:nvSpPr>
        <p:spPr>
          <a:xfrm>
            <a:off x="7143750" y="1298972"/>
            <a:ext cx="290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113"/>
          <p:cNvSpPr txBox="1"/>
          <p:nvPr/>
        </p:nvSpPr>
        <p:spPr>
          <a:xfrm>
            <a:off x="6970713" y="2126456"/>
            <a:ext cx="290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113"/>
          <p:cNvSpPr txBox="1"/>
          <p:nvPr/>
        </p:nvSpPr>
        <p:spPr>
          <a:xfrm>
            <a:off x="7350125" y="1622822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113"/>
          <p:cNvSpPr txBox="1"/>
          <p:nvPr/>
        </p:nvSpPr>
        <p:spPr>
          <a:xfrm>
            <a:off x="7194550" y="1890713"/>
            <a:ext cx="3999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70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</a:t>
            </a:r>
            <a:r>
              <a:rPr lang="en" baseline="-25000"/>
              <a:t>cam</a:t>
            </a:r>
            <a:endParaRPr/>
          </a:p>
        </p:txBody>
      </p:sp>
      <p:sp>
        <p:nvSpPr>
          <p:cNvPr id="636" name="Google Shape;636;p11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Change of basis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1800"/>
              <a:t>	Our reference system is WCS,</a:t>
            </a:r>
            <a:br>
              <a:rPr lang="en" sz="1800"/>
            </a:br>
            <a:r>
              <a:rPr lang="en" sz="1800"/>
              <a:t>we know the camera parameters with</a:t>
            </a:r>
            <a:br>
              <a:rPr lang="en" sz="1800"/>
            </a:br>
            <a:r>
              <a:rPr lang="en" sz="1800"/>
              <a:t>respect to the world</a:t>
            </a:r>
            <a:endParaRPr sz="18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1800"/>
              <a:t>Align WCS with VCS</a:t>
            </a:r>
            <a:endParaRPr sz="1800"/>
          </a:p>
        </p:txBody>
      </p:sp>
      <p:grpSp>
        <p:nvGrpSpPr>
          <p:cNvPr id="637" name="Google Shape;637;p114"/>
          <p:cNvGrpSpPr/>
          <p:nvPr/>
        </p:nvGrpSpPr>
        <p:grpSpPr>
          <a:xfrm>
            <a:off x="7562850" y="1604963"/>
            <a:ext cx="1428751" cy="1063228"/>
            <a:chOff x="3404" y="3213"/>
            <a:chExt cx="900" cy="893"/>
          </a:xfrm>
        </p:grpSpPr>
        <p:cxnSp>
          <p:nvCxnSpPr>
            <p:cNvPr id="638" name="Google Shape;638;p114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39" name="Google Shape;639;p114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0" name="Google Shape;640;p114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41" name="Google Shape;641;p114"/>
          <p:cNvGrpSpPr/>
          <p:nvPr/>
        </p:nvGrpSpPr>
        <p:grpSpPr>
          <a:xfrm rot="-1843320">
            <a:off x="5828958" y="1406772"/>
            <a:ext cx="1302640" cy="1212258"/>
            <a:chOff x="3404" y="3213"/>
            <a:chExt cx="900" cy="893"/>
          </a:xfrm>
        </p:grpSpPr>
        <p:cxnSp>
          <p:nvCxnSpPr>
            <p:cNvPr id="642" name="Google Shape;642;p114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3" name="Google Shape;643;p114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4" name="Google Shape;644;p114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45" name="Google Shape;645;p114"/>
          <p:cNvSpPr txBox="1"/>
          <p:nvPr/>
        </p:nvSpPr>
        <p:spPr>
          <a:xfrm>
            <a:off x="6330950" y="1612106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VCS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114"/>
          <p:cNvSpPr txBox="1"/>
          <p:nvPr/>
        </p:nvSpPr>
        <p:spPr>
          <a:xfrm>
            <a:off x="7712075" y="1489472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WCS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47" name="Google Shape;647;p114"/>
          <p:cNvCxnSpPr/>
          <p:nvPr/>
        </p:nvCxnSpPr>
        <p:spPr>
          <a:xfrm rot="10800000">
            <a:off x="6488250" y="2272810"/>
            <a:ext cx="1531800" cy="50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48" name="Google Shape;648;p114"/>
          <p:cNvSpPr txBox="1"/>
          <p:nvPr/>
        </p:nvSpPr>
        <p:spPr>
          <a:xfrm>
            <a:off x="6456363" y="2297906"/>
            <a:ext cx="957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eye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114"/>
          <p:cNvSpPr txBox="1"/>
          <p:nvPr/>
        </p:nvSpPr>
        <p:spPr>
          <a:xfrm>
            <a:off x="8461375" y="2314575"/>
            <a:ext cx="682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114"/>
          <p:cNvSpPr txBox="1"/>
          <p:nvPr/>
        </p:nvSpPr>
        <p:spPr>
          <a:xfrm>
            <a:off x="8129588" y="1710929"/>
            <a:ext cx="682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114"/>
          <p:cNvSpPr txBox="1"/>
          <p:nvPr/>
        </p:nvSpPr>
        <p:spPr>
          <a:xfrm>
            <a:off x="7732713" y="2561035"/>
            <a:ext cx="682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52" name="Google Shape;652;p114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00" y="3270647"/>
            <a:ext cx="5378052" cy="15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14"/>
          <p:cNvSpPr txBox="1"/>
          <p:nvPr/>
        </p:nvSpPr>
        <p:spPr>
          <a:xfrm>
            <a:off x="5888038" y="2961085"/>
            <a:ext cx="1454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Rotation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114"/>
          <p:cNvSpPr txBox="1"/>
          <p:nvPr/>
        </p:nvSpPr>
        <p:spPr>
          <a:xfrm>
            <a:off x="3819525" y="2947988"/>
            <a:ext cx="1670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Translation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6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</a:t>
            </a:r>
            <a:r>
              <a:rPr lang="en" baseline="-25000"/>
              <a:t>cam</a:t>
            </a:r>
            <a:r>
              <a:rPr lang="en"/>
              <a:t> Inverse</a:t>
            </a:r>
            <a:endParaRPr/>
          </a:p>
        </p:txBody>
      </p:sp>
      <p:sp>
        <p:nvSpPr>
          <p:cNvPr id="661" name="Google Shape;661;p1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Invert the smart way</a:t>
            </a:r>
            <a:endParaRPr/>
          </a:p>
        </p:txBody>
      </p:sp>
      <p:pic>
        <p:nvPicPr>
          <p:cNvPr id="662" name="Google Shape;662;p11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63" y="1819275"/>
            <a:ext cx="5775721" cy="2415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35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1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1697831"/>
            <a:ext cx="5705473" cy="315039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16"/>
          <p:cNvSpPr txBox="1">
            <a:spLocks noGrp="1"/>
          </p:cNvSpPr>
          <p:nvPr>
            <p:ph type="title"/>
          </p:nvPr>
        </p:nvSpPr>
        <p:spPr>
          <a:xfrm>
            <a:off x="260350" y="1524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</a:t>
            </a:r>
            <a:r>
              <a:rPr lang="en" baseline="-25000"/>
              <a:t>cam</a:t>
            </a:r>
            <a:r>
              <a:rPr lang="en"/>
              <a:t> Inverse</a:t>
            </a:r>
            <a:endParaRPr/>
          </a:p>
        </p:txBody>
      </p:sp>
      <p:sp>
        <p:nvSpPr>
          <p:cNvPr id="670" name="Google Shape;670;p116"/>
          <p:cNvSpPr txBox="1">
            <a:spLocks noGrp="1"/>
          </p:cNvSpPr>
          <p:nvPr>
            <p:ph type="body" idx="1"/>
          </p:nvPr>
        </p:nvSpPr>
        <p:spPr>
          <a:xfrm>
            <a:off x="247650" y="11049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Invert the smart way</a:t>
            </a:r>
            <a:endParaRPr/>
          </a:p>
        </p:txBody>
      </p:sp>
      <p:sp>
        <p:nvSpPr>
          <p:cNvPr id="671" name="Google Shape;671;p116"/>
          <p:cNvSpPr txBox="1"/>
          <p:nvPr/>
        </p:nvSpPr>
        <p:spPr>
          <a:xfrm>
            <a:off x="2346325" y="3070622"/>
            <a:ext cx="1563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Transpose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116"/>
          <p:cNvSpPr/>
          <p:nvPr/>
        </p:nvSpPr>
        <p:spPr>
          <a:xfrm>
            <a:off x="1754200" y="3424975"/>
            <a:ext cx="1333500" cy="798300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16"/>
          <p:cNvSpPr/>
          <p:nvPr/>
        </p:nvSpPr>
        <p:spPr>
          <a:xfrm>
            <a:off x="4635200" y="3343275"/>
            <a:ext cx="1010100" cy="893100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16"/>
          <p:cNvSpPr txBox="1"/>
          <p:nvPr/>
        </p:nvSpPr>
        <p:spPr>
          <a:xfrm>
            <a:off x="6042025" y="3068241"/>
            <a:ext cx="1563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Negate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83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7"/>
          <p:cNvSpPr txBox="1">
            <a:spLocks noGrp="1"/>
          </p:cNvSpPr>
          <p:nvPr>
            <p:ph type="ctrTitle"/>
          </p:nvPr>
        </p:nvSpPr>
        <p:spPr>
          <a:xfrm>
            <a:off x="211200" y="257500"/>
            <a:ext cx="87216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call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look_at()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117"/>
          <p:cNvSpPr/>
          <p:nvPr/>
        </p:nvSpPr>
        <p:spPr>
          <a:xfrm>
            <a:off x="138725" y="1440600"/>
            <a:ext cx="8910300" cy="2369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117"/>
          <p:cNvSpPr txBox="1">
            <a:spLocks noGrp="1"/>
          </p:cNvSpPr>
          <p:nvPr>
            <p:ph type="subTitle" idx="1"/>
          </p:nvPr>
        </p:nvSpPr>
        <p:spPr>
          <a:xfrm>
            <a:off x="211200" y="1561200"/>
            <a:ext cx="8721600" cy="20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Pass in eye position, at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position, and up vector.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600" b="1">
                <a:latin typeface="Inconsolata"/>
                <a:ea typeface="Inconsolata"/>
                <a:cs typeface="Inconsolata"/>
                <a:sym typeface="Inconsolata"/>
              </a:rPr>
              <a:t>Mat4.look_at( Vec.of( 0,0,0 ), Vec.of( 0,0,1 ), Vec.of( 0,1,0 ) ) );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Or: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Inconsolata"/>
                <a:ea typeface="Inconsolata"/>
                <a:cs typeface="Inconsolata"/>
                <a:sym typeface="Inconsolata"/>
              </a:rPr>
              <a:t>Mat4.look_at( ...Vec.cast( [0,0,0], [0,0,1], [0,1,0] ) );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84048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8"/>
          <p:cNvSpPr txBox="1">
            <a:spLocks noGrp="1"/>
          </p:cNvSpPr>
          <p:nvPr>
            <p:ph type="ctrTitle"/>
          </p:nvPr>
        </p:nvSpPr>
        <p:spPr>
          <a:xfrm>
            <a:off x="150125" y="1335275"/>
            <a:ext cx="8520600" cy="30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as easy to point directly at things, but valid.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 it using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mult()/rotation()/translation()/scale()</a:t>
            </a:r>
            <a:r>
              <a:rPr lang="en" sz="2400"/>
              <a:t> instead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look_at()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Remember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inverse()</a:t>
            </a:r>
            <a:r>
              <a:rPr lang="en" sz="2400"/>
              <a:t> concepts apply to cameras</a:t>
            </a:r>
            <a:endParaRPr sz="24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incremental modifications you make will encounter properties of inverted products (reverse the order </a:t>
            </a:r>
            <a:r>
              <a:rPr lang="en" sz="1800" b="1" i="1" u="sng"/>
              <a:t>and</a:t>
            </a:r>
            <a:r>
              <a:rPr lang="en" sz="1800"/>
              <a:t> invert each part)</a:t>
            </a:r>
            <a:endParaRPr sz="1800"/>
          </a:p>
        </p:txBody>
      </p:sp>
      <p:sp>
        <p:nvSpPr>
          <p:cNvPr id="687" name="Google Shape;687;p118"/>
          <p:cNvSpPr txBox="1">
            <a:spLocks noGrp="1"/>
          </p:cNvSpPr>
          <p:nvPr>
            <p:ph type="ctrTitle"/>
          </p:nvPr>
        </p:nvSpPr>
        <p:spPr>
          <a:xfrm>
            <a:off x="211200" y="257500"/>
            <a:ext cx="87216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Positioning camera without look_at()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80462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683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of the Modelview Transformation</a:t>
            </a:r>
            <a:endParaRPr sz="3000"/>
          </a:p>
        </p:txBody>
      </p:sp>
      <p:sp>
        <p:nvSpPr>
          <p:cNvPr id="693" name="Google Shape;693;p1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574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AutoNum type="arabicPeriod"/>
            </a:pPr>
            <a:r>
              <a:rPr lang="en" sz="2700"/>
              <a:t>An affine transformation composed of elementary affine transformations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AutoNum type="arabicPeriod"/>
            </a:pPr>
            <a:r>
              <a:rPr lang="en" sz="2700"/>
              <a:t>The camera transformation is a change of basis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AutoNum type="arabicPeriod"/>
            </a:pPr>
            <a:r>
              <a:rPr lang="en" sz="2700"/>
              <a:t>The modelview transformation preserves: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lines and planes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parallelism of lines and planes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affine combinations of points and relative ratios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8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Project #2 due on Sunday 10/20/19 midnight</a:t>
            </a:r>
          </a:p>
          <a:p>
            <a:pPr marL="342900">
              <a:defRPr/>
            </a:pPr>
            <a:r>
              <a:rPr lang="en-US" sz="2025" dirty="0" smtClean="0"/>
              <a:t>Midterm: Oct 29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Normals in Graphics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Normals</a:t>
            </a:r>
            <a:endParaRPr/>
          </a:p>
        </p:txBody>
      </p:sp>
      <p:sp>
        <p:nvSpPr>
          <p:cNvPr id="484" name="Google Shape;484;p85"/>
          <p:cNvSpPr txBox="1">
            <a:spLocks noGrp="1"/>
          </p:cNvSpPr>
          <p:nvPr>
            <p:ph type="body" idx="1"/>
          </p:nvPr>
        </p:nvSpPr>
        <p:spPr>
          <a:xfrm>
            <a:off x="457200" y="1018750"/>
            <a:ext cx="8229600" cy="4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Mathematics: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A vector that is perpendicular to the surface at a given point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Point “outward” or “away” from the object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True realism: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Would require calculation of normal/derivative at every point along a continuous shape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Not feasible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Graphics: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We’re only interested in vertex normals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Discrete “approximations” of the normal sampled at points on the imaginary surface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Transforming Normals</a:t>
            </a:r>
            <a:endParaRPr sz="3200"/>
          </a:p>
        </p:txBody>
      </p:sp>
      <p:sp>
        <p:nvSpPr>
          <p:cNvPr id="490" name="Google Shape;490;p8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Normal vectors are transformed along with vertices and polygons.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How do you transform a normal ?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What about unit magnitude ?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7"/>
          <p:cNvSpPr txBox="1"/>
          <p:nvPr/>
        </p:nvSpPr>
        <p:spPr>
          <a:xfrm>
            <a:off x="157325" y="169425"/>
            <a:ext cx="59787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Consider the shear matrix:</a:t>
            </a:r>
            <a:endParaRPr sz="2000" b="1"/>
          </a:p>
        </p:txBody>
      </p:sp>
      <p:sp>
        <p:nvSpPr>
          <p:cNvPr id="496" name="Google Shape;496;p87"/>
          <p:cNvSpPr txBox="1"/>
          <p:nvPr/>
        </p:nvSpPr>
        <p:spPr>
          <a:xfrm>
            <a:off x="169425" y="4320550"/>
            <a:ext cx="8919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 good thing is, this problem does not happen with tangent vectors!!!</a:t>
            </a:r>
            <a:endParaRPr sz="1800" b="1"/>
          </a:p>
        </p:txBody>
      </p:sp>
      <p:pic>
        <p:nvPicPr>
          <p:cNvPr id="497" name="Google Shape;49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25" y="71275"/>
            <a:ext cx="43910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5" y="1147600"/>
            <a:ext cx="3954225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Reason for Inverse Transpose:</a:t>
            </a:r>
            <a:endParaRPr/>
          </a:p>
        </p:txBody>
      </p:sp>
      <p:sp>
        <p:nvSpPr>
          <p:cNvPr id="504" name="Google Shape;50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31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we know about the transformed normal is that the dot product with tangent (V) must equal zero:</a:t>
            </a:r>
            <a:endParaRPr/>
          </a:p>
        </p:txBody>
      </p:sp>
      <p:pic>
        <p:nvPicPr>
          <p:cNvPr id="505" name="Google Shape;50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00" y="2000800"/>
            <a:ext cx="5111200" cy="309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88"/>
          <p:cNvCxnSpPr/>
          <p:nvPr/>
        </p:nvCxnSpPr>
        <p:spPr>
          <a:xfrm>
            <a:off x="2965075" y="3049800"/>
            <a:ext cx="1222500" cy="653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89"/>
          <p:cNvCxnSpPr/>
          <p:nvPr/>
        </p:nvCxnSpPr>
        <p:spPr>
          <a:xfrm flipH="1">
            <a:off x="7008933" y="4138609"/>
            <a:ext cx="1500" cy="439245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12;p89"/>
          <p:cNvCxnSpPr/>
          <p:nvPr/>
        </p:nvCxnSpPr>
        <p:spPr>
          <a:xfrm rot="5400000" flipH="1">
            <a:off x="6132774" y="3526128"/>
            <a:ext cx="1200" cy="585644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3" name="Google Shape;513;p8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Polygon Attributes</a:t>
            </a:r>
            <a:endParaRPr sz="3200"/>
          </a:p>
        </p:txBody>
      </p:sp>
      <p:sp>
        <p:nvSpPr>
          <p:cNvPr id="514" name="Google Shape;514;p8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Per vertex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Position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Texture coordinates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Per vertex or per face (if flat shading)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Color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Normal</a:t>
            </a:r>
            <a:endParaRPr sz="2600"/>
          </a:p>
        </p:txBody>
      </p:sp>
      <p:sp>
        <p:nvSpPr>
          <p:cNvPr id="515" name="Google Shape;515;p89"/>
          <p:cNvSpPr/>
          <p:nvPr/>
        </p:nvSpPr>
        <p:spPr>
          <a:xfrm>
            <a:off x="6213475" y="3499247"/>
            <a:ext cx="1414500" cy="7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89"/>
          <p:cNvCxnSpPr/>
          <p:nvPr/>
        </p:nvCxnSpPr>
        <p:spPr>
          <a:xfrm rot="10800000">
            <a:off x="6970713" y="2952891"/>
            <a:ext cx="0" cy="43920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7" name="Google Shape;517;p89"/>
          <p:cNvCxnSpPr/>
          <p:nvPr/>
        </p:nvCxnSpPr>
        <p:spPr>
          <a:xfrm rot="-5400000" flipH="1">
            <a:off x="8009188" y="3508125"/>
            <a:ext cx="1200" cy="58590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8" name="Google Shape;518;p89"/>
          <p:cNvCxnSpPr/>
          <p:nvPr/>
        </p:nvCxnSpPr>
        <p:spPr>
          <a:xfrm flipH="1">
            <a:off x="6508900" y="3902869"/>
            <a:ext cx="399900" cy="23580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What are normals for?</a:t>
            </a:r>
            <a:endParaRPr/>
          </a:p>
        </p:txBody>
      </p:sp>
      <p:sp>
        <p:nvSpPr>
          <p:cNvPr id="524" name="Google Shape;524;p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Lighting!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The direction of the normal determines how the light will bounce off each surface when modeling light rays.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1"/>
          <p:cNvSpPr txBox="1">
            <a:spLocks noGrp="1"/>
          </p:cNvSpPr>
          <p:nvPr>
            <p:ph type="title"/>
          </p:nvPr>
        </p:nvSpPr>
        <p:spPr>
          <a:xfrm>
            <a:off x="190575" y="205975"/>
            <a:ext cx="8763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600"/>
              <a:t>Our shapes so far have easy normal vectors.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/>
              <a:t>“Z axis” vector is perpendicular to Triangle and Square</a:t>
            </a:r>
            <a:endParaRPr sz="2700"/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/>
              <a:t>For a cube, normals would also just be axis-aligned</a:t>
            </a:r>
            <a:endParaRPr sz="2700"/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/>
              <a:t>For a sphere, we know analytically that the vector pointing away from the center (perpendicular to the formula’s surface) will be the normal.</a:t>
            </a:r>
            <a:endParaRPr sz="2700"/>
          </a:p>
          <a:p>
            <a:pPr marL="742950" marR="0" lvl="1" indent="-279400" algn="l" rtl="0"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en" sz="2700"/>
              <a:t>Just assign normal = position coord.</a:t>
            </a:r>
            <a:endParaRPr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2"/>
          <p:cNvSpPr txBox="1">
            <a:spLocks noGrp="1"/>
          </p:cNvSpPr>
          <p:nvPr>
            <p:ph type="title"/>
          </p:nvPr>
        </p:nvSpPr>
        <p:spPr>
          <a:xfrm>
            <a:off x="457200" y="205969"/>
            <a:ext cx="8229600" cy="2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do when the normals </a:t>
            </a:r>
            <a:r>
              <a:rPr lang="en" sz="3959"/>
              <a:t>aren’t known</a:t>
            </a: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92"/>
          <p:cNvSpPr txBox="1">
            <a:spLocks noGrp="1"/>
          </p:cNvSpPr>
          <p:nvPr>
            <p:ph type="body" idx="1"/>
          </p:nvPr>
        </p:nvSpPr>
        <p:spPr>
          <a:xfrm>
            <a:off x="457200" y="3267900"/>
            <a:ext cx="82296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Hint: Think per-triangle.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Plane Equation</a:t>
            </a:r>
            <a:endParaRPr sz="3600"/>
          </a:p>
        </p:txBody>
      </p:sp>
      <p:sp>
        <p:nvSpPr>
          <p:cNvPr id="542" name="Google Shape;542;p93"/>
          <p:cNvSpPr txBox="1">
            <a:spLocks noGrp="1"/>
          </p:cNvSpPr>
          <p:nvPr>
            <p:ph type="body" idx="1"/>
          </p:nvPr>
        </p:nvSpPr>
        <p:spPr>
          <a:xfrm>
            <a:off x="247650" y="786650"/>
            <a:ext cx="41091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Normal / point form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/>
          </a:p>
        </p:txBody>
      </p:sp>
      <p:pic>
        <p:nvPicPr>
          <p:cNvPr id="543" name="Google Shape;54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88" y="2231231"/>
            <a:ext cx="5588793" cy="2568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93"/>
          <p:cNvCxnSpPr>
            <a:endCxn id="545" idx="5"/>
          </p:cNvCxnSpPr>
          <p:nvPr/>
        </p:nvCxnSpPr>
        <p:spPr>
          <a:xfrm rot="10800000">
            <a:off x="6161761" y="1928089"/>
            <a:ext cx="399900" cy="5679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6" name="Google Shape;546;p93"/>
          <p:cNvCxnSpPr/>
          <p:nvPr/>
        </p:nvCxnSpPr>
        <p:spPr>
          <a:xfrm rot="10800000" flipH="1">
            <a:off x="5289550" y="1147679"/>
            <a:ext cx="22431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7" name="Google Shape;547;p93"/>
          <p:cNvCxnSpPr/>
          <p:nvPr/>
        </p:nvCxnSpPr>
        <p:spPr>
          <a:xfrm rot="10800000" flipH="1">
            <a:off x="6384925" y="1947778"/>
            <a:ext cx="22416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93"/>
          <p:cNvCxnSpPr/>
          <p:nvPr/>
        </p:nvCxnSpPr>
        <p:spPr>
          <a:xfrm>
            <a:off x="5289550" y="1996679"/>
            <a:ext cx="1114500" cy="79050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93"/>
          <p:cNvCxnSpPr/>
          <p:nvPr/>
        </p:nvCxnSpPr>
        <p:spPr>
          <a:xfrm>
            <a:off x="5292725" y="1996679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93"/>
          <p:cNvCxnSpPr/>
          <p:nvPr/>
        </p:nvCxnSpPr>
        <p:spPr>
          <a:xfrm>
            <a:off x="7543800" y="1147763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1" name="Google Shape;551;p93"/>
          <p:cNvCxnSpPr/>
          <p:nvPr/>
        </p:nvCxnSpPr>
        <p:spPr>
          <a:xfrm rot="10800000">
            <a:off x="7242238" y="1022729"/>
            <a:ext cx="17400" cy="840600"/>
          </a:xfrm>
          <a:prstGeom prst="straightConnector1">
            <a:avLst/>
          </a:prstGeom>
          <a:solidFill>
            <a:schemeClr val="accent1"/>
          </a:solidFill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545" name="Google Shape;545;p93"/>
          <p:cNvSpPr/>
          <p:nvPr/>
        </p:nvSpPr>
        <p:spPr>
          <a:xfrm>
            <a:off x="6054725" y="1846660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3"/>
          <p:cNvSpPr/>
          <p:nvPr/>
        </p:nvSpPr>
        <p:spPr>
          <a:xfrm>
            <a:off x="6518275" y="2488406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3"/>
          <p:cNvSpPr txBox="1"/>
          <p:nvPr/>
        </p:nvSpPr>
        <p:spPr>
          <a:xfrm>
            <a:off x="6605588" y="701278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c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93"/>
          <p:cNvSpPr txBox="1"/>
          <p:nvPr/>
        </p:nvSpPr>
        <p:spPr>
          <a:xfrm>
            <a:off x="6592888" y="2289572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55" name="Google Shape;555;p93"/>
          <p:cNvSpPr txBox="1"/>
          <p:nvPr/>
        </p:nvSpPr>
        <p:spPr>
          <a:xfrm>
            <a:off x="6073775" y="1632347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6" name="Google Shape;556;p93"/>
          <p:cNvSpPr txBox="1"/>
          <p:nvPr/>
        </p:nvSpPr>
        <p:spPr>
          <a:xfrm>
            <a:off x="6288088" y="2032397"/>
            <a:ext cx="45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1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93"/>
          <p:cNvSpPr txBox="1"/>
          <p:nvPr/>
        </p:nvSpPr>
        <p:spPr>
          <a:xfrm>
            <a:off x="6823075" y="1993106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 z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93"/>
          <p:cNvSpPr/>
          <p:nvPr/>
        </p:nvSpPr>
        <p:spPr>
          <a:xfrm>
            <a:off x="6886575" y="1927622"/>
            <a:ext cx="1269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93"/>
          <p:cNvSpPr/>
          <p:nvPr/>
        </p:nvSpPr>
        <p:spPr>
          <a:xfrm>
            <a:off x="4623100" y="4260025"/>
            <a:ext cx="605100" cy="43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Examples of Transformations:</a:t>
            </a:r>
          </a:p>
          <a:p>
            <a:pPr marL="800100" lvl="1">
              <a:defRPr/>
            </a:pPr>
            <a:r>
              <a:rPr lang="en-US" sz="1525" dirty="0" smtClean="0"/>
              <a:t>Rotation about a random point</a:t>
            </a:r>
          </a:p>
          <a:p>
            <a:pPr marL="800100" lvl="1">
              <a:defRPr/>
            </a:pPr>
            <a:r>
              <a:rPr lang="en-US" sz="1525" dirty="0" smtClean="0"/>
              <a:t>Rotation about a random axis/vector</a:t>
            </a:r>
          </a:p>
          <a:p>
            <a:pPr marL="342900">
              <a:defRPr/>
            </a:pPr>
            <a:r>
              <a:rPr lang="en-US" sz="2025" dirty="0"/>
              <a:t>Spaces:</a:t>
            </a:r>
          </a:p>
          <a:p>
            <a:pPr marL="800100" lvl="1">
              <a:defRPr/>
            </a:pPr>
            <a:r>
              <a:rPr lang="en-US" sz="1525" dirty="0"/>
              <a:t>Model space</a:t>
            </a:r>
          </a:p>
          <a:p>
            <a:pPr marL="800100" lvl="1">
              <a:defRPr/>
            </a:pPr>
            <a:r>
              <a:rPr lang="en-US" sz="1525" dirty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Eye/camera space</a:t>
            </a:r>
          </a:p>
          <a:p>
            <a:pPr marL="800100" lvl="1">
              <a:defRPr/>
            </a:pPr>
            <a:r>
              <a:rPr lang="en-US" sz="1525" dirty="0">
                <a:solidFill>
                  <a:srgbClr val="FF0000"/>
                </a:solidFill>
              </a:rPr>
              <a:t>Screen </a:t>
            </a:r>
            <a:r>
              <a:rPr lang="en-US" sz="1525" dirty="0" smtClean="0">
                <a:solidFill>
                  <a:srgbClr val="FF0000"/>
                </a:solidFill>
              </a:rPr>
              <a:t>space</a:t>
            </a:r>
            <a:endParaRPr lang="en-US" sz="2025" dirty="0" smtClean="0">
              <a:solidFill>
                <a:srgbClr val="FF0000"/>
              </a:solidFill>
            </a:endParaRP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525" y="1204913"/>
            <a:ext cx="3003947" cy="367664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9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Computing Normal / Point Form </a:t>
            </a:r>
            <a:br>
              <a:rPr lang="en" sz="3300"/>
            </a:br>
            <a:r>
              <a:rPr lang="en" sz="3300"/>
              <a:t>From 3 Points</a:t>
            </a:r>
            <a:endParaRPr/>
          </a:p>
        </p:txBody>
      </p:sp>
      <p:cxnSp>
        <p:nvCxnSpPr>
          <p:cNvPr id="566" name="Google Shape;566;p94"/>
          <p:cNvCxnSpPr>
            <a:stCxn id="567" idx="3"/>
            <a:endCxn id="568" idx="4"/>
          </p:cNvCxnSpPr>
          <p:nvPr/>
        </p:nvCxnSpPr>
        <p:spPr>
          <a:xfrm rot="10800000" flipH="1">
            <a:off x="6061025" y="2270710"/>
            <a:ext cx="165900" cy="6666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94"/>
          <p:cNvCxnSpPr/>
          <p:nvPr/>
        </p:nvCxnSpPr>
        <p:spPr>
          <a:xfrm rot="10800000" flipH="1">
            <a:off x="4911725" y="1651313"/>
            <a:ext cx="22431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p94"/>
          <p:cNvCxnSpPr/>
          <p:nvPr/>
        </p:nvCxnSpPr>
        <p:spPr>
          <a:xfrm rot="10800000" flipH="1">
            <a:off x="6007100" y="2451413"/>
            <a:ext cx="22416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94"/>
          <p:cNvCxnSpPr/>
          <p:nvPr/>
        </p:nvCxnSpPr>
        <p:spPr>
          <a:xfrm>
            <a:off x="4911725" y="2500313"/>
            <a:ext cx="1114500" cy="79050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94"/>
          <p:cNvCxnSpPr/>
          <p:nvPr/>
        </p:nvCxnSpPr>
        <p:spPr>
          <a:xfrm>
            <a:off x="4914900" y="2500313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p94"/>
          <p:cNvCxnSpPr/>
          <p:nvPr/>
        </p:nvCxnSpPr>
        <p:spPr>
          <a:xfrm>
            <a:off x="7165975" y="1651397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p94"/>
          <p:cNvCxnSpPr/>
          <p:nvPr/>
        </p:nvCxnSpPr>
        <p:spPr>
          <a:xfrm rot="10800000">
            <a:off x="6864413" y="1526363"/>
            <a:ext cx="17400" cy="840600"/>
          </a:xfrm>
          <a:prstGeom prst="straightConnector1">
            <a:avLst/>
          </a:prstGeom>
          <a:solidFill>
            <a:schemeClr val="accent1"/>
          </a:solidFill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568" name="Google Shape;568;p94"/>
          <p:cNvSpPr/>
          <p:nvPr/>
        </p:nvSpPr>
        <p:spPr>
          <a:xfrm>
            <a:off x="6164263" y="2175272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94"/>
          <p:cNvSpPr/>
          <p:nvPr/>
        </p:nvSpPr>
        <p:spPr>
          <a:xfrm>
            <a:off x="6627813" y="2817019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94"/>
          <p:cNvSpPr/>
          <p:nvPr/>
        </p:nvSpPr>
        <p:spPr>
          <a:xfrm>
            <a:off x="5969000" y="2905125"/>
            <a:ext cx="1269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94"/>
          <p:cNvCxnSpPr>
            <a:stCxn id="576" idx="6"/>
            <a:endCxn id="575" idx="2"/>
          </p:cNvCxnSpPr>
          <p:nvPr/>
        </p:nvCxnSpPr>
        <p:spPr>
          <a:xfrm rot="10800000" flipH="1">
            <a:off x="6095900" y="2864625"/>
            <a:ext cx="531900" cy="882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8" name="Google Shape;578;p94"/>
          <p:cNvSpPr txBox="1"/>
          <p:nvPr/>
        </p:nvSpPr>
        <p:spPr>
          <a:xfrm>
            <a:off x="6227763" y="1204913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c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94"/>
          <p:cNvSpPr txBox="1"/>
          <p:nvPr/>
        </p:nvSpPr>
        <p:spPr>
          <a:xfrm>
            <a:off x="6702425" y="2618185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7" name="Google Shape;567;p94"/>
          <p:cNvSpPr txBox="1"/>
          <p:nvPr/>
        </p:nvSpPr>
        <p:spPr>
          <a:xfrm>
            <a:off x="5635625" y="2799160"/>
            <a:ext cx="4254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0" name="Google Shape;580;p94"/>
          <p:cNvSpPr txBox="1"/>
          <p:nvPr/>
        </p:nvSpPr>
        <p:spPr>
          <a:xfrm>
            <a:off x="6183313" y="1960960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1" name="Google Shape;581;p94"/>
          <p:cNvSpPr txBox="1"/>
          <p:nvPr/>
        </p:nvSpPr>
        <p:spPr>
          <a:xfrm>
            <a:off x="6159500" y="2842022"/>
            <a:ext cx="449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94"/>
          <p:cNvSpPr txBox="1"/>
          <p:nvPr/>
        </p:nvSpPr>
        <p:spPr>
          <a:xfrm>
            <a:off x="5800725" y="2361010"/>
            <a:ext cx="45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94"/>
          <p:cNvSpPr txBox="1"/>
          <p:nvPr/>
        </p:nvSpPr>
        <p:spPr>
          <a:xfrm>
            <a:off x="7408863" y="1965722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 z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94"/>
          <p:cNvSpPr/>
          <p:nvPr/>
        </p:nvSpPr>
        <p:spPr>
          <a:xfrm>
            <a:off x="7456488" y="2224088"/>
            <a:ext cx="1269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959"/>
              <a:t>When the normals aren’t known:</a:t>
            </a:r>
            <a:endParaRPr sz="3959"/>
          </a:p>
        </p:txBody>
      </p:sp>
      <p:sp>
        <p:nvSpPr>
          <p:cNvPr id="590" name="Google Shape;590;p95"/>
          <p:cNvSpPr txBox="1">
            <a:spLocks noGrp="1"/>
          </p:cNvSpPr>
          <p:nvPr>
            <p:ph type="body" idx="1"/>
          </p:nvPr>
        </p:nvSpPr>
        <p:spPr>
          <a:xfrm>
            <a:off x="457200" y="14540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indices, collect the positions of the three points of the triangle.</a:t>
            </a:r>
            <a:endParaRPr sz="2800"/>
          </a:p>
          <a:p>
            <a:pPr marL="3429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two vectors out of the triangle.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/>
              <a:t>Use a cross product.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959"/>
              <a:t>Cross Product Normals</a:t>
            </a:r>
            <a:endParaRPr sz="3959"/>
          </a:p>
        </p:txBody>
      </p:sp>
      <p:sp>
        <p:nvSpPr>
          <p:cNvPr id="596" name="Google Shape;596;p96"/>
          <p:cNvSpPr txBox="1">
            <a:spLocks noGrp="1"/>
          </p:cNvSpPr>
          <p:nvPr>
            <p:ph type="body" idx="1"/>
          </p:nvPr>
        </p:nvSpPr>
        <p:spPr>
          <a:xfrm>
            <a:off x="457200" y="14540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dirty="0"/>
              <a:t>The result might point inside the shape instead of out!</a:t>
            </a:r>
            <a:endParaRPr sz="2800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"/>
              <a:t>(AxB = -BxA)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" dirty="0"/>
              <a:t>Hard to know which edges to make “A” and “B”</a:t>
            </a:r>
            <a:endParaRPr dirty="0"/>
          </a:p>
          <a:p>
            <a:pPr marL="3429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dirty="0"/>
              <a:t>How to detect an inward vector?  Assume shape is convex and centered at the origin.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Spaces:</a:t>
            </a:r>
          </a:p>
          <a:p>
            <a:pPr marL="800100" lvl="1">
              <a:defRPr/>
            </a:pPr>
            <a:r>
              <a:rPr lang="en-US" sz="1525" dirty="0" smtClean="0"/>
              <a:t>Model space</a:t>
            </a:r>
          </a:p>
          <a:p>
            <a:pPr marL="800100" lvl="1">
              <a:defRPr/>
            </a:pPr>
            <a:r>
              <a:rPr lang="en-US" sz="1525" dirty="0" smtClean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</a:t>
            </a:r>
            <a:r>
              <a:rPr lang="en-US" sz="1525" dirty="0" smtClean="0"/>
              <a:t>ye/camera space</a:t>
            </a:r>
          </a:p>
          <a:p>
            <a:pPr marL="800100" lvl="1">
              <a:defRPr/>
            </a:pPr>
            <a:r>
              <a:rPr lang="en-US" sz="1525" dirty="0" smtClean="0"/>
              <a:t>Screen space</a:t>
            </a:r>
            <a:endParaRPr lang="en-US" sz="2025" dirty="0" smtClean="0"/>
          </a:p>
          <a:p>
            <a:pPr marL="342900">
              <a:defRPr/>
            </a:pPr>
            <a:r>
              <a:rPr lang="en-US" sz="2025" dirty="0" smtClean="0"/>
              <a:t>Projections: parallel and perspective</a:t>
            </a:r>
          </a:p>
          <a:p>
            <a:pPr marL="342900">
              <a:defRPr/>
            </a:pPr>
            <a:r>
              <a:rPr lang="en-US" sz="2025" dirty="0" smtClean="0"/>
              <a:t>Lighting</a:t>
            </a:r>
          </a:p>
          <a:p>
            <a:pPr marL="342900">
              <a:defRPr/>
            </a:pPr>
            <a:r>
              <a:rPr lang="en-US" sz="2025" dirty="0" smtClean="0"/>
              <a:t>Flat and Smooth Shading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SIGGRAPH trailers from 2013</a:t>
            </a:r>
            <a:endParaRPr/>
          </a:p>
        </p:txBody>
      </p:sp>
      <p:sp>
        <p:nvSpPr>
          <p:cNvPr id="289" name="Google Shape;289;p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Going backwards,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https://www.youtube.com/watch?v=FUGVF_eMeo4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https://www.youtube.com/watch?v=JAFhkdGtHck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40804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228600"/>
            <a:ext cx="6471047" cy="857250"/>
          </a:xfrm>
        </p:spPr>
        <p:txBody>
          <a:bodyPr/>
          <a:lstStyle/>
          <a:p>
            <a:r>
              <a:rPr lang="en-US" altLang="en-US" sz="2475"/>
              <a:t>Composite 3D Rotation About the Origin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b="1" i="1" smtClean="0"/>
          </a:p>
          <a:p>
            <a:pPr lvl="1"/>
            <a:endParaRPr lang="en-US" altLang="en-US" b="1" i="1" smtClean="0"/>
          </a:p>
          <a:p>
            <a:pPr lvl="1"/>
            <a:r>
              <a:rPr lang="en-US" altLang="en-US" b="1" i="1" smtClean="0"/>
              <a:t>This is known as the “Euler angle” representation of 3D rotations</a:t>
            </a:r>
          </a:p>
          <a:p>
            <a:pPr lvl="1"/>
            <a:r>
              <a:rPr lang="en-US" altLang="en-US" b="1" i="1" smtClean="0"/>
              <a:t>The order of the rotation matrices is important !!</a:t>
            </a:r>
          </a:p>
          <a:p>
            <a:pPr lvl="1"/>
            <a:r>
              <a:rPr lang="en-US" altLang="en-US" b="1" i="1" smtClean="0"/>
              <a:t>Note: The Euler angle representation suffers from singularities</a:t>
            </a:r>
          </a:p>
        </p:txBody>
      </p:sp>
      <p:pic>
        <p:nvPicPr>
          <p:cNvPr id="3072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1416844"/>
            <a:ext cx="6072188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5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49271" y="2087220"/>
            <a:ext cx="6321908" cy="233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har char="•"/>
              <a:defRPr sz="3100" b="1" i="1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4572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•"/>
              <a:defRPr sz="2600">
                <a:solidFill>
                  <a:schemeClr val="bg2"/>
                </a:solidFill>
                <a:latin typeface="+mn-lt"/>
              </a:defRPr>
            </a:lvl2pPr>
            <a:lvl3pPr marL="8572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–"/>
              <a:defRPr sz="2600" i="1">
                <a:solidFill>
                  <a:schemeClr val="bg1"/>
                </a:solidFill>
                <a:latin typeface="+mn-lt"/>
              </a:defRPr>
            </a:lvl3pPr>
            <a:lvl4pPr marL="13716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²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025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What happens when the middle angle is 90˚?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Gimbal Lock</a:t>
            </a:r>
          </a:p>
        </p:txBody>
      </p:sp>
      <p:pic>
        <p:nvPicPr>
          <p:cNvPr id="33795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91"/>
          <a:stretch/>
        </p:blipFill>
        <p:spPr bwMode="auto">
          <a:xfrm>
            <a:off x="1907382" y="1173493"/>
            <a:ext cx="5528072" cy="91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8"/>
          <a:stretch/>
        </p:blipFill>
        <p:spPr bwMode="auto">
          <a:xfrm>
            <a:off x="1909868" y="2541935"/>
            <a:ext cx="5528072" cy="239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0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2" y="228600"/>
            <a:ext cx="6349604" cy="857250"/>
          </a:xfrm>
        </p:spPr>
        <p:txBody>
          <a:bodyPr/>
          <a:lstStyle/>
          <a:p>
            <a:r>
              <a:rPr lang="en-US" altLang="en-US" sz="2475"/>
              <a:t>Loss of a Rotational Degree of Freedom</a:t>
            </a:r>
          </a:p>
        </p:txBody>
      </p:sp>
      <p:pic>
        <p:nvPicPr>
          <p:cNvPr id="35843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97" y="1453754"/>
            <a:ext cx="5251847" cy="319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There are Alternatives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25" dirty="0"/>
              <a:t>It is often convenient to use other representations of 3D rotations that do not suffer from Gimbal Lock</a:t>
            </a:r>
          </a:p>
          <a:p>
            <a:pPr lvl="1"/>
            <a:r>
              <a:rPr lang="en-US" altLang="en-US" sz="1650" dirty="0"/>
              <a:t>Advanced concepts</a:t>
            </a:r>
          </a:p>
          <a:p>
            <a:pPr lvl="2"/>
            <a:r>
              <a:rPr lang="en-US" altLang="en-US" sz="1650" dirty="0"/>
              <a:t>Quaternions</a:t>
            </a:r>
          </a:p>
          <a:p>
            <a:pPr lvl="2"/>
            <a:r>
              <a:rPr lang="en-US" altLang="en-US" sz="1650" dirty="0"/>
              <a:t>Exponential Maps</a:t>
            </a:r>
          </a:p>
        </p:txBody>
      </p:sp>
    </p:spTree>
    <p:extLst>
      <p:ext uri="{BB962C8B-B14F-4D97-AF65-F5344CB8AC3E}">
        <p14:creationId xmlns:p14="http://schemas.microsoft.com/office/powerpoint/2010/main" val="375162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R}(\theta_1,\theta_2,\theta_3) = {\bf R}_z(\theta_3){\bf R}_y(\theta_2) {\bf R}_x(\theta_1)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48"/>
  <p:tag name="PICTUREFILESIZE" val="197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.8412"/>
  <p:tag name="ORIGINALWIDTH" val="720.0347"/>
  <p:tag name="LATEXADDIN" val="\documentclass{article}&#10;\usepackage{amsmath}&#10;\pagestyle{empty}&#10;\begin{document}&#10;\def\vec#1{{\mathbf#1}}&#10;\def\mat#1{{\mathbf#1}}&#10;&#10;\def\c#1{\cos\theta_{#1}}&#10;\def\s#1{\sin\theta_{#1}}&#10;&#10;\[&#10;\begin{split}&#10;\mat R(\theta_1,\theta_2,\theta_3) &amp; = \mat R_z(\theta_3)\mat R_y(\theta_2)\mat R_x(\theta_1) \\&#10;&amp; = \begin{bmatrix}&#10;\c3 &amp; -\s3 &amp; 0 &amp; 0\\&#10;\s3 &amp; \c3 &amp; 0 &amp; 0\\&#10;0&amp;0&amp;1&amp;0\\&#10;0&amp;0&amp;0&amp;1\\&#10;\end{bmatrix}&#10;\begin{bmatrix}&#10;\c2 &amp; 0 &amp; \s2 &amp; 0\\&#10;0&amp;1&amp;0&amp;0\\&#10;-\s2 &amp; 0 &amp; \c2 &amp; 0\\&#10;0&amp;0&amp;0&amp;1\\&#10;\end{bmatrix}&#10;\begin{bmatrix}&#10;1&amp;0&amp;0&amp;0\\&#10;0 &amp; \c1 &amp; -\s1 &amp; 0\\&#10;0 &amp; \s1 &amp; \c1 &amp; 0\\&#10;0&amp;0&amp;0&amp;1\\&#10;\end{bmatrix}&#10;\end{split}&#10;\]&#10;Let $\theta_2=90^\circ$ \quad ($\sin(90^\circ)=0$, $\cos(90^\circ)=1$):&#10;\[&#10;\begin{split}&#10;\mat R(\theta_1,90^\circ,\theta_3) &amp; = \mat R_z(\theta_3)\mat R_y(90^\circ)\mat R_x(\theta_1) \\&#10;&amp; = \begin{bmatrix}&#10;\c3 &amp; -\s3 &amp; 0 &amp; 0\\&#10;\s3 &amp; \c3 &amp; 0 &amp; 0\\&#10;0&amp;0&amp;1&amp;0\\&#10;0&amp;0&amp;0&amp;1\\&#10;\end{bmatrix}&#10;\begin{bmatrix}&#10;0 &amp; 0 &amp; 1 &amp; 0\\&#10;0&amp;1&amp;0&amp;0\\&#10;-1 &amp; 0 &amp; 0 &amp; 0\\&#10;0&amp;0&amp;0&amp;1\\&#10;\end{bmatrix}&#10;\begin{bmatrix}&#10;1&amp;0&amp;0&amp;0\\&#10;0 &amp; \c1 &amp; -\s1 &amp; 0\\&#10;0 &amp; \s1 &amp; \c1 &amp; 0\\&#10;0&amp;0&amp;0&amp;1\\&#10;\end{bmatrix}\\&#10;&amp; = \begin{bmatrix}&#10;\c3 &amp; -\s3 &amp; 0 &amp; 0\\&#10;\s3 &amp; \c3 &amp; 0 &amp; 0\\&#10;0&amp;0&amp;1&amp;0\\&#10;0&amp;0&amp;0&amp;1\\&#10;\end{bmatrix}&#10;\begin{bmatrix}&#10;0 &amp; \s1 &amp; \c1 &amp; 0\\&#10;0 &amp; \c1 &amp; -\s1 &amp; 0\\&#10;-1&amp;0&amp;0&amp;0\\&#10;0&amp;0&amp;0&amp;1\\&#10;\end{bmatrix}\\&#10;&amp; = \begin{bmatrix}&#10;0 &amp; \c3\s1-\s3\c1 &amp; \c3\c1+\s3\s1 &amp; 0\\&#10;0 &amp; \c3\c1+\s3\s1 &amp; -\c3\s1+\s3\c1 &amp; 0\\&#10;-1&amp;0&amp;0&amp;0\\&#10;0&amp;0&amp;0&amp;1\\&#10;\end{bmatrix}&#10;\end{split}&#10;\]&#10;\end{document}"/>
  <p:tag name="IGUANATEXSIZE" val="20"/>
  <p:tag name="IGUANATEXCURSOR" val="6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.8412"/>
  <p:tag name="ORIGINALWIDTH" val="720.0347"/>
  <p:tag name="LATEXADDIN" val="\documentclass{article}&#10;\usepackage{amsmath}&#10;\pagestyle{empty}&#10;\begin{document}&#10;\def\vec#1{{\mathbf#1}}&#10;\def\mat#1{{\mathbf#1}}&#10;&#10;\def\c#1{\cos\theta_{#1}}&#10;\def\s#1{\sin\theta_{#1}}&#10;&#10;\[&#10;\begin{split}&#10;\mat R(\theta_1,\theta_2,\theta_3) &amp; = \mat R_z(\theta_3)\mat R_y(\theta_2)\mat R_x(\theta_1) \\&#10;&amp; = \begin{bmatrix}&#10;\c3 &amp; -\s3 &amp; 0 &amp; 0\\&#10;\s3 &amp; \c3 &amp; 0 &amp; 0\\&#10;0&amp;0&amp;1&amp;0\\&#10;0&amp;0&amp;0&amp;1\\&#10;\end{bmatrix}&#10;\begin{bmatrix}&#10;\c2 &amp; 0 &amp; \s2 &amp; 0\\&#10;0&amp;1&amp;0&amp;0\\&#10;-\s2 &amp; 0 &amp; \c2 &amp; 0\\&#10;0&amp;0&amp;0&amp;1\\&#10;\end{bmatrix}&#10;\begin{bmatrix}&#10;1&amp;0&amp;0&amp;0\\&#10;0 &amp; \c1 &amp; -\s1 &amp; 0\\&#10;0 &amp; \s1 &amp; \c1 &amp; 0\\&#10;0&amp;0&amp;0&amp;1\\&#10;\end{bmatrix}&#10;\end{split}&#10;\]&#10;Let $\theta_2=90^\circ$ \quad ($\sin(90^\circ)=0$, $\cos(90^\circ)=1$):&#10;\[&#10;\begin{split}&#10;\mat R(\theta_1,90^\circ,\theta_3) &amp; = \mat R_z(\theta_3)\mat R_y(90^\circ)\mat R_x(\theta_1) \\&#10;&amp; = \begin{bmatrix}&#10;\c3 &amp; -\s3 &amp; 0 &amp; 0\\&#10;\s3 &amp; \c3 &amp; 0 &amp; 0\\&#10;0&amp;0&amp;1&amp;0\\&#10;0&amp;0&amp;0&amp;1\\&#10;\end{bmatrix}&#10;\begin{bmatrix}&#10;0 &amp; 0 &amp; 1 &amp; 0\\&#10;0&amp;1&amp;0&amp;0\\&#10;-1 &amp; 0 &amp; 0 &amp; 0\\&#10;0&amp;0&amp;0&amp;1\\&#10;\end{bmatrix}&#10;\begin{bmatrix}&#10;1&amp;0&amp;0&amp;0\\&#10;0 &amp; \c1 &amp; -\s1 &amp; 0\\&#10;0 &amp; \s1 &amp; \c1 &amp; 0\\&#10;0&amp;0&amp;0&amp;1\\&#10;\end{bmatrix}\\&#10;&amp; = \begin{bmatrix}&#10;\c3 &amp; -\s3 &amp; 0 &amp; 0\\&#10;\s3 &amp; \c3 &amp; 0 &amp; 0\\&#10;0&amp;0&amp;1&amp;0\\&#10;0&amp;0&amp;0&amp;1\\&#10;\end{bmatrix}&#10;\begin{bmatrix}&#10;0 &amp; \s1 &amp; \c1 &amp; 0\\&#10;0 &amp; \c1 &amp; -\s1 &amp; 0\\&#10;-1&amp;0&amp;0&amp;0\\&#10;0&amp;0&amp;0&amp;1\\&#10;\end{bmatrix}\\&#10;&amp; = \begin{bmatrix}&#10;0 &amp; \c3\s1-\s3\c1 &amp; \c3\c1+\s3\s1 &amp; 0\\&#10;0 &amp; \c3\c1+\s3\s1 &amp; -\c3\s1+\s3\c1 &amp; 0\\&#10;-1&amp;0&amp;0&amp;0\\&#10;0&amp;0&amp;0&amp;1\\&#10;\end{bmatrix}&#10;\end{split}&#10;\]&#10;\end{document}"/>
  <p:tag name="IGUANATEXSIZE" val="20"/>
  <p:tag name="IGUANATEXCURSOR" val="6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7.2575"/>
  <p:tag name="ORIGINALWIDTH" val="719.3802"/>
  <p:tag name="LATEXADDIN" val="\documentclass{article}&#10;\usepackage{amsmath}&#10;\pagestyle{empty}&#10;\begin{document}&#10;\def\vec#1{{\mathbf#1}}&#10;\def\mat#1{{\mathbf#1}}&#10;&#10;\def\c#1{\cos\theta_{#1}}&#10;\def\s#1{\sin\theta_{#1}}&#10;&#10;\[&#10;\begin{split}&#10;\mat R(\theta_1,90^\circ,\theta_3)&#10;&amp; = \begin{bmatrix}&#10;0 &amp; \c3\s1-\s3\c1 &amp; \c3\c1+\s3\s1 &amp; 0\\&#10;0 &amp; \c3\c1+\s3\s1 &amp; -\c3\s1+\s3\c1 &amp; 0\\&#10;-1&amp;0&amp;0&amp;0\\&#10;0&amp;0&amp;0&amp;1\\&#10;\end{bmatrix}\\&#10;&amp; = \begin{bmatrix}&#10;0 &amp; \sin(\theta_1-\theta_3) &amp; \cos(\theta_1-\theta_3) &amp; 0\\&#10;0 &amp; \cos(\theta_1-\theta_3) &amp; -\sin(\theta_1-\theta_3) &amp; 0\\&#10;-1&amp;0&amp;0&amp;0\\&#10;0&amp;0&amp;0&amp;1\\&#10;\end{bmatrix}\\&#10;&amp; = \begin{bmatrix}&#10;0 &amp; \sin\theta &amp; \cos\theta &amp; 0\\&#10;0 &amp; \cos\theta &amp; -\sin\theta &amp; 0\\&#10;-1&amp;0&amp;0&amp;0\\&#10;0&amp;0&amp;0&amp;1\\&#10;\end{bmatrix} = \mat R(\theta),&#10;\end{split}&#10;\]&#10;where $\theta = \theta_1-\theta_3$\\[10pt]&#10;Thus, the two remaining rotational degrees of freedom, $\theta_1$ and $\theta_3$, have collapsed into a single rotational degree of freedom $\theta$, which is the difference of the two rotational angles&#10;\end{document}"/>
  <p:tag name="IGUANATEXSIZE" val="20"/>
  <p:tag name="IGUANATEXCURSOR" val="443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siggraph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ggraph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752</Words>
  <Application>Microsoft Office PowerPoint</Application>
  <PresentationFormat>On-screen Show (16:9)</PresentationFormat>
  <Paragraphs>174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Inconsolata</vt:lpstr>
      <vt:lpstr>Arial</vt:lpstr>
      <vt:lpstr>Times New Roman</vt:lpstr>
      <vt:lpstr>Courier New</vt:lpstr>
      <vt:lpstr>Book Antiqua</vt:lpstr>
      <vt:lpstr>Calibri</vt:lpstr>
      <vt:lpstr>Roboto</vt:lpstr>
      <vt:lpstr>Simple Light</vt:lpstr>
      <vt:lpstr>Geometric</vt:lpstr>
      <vt:lpstr>Geometric</vt:lpstr>
      <vt:lpstr>Office Theme</vt:lpstr>
      <vt:lpstr>Custom</vt:lpstr>
      <vt:lpstr>siggraph04-course</vt:lpstr>
      <vt:lpstr>1_siggraph98</vt:lpstr>
      <vt:lpstr>1_Geometric</vt:lpstr>
      <vt:lpstr>2_Geometric</vt:lpstr>
      <vt:lpstr>siggraph98</vt:lpstr>
      <vt:lpstr>CS174A Lecture 7</vt:lpstr>
      <vt:lpstr>Announcements &amp; Reminders</vt:lpstr>
      <vt:lpstr>Last Lecture Recap</vt:lpstr>
      <vt:lpstr>Next Up</vt:lpstr>
      <vt:lpstr>SIGGRAPH trailers from 2013</vt:lpstr>
      <vt:lpstr>Composite 3D Rotation About the Origin</vt:lpstr>
      <vt:lpstr>Gimbal Lock</vt:lpstr>
      <vt:lpstr>Loss of a Rotational Degree of Freedom</vt:lpstr>
      <vt:lpstr>There are Alternatives</vt:lpstr>
      <vt:lpstr>“LookAt” Matrices</vt:lpstr>
      <vt:lpstr>Defining Mcam</vt:lpstr>
      <vt:lpstr>Camera Coordinate System</vt:lpstr>
      <vt:lpstr>Reminder: Change of Basis</vt:lpstr>
      <vt:lpstr>Building Mcam</vt:lpstr>
      <vt:lpstr>Building Mcam Inverse</vt:lpstr>
      <vt:lpstr>Building Mcam Inverse</vt:lpstr>
      <vt:lpstr>How to call look_at()</vt:lpstr>
      <vt:lpstr>Not as easy to point directly at things, but valid. Generate it using mult()/rotation()/translation()/scale() instead of look_at() Remember inverse() concepts apply to cameras Any incremental modifications you make will encounter properties of inverted products (reverse the order and invert each part)</vt:lpstr>
      <vt:lpstr>Summary of the Modelview Transformation</vt:lpstr>
      <vt:lpstr>Normals in Graphics</vt:lpstr>
      <vt:lpstr>Normals</vt:lpstr>
      <vt:lpstr>Transforming Normals</vt:lpstr>
      <vt:lpstr>PowerPoint Presentation</vt:lpstr>
      <vt:lpstr>Mathematical Reason for Inverse Transpose:</vt:lpstr>
      <vt:lpstr>Polygon Attributes</vt:lpstr>
      <vt:lpstr>Reminder: What are normals for?</vt:lpstr>
      <vt:lpstr>Our shapes so far have easy normal vectors.</vt:lpstr>
      <vt:lpstr>What do you do when the normals aren’t known?</vt:lpstr>
      <vt:lpstr>Plane Equation</vt:lpstr>
      <vt:lpstr>Computing Normal / Point Form  From 3 Points</vt:lpstr>
      <vt:lpstr>When the normals aren’t known:</vt:lpstr>
      <vt:lpstr>Cross Product Normals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Asish Law</cp:lastModifiedBy>
  <cp:revision>15</cp:revision>
  <dcterms:modified xsi:type="dcterms:W3CDTF">2019-10-20T17:28:02Z</dcterms:modified>
</cp:coreProperties>
</file>