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9" r:id="rId2"/>
    <p:sldMasterId id="2147483711" r:id="rId3"/>
  </p:sldMasterIdLst>
  <p:notesMasterIdLst>
    <p:notesMasterId r:id="rId15"/>
  </p:notesMasterIdLst>
  <p:sldIdLst>
    <p:sldId id="256" r:id="rId4"/>
    <p:sldId id="303" r:id="rId5"/>
    <p:sldId id="326" r:id="rId6"/>
    <p:sldId id="304" r:id="rId7"/>
    <p:sldId id="305" r:id="rId8"/>
    <p:sldId id="289" r:id="rId9"/>
    <p:sldId id="307" r:id="rId10"/>
    <p:sldId id="310" r:id="rId11"/>
    <p:sldId id="308" r:id="rId12"/>
    <p:sldId id="314" r:id="rId13"/>
    <p:sldId id="311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Book Antiqua" panose="02040602050305030304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73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62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4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32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7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</a:t>
            </a:r>
            <a:r>
              <a:rPr lang="en" dirty="0"/>
              <a:t>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Perspective Projection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053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sp>
        <p:nvSpPr>
          <p:cNvPr id="10" name="Google Shape;601;p97"/>
          <p:cNvSpPr txBox="1">
            <a:spLocks/>
          </p:cNvSpPr>
          <p:nvPr/>
        </p:nvSpPr>
        <p:spPr>
          <a:xfrm>
            <a:off x="457200" y="2650921"/>
            <a:ext cx="7176783" cy="64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/>
              <a:t>Apply </a:t>
            </a:r>
            <a:r>
              <a:rPr lang="en-US" sz="1800" dirty="0"/>
              <a:t>Perspective Division</a:t>
            </a:r>
          </a:p>
          <a:p>
            <a:pPr algn="l"/>
            <a:r>
              <a:rPr lang="en-US" sz="1800" dirty="0" smtClean="0"/>
              <a:t>How to handle –</a:t>
            </a:r>
            <a:r>
              <a:rPr lang="en-US" sz="1800" dirty="0" err="1" smtClean="0"/>
              <a:t>ve</a:t>
            </a:r>
            <a:r>
              <a:rPr lang="en-US" sz="1800" dirty="0" smtClean="0"/>
              <a:t> values of w? What does it mean?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601;p97"/>
              <p:cNvSpPr txBox="1">
                <a:spLocks/>
              </p:cNvSpPr>
              <p:nvPr/>
            </p:nvSpPr>
            <p:spPr>
              <a:xfrm>
                <a:off x="457200" y="1063378"/>
                <a:ext cx="4840447" cy="137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Normalized PPM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𝐴𝑡𝑎𝑛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en-US" sz="1800" b="0" i="0" dirty="0" smtClean="0"/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𝐵𝑡𝑎𝑛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378"/>
                <a:ext cx="4840447" cy="1377607"/>
              </a:xfrm>
              <a:prstGeom prst="rect">
                <a:avLst/>
              </a:prstGeom>
              <a:blipFill>
                <a:blip r:embed="rId3"/>
                <a:stretch>
                  <a:fillRect l="-1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601;p97"/>
              <p:cNvSpPr txBox="1">
                <a:spLocks/>
              </p:cNvSpPr>
              <p:nvPr/>
            </p:nvSpPr>
            <p:spPr>
              <a:xfrm>
                <a:off x="5724087" y="1200150"/>
                <a:ext cx="1479260" cy="1099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algn="l"/>
                <a:r>
                  <a:rPr lang="en-US" sz="1800" dirty="0" smtClean="0"/>
                  <a:t>B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087" y="1200150"/>
                <a:ext cx="1479260" cy="1099095"/>
              </a:xfrm>
              <a:prstGeom prst="rect">
                <a:avLst/>
              </a:prstGeom>
              <a:blipFill>
                <a:blip r:embed="rId4"/>
                <a:stretch>
                  <a:fillRect l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Window-to-Viewport Mapping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692090" y="1156391"/>
                <a:ext cx="7487175" cy="2912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Change from normalized volume (xyz) to screen coordinates (XY)</a:t>
                </a:r>
              </a:p>
              <a:p>
                <a:pPr algn="l"/>
                <a:endParaRPr lang="en-US" sz="1800" dirty="0" smtClean="0"/>
              </a:p>
              <a:p>
                <a:pPr algn="l"/>
                <a:r>
                  <a:rPr lang="en-US" sz="1800" dirty="0"/>
                  <a:t>xyz: </a:t>
                </a:r>
                <a:r>
                  <a:rPr lang="en-US" sz="1800" dirty="0" smtClean="0"/>
                  <a:t>normalized point </a:t>
                </a:r>
                <a:r>
                  <a:rPr lang="en-US" sz="1800" dirty="0"/>
                  <a:t>after perspective </a:t>
                </a:r>
                <a:r>
                  <a:rPr lang="en-US" sz="1800" dirty="0" smtClean="0"/>
                  <a:t>division</a:t>
                </a:r>
              </a:p>
              <a:p>
                <a:pPr algn="l"/>
                <a:r>
                  <a:rPr lang="en-US" sz="1800" dirty="0" smtClean="0"/>
                  <a:t>XY: screen coordinates</a:t>
                </a:r>
                <a:endParaRPr lang="en-US" sz="1800" dirty="0"/>
              </a:p>
              <a:p>
                <a:pPr algn="l"/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l</a:t>
                </a:r>
                <a:r>
                  <a:rPr lang="en-US" sz="1800" dirty="0" err="1" smtClean="0"/>
                  <a:t>,v</a:t>
                </a:r>
                <a:r>
                  <a:rPr lang="en-US" sz="1800" baseline="-25000" dirty="0" err="1" smtClean="0"/>
                  <a:t>b</a:t>
                </a:r>
                <a:r>
                  <a:rPr lang="en-US" sz="1800" dirty="0" smtClean="0"/>
                  <a:t>: lower-left corner of viewport</a:t>
                </a:r>
              </a:p>
              <a:p>
                <a:pPr algn="l"/>
                <a:r>
                  <a:rPr lang="en-US" sz="1800" dirty="0" err="1" smtClean="0"/>
                  <a:t>v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err="1" smtClean="0"/>
                  <a:t>,v</a:t>
                </a:r>
                <a:r>
                  <a:rPr lang="en-US" sz="1800" baseline="-25000" dirty="0" err="1" smtClean="0"/>
                  <a:t>t</a:t>
                </a:r>
                <a:r>
                  <a:rPr lang="en-US" sz="1800" dirty="0" smtClean="0"/>
                  <a:t>: upper-right corner of viewport</a:t>
                </a:r>
              </a:p>
              <a:p>
                <a:pPr algn="l"/>
                <a:endParaRPr lang="en-US" sz="1800" dirty="0"/>
              </a:p>
              <a:p>
                <a:r>
                  <a:rPr lang="en-US" sz="1800" dirty="0" smtClean="0"/>
                  <a:t>X = 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𝑣𝑙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𝑣𝑙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Y = y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𝑣𝑏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𝑣𝑏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0" y="1156391"/>
                <a:ext cx="7487175" cy="2912269"/>
              </a:xfrm>
              <a:prstGeom prst="rect">
                <a:avLst/>
              </a:prstGeom>
              <a:blipFill>
                <a:blip r:embed="rId3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Midterm: Oct 29</a:t>
            </a:r>
          </a:p>
          <a:p>
            <a:pPr marL="342900">
              <a:defRPr/>
            </a:pPr>
            <a:r>
              <a:rPr lang="en-US" sz="2025" dirty="0"/>
              <a:t>Midterm study guide posted in Piazza</a:t>
            </a:r>
          </a:p>
          <a:p>
            <a:pPr marL="342900">
              <a:defRPr/>
            </a:pPr>
            <a:r>
              <a:rPr lang="en-US" sz="2025" dirty="0" smtClean="0"/>
              <a:t>Team project proposals due: Oct 29</a:t>
            </a:r>
          </a:p>
          <a:p>
            <a:pPr marL="342900">
              <a:defRPr/>
            </a:pPr>
            <a:r>
              <a:rPr lang="en-US" sz="2025" dirty="0" smtClean="0"/>
              <a:t>Project #3 assigned in Piazza/Github</a:t>
            </a:r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 Session This Friday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Team project</a:t>
            </a:r>
          </a:p>
          <a:p>
            <a:pPr marL="800100" lvl="1">
              <a:defRPr/>
            </a:pPr>
            <a:r>
              <a:rPr lang="en-US" sz="1525" dirty="0" smtClean="0"/>
              <a:t>First draft of proposal due: 10/29/19</a:t>
            </a:r>
          </a:p>
          <a:p>
            <a:pPr marL="800100" lvl="1">
              <a:defRPr/>
            </a:pPr>
            <a:r>
              <a:rPr lang="en-US" sz="1525" dirty="0" smtClean="0"/>
              <a:t>What’s expected in the proposal</a:t>
            </a:r>
          </a:p>
          <a:p>
            <a:pPr marL="800100" lvl="1">
              <a:defRPr/>
            </a:pPr>
            <a:r>
              <a:rPr lang="en-US" sz="1525" dirty="0" smtClean="0"/>
              <a:t>Still looking for teammates? Resolve this Friday</a:t>
            </a:r>
          </a:p>
          <a:p>
            <a:pPr marL="342900">
              <a:defRPr/>
            </a:pPr>
            <a:r>
              <a:rPr lang="en-US" sz="2025" dirty="0" smtClean="0"/>
              <a:t>Project assignment #3</a:t>
            </a:r>
          </a:p>
          <a:p>
            <a:pPr marL="342900">
              <a:defRPr/>
            </a:pPr>
            <a:r>
              <a:rPr lang="en-US" sz="2025" dirty="0" smtClean="0"/>
              <a:t>Midterm review</a:t>
            </a: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0335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Spaces</a:t>
            </a:r>
            <a:r>
              <a:rPr lang="en-US" sz="2025" dirty="0"/>
              <a:t>:</a:t>
            </a:r>
          </a:p>
          <a:p>
            <a:pPr marL="800100" lvl="1">
              <a:defRPr/>
            </a:pPr>
            <a:r>
              <a:rPr lang="en-US" sz="1525" dirty="0"/>
              <a:t>Model space</a:t>
            </a:r>
          </a:p>
          <a:p>
            <a:pPr marL="800100" lvl="1">
              <a:defRPr/>
            </a:pPr>
            <a:r>
              <a:rPr lang="en-US" sz="1525" dirty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Eye/camera space</a:t>
            </a:r>
          </a:p>
          <a:p>
            <a:pPr marL="800100" lvl="1">
              <a:defRPr/>
            </a:pPr>
            <a:r>
              <a:rPr lang="en-US" sz="1525" dirty="0">
                <a:solidFill>
                  <a:srgbClr val="FF0000"/>
                </a:solidFill>
              </a:rPr>
              <a:t>Screen </a:t>
            </a:r>
            <a:r>
              <a:rPr lang="en-US" sz="1525" dirty="0" smtClean="0">
                <a:solidFill>
                  <a:srgbClr val="FF0000"/>
                </a:solidFill>
              </a:rPr>
              <a:t>space</a:t>
            </a:r>
            <a:endParaRPr lang="en-US" sz="2025" dirty="0" smtClean="0">
              <a:solidFill>
                <a:srgbClr val="FF0000"/>
              </a:solidFill>
            </a:endParaRPr>
          </a:p>
          <a:p>
            <a:pPr marL="342900">
              <a:defRPr/>
            </a:pPr>
            <a:r>
              <a:rPr lang="en-US" sz="2025" dirty="0"/>
              <a:t>Projections: </a:t>
            </a:r>
            <a:r>
              <a:rPr lang="en-US" sz="2025" dirty="0" smtClean="0"/>
              <a:t>Parallel </a:t>
            </a:r>
            <a:r>
              <a:rPr lang="en-US" sz="2025" dirty="0"/>
              <a:t>and </a:t>
            </a:r>
            <a:r>
              <a:rPr lang="en-US" sz="2025" dirty="0" smtClean="0"/>
              <a:t>Perspective</a:t>
            </a:r>
            <a:endParaRPr lang="en-US" sz="2025" dirty="0"/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Projections: parallel and perspective</a:t>
            </a:r>
          </a:p>
          <a:p>
            <a:pPr marL="800100" lvl="1">
              <a:defRPr/>
            </a:pPr>
            <a:r>
              <a:rPr lang="en-US" sz="1525" dirty="0" smtClean="0"/>
              <a:t>Orthographic and perspective view volumes</a:t>
            </a:r>
          </a:p>
          <a:p>
            <a:pPr marL="800100" lvl="1">
              <a:defRPr/>
            </a:pPr>
            <a:r>
              <a:rPr lang="en-US" sz="1525" dirty="0" smtClean="0"/>
              <a:t>Canonical (normalized) view volume</a:t>
            </a:r>
          </a:p>
          <a:p>
            <a:pPr marL="342900">
              <a:defRPr/>
            </a:pPr>
            <a:r>
              <a:rPr lang="en-US" sz="2025" dirty="0" smtClean="0"/>
              <a:t>Backface Culling</a:t>
            </a:r>
          </a:p>
          <a:p>
            <a:pPr marL="342900">
              <a:defRPr/>
            </a:pPr>
            <a:r>
              <a:rPr lang="en-US" sz="2025" dirty="0"/>
              <a:t>Hidden Surface Removal</a:t>
            </a:r>
          </a:p>
          <a:p>
            <a:pPr marL="342900">
              <a:defRPr/>
            </a:pPr>
            <a:r>
              <a:rPr lang="en-US" sz="2025" dirty="0" smtClean="0"/>
              <a:t>Flat and Smooth Shading: introduction</a:t>
            </a:r>
          </a:p>
          <a:p>
            <a:pPr marL="342900">
              <a:defRPr/>
            </a:pPr>
            <a:r>
              <a:rPr lang="en-US" sz="2025" dirty="0" smtClean="0"/>
              <a:t>Lighting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Projections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3829574" cy="332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79" y="1200150"/>
            <a:ext cx="3984580" cy="332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Orthographic Projection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601;p97"/>
              <p:cNvSpPr txBox="1">
                <a:spLocks/>
              </p:cNvSpPr>
              <p:nvPr/>
            </p:nvSpPr>
            <p:spPr>
              <a:xfrm>
                <a:off x="593412" y="1623032"/>
                <a:ext cx="5622829" cy="1197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2800" dirty="0" smtClean="0"/>
                  <a:t>Orthographic PM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2" y="1623032"/>
                <a:ext cx="5622829" cy="1197346"/>
              </a:xfrm>
              <a:prstGeom prst="rect">
                <a:avLst/>
              </a:prstGeom>
              <a:blipFill>
                <a:blip r:embed="rId3"/>
                <a:stretch>
                  <a:fillRect l="-2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601;p97"/>
              <p:cNvSpPr txBox="1">
                <a:spLocks/>
              </p:cNvSpPr>
              <p:nvPr/>
            </p:nvSpPr>
            <p:spPr>
              <a:xfrm>
                <a:off x="593412" y="2930953"/>
                <a:ext cx="5455050" cy="1762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2800" dirty="0" smtClean="0"/>
                  <a:t>Normalized OPM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l-GR" sz="2800" dirty="0" smtClean="0"/>
                  <a:t> </a:t>
                </a: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2" y="2930953"/>
                <a:ext cx="5455050" cy="1762175"/>
              </a:xfrm>
              <a:prstGeom prst="rect">
                <a:avLst/>
              </a:prstGeom>
              <a:blipFill>
                <a:blip r:embed="rId4"/>
                <a:stretch>
                  <a:fillRect l="-2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601;p97"/>
              <p:cNvSpPr txBox="1">
                <a:spLocks/>
              </p:cNvSpPr>
              <p:nvPr/>
            </p:nvSpPr>
            <p:spPr>
              <a:xfrm>
                <a:off x="5939406" y="1587179"/>
                <a:ext cx="1947426" cy="1258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400" b="1" dirty="0" smtClean="0"/>
                  <a:t>View Volume</a:t>
                </a:r>
              </a:p>
              <a:p>
                <a:r>
                  <a:rPr lang="en-US" sz="18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 &lt;= X 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&lt;= Y 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N &lt;= Z &lt;= F</a:t>
                </a:r>
                <a:endParaRPr lang="en-US" sz="1800" dirty="0"/>
              </a:p>
            </p:txBody>
          </p:sp>
        </mc:Choice>
        <mc:Fallback xmlns="">
          <p:sp>
            <p:nvSpPr>
              <p:cNvPr id="17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06" y="1587179"/>
                <a:ext cx="1947426" cy="1258967"/>
              </a:xfrm>
              <a:prstGeom prst="rect">
                <a:avLst/>
              </a:prstGeom>
              <a:blipFill>
                <a:blip r:embed="rId5"/>
                <a:stretch>
                  <a:fillRect t="-434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01;p97"/>
          <p:cNvSpPr txBox="1">
            <a:spLocks/>
          </p:cNvSpPr>
          <p:nvPr/>
        </p:nvSpPr>
        <p:spPr>
          <a:xfrm>
            <a:off x="5939406" y="3242039"/>
            <a:ext cx="1947426" cy="113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smtClean="0"/>
              <a:t>Canonical View Volume</a:t>
            </a:r>
          </a:p>
          <a:p>
            <a:r>
              <a:rPr lang="en-US" sz="1800" dirty="0" smtClean="0"/>
              <a:t>-1 &lt;= X’ &lt;= 1</a:t>
            </a:r>
          </a:p>
          <a:p>
            <a:r>
              <a:rPr lang="en-US" sz="1800" dirty="0" smtClean="0"/>
              <a:t>-1 &lt;= Y’ &lt;= 1</a:t>
            </a:r>
          </a:p>
          <a:p>
            <a:r>
              <a:rPr lang="en-US" sz="1800" dirty="0" smtClean="0"/>
              <a:t> 0 &lt;= Z’ &lt;=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24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Perspective Projection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3" y="1417740"/>
            <a:ext cx="4384557" cy="2290577"/>
          </a:xfrm>
          <a:prstGeom prst="rect">
            <a:avLst/>
          </a:prstGeom>
        </p:spPr>
      </p:pic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83" y="2122415"/>
            <a:ext cx="1924816" cy="635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601;p97"/>
              <p:cNvSpPr txBox="1">
                <a:spLocks/>
              </p:cNvSpPr>
              <p:nvPr/>
            </p:nvSpPr>
            <p:spPr>
              <a:xfrm>
                <a:off x="1996580" y="3493577"/>
                <a:ext cx="6271620" cy="1197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2800" dirty="0" smtClean="0"/>
                  <a:t>Perspective PM </a:t>
                </a:r>
                <a:r>
                  <a:rPr lang="en-US" sz="2000" dirty="0" smtClean="0"/>
                  <a:t>(square viewport)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80" y="3493577"/>
                <a:ext cx="6271620" cy="1197346"/>
              </a:xfrm>
              <a:prstGeom prst="rect">
                <a:avLst/>
              </a:prstGeom>
              <a:blipFill>
                <a:blip r:embed="rId5"/>
                <a:stretch>
                  <a:fillRect l="-2043" t="-1015" b="-35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Perspective Projection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3697648" cy="169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82" y="1200150"/>
            <a:ext cx="4504412" cy="1811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574645" y="3178211"/>
                <a:ext cx="2739006" cy="1258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Aspect Ratio (</a:t>
                </a:r>
                <a:r>
                  <a:rPr lang="en-US" sz="1800" dirty="0" err="1" smtClean="0"/>
                  <a:t>A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algn="l"/>
                <a:r>
                  <a:rPr lang="en-US" sz="1800" dirty="0" smtClean="0"/>
                  <a:t>Half Angle of View = </a:t>
                </a:r>
                <a:r>
                  <a:rPr lang="el-GR" sz="1800" dirty="0" smtClean="0"/>
                  <a:t>θ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5" y="3178211"/>
                <a:ext cx="2739006" cy="1258967"/>
              </a:xfrm>
              <a:prstGeom prst="rect">
                <a:avLst/>
              </a:prstGeom>
              <a:blipFill>
                <a:blip r:embed="rId5"/>
                <a:stretch>
                  <a:fillRect l="-1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601;p97"/>
              <p:cNvSpPr txBox="1">
                <a:spLocks/>
              </p:cNvSpPr>
              <p:nvPr/>
            </p:nvSpPr>
            <p:spPr>
              <a:xfrm>
                <a:off x="3313651" y="3118892"/>
                <a:ext cx="4840447" cy="137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US" sz="1800" dirty="0" smtClean="0"/>
                  <a:t>Normalized PPM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𝐴𝑡𝑎𝑛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𝐵𝑡𝑎𝑛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nor/>
                                </m:rPr>
                                <a:rPr lang="el-GR" sz="1800" dirty="0"/>
                                <m:t>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51" y="3118892"/>
                <a:ext cx="4840447" cy="1377607"/>
              </a:xfrm>
              <a:prstGeom prst="rect">
                <a:avLst/>
              </a:prstGeom>
              <a:blipFill>
                <a:blip r:embed="rId6"/>
                <a:stretch>
                  <a:fillRect l="-1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17287</TotalTime>
  <Words>236</Words>
  <Application>Microsoft Office PowerPoint</Application>
  <PresentationFormat>On-screen Show (16:9)</PresentationFormat>
  <Paragraphs>68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Cambria Math</vt:lpstr>
      <vt:lpstr>Arial</vt:lpstr>
      <vt:lpstr>Roboto</vt:lpstr>
      <vt:lpstr>Book Antiqua</vt:lpstr>
      <vt:lpstr>Calibri</vt:lpstr>
      <vt:lpstr>Geometric</vt:lpstr>
      <vt:lpstr>Office Theme</vt:lpstr>
      <vt:lpstr>siggraph04-course</vt:lpstr>
      <vt:lpstr>CS174A Lecture 8</vt:lpstr>
      <vt:lpstr>Announcements &amp; Reminders</vt:lpstr>
      <vt:lpstr>TA Session This Friday</vt:lpstr>
      <vt:lpstr>Last Lecture Recap</vt:lpstr>
      <vt:lpstr>Next Up</vt:lpstr>
      <vt:lpstr>Projections</vt:lpstr>
      <vt:lpstr>Orthographic Projection</vt:lpstr>
      <vt:lpstr>Perspective Projection</vt:lpstr>
      <vt:lpstr>Perspective Projection</vt:lpstr>
      <vt:lpstr>Perspective Projection</vt:lpstr>
      <vt:lpstr>Window-to-Viewport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Asish Law</cp:lastModifiedBy>
  <cp:revision>87</cp:revision>
  <dcterms:modified xsi:type="dcterms:W3CDTF">2019-10-23T05:42:14Z</dcterms:modified>
</cp:coreProperties>
</file>