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</p:sldMasterIdLst>
  <p:notesMasterIdLst>
    <p:notesMasterId r:id="rId20"/>
  </p:notesMasterIdLst>
  <p:sldIdLst>
    <p:sldId id="256" r:id="rId4"/>
    <p:sldId id="303" r:id="rId5"/>
    <p:sldId id="326" r:id="rId6"/>
    <p:sldId id="304" r:id="rId7"/>
    <p:sldId id="305" r:id="rId8"/>
    <p:sldId id="312" r:id="rId9"/>
    <p:sldId id="313" r:id="rId10"/>
    <p:sldId id="315" r:id="rId11"/>
    <p:sldId id="316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Book Antiqua" panose="020406020503050303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2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8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08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4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Midterm Review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Only students registered in the course may take this </a:t>
            </a:r>
            <a:r>
              <a:rPr lang="en-US" sz="2025" dirty="0" smtClean="0"/>
              <a:t>exam</a:t>
            </a:r>
          </a:p>
          <a:p>
            <a:pPr marL="342900">
              <a:defRPr/>
            </a:pPr>
            <a:r>
              <a:rPr lang="en-US" sz="2025" dirty="0"/>
              <a:t>Exam is closed book, closed notes, closed </a:t>
            </a:r>
            <a:r>
              <a:rPr lang="en-US" sz="2025" dirty="0" smtClean="0"/>
              <a:t>electronics</a:t>
            </a:r>
          </a:p>
          <a:p>
            <a:pPr marL="342900">
              <a:defRPr/>
            </a:pPr>
            <a:r>
              <a:rPr lang="en-US" sz="2025" dirty="0"/>
              <a:t>Unless explicitly specified, you don’t have to </a:t>
            </a:r>
            <a:r>
              <a:rPr lang="en-US" sz="2025" dirty="0" smtClean="0"/>
              <a:t>multiply matrices</a:t>
            </a:r>
          </a:p>
          <a:p>
            <a:pPr marL="342900">
              <a:defRPr/>
            </a:pPr>
            <a:r>
              <a:rPr lang="en-US" sz="2025" dirty="0"/>
              <a:t>No points are deducted for wrong answers</a:t>
            </a:r>
          </a:p>
          <a:p>
            <a:pPr marL="342900">
              <a:defRPr/>
            </a:pPr>
            <a:r>
              <a:rPr lang="en-US" sz="2025" dirty="0"/>
              <a:t>I will NOT ask anything that I’ve not covered in class</a:t>
            </a:r>
          </a:p>
          <a:p>
            <a:pPr marL="342900">
              <a:defRPr/>
            </a:pPr>
            <a:r>
              <a:rPr lang="en-US" sz="2025" dirty="0"/>
              <a:t>Midterm carries 100 points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0654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Chapter 1: Graphics Systems </a:t>
            </a:r>
            <a:r>
              <a:rPr lang="en-US" sz="3200" dirty="0" smtClean="0"/>
              <a:t>&amp; </a:t>
            </a:r>
            <a:r>
              <a:rPr lang="en-US" sz="3200" dirty="0"/>
              <a:t>Models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What are the 4 elements of computer graphics?</a:t>
            </a:r>
          </a:p>
          <a:p>
            <a:pPr marL="342900">
              <a:defRPr/>
            </a:pPr>
            <a:r>
              <a:rPr lang="en-US" sz="2025" dirty="0"/>
              <a:t>Examples of procedural animation: physics-based, behavioral</a:t>
            </a:r>
          </a:p>
          <a:p>
            <a:pPr marL="342900">
              <a:defRPr/>
            </a:pPr>
            <a:r>
              <a:rPr lang="en-US" sz="2025" dirty="0" smtClean="0"/>
              <a:t>Diff </a:t>
            </a:r>
            <a:r>
              <a:rPr lang="en-US" sz="2025" dirty="0"/>
              <a:t>between random scan (calligraphic) &amp;</a:t>
            </a:r>
            <a:r>
              <a:rPr lang="en-US" sz="2025" dirty="0" smtClean="0"/>
              <a:t> </a:t>
            </a:r>
            <a:r>
              <a:rPr lang="en-US" sz="2025" dirty="0"/>
              <a:t>raster output devices</a:t>
            </a:r>
          </a:p>
          <a:p>
            <a:pPr marL="342900">
              <a:defRPr/>
            </a:pPr>
            <a:r>
              <a:rPr lang="en-US" sz="2025" dirty="0" smtClean="0"/>
              <a:t>Diff </a:t>
            </a:r>
            <a:r>
              <a:rPr lang="en-US" sz="2025" dirty="0"/>
              <a:t>between interlaced and non-interlaced devices</a:t>
            </a:r>
          </a:p>
          <a:p>
            <a:pPr marL="342900">
              <a:defRPr/>
            </a:pPr>
            <a:r>
              <a:rPr lang="en-US" sz="2025" dirty="0" smtClean="0"/>
              <a:t>Diff </a:t>
            </a:r>
            <a:r>
              <a:rPr lang="en-US" sz="2025" dirty="0"/>
              <a:t>between single and double buffering</a:t>
            </a:r>
          </a:p>
          <a:p>
            <a:pPr marL="342900">
              <a:defRPr/>
            </a:pPr>
            <a:r>
              <a:rPr lang="en-US" sz="2025" dirty="0"/>
              <a:t>Memory space needed by a frame buffer</a:t>
            </a:r>
          </a:p>
          <a:p>
            <a:pPr marL="342900">
              <a:defRPr/>
            </a:pPr>
            <a:r>
              <a:rPr lang="en-US" sz="2025" dirty="0"/>
              <a:t>Max time to read pixel from memory at a certain refresh rate</a:t>
            </a:r>
          </a:p>
          <a:p>
            <a:pPr marL="342900">
              <a:defRPr/>
            </a:pPr>
            <a:r>
              <a:rPr lang="en-US" sz="2025" dirty="0" smtClean="0"/>
              <a:t>Book Exercises: 1.8 </a:t>
            </a:r>
            <a:r>
              <a:rPr lang="en-US" sz="2025" dirty="0"/>
              <a:t>- </a:t>
            </a:r>
            <a:r>
              <a:rPr lang="en-US" sz="2025" dirty="0" smtClean="0"/>
              <a:t>1.11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8479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Points and Vectors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Vector operations, properties, inverse, etc.</a:t>
            </a:r>
          </a:p>
          <a:p>
            <a:pPr marL="342900">
              <a:defRPr/>
            </a:pPr>
            <a:r>
              <a:rPr lang="en-US" sz="2025" dirty="0"/>
              <a:t>Find new point based on initial point and direction of vectors</a:t>
            </a:r>
          </a:p>
          <a:p>
            <a:pPr marL="342900">
              <a:defRPr/>
            </a:pPr>
            <a:r>
              <a:rPr lang="en-US" sz="2025" dirty="0"/>
              <a:t>Dot products, special cases</a:t>
            </a:r>
          </a:p>
          <a:p>
            <a:pPr marL="342900">
              <a:defRPr/>
            </a:pPr>
            <a:r>
              <a:rPr lang="en-US" sz="2025" dirty="0"/>
              <a:t>Cross products</a:t>
            </a:r>
          </a:p>
          <a:p>
            <a:pPr marL="342900">
              <a:defRPr/>
            </a:pPr>
            <a:r>
              <a:rPr lang="en-US" sz="2025" dirty="0"/>
              <a:t>Parametric equations of line and </a:t>
            </a:r>
            <a:r>
              <a:rPr lang="en-US" sz="2025" dirty="0" smtClean="0"/>
              <a:t>plane</a:t>
            </a:r>
            <a:endParaRPr lang="en-US" sz="2025" dirty="0"/>
          </a:p>
          <a:p>
            <a:pPr marL="342900">
              <a:defRPr/>
            </a:pPr>
            <a:r>
              <a:rPr lang="en-US" sz="2025" dirty="0"/>
              <a:t>What is the diff between affine combinations and convex combination of points?</a:t>
            </a:r>
          </a:p>
          <a:p>
            <a:pPr marL="342900">
              <a:defRPr/>
            </a:pPr>
            <a:r>
              <a:rPr lang="en-US" sz="2025" dirty="0"/>
              <a:t>Find point on an edge based on different values of α</a:t>
            </a:r>
            <a:r>
              <a:rPr lang="en-US" sz="2025" baseline="-25000" dirty="0"/>
              <a:t>1</a:t>
            </a:r>
            <a:r>
              <a:rPr lang="en-US" sz="2025" dirty="0"/>
              <a:t> and α</a:t>
            </a:r>
            <a:r>
              <a:rPr lang="en-US" sz="2025" baseline="-25000" dirty="0"/>
              <a:t>2</a:t>
            </a:r>
            <a:r>
              <a:rPr lang="en-US" sz="2025" dirty="0"/>
              <a:t>; which is affine, which is convex</a:t>
            </a:r>
            <a:r>
              <a:rPr lang="en-US" sz="2025" dirty="0" smtClean="0"/>
              <a:t>?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4833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Chapter 2.4.1: Polygons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What is tessellation and triangulation? Difference between them</a:t>
            </a:r>
          </a:p>
          <a:p>
            <a:pPr marL="342900">
              <a:defRPr/>
            </a:pPr>
            <a:r>
              <a:rPr lang="en-US" sz="2025" dirty="0"/>
              <a:t>Provide the full index structure of a simple polyhedron</a:t>
            </a:r>
          </a:p>
          <a:p>
            <a:pPr marL="342900">
              <a:defRPr/>
            </a:pPr>
            <a:r>
              <a:rPr lang="en-US" sz="2025" dirty="0"/>
              <a:t>Two problems with concave polygons: finding outward normals and determining if a point is inside or outside a polygon</a:t>
            </a:r>
          </a:p>
          <a:p>
            <a:pPr marL="342900">
              <a:defRPr/>
            </a:pPr>
            <a:r>
              <a:rPr lang="en-US" sz="2025" dirty="0"/>
              <a:t>Give 3 reasons why triangles are preferred polys in graphics hardware</a:t>
            </a:r>
          </a:p>
          <a:p>
            <a:pPr marL="342900">
              <a:defRPr/>
            </a:pPr>
            <a:r>
              <a:rPr lang="en-US" sz="2025" dirty="0" smtClean="0"/>
              <a:t>Book exercises</a:t>
            </a:r>
            <a:r>
              <a:rPr lang="en-US" sz="2025" dirty="0"/>
              <a:t>: 2.11-2.14, </a:t>
            </a:r>
            <a:r>
              <a:rPr lang="en-US" sz="2025" dirty="0" smtClean="0"/>
              <a:t>2.18-2.19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2622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Chapter 4: Transformations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Properties of affine </a:t>
            </a:r>
            <a:r>
              <a:rPr lang="en-US" sz="2025" dirty="0" smtClean="0"/>
              <a:t>combinations</a:t>
            </a:r>
          </a:p>
          <a:p>
            <a:pPr marL="342900">
              <a:defRPr/>
            </a:pPr>
            <a:r>
              <a:rPr lang="en-US" sz="2025" dirty="0"/>
              <a:t>Properties of rigid body transformations</a:t>
            </a:r>
          </a:p>
          <a:p>
            <a:pPr marL="342900">
              <a:defRPr/>
            </a:pPr>
            <a:r>
              <a:rPr lang="en-US" sz="2025" dirty="0"/>
              <a:t>Translation, scaling, rotation, </a:t>
            </a:r>
            <a:r>
              <a:rPr lang="en-US" sz="2025" dirty="0" smtClean="0"/>
              <a:t>shear, mirror </a:t>
            </a:r>
            <a:r>
              <a:rPr lang="en-US" sz="2025" dirty="0"/>
              <a:t>matrices</a:t>
            </a:r>
          </a:p>
          <a:p>
            <a:pPr marL="342900">
              <a:defRPr/>
            </a:pPr>
            <a:r>
              <a:rPr lang="en-US" sz="2025" dirty="0" smtClean="0"/>
              <a:t>Prove </a:t>
            </a:r>
            <a:r>
              <a:rPr lang="en-US" sz="2025" dirty="0"/>
              <a:t>using HMs that 2 consecutive transformations are </a:t>
            </a:r>
            <a:r>
              <a:rPr lang="en-US" sz="2025" dirty="0" smtClean="0"/>
              <a:t>commutative</a:t>
            </a:r>
            <a:endParaRPr lang="en-US" sz="2025" dirty="0"/>
          </a:p>
          <a:p>
            <a:pPr marL="342900">
              <a:defRPr/>
            </a:pPr>
            <a:r>
              <a:rPr lang="en-US" sz="2025" dirty="0"/>
              <a:t>How to rotate a point about a random point?</a:t>
            </a:r>
          </a:p>
          <a:p>
            <a:pPr marL="342900">
              <a:defRPr/>
            </a:pPr>
            <a:r>
              <a:rPr lang="en-US" sz="2025" dirty="0"/>
              <a:t>How to rotate about a random vector, using sequence of rotations or changes of basis/frames</a:t>
            </a:r>
            <a:r>
              <a:rPr lang="en-US" sz="2025" dirty="0" smtClean="0"/>
              <a:t>?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26863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Geometric Calculations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Point in polygon test for convex/concave polys: semi-infinite ray, angle summation</a:t>
            </a:r>
          </a:p>
          <a:p>
            <a:pPr marL="342900">
              <a:defRPr/>
            </a:pPr>
            <a:r>
              <a:rPr lang="en-US" sz="2025" dirty="0"/>
              <a:t>Normal vector calculations: 3 consecutive CCW vertices, summation method</a:t>
            </a:r>
          </a:p>
          <a:p>
            <a:pPr marL="342900">
              <a:defRPr/>
            </a:pPr>
            <a:r>
              <a:rPr lang="en-US" sz="2025" dirty="0"/>
              <a:t>Plane equations: 3 points in a plane, surface normal + distance from origin</a:t>
            </a:r>
          </a:p>
          <a:p>
            <a:pPr marL="342900">
              <a:defRPr/>
            </a:pPr>
            <a:r>
              <a:rPr lang="en-US" sz="2025" dirty="0"/>
              <a:t>On-line test</a:t>
            </a:r>
          </a:p>
          <a:p>
            <a:pPr marL="342900">
              <a:defRPr/>
            </a:pPr>
            <a:r>
              <a:rPr lang="en-US" sz="2025" dirty="0"/>
              <a:t>Edge-edge intersections</a:t>
            </a:r>
          </a:p>
          <a:p>
            <a:pPr marL="342900">
              <a:defRPr/>
            </a:pPr>
            <a:r>
              <a:rPr lang="en-US" sz="2025" dirty="0"/>
              <a:t>Collinearity test</a:t>
            </a:r>
          </a:p>
        </p:txBody>
      </p:sp>
    </p:spTree>
    <p:extLst>
      <p:ext uri="{BB962C8B-B14F-4D97-AF65-F5344CB8AC3E}">
        <p14:creationId xmlns:p14="http://schemas.microsoft.com/office/powerpoint/2010/main" val="8892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Chapter 5: Viewing &amp; HSR</a:t>
            </a:r>
            <a:endParaRPr lang="en-US" sz="3200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What </a:t>
            </a:r>
            <a:r>
              <a:rPr lang="en-US" sz="2025" dirty="0" err="1" smtClean="0"/>
              <a:t>params</a:t>
            </a:r>
            <a:r>
              <a:rPr lang="en-US" sz="2025" dirty="0" smtClean="0"/>
              <a:t> </a:t>
            </a:r>
            <a:r>
              <a:rPr lang="en-US" sz="2025" dirty="0"/>
              <a:t>are needed to form eye/camera matrix?</a:t>
            </a:r>
          </a:p>
          <a:p>
            <a:pPr marL="342900">
              <a:defRPr/>
            </a:pPr>
            <a:r>
              <a:rPr lang="en-US" sz="2025" dirty="0"/>
              <a:t>What </a:t>
            </a:r>
            <a:r>
              <a:rPr lang="en-US" sz="2025" dirty="0" err="1"/>
              <a:t>params</a:t>
            </a:r>
            <a:r>
              <a:rPr lang="en-US" sz="2025" dirty="0"/>
              <a:t> are needed to form </a:t>
            </a:r>
            <a:r>
              <a:rPr lang="en-US" sz="2025" dirty="0" err="1" smtClean="0"/>
              <a:t>orth</a:t>
            </a:r>
            <a:r>
              <a:rPr lang="en-US" sz="2025" dirty="0" smtClean="0"/>
              <a:t> or </a:t>
            </a:r>
            <a:r>
              <a:rPr lang="en-US" sz="2025" dirty="0" err="1" smtClean="0"/>
              <a:t>pers</a:t>
            </a:r>
            <a:r>
              <a:rPr lang="en-US" sz="2025" dirty="0" smtClean="0"/>
              <a:t> </a:t>
            </a:r>
            <a:r>
              <a:rPr lang="en-US" sz="2025" dirty="0" err="1"/>
              <a:t>proj</a:t>
            </a:r>
            <a:r>
              <a:rPr lang="en-US" sz="2025" dirty="0"/>
              <a:t> matrix?</a:t>
            </a:r>
          </a:p>
          <a:p>
            <a:pPr marL="342900">
              <a:defRPr/>
            </a:pPr>
            <a:r>
              <a:rPr lang="en-US" sz="2025" dirty="0"/>
              <a:t>Transformations from projection matrices to normalized </a:t>
            </a:r>
            <a:r>
              <a:rPr lang="en-US" sz="2025" dirty="0" smtClean="0"/>
              <a:t>forms</a:t>
            </a:r>
          </a:p>
          <a:p>
            <a:pPr marL="342900">
              <a:defRPr/>
            </a:pPr>
            <a:r>
              <a:rPr lang="en-US" sz="2025" dirty="0" smtClean="0"/>
              <a:t>Aspect ratio</a:t>
            </a:r>
            <a:endParaRPr lang="en-US" sz="2025" dirty="0"/>
          </a:p>
          <a:p>
            <a:pPr marL="342900">
              <a:defRPr/>
            </a:pPr>
            <a:r>
              <a:rPr lang="en-US" sz="2025" dirty="0" smtClean="0"/>
              <a:t>Normalized window to viewport </a:t>
            </a:r>
            <a:r>
              <a:rPr lang="en-US" sz="2025" dirty="0"/>
              <a:t>mapping</a:t>
            </a:r>
          </a:p>
          <a:p>
            <a:pPr marL="342900">
              <a:defRPr/>
            </a:pPr>
            <a:r>
              <a:rPr lang="en-US" sz="2025" dirty="0"/>
              <a:t>What is back face culling? How do you do this in world space, in eye space and in </a:t>
            </a:r>
            <a:r>
              <a:rPr lang="en-US" sz="2025" dirty="0" smtClean="0"/>
              <a:t>normalized projection </a:t>
            </a:r>
            <a:r>
              <a:rPr lang="en-US" sz="2025" dirty="0"/>
              <a:t>space</a:t>
            </a:r>
            <a:r>
              <a:rPr lang="en-US" sz="2025" dirty="0" smtClean="0"/>
              <a:t>?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5781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Midterm: Oct 29</a:t>
            </a:r>
          </a:p>
          <a:p>
            <a:pPr marL="342900">
              <a:defRPr/>
            </a:pPr>
            <a:r>
              <a:rPr lang="en-US" sz="2025" dirty="0"/>
              <a:t>Midterm study guide posted in Piazza</a:t>
            </a:r>
          </a:p>
          <a:p>
            <a:pPr marL="342900">
              <a:defRPr/>
            </a:pPr>
            <a:r>
              <a:rPr lang="en-US" sz="2025" dirty="0" smtClean="0"/>
              <a:t>Team project proposals due (first draft): Oct 31</a:t>
            </a:r>
          </a:p>
          <a:p>
            <a:pPr marL="342900">
              <a:defRPr/>
            </a:pPr>
            <a:r>
              <a:rPr lang="en-US" sz="2025" dirty="0" smtClean="0"/>
              <a:t>Team project proposals due (final version): Nov 5</a:t>
            </a:r>
          </a:p>
          <a:p>
            <a:pPr marL="342900">
              <a:defRPr/>
            </a:pPr>
            <a:r>
              <a:rPr lang="en-US" sz="2025" dirty="0" smtClean="0"/>
              <a:t>Project #3 assigned in Piazza/Github</a:t>
            </a:r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Team project</a:t>
            </a:r>
          </a:p>
          <a:p>
            <a:pPr marL="800100" lvl="1">
              <a:defRPr/>
            </a:pPr>
            <a:r>
              <a:rPr lang="en-US" sz="1525" dirty="0" smtClean="0"/>
              <a:t>First draft of proposal due: 10/31/19</a:t>
            </a:r>
          </a:p>
          <a:p>
            <a:pPr marL="800100" lvl="1">
              <a:defRPr/>
            </a:pPr>
            <a:r>
              <a:rPr lang="en-US" sz="1525" dirty="0" smtClean="0"/>
              <a:t>What’s expected in the proposal</a:t>
            </a:r>
          </a:p>
          <a:p>
            <a:pPr marL="800100" lvl="1">
              <a:defRPr/>
            </a:pPr>
            <a:r>
              <a:rPr lang="en-US" sz="1525" dirty="0" smtClean="0"/>
              <a:t>Still looking for teammates? Resolve this Friday</a:t>
            </a:r>
          </a:p>
          <a:p>
            <a:pPr marL="342900">
              <a:defRPr/>
            </a:pPr>
            <a:r>
              <a:rPr lang="en-US" sz="2025" dirty="0" smtClean="0"/>
              <a:t>Project assignment #3</a:t>
            </a:r>
          </a:p>
          <a:p>
            <a:pPr marL="342900">
              <a:defRPr/>
            </a:pPr>
            <a:r>
              <a:rPr lang="en-US" sz="2025" dirty="0" smtClean="0"/>
              <a:t>Midterm review</a:t>
            </a:r>
            <a:endParaRPr lang="en-US" sz="2025" dirty="0"/>
          </a:p>
          <a:p>
            <a:pPr marL="0" indent="0">
              <a:buNone/>
              <a:defRPr/>
            </a:pPr>
            <a:r>
              <a:rPr lang="en-US" sz="2025" dirty="0" smtClean="0"/>
              <a:t>Jonathan’s office hours: Friday 10-11 AM, additional office hours next week before midterm</a:t>
            </a:r>
          </a:p>
          <a:p>
            <a:pPr marL="0" indent="0">
              <a:buNone/>
              <a:defRPr/>
            </a:pPr>
            <a:r>
              <a:rPr lang="en-US" sz="2025" dirty="0" smtClean="0"/>
              <a:t>Yunqi Guo: Office hours Tuesday 9-11 AM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Spaces</a:t>
            </a:r>
            <a:r>
              <a:rPr lang="en-US" sz="2025" dirty="0"/>
              <a:t>:</a:t>
            </a:r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</a:t>
            </a:r>
            <a:r>
              <a:rPr lang="en-US" sz="1525" dirty="0" smtClean="0"/>
              <a:t>space</a:t>
            </a:r>
          </a:p>
          <a:p>
            <a:pPr marL="800100" lvl="1">
              <a:defRPr/>
            </a:pPr>
            <a:r>
              <a:rPr lang="en-US" sz="1525" dirty="0" smtClean="0"/>
              <a:t>Screen space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Projections: </a:t>
            </a:r>
            <a:r>
              <a:rPr lang="en-US" sz="2025" dirty="0" smtClean="0"/>
              <a:t>Orthographic </a:t>
            </a:r>
            <a:r>
              <a:rPr lang="en-US" sz="2025" dirty="0"/>
              <a:t>and </a:t>
            </a:r>
            <a:r>
              <a:rPr lang="en-US" sz="2025" dirty="0" smtClean="0"/>
              <a:t>Perspective</a:t>
            </a:r>
            <a:endParaRPr lang="en-US" sz="2025" dirty="0"/>
          </a:p>
          <a:p>
            <a:pPr marL="800100" lvl="1">
              <a:defRPr/>
            </a:pPr>
            <a:r>
              <a:rPr lang="en-US" sz="1525" dirty="0"/>
              <a:t>Orthographic and perspective view volumes</a:t>
            </a:r>
          </a:p>
          <a:p>
            <a:pPr marL="800100" lvl="1">
              <a:defRPr/>
            </a:pPr>
            <a:r>
              <a:rPr lang="en-US" sz="1525" dirty="0"/>
              <a:t>Canonical (normalized) view </a:t>
            </a:r>
            <a:r>
              <a:rPr lang="en-US" sz="1525" dirty="0" smtClean="0"/>
              <a:t>volume</a:t>
            </a:r>
          </a:p>
          <a:p>
            <a:pPr marL="342900">
              <a:defRPr/>
            </a:pPr>
            <a:r>
              <a:rPr lang="en-US" sz="2025" dirty="0" smtClean="0"/>
              <a:t>Window-to-Viewport Mapping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Backface Culling</a:t>
            </a:r>
          </a:p>
          <a:p>
            <a:pPr marL="342900">
              <a:defRPr/>
            </a:pPr>
            <a:r>
              <a:rPr lang="en-US" sz="2025" dirty="0" smtClean="0"/>
              <a:t>Geometric Calculations</a:t>
            </a:r>
          </a:p>
          <a:p>
            <a:pPr marL="342900">
              <a:defRPr/>
            </a:pPr>
            <a:r>
              <a:rPr lang="en-US" sz="2025" dirty="0" smtClean="0"/>
              <a:t>MIDTERM REVIEW</a:t>
            </a:r>
          </a:p>
          <a:p>
            <a:pPr marL="342900">
              <a:defRPr/>
            </a:pPr>
            <a:r>
              <a:rPr lang="en-US" sz="2025" dirty="0"/>
              <a:t>Hidden Surface Removal</a:t>
            </a:r>
          </a:p>
          <a:p>
            <a:pPr marL="342900">
              <a:defRPr/>
            </a:pPr>
            <a:r>
              <a:rPr lang="en-US" sz="2025" dirty="0" smtClean="0"/>
              <a:t>Flat and Smooth Shading</a:t>
            </a:r>
          </a:p>
          <a:p>
            <a:pPr marL="342900">
              <a:defRPr/>
            </a:pPr>
            <a:r>
              <a:rPr lang="en-US" sz="2025" dirty="0" smtClean="0"/>
              <a:t>Lighting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Backface Culling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10" name="Google Shape;601;p97"/>
          <p:cNvSpPr txBox="1">
            <a:spLocks/>
          </p:cNvSpPr>
          <p:nvPr/>
        </p:nvSpPr>
        <p:spPr>
          <a:xfrm>
            <a:off x="692090" y="1156392"/>
            <a:ext cx="7487175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/>
              <a:t>N = outward normal vector of face</a:t>
            </a:r>
          </a:p>
          <a:p>
            <a:pPr algn="l"/>
            <a:r>
              <a:rPr lang="en-US" sz="1800" dirty="0" smtClean="0"/>
              <a:t>P = a point on face</a:t>
            </a:r>
          </a:p>
          <a:p>
            <a:pPr algn="l"/>
            <a:r>
              <a:rPr lang="en-US" sz="1800" dirty="0" smtClean="0"/>
              <a:t>E = eye vector (from a point on face to eye = E - P)</a:t>
            </a:r>
          </a:p>
          <a:p>
            <a:pPr algn="l"/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 World Space: N·E &gt;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 Eye/Camera Space: N</a:t>
            </a:r>
            <a:r>
              <a:rPr lang="en-US" sz="1800" dirty="0"/>
              <a:t>·</a:t>
            </a:r>
            <a:r>
              <a:rPr lang="en-US" sz="1800" dirty="0" smtClean="0"/>
              <a:t>P &gt;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 Projection Space (after perspective division):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z</a:t>
            </a:r>
            <a:r>
              <a:rPr lang="en-US" sz="1800" dirty="0" smtClean="0"/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23330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708868" y="980223"/>
                <a:ext cx="7839514" cy="3809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Point in Polygon Test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Semi-infinite ray</a:t>
                </a:r>
                <a:br>
                  <a:rPr lang="en-US" sz="1400" dirty="0" smtClean="0"/>
                </a:br>
                <a:r>
                  <a:rPr lang="en-US" sz="1400" dirty="0" smtClean="0"/>
                  <a:t>(y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&gt;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and y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≤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) or (y</a:t>
                </a:r>
                <a:r>
                  <a:rPr lang="en-US" sz="1400" baseline="-25000" dirty="0" smtClean="0"/>
                  <a:t>1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≤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and y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&gt;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) where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is the middle vertex of 3 consecutive vertices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Angle summation</a:t>
                </a:r>
                <a:br>
                  <a:rPr lang="en-US" sz="1400" dirty="0" smtClean="0"/>
                </a:br>
                <a:r>
                  <a:rPr lang="en-US" sz="1400" dirty="0" smtClean="0"/>
                  <a:t>If directed angle sum = 0, then outside, else inside</a:t>
                </a:r>
              </a:p>
              <a:p>
                <a:pPr marL="342900" indent="-342900" algn="l">
                  <a:buFont typeface="+mj-lt"/>
                  <a:buAutoNum type="romanLcPeriod"/>
                </a:pPr>
                <a:endParaRPr lang="en-US" sz="14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Normal Vector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3 consecutive vertices (convex vertices): find cross product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Summation method</a:t>
                </a:r>
                <a:br>
                  <a:rPr lang="en-US" sz="1400" dirty="0" smtClean="0"/>
                </a:b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𝑦𝑗</m:t>
                            </m:r>
                          </m:e>
                        </m:d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 smtClean="0"/>
                  <a:t>)</a:t>
                </a:r>
                <a:br>
                  <a:rPr lang="en-US" sz="1400" dirty="0" smtClean="0"/>
                </a:br>
                <a:r>
                  <a:rPr lang="en-US" sz="1400" dirty="0" smtClean="0"/>
                  <a:t>where j = (i+1) mod n; n = total number of vertices</a:t>
                </a:r>
                <a:br>
                  <a:rPr lang="en-US" sz="1400" dirty="0" smtClean="0"/>
                </a:br>
                <a:endParaRPr lang="en-US" sz="14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Plane Equation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Surface normal and distance from origin</a:t>
                </a:r>
                <a:br>
                  <a:rPr lang="en-US" sz="1400" dirty="0" smtClean="0"/>
                </a:b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x</a:t>
                </a:r>
                <a:r>
                  <a:rPr lang="en-US" sz="1400" dirty="0" err="1" smtClean="0"/>
                  <a:t>x</a:t>
                </a:r>
                <a:r>
                  <a:rPr lang="en-US" sz="1400" dirty="0" smtClean="0"/>
                  <a:t> + </a:t>
                </a: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y</a:t>
                </a:r>
                <a:r>
                  <a:rPr lang="en-US" sz="1400" dirty="0" err="1" smtClean="0"/>
                  <a:t>y</a:t>
                </a:r>
                <a:r>
                  <a:rPr lang="en-US" sz="1400" dirty="0" smtClean="0"/>
                  <a:t> + </a:t>
                </a: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z</a:t>
                </a:r>
                <a:r>
                  <a:rPr lang="en-US" sz="1400" dirty="0" err="1" smtClean="0"/>
                  <a:t>z</a:t>
                </a:r>
                <a:r>
                  <a:rPr lang="en-US" sz="1400" dirty="0" smtClean="0"/>
                  <a:t> = d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3 points on plane</a:t>
                </a:r>
                <a:br>
                  <a:rPr lang="en-US" sz="1400" dirty="0" smtClean="0"/>
                </a:b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x</a:t>
                </a:r>
                <a:r>
                  <a:rPr lang="en-US" sz="1400" dirty="0" smtClean="0"/>
                  <a:t>(x – x</a:t>
                </a:r>
                <a:r>
                  <a:rPr lang="en-US" sz="1400" baseline="-25000" dirty="0" smtClean="0"/>
                  <a:t>i</a:t>
                </a:r>
                <a:r>
                  <a:rPr lang="en-US" sz="1400" dirty="0" smtClean="0"/>
                  <a:t>) + </a:t>
                </a: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y</a:t>
                </a:r>
                <a:r>
                  <a:rPr lang="en-US" sz="1400" dirty="0" smtClean="0"/>
                  <a:t>(y – </a:t>
                </a:r>
                <a:r>
                  <a:rPr lang="en-US" sz="1400" dirty="0" err="1" smtClean="0"/>
                  <a:t>y</a:t>
                </a:r>
                <a:r>
                  <a:rPr lang="en-US" sz="1400" baseline="-25000" dirty="0" err="1" smtClean="0"/>
                  <a:t>i</a:t>
                </a:r>
                <a:r>
                  <a:rPr lang="en-US" sz="1400" dirty="0" smtClean="0"/>
                  <a:t>) + </a:t>
                </a: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z</a:t>
                </a:r>
                <a:r>
                  <a:rPr lang="en-US" sz="1400" dirty="0" smtClean="0"/>
                  <a:t>(z –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i</a:t>
                </a:r>
                <a:r>
                  <a:rPr lang="en-US" sz="1400" dirty="0" smtClean="0"/>
                  <a:t>) = 0</a:t>
                </a:r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980223"/>
                <a:ext cx="7839514" cy="3809891"/>
              </a:xfrm>
              <a:prstGeom prst="rect">
                <a:avLst/>
              </a:prstGeom>
              <a:blipFill>
                <a:blip r:embed="rId3"/>
                <a:stretch>
                  <a:fillRect l="-233" t="-2080" b="-28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 (Contd)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708868" y="980223"/>
                <a:ext cx="7487175" cy="3063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On-Line Test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P is on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means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If T</a:t>
                </a:r>
                <a:r>
                  <a:rPr lang="en-US" sz="1800" baseline="-25000" dirty="0" smtClean="0"/>
                  <a:t>1,2</a:t>
                </a:r>
                <a:r>
                  <a:rPr lang="en-US" sz="1800" dirty="0" smtClean="0"/>
                  <a:t>(P) = (x – x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)(y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– y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 – (x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– x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)(y – y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</a:t>
                </a:r>
                <a:br>
                  <a:rPr lang="en-US" sz="1800" dirty="0" smtClean="0"/>
                </a:br>
                <a:r>
                  <a:rPr lang="en-US" sz="1800" dirty="0" smtClean="0"/>
                  <a:t>if +</a:t>
                </a:r>
                <a:r>
                  <a:rPr lang="en-US" sz="1800" dirty="0" err="1" smtClean="0"/>
                  <a:t>ve</a:t>
                </a:r>
                <a:r>
                  <a:rPr lang="en-US" sz="1800" dirty="0"/>
                  <a:t>,</a:t>
                </a:r>
                <a:r>
                  <a:rPr lang="en-US" sz="1800" dirty="0" smtClean="0"/>
                  <a:t> P is on the right; if -</a:t>
                </a:r>
                <a:r>
                  <a:rPr lang="en-US" sz="1800" dirty="0" err="1" smtClean="0"/>
                  <a:t>ve</a:t>
                </a:r>
                <a:r>
                  <a:rPr lang="en-US" sz="1800" dirty="0" smtClean="0"/>
                  <a:t>, P is on the left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Edge-Edge Intersection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and 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are on opposite sides of line defined by P</a:t>
                </a:r>
                <a:r>
                  <a:rPr lang="en-US" sz="1800" baseline="-25000" dirty="0" smtClean="0"/>
                  <a:t>3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4</a:t>
                </a:r>
                <a:r>
                  <a:rPr lang="en-US" sz="1800" dirty="0" smtClean="0"/>
                  <a:t>) and</a:t>
                </a:r>
                <a:br>
                  <a:rPr lang="en-US" sz="1800" dirty="0" smtClean="0"/>
                </a:b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3</a:t>
                </a:r>
                <a:r>
                  <a:rPr lang="en-US" sz="1800" dirty="0" smtClean="0"/>
                  <a:t> and P</a:t>
                </a:r>
                <a:r>
                  <a:rPr lang="en-US" sz="1800" baseline="-25000" dirty="0" smtClean="0"/>
                  <a:t>4</a:t>
                </a:r>
                <a:r>
                  <a:rPr lang="en-US" sz="1800" dirty="0" smtClean="0"/>
                  <a:t> are on opposite sides of line defined by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Equivalently, check for intersection:</a:t>
                </a:r>
                <a:br>
                  <a:rPr lang="en-US" sz="1800" dirty="0" smtClean="0"/>
                </a:br>
                <a:r>
                  <a:rPr lang="en-US" sz="1800" dirty="0" smtClean="0"/>
                  <a:t>(T</a:t>
                </a:r>
                <a:r>
                  <a:rPr lang="en-US" sz="1800" baseline="-25000" dirty="0" smtClean="0"/>
                  <a:t>1,2</a:t>
                </a:r>
                <a:r>
                  <a:rPr lang="en-US" sz="1800" dirty="0" smtClean="0"/>
                  <a:t>(P</a:t>
                </a:r>
                <a:r>
                  <a:rPr lang="en-US" sz="1800" baseline="-25000" dirty="0" smtClean="0"/>
                  <a:t>3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·</a:t>
                </a:r>
                <a:r>
                  <a:rPr lang="en-US" sz="1800" dirty="0" smtClean="0"/>
                  <a:t> T</a:t>
                </a:r>
                <a:r>
                  <a:rPr lang="en-US" sz="1800" baseline="-25000" dirty="0" smtClean="0"/>
                  <a:t>1,2</a:t>
                </a:r>
                <a:r>
                  <a:rPr lang="en-US" sz="1800" dirty="0" smtClean="0"/>
                  <a:t>(P</a:t>
                </a:r>
                <a:r>
                  <a:rPr lang="en-US" sz="1800" baseline="-25000" dirty="0" smtClean="0"/>
                  <a:t>4</a:t>
                </a:r>
                <a:r>
                  <a:rPr lang="en-US" sz="1800" dirty="0" smtClean="0"/>
                  <a:t>) &lt; 0) and (T</a:t>
                </a:r>
                <a:r>
                  <a:rPr lang="en-US" sz="1800" baseline="-25000" dirty="0" smtClean="0"/>
                  <a:t>3,4</a:t>
                </a:r>
                <a:r>
                  <a:rPr lang="en-US" sz="1800" dirty="0" smtClean="0"/>
                  <a:t>(P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·</a:t>
                </a:r>
                <a:r>
                  <a:rPr lang="en-US" sz="1800" dirty="0" smtClean="0"/>
                  <a:t> T</a:t>
                </a:r>
                <a:r>
                  <a:rPr lang="en-US" sz="1800" baseline="-25000" dirty="0" smtClean="0"/>
                  <a:t>3,4</a:t>
                </a:r>
                <a:r>
                  <a:rPr lang="en-US" sz="1800" dirty="0" smtClean="0"/>
                  <a:t>(P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 &lt; 0)</a:t>
                </a:r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980223"/>
                <a:ext cx="7487175" cy="3063271"/>
              </a:xfrm>
              <a:prstGeom prst="rect">
                <a:avLst/>
              </a:prstGeom>
              <a:blipFill>
                <a:blip r:embed="rId3"/>
                <a:stretch>
                  <a:fillRect l="-81" b="-3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 (Contd)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708868" y="980223"/>
                <a:ext cx="7487175" cy="2643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Collinearity Test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 = distance from point P to line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l-GR" sz="1800" dirty="0" smtClean="0"/>
                  <a:t>θ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angle between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 and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 = |P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P|sin</a:t>
                </a:r>
                <a:r>
                  <a:rPr lang="el-GR" sz="1800" dirty="0" smtClean="0"/>
                  <a:t>θ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if t &lt; </a:t>
                </a:r>
                <a:r>
                  <a:rPr lang="el-GR" sz="1800" dirty="0" smtClean="0"/>
                  <a:t>ϵ</a:t>
                </a:r>
                <a:r>
                  <a:rPr lang="en-US" sz="1800" dirty="0" smtClean="0"/>
                  <a:t>, P is considered to be on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endParaRPr lang="en-US" sz="1800" baseline="-250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980223"/>
                <a:ext cx="7487175" cy="2643821"/>
              </a:xfrm>
              <a:prstGeom prst="rect">
                <a:avLst/>
              </a:prstGeom>
              <a:blipFill>
                <a:blip r:embed="rId3"/>
                <a:stretch>
                  <a:fillRect l="-81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18239</TotalTime>
  <Words>654</Words>
  <Application>Microsoft Office PowerPoint</Application>
  <PresentationFormat>On-screen Show (16:9)</PresentationFormat>
  <Paragraphs>112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Cambria Math</vt:lpstr>
      <vt:lpstr>Arial</vt:lpstr>
      <vt:lpstr>Book Antiqua</vt:lpstr>
      <vt:lpstr>Calibri</vt:lpstr>
      <vt:lpstr>Roboto</vt:lpstr>
      <vt:lpstr>Geometric</vt:lpstr>
      <vt:lpstr>Office Theme</vt:lpstr>
      <vt:lpstr>siggraph04-course</vt:lpstr>
      <vt:lpstr>CS174A Lecture 9</vt:lpstr>
      <vt:lpstr>Announcements &amp; Reminders</vt:lpstr>
      <vt:lpstr>TA Session This Friday</vt:lpstr>
      <vt:lpstr>Last Lecture Recap</vt:lpstr>
      <vt:lpstr>Next Up</vt:lpstr>
      <vt:lpstr>Backface Culling</vt:lpstr>
      <vt:lpstr>Geometric Calculations</vt:lpstr>
      <vt:lpstr>Geometric Calculations (Contd)</vt:lpstr>
      <vt:lpstr>Geometric Calculations (Contd)</vt:lpstr>
      <vt:lpstr>Midterm Review</vt:lpstr>
      <vt:lpstr>Chapter 1: Graphics Systems &amp; Models</vt:lpstr>
      <vt:lpstr>Points and Vectors</vt:lpstr>
      <vt:lpstr>Chapter 2.4.1: Polygons</vt:lpstr>
      <vt:lpstr>Chapter 4: Transformations</vt:lpstr>
      <vt:lpstr>Geometric Calculations</vt:lpstr>
      <vt:lpstr>Chapter 5: Viewing &amp; HSR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104</cp:revision>
  <dcterms:modified xsi:type="dcterms:W3CDTF">2019-10-25T14:27:59Z</dcterms:modified>
</cp:coreProperties>
</file>