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3" r:id="rId4"/>
  </p:sldMasterIdLst>
  <p:notesMasterIdLst>
    <p:notesMasterId r:id="rId17"/>
  </p:notesMasterIdLst>
  <p:handoutMasterIdLst>
    <p:handoutMasterId r:id="rId33"/>
  </p:handoutMasterIdLst>
  <p:sldIdLst>
    <p:sldId id="299" r:id="rId5"/>
    <p:sldId id="339" r:id="rId6"/>
    <p:sldId id="341" r:id="rId7"/>
    <p:sldId id="340" r:id="rId8"/>
    <p:sldId id="342" r:id="rId9"/>
    <p:sldId id="348" r:id="rId10"/>
    <p:sldId id="330" r:id="rId11"/>
    <p:sldId id="349" r:id="rId12"/>
    <p:sldId id="371" r:id="rId13"/>
    <p:sldId id="394" r:id="rId14"/>
    <p:sldId id="393" r:id="rId15"/>
    <p:sldId id="362" r:id="rId16"/>
    <p:sldId id="350" r:id="rId18"/>
    <p:sldId id="363" r:id="rId19"/>
    <p:sldId id="377" r:id="rId20"/>
    <p:sldId id="338" r:id="rId21"/>
    <p:sldId id="286" r:id="rId22"/>
    <p:sldId id="382" r:id="rId23"/>
    <p:sldId id="291" r:id="rId24"/>
    <p:sldId id="345" r:id="rId25"/>
    <p:sldId id="378" r:id="rId26"/>
    <p:sldId id="346" r:id="rId27"/>
    <p:sldId id="351" r:id="rId28"/>
    <p:sldId id="352" r:id="rId29"/>
    <p:sldId id="353" r:id="rId30"/>
    <p:sldId id="354" r:id="rId31"/>
    <p:sldId id="379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D6E8FF"/>
    <a:srgbClr val="DDB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671"/>
  </p:normalViewPr>
  <p:slideViewPr>
    <p:cSldViewPr snapToGrid="0" snapToObjects="1" showGuides="1">
      <p:cViewPr>
        <p:scale>
          <a:sx n="45" d="100"/>
          <a:sy n="45" d="100"/>
        </p:scale>
        <p:origin x="856" y="400"/>
      </p:cViewPr>
      <p:guideLst>
        <p:guide orient="horz" pos="4628"/>
        <p:guide pos="7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1pPr>
    <a:lvl2pPr indent="228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2pPr>
    <a:lvl3pPr indent="457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3pPr>
    <a:lvl4pPr indent="685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4pPr>
    <a:lvl5pPr indent="9144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5pPr>
    <a:lvl6pPr indent="11430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6pPr>
    <a:lvl7pPr indent="1371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7pPr>
    <a:lvl8pPr indent="1600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8pPr>
    <a:lvl9pPr indent="1828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736028" y="13150899"/>
            <a:ext cx="3055323" cy="421268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rPr lang="en-US" altLang="zh-CN" dirty="0" smtClean="0"/>
              <a:t>/</a:t>
            </a:r>
            <a:r>
              <a:rPr lang="zh-CN" altLang="en-US" baseline="0" dirty="0" smtClean="0"/>
              <a:t> </a:t>
            </a:r>
            <a:r>
              <a:rPr dirty="0" smtClean="0"/>
              <a:t>深圳维格智数科技有限公司</a:t>
            </a:r>
            <a:endParaRPr dirty="0"/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FC0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620" y="7090410"/>
            <a:ext cx="14716125" cy="48355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9410" y="12943205"/>
            <a:ext cx="803910" cy="480695"/>
          </a:xfrm>
          <a:prstGeom prst="rect">
            <a:avLst/>
          </a:prstGeom>
        </p:spPr>
        <p:txBody>
          <a:bodyPr wrap="square"/>
          <a:lstStyle>
            <a:lvl1pPr algn="ctr">
              <a:defRPr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思源黑体 CN ExtraLight" panose="020B02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4500"/>
              </a:spcBef>
              <a:defRPr sz="3800"/>
            </a:lvl1pPr>
            <a:lvl2pPr marL="808355" indent="-465455">
              <a:spcBef>
                <a:spcPts val="4500"/>
              </a:spcBef>
              <a:defRPr sz="3800"/>
            </a:lvl2pPr>
            <a:lvl3pPr marL="1151255" indent="-465455">
              <a:spcBef>
                <a:spcPts val="4500"/>
              </a:spcBef>
              <a:defRPr sz="3800"/>
            </a:lvl3pPr>
            <a:lvl4pPr marL="1494155" indent="-465455">
              <a:spcBef>
                <a:spcPts val="4500"/>
              </a:spcBef>
              <a:defRPr sz="3800"/>
            </a:lvl4pPr>
            <a:lvl5pPr marL="1837055" indent="-465455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png"/><Relationship Id="rId21" Type="http://schemas.openxmlformats.org/officeDocument/2006/relationships/image" Target="../media/image13.png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image19.wdp"/><Relationship Id="rId3" Type="http://schemas.openxmlformats.org/officeDocument/2006/relationships/image" Target="../media/image18.jpeg"/><Relationship Id="rId2" Type="http://schemas.microsoft.com/office/2007/relationships/hdphoto" Target="../media/image17.wdp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17.xml"/><Relationship Id="rId27" Type="http://schemas.openxmlformats.org/officeDocument/2006/relationships/tags" Target="../tags/tag116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1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4" Type="http://schemas.openxmlformats.org/officeDocument/2006/relationships/slideLayout" Target="../slideLayouts/slideLayout10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image" Target="../media/image4.jpeg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microsoft.com/office/2007/relationships/hdphoto" Target="../media/image23.wdp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tiff"/><Relationship Id="rId8" Type="http://schemas.openxmlformats.org/officeDocument/2006/relationships/image" Target="../media/image5.tiff"/><Relationship Id="rId7" Type="http://schemas.openxmlformats.org/officeDocument/2006/relationships/image" Target="../media/image4.tiff"/><Relationship Id="rId6" Type="http://schemas.openxmlformats.org/officeDocument/2006/relationships/image" Target="../media/image3.tiff"/><Relationship Id="rId5" Type="http://schemas.openxmlformats.org/officeDocument/2006/relationships/image" Target="../media/image6.jpeg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tiff"/><Relationship Id="rId10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 userDrawn="1"/>
        </p:nvSpPr>
        <p:spPr>
          <a:xfrm>
            <a:off x="1895475" y="5797419"/>
            <a:ext cx="1774317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数字化转型规划书</a:t>
            </a:r>
            <a:r>
              <a:rPr lang="en-US" altLang="zh-CN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-</a:t>
            </a:r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沪上阿姨</a:t>
            </a:r>
            <a:endParaRPr lang="zh-CN" altLang="en-US" sz="8000" dirty="0" smtClean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1064985" y="9207590"/>
            <a:ext cx="4097020" cy="409702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895475" y="7138035"/>
            <a:ext cx="12429490" cy="108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维格智数vikadata帮助组织实现全案数字化转型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带来更多的业务、更多的客户、更多的收入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006" y="10722300"/>
            <a:ext cx="1232263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×</a:t>
            </a:r>
            <a:endParaRPr kumimoji="0" lang="zh-CN" altLang="en-US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pic>
        <p:nvPicPr>
          <p:cNvPr id="2" name="图片 1" descr="WechatIMG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9968230"/>
            <a:ext cx="2346325" cy="23463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3.1.1 </a:t>
            </a:r>
            <a:r>
              <a:rPr lang="zh-CN" altLang="en-US"/>
              <a:t>三维一</a:t>
            </a:r>
            <a:r>
              <a:rPr lang="zh-CN" altLang="en-US"/>
              <a:t>体的会员体系（管理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p>
            <a:r>
              <a:rPr lang="en-US" altLang="zh-CN"/>
              <a:t>OKR - </a:t>
            </a:r>
            <a:r>
              <a:t>三方平衡，数字化重构业务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6801" y="2391410"/>
            <a:ext cx="21887875" cy="9464623"/>
            <a:chOff x="10053" y="6024"/>
            <a:chExt cx="17976" cy="7773"/>
          </a:xfrm>
        </p:grpSpPr>
        <p:sp>
          <p:nvSpPr>
            <p:cNvPr id="28" name="任意多边形 27"/>
            <p:cNvSpPr/>
            <p:nvPr>
              <p:custDataLst>
                <p:tags r:id="rId1"/>
              </p:custDataLst>
            </p:nvPr>
          </p:nvSpPr>
          <p:spPr>
            <a:xfrm>
              <a:off x="16750" y="7787"/>
              <a:ext cx="5076" cy="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0" extrusionOk="0">
                  <a:moveTo>
                    <a:pt x="0" y="7364"/>
                  </a:moveTo>
                  <a:lnTo>
                    <a:pt x="4221" y="20670"/>
                  </a:lnTo>
                  <a:cubicBezTo>
                    <a:pt x="4281" y="18027"/>
                    <a:pt x="5038" y="15556"/>
                    <a:pt x="6297" y="13894"/>
                  </a:cubicBezTo>
                  <a:cubicBezTo>
                    <a:pt x="7479" y="12333"/>
                    <a:pt x="9001" y="11630"/>
                    <a:pt x="10508" y="11947"/>
                  </a:cubicBezTo>
                  <a:lnTo>
                    <a:pt x="21600" y="12861"/>
                  </a:lnTo>
                  <a:cubicBezTo>
                    <a:pt x="19899" y="6224"/>
                    <a:pt x="16234" y="1478"/>
                    <a:pt x="11893" y="289"/>
                  </a:cubicBezTo>
                  <a:cubicBezTo>
                    <a:pt x="7444" y="-930"/>
                    <a:pt x="2930" y="1756"/>
                    <a:pt x="0" y="7364"/>
                  </a:cubicBezTo>
                  <a:close/>
                </a:path>
              </a:pathLst>
            </a:custGeom>
            <a:solidFill>
              <a:srgbClr val="1F74AD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2"/>
              </p:custDataLst>
            </p:nvPr>
          </p:nvSpPr>
          <p:spPr>
            <a:xfrm>
              <a:off x="16035" y="8983"/>
              <a:ext cx="3693" cy="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3509" y="0"/>
                  </a:moveTo>
                  <a:lnTo>
                    <a:pt x="10247" y="10469"/>
                  </a:lnTo>
                  <a:cubicBezTo>
                    <a:pt x="11074" y="12007"/>
                    <a:pt x="12677" y="13195"/>
                    <a:pt x="14660" y="13739"/>
                  </a:cubicBezTo>
                  <a:cubicBezTo>
                    <a:pt x="16756" y="14314"/>
                    <a:pt x="19063" y="14114"/>
                    <a:pt x="20956" y="13194"/>
                  </a:cubicBezTo>
                  <a:lnTo>
                    <a:pt x="14097" y="21600"/>
                  </a:lnTo>
                  <a:cubicBezTo>
                    <a:pt x="7204" y="20596"/>
                    <a:pt x="1765" y="16355"/>
                    <a:pt x="346" y="10880"/>
                  </a:cubicBezTo>
                  <a:cubicBezTo>
                    <a:pt x="-644" y="7059"/>
                    <a:pt x="512" y="3083"/>
                    <a:pt x="3509" y="0"/>
                  </a:cubicBezTo>
                  <a:close/>
                </a:path>
              </a:pathLst>
            </a:custGeom>
            <a:solidFill>
              <a:srgbClr val="1AA3AA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3"/>
              </p:custDataLst>
            </p:nvPr>
          </p:nvSpPr>
          <p:spPr>
            <a:xfrm>
              <a:off x="18674" y="9654"/>
              <a:ext cx="3371" cy="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052" extrusionOk="0">
                  <a:moveTo>
                    <a:pt x="19386" y="520"/>
                  </a:moveTo>
                  <a:lnTo>
                    <a:pt x="5965" y="0"/>
                  </a:lnTo>
                  <a:cubicBezTo>
                    <a:pt x="8250" y="1033"/>
                    <a:pt x="9788" y="2931"/>
                    <a:pt x="10086" y="5085"/>
                  </a:cubicBezTo>
                  <a:cubicBezTo>
                    <a:pt x="10308" y="6692"/>
                    <a:pt x="9809" y="8309"/>
                    <a:pt x="8686" y="9627"/>
                  </a:cubicBezTo>
                  <a:lnTo>
                    <a:pt x="0" y="20932"/>
                  </a:lnTo>
                  <a:cubicBezTo>
                    <a:pt x="6366" y="21600"/>
                    <a:pt x="12685" y="19431"/>
                    <a:pt x="16644" y="15219"/>
                  </a:cubicBezTo>
                  <a:cubicBezTo>
                    <a:pt x="20562" y="11051"/>
                    <a:pt x="21600" y="5484"/>
                    <a:pt x="19386" y="520"/>
                  </a:cubicBezTo>
                  <a:close/>
                </a:path>
              </a:pathLst>
            </a:custGeom>
            <a:solidFill>
              <a:srgbClr val="3498DB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4"/>
              </p:custDataLst>
            </p:nvPr>
          </p:nvSpPr>
          <p:spPr>
            <a:xfrm>
              <a:off x="17350" y="8661"/>
              <a:ext cx="811" cy="810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5"/>
              </p:custDataLst>
            </p:nvPr>
          </p:nvSpPr>
          <p:spPr>
            <a:xfrm>
              <a:off x="18533" y="8029"/>
              <a:ext cx="1228" cy="130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01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6"/>
              </p:custDataLst>
            </p:nvPr>
          </p:nvSpPr>
          <p:spPr>
            <a:xfrm>
              <a:off x="20275" y="11315"/>
              <a:ext cx="1293" cy="11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02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16640" y="11137"/>
              <a:ext cx="883" cy="11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03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8"/>
              </p:custDataLst>
            </p:nvPr>
          </p:nvSpPr>
          <p:spPr bwMode="auto">
            <a:xfrm>
              <a:off x="22045" y="11624"/>
              <a:ext cx="1518" cy="1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l">
                <a:lnSpc>
                  <a:spcPct val="140000"/>
                </a:lnSpc>
              </a:pPr>
              <a:r>
                <a:rPr lang="zh-CN" altLang="en-US" sz="48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加盟商</a:t>
              </a:r>
              <a:endParaRPr lang="zh-CN" altLang="en-US" sz="4800" dirty="0">
                <a:solidFill>
                  <a:srgbClr val="3498DB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9"/>
              </p:custDataLst>
            </p:nvPr>
          </p:nvSpPr>
          <p:spPr bwMode="auto">
            <a:xfrm>
              <a:off x="24108" y="12397"/>
              <a:ext cx="3921" cy="135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 fontScale="90000"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给加盟商开放管理平台，在平台上可查看自身门店群的营业情况和财务报表，保障加盟商权益得到保障。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24107" y="11779"/>
              <a:ext cx="3922" cy="61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独立体系</a:t>
              </a:r>
              <a:r>
                <a:rPr lang="zh-CN" altLang="en-US" b="1" spc="3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，权益保障</a:t>
              </a:r>
              <a:endParaRPr lang="zh-CN" altLang="en-US" b="1" spc="300" dirty="0">
                <a:solidFill>
                  <a:srgbClr val="3498DB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44" name="直接连接符 43"/>
            <p:cNvCxnSpPr/>
            <p:nvPr>
              <p:custDataLst>
                <p:tags r:id="rId11"/>
              </p:custDataLst>
            </p:nvPr>
          </p:nvCxnSpPr>
          <p:spPr>
            <a:xfrm>
              <a:off x="23847" y="11931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45" name="矩形 44"/>
            <p:cNvSpPr/>
            <p:nvPr>
              <p:custDataLst>
                <p:tags r:id="rId12"/>
              </p:custDataLst>
            </p:nvPr>
          </p:nvSpPr>
          <p:spPr bwMode="auto">
            <a:xfrm>
              <a:off x="15593" y="6024"/>
              <a:ext cx="2477" cy="1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48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沪上阿姨</a:t>
              </a:r>
              <a:endParaRPr lang="zh-CN" altLang="en-US" sz="60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8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（品牌方）</a:t>
              </a:r>
              <a:endParaRPr lang="zh-CN" altLang="en-US" sz="28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3"/>
              </p:custDataLst>
            </p:nvPr>
          </p:nvSpPr>
          <p:spPr bwMode="auto">
            <a:xfrm>
              <a:off x="18533" y="6787"/>
              <a:ext cx="7765" cy="82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加盟模式带来各种复杂的业务场景。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攘外必先安内，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合规分账，建立平衡各方的会员积分体系都是需要解决的首要问题。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18514" y="6136"/>
              <a:ext cx="5333" cy="61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pc="3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重构业务流程</a:t>
              </a:r>
              <a:endParaRPr lang="zh-CN" altLang="en-US" spc="3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49" name="直接连接符 48"/>
            <p:cNvCxnSpPr/>
            <p:nvPr>
              <p:custDataLst>
                <p:tags r:id="rId15"/>
              </p:custDataLst>
            </p:nvPr>
          </p:nvCxnSpPr>
          <p:spPr>
            <a:xfrm>
              <a:off x="18413" y="6306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50" name="矩形 49"/>
            <p:cNvSpPr/>
            <p:nvPr>
              <p:custDataLst>
                <p:tags r:id="rId16"/>
              </p:custDataLst>
            </p:nvPr>
          </p:nvSpPr>
          <p:spPr bwMode="auto">
            <a:xfrm>
              <a:off x="10053" y="12025"/>
              <a:ext cx="1298" cy="1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l">
                <a:lnSpc>
                  <a:spcPct val="140000"/>
                </a:lnSpc>
              </a:pPr>
              <a:r>
                <a:rPr lang="zh-CN" altLang="en-US" sz="4800" spc="300" dirty="0">
                  <a:solidFill>
                    <a:srgbClr val="1AA3AA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  <a:sym typeface="+mn-ea"/>
                </a:rPr>
                <a:t>顾客</a:t>
              </a:r>
              <a:endParaRPr lang="zh-CN" altLang="en-US" sz="4800" spc="300" dirty="0">
                <a:solidFill>
                  <a:srgbClr val="1AA3A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  <a:sym typeface="+mn-ea"/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17"/>
              </p:custDataLst>
            </p:nvPr>
          </p:nvSpPr>
          <p:spPr bwMode="auto">
            <a:xfrm>
              <a:off x="11575" y="12397"/>
              <a:ext cx="4730" cy="11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 fontScale="90000" lnSpcReduction="20000"/>
            </a:bodyPr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小程序作为流量入口，除了解决点单的需求，其实更需要被重视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的是用户与品牌之间的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互动！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11575" y="11315"/>
              <a:ext cx="4987" cy="10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 dirty="0">
                  <a:solidFill>
                    <a:srgbClr val="1AA3AA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小程序，品牌对话的桥梁</a:t>
              </a:r>
              <a:endParaRPr lang="zh-CN" altLang="en-US" b="1" spc="300" dirty="0">
                <a:solidFill>
                  <a:srgbClr val="1AA3A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54" name="直接连接符 53"/>
            <p:cNvCxnSpPr/>
            <p:nvPr>
              <p:custDataLst>
                <p:tags r:id="rId19"/>
              </p:custDataLst>
            </p:nvPr>
          </p:nvCxnSpPr>
          <p:spPr>
            <a:xfrm>
              <a:off x="11351" y="11931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37" name="文本框 36"/>
            <p:cNvSpPr txBox="1"/>
            <p:nvPr>
              <p:custDataLst>
                <p:tags r:id="rId20"/>
              </p:custDataLst>
            </p:nvPr>
          </p:nvSpPr>
          <p:spPr>
            <a:xfrm>
              <a:off x="17880" y="10254"/>
              <a:ext cx="2319" cy="107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36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三维一体</a:t>
              </a:r>
              <a:endParaRPr lang="zh-CN" altLang="en-US" sz="3600" spc="300" dirty="0">
                <a:latin typeface="思源黑体 CN Normal" panose="020B0400000000000000" charset="-122"/>
                <a:ea typeface="思源黑体 CN Normal" panose="020B0400000000000000" charset="-122"/>
                <a:cs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3600" spc="300" dirty="0">
                  <a:latin typeface="思源黑体 CN Normal" panose="020B0400000000000000" charset="-122"/>
                  <a:ea typeface="思源黑体 CN Normal" panose="020B0400000000000000" charset="-122"/>
                  <a:cs typeface="+mn-ea"/>
                </a:rPr>
                <a:t>会员体系</a:t>
              </a:r>
              <a:endParaRPr lang="zh-CN" altLang="en-US" sz="3600" spc="300" dirty="0">
                <a:latin typeface="思源黑体 CN Normal" panose="020B0400000000000000" charset="-122"/>
                <a:ea typeface="思源黑体 CN Normal" panose="020B0400000000000000" charset="-122"/>
                <a:cs typeface="+mn-ea"/>
              </a:endParaRPr>
            </a:p>
          </p:txBody>
        </p:sp>
      </p:grpSp>
      <p:pic>
        <p:nvPicPr>
          <p:cNvPr id="5" name="图片 4" descr="icons8-聊-10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28225" y="10151110"/>
            <a:ext cx="978535" cy="978535"/>
          </a:xfrm>
          <a:prstGeom prst="rect">
            <a:avLst/>
          </a:prstGeom>
        </p:spPr>
      </p:pic>
      <p:pic>
        <p:nvPicPr>
          <p:cNvPr id="6" name="图片 5" descr="icons8-业务组-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675995" y="7380605"/>
            <a:ext cx="1071245" cy="1071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8460740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社交游戏化的会员营销体系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68875" y="7965440"/>
            <a:ext cx="9722485" cy="31311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社交游戏是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建立</a:t>
            </a:r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在小程序之中，承载着品牌文化的输出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。通过游戏的形式，构建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用户社区，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提高用户对品牌的认知和归属感。把线下用户引导到线上社区，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通过游戏奖励的形式再导流至线下，形成社区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生态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闭环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921125" y="6350635"/>
            <a:ext cx="1720215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3.2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3.2.1</a:t>
            </a:r>
            <a:r>
              <a:rPr lang="zh-CN" altLang="en-US"/>
              <a:t> 社交游戏化（示例）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星球植物养成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" y="2221932"/>
            <a:ext cx="8765556" cy="9801741"/>
          </a:xfrm>
          <a:prstGeom prst="rect">
            <a:avLst/>
          </a:prstGeom>
        </p:spPr>
      </p:pic>
      <p:grpSp>
        <p:nvGrpSpPr>
          <p:cNvPr id="90" name="组 89"/>
          <p:cNvGrpSpPr/>
          <p:nvPr/>
        </p:nvGrpSpPr>
        <p:grpSpPr>
          <a:xfrm>
            <a:off x="11116334" y="2221932"/>
            <a:ext cx="10976750" cy="10243786"/>
            <a:chOff x="11263818" y="2693880"/>
            <a:chExt cx="10383994" cy="9690611"/>
          </a:xfrm>
        </p:grpSpPr>
        <p:grpSp>
          <p:nvGrpSpPr>
            <p:cNvPr id="73" name="组 72"/>
            <p:cNvGrpSpPr/>
            <p:nvPr/>
          </p:nvGrpSpPr>
          <p:grpSpPr>
            <a:xfrm>
              <a:off x="11263818" y="2693880"/>
              <a:ext cx="10383994" cy="9690611"/>
              <a:chOff x="10850863" y="3251523"/>
              <a:chExt cx="10383994" cy="9690611"/>
            </a:xfrm>
          </p:grpSpPr>
          <p:grpSp>
            <p:nvGrpSpPr>
              <p:cNvPr id="72" name="组 71"/>
              <p:cNvGrpSpPr/>
              <p:nvPr/>
            </p:nvGrpSpPr>
            <p:grpSpPr>
              <a:xfrm>
                <a:off x="10850863" y="3251523"/>
                <a:ext cx="10383994" cy="6442161"/>
                <a:chOff x="10492391" y="5512727"/>
                <a:chExt cx="6911173" cy="428764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10492391" y="5512727"/>
                  <a:ext cx="1080000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0492391" y="7640374"/>
                  <a:ext cx="1080000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572391" y="6558334"/>
                  <a:ext cx="5831173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1572390" y="8720373"/>
                  <a:ext cx="5831173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矩形 86"/>
              <p:cNvSpPr/>
              <p:nvPr/>
            </p:nvSpPr>
            <p:spPr>
              <a:xfrm>
                <a:off x="10850863" y="9696749"/>
                <a:ext cx="1622693" cy="16226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73555" y="11319441"/>
                <a:ext cx="8761301" cy="16226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38100" dir="36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 88"/>
            <p:cNvGrpSpPr/>
            <p:nvPr/>
          </p:nvGrpSpPr>
          <p:grpSpPr>
            <a:xfrm>
              <a:off x="11524105" y="2898733"/>
              <a:ext cx="1100514" cy="9300544"/>
              <a:chOff x="11524105" y="2898733"/>
              <a:chExt cx="1100514" cy="9300544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11562735" y="2898733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植物养成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4222" y="4525732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图鉴收集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4222" y="6099815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好友互动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24105" y="7741564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更多水滴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618" y="9335129"/>
                <a:ext cx="1061884" cy="11821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沪点商店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618" y="10947012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技术对接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</p:grpSp>
      </p:grpSp>
      <p:sp>
        <p:nvSpPr>
          <p:cNvPr id="97" name="文本框 96"/>
          <p:cNvSpPr txBox="1"/>
          <p:nvPr/>
        </p:nvSpPr>
        <p:spPr>
          <a:xfrm>
            <a:off x="13158994" y="2730459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种子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 </a:t>
            </a: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种植    收获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158994" y="4417347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新植物</a:t>
            </a:r>
            <a:r>
              <a:rPr kumimoji="0" lang="zh-CN" altLang="en-US" sz="3600" b="1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    新装饰    新分数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3128066" y="6135339"/>
            <a:ext cx="8143954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帮忙浇水    收取水滴    品鉴加分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3158994" y="7868906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任务    小游戏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3158994" y="9544756"/>
            <a:ext cx="910028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植物种子  游戏道具  游戏装扮  沪上权益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158994" y="11262163"/>
            <a:ext cx="751824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会员等级</a:t>
            </a:r>
            <a:r>
              <a:rPr kumimoji="0" lang="zh-CN" altLang="en-US" sz="3600" b="1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  支付行为  权益兑换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108" name="组 107"/>
          <p:cNvGrpSpPr/>
          <p:nvPr/>
        </p:nvGrpSpPr>
        <p:grpSpPr>
          <a:xfrm>
            <a:off x="10601679" y="1891100"/>
            <a:ext cx="635633" cy="601208"/>
            <a:chOff x="10762824" y="650550"/>
            <a:chExt cx="2126410" cy="2011248"/>
          </a:xfrm>
        </p:grpSpPr>
        <p:sp>
          <p:nvSpPr>
            <p:cNvPr id="99" name="椭圆 9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762824" y="1057790"/>
              <a:ext cx="2126410" cy="103629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01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12512003" y="3684160"/>
            <a:ext cx="635633" cy="612166"/>
            <a:chOff x="10762824" y="613892"/>
            <a:chExt cx="2126410" cy="2047906"/>
          </a:xfrm>
        </p:grpSpPr>
        <p:sp>
          <p:nvSpPr>
            <p:cNvPr id="127" name="椭圆 126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02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>
            <a:off x="10636107" y="5282191"/>
            <a:ext cx="635633" cy="612166"/>
            <a:chOff x="10762824" y="613892"/>
            <a:chExt cx="2126410" cy="2047906"/>
          </a:xfrm>
        </p:grpSpPr>
        <p:sp>
          <p:nvSpPr>
            <p:cNvPr id="130" name="椭圆 129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03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12492433" y="7077468"/>
            <a:ext cx="635633" cy="612166"/>
            <a:chOff x="10762824" y="613892"/>
            <a:chExt cx="2126410" cy="2047906"/>
          </a:xfrm>
        </p:grpSpPr>
        <p:sp>
          <p:nvSpPr>
            <p:cNvPr id="133" name="椭圆 132"/>
            <p:cNvSpPr/>
            <p:nvPr/>
          </p:nvSpPr>
          <p:spPr>
            <a:xfrm>
              <a:off x="10820414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04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10636105" y="8667727"/>
            <a:ext cx="635633" cy="612166"/>
            <a:chOff x="10762824" y="613892"/>
            <a:chExt cx="2126410" cy="2047906"/>
          </a:xfrm>
        </p:grpSpPr>
        <p:sp>
          <p:nvSpPr>
            <p:cNvPr id="136" name="椭圆 135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05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12475223" y="10450657"/>
            <a:ext cx="635633" cy="612166"/>
            <a:chOff x="10762824" y="613892"/>
            <a:chExt cx="2126410" cy="2047906"/>
          </a:xfrm>
        </p:grpSpPr>
        <p:sp>
          <p:nvSpPr>
            <p:cNvPr id="139" name="椭圆 13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06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3.2.2</a:t>
            </a:r>
            <a:r>
              <a:rPr lang="zh-CN" altLang="en-US"/>
              <a:t> 社交游戏化（示例）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文本占位符 108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lstStyle/>
          <a:p>
            <a:r>
              <a:rPr lang="zh-CN" altLang="en-US"/>
              <a:t>用户心智：在星球种一颗植物</a:t>
            </a:r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0" b="51647"/>
          <a:stretch>
            <a:fillRect/>
          </a:stretch>
        </p:blipFill>
        <p:spPr>
          <a:xfrm>
            <a:off x="7543192" y="10647155"/>
            <a:ext cx="8473556" cy="3068845"/>
          </a:xfrm>
          <a:prstGeom prst="rect">
            <a:avLst/>
          </a:prstGeom>
        </p:spPr>
      </p:pic>
      <p:sp>
        <p:nvSpPr>
          <p:cNvPr id="161" name="门店数据中心"/>
          <p:cNvSpPr/>
          <p:nvPr/>
        </p:nvSpPr>
        <p:spPr>
          <a:xfrm>
            <a:off x="1891977" y="3008671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系统赠送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5" name="门店数据中心"/>
          <p:cNvSpPr/>
          <p:nvPr/>
        </p:nvSpPr>
        <p:spPr>
          <a:xfrm>
            <a:off x="1891977" y="4035151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付费购买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6" name="门店数据中心"/>
          <p:cNvSpPr/>
          <p:nvPr/>
        </p:nvSpPr>
        <p:spPr>
          <a:xfrm>
            <a:off x="1891977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领取种子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7" name="门店数据中心"/>
          <p:cNvSpPr/>
          <p:nvPr/>
        </p:nvSpPr>
        <p:spPr>
          <a:xfrm>
            <a:off x="7543192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种植植物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8" name="门店数据中心"/>
          <p:cNvSpPr/>
          <p:nvPr/>
        </p:nvSpPr>
        <p:spPr>
          <a:xfrm>
            <a:off x="13194407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植物品鉴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9" name="门店数据中心"/>
          <p:cNvSpPr/>
          <p:nvPr/>
        </p:nvSpPr>
        <p:spPr>
          <a:xfrm>
            <a:off x="18845622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获得奖励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0" name="门店数据中心"/>
          <p:cNvSpPr/>
          <p:nvPr/>
        </p:nvSpPr>
        <p:spPr>
          <a:xfrm>
            <a:off x="7802580" y="7934063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浇水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1" name="门店数据中心"/>
          <p:cNvSpPr/>
          <p:nvPr/>
        </p:nvSpPr>
        <p:spPr>
          <a:xfrm>
            <a:off x="7802580" y="8706652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收水滴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2" name="门店数据中心"/>
          <p:cNvSpPr/>
          <p:nvPr/>
        </p:nvSpPr>
        <p:spPr>
          <a:xfrm>
            <a:off x="2779049" y="8094428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购买奶茶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3" name="门店数据中心"/>
          <p:cNvSpPr/>
          <p:nvPr/>
        </p:nvSpPr>
        <p:spPr>
          <a:xfrm>
            <a:off x="2779048" y="8906197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免费产生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4" name="门店数据中心"/>
          <p:cNvSpPr/>
          <p:nvPr/>
        </p:nvSpPr>
        <p:spPr>
          <a:xfrm>
            <a:off x="2779048" y="9745244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收取好友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5" name="门店数据中心"/>
          <p:cNvSpPr/>
          <p:nvPr/>
        </p:nvSpPr>
        <p:spPr>
          <a:xfrm>
            <a:off x="2779048" y="10584291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水滴游戏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6" name="门店数据中心"/>
          <p:cNvSpPr/>
          <p:nvPr/>
        </p:nvSpPr>
        <p:spPr>
          <a:xfrm>
            <a:off x="13460045" y="7934063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回顾数值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7" name="门店数据中心"/>
          <p:cNvSpPr/>
          <p:nvPr/>
        </p:nvSpPr>
        <p:spPr>
          <a:xfrm>
            <a:off x="13460045" y="8737359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更新成就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8" name="门店数据中心"/>
          <p:cNvSpPr/>
          <p:nvPr/>
        </p:nvSpPr>
        <p:spPr>
          <a:xfrm>
            <a:off x="13460045" y="9505934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获得奖励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0" name="门店数据中心"/>
          <p:cNvSpPr/>
          <p:nvPr/>
        </p:nvSpPr>
        <p:spPr>
          <a:xfrm>
            <a:off x="17704841" y="7894672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基础成长值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1" name="门店数据中心"/>
          <p:cNvSpPr/>
          <p:nvPr/>
        </p:nvSpPr>
        <p:spPr>
          <a:xfrm>
            <a:off x="17704840" y="8697968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健康度影响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2" name="门店数据中心"/>
          <p:cNvSpPr/>
          <p:nvPr/>
        </p:nvSpPr>
        <p:spPr>
          <a:xfrm>
            <a:off x="17704840" y="9501264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好友点赞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4" name="门店数据中心"/>
          <p:cNvSpPr/>
          <p:nvPr/>
        </p:nvSpPr>
        <p:spPr>
          <a:xfrm>
            <a:off x="16669679" y="2162098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奖：沪点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5" name="门店数据中心"/>
          <p:cNvSpPr/>
          <p:nvPr/>
        </p:nvSpPr>
        <p:spPr>
          <a:xfrm>
            <a:off x="16669679" y="3580804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装扮</a:t>
            </a: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&amp;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道具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6" name="门店数据中心"/>
          <p:cNvSpPr/>
          <p:nvPr/>
        </p:nvSpPr>
        <p:spPr>
          <a:xfrm>
            <a:off x="20245855" y="2162098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奖：代金券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7" name="门店数据中心"/>
          <p:cNvSpPr/>
          <p:nvPr/>
        </p:nvSpPr>
        <p:spPr>
          <a:xfrm>
            <a:off x="20234031" y="3580804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会员经验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cxnSp>
        <p:nvCxnSpPr>
          <p:cNvPr id="183" name="直线箭头连接符 182"/>
          <p:cNvCxnSpPr/>
          <p:nvPr/>
        </p:nvCxnSpPr>
        <p:spPr>
          <a:xfrm>
            <a:off x="3294482" y="5102942"/>
            <a:ext cx="0" cy="973393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直线箭头连接符 190"/>
          <p:cNvCxnSpPr/>
          <p:nvPr/>
        </p:nvCxnSpPr>
        <p:spPr>
          <a:xfrm>
            <a:off x="5552640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直线箭头连接符 192"/>
          <p:cNvCxnSpPr/>
          <p:nvPr/>
        </p:nvCxnSpPr>
        <p:spPr>
          <a:xfrm>
            <a:off x="11168085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直线箭头连接符 193"/>
          <p:cNvCxnSpPr/>
          <p:nvPr/>
        </p:nvCxnSpPr>
        <p:spPr>
          <a:xfrm>
            <a:off x="16848414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直线连接符 198"/>
          <p:cNvCxnSpPr/>
          <p:nvPr/>
        </p:nvCxnSpPr>
        <p:spPr>
          <a:xfrm>
            <a:off x="5810865" y="8441731"/>
            <a:ext cx="20653" cy="2489863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直线箭头连接符 202"/>
          <p:cNvCxnSpPr/>
          <p:nvPr/>
        </p:nvCxnSpPr>
        <p:spPr>
          <a:xfrm flipV="1">
            <a:off x="5831518" y="9064966"/>
            <a:ext cx="1711674" cy="22511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直线连接符 204"/>
          <p:cNvCxnSpPr/>
          <p:nvPr/>
        </p:nvCxnSpPr>
        <p:spPr>
          <a:xfrm>
            <a:off x="17439646" y="7983163"/>
            <a:ext cx="20653" cy="2109384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8" name="直线箭头连接符 207"/>
          <p:cNvCxnSpPr/>
          <p:nvPr/>
        </p:nvCxnSpPr>
        <p:spPr>
          <a:xfrm flipH="1">
            <a:off x="16345665" y="8245112"/>
            <a:ext cx="1114634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直线箭头连接符 210"/>
          <p:cNvCxnSpPr/>
          <p:nvPr/>
        </p:nvCxnSpPr>
        <p:spPr>
          <a:xfrm>
            <a:off x="18072184" y="3067665"/>
            <a:ext cx="0" cy="449072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直线箭头连接符 214"/>
          <p:cNvCxnSpPr/>
          <p:nvPr/>
        </p:nvCxnSpPr>
        <p:spPr>
          <a:xfrm>
            <a:off x="19581434" y="2604295"/>
            <a:ext cx="534609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4" name="文本框 213"/>
          <p:cNvSpPr txBox="1"/>
          <p:nvPr/>
        </p:nvSpPr>
        <p:spPr>
          <a:xfrm>
            <a:off x="14040465" y="7332107"/>
            <a:ext cx="1091380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过程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839953" y="7300220"/>
            <a:ext cx="2198987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PVE&amp;PVP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17054662" y="1555592"/>
            <a:ext cx="2035043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游戏奖励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0668350" y="1476588"/>
            <a:ext cx="1960019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沪上权益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2748792" y="2416838"/>
            <a:ext cx="1091380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获得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cxnSp>
        <p:nvCxnSpPr>
          <p:cNvPr id="232" name="肘形连接符 231"/>
          <p:cNvCxnSpPr/>
          <p:nvPr/>
        </p:nvCxnSpPr>
        <p:spPr>
          <a:xfrm rot="10800000" flipV="1">
            <a:off x="8945695" y="4035151"/>
            <a:ext cx="7399970" cy="2146769"/>
          </a:xfrm>
          <a:prstGeom prst="bentConnector2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9" name="组 238"/>
          <p:cNvGrpSpPr/>
          <p:nvPr/>
        </p:nvGrpSpPr>
        <p:grpSpPr>
          <a:xfrm>
            <a:off x="1352578" y="5980727"/>
            <a:ext cx="916304" cy="866678"/>
            <a:chOff x="10762824" y="650550"/>
            <a:chExt cx="2126410" cy="2011248"/>
          </a:xfrm>
        </p:grpSpPr>
        <p:sp>
          <p:nvSpPr>
            <p:cNvPr id="240" name="椭圆 239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01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2" name="组 241"/>
          <p:cNvGrpSpPr/>
          <p:nvPr/>
        </p:nvGrpSpPr>
        <p:grpSpPr>
          <a:xfrm>
            <a:off x="7038755" y="5954948"/>
            <a:ext cx="916304" cy="866678"/>
            <a:chOff x="10762824" y="650550"/>
            <a:chExt cx="2126410" cy="2011248"/>
          </a:xfrm>
        </p:grpSpPr>
        <p:sp>
          <p:nvSpPr>
            <p:cNvPr id="243" name="椭圆 242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02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5" name="组 244"/>
          <p:cNvGrpSpPr/>
          <p:nvPr/>
        </p:nvGrpSpPr>
        <p:grpSpPr>
          <a:xfrm>
            <a:off x="12690708" y="5980727"/>
            <a:ext cx="916304" cy="866678"/>
            <a:chOff x="10762824" y="650550"/>
            <a:chExt cx="2126410" cy="2011248"/>
          </a:xfrm>
        </p:grpSpPr>
        <p:sp>
          <p:nvSpPr>
            <p:cNvPr id="246" name="椭圆 245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03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8" name="组 247"/>
          <p:cNvGrpSpPr/>
          <p:nvPr/>
        </p:nvGrpSpPr>
        <p:grpSpPr>
          <a:xfrm>
            <a:off x="18291218" y="5954948"/>
            <a:ext cx="916304" cy="866678"/>
            <a:chOff x="10762824" y="650550"/>
            <a:chExt cx="2126410" cy="2011248"/>
          </a:xfrm>
        </p:grpSpPr>
        <p:sp>
          <p:nvSpPr>
            <p:cNvPr id="249" name="椭圆 24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04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3.2.3</a:t>
            </a:r>
            <a:r>
              <a:rPr lang="zh-CN" altLang="en-US"/>
              <a:t> 社交游戏化（示例）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文本占位符 108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lstStyle/>
          <a:p>
            <a:r>
              <a:rPr lang="zh-CN" altLang="en-US"/>
              <a:t>主要交互界面</a:t>
            </a:r>
            <a:endParaRPr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356138" y="2186420"/>
            <a:ext cx="5889172" cy="10554990"/>
            <a:chOff x="1647372" y="2141119"/>
            <a:chExt cx="5889172" cy="105549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4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372" y="2141119"/>
              <a:ext cx="5889172" cy="1055499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408184" y="3551239"/>
              <a:ext cx="2463800" cy="42126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chemeClr val="bg1">
                      <a:lumMod val="50000"/>
                      <a:alpha val="71000"/>
                    </a:schemeClr>
                  </a:solidFill>
                </a:rPr>
                <a:t>沪上</a:t>
              </a: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alpha val="71000"/>
                    </a:schemeClr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星球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  <a:alpha val="71000"/>
                  </a:schemeClr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430780" y="2231721"/>
            <a:ext cx="6070600" cy="10464388"/>
            <a:chOff x="8439235" y="2231721"/>
            <a:chExt cx="6070600" cy="104643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235" y="2231721"/>
              <a:ext cx="6070600" cy="10464388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10810176" y="8609820"/>
              <a:ext cx="566007" cy="359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  <a:alpha val="67000"/>
                    </a:schemeClr>
                  </a:solidFill>
                </a:rPr>
                <a:t>沪上</a:t>
              </a:r>
              <a:endParaRPr kumimoji="0" lang="zh-CN" altLang="en-US" sz="1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67000"/>
                  </a:schemeClr>
                </a:solidFill>
                <a:effectLst/>
                <a:uFillTx/>
                <a:sym typeface="Source Han Sans CN Bold Bold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13586946" y="8946449"/>
            <a:ext cx="1872129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21" y="2434715"/>
            <a:ext cx="4741313" cy="102613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335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6125" y="6491605"/>
            <a:ext cx="842073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维格数表—企业级数据工作台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4645" y="8051330"/>
            <a:ext cx="9628095" cy="220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建立全渠道数据池，一站式监控经营指标。快速接入企业本地和云端的内外部、线上线下数据，轻松搭建一站式大数据自助分析平台。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3.3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3.2.1</a:t>
            </a:r>
            <a:r>
              <a:rPr lang="zh-CN" altLang="en-US"/>
              <a:t> </a:t>
            </a:r>
            <a:r>
              <a:rPr lang="en-US" altLang="zh-CN"/>
              <a:t>VIKADATA</a:t>
            </a:r>
            <a:r>
              <a:rPr lang="zh-CN" altLang="en-US"/>
              <a:t>（维格数表）</a:t>
            </a:r>
            <a:endParaRPr lang="zh-CN" altLang="en-US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企业级数据工作台</a:t>
            </a:r>
            <a:endParaRPr lang="zh-CN" altLang="en-US"/>
          </a:p>
        </p:txBody>
      </p:sp>
      <p:grpSp>
        <p:nvGrpSpPr>
          <p:cNvPr id="1087" name="组 1086"/>
          <p:cNvGrpSpPr/>
          <p:nvPr/>
        </p:nvGrpSpPr>
        <p:grpSpPr>
          <a:xfrm>
            <a:off x="1894112" y="2449286"/>
            <a:ext cx="20730568" cy="9798072"/>
            <a:chOff x="1255038" y="2590800"/>
            <a:chExt cx="21369642" cy="9651897"/>
          </a:xfrm>
        </p:grpSpPr>
        <p:sp>
          <p:nvSpPr>
            <p:cNvPr id="23" name="矩形 22"/>
            <p:cNvSpPr/>
            <p:nvPr/>
          </p:nvSpPr>
          <p:spPr>
            <a:xfrm>
              <a:off x="10766869" y="3672254"/>
              <a:ext cx="951216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用于整合各部门资源，统一协调项目的推进。比如，会员系统的落地，就牵扯到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、市场、财务、营运等等多个部门的事情，单纯依靠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去推进是异常艰辛，因为各部门听命的是老板，而非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或某部门，某部门的意见容易被忽略。</a:t>
              </a:r>
              <a:endParaRPr lang="zh-CN" altLang="en-US" sz="2800" b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  <a:p>
              <a:pPr algn="just"/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该虚拟组织建议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CEO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直接挂帅，并委派一名项目助理进行日常执行管理，定期进行会议统筹。</a:t>
              </a:r>
              <a:endParaRPr lang="zh-CN" altLang="en-US" sz="2800" b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pic>
          <p:nvPicPr>
            <p:cNvPr id="7" name="original.png" descr="original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54727" y="2590800"/>
              <a:ext cx="7310691" cy="1648663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8" name="POS…"/>
            <p:cNvSpPr/>
            <p:nvPr/>
          </p:nvSpPr>
          <p:spPr>
            <a:xfrm>
              <a:off x="8060671" y="8233178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POS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收银系统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9" name="ERP…"/>
            <p:cNvSpPr/>
            <p:nvPr/>
          </p:nvSpPr>
          <p:spPr>
            <a:xfrm>
              <a:off x="13229373" y="8233178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ERP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供应链财务系统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0" name="商品配置中心"/>
            <p:cNvSpPr/>
            <p:nvPr/>
          </p:nvSpPr>
          <p:spPr>
            <a:xfrm>
              <a:off x="8627718" y="4048011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商品配置中心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1" name="人力资源数据中心"/>
            <p:cNvSpPr/>
            <p:nvPr/>
          </p:nvSpPr>
          <p:spPr>
            <a:xfrm>
              <a:off x="13229373" y="4048011"/>
              <a:ext cx="4226604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人力资源数据中心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2" name="供应商数据中心"/>
            <p:cNvSpPr/>
            <p:nvPr/>
          </p:nvSpPr>
          <p:spPr>
            <a:xfrm>
              <a:off x="17831029" y="4048011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供应商数据中心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3" name="供应商数据中心"/>
            <p:cNvSpPr/>
            <p:nvPr/>
          </p:nvSpPr>
          <p:spPr>
            <a:xfrm>
              <a:off x="13229373" y="5409770"/>
              <a:ext cx="4226604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lang="zh-CN" altLang="en-US" dirty="0" smtClean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行政</a:t>
              </a:r>
              <a:r>
                <a:rPr dirty="0" smtClean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4" name="矩形"/>
            <p:cNvSpPr/>
            <p:nvPr/>
          </p:nvSpPr>
          <p:spPr>
            <a:xfrm>
              <a:off x="8076105" y="2763987"/>
              <a:ext cx="14533140" cy="451658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endParaRPr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sp>
          <p:nvSpPr>
            <p:cNvPr id="15" name="门店数据中心"/>
            <p:cNvSpPr/>
            <p:nvPr/>
          </p:nvSpPr>
          <p:spPr>
            <a:xfrm>
              <a:off x="8627718" y="5409770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门店数据中心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6" name="会员活动配置"/>
            <p:cNvSpPr/>
            <p:nvPr/>
          </p:nvSpPr>
          <p:spPr>
            <a:xfrm>
              <a:off x="17831029" y="5409770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会员活动配置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7" name="……."/>
            <p:cNvSpPr txBox="1"/>
            <p:nvPr/>
          </p:nvSpPr>
          <p:spPr>
            <a:xfrm>
              <a:off x="14808875" y="6487147"/>
              <a:ext cx="1067600" cy="69826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3600" b="1" dirty="0" smtClean="0"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……</a:t>
              </a:r>
              <a:endParaRPr b="1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sp>
          <p:nvSpPr>
            <p:cNvPr id="18" name="CRM…"/>
            <p:cNvSpPr/>
            <p:nvPr/>
          </p:nvSpPr>
          <p:spPr>
            <a:xfrm>
              <a:off x="18398075" y="8233178"/>
              <a:ext cx="4226605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CRM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敏捷会员系统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2" name="BI…"/>
            <p:cNvSpPr/>
            <p:nvPr/>
          </p:nvSpPr>
          <p:spPr>
            <a:xfrm>
              <a:off x="13229373" y="10835810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BI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数据分析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4" name="DW…"/>
            <p:cNvSpPr/>
            <p:nvPr/>
          </p:nvSpPr>
          <p:spPr>
            <a:xfrm>
              <a:off x="8155797" y="10835810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DW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数据仓库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8" name="2.数据推送…"/>
            <p:cNvSpPr txBox="1"/>
            <p:nvPr/>
          </p:nvSpPr>
          <p:spPr>
            <a:xfrm>
              <a:off x="1290658" y="7848821"/>
              <a:ext cx="5292253" cy="1867822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lvl="0"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2.数据推送</a:t>
              </a:r>
              <a:endParaRPr sz="2800" b="1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基础数据通过vikadata维格数盒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进行私有化并聚合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29" name="3. 数据整合…"/>
            <p:cNvSpPr txBox="1"/>
            <p:nvPr/>
          </p:nvSpPr>
          <p:spPr>
            <a:xfrm>
              <a:off x="1255038" y="10374875"/>
              <a:ext cx="5660063" cy="1867822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lvl="0"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3. 数据整合</a:t>
              </a:r>
              <a:endParaRPr sz="2800" b="1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包括基础数据、业务数据，都进入到数据仓库，通过BI进行自动化报表输出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31" name="1.数据中心…"/>
            <p:cNvSpPr txBox="1"/>
            <p:nvPr/>
          </p:nvSpPr>
          <p:spPr>
            <a:xfrm>
              <a:off x="1290385" y="2912321"/>
              <a:ext cx="5292243" cy="1685794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1.数据中心</a:t>
              </a:r>
              <a:endParaRPr sz="28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algn="l">
                <a:lnSpc>
                  <a:spcPct val="125000"/>
                </a:lnSpc>
                <a:defRPr sz="2400"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思源黑体 CN Normal" panose="020B0400000000000000" charset="-122"/>
                </a:defRPr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「vikadata维格数盒」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algn="l">
                <a:lnSpc>
                  <a:spcPct val="125000"/>
                </a:lnSpc>
                <a:defRPr sz="2400"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思源黑体 CN Normal" panose="020B0400000000000000" charset="-122"/>
                </a:defRPr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汇聚日常工作数据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32" name="品牌小程序"/>
            <p:cNvSpPr/>
            <p:nvPr/>
          </p:nvSpPr>
          <p:spPr>
            <a:xfrm>
              <a:off x="18398075" y="10835810"/>
              <a:ext cx="4226605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品牌小程序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cxnSp>
          <p:nvCxnSpPr>
            <p:cNvPr id="34" name="曲线连接符 33"/>
            <p:cNvCxnSpPr>
              <a:endCxn id="8" idx="0"/>
            </p:cNvCxnSpPr>
            <p:nvPr/>
          </p:nvCxnSpPr>
          <p:spPr>
            <a:xfrm rot="10800000" flipV="1">
              <a:off x="10173974" y="7280576"/>
              <a:ext cx="1286507" cy="952602"/>
            </a:xfrm>
            <a:prstGeom prst="curvedConnector2">
              <a:avLst/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曲线连接符 39"/>
            <p:cNvCxnSpPr>
              <a:endCxn id="18" idx="0"/>
            </p:cNvCxnSpPr>
            <p:nvPr/>
          </p:nvCxnSpPr>
          <p:spPr>
            <a:xfrm>
              <a:off x="19165420" y="7317887"/>
              <a:ext cx="1345958" cy="915291"/>
            </a:xfrm>
            <a:prstGeom prst="curvedConnector2">
              <a:avLst/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曲线连接符 42"/>
            <p:cNvCxnSpPr>
              <a:stCxn id="14" idx="2"/>
              <a:endCxn id="9" idx="0"/>
            </p:cNvCxnSpPr>
            <p:nvPr/>
          </p:nvCxnSpPr>
          <p:spPr>
            <a:xfrm rot="5400000">
              <a:off x="14866374" y="7756877"/>
              <a:ext cx="952602" cy="12700"/>
            </a:xfrm>
            <a:prstGeom prst="curvedConnector3">
              <a:avLst>
                <a:gd name="adj1" fmla="val 50000"/>
              </a:avLst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7" name="任意形状 1076"/>
            <p:cNvSpPr/>
            <p:nvPr/>
          </p:nvSpPr>
          <p:spPr>
            <a:xfrm>
              <a:off x="9357360" y="9332287"/>
              <a:ext cx="243840" cy="1503524"/>
            </a:xfrm>
            <a:custGeom>
              <a:avLst/>
              <a:gdLst>
                <a:gd name="connsiteX0" fmla="*/ 304800 w 304800"/>
                <a:gd name="connsiteY0" fmla="*/ 0 h 1584960"/>
                <a:gd name="connsiteX1" fmla="*/ 0 w 304800"/>
                <a:gd name="connsiteY1" fmla="*/ 640080 h 1584960"/>
                <a:gd name="connsiteX2" fmla="*/ 304800 w 304800"/>
                <a:gd name="connsiteY2" fmla="*/ 158496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1584960">
                  <a:moveTo>
                    <a:pt x="304800" y="0"/>
                  </a:moveTo>
                  <a:cubicBezTo>
                    <a:pt x="152400" y="187960"/>
                    <a:pt x="0" y="375920"/>
                    <a:pt x="0" y="640080"/>
                  </a:cubicBezTo>
                  <a:cubicBezTo>
                    <a:pt x="0" y="904240"/>
                    <a:pt x="208280" y="1209040"/>
                    <a:pt x="304800" y="1584960"/>
                  </a:cubicBezTo>
                </a:path>
              </a:pathLst>
            </a:cu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079" name="直线箭头连接符 1078"/>
            <p:cNvCxnSpPr/>
            <p:nvPr/>
          </p:nvCxnSpPr>
          <p:spPr>
            <a:xfrm flipH="1">
              <a:off x="11243359" y="9332287"/>
              <a:ext cx="2929843" cy="1469063"/>
            </a:xfrm>
            <a:prstGeom prst="straightConnector1">
              <a:avLst/>
            </a:pr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直线箭头连接符 125"/>
            <p:cNvCxnSpPr>
              <a:stCxn id="24" idx="3"/>
              <a:endCxn id="22" idx="1"/>
            </p:cNvCxnSpPr>
            <p:nvPr/>
          </p:nvCxnSpPr>
          <p:spPr>
            <a:xfrm>
              <a:off x="12382401" y="11385365"/>
              <a:ext cx="846972" cy="0"/>
            </a:xfrm>
            <a:prstGeom prst="straightConnector1">
              <a:avLst/>
            </a:prstGeom>
            <a:noFill/>
            <a:ln w="47625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线箭头连接符 128"/>
            <p:cNvCxnSpPr>
              <a:stCxn id="18" idx="2"/>
              <a:endCxn id="32" idx="0"/>
            </p:cNvCxnSpPr>
            <p:nvPr/>
          </p:nvCxnSpPr>
          <p:spPr>
            <a:xfrm>
              <a:off x="20511378" y="9332287"/>
              <a:ext cx="0" cy="1503523"/>
            </a:xfrm>
            <a:prstGeom prst="straightConnector1">
              <a:avLst/>
            </a:pr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6" name="任意形状 1085"/>
            <p:cNvSpPr/>
            <p:nvPr/>
          </p:nvSpPr>
          <p:spPr>
            <a:xfrm>
              <a:off x="6915102" y="7286625"/>
              <a:ext cx="1885998" cy="3514725"/>
            </a:xfrm>
            <a:custGeom>
              <a:avLst/>
              <a:gdLst>
                <a:gd name="connsiteX0" fmla="*/ 1885998 w 1885998"/>
                <a:gd name="connsiteY0" fmla="*/ 0 h 3514725"/>
                <a:gd name="connsiteX1" fmla="*/ 48 w 1885998"/>
                <a:gd name="connsiteY1" fmla="*/ 1514475 h 3514725"/>
                <a:gd name="connsiteX2" fmla="*/ 1828848 w 1885998"/>
                <a:gd name="connsiteY2" fmla="*/ 3514725 h 351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998" h="3514725">
                  <a:moveTo>
                    <a:pt x="1885998" y="0"/>
                  </a:moveTo>
                  <a:cubicBezTo>
                    <a:pt x="947785" y="464344"/>
                    <a:pt x="9573" y="928688"/>
                    <a:pt x="48" y="1514475"/>
                  </a:cubicBezTo>
                  <a:cubicBezTo>
                    <a:pt x="-9477" y="2100262"/>
                    <a:pt x="1400223" y="3171825"/>
                    <a:pt x="1828848" y="3514725"/>
                  </a:cubicBezTo>
                </a:path>
              </a:pathLst>
            </a:custGeom>
            <a:noFill/>
            <a:ln w="47625" cap="flat">
              <a:solidFill>
                <a:schemeClr val="bg2"/>
              </a:solidFill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3.2.3</a:t>
            </a:r>
            <a:r>
              <a:rPr lang="zh-CN" altLang="en-US"/>
              <a:t> 全局业务流程剖视图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数字引擎</a:t>
            </a:r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1469128" y="2735768"/>
            <a:ext cx="20737801" cy="8426627"/>
            <a:chOff x="942656" y="1604064"/>
            <a:chExt cx="10306688" cy="4188034"/>
          </a:xfrm>
        </p:grpSpPr>
        <p:sp>
          <p:nvSpPr>
            <p:cNvPr id="6" name="订单管理"/>
            <p:cNvSpPr/>
            <p:nvPr/>
          </p:nvSpPr>
          <p:spPr>
            <a:xfrm>
              <a:off x="3349210" y="2077808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 dirty="0"/>
                <a:t>订单管理</a:t>
              </a:r>
              <a:endParaRPr sz="2400" dirty="0"/>
            </a:p>
          </p:txBody>
        </p:sp>
        <p:sp>
          <p:nvSpPr>
            <p:cNvPr id="7" name="会员管理"/>
            <p:cNvSpPr/>
            <p:nvPr/>
          </p:nvSpPr>
          <p:spPr>
            <a:xfrm>
              <a:off x="3349210" y="3813800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会员管理</a:t>
              </a:r>
              <a:endParaRPr sz="2400"/>
            </a:p>
          </p:txBody>
        </p:sp>
        <p:sp>
          <p:nvSpPr>
            <p:cNvPr id="8" name="门店管理"/>
            <p:cNvSpPr/>
            <p:nvPr/>
          </p:nvSpPr>
          <p:spPr>
            <a:xfrm>
              <a:off x="4362711" y="2077808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门店管理</a:t>
              </a:r>
              <a:endParaRPr sz="2400"/>
            </a:p>
          </p:txBody>
        </p:sp>
        <p:sp>
          <p:nvSpPr>
            <p:cNvPr id="9" name="供应链管理"/>
            <p:cNvSpPr/>
            <p:nvPr/>
          </p:nvSpPr>
          <p:spPr>
            <a:xfrm>
              <a:off x="7585158" y="2364296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供应链管理</a:t>
              </a:r>
              <a:endParaRPr sz="2400"/>
            </a:p>
          </p:txBody>
        </p:sp>
        <p:sp>
          <p:nvSpPr>
            <p:cNvPr id="10" name="财务管理"/>
            <p:cNvSpPr/>
            <p:nvPr/>
          </p:nvSpPr>
          <p:spPr>
            <a:xfrm>
              <a:off x="7585158" y="3554780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财务管理</a:t>
              </a:r>
              <a:endParaRPr sz="2400"/>
            </a:p>
          </p:txBody>
        </p:sp>
        <p:sp>
          <p:nvSpPr>
            <p:cNvPr id="11" name="线条"/>
            <p:cNvSpPr/>
            <p:nvPr/>
          </p:nvSpPr>
          <p:spPr>
            <a:xfrm>
              <a:off x="942656" y="5194800"/>
              <a:ext cx="10306688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  <a:tailEnd type="triangle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12" name="营销平台"/>
            <p:cNvSpPr/>
            <p:nvPr/>
          </p:nvSpPr>
          <p:spPr>
            <a:xfrm>
              <a:off x="4362711" y="3813800"/>
              <a:ext cx="941365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营销平台</a:t>
              </a:r>
              <a:endParaRPr sz="2400"/>
            </a:p>
          </p:txBody>
        </p:sp>
        <p:sp>
          <p:nvSpPr>
            <p:cNvPr id="13" name="IT设施管理"/>
            <p:cNvSpPr/>
            <p:nvPr/>
          </p:nvSpPr>
          <p:spPr>
            <a:xfrm>
              <a:off x="9595758" y="2660167"/>
              <a:ext cx="1327539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IT设施管理</a:t>
              </a:r>
              <a:endParaRPr sz="2400"/>
            </a:p>
          </p:txBody>
        </p:sp>
        <p:sp>
          <p:nvSpPr>
            <p:cNvPr id="16" name="行政管理"/>
            <p:cNvSpPr/>
            <p:nvPr/>
          </p:nvSpPr>
          <p:spPr>
            <a:xfrm>
              <a:off x="7585158" y="2959538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行政管理</a:t>
              </a:r>
              <a:endParaRPr sz="2400"/>
            </a:p>
          </p:txBody>
        </p:sp>
        <p:sp>
          <p:nvSpPr>
            <p:cNvPr id="17" name="大数据管理"/>
            <p:cNvSpPr/>
            <p:nvPr/>
          </p:nvSpPr>
          <p:spPr>
            <a:xfrm>
              <a:off x="9595758" y="3256229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大数据管理</a:t>
              </a:r>
              <a:endParaRPr sz="2400"/>
            </a:p>
          </p:txBody>
        </p:sp>
        <p:sp>
          <p:nvSpPr>
            <p:cNvPr id="18" name="电商平台"/>
            <p:cNvSpPr/>
            <p:nvPr/>
          </p:nvSpPr>
          <p:spPr>
            <a:xfrm>
              <a:off x="1245878" y="2069620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 dirty="0"/>
                <a:t>电商平台</a:t>
              </a:r>
              <a:endParaRPr sz="2400" dirty="0"/>
            </a:p>
          </p:txBody>
        </p:sp>
        <p:sp>
          <p:nvSpPr>
            <p:cNvPr id="19" name="O2O平台"/>
            <p:cNvSpPr/>
            <p:nvPr/>
          </p:nvSpPr>
          <p:spPr>
            <a:xfrm>
              <a:off x="1245878" y="2668012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O2O平台</a:t>
              </a:r>
              <a:endParaRPr sz="2400"/>
            </a:p>
          </p:txBody>
        </p:sp>
        <p:sp>
          <p:nvSpPr>
            <p:cNvPr id="20" name="APP"/>
            <p:cNvSpPr/>
            <p:nvPr/>
          </p:nvSpPr>
          <p:spPr>
            <a:xfrm>
              <a:off x="1245878" y="3266405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APP</a:t>
              </a:r>
              <a:endParaRPr sz="2400"/>
            </a:p>
          </p:txBody>
        </p:sp>
        <p:sp>
          <p:nvSpPr>
            <p:cNvPr id="21" name="客户触点"/>
            <p:cNvSpPr txBox="1"/>
            <p:nvPr/>
          </p:nvSpPr>
          <p:spPr>
            <a:xfrm>
              <a:off x="1283279" y="1611197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客户触点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小程序"/>
            <p:cNvSpPr/>
            <p:nvPr/>
          </p:nvSpPr>
          <p:spPr>
            <a:xfrm>
              <a:off x="1245878" y="3864797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小程序</a:t>
              </a:r>
              <a:endParaRPr sz="2400"/>
            </a:p>
          </p:txBody>
        </p:sp>
        <p:sp>
          <p:nvSpPr>
            <p:cNvPr id="23" name="门店触点"/>
            <p:cNvSpPr txBox="1"/>
            <p:nvPr/>
          </p:nvSpPr>
          <p:spPr>
            <a:xfrm>
              <a:off x="3909390" y="1604064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门店触点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总部触点"/>
            <p:cNvSpPr txBox="1"/>
            <p:nvPr/>
          </p:nvSpPr>
          <p:spPr>
            <a:xfrm>
              <a:off x="7104419" y="1841678"/>
              <a:ext cx="833135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总部触点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C 用户体验…"/>
            <p:cNvSpPr txBox="1"/>
            <p:nvPr/>
          </p:nvSpPr>
          <p:spPr>
            <a:xfrm>
              <a:off x="1170492" y="5185122"/>
              <a:ext cx="1079684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 用户体验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消费者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B 业务流程…"/>
            <p:cNvSpPr txBox="1"/>
            <p:nvPr/>
          </p:nvSpPr>
          <p:spPr>
            <a:xfrm>
              <a:off x="5559674" y="5185122"/>
              <a:ext cx="1072651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 业务流程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职能人员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D 大数据…"/>
            <p:cNvSpPr txBox="1"/>
            <p:nvPr/>
          </p:nvSpPr>
          <p:spPr>
            <a:xfrm>
              <a:off x="9941824" y="5185122"/>
              <a:ext cx="889592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 大数据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科技人员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用户资产"/>
            <p:cNvSpPr/>
            <p:nvPr/>
          </p:nvSpPr>
          <p:spPr>
            <a:xfrm>
              <a:off x="3349210" y="4378840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用户资产</a:t>
              </a:r>
              <a:endParaRPr sz="2400"/>
            </a:p>
          </p:txBody>
        </p:sp>
        <p:sp>
          <p:nvSpPr>
            <p:cNvPr id="29" name="人力资源管理"/>
            <p:cNvSpPr/>
            <p:nvPr/>
          </p:nvSpPr>
          <p:spPr>
            <a:xfrm>
              <a:off x="6146445" y="2364296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 dirty="0"/>
                <a:t>人力资源管理</a:t>
              </a:r>
              <a:endParaRPr sz="2400" dirty="0"/>
            </a:p>
          </p:txBody>
        </p:sp>
        <p:sp>
          <p:nvSpPr>
            <p:cNvPr id="30" name="商业智能"/>
            <p:cNvSpPr/>
            <p:nvPr/>
          </p:nvSpPr>
          <p:spPr>
            <a:xfrm>
              <a:off x="6146445" y="2959538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商业智能</a:t>
              </a:r>
              <a:endParaRPr sz="2400"/>
            </a:p>
          </p:txBody>
        </p:sp>
        <p:sp>
          <p:nvSpPr>
            <p:cNvPr id="31" name="数字触点"/>
            <p:cNvSpPr txBox="1"/>
            <p:nvPr/>
          </p:nvSpPr>
          <p:spPr>
            <a:xfrm>
              <a:off x="9825566" y="2150017"/>
              <a:ext cx="833135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数字触点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渠道整合"/>
            <p:cNvSpPr/>
            <p:nvPr/>
          </p:nvSpPr>
          <p:spPr>
            <a:xfrm>
              <a:off x="4362711" y="4378840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渠道整合</a:t>
              </a:r>
              <a:endParaRPr sz="2400"/>
            </a:p>
          </p:txBody>
        </p:sp>
        <p:sp>
          <p:nvSpPr>
            <p:cNvPr id="33" name="效率管理"/>
            <p:cNvSpPr/>
            <p:nvPr/>
          </p:nvSpPr>
          <p:spPr>
            <a:xfrm>
              <a:off x="4362711" y="2710880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效率管理</a:t>
              </a:r>
              <a:endParaRPr sz="2400"/>
            </a:p>
          </p:txBody>
        </p:sp>
        <p:sp>
          <p:nvSpPr>
            <p:cNvPr id="34" name="营销触点"/>
            <p:cNvSpPr txBox="1"/>
            <p:nvPr/>
          </p:nvSpPr>
          <p:spPr>
            <a:xfrm>
              <a:off x="3909390" y="3336853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营销触点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货物管理"/>
            <p:cNvSpPr/>
            <p:nvPr/>
          </p:nvSpPr>
          <p:spPr>
            <a:xfrm>
              <a:off x="3349210" y="2712658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货物管理</a:t>
              </a:r>
              <a:endParaRPr sz="2400"/>
            </a:p>
          </p:txBody>
        </p:sp>
        <p:sp>
          <p:nvSpPr>
            <p:cNvPr id="36" name="项目管理"/>
            <p:cNvSpPr/>
            <p:nvPr/>
          </p:nvSpPr>
          <p:spPr>
            <a:xfrm>
              <a:off x="6146445" y="3554780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项目管理</a:t>
              </a:r>
              <a:endParaRPr sz="2400"/>
            </a:p>
          </p:txBody>
        </p:sp>
        <p:sp>
          <p:nvSpPr>
            <p:cNvPr id="37" name="流程管理"/>
            <p:cNvSpPr/>
            <p:nvPr/>
          </p:nvSpPr>
          <p:spPr>
            <a:xfrm>
              <a:off x="6146445" y="415002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流程管理</a:t>
              </a:r>
              <a:endParaRPr sz="2400"/>
            </a:p>
          </p:txBody>
        </p:sp>
        <p:sp>
          <p:nvSpPr>
            <p:cNvPr id="38" name="培训管理"/>
            <p:cNvSpPr/>
            <p:nvPr/>
          </p:nvSpPr>
          <p:spPr>
            <a:xfrm>
              <a:off x="7585158" y="415002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培训管理</a:t>
              </a:r>
              <a:endParaRPr sz="2400"/>
            </a:p>
          </p:txBody>
        </p:sp>
        <p:sp>
          <p:nvSpPr>
            <p:cNvPr id="39" name="矩形"/>
            <p:cNvSpPr/>
            <p:nvPr/>
          </p:nvSpPr>
          <p:spPr>
            <a:xfrm>
              <a:off x="1124572" y="1997946"/>
              <a:ext cx="1171524" cy="298806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0" name="矩形"/>
            <p:cNvSpPr/>
            <p:nvPr/>
          </p:nvSpPr>
          <p:spPr>
            <a:xfrm>
              <a:off x="3259199" y="1998840"/>
              <a:ext cx="2133517" cy="127738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1" name="矩形"/>
            <p:cNvSpPr/>
            <p:nvPr/>
          </p:nvSpPr>
          <p:spPr>
            <a:xfrm>
              <a:off x="3259791" y="3674666"/>
              <a:ext cx="2132333" cy="127738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2" name="矩形"/>
            <p:cNvSpPr/>
            <p:nvPr/>
          </p:nvSpPr>
          <p:spPr>
            <a:xfrm>
              <a:off x="6019537" y="2230854"/>
              <a:ext cx="3002901" cy="2526153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3" name="矩形"/>
            <p:cNvSpPr/>
            <p:nvPr/>
          </p:nvSpPr>
          <p:spPr>
            <a:xfrm>
              <a:off x="9471459" y="2595863"/>
              <a:ext cx="1541351" cy="178306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cxnSp>
          <p:nvCxnSpPr>
            <p:cNvPr id="44" name="连接线"/>
            <p:cNvCxnSpPr>
              <a:stCxn id="39" idx="3"/>
            </p:cNvCxnSpPr>
            <p:nvPr/>
          </p:nvCxnSpPr>
          <p:spPr>
            <a:xfrm flipV="1">
              <a:off x="2296058" y="2639122"/>
              <a:ext cx="969192" cy="852738"/>
            </a:xfrm>
            <a:prstGeom prst="bentConnector3">
              <a:avLst>
                <a:gd name="adj1" fmla="val 50030"/>
              </a:avLst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cxnSp>
          <p:nvCxnSpPr>
            <p:cNvPr id="45" name="连接线"/>
            <p:cNvCxnSpPr>
              <a:stCxn id="39" idx="3"/>
            </p:cNvCxnSpPr>
            <p:nvPr/>
          </p:nvCxnSpPr>
          <p:spPr>
            <a:xfrm>
              <a:off x="2296058" y="3491860"/>
              <a:ext cx="988128" cy="838220"/>
            </a:xfrm>
            <a:prstGeom prst="bentConnector3">
              <a:avLst>
                <a:gd name="adj1" fmla="val 49057"/>
              </a:avLst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cxnSp>
          <p:nvCxnSpPr>
            <p:cNvPr id="48" name="连接线"/>
            <p:cNvCxnSpPr/>
            <p:nvPr/>
          </p:nvCxnSpPr>
          <p:spPr>
            <a:xfrm flipV="1">
              <a:off x="9024228" y="3495647"/>
              <a:ext cx="424791" cy="7890"/>
            </a:xfrm>
            <a:prstGeom prst="straightConnector1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sp>
          <p:nvSpPr>
            <p:cNvPr id="49" name="数字系统管理"/>
            <p:cNvSpPr/>
            <p:nvPr/>
          </p:nvSpPr>
          <p:spPr>
            <a:xfrm>
              <a:off x="9595758" y="385229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数字系统管理</a:t>
              </a:r>
              <a:endParaRPr sz="2400"/>
            </a:p>
          </p:txBody>
        </p:sp>
        <p:sp>
          <p:nvSpPr>
            <p:cNvPr id="50" name="品牌门店"/>
            <p:cNvSpPr/>
            <p:nvPr/>
          </p:nvSpPr>
          <p:spPr>
            <a:xfrm>
              <a:off x="1229164" y="4463189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品牌门店</a:t>
              </a:r>
              <a:endParaRPr sz="2400"/>
            </a:p>
          </p:txBody>
        </p:sp>
      </p:grpSp>
      <p:cxnSp>
        <p:nvCxnSpPr>
          <p:cNvPr id="5" name="肘形连接符 4"/>
          <p:cNvCxnSpPr>
            <a:stCxn id="40" idx="3"/>
            <a:endCxn id="42" idx="1"/>
          </p:cNvCxnSpPr>
          <p:nvPr/>
        </p:nvCxnSpPr>
        <p:spPr>
          <a:xfrm>
            <a:off x="10422890" y="4815205"/>
            <a:ext cx="1261110" cy="172275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肘形连接符 14"/>
          <p:cNvCxnSpPr/>
          <p:nvPr/>
        </p:nvCxnSpPr>
        <p:spPr>
          <a:xfrm flipV="1">
            <a:off x="10440670" y="6537960"/>
            <a:ext cx="635000" cy="1649095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专业优势与合作流程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4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4.1</a:t>
            </a:r>
            <a:r>
              <a:rPr lang="zh-CN" altLang="en-US"/>
              <a:t> 我们的优势</a:t>
            </a:r>
            <a:endParaRPr lang="zh-CN" altLang="en-US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2524340" y="4115537"/>
            <a:ext cx="9635081" cy="796562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112182" y="4115537"/>
            <a:ext cx="9635081" cy="796562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414353" y="3623483"/>
            <a:ext cx="8324508" cy="8486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维格智数</a:t>
            </a:r>
            <a:r>
              <a:rPr kumimoji="1" lang="en-US" altLang="zh-CN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-</a:t>
            </a:r>
            <a:r>
              <a:rPr kumimoji="1" lang="zh-CN" altLang="en-US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数字化转型服务</a:t>
            </a:r>
            <a:endParaRPr kumimoji="1" lang="zh-CN" altLang="en-US" sz="4800" b="1" spc="300" dirty="0">
              <a:solidFill>
                <a:srgbClr val="2196F3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2892588" y="3623483"/>
            <a:ext cx="7481354" cy="8486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800" b="1" spc="300" dirty="0">
                <a:solidFill>
                  <a:srgbClr val="009587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市面上的数字化产品</a:t>
            </a:r>
            <a:endParaRPr kumimoji="1" lang="zh-CN" altLang="en-US" sz="4800" b="1" spc="300" dirty="0">
              <a:solidFill>
                <a:srgbClr val="009587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287815" y="4726293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灵活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聚焦企业/组织的实际需求和数字化程度。按阶段给出规划方案并执行实施。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58332" y="4934053"/>
            <a:ext cx="599739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 dirty="0"/>
          </a:p>
        </p:txBody>
      </p:sp>
      <p:sp>
        <p:nvSpPr>
          <p:cNvPr id="16" name="任意形状 1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794994" y="5098742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13726794" y="4771407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往往是“大而全”的标准化产品。并不一定适合现阶段的企业需求。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18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30072" y="4934053"/>
            <a:ext cx="599739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 dirty="0"/>
          </a:p>
        </p:txBody>
      </p:sp>
      <p:sp>
        <p:nvSpPr>
          <p:cNvPr id="19" name="任意形状 18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293480" y="5098742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0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61347" y="6738619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3258002" y="6550441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精准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提供实施顾问驻点调研，对企业不同部门的不同业务流程进行梳理优化。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2" name="任意形状 21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2796502" y="6903308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3" name="Oval 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3133087" y="6738619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3729743" y="6550441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市面上数字化产品种类繁多，不知道哪家产品与企业自身最契合。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5" name="任意形状 24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3294987" y="6903308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1278" y="8546874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3258001" y="837459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兼容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充分考虑企业现有的业务系统，给出最佳的数据连接方案，让多个</a:t>
            </a:r>
            <a:r>
              <a:rPr kumimoji="1" lang="en-US" altLang="zh-CN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连成整体。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8" name="任意形状 27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2796433" y="8711563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133019" y="8546874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3729741" y="8374590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只能解决部分企业问题，多个系统就形成了多个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数据孤岛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1" name="任意形状 30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13294919" y="8711563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32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58332" y="10371025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3255054" y="1019874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专业</a:t>
            </a:r>
            <a:r>
              <a:rPr kumimoji="1" lang="en-US" altLang="zh-CN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经历过茶饮企业全案数字化，深度了解行业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痛点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和弯路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4" name="任意形状 33"/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2793487" y="10535713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35" name="Oval 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130072" y="10371025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6" name="文本框 35"/>
          <p:cNvSpPr txBox="1"/>
          <p:nvPr>
            <p:custDataLst>
              <p:tags r:id="rId27"/>
            </p:custDataLst>
          </p:nvPr>
        </p:nvSpPr>
        <p:spPr>
          <a:xfrm>
            <a:off x="13726794" y="1019874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关注的是业务中的一个垂直领域，无法有效地跨领域的问题。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7" name="任意形状 36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13291972" y="10535713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7905" r="7905"/>
          <a:stretch>
            <a:fillRect/>
          </a:stretch>
        </p:blipFill>
        <p:spPr>
          <a:xfrm>
            <a:off x="-2540" y="2618740"/>
            <a:ext cx="11744325" cy="7607300"/>
          </a:xfrm>
          <a:prstGeom prst="rect">
            <a:avLst/>
          </a:prstGeom>
        </p:spPr>
      </p:pic>
      <p:sp>
        <p:nvSpPr>
          <p:cNvPr id="51" name="椭圆 50"/>
          <p:cNvSpPr/>
          <p:nvPr>
            <p:custDataLst>
              <p:tags r:id="rId3"/>
            </p:custDataLst>
          </p:nvPr>
        </p:nvSpPr>
        <p:spPr>
          <a:xfrm>
            <a:off x="13232098" y="1780470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14775180" y="1780246"/>
            <a:ext cx="9135110" cy="692785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14763115" y="2524466"/>
            <a:ext cx="9135110" cy="518160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  <a:buSzPct val="100000"/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用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数字工具推动人类进步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，驱动数字化中国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0" name="椭圆 89"/>
          <p:cNvSpPr/>
          <p:nvPr>
            <p:custDataLst>
              <p:tags r:id="rId6"/>
            </p:custDataLst>
          </p:nvPr>
        </p:nvSpPr>
        <p:spPr>
          <a:xfrm>
            <a:off x="13232098" y="3795971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7"/>
            </p:custDataLst>
          </p:nvPr>
        </p:nvSpPr>
        <p:spPr>
          <a:xfrm>
            <a:off x="14774889" y="3584293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痛点分析</a:t>
            </a:r>
            <a:endParaRPr lang="zh-CN" alt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89" name="矩形 88"/>
          <p:cNvSpPr/>
          <p:nvPr>
            <p:custDataLst>
              <p:tags r:id="rId8"/>
            </p:custDataLst>
          </p:nvPr>
        </p:nvSpPr>
        <p:spPr>
          <a:xfrm>
            <a:off x="14774887" y="4525761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根据首次面谈情况得出的企业现况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7" name="椭圆 96"/>
          <p:cNvSpPr/>
          <p:nvPr>
            <p:custDataLst>
              <p:tags r:id="rId9"/>
            </p:custDataLst>
          </p:nvPr>
        </p:nvSpPr>
        <p:spPr>
          <a:xfrm>
            <a:off x="13232098" y="5811475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>
            <p:custDataLst>
              <p:tags r:id="rId10"/>
            </p:custDataLst>
          </p:nvPr>
        </p:nvSpPr>
        <p:spPr>
          <a:xfrm>
            <a:off x="14774889" y="5599796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6" name="矩形 95"/>
          <p:cNvSpPr/>
          <p:nvPr>
            <p:custDataLst>
              <p:tags r:id="rId11"/>
            </p:custDataLst>
          </p:nvPr>
        </p:nvSpPr>
        <p:spPr>
          <a:xfrm>
            <a:off x="14774887" y="6541264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/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方案说明及执行步骤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4" name="椭圆 103"/>
          <p:cNvSpPr/>
          <p:nvPr>
            <p:custDataLst>
              <p:tags r:id="rId12"/>
            </p:custDataLst>
          </p:nvPr>
        </p:nvSpPr>
        <p:spPr>
          <a:xfrm>
            <a:off x="13232098" y="9807585"/>
            <a:ext cx="1262527" cy="1262527"/>
          </a:xfrm>
          <a:prstGeom prst="ellipse">
            <a:avLst/>
          </a:prstGeom>
          <a:solidFill>
            <a:srgbClr val="00A2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13"/>
            </p:custDataLst>
          </p:nvPr>
        </p:nvSpPr>
        <p:spPr>
          <a:xfrm>
            <a:off x="14774889" y="9595907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103" name="矩形 102"/>
          <p:cNvSpPr/>
          <p:nvPr>
            <p:custDataLst>
              <p:tags r:id="rId14"/>
            </p:custDataLst>
          </p:nvPr>
        </p:nvSpPr>
        <p:spPr>
          <a:xfrm>
            <a:off x="14774887" y="10537374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三角色、三价值、三支柱</a:t>
            </a:r>
            <a:endParaRPr lang="zh-CN" altLang="en-US" sz="2400" spc="15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15"/>
            </p:custDataLst>
          </p:nvPr>
        </p:nvCxnSpPr>
        <p:spPr>
          <a:xfrm>
            <a:off x="14992985" y="3419181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6"/>
            </p:custDataLst>
          </p:nvPr>
        </p:nvCxnSpPr>
        <p:spPr>
          <a:xfrm>
            <a:off x="14992985" y="5434671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7"/>
            </p:custDataLst>
          </p:nvPr>
        </p:nvCxnSpPr>
        <p:spPr>
          <a:xfrm>
            <a:off x="14992985" y="7630188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>
            <p:custDataLst>
              <p:tags r:id="rId18"/>
            </p:custDataLst>
          </p:nvPr>
        </p:nvSpPr>
        <p:spPr bwMode="auto">
          <a:xfrm>
            <a:off x="7974330" y="2619375"/>
            <a:ext cx="3767455" cy="7606030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254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pPr algn="ctr" fontAlgn="auto">
              <a:lnSpc>
                <a:spcPct val="120000"/>
              </a:lnSpc>
              <a:buSzPct val="25000"/>
            </a:pPr>
            <a:r>
              <a:rPr lang="zh-CN" altLang="en-US" sz="4400" b="1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目录</a:t>
            </a:r>
            <a:endParaRPr lang="zh-CN" altLang="en-US" sz="4400" b="1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09057" y="10027824"/>
            <a:ext cx="708526" cy="8213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附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632815" y="603284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3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632815" y="401735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2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632815" y="200186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1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13232098" y="7819034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14774889" y="7607356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专业优势与合作流程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14774887" y="8548823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团队介绍及核心竞争力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630084" y="8039273"/>
            <a:ext cx="466472" cy="8213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4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cxnSp>
        <p:nvCxnSpPr>
          <p:cNvPr id="27" name="直接连接符 59"/>
          <p:cNvCxnSpPr/>
          <p:nvPr>
            <p:custDataLst>
              <p:tags r:id="rId22"/>
            </p:custDataLst>
          </p:nvPr>
        </p:nvCxnSpPr>
        <p:spPr>
          <a:xfrm>
            <a:off x="14992985" y="9595907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4.2</a:t>
            </a:r>
            <a:r>
              <a:rPr lang="zh-CN" altLang="en-US"/>
              <a:t> 核心竞争力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7607935" cy="511175"/>
          </a:xfrm>
        </p:spPr>
        <p:txBody>
          <a:bodyPr wrap="square"/>
          <a:lstStyle/>
          <a:p>
            <a:r>
              <a:t>输出的是方案及实施督导，而不是单点系统</a:t>
            </a:r>
            <a:endParaRPr lang="zh-CN" altLang="en-US"/>
          </a:p>
        </p:txBody>
      </p:sp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7377475" y="5383222"/>
            <a:ext cx="9889702" cy="3300097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31639" tIns="15819" rIns="31639" bIns="15819" numCol="1" spcCol="0" rtlCol="0" fromWordArt="0" anchor="ctr" anchorCtr="0" forceAA="0" compatLnSpc="1">
            <a:noAutofit/>
          </a:bodyPr>
          <a:lstStyle/>
          <a:p>
            <a:endParaRPr lang="zh-CN" altLang="en-US" sz="4400"/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12455365" y="7111292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CF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>
              <a:solidFill>
                <a:srgbClr val="00E4FF"/>
              </a:solidFill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12432395" y="3631593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25C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8978519" y="7123624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E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9045120" y="3586169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59E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10350716" y="5067205"/>
            <a:ext cx="3874813" cy="393212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36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373174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4000" b="1" kern="1200" dirty="0">
                <a:solidFill>
                  <a:sysClr val="window" lastClr="FFFFFF"/>
                </a:solidFill>
                <a:effectLst/>
              </a:rPr>
              <a:t>P</a:t>
            </a:r>
            <a:endParaRPr lang="en-US" sz="4000" b="1" kern="12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9373174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F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13183385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I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3183385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</a:rPr>
              <a:t>R</a:t>
            </a:r>
            <a:endParaRPr lang="zh-CN" sz="4000" b="1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5201299" y="3608444"/>
            <a:ext cx="7472871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根据规划，派出数字化实施顾问驻点客户企业内部，对不同部门的业务流程进行梳理优化。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在调研周期结束后，出具完整细致的建议报告书。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5136648" y="2713717"/>
            <a:ext cx="7472871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顾问驻点调研</a:t>
            </a:r>
            <a:r>
              <a:rPr lang="en-US" altLang="zh-CN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(Researching)</a:t>
            </a:r>
            <a:endParaRPr lang="en-US" altLang="zh-CN" b="1" kern="1200" spc="300" dirty="0">
              <a:solidFill>
                <a:srgbClr val="25C4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15136495" y="9942195"/>
            <a:ext cx="5956935" cy="23704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为了项目能按照规划正常地落地实施。维格智数的项目经理将会全程参与客户企业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PMO</a:t>
            </a: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，协助推进数字化落地。同时监督、引导第三方数字化产品服务商的产品落地与对接。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15201146" y="9042819"/>
            <a:ext cx="7472871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CFB9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实施与督导</a:t>
            </a:r>
            <a:r>
              <a:rPr lang="en-US" altLang="zh-CN" b="1" kern="1200" spc="300" dirty="0">
                <a:solidFill>
                  <a:srgbClr val="00CFB9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(Implementation)</a:t>
            </a:r>
            <a:endParaRPr lang="en-US" altLang="zh-CN" b="1" kern="1200" spc="300" dirty="0">
              <a:solidFill>
                <a:srgbClr val="00CFB9"/>
              </a:solidFill>
              <a:effectLst/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1290320" y="3608705"/>
            <a:ext cx="8037830" cy="15633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algn="l" eaLnBrk="1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派遣专业团队与客户进行沟通，分析客户的核心诉求。深入了解客户企业的商业模式及业务流程。结合企业现状和述求，给出数字化转型规划方案。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1573811" y="2713918"/>
            <a:ext cx="7471218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数字化一站式全案规划</a:t>
            </a:r>
            <a:r>
              <a:rPr lang="en-US" altLang="zh-CN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(Planning)</a:t>
            </a:r>
            <a:endParaRPr lang="en-US" altLang="zh-CN" b="1" kern="1200" spc="300" dirty="0">
              <a:solidFill>
                <a:srgbClr val="359E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1530512" y="9942331"/>
            <a:ext cx="7471218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项目落地后，我们将会持续跟进客户的反馈情况，进行方案的调整，让客户企业敏捷、可持续地进行数字化改革。</a:t>
            </a: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r">
              <a:lnSpc>
                <a:spcPct val="125000"/>
              </a:lnSpc>
            </a:pP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1573811" y="8992217"/>
            <a:ext cx="7471218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E4FF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反馈与调整</a:t>
            </a:r>
            <a:r>
              <a:rPr lang="en-US" altLang="zh-CN" b="1" kern="1200" spc="300" dirty="0">
                <a:solidFill>
                  <a:srgbClr val="00E4FF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(Feedback)</a:t>
            </a:r>
            <a:endParaRPr lang="en-US" altLang="zh-CN" b="1" kern="1200" spc="300" dirty="0">
              <a:solidFill>
                <a:srgbClr val="00E4FF"/>
              </a:solidFill>
              <a:effectLst/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10589895" y="5922010"/>
            <a:ext cx="335661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核心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竞争力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11790045" y="2713990"/>
            <a:ext cx="1064260" cy="636270"/>
          </a:xfrm>
          <a:prstGeom prst="curvedDown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0" name="上弧形箭头 9"/>
          <p:cNvSpPr/>
          <p:nvPr/>
        </p:nvSpPr>
        <p:spPr>
          <a:xfrm rot="5400000">
            <a:off x="15521940" y="6715760"/>
            <a:ext cx="1064260" cy="63627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10800000">
            <a:off x="11755755" y="10658475"/>
            <a:ext cx="1064260" cy="636270"/>
          </a:xfrm>
          <a:prstGeom prst="curvedDownArrow">
            <a:avLst/>
          </a:prstGeom>
          <a:solidFill>
            <a:schemeClr val="accent2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6200000">
            <a:off x="7947660" y="6670675"/>
            <a:ext cx="1064260" cy="63627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2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1539875" y="5581015"/>
            <a:ext cx="56851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确定本「规划方案」可行。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开始签订「框架合同」，根据工作量进行伸缩。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进入下一阶段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驻点调研。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42540" y="5581105"/>
            <a:ext cx="568464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派驻核心成员，驻点企业。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深度参与业务部门的日常，并作出咨询服务。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根据调研结果，出具详细的《数字化转型建议书》。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7085507" y="5581105"/>
            <a:ext cx="6306243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</a:t>
            </a: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《数字化转型建议书》制定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「实施计划」，然后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落地实施。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实施过程中，双方根据情况持续调整「实施计划」。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持续教育咨询，落地培训。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交付和反馈调整。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cxnSp>
        <p:nvCxnSpPr>
          <p:cNvPr id="76" name="直接连接符 6"/>
          <p:cNvCxnSpPr/>
          <p:nvPr/>
        </p:nvCxnSpPr>
        <p:spPr>
          <a:xfrm flipH="1">
            <a:off x="7880211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6"/>
          <p:cNvCxnSpPr/>
          <p:nvPr/>
        </p:nvCxnSpPr>
        <p:spPr>
          <a:xfrm flipH="1">
            <a:off x="15993363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093754" y="3620418"/>
            <a:ext cx="4154281" cy="969112"/>
            <a:chOff x="2002314" y="4701231"/>
            <a:chExt cx="4154281" cy="969112"/>
          </a:xfrm>
        </p:grpSpPr>
        <p:sp>
          <p:nvSpPr>
            <p:cNvPr id="118" name="文本框 117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01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 规划</a:t>
              </a:r>
              <a:endParaRPr lang="zh-CN" altLang="en-US" sz="4800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1" name="组 40"/>
          <p:cNvGrpSpPr/>
          <p:nvPr/>
        </p:nvGrpSpPr>
        <p:grpSpPr>
          <a:xfrm>
            <a:off x="9573170" y="3620418"/>
            <a:ext cx="5553710" cy="969112"/>
            <a:chOff x="2002314" y="4701231"/>
            <a:chExt cx="5553710" cy="969112"/>
          </a:xfrm>
        </p:grpSpPr>
        <p:sp>
          <p:nvSpPr>
            <p:cNvPr id="43" name="文本框 42"/>
            <p:cNvSpPr txBox="1"/>
            <p:nvPr/>
          </p:nvSpPr>
          <p:spPr>
            <a:xfrm>
              <a:off x="3284379" y="4701231"/>
              <a:ext cx="427164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02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调研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&amp;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设计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5" name="组 44"/>
          <p:cNvGrpSpPr/>
          <p:nvPr/>
        </p:nvGrpSpPr>
        <p:grpSpPr>
          <a:xfrm>
            <a:off x="17520410" y="3620418"/>
            <a:ext cx="4154281" cy="969112"/>
            <a:chOff x="2002314" y="4701231"/>
            <a:chExt cx="4154281" cy="969112"/>
          </a:xfrm>
        </p:grpSpPr>
        <p:sp>
          <p:nvSpPr>
            <p:cNvPr id="46" name="文本框 45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03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实施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sp>
        <p:nvSpPr>
          <p:cNvPr id="23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vert="horz" lIns="71437" tIns="71437" rIns="71437" bIns="71437" rtlCol="0" anchor="ctr">
            <a:normAutofit fontScale="90000"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4.3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合作流程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379801" y="2493330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2495256" y="2506343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779189" y="2506344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" r="-1452" b="502"/>
          <a:stretch>
            <a:fillRect/>
          </a:stretch>
        </p:blipFill>
        <p:spPr>
          <a:xfrm>
            <a:off x="13902573" y="3403784"/>
            <a:ext cx="2520000" cy="2520000"/>
          </a:xfrm>
          <a:prstGeom prst="ellipse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7769" y="3403784"/>
            <a:ext cx="2520315" cy="2520315"/>
          </a:xfrm>
          <a:prstGeom prst="ellipse">
            <a:avLst/>
          </a:prstGeom>
        </p:spPr>
      </p:pic>
      <p:sp>
        <p:nvSpPr>
          <p:cNvPr id="47" name="Rectangle 96"/>
          <p:cNvSpPr/>
          <p:nvPr/>
        </p:nvSpPr>
        <p:spPr>
          <a:xfrm>
            <a:off x="1055732" y="7708084"/>
            <a:ext cx="4885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维格创始人。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CTO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、金山软件架构师，北京师范大学金融系毕业，技术与业务思维兼备，从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帮助喜茶实现数字化转型，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个月内积累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1300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万会员，线下业态改造专家。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2717" y="6514649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陈霈霖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Kelly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5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4.4 </a:t>
            </a:r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9176385" cy="511175"/>
          </a:xfrm>
          <a:prstGeom prst="rect">
            <a:avLst/>
          </a:prstGeom>
        </p:spPr>
        <p:txBody>
          <a:bodyPr wrap="square"/>
          <a:lstStyle/>
          <a:p>
            <a:r>
              <a:rPr lang="zh-CN" altLang="en-US"/>
              <a:t>核心成员来自各大知名企业，具有丰富的数字化经验。</a:t>
            </a:r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4028" r="7034" b="10586"/>
          <a:stretch>
            <a:fillRect/>
          </a:stretch>
        </p:blipFill>
        <p:spPr>
          <a:xfrm flipH="1">
            <a:off x="19820773" y="3376869"/>
            <a:ext cx="2520000" cy="2520000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8" name="矩形 7"/>
          <p:cNvSpPr/>
          <p:nvPr/>
        </p:nvSpPr>
        <p:spPr>
          <a:xfrm>
            <a:off x="6610711" y="2506345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Rectangle 96"/>
          <p:cNvSpPr/>
          <p:nvPr/>
        </p:nvSpPr>
        <p:spPr>
          <a:xfrm>
            <a:off x="6952341" y="7708084"/>
            <a:ext cx="4857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VIKA维格数字营销负责人。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前喜茶GO产品架构师，曾为美资科技公司Protegrity数据软件工程师、擅长新媒体、裂变、会员等数字营销方案，曾服务客户包括中国移动、电信、美的、 腾讯大粤网等知名组织和企业。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2341" y="650893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潘嘉文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Kelvin</a:t>
            </a:r>
            <a:endParaRPr lang="en-US" altLang="zh-CN"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7" name="Rectangle 96"/>
          <p:cNvSpPr/>
          <p:nvPr/>
        </p:nvSpPr>
        <p:spPr>
          <a:xfrm>
            <a:off x="12785950" y="7666080"/>
            <a:ext cx="4805498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</a:t>
            </a:r>
            <a:r>
              <a:rPr 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数字</a:t>
            </a: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项目负责人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前汤臣倍健电商事业部技术总监、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星润集团电商事业部技术总监、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联合信息项目总监、喜茶互联网事业部PMO。曾带领团队落地多个大型项目，涉及美容、专家咨询、酒店、物联网、社区养老等多个行业的互联网产品研发与项目管理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33698" y="650301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张本富 Benson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Rectangle 96"/>
          <p:cNvSpPr/>
          <p:nvPr/>
        </p:nvSpPr>
        <p:spPr>
          <a:xfrm>
            <a:off x="18651898" y="7598078"/>
            <a:ext cx="48577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VIKA维格数字管理负责人。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前青莲科技钉钉事业部总监，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知名管理信息化咨询顾问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曾服务客户包括汇美集团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（茵蔓母公司）、奥马电器（深圳上市）、速品（千人规模连锁服装企业）、喜茶（新茶饮企业）、联盛（营收数亿）等知名企业。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51898" y="6467811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袁国安 Ken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5651" y="3403784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角色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、三价值、三支柱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25188" y="5017765"/>
            <a:ext cx="3687028" cy="17119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8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附录</a:t>
            </a:r>
            <a:endParaRPr lang="zh-CN" altLang="en-US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三角色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en-US" altLang="zh-CN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929" y="3121590"/>
            <a:ext cx="5464434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谁该为</a:t>
            </a: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数字化负责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085" y="4554538"/>
            <a:ext cx="124079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3676015" y="552164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在数字化过程中，他们的分工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955" y="9667558"/>
            <a:ext cx="162306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6215" y="9667558"/>
            <a:ext cx="186817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85145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三角色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875" y="4623435"/>
            <a:ext cx="301117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负有最高责任决定数字化成效。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215" y="10533698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数字化系统的本质是项目PM需条理化地推进节奏。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005" y="10533698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需要引起数字化重视，数字化转型是一种团队变革。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3130" y="10341610"/>
            <a:ext cx="9603105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通常就是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人员，他们需要有强悍的项目管理能力，有条斯里地确保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工具的落地。数字化转型它不像市场买菜，想买就买，它是一个循序渐进的过程，这需要项目管理理论和实践进行配合；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2495" y="7174548"/>
            <a:ext cx="9839325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数字化转型既然是对不同工作岗位的工作习惯变革，自然也对所负责工作岗位的人的能力有变革的要求，是对组织能力的挑战，人力资源应对数字化转型中员工的提升负有重要责任；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985" y="3986530"/>
            <a:ext cx="1022985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数字化转型是一把手工程，数字化工具，是对每一个部门的工作习惯的变革，IT建立了工具，但由于组织权力制约，无法在业务部门进行很好的实施，这是CEO的责任；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2865735" y="343598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13130" y="335184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泪滴形 19"/>
          <p:cNvSpPr/>
          <p:nvPr/>
        </p:nvSpPr>
        <p:spPr>
          <a:xfrm>
            <a:off x="12848590" y="6624320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95985" y="654018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12848590" y="979106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95985" y="970692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三价值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创新、增值、智能</a:t>
            </a:r>
            <a:endParaRPr lang="zh-CN" altLang="en-US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13177749" y="2558980"/>
            <a:ext cx="5464434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数字化的价值所在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1790" y="4082415"/>
            <a:ext cx="2198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数字化创新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15736570" y="5343208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3510" y="9627870"/>
            <a:ext cx="22332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增值化业务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6770" y="9627870"/>
            <a:ext cx="23406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智能化运营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1790" y="7673023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三价值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8090" y="4638358"/>
            <a:ext cx="323723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打造企业数字化资产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6770" y="10355263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通过数字化系统，改善运营和管理模式。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43255" y="10355263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放大主营业务，同时延伸增量业务能。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720" y="2559055"/>
            <a:ext cx="10366836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商业组织数字化，离不开商业的本质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545" y="10754360"/>
            <a:ext cx="960310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更高的工作效率，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通过增值化业务，利用互联网的规模化效应，去无限级去扩大业务范围，赚更多的钱</a:t>
            </a: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。</a:t>
            </a:r>
            <a:endParaRPr 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9910" y="7488238"/>
            <a:ext cx="983932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通过智能化运营，用好手中的“数字化武器”，更好地管理原来的工作，有效地降低成本。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3400" y="4300220"/>
            <a:ext cx="10229850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通过数字化创新，我们落地具体的数字化技术，转化原有的业务体系，打造数字资产。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5" name="泪滴形 24"/>
          <p:cNvSpPr/>
          <p:nvPr/>
        </p:nvSpPr>
        <p:spPr>
          <a:xfrm>
            <a:off x="1073150" y="374967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0545" y="366553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资产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7" name="泪滴形 26"/>
          <p:cNvSpPr/>
          <p:nvPr/>
        </p:nvSpPr>
        <p:spPr>
          <a:xfrm>
            <a:off x="1056005" y="6938010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3400" y="685387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降低成本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9" name="泪滴形 28"/>
          <p:cNvSpPr/>
          <p:nvPr/>
        </p:nvSpPr>
        <p:spPr>
          <a:xfrm>
            <a:off x="1056005" y="1010475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3400" y="1002061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提高效率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三支柱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en-US" altLang="zh-CN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700" y="3121660"/>
            <a:ext cx="6475095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企业数字化转型的三大领域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5420995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数字管理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 rot="10800000">
            <a:off x="3675380" y="609822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发展的不同阶段，侧重点会不同：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5920" y="5420995"/>
            <a:ext cx="19367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数字营销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135" y="10341293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数字引擎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17454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三支柱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60" y="6055360"/>
            <a:ext cx="276733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供应链、人资、行政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5" y="10975976"/>
            <a:ext cx="3994785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落地具体数据中台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5920" y="6055361"/>
            <a:ext cx="406908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拉新、留存、会员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48590" y="3336608"/>
            <a:ext cx="10367645" cy="5313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我们通过洞悉自身的组织需要，选择发力的领域，再配合具体的工具，再该领域下进行变革。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比如，随着门店的规模发展，多门店管理存在压力，这时候就需要落地数字管理类系统（如OA、ERP等等）；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比如，随着品牌声量的放大和消费者规模的增长，这时候就需要落地数字营销类（如社群工具、会员系统等等）。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20286980" y="0"/>
            <a:ext cx="4097020" cy="4097020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1744164" y="3680551"/>
            <a:ext cx="16760825" cy="8090535"/>
          </a:xfrm>
          <a:prstGeom prst="rect">
            <a:avLst/>
          </a:prstGeom>
          <a:ln w="12700">
            <a:miter lim="400000"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algn="l" hangingPunct="1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我们的愿景：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用数字工具推动人类进步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我们希望在云计算、大数据、区块链时代，创造和应用极致体验的数字化工具，以全新的方式去改善人们的生活与工作，推动人类社会的进步。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我们的使命：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致力驱动数字化中国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“数字化中国”是中国未来发展的新趋势、新动能，帮助无数中国企业和组织数字化转型，实现14亿人的数字中国梦，是我们这一代人肩上的使命。</a:t>
            </a:r>
            <a:b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我们希望通过自己的经验输出，提供数字化咨询解决方案和轻量级大数据平台产品，以最专业和客观的态度，让中国企业数字化转型少走弯路、少交学费，不被技术厂商绑架，驱动数字化中国。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40005" y="2616835"/>
            <a:ext cx="4840605" cy="484060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公司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84" name="核心成员来自于金山、腾讯、阿里巴巴、新浪、字节跳动、金蝶、平安等顶级科技公司，成员曾服务过中国电信、中国移动、政事业单位、汤臣倍健、喜茶、汇美集团、搭建数字中台经验等大型企业和组织，有丰富的B端产品落地经验。"/>
          <p:cNvSpPr txBox="1"/>
          <p:nvPr/>
        </p:nvSpPr>
        <p:spPr>
          <a:xfrm>
            <a:off x="5210175" y="2011363"/>
            <a:ext cx="18134965" cy="605155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 algn="just" defTabSz="355600">
              <a:defRPr sz="350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「vikadata维格智数」是一家数字化转型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咨询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策划公司，提供数字化整体方案的设计和咨询、会员营销系统的研发、智能OA搭建、轻量级数据中台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建设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，致力于驱动数字化中国。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创始阶段即获得IDG资本、天图资本两家顶级VC机构的近千万级天使轮融资，成员来自于平安、阿里巴巴、腾讯、字节跳动、金山软件、新浪、猎豹移动等顶级科技公司，有丰富的C端大规模互联网产品经验和资源。 同时成员还服务和合作过中国电信、中国联通、中国移动、政事业单位、汤臣倍健、喜茶、京东、美的地产、广汽集团、汇美集团、IBM、华为、TCL等大型企业和组织，有丰富的B端产品研发和数字化转型落地经验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/>
          <a:srcRect t="30876" b="34415"/>
          <a:stretch>
            <a:fillRect/>
          </a:stretch>
        </p:blipFill>
        <p:spPr>
          <a:xfrm>
            <a:off x="4515485" y="12005945"/>
            <a:ext cx="3368040" cy="846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10953115"/>
            <a:ext cx="1419860" cy="795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15" y="11121390"/>
            <a:ext cx="2673350" cy="359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timg.jpeg" descr="tim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660" y="10543540"/>
            <a:ext cx="2183765" cy="1316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15" y="12251055"/>
            <a:ext cx="3392170" cy="39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525" y="11121390"/>
            <a:ext cx="1587500" cy="592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8"/>
          <a:srcRect t="32765" b="34255"/>
          <a:stretch>
            <a:fillRect/>
          </a:stretch>
        </p:blipFill>
        <p:spPr>
          <a:xfrm>
            <a:off x="9905365" y="11918315"/>
            <a:ext cx="2365375" cy="1105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195" y="12026265"/>
            <a:ext cx="2417445" cy="909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87680" y="11995785"/>
            <a:ext cx="4613275" cy="856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8445" y="11884660"/>
            <a:ext cx="5306695" cy="1125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3943965" y="10304780"/>
            <a:ext cx="500126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由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顶级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知名投资方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投资</a:t>
            </a:r>
            <a:endParaRPr kumimoji="0" sz="32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55165" y="9509443"/>
            <a:ext cx="5189855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团队成员来自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顶级科技公司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1" name="泪滴形 10"/>
          <p:cNvSpPr/>
          <p:nvPr/>
        </p:nvSpPr>
        <p:spPr>
          <a:xfrm>
            <a:off x="1123315" y="9744891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泪滴形 10"/>
          <p:cNvSpPr/>
          <p:nvPr/>
        </p:nvSpPr>
        <p:spPr>
          <a:xfrm>
            <a:off x="13084175" y="10543540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 fontScale="975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用数字工具推动人类进步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</a:t>
            </a:r>
            <a:r>
              <a:rPr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驱动数字化中国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1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7225" y="6218071"/>
            <a:ext cx="21558885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50" name="服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服务</a:t>
            </a:r>
            <a:r>
              <a:rPr lang="en-US" dirty="0" smtClean="0"/>
              <a:t>-</a:t>
            </a:r>
            <a:r>
              <a:rPr lang="zh-CN" altLang="en-US" dirty="0"/>
              <a:t>数字化转型规划</a:t>
            </a:r>
            <a:endParaRPr lang="zh-CN" altLang="en-US" dirty="0"/>
          </a:p>
        </p:txBody>
      </p:sp>
      <p:sp>
        <p:nvSpPr>
          <p:cNvPr id="162" name="数字化转型是一件看起来复杂而又庞大的事情…"/>
          <p:cNvSpPr txBox="1"/>
          <p:nvPr/>
        </p:nvSpPr>
        <p:spPr>
          <a:xfrm>
            <a:off x="1056005" y="3114596"/>
            <a:ext cx="22430105" cy="1973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3600" dirty="0" smtClean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维格</a:t>
            </a:r>
            <a:r>
              <a:rPr lang="zh-CN" altLang="en-US" sz="3600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智数提供数字化转型咨询及实施全案服务</a:t>
            </a:r>
            <a:endParaRPr lang="en-US" altLang="zh-CN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我们以客户企业的发展战略和业务场景为目标导向， 从数字营销、数字管理、数字引擎三个维度为切入点，帮助中国企业低成本、敏捷地实现数字化转型。</a:t>
            </a:r>
            <a:endParaRPr lang="zh-CN" altLang="en-US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63" name="一站式数字化解决方案…"/>
          <p:cNvSpPr txBox="1"/>
          <p:nvPr/>
        </p:nvSpPr>
        <p:spPr>
          <a:xfrm>
            <a:off x="2621601" y="8780790"/>
            <a:ext cx="420624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一站式数字化</a:t>
            </a:r>
            <a:r>
              <a:rPr lang="zh-CN"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转型</a:t>
            </a: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方案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71" name="About us"/>
          <p:cNvSpPr txBox="1">
            <a:spLocks noGrp="1"/>
          </p:cNvSpPr>
          <p:nvPr>
            <p:ph type="body" sz="quarter" idx="1"/>
          </p:nvPr>
        </p:nvSpPr>
        <p:spPr>
          <a:xfrm>
            <a:off x="1056004" y="1161415"/>
            <a:ext cx="9002395" cy="88074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以发展战略和业务场景为导向，为企业提供数字化解决方案。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05" y="6218071"/>
            <a:ext cx="871220" cy="57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6218071"/>
            <a:ext cx="634365" cy="5760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Source Han Sans CN Bold Bold"/>
              </a:rPr>
              <a:t>灵活的服务合作模式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6805" y="6671461"/>
            <a:ext cx="1800225" cy="180022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一站式数字化解决方案…"/>
          <p:cNvSpPr txBox="1"/>
          <p:nvPr/>
        </p:nvSpPr>
        <p:spPr>
          <a:xfrm>
            <a:off x="8503606" y="8779617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会员营销小程序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9" name="一站式数字化解决方案…"/>
          <p:cNvSpPr txBox="1"/>
          <p:nvPr/>
        </p:nvSpPr>
        <p:spPr>
          <a:xfrm>
            <a:off x="13905185" y="8778443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数字化智能办公</a:t>
            </a:r>
            <a:endParaRPr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3030" y="7006997"/>
            <a:ext cx="1247775" cy="11291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全案</a:t>
            </a:r>
            <a:endParaRPr kumimoji="0" lang="en-US" altLang="zh-CN" sz="320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规划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9080152" y="6671461"/>
            <a:ext cx="1800225" cy="1800225"/>
            <a:chOff x="11370945" y="7351395"/>
            <a:chExt cx="1800225" cy="1800225"/>
          </a:xfrm>
        </p:grpSpPr>
        <p:sp>
          <p:nvSpPr>
            <p:cNvPr id="13" name="椭圆 12"/>
            <p:cNvSpPr/>
            <p:nvPr/>
          </p:nvSpPr>
          <p:spPr>
            <a:xfrm>
              <a:off x="11370945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647170" y="7686931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会员</a:t>
              </a:r>
              <a:endParaRPr lang="en-US" altLang="zh-CN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体系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4482906" y="6657785"/>
            <a:ext cx="1800225" cy="1800225"/>
            <a:chOff x="19096354" y="7351395"/>
            <a:chExt cx="1800225" cy="1800225"/>
          </a:xfrm>
        </p:grpSpPr>
        <p:sp>
          <p:nvSpPr>
            <p:cNvPr id="16" name="椭圆 15"/>
            <p:cNvSpPr/>
            <p:nvPr/>
          </p:nvSpPr>
          <p:spPr>
            <a:xfrm>
              <a:off x="19096354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372580" y="7687566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钉钉</a:t>
              </a:r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OA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36038" y="9617613"/>
            <a:ext cx="4736105" cy="23602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适合从零开始数字化转型或者想要实现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弯道超车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的企业。维格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智数从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CRM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ERP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SCM…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等不同领域的信息化产品，为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您提供从驻点调研、方案规划、实施督导、落地效果反馈等一站式的服务。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56847" y="9617613"/>
            <a:ext cx="429461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帮助企业搭建私域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流池，建立用户画像，沉淀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用户数据，为业务决策建立数据</a:t>
            </a:r>
            <a:r>
              <a:rPr kumimoji="0" lang="zh-CN" altLang="en-US" sz="240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基础，最终达到精准营销的目的。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905185" y="9607676"/>
            <a:ext cx="4147670" cy="19909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我们通过搭建资产管理系统、巡店系统、项目管理系统、绩效考勤系统等各种业务流程管理系统，帮助企业管理实现全面数字化。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885660" y="6657785"/>
            <a:ext cx="1800225" cy="1800225"/>
            <a:chOff x="22315487" y="7343503"/>
            <a:chExt cx="1800225" cy="1800225"/>
          </a:xfrm>
        </p:grpSpPr>
        <p:sp>
          <p:nvSpPr>
            <p:cNvPr id="24" name="椭圆 23"/>
            <p:cNvSpPr/>
            <p:nvPr/>
          </p:nvSpPr>
          <p:spPr>
            <a:xfrm>
              <a:off x="22315487" y="7343503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591711" y="7679038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数据</a:t>
              </a:r>
              <a:endParaRPr lang="en-US" altLang="zh-CN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中台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183164" y="9607676"/>
            <a:ext cx="414767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定制化搭建企业系统，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全面实现管理、经营、决策、营销全方位的数字化转型升级，打造智慧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企业。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0" name="一站式数字化解决方案…"/>
          <p:cNvSpPr txBox="1"/>
          <p:nvPr/>
        </p:nvSpPr>
        <p:spPr>
          <a:xfrm>
            <a:off x="19183164" y="8813711"/>
            <a:ext cx="3427219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统一管理数据资产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511427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痛点分析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1088390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根据首次面谈情况得出的企业现况</a:t>
            </a:r>
            <a:endParaRPr lang="zh-CN" altLang="en-US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2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90" y="-16510"/>
            <a:ext cx="611695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6005" y="541020"/>
            <a:ext cx="4013835" cy="76327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4500" dirty="0" smtClean="0">
                <a:solidFill>
                  <a:srgbClr val="00B0F0"/>
                </a:solidFill>
                <a:sym typeface="+mn-ea"/>
              </a:rPr>
              <a:t>2.1</a:t>
            </a:r>
            <a:r>
              <a:rPr lang="zh-CN" altLang="en-US" sz="4500" dirty="0" smtClean="0">
                <a:solidFill>
                  <a:srgbClr val="00B0F0"/>
                </a:solidFill>
                <a:sym typeface="+mn-ea"/>
              </a:rPr>
              <a:t> 企业现况</a:t>
            </a:r>
            <a:endParaRPr lang="zh-CN" altLang="en-US" sz="4500" dirty="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460" y="6804025"/>
            <a:ext cx="4870450" cy="5566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经过初步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沟通，了解到沪上阿姨现在约8家直营店，1200家加盟。沪上阿姨是钉钉的首批用户，在早期就开始使用钉钉进行企业OA管理，并且根据业务找开发商定制化，信息化程度高；经过初步探讨，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Normal" panose="020B0400000000000000" charset="-122"/>
                <a:sym typeface="+mn-ea"/>
              </a:rPr>
              <a:t>我们分析总结得出现阶段的一些需解决的问题。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1365" y="2532380"/>
            <a:ext cx="4512310" cy="3770630"/>
            <a:chOff x="23996" y="6031"/>
            <a:chExt cx="12890" cy="110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0" t="20972" r="23589" b="20138"/>
            <a:stretch>
              <a:fillRect/>
            </a:stretch>
          </p:blipFill>
          <p:spPr>
            <a:xfrm>
              <a:off x="23996" y="6031"/>
              <a:ext cx="12891" cy="10352"/>
            </a:xfrm>
            <a:prstGeom prst="rect">
              <a:avLst/>
            </a:prstGeom>
          </p:spPr>
        </p:pic>
        <p:pic>
          <p:nvPicPr>
            <p:cNvPr id="11" name="图片 10" descr="timg-2"/>
            <p:cNvPicPr>
              <a:picLocks noChangeAspect="1"/>
            </p:cNvPicPr>
            <p:nvPr/>
          </p:nvPicPr>
          <p:blipFill>
            <a:blip r:embed="rId2"/>
            <a:srcRect t="11742" b="37708"/>
            <a:stretch>
              <a:fillRect/>
            </a:stretch>
          </p:blipFill>
          <p:spPr>
            <a:xfrm>
              <a:off x="24578" y="6642"/>
              <a:ext cx="11635" cy="676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9" t="32515" r="37752" b="23457"/>
            <a:stretch>
              <a:fillRect/>
            </a:stretch>
          </p:blipFill>
          <p:spPr>
            <a:xfrm>
              <a:off x="24952" y="9351"/>
              <a:ext cx="5589" cy="774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73" t="34937" r="45457" b="37598"/>
            <a:stretch>
              <a:fillRect/>
            </a:stretch>
          </p:blipFill>
          <p:spPr>
            <a:xfrm>
              <a:off x="31129" y="12472"/>
              <a:ext cx="2433" cy="4582"/>
            </a:xfrm>
            <a:prstGeom prst="rect">
              <a:avLst/>
            </a:prstGeom>
          </p:spPr>
        </p:pic>
        <p:pic>
          <p:nvPicPr>
            <p:cNvPr id="12" name="图片 11" descr="timg-4"/>
            <p:cNvPicPr>
              <a:picLocks noChangeAspect="1"/>
            </p:cNvPicPr>
            <p:nvPr/>
          </p:nvPicPr>
          <p:blipFill>
            <a:blip r:embed="rId5"/>
            <a:srcRect l="24503" r="24017" b="9545"/>
            <a:stretch>
              <a:fillRect/>
            </a:stretch>
          </p:blipFill>
          <p:spPr>
            <a:xfrm>
              <a:off x="25586" y="10087"/>
              <a:ext cx="4394" cy="5791"/>
            </a:xfrm>
            <a:prstGeom prst="rect">
              <a:avLst/>
            </a:prstGeom>
          </p:spPr>
        </p:pic>
        <p:pic>
          <p:nvPicPr>
            <p:cNvPr id="13" name="图片 12" descr="timg"/>
            <p:cNvPicPr>
              <a:picLocks noChangeAspect="1"/>
            </p:cNvPicPr>
            <p:nvPr/>
          </p:nvPicPr>
          <p:blipFill>
            <a:blip r:embed="rId6"/>
            <a:srcRect l="49209" r="9927"/>
            <a:stretch>
              <a:fillRect/>
            </a:stretch>
          </p:blipFill>
          <p:spPr>
            <a:xfrm>
              <a:off x="31638" y="13240"/>
              <a:ext cx="1506" cy="2593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7594600" y="895350"/>
            <a:ext cx="656209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1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：小程序会员体系不明确</a:t>
            </a:r>
            <a:endParaRPr kumimoji="0" lang="zh-CN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4565" y="1474470"/>
            <a:ext cx="1544320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没有会员体系的小程序，就仅仅只是一款点单工具。没有会员体系，就谈不上会员营销，那么拉新、复购、留存等营销手段也无法有效施展。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14565" y="711200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94600" y="4728210"/>
            <a:ext cx="15437485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2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：加盟模式的分账处理、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预付卡业务、积分体系、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优惠补贴结算困难</a:t>
            </a:r>
            <a:endParaRPr kumimoji="0" lang="zh-CN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4565" y="5424171"/>
            <a:ext cx="15443200" cy="208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在加盟模式底下，小程序进行营销活动所涉及的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让利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金额，总部与加盟商清账困难；会员积分制如何进行有效的发放和回收，平衡各加盟商的利益；预付卡消费产生的增值税缴纳方式如何分配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30440" y="4544060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94600" y="8667115"/>
            <a:ext cx="1343279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3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：存在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“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数据孤岛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”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，没有有效利用起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“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大数据武器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”</a:t>
            </a:r>
            <a:endParaRPr kumimoji="0" lang="en-US" altLang="zh-CN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14565" y="9246236"/>
            <a:ext cx="15443200" cy="208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1200+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门店，每天会产生大量的消费数据。企业数字化的基本点是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沉淀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数据，让数据成为企业的资产！小程序消费数据、门店消费数据、企业内部的各个业务系统产生的数据等等。这些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分散的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数据源，需要一个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中台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连接起来，以供企业多维度、全方位的决策分析。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30440" y="8482965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7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方案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说明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及执行步骤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030" y="6111240"/>
            <a:ext cx="14423390" cy="1494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11496040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三维一体的</a:t>
            </a:r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会员管理</a:t>
            </a:r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体系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921125" y="6350635"/>
            <a:ext cx="2092960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3.1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>
          <a:xfrm>
            <a:off x="6014720" y="7973695"/>
            <a:ext cx="11550015" cy="2031365"/>
          </a:xfrm>
        </p:spPr>
        <p:txBody>
          <a:bodyPr anchor="t" anchorCtr="0">
            <a:normAutofit fontScale="70000"/>
          </a:bodyPr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cs typeface="思源黑体 CN Light" panose="020B0300000000000000" charset="-122"/>
                <a:sym typeface="+mn-ea"/>
              </a:rPr>
              <a:t>顾客维度：会员权益在所有门店通行无阻。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cs typeface="思源黑体 CN Light" panose="020B0300000000000000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</a:rPr>
              <a:t>加盟商维度：自身利益得到保障且享受总部带来的科技红利。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</a:rPr>
              <a:t>品牌方维度：数字化重构业务，建立分账体系，让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sym typeface="+mn-ea"/>
              </a:rPr>
              <a:t>品牌资产增值。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5"/>
  <p:tag name="KSO_WM_UNIT_ID" val="diagram20201435_1*r_i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3"/>
  <p:tag name="KSO_WM_UNIT_ID" val="diagram20201435_1*r_v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3"/>
  <p:tag name="KSO_WM_UNIT_ID" val="diagram20201435_1*r_x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6"/>
  <p:tag name="KSO_WM_UNIT_ID" val="diagram20201435_1*r_i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1435_1*r_v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4"/>
  <p:tag name="KSO_WM_UNIT_ID" val="diagram20201435_1*r_x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7"/>
  <p:tag name="KSO_WM_UNIT_ID" val="diagram20201435_1*r_i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5"/>
  <p:tag name="KSO_WM_UNIT_ID" val="diagram20201435_1*r_v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5"/>
  <p:tag name="KSO_WM_UNIT_ID" val="diagram20201435_1*r_x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1435_1*r_i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6"/>
  <p:tag name="KSO_WM_UNIT_ID" val="diagram20201435_1*r_v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6"/>
  <p:tag name="KSO_WM_UNIT_ID" val="diagram20201435_1*r_x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9"/>
  <p:tag name="KSO_WM_UNIT_ID" val="diagram20201435_1*r_i*1_9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7"/>
  <p:tag name="KSO_WM_UNIT_ID" val="diagram20201435_1*r_v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7"/>
  <p:tag name="KSO_WM_UNIT_ID" val="diagram20201435_1*r_x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1435_1*r_i*1_10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8"/>
  <p:tag name="KSO_WM_UNIT_ID" val="diagram20201435_1*r_v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8"/>
  <p:tag name="KSO_WM_UNIT_ID" val="diagram20201435_1*r_x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3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8_1*l_h_i*1_1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8_1*l_h_i*1_3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8_1*l_h_i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8_1*l_h_i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18_1*l_h_f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18_1*l_h_a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  <p:tag name="KSO_WM_UNIT_DIAGRAM_SCHEMECOLOR_ID" val="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18_1*l_h_f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18_1*l_h_a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  <p:tag name="KSO_WM_UNIT_DIAGRAM_SCHEMECOLOR_ID" val="6"/>
</p:tagLst>
</file>

<file path=ppt/tags/tag13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8_1*l_h_f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18_1*l_h_a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UNIT_DIAGRAM_SCHEMECOLOR_ID" val="6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8_1*l_h_f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18_1*l_h_a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136.xml><?xml version="1.0" encoding="utf-8"?>
<p:tagLst xmlns:p="http://schemas.openxmlformats.org/presentationml/2006/main">
  <p:tag name="KSO_WM_UNIT_RELATE_UNITID" val="layout_l1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g"/>
  <p:tag name="KSO_WM_UNIT_INDEX" val="1_1"/>
  <p:tag name="KSO_WM_UNIT_ID" val="diagram20165018_1*l_g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7.xml><?xml version="1.0" encoding="utf-8"?>
<p:tagLst xmlns:p="http://schemas.openxmlformats.org/presentationml/2006/main">
  <p:tag name="KSO_WM_SLIDE_ID" val="diagram20165018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731.535*341.856"/>
  <p:tag name="KSO_WM_SLIDE_POSITION" val="114.693*125.37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5018"/>
  <p:tag name="KSO_WM_SLIDE_LAYOUT" val="l"/>
  <p:tag name="KSO_WM_SLIDE_LAYOUT_CNT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42.xml><?xml version="1.0" encoding="utf-8"?>
<p:tagLst xmlns:p="http://schemas.openxmlformats.org/presentationml/2006/main">
  <p:tag name="KSO_WM_SLIDE_MODEL_TYPE" val="dynamicNum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VALUE" val="1015*156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3357_4*d*1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193357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UNIT_ISCONTENTSTITLE" val="0"/>
  <p:tag name="KSO_WM_UNIT_VALUE" val="16"/>
  <p:tag name="KSO_WM_DIAGRAM_GROUP_CODE" val="l1-1"/>
  <p:tag name="KSO_WM_UNIT_TYPE" val="l_h_a"/>
  <p:tag name="KSO_WM_UNIT_INDEX" val="1_1_1"/>
  <p:tag name="KSO_WM_UNIT_PRESET_TEXT" val="添加标题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1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1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2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57_4*a*1"/>
  <p:tag name="KSO_WM_TEMPLATE_CATEGORY" val="custom"/>
  <p:tag name="KSO_WM_TEMPLATE_INDEX" val="20193357"/>
  <p:tag name="KSO_WM_UNIT_LAYERLEVEL" val="1"/>
  <p:tag name="KSO_WM_TAG_VERSION" val="1.0"/>
  <p:tag name="KSO_WM_BEAUTIFY_FLAG" val="#wm#"/>
  <p:tag name="KSO_WM_UNIT_PRESET_TEXT" val="目录"/>
  <p:tag name="KSO_WM_UNIT_VALUE" val="16"/>
  <p:tag name="KSO_WM_UNIT_NOCLEAR" val="0"/>
  <p:tag name="KSO_WM_UNIT_ISCONTENTSTITLE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93357"/>
  <p:tag name="KSO_WM_TAG_VERSION" val="1.0"/>
  <p:tag name="KSO_WM_SLIDE_ID" val="custom20193357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TEMPLATE_SUBCATEGORY" val="0"/>
  <p:tag name="KSO_WM_SLIDE_COLORSCHEME_VERSION" val="3.2"/>
  <p:tag name="KSO_WM_SLIDE_BACKGROUND_SUBSTITUTE_COLOR" val="30690"/>
  <p:tag name="KSO_WM_DIAGRAM_GROUP_CODE" val="l1-1"/>
  <p:tag name="KSO_WM_SLIDE_DIAGTYPE" val="l"/>
</p:tagLst>
</file>

<file path=ppt/tags/tag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56.xml><?xml version="1.0" encoding="utf-8"?>
<p:tagLst xmlns:p="http://schemas.openxmlformats.org/presentationml/2006/main">
  <p:tag name="KSO_WM_SLIDE_MODEL_TYPE" val="dynamicNum"/>
</p:tagLst>
</file>

<file path=ppt/tags/tag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4"/>
  <p:tag name="KSO_WM_UNIT_ID" val="diagram20187631_2*q_h_i*1_1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4"/>
  <p:tag name="KSO_WM_UNIT_ID" val="diagram20187631_2*q_h_i*1_3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4"/>
  <p:tag name="KSO_WM_UNIT_ID" val="diagram20187631_2*q_h_i*1_2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5"/>
  <p:tag name="KSO_WM_UNIT_ID" val="diagram20187631_2*q_h_i*1_1_5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6"/>
  <p:tag name="KSO_WM_UNIT_ID" val="diagram20187631_2*q_h_i*1_1_6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5"/>
  <p:tag name="KSO_WM_UNIT_ID" val="diagram20187631_2*q_h_i*1_2_5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6"/>
  <p:tag name="KSO_WM_UNIT_ID" val="diagram20187631_2*q_h_i*1_3_6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1"/>
  <p:tag name="KSO_WM_UNIT_ID" val="diagram20187631_2*q_h_i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2_1"/>
  <p:tag name="KSO_WM_UNIT_ID" val="diagram20187631_2*q_h_f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2_1"/>
  <p:tag name="KSO_WM_UNIT_ID" val="diagram20187631_2*q_h_a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3"/>
  <p:tag name="KSO_WM_UNIT_ID" val="diagram20187631_2*q_h_i*1_2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3"/>
  <p:tag name="KSO_WM_UNIT_ID" val="diagram20187631_2*q_h_i*1_1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1_1"/>
  <p:tag name="KSO_WM_UNIT_ID" val="diagram20187631_2*q_h_f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1_1"/>
  <p:tag name="KSO_WM_UNIT_ID" val="diagram20187631_2*q_h_a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1"/>
  <p:tag name="KSO_WM_UNIT_ID" val="diagram20187631_2*q_h_i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1"/>
  <p:tag name="KSO_WM_UNIT_ID" val="diagram20187631_2*q_h_i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3_1"/>
  <p:tag name="KSO_WM_UNIT_ID" val="diagram20187631_2*q_h_f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631_2*q_h_a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3"/>
  <p:tag name="KSO_WM_UNIT_ID" val="diagram20187631_2*q_h_i*1_3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DIAGRAM_GROUP_CODE" val="q1-1"/>
  <p:tag name="KSO_WM_UNIT_TYPE" val="g"/>
  <p:tag name="KSO_WM_UNIT_INDEX" val="1"/>
  <p:tag name="KSO_WM_UNIT_ID" val="diagram20187631_2*g*1"/>
  <p:tag name="KSO_WM_TEMPLATE_CATEGORY" val="diagram"/>
  <p:tag name="KSO_WM_TEMPLATE_INDEX" val="20187631"/>
  <p:tag name="KSO_WM_UNIT_LAYERLEVEL" val="1"/>
  <p:tag name="KSO_WM_TAG_VERSION" val="1.0"/>
  <p:tag name="KSO_WM_BEAUTIFY_FLAG" val="#wm#"/>
  <p:tag name="KSO_WM_UNIT_PRESET_TEXT" val="添加标题"/>
  <p:tag name="KSO_WM_UNIT_RELATE_UNITID" val="layout_q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"/>
  <p:tag name="KSO_WM_UNIT_ID" val="diagram20201435_1*r_i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435_1*r_i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435_1*r_t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5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35_1*r_t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6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1435_1*r_v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435_1*r_i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1"/>
  <p:tag name="KSO_WM_UNIT_ID" val="diagram20201435_1*r_x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1435_1*r_v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435_1*r_i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2"/>
  <p:tag name="KSO_WM_UNIT_ID" val="diagram20201435_1*r_x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5315</Words>
  <Application>WPS 演示</Application>
  <PresentationFormat>自定义</PresentationFormat>
  <Paragraphs>622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Source Han Sans CN Bold Bold</vt:lpstr>
      <vt:lpstr>思源黑体 CN Medium</vt:lpstr>
      <vt:lpstr>思源黑体 CN Light</vt:lpstr>
      <vt:lpstr>思源黑体 CN Normal</vt:lpstr>
      <vt:lpstr>思源黑体 CN Regular</vt:lpstr>
      <vt:lpstr>思源黑体 CN ExtraLight</vt:lpstr>
      <vt:lpstr>(使用中文字体)</vt:lpstr>
      <vt:lpstr>汉仪旗黑-85S</vt:lpstr>
      <vt:lpstr>思源黑体 CN Bold</vt:lpstr>
      <vt:lpstr>黑体</vt:lpstr>
      <vt:lpstr>微软雅黑</vt:lpstr>
      <vt:lpstr>Helvetica</vt:lpstr>
      <vt:lpstr>思源黑体 CN</vt:lpstr>
      <vt:lpstr>Arial Unicode MS</vt:lpstr>
      <vt:lpstr>Calibri Light</vt:lpstr>
      <vt:lpstr>Segoe UI</vt:lpstr>
      <vt:lpstr>Calibri</vt:lpstr>
      <vt:lpstr>Segoe Print</vt:lpstr>
      <vt:lpstr>White</vt:lpstr>
      <vt:lpstr>1_自定义设计方案</vt:lpstr>
      <vt:lpstr>自定义设计方案</vt:lpstr>
      <vt:lpstr>PowerPoint 演示文稿</vt:lpstr>
      <vt:lpstr>PowerPoint 演示文稿</vt:lpstr>
      <vt:lpstr>1.1 公司简介</vt:lpstr>
      <vt:lpstr>维格智数-公司简介</vt:lpstr>
      <vt:lpstr>1.2 服务-数字化转型规划</vt:lpstr>
      <vt:lpstr>痛点分析</vt:lpstr>
      <vt:lpstr>2.1 企业现况</vt:lpstr>
      <vt:lpstr>数字化规划方案</vt:lpstr>
      <vt:lpstr>加盟模式的立体会员体系建立</vt:lpstr>
      <vt:lpstr>三维立体的会员体系</vt:lpstr>
      <vt:lpstr>社交游戏化会员体系建议</vt:lpstr>
      <vt:lpstr>3.1 社交游戏化会员</vt:lpstr>
      <vt:lpstr>3.1 社交游戏化会员</vt:lpstr>
      <vt:lpstr>3.1 社交游戏化会员</vt:lpstr>
      <vt:lpstr>建立大数据引擎</vt:lpstr>
      <vt:lpstr>3.2.1 VIKADATA维格数盒</vt:lpstr>
      <vt:lpstr>3.2.3 喜茶案例</vt:lpstr>
      <vt:lpstr>专业优势与合作流程</vt:lpstr>
      <vt:lpstr>4.1 我们的优势</vt:lpstr>
      <vt:lpstr>4.2 核心竞争力</vt:lpstr>
      <vt:lpstr>4.4 合作流程</vt:lpstr>
      <vt:lpstr>4.3 团队介绍</vt:lpstr>
      <vt:lpstr>数字化核心认知</vt:lpstr>
      <vt:lpstr>附：数字化核心认知 - 三角色</vt:lpstr>
      <vt:lpstr>附：数字化核心认知 - 三价值</vt:lpstr>
      <vt:lpstr>附：数字化核心认知 - 三支柱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潘嘉文 KelvinPoon</cp:lastModifiedBy>
  <cp:revision>192</cp:revision>
  <cp:lastPrinted>2019-08-23T05:52:00Z</cp:lastPrinted>
  <dcterms:created xsi:type="dcterms:W3CDTF">2019-08-23T05:52:00Z</dcterms:created>
  <dcterms:modified xsi:type="dcterms:W3CDTF">2019-08-26T06:38:11Z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