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1" r:id="rId4"/>
    <p:sldId id="264" r:id="rId5"/>
    <p:sldId id="265" r:id="rId6"/>
    <p:sldId id="263" r:id="rId7"/>
    <p:sldId id="282" r:id="rId8"/>
    <p:sldId id="266" r:id="rId9"/>
    <p:sldId id="284" r:id="rId10"/>
    <p:sldId id="283" r:id="rId11"/>
    <p:sldId id="275" r:id="rId12"/>
    <p:sldId id="276" r:id="rId13"/>
    <p:sldId id="285" r:id="rId14"/>
    <p:sldId id="287" r:id="rId15"/>
    <p:sldId id="279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FDEDE"/>
    <a:srgbClr val="FDB6B6"/>
    <a:srgbClr val="5B95F6"/>
    <a:srgbClr val="A8C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GDP增长率估算</a:t>
            </a:r>
          </a:p>
        </c:rich>
      </c:tx>
      <c:layout/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GDP增长率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7.8</c:v>
                </c:pt>
                <c:pt idx="1">
                  <c:v>7.3</c:v>
                </c:pt>
                <c:pt idx="2">
                  <c:v>6.9</c:v>
                </c:pt>
                <c:pt idx="3">
                  <c:v>6.7</c:v>
                </c:pt>
                <c:pt idx="4">
                  <c:v>6.8</c:v>
                </c:pt>
                <c:pt idx="5">
                  <c:v>6.6</c:v>
                </c:pt>
                <c:pt idx="6">
                  <c:v>6.3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818816"/>
        <c:axId val="36844782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zh-CN"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  <c:pt idx="6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zh-CN"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  <c:pt idx="6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818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8447826"/>
        <c:crosses val="autoZero"/>
        <c:auto val="1"/>
        <c:lblAlgn val="ctr"/>
        <c:lblOffset val="100"/>
        <c:noMultiLvlLbl val="0"/>
      </c:catAx>
      <c:valAx>
        <c:axId val="368447826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981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Normal" panose="020B0400000000000000" charset="-122"/>
              </a:defRPr>
            </a:pPr>
            <a:r>
              <a:rPr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中国企业在以下三方面位于行业领先的信心程度 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分值：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1-5)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转型领军者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应对未来颠覆的能力</c:v>
                </c:pt>
                <c:pt idx="1">
                  <c:v>营收增长</c:v>
                </c:pt>
                <c:pt idx="2">
                  <c:v>毛利率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4.5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其他企业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应对未来颠覆的能力</c:v>
                </c:pt>
                <c:pt idx="1">
                  <c:v>营收增长</c:v>
                </c:pt>
                <c:pt idx="2">
                  <c:v>毛利率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</c:v>
                </c:pt>
                <c:pt idx="1">
                  <c:v>2.5</c:v>
                </c:pt>
                <c:pt idx="2">
                  <c:v>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0"/>
        <c:axId val="405871726"/>
        <c:axId val="28732448"/>
      </c:barChart>
      <c:catAx>
        <c:axId val="40587172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Light" panose="020B0300000000000000" charset="-122"/>
              </a:defRPr>
            </a:pPr>
          </a:p>
        </c:txPr>
        <c:crossAx val="28732448"/>
        <c:crosses val="autoZero"/>
        <c:auto val="1"/>
        <c:lblAlgn val="ctr"/>
        <c:lblOffset val="100"/>
        <c:noMultiLvlLbl val="0"/>
      </c:catAx>
      <c:valAx>
        <c:axId val="2873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8717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调查</c:v>
                </c:pt>
              </c:strCache>
            </c:strRef>
          </c:tx>
          <c:spPr/>
          <c:explosion val="0"/>
          <c:dPt>
            <c:idx val="0"/>
            <c:bubble3D val="0"/>
            <c:explosion val="8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1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正比</c:v>
                </c:pt>
                <c:pt idx="1">
                  <c:v>不成正比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l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 descr="5a28b96793efa4.814403561512618343606"/>
          <p:cNvPicPr>
            <a:picLocks noChangeAspect="1"/>
          </p:cNvPicPr>
          <p:nvPr userDrawn="1"/>
        </p:nvPicPr>
        <p:blipFill>
          <a:blip r:embed="rId7">
            <a:lum bright="54000" contrast="72000"/>
          </a:blip>
          <a:srcRect l="-901" r="-4124" b="10363"/>
          <a:stretch>
            <a:fillRect/>
          </a:stretch>
        </p:blipFill>
        <p:spPr>
          <a:xfrm>
            <a:off x="7323455" y="486410"/>
            <a:ext cx="4505960" cy="430593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" name="图片 1" descr="5a28b96793efa4.814403561512618343606"/>
          <p:cNvPicPr>
            <a:picLocks noChangeAspect="1"/>
          </p:cNvPicPr>
          <p:nvPr userDrawn="1"/>
        </p:nvPicPr>
        <p:blipFill>
          <a:blip r:embed="rId8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" name="图片 1" descr="5a28b96793efa4.814403561512618343606"/>
          <p:cNvPicPr>
            <a:picLocks noChangeAspect="1"/>
          </p:cNvPicPr>
          <p:nvPr userDrawn="1"/>
        </p:nvPicPr>
        <p:blipFill>
          <a:blip r:embed="rId6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pic>
        <p:nvPicPr>
          <p:cNvPr id="6" name="图片 5" descr="5a28b96793efa4.814403561512618343606"/>
          <p:cNvPicPr>
            <a:picLocks noChangeAspect="1"/>
          </p:cNvPicPr>
          <p:nvPr userDrawn="1"/>
        </p:nvPicPr>
        <p:blipFill>
          <a:blip r:embed="rId6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a28b96793efa4.814403561512618343606"/>
          <p:cNvPicPr>
            <a:picLocks noChangeAspect="1"/>
          </p:cNvPicPr>
          <p:nvPr userDrawn="1"/>
        </p:nvPicPr>
        <p:blipFill>
          <a:blip r:embed="rId2"/>
          <a:srcRect l="13759" r="-4124" b="35757"/>
          <a:stretch>
            <a:fillRect/>
          </a:stretch>
        </p:blipFill>
        <p:spPr>
          <a:xfrm rot="10800000">
            <a:off x="8308340" y="13970"/>
            <a:ext cx="3887470" cy="3094355"/>
          </a:xfrm>
          <a:prstGeom prst="rect">
            <a:avLst/>
          </a:prstGeom>
        </p:spPr>
      </p:pic>
      <p:pic>
        <p:nvPicPr>
          <p:cNvPr id="3" name="图片 2" descr="公司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3960" y="6484620"/>
            <a:ext cx="231140" cy="20955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325100" y="6466840"/>
            <a:ext cx="172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</a:rPr>
              <a:t>深圳维格智数科技有限公司</a:t>
            </a:r>
            <a:endParaRPr lang="zh-CN" alt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 descr="5a28b96793efa4.814403561512618343606"/>
          <p:cNvPicPr>
            <a:picLocks noChangeAspect="1"/>
          </p:cNvPicPr>
          <p:nvPr userDrawn="1"/>
        </p:nvPicPr>
        <p:blipFill>
          <a:blip r:embed="rId5">
            <a:lum bright="54000" contrast="72000"/>
          </a:blip>
          <a:srcRect l="-901" r="-4124" b="10363"/>
          <a:stretch>
            <a:fillRect/>
          </a:stretch>
        </p:blipFill>
        <p:spPr>
          <a:xfrm>
            <a:off x="236855" y="124460"/>
            <a:ext cx="4505960" cy="430593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5a28b96793efa4.814403561512618343606"/>
          <p:cNvPicPr>
            <a:picLocks noChangeAspect="1"/>
          </p:cNvPicPr>
          <p:nvPr userDrawn="1"/>
        </p:nvPicPr>
        <p:blipFill>
          <a:blip r:embed="rId7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5a28b96793efa4.814403561512618343606"/>
          <p:cNvPicPr>
            <a:picLocks noChangeAspect="1"/>
          </p:cNvPicPr>
          <p:nvPr userDrawn="1"/>
        </p:nvPicPr>
        <p:blipFill>
          <a:blip r:embed="rId7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5a28b96793efa4.814403561512618343606"/>
          <p:cNvPicPr>
            <a:picLocks noChangeAspect="1"/>
          </p:cNvPicPr>
          <p:nvPr userDrawn="1"/>
        </p:nvPicPr>
        <p:blipFill>
          <a:blip r:embed="rId8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+mn-lt"/>
                <a:ea typeface="+mn-ea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5a28b96793efa4.814403561512618343606"/>
          <p:cNvPicPr>
            <a:picLocks noChangeAspect="1"/>
          </p:cNvPicPr>
          <p:nvPr userDrawn="1"/>
        </p:nvPicPr>
        <p:blipFill>
          <a:blip r:embed="rId10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0173970" y="6536690"/>
            <a:ext cx="2025015" cy="3168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5a28b96793efa4.814403561512618343606"/>
          <p:cNvPicPr>
            <a:picLocks noChangeAspect="1"/>
          </p:cNvPicPr>
          <p:nvPr userDrawn="1"/>
        </p:nvPicPr>
        <p:blipFill>
          <a:blip r:embed="rId6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5a28b96793efa4.814403561512618343606"/>
          <p:cNvPicPr>
            <a:picLocks noChangeAspect="1"/>
          </p:cNvPicPr>
          <p:nvPr userDrawn="1"/>
        </p:nvPicPr>
        <p:blipFill>
          <a:blip r:embed="rId3"/>
          <a:srcRect l="13759" r="-4124" b="35757"/>
          <a:stretch>
            <a:fillRect/>
          </a:stretch>
        </p:blipFill>
        <p:spPr>
          <a:xfrm rot="10800000">
            <a:off x="7353935" y="13970"/>
            <a:ext cx="4841875" cy="385381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16222A"/>
            </a:gs>
            <a:gs pos="87000">
              <a:srgbClr val="22374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0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647815" y="-10795"/>
            <a:ext cx="5563870" cy="6872605"/>
            <a:chOff x="10469" y="-17"/>
            <a:chExt cx="8762" cy="10823"/>
          </a:xfrm>
        </p:grpSpPr>
        <p:sp>
          <p:nvSpPr>
            <p:cNvPr id="6" name="椭圆 5"/>
            <p:cNvSpPr/>
            <p:nvPr/>
          </p:nvSpPr>
          <p:spPr>
            <a:xfrm>
              <a:off x="10469" y="-17"/>
              <a:ext cx="5942" cy="6156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265" y="-1"/>
              <a:ext cx="5966" cy="1080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-250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0946" y="4979"/>
              <a:ext cx="3952" cy="582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6" h="5874">
                  <a:moveTo>
                    <a:pt x="200" y="0"/>
                  </a:moveTo>
                  <a:lnTo>
                    <a:pt x="4246" y="0"/>
                  </a:lnTo>
                  <a:lnTo>
                    <a:pt x="4246" y="5874"/>
                  </a:lnTo>
                  <a:lnTo>
                    <a:pt x="0" y="5874"/>
                  </a:lnTo>
                  <a:lnTo>
                    <a:pt x="3" y="5869"/>
                  </a:lnTo>
                  <a:cubicBezTo>
                    <a:pt x="541" y="5077"/>
                    <a:pt x="874" y="3983"/>
                    <a:pt x="874" y="2775"/>
                  </a:cubicBezTo>
                  <a:cubicBezTo>
                    <a:pt x="874" y="1736"/>
                    <a:pt x="628" y="782"/>
                    <a:pt x="218" y="31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baseline="-25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09180" y="1466850"/>
            <a:ext cx="4526280" cy="2431415"/>
            <a:chOff x="12103" y="5242"/>
            <a:chExt cx="7128" cy="3829"/>
          </a:xfrm>
        </p:grpSpPr>
        <p:pic>
          <p:nvPicPr>
            <p:cNvPr id="5" name="图片 4" descr="undraw_schedule_pnbk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90" y="5520"/>
              <a:ext cx="5241" cy="3551"/>
            </a:xfrm>
            <a:prstGeom prst="rect">
              <a:avLst/>
            </a:prstGeom>
          </p:spPr>
        </p:pic>
        <p:pic>
          <p:nvPicPr>
            <p:cNvPr id="11" name="图片 10" descr="undraw_status_update_jjg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3" y="5242"/>
              <a:ext cx="6812" cy="382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113155" y="2010410"/>
            <a:ext cx="573341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维格智数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>
                <a:solidFill>
                  <a:srgbClr val="5B95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「</a:t>
            </a:r>
            <a:r>
              <a:rPr lang="zh-CN" altLang="en-US" sz="6000">
                <a:solidFill>
                  <a:srgbClr val="5B95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数据工作台</a:t>
            </a:r>
            <a:r>
              <a:rPr lang="zh-CN" altLang="en-US" sz="6000">
                <a:solidFill>
                  <a:srgbClr val="5B95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」</a:t>
            </a:r>
            <a:endParaRPr lang="zh-CN" altLang="en-US" sz="6000">
              <a:solidFill>
                <a:srgbClr val="5B95F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19415" y="4049395"/>
            <a:ext cx="3715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以专业、高效、低成本的方式</a:t>
            </a:r>
            <a:b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为你的公司带来更多客户、更多收入、更多创新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03400" y="4225290"/>
            <a:ext cx="4352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VIKADATA | DATA WORKSPACE</a:t>
            </a:r>
            <a:endParaRPr lang="en-US" altLang="zh-CN" sz="1400" b="1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9570" y="4902200"/>
            <a:ext cx="558101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陈霈霖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维格智数创始人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前喜茶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CTO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、互联网事业部负责人、金山软件架构师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公司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" y="2137410"/>
            <a:ext cx="78486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数据工作台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般的体验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数表-设备报修表"/>
          <p:cNvPicPr>
            <a:picLocks noChangeAspect="1"/>
          </p:cNvPicPr>
          <p:nvPr/>
        </p:nvPicPr>
        <p:blipFill>
          <a:blip r:embed="rId1"/>
          <a:srcRect l="18087"/>
          <a:stretch>
            <a:fillRect/>
          </a:stretch>
        </p:blipFill>
        <p:spPr>
          <a:xfrm>
            <a:off x="4863465" y="1248410"/>
            <a:ext cx="6601460" cy="4911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03555" y="2137410"/>
            <a:ext cx="3467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以电子表格的形式进行数据管理，任意单元格可编辑。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555" y="3371850"/>
            <a:ext cx="3467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贴近行政人员的办公习惯，轻松上手。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555" y="4309745"/>
            <a:ext cx="3467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多人协作，全面提升办公的效率。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数据工作台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多样视图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数表-门店设备表2"/>
          <p:cNvPicPr>
            <a:picLocks noChangeAspect="1"/>
          </p:cNvPicPr>
          <p:nvPr/>
        </p:nvPicPr>
        <p:blipFill>
          <a:blip r:embed="rId1"/>
          <a:srcRect l="17988" r="28757" b="21748"/>
          <a:stretch>
            <a:fillRect/>
          </a:stretch>
        </p:blipFill>
        <p:spPr>
          <a:xfrm>
            <a:off x="6897370" y="1509395"/>
            <a:ext cx="4286250" cy="3838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 descr="数表-设备报修表"/>
          <p:cNvPicPr>
            <a:picLocks noChangeAspect="1"/>
          </p:cNvPicPr>
          <p:nvPr/>
        </p:nvPicPr>
        <p:blipFill>
          <a:blip r:embed="rId2"/>
          <a:srcRect l="18087" r="24702" b="37039"/>
          <a:stretch>
            <a:fillRect/>
          </a:stretch>
        </p:blipFill>
        <p:spPr>
          <a:xfrm>
            <a:off x="405765" y="1954530"/>
            <a:ext cx="4610735" cy="3092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5754370" y="3362325"/>
            <a:ext cx="562610" cy="276225"/>
          </a:xfrm>
          <a:prstGeom prst="rightArrow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95525" y="5695950"/>
            <a:ext cx="760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同一份数据，以看板视图展现，让人员专注于他所关心的指标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数据工作台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顶级组织安全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1475" y="2492375"/>
            <a:ext cx="1961515" cy="695960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私有化部署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61280" y="2492375"/>
            <a:ext cx="1961515" cy="695960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组织审计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680450" y="2492375"/>
            <a:ext cx="1961515" cy="695960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360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°权限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0760" y="3461385"/>
            <a:ext cx="32632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支持跨云、跨区、跨国、跨数据库的全球化式部署让业务全球化运行无障碍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64685" y="3461385"/>
            <a:ext cx="335470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从用户行为、数据操作、组织变更……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每一步内部行为，都能被安全记录，便于人、事、权的全方位审计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保障企业安全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3855" y="3461385"/>
            <a:ext cx="33547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每一行数据、每一个文件夹、每一个人均可被精细化地粒度企业级权限管理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2955" y="2378075"/>
            <a:ext cx="4758055" cy="52197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首创柔性多维数据表格技术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955" y="3061970"/>
            <a:ext cx="5240020" cy="186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首创的多维数表技术，立体式的数据管理；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一维，可以Excel般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体验操作一切数据；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二维，可以在多个数表间共享数据；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三维，可以打通第三方所有的数据接口；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四维，企业级数据管理体系；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五维，组织之间通过区块链技术建立数据信任和同步；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0" y="1802130"/>
            <a:ext cx="5067300" cy="405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955540" y="1733962"/>
            <a:ext cx="6531610" cy="4393153"/>
            <a:chOff x="12919" y="1693"/>
            <a:chExt cx="24703" cy="16688"/>
          </a:xfrm>
        </p:grpSpPr>
        <p:sp>
          <p:nvSpPr>
            <p:cNvPr id="186" name="POS…"/>
            <p:cNvSpPr/>
            <p:nvPr/>
          </p:nvSpPr>
          <p:spPr>
            <a:xfrm>
              <a:off x="12919" y="11645"/>
              <a:ext cx="7169" cy="2000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>
              <a:noAutofit/>
            </a:bodyPr>
            <a:lstStyle/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POS</a:t>
              </a:r>
              <a:endParaRPr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收银系统</a:t>
              </a:r>
              <a:endParaRPr sz="1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  <p:pic>
          <p:nvPicPr>
            <p:cNvPr id="185" name="original.png" descr="original.png"/>
            <p:cNvPicPr>
              <a:picLocks noChangeAspect="1"/>
            </p:cNvPicPr>
            <p:nvPr/>
          </p:nvPicPr>
          <p:blipFill>
            <a:blip r:embed="rId1"/>
            <a:srcRect l="-291" t="-1206" r="40674" b="1206"/>
            <a:stretch>
              <a:fillRect/>
            </a:stretch>
          </p:blipFill>
          <p:spPr>
            <a:xfrm>
              <a:off x="22097" y="1694"/>
              <a:ext cx="6343" cy="257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87" name="ERP…"/>
            <p:cNvSpPr/>
            <p:nvPr/>
          </p:nvSpPr>
          <p:spPr>
            <a:xfrm>
              <a:off x="21685" y="11645"/>
              <a:ext cx="7169" cy="2000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>
              <a:noAutofit/>
            </a:bodyPr>
            <a:lstStyle/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ERP</a:t>
              </a:r>
              <a:endParaRPr sz="1400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供应链财务系统</a:t>
              </a:r>
              <a:endParaRPr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商品配置中心"/>
            <p:cNvSpPr/>
            <p:nvPr/>
          </p:nvSpPr>
          <p:spPr>
            <a:xfrm>
              <a:off x="13880" y="4029"/>
              <a:ext cx="7169" cy="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 b="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1400"/>
                <a:t>商品配置中心</a:t>
              </a:r>
              <a:endParaRPr sz="1400"/>
            </a:p>
          </p:txBody>
        </p:sp>
        <p:sp>
          <p:nvSpPr>
            <p:cNvPr id="189" name="人力资源数据中心"/>
            <p:cNvSpPr/>
            <p:nvPr/>
          </p:nvSpPr>
          <p:spPr>
            <a:xfrm>
              <a:off x="21685" y="4029"/>
              <a:ext cx="7169" cy="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>
              <a:noAutofit/>
            </a:bodyPr>
            <a:lstStyle>
              <a:lvl1pPr>
                <a:defRPr sz="3000" b="0">
                  <a:solidFill>
                    <a:srgbClr val="FFFFFF"/>
                  </a:solidFill>
                </a:defRPr>
              </a:lvl1pPr>
            </a:lstStyle>
            <a:p>
              <a:pPr lvl="0" algn="ctr">
                <a:buClrTx/>
                <a:buSzTx/>
                <a:buFontTx/>
              </a:pPr>
              <a:r>
                <a:rPr sz="1400">
                  <a:sym typeface="+mn-ea"/>
                </a:rPr>
                <a:t>人力资源数据中心</a:t>
              </a:r>
              <a:endParaRPr sz="1400">
                <a:sym typeface="+mn-ea"/>
              </a:endParaRPr>
            </a:p>
          </p:txBody>
        </p:sp>
        <p:sp>
          <p:nvSpPr>
            <p:cNvPr id="190" name="供应商数据中心"/>
            <p:cNvSpPr/>
            <p:nvPr/>
          </p:nvSpPr>
          <p:spPr>
            <a:xfrm>
              <a:off x="29491" y="4029"/>
              <a:ext cx="7169" cy="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>
              <a:noAutofit/>
            </a:bodyPr>
            <a:lstStyle>
              <a:lvl1pPr>
                <a:defRPr sz="3000" b="0">
                  <a:solidFill>
                    <a:srgbClr val="FFFFFF"/>
                  </a:solidFill>
                </a:defRPr>
              </a:lvl1pPr>
            </a:lstStyle>
            <a:p>
              <a:pPr lvl="0" algn="ctr">
                <a:buClrTx/>
                <a:buSzTx/>
                <a:buFontTx/>
              </a:pPr>
              <a:r>
                <a:rPr sz="1400">
                  <a:sym typeface="+mn-ea"/>
                </a:rPr>
                <a:t>供应商数据中心</a:t>
              </a:r>
              <a:endParaRPr sz="1400">
                <a:sym typeface="+mn-ea"/>
              </a:endParaRPr>
            </a:p>
          </p:txBody>
        </p:sp>
        <p:sp>
          <p:nvSpPr>
            <p:cNvPr id="192" name="矩形"/>
            <p:cNvSpPr/>
            <p:nvPr/>
          </p:nvSpPr>
          <p:spPr>
            <a:xfrm>
              <a:off x="12945" y="1693"/>
              <a:ext cx="24650" cy="8219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</a:defRPr>
              </a:pPr>
              <a:endParaRPr sz="1400"/>
            </a:p>
          </p:txBody>
        </p:sp>
        <p:sp>
          <p:nvSpPr>
            <p:cNvPr id="193" name="门店数据中心"/>
            <p:cNvSpPr/>
            <p:nvPr/>
          </p:nvSpPr>
          <p:spPr>
            <a:xfrm>
              <a:off x="13880" y="6507"/>
              <a:ext cx="7169" cy="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>
              <a:noAutofit/>
            </a:bodyPr>
            <a:lstStyle>
              <a:lvl1pPr>
                <a:defRPr sz="3000" b="0">
                  <a:solidFill>
                    <a:srgbClr val="FFFFFF"/>
                  </a:solidFill>
                </a:defRPr>
              </a:lvl1pPr>
            </a:lstStyle>
            <a:p>
              <a:pPr lvl="0" algn="ctr">
                <a:buClrTx/>
                <a:buSzTx/>
                <a:buFontTx/>
              </a:pPr>
              <a:r>
                <a:rPr sz="1400">
                  <a:sym typeface="+mn-ea"/>
                </a:rPr>
                <a:t>门店数据中心</a:t>
              </a:r>
              <a:endParaRPr sz="1400">
                <a:sym typeface="+mn-ea"/>
              </a:endParaRPr>
            </a:p>
          </p:txBody>
        </p:sp>
        <p:sp>
          <p:nvSpPr>
            <p:cNvPr id="194" name="会员活动配置"/>
            <p:cNvSpPr/>
            <p:nvPr/>
          </p:nvSpPr>
          <p:spPr>
            <a:xfrm>
              <a:off x="29491" y="6507"/>
              <a:ext cx="7169" cy="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>
              <a:noAutofit/>
            </a:bodyPr>
            <a:lstStyle>
              <a:lvl1pPr>
                <a:defRPr sz="3000" b="0">
                  <a:solidFill>
                    <a:srgbClr val="FFFFFF"/>
                  </a:solidFill>
                </a:defRPr>
              </a:lvl1pPr>
            </a:lstStyle>
            <a:p>
              <a:pPr lvl="0" algn="ctr">
                <a:buClrTx/>
                <a:buSzTx/>
                <a:buFontTx/>
              </a:pPr>
              <a:r>
                <a:rPr sz="1400">
                  <a:sym typeface="+mn-ea"/>
                </a:rPr>
                <a:t>会员活动配置</a:t>
              </a:r>
              <a:endParaRPr sz="1400">
                <a:sym typeface="+mn-ea"/>
              </a:endParaRPr>
            </a:p>
          </p:txBody>
        </p:sp>
        <p:sp>
          <p:nvSpPr>
            <p:cNvPr id="195" name="……."/>
            <p:cNvSpPr txBox="1"/>
            <p:nvPr/>
          </p:nvSpPr>
          <p:spPr>
            <a:xfrm>
              <a:off x="24418" y="8431"/>
              <a:ext cx="1703" cy="100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800"/>
                <a:t>…….</a:t>
              </a:r>
              <a:endParaRPr sz="800"/>
            </a:p>
          </p:txBody>
        </p:sp>
        <p:sp>
          <p:nvSpPr>
            <p:cNvPr id="196" name="CRM…"/>
            <p:cNvSpPr/>
            <p:nvPr/>
          </p:nvSpPr>
          <p:spPr>
            <a:xfrm>
              <a:off x="30452" y="11645"/>
              <a:ext cx="7169" cy="2000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>
              <a:noAutofit/>
            </a:bodyPr>
            <a:lstStyle/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CRM</a:t>
              </a:r>
              <a:endParaRPr sz="1400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敏捷会员系统</a:t>
              </a:r>
              <a:endParaRPr sz="14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97" name="连接线"/>
            <p:cNvCxnSpPr/>
            <p:nvPr/>
          </p:nvCxnSpPr>
          <p:spPr>
            <a:xfrm flipH="1" flipV="1">
              <a:off x="25301" y="5961"/>
              <a:ext cx="8105" cy="5500"/>
            </a:xfrm>
            <a:prstGeom prst="straightConnector1">
              <a:avLst/>
            </a:prstGeom>
            <a:ln w="41275">
              <a:solidFill>
                <a:schemeClr val="tx1">
                  <a:alpha val="26000"/>
                </a:schemeClr>
              </a:solidFill>
              <a:prstDash val="sysDot"/>
              <a:miter lim="400000"/>
              <a:headEnd type="triangle"/>
            </a:ln>
          </p:spPr>
        </p:cxnSp>
        <p:cxnSp>
          <p:nvCxnSpPr>
            <p:cNvPr id="198" name="连接线"/>
            <p:cNvCxnSpPr/>
            <p:nvPr/>
          </p:nvCxnSpPr>
          <p:spPr>
            <a:xfrm flipH="1" flipV="1">
              <a:off x="25171" y="5924"/>
              <a:ext cx="94" cy="5608"/>
            </a:xfrm>
            <a:prstGeom prst="straightConnector1">
              <a:avLst/>
            </a:prstGeom>
            <a:ln w="41275">
              <a:solidFill>
                <a:schemeClr val="tx1">
                  <a:alpha val="26000"/>
                </a:schemeClr>
              </a:solidFill>
              <a:prstDash val="sysDot"/>
              <a:miter lim="400000"/>
              <a:headEnd type="triangle"/>
            </a:ln>
          </p:spPr>
        </p:cxnSp>
        <p:cxnSp>
          <p:nvCxnSpPr>
            <p:cNvPr id="199" name="连接线"/>
            <p:cNvCxnSpPr/>
            <p:nvPr/>
          </p:nvCxnSpPr>
          <p:spPr>
            <a:xfrm flipV="1">
              <a:off x="17484" y="5852"/>
              <a:ext cx="7781" cy="5861"/>
            </a:xfrm>
            <a:prstGeom prst="straightConnector1">
              <a:avLst/>
            </a:prstGeom>
            <a:ln w="41275">
              <a:solidFill>
                <a:schemeClr val="tx1">
                  <a:alpha val="26000"/>
                </a:schemeClr>
              </a:solidFill>
              <a:prstDash val="sysDot"/>
              <a:miter lim="400000"/>
              <a:headEnd type="triangle"/>
            </a:ln>
          </p:spPr>
        </p:cxnSp>
        <p:sp>
          <p:nvSpPr>
            <p:cNvPr id="200" name="BI…"/>
            <p:cNvSpPr/>
            <p:nvPr/>
          </p:nvSpPr>
          <p:spPr>
            <a:xfrm>
              <a:off x="21685" y="16381"/>
              <a:ext cx="7169" cy="2000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>
              <a:noAutofit/>
            </a:bodyPr>
            <a:lstStyle/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BI</a:t>
              </a:r>
              <a:endParaRPr sz="1400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数据分析</a:t>
              </a:r>
              <a:endParaRPr sz="14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1" name="DW…"/>
            <p:cNvSpPr/>
            <p:nvPr/>
          </p:nvSpPr>
          <p:spPr>
            <a:xfrm>
              <a:off x="13080" y="16381"/>
              <a:ext cx="7169" cy="2000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>
              <a:noAutofit/>
            </a:bodyPr>
            <a:lstStyle/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DW</a:t>
              </a:r>
              <a:endParaRPr sz="1400">
                <a:solidFill>
                  <a:schemeClr val="tx1"/>
                </a:solidFill>
                <a:sym typeface="+mn-ea"/>
              </a:endParaRPr>
            </a:p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数据仓库</a:t>
              </a:r>
              <a:endParaRPr sz="14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202" name="连接线"/>
            <p:cNvCxnSpPr>
              <a:stCxn id="201" idx="0"/>
            </p:cNvCxnSpPr>
            <p:nvPr/>
          </p:nvCxnSpPr>
          <p:spPr>
            <a:xfrm flipH="1" flipV="1">
              <a:off x="16547" y="13595"/>
              <a:ext cx="118" cy="2786"/>
            </a:xfrm>
            <a:prstGeom prst="straightConnector1">
              <a:avLst/>
            </a:prstGeom>
            <a:ln w="50800">
              <a:solidFill>
                <a:srgbClr val="000000">
                  <a:alpha val="17000"/>
                </a:srgbClr>
              </a:solidFill>
              <a:miter lim="400000"/>
              <a:headEnd type="triangle"/>
            </a:ln>
          </p:spPr>
        </p:cxnSp>
        <p:cxnSp>
          <p:nvCxnSpPr>
            <p:cNvPr id="203" name="连接线"/>
            <p:cNvCxnSpPr/>
            <p:nvPr/>
          </p:nvCxnSpPr>
          <p:spPr>
            <a:xfrm flipV="1">
              <a:off x="18925" y="13699"/>
              <a:ext cx="4395" cy="2677"/>
            </a:xfrm>
            <a:prstGeom prst="straightConnector1">
              <a:avLst/>
            </a:prstGeom>
            <a:ln w="50800">
              <a:solidFill>
                <a:srgbClr val="000000">
                  <a:alpha val="17000"/>
                </a:srgbClr>
              </a:solidFill>
              <a:miter lim="400000"/>
              <a:headEnd type="triangle"/>
            </a:ln>
          </p:spPr>
        </p:cxnSp>
        <p:cxnSp>
          <p:nvCxnSpPr>
            <p:cNvPr id="204" name="连接线"/>
            <p:cNvCxnSpPr/>
            <p:nvPr/>
          </p:nvCxnSpPr>
          <p:spPr>
            <a:xfrm flipV="1">
              <a:off x="17484" y="5852"/>
              <a:ext cx="7817" cy="10488"/>
            </a:xfrm>
            <a:prstGeom prst="straightConnector1">
              <a:avLst/>
            </a:prstGeom>
            <a:ln w="50800">
              <a:solidFill>
                <a:srgbClr val="000000">
                  <a:alpha val="17000"/>
                </a:srgbClr>
              </a:solidFill>
              <a:miter lim="400000"/>
              <a:headEnd type="triangle"/>
            </a:ln>
          </p:spPr>
        </p:cxnSp>
        <p:cxnSp>
          <p:nvCxnSpPr>
            <p:cNvPr id="205" name="连接线"/>
            <p:cNvCxnSpPr/>
            <p:nvPr/>
          </p:nvCxnSpPr>
          <p:spPr>
            <a:xfrm>
              <a:off x="20258" y="17389"/>
              <a:ext cx="1405" cy="0"/>
            </a:xfrm>
            <a:prstGeom prst="straightConnector1">
              <a:avLst/>
            </a:prstGeom>
            <a:ln w="50800">
              <a:solidFill>
                <a:srgbClr val="000000">
                  <a:alpha val="17000"/>
                </a:srgbClr>
              </a:solidFill>
              <a:miter lim="400000"/>
              <a:headEnd type="triangle"/>
            </a:ln>
          </p:spPr>
        </p:cxnSp>
        <p:sp>
          <p:nvSpPr>
            <p:cNvPr id="206" name="品牌小程序"/>
            <p:cNvSpPr/>
            <p:nvPr/>
          </p:nvSpPr>
          <p:spPr>
            <a:xfrm>
              <a:off x="30452" y="16381"/>
              <a:ext cx="7169" cy="2000"/>
            </a:xfrm>
            <a:prstGeom prst="rect">
              <a:avLst/>
            </a:prstGeom>
            <a:ln w="41275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>
              <a:noAutofit/>
            </a:bodyPr>
            <a:lstStyle/>
            <a:p>
              <a:pPr lvl="0" algn="ctr">
                <a:buClrTx/>
                <a:buSzTx/>
                <a:buFontTx/>
                <a:defRPr sz="3000" b="0">
                  <a:solidFill>
                    <a:srgbClr val="FFFFFF"/>
                  </a:solidFill>
                </a:defRPr>
              </a:pPr>
              <a:r>
                <a:rPr sz="1400">
                  <a:solidFill>
                    <a:schemeClr val="tx1"/>
                  </a:solidFill>
                  <a:sym typeface="+mn-ea"/>
                </a:rPr>
                <a:t>品牌小程序</a:t>
              </a:r>
              <a:endParaRPr sz="14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207" name="连接线"/>
            <p:cNvCxnSpPr>
              <a:stCxn id="206" idx="0"/>
            </p:cNvCxnSpPr>
            <p:nvPr/>
          </p:nvCxnSpPr>
          <p:spPr>
            <a:xfrm flipV="1">
              <a:off x="34036" y="13631"/>
              <a:ext cx="29" cy="2750"/>
            </a:xfrm>
            <a:prstGeom prst="straightConnector1">
              <a:avLst/>
            </a:prstGeom>
            <a:ln w="50800">
              <a:solidFill>
                <a:srgbClr val="000000">
                  <a:alpha val="17000"/>
                </a:srgbClr>
              </a:solidFill>
              <a:miter lim="400000"/>
              <a:headEnd type="triangle"/>
            </a:ln>
          </p:spPr>
        </p:cxnSp>
        <p:sp>
          <p:nvSpPr>
            <p:cNvPr id="191" name="供应商数据中心"/>
            <p:cNvSpPr/>
            <p:nvPr/>
          </p:nvSpPr>
          <p:spPr>
            <a:xfrm>
              <a:off x="21685" y="6507"/>
              <a:ext cx="7169" cy="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>
              <a:noAutofit/>
            </a:bodyPr>
            <a:lstStyle>
              <a:lvl1pPr>
                <a:defRPr sz="3000" b="0">
                  <a:solidFill>
                    <a:srgbClr val="FFFFFF"/>
                  </a:solidFill>
                </a:defRPr>
              </a:lvl1pPr>
            </a:lstStyle>
            <a:p>
              <a:pPr lvl="0" algn="ctr">
                <a:buClrTx/>
                <a:buSzTx/>
                <a:buFontTx/>
              </a:pPr>
              <a:r>
                <a:rPr sz="1400">
                  <a:sym typeface="+mn-ea"/>
                </a:rPr>
                <a:t>供应商数据中心</a:t>
              </a:r>
              <a:endParaRPr sz="1400">
                <a:sym typeface="+mn-ea"/>
              </a:endParaRPr>
            </a:p>
          </p:txBody>
        </p:sp>
      </p:grpSp>
      <p:sp>
        <p:nvSpPr>
          <p:cNvPr id="208" name="轻量级数据中台…"/>
          <p:cNvSpPr txBox="1"/>
          <p:nvPr/>
        </p:nvSpPr>
        <p:spPr>
          <a:xfrm>
            <a:off x="418498" y="546777"/>
            <a:ext cx="4053840" cy="81915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7000" b="0"/>
            </a:pPr>
            <a:r>
              <a: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轻量级数据中台</a:t>
            </a:r>
            <a:endParaRPr sz="4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9" name="CIO们，无需再担心如何培训数十个部门员工…"/>
          <p:cNvSpPr txBox="1"/>
          <p:nvPr/>
        </p:nvSpPr>
        <p:spPr>
          <a:xfrm>
            <a:off x="418465" y="2194878"/>
            <a:ext cx="3517265" cy="111125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2800" b="0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负责人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们，无需再担心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如何培训数十个部门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如何才能落地这么多的数字化系统培训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465" y="3832225"/>
            <a:ext cx="38671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2800" b="0"/>
            </a:pPr>
            <a:r>
              <a:rPr sz="1600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只要会用Excel，就能操作维格</a:t>
            </a:r>
            <a:r>
              <a:rPr lang="zh-CN" sz="1600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「数据工作台」</a:t>
            </a:r>
            <a:endParaRPr lang="zh-CN" sz="1600">
              <a:solidFill>
                <a:srgbClr val="4285F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2800" b="0"/>
            </a:pPr>
            <a:r>
              <a:rPr lang="zh-CN" sz="1600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「数据工作台」</a:t>
            </a:r>
            <a:r>
              <a:rPr sz="1600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向下兼容，打通所有的其它业务系统</a:t>
            </a:r>
            <a:r>
              <a:rPr lang="zh-CN" sz="1600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600">
              <a:solidFill>
                <a:srgbClr val="4285F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465" y="1365885"/>
            <a:ext cx="3867785" cy="337185"/>
          </a:xfrm>
          <a:prstGeom prst="rect">
            <a:avLst/>
          </a:prstGeom>
          <a:solidFill>
            <a:srgbClr val="4285F4"/>
          </a:solidFill>
        </p:spPr>
        <p:txBody>
          <a:bodyPr wrap="square" rtlCol="0" anchor="t">
            <a:spAutoFit/>
          </a:bodyPr>
          <a:p>
            <a:pPr algn="l">
              <a:defRPr sz="7000" b="0"/>
            </a:pPr>
            <a:r>
              <a:rPr sz="1600">
                <a:solidFill>
                  <a:schemeClr val="bg1"/>
                </a:solidFill>
                <a:sym typeface="+mn-ea"/>
              </a:rPr>
              <a:t>Lightweight Digital Platform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95580" y="135890"/>
            <a:ext cx="9576435" cy="6741160"/>
            <a:chOff x="308" y="4"/>
            <a:chExt cx="15081" cy="10616"/>
          </a:xfrm>
        </p:grpSpPr>
        <p:pic>
          <p:nvPicPr>
            <p:cNvPr id="3" name="图片 2" descr="12_11_02__10_27_2019"/>
            <p:cNvPicPr>
              <a:picLocks noChangeAspect="1"/>
            </p:cNvPicPr>
            <p:nvPr/>
          </p:nvPicPr>
          <p:blipFill>
            <a:blip r:embed="rId1"/>
            <a:srcRect l="1231" b="1033"/>
            <a:stretch>
              <a:fillRect/>
            </a:stretch>
          </p:blipFill>
          <p:spPr>
            <a:xfrm>
              <a:off x="632" y="4"/>
              <a:ext cx="14757" cy="103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23" y="9900"/>
              <a:ext cx="2340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08" y="200"/>
              <a:ext cx="13710" cy="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" y="1205"/>
              <a:ext cx="2340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01320" y="304800"/>
            <a:ext cx="7282180" cy="460375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大型科技公司经历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产业数字化经验兼备的核心团队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CIO们，无需再担心如何培训数十个部门员工…"/>
          <p:cNvSpPr txBox="1"/>
          <p:nvPr/>
        </p:nvSpPr>
        <p:spPr>
          <a:xfrm>
            <a:off x="9598025" y="4369435"/>
            <a:ext cx="2476500" cy="46482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p>
            <a:pPr algn="ctr">
              <a:lnSpc>
                <a:spcPct val="150000"/>
              </a:lnSpc>
              <a:defRPr sz="2800" b="0"/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团队来自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645650" y="2767330"/>
            <a:ext cx="2476500" cy="1263650"/>
            <a:chOff x="15058" y="5034"/>
            <a:chExt cx="3900" cy="1990"/>
          </a:xfrm>
        </p:grpSpPr>
        <p:sp>
          <p:nvSpPr>
            <p:cNvPr id="209" name="CIO们，无需再担心如何培训数十个部门员工…"/>
            <p:cNvSpPr txBox="1"/>
            <p:nvPr/>
          </p:nvSpPr>
          <p:spPr>
            <a:xfrm>
              <a:off x="15058" y="5034"/>
              <a:ext cx="3900" cy="73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71437" tIns="71437" rIns="71437" bIns="71437" anchor="ctr">
              <a:spAutoFit/>
            </a:bodyPr>
            <a:p>
              <a:pPr algn="ctr">
                <a:lnSpc>
                  <a:spcPct val="150000"/>
                </a:lnSpc>
                <a:defRPr sz="2800" b="0"/>
              </a:pPr>
              <a:r>
                <a:rPr lang="zh-CN" altLang="en-US" sz="14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天使轮资方</a:t>
              </a:r>
              <a:endPara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4" y="5766"/>
              <a:ext cx="2269" cy="61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4" y="6385"/>
              <a:ext cx="2268" cy="6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0017125" y="4929505"/>
            <a:ext cx="1650365" cy="767080"/>
            <a:chOff x="15601" y="7631"/>
            <a:chExt cx="2111" cy="98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01" y="7631"/>
              <a:ext cx="1063" cy="37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51" y="8204"/>
              <a:ext cx="980" cy="40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37" y="8204"/>
              <a:ext cx="947" cy="39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664" y="7631"/>
              <a:ext cx="1049" cy="372"/>
            </a:xfrm>
            <a:prstGeom prst="rect">
              <a:avLst/>
            </a:prstGeom>
          </p:spPr>
        </p:pic>
      </p:grp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833620" y="2599055"/>
            <a:ext cx="663448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维格智数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助您在数字化创新上</a:t>
            </a:r>
            <a:r>
              <a:rPr lang="zh-CN" alt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领先一步</a:t>
            </a:r>
            <a:endParaRPr lang="zh-CN" altLang="en-US" sz="360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公司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165" y="6380480"/>
            <a:ext cx="292735" cy="264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48900" y="6400165"/>
            <a:ext cx="172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深圳维格智数科技有限公司</a:t>
            </a:r>
            <a:endParaRPr lang="zh-CN" altLang="en-US" sz="1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5779770" y="2874645"/>
          <a:ext cx="543179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5765" y="456565"/>
            <a:ext cx="2782570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数字化转型下的数字经济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79770" y="1992630"/>
            <a:ext cx="3458210" cy="711835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20000"/>
              </a:lnSpc>
            </a:pPr>
            <a:r>
              <a:rPr 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近年中国经济增速持续降低，</a:t>
            </a:r>
            <a:endParaRPr 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给经济发展带来了较大压力和挑战</a:t>
            </a:r>
            <a:endParaRPr 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中国未来经济发展新动能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1" name="2019年政府工作报告，提出中国未来重点发展目标之一：新旧动能持续转换。…"/>
          <p:cNvSpPr txBox="1"/>
          <p:nvPr/>
        </p:nvSpPr>
        <p:spPr>
          <a:xfrm>
            <a:off x="612775" y="1992630"/>
            <a:ext cx="4161155" cy="272732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p>
            <a:pPr algn="l">
              <a:lnSpc>
                <a:spcPct val="20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2019年政府工作报告，提出中国未来重点发展目标之一：新旧动能持续转换。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20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包括传统产业升级和新兴产业规模化。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20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产业数字化构建新型的、产业级的数字生态，打通各产业间、内外部连接，以新兴产业的技术提高传统产业效率、以传统产业的市场带动新兴产业规模。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21570" y="5838825"/>
            <a:ext cx="170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部分数据来源：国家统计局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企业数字化转型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765" y="456565"/>
            <a:ext cx="1398270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迫在眉睫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6" name="根据埃森哲数字化转型指数报告…"/>
          <p:cNvSpPr txBox="1"/>
          <p:nvPr/>
        </p:nvSpPr>
        <p:spPr>
          <a:xfrm>
            <a:off x="533400" y="1605280"/>
            <a:ext cx="5042535" cy="20808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根据埃森哲数字化转型指数报告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企业的新增长动能来源——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“数字技术+商业”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世界经济论坛则给出过一个研究数据：数字化程度每提高10%，人均GDP增长0.5%至0.26%。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5918835" y="2162810"/>
          <a:ext cx="5918835" cy="385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78470" y="6020435"/>
            <a:ext cx="361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数据来源：国家工业信息安全发展研究院、埃森哲商业研究院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9770" y="4542155"/>
            <a:ext cx="506158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在三大竞争力指标上，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数字化转型领军企业具备更强的信心。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7360" y="4425950"/>
            <a:ext cx="323850" cy="485140"/>
            <a:chOff x="766" y="9055"/>
            <a:chExt cx="510" cy="764"/>
          </a:xfrm>
        </p:grpSpPr>
        <p:sp>
          <p:nvSpPr>
            <p:cNvPr id="11" name="矩形 10"/>
            <p:cNvSpPr/>
            <p:nvPr/>
          </p:nvSpPr>
          <p:spPr>
            <a:xfrm>
              <a:off x="766" y="9191"/>
              <a:ext cx="165" cy="628"/>
            </a:xfrm>
            <a:prstGeom prst="rect">
              <a:avLst/>
            </a:prstGeom>
            <a:solidFill>
              <a:srgbClr val="A8C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774" y="9047"/>
              <a:ext cx="495" cy="510"/>
            </a:xfrm>
            <a:prstGeom prst="corner">
              <a:avLst>
                <a:gd name="adj1" fmla="val 31069"/>
                <a:gd name="adj2" fmla="val 31194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5037455" y="5048250"/>
            <a:ext cx="323850" cy="485140"/>
            <a:chOff x="766" y="9055"/>
            <a:chExt cx="510" cy="764"/>
          </a:xfrm>
        </p:grpSpPr>
        <p:sp>
          <p:nvSpPr>
            <p:cNvPr id="16" name="矩形 15"/>
            <p:cNvSpPr/>
            <p:nvPr/>
          </p:nvSpPr>
          <p:spPr>
            <a:xfrm>
              <a:off x="766" y="9191"/>
              <a:ext cx="165" cy="628"/>
            </a:xfrm>
            <a:prstGeom prst="rect">
              <a:avLst/>
            </a:prstGeom>
            <a:solidFill>
              <a:srgbClr val="A8C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L 形 16"/>
            <p:cNvSpPr/>
            <p:nvPr/>
          </p:nvSpPr>
          <p:spPr>
            <a:xfrm rot="5400000">
              <a:off x="774" y="9047"/>
              <a:ext cx="495" cy="510"/>
            </a:xfrm>
            <a:prstGeom prst="corner">
              <a:avLst>
                <a:gd name="adj1" fmla="val 31069"/>
                <a:gd name="adj2" fmla="val 31194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琳琅满目的数字工具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765" y="456565"/>
            <a:ext cx="13989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望而生畏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每一个需要进行数字化转型企业…"/>
          <p:cNvSpPr txBox="1"/>
          <p:nvPr/>
        </p:nvSpPr>
        <p:spPr>
          <a:xfrm>
            <a:off x="478459" y="2041601"/>
            <a:ext cx="5476240" cy="186563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p>
            <a:pPr lvl="0" algn="l">
              <a:lnSpc>
                <a:spcPct val="200000"/>
              </a:lnSpc>
              <a:buClrTx/>
              <a:buSzTx/>
              <a:buFontTx/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每一个需要进行数字化转型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都必须面对琳琅满目在市场上的数字软件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不同的部门、不同的行业，究竟要如何进行决策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  <a:defRPr sz="2800" b="0"/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这是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一件令人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烦恼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的事情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77125" y="2105025"/>
            <a:ext cx="1314450" cy="131445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ERP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9213850" y="3108325"/>
            <a:ext cx="971550" cy="97155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7934325" y="3769360"/>
            <a:ext cx="971550" cy="971550"/>
          </a:xfrm>
          <a:prstGeom prst="ellipse">
            <a:avLst/>
          </a:prstGeom>
          <a:solidFill>
            <a:srgbClr val="A8C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9542780" y="4602480"/>
            <a:ext cx="971550" cy="97155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CSM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0721975" y="3907155"/>
            <a:ext cx="695325" cy="695325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0852150" y="2673350"/>
            <a:ext cx="746125" cy="746125"/>
          </a:xfrm>
          <a:prstGeom prst="ellipse">
            <a:avLst/>
          </a:prstGeom>
          <a:solidFill>
            <a:srgbClr val="A8C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IM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871075" y="1968500"/>
            <a:ext cx="704850" cy="70485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0852150" y="5207000"/>
            <a:ext cx="971550" cy="971550"/>
          </a:xfrm>
          <a:prstGeom prst="ellipse">
            <a:avLst/>
          </a:prstGeom>
          <a:solidFill>
            <a:srgbClr val="A8C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PDM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10450" y="5207000"/>
            <a:ext cx="971550" cy="97155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PDM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8633460" y="5451475"/>
            <a:ext cx="657225" cy="657225"/>
          </a:xfrm>
          <a:prstGeom prst="ellipse">
            <a:avLst/>
          </a:prstGeom>
          <a:solidFill>
            <a:srgbClr val="A8C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BI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7360" y="4425950"/>
            <a:ext cx="323850" cy="485140"/>
            <a:chOff x="766" y="9055"/>
            <a:chExt cx="510" cy="764"/>
          </a:xfrm>
        </p:grpSpPr>
        <p:sp>
          <p:nvSpPr>
            <p:cNvPr id="16" name="矩形 15"/>
            <p:cNvSpPr/>
            <p:nvPr/>
          </p:nvSpPr>
          <p:spPr>
            <a:xfrm>
              <a:off x="766" y="9191"/>
              <a:ext cx="165" cy="628"/>
            </a:xfrm>
            <a:prstGeom prst="rect">
              <a:avLst/>
            </a:prstGeom>
            <a:solidFill>
              <a:srgbClr val="A8C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L 形 16"/>
            <p:cNvSpPr/>
            <p:nvPr/>
          </p:nvSpPr>
          <p:spPr>
            <a:xfrm rot="5400000">
              <a:off x="774" y="9047"/>
              <a:ext cx="495" cy="510"/>
            </a:xfrm>
            <a:prstGeom prst="corner">
              <a:avLst>
                <a:gd name="adj1" fmla="val 31069"/>
                <a:gd name="adj2" fmla="val 31194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5630545" y="4759960"/>
            <a:ext cx="323850" cy="485140"/>
            <a:chOff x="766" y="9055"/>
            <a:chExt cx="510" cy="764"/>
          </a:xfrm>
        </p:grpSpPr>
        <p:sp>
          <p:nvSpPr>
            <p:cNvPr id="19" name="矩形 18"/>
            <p:cNvSpPr/>
            <p:nvPr/>
          </p:nvSpPr>
          <p:spPr>
            <a:xfrm>
              <a:off x="766" y="9191"/>
              <a:ext cx="165" cy="628"/>
            </a:xfrm>
            <a:prstGeom prst="rect">
              <a:avLst/>
            </a:prstGeom>
            <a:solidFill>
              <a:srgbClr val="A8C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L 形 19"/>
            <p:cNvSpPr/>
            <p:nvPr/>
          </p:nvSpPr>
          <p:spPr>
            <a:xfrm rot="5400000">
              <a:off x="774" y="9047"/>
              <a:ext cx="495" cy="510"/>
            </a:xfrm>
            <a:prstGeom prst="corner">
              <a:avLst>
                <a:gd name="adj1" fmla="val 31069"/>
                <a:gd name="adj2" fmla="val 31194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88035" y="4602480"/>
            <a:ext cx="506158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企业软件分门别类，大而全还是垂直细分？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298565" y="2849245"/>
          <a:ext cx="5513070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175"/>
                <a:gridCol w="675640"/>
                <a:gridCol w="761365"/>
                <a:gridCol w="605790"/>
                <a:gridCol w="790575"/>
                <a:gridCol w="682625"/>
                <a:gridCol w="850900"/>
              </a:tblGrid>
              <a:tr h="457200">
                <a:tc>
                  <a:txBody>
                    <a:bodyPr/>
                    <a:p>
                      <a:pPr fontAlgn="ctr">
                        <a:buNone/>
                      </a:pP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2018 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支出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2018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增长 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(%)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2019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支出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201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9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增长 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(%)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2020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支出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20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20</a:t>
                      </a:r>
                      <a:endParaRPr 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font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增长 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(%)</a:t>
                      </a:r>
                      <a:endParaRPr lang="en-US" altLang="zh-CN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5B95F6"/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数据中心系统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210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15.7</a:t>
                      </a:r>
                      <a:endParaRPr lang="zh-CN" altLang="en-US" sz="1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203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-3.5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208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2.8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企业软件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419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FDEDE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13.5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FDEDE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457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FDEDE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9.0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FDEDE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507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FDEDE"/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10.9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FDEDE"/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712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5.9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682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-4.3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688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0.8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IT服务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993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6.7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1031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3.8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1088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5.5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通讯服务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1380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-0.1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1365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-1.0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1386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1.5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整体IT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3716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5.1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3740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0.6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3878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fontAlgn="ctr">
                        <a:buNone/>
                      </a:pPr>
                      <a:r>
                        <a:rPr lang="en-US" altLang="zh-CN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3.7</a:t>
                      </a: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481820" y="6026785"/>
            <a:ext cx="21005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资料来源：Gartner（2019年7月）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06360" y="2480945"/>
            <a:ext cx="302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全球IT支出预测（十亿美元）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IT成本高企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不成正比的投入与产出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1" name="2019年政府工作报告，提出中国未来重点发展目标之一：新旧动能持续转换。…"/>
          <p:cNvSpPr txBox="1"/>
          <p:nvPr/>
        </p:nvSpPr>
        <p:spPr>
          <a:xfrm>
            <a:off x="405765" y="1414780"/>
            <a:ext cx="6565900" cy="143446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p>
            <a:pPr algn="l">
              <a:lnSpc>
                <a:spcPct val="150000"/>
              </a:lnSpc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放眼全球，Gartner预测企业的IT支出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高达3%~5%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，而企业软件市场将成为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年度增长最强的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投入。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尽管正在进行关税战，但北美的IT支出预计在2019年仍将增长3.7％，而中国的IT支出则是预计将增长2.8％。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7710" y="5829300"/>
            <a:ext cx="50850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如何用低投入、杠杆式地获取丰厚的IT回报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410" y="4883150"/>
            <a:ext cx="4909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与西方国家成熟的IT企业相比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  <a:defRPr sz="2800" b="0"/>
            </a:pP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无数急速发展的中国企业更应关注的是：</a:t>
            </a:r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486410" y="2849245"/>
          <a:ext cx="2956560" cy="207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072130" y="3425825"/>
            <a:ext cx="2136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</a:t>
            </a:r>
            <a:r>
              <a:rPr lang="en-US" altLang="zh-CN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9%</a:t>
            </a:r>
            <a:r>
              <a:rPr lang="zh-CN" altLang="en-US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的企业认为</a:t>
            </a:r>
            <a:r>
              <a:rPr lang="en-US" altLang="zh-CN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altLang="en-US">
                <a:solidFill>
                  <a:srgbClr val="4285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投入具有正比的回报</a:t>
            </a:r>
            <a:endParaRPr lang="zh-CN" altLang="en-US">
              <a:solidFill>
                <a:srgbClr val="4285F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6410" y="5749925"/>
            <a:ext cx="323850" cy="485140"/>
            <a:chOff x="766" y="9055"/>
            <a:chExt cx="510" cy="764"/>
          </a:xfrm>
        </p:grpSpPr>
        <p:sp>
          <p:nvSpPr>
            <p:cNvPr id="11" name="矩形 10"/>
            <p:cNvSpPr/>
            <p:nvPr/>
          </p:nvSpPr>
          <p:spPr>
            <a:xfrm>
              <a:off x="766" y="9191"/>
              <a:ext cx="165" cy="628"/>
            </a:xfrm>
            <a:prstGeom prst="rect">
              <a:avLst/>
            </a:prstGeom>
            <a:solidFill>
              <a:srgbClr val="A8C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774" y="9047"/>
              <a:ext cx="495" cy="510"/>
            </a:xfrm>
            <a:prstGeom prst="corner">
              <a:avLst>
                <a:gd name="adj1" fmla="val 31069"/>
                <a:gd name="adj2" fmla="val 31194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5675630" y="5829300"/>
            <a:ext cx="323850" cy="485140"/>
            <a:chOff x="766" y="9055"/>
            <a:chExt cx="510" cy="764"/>
          </a:xfrm>
        </p:grpSpPr>
        <p:sp>
          <p:nvSpPr>
            <p:cNvPr id="16" name="矩形 15"/>
            <p:cNvSpPr/>
            <p:nvPr/>
          </p:nvSpPr>
          <p:spPr>
            <a:xfrm>
              <a:off x="766" y="9191"/>
              <a:ext cx="165" cy="628"/>
            </a:xfrm>
            <a:prstGeom prst="rect">
              <a:avLst/>
            </a:prstGeom>
            <a:solidFill>
              <a:srgbClr val="A8C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L 形 16"/>
            <p:cNvSpPr/>
            <p:nvPr/>
          </p:nvSpPr>
          <p:spPr>
            <a:xfrm rot="5400000">
              <a:off x="774" y="9047"/>
              <a:ext cx="495" cy="510"/>
            </a:xfrm>
            <a:prstGeom prst="corner">
              <a:avLst>
                <a:gd name="adj1" fmla="val 31069"/>
                <a:gd name="adj2" fmla="val 31194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曲棍球效应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481139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计划与结果总是事与愿违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1" name="2019年政府工作报告，提出中国未来重点发展目标之一：新旧动能持续转换。…"/>
          <p:cNvSpPr txBox="1"/>
          <p:nvPr/>
        </p:nvSpPr>
        <p:spPr>
          <a:xfrm>
            <a:off x="513715" y="1512253"/>
            <a:ext cx="6565900" cy="111125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p>
            <a:pPr algn="l">
              <a:lnSpc>
                <a:spcPct val="150000"/>
              </a:lnSpc>
              <a:defRPr sz="2800" b="0"/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企业数字化转型经常计划用一次性的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高投入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来假设这些对未来的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投入能带来指数级的爆发增长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defRPr sz="2800" b="0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而数字化的结果，经常是让人迷惑而难以被量化的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t="12158"/>
          <a:stretch>
            <a:fillRect/>
          </a:stretch>
        </p:blipFill>
        <p:spPr>
          <a:xfrm>
            <a:off x="876935" y="2751455"/>
            <a:ext cx="4340225" cy="35204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t="14859" b="7529"/>
          <a:stretch>
            <a:fillRect/>
          </a:stretch>
        </p:blipFill>
        <p:spPr>
          <a:xfrm>
            <a:off x="6173470" y="2751455"/>
            <a:ext cx="4852670" cy="3515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挨踢的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475742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难以衡量的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投入与产出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1265" y="3524885"/>
            <a:ext cx="21736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尽管一直在努力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却总是被吐槽软件不好用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2156460"/>
            <a:ext cx="3700780" cy="1300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80" y="2180590"/>
            <a:ext cx="3081655" cy="1276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50" y="2097405"/>
            <a:ext cx="3419475" cy="12147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l="7321"/>
          <a:stretch>
            <a:fillRect/>
          </a:stretch>
        </p:blipFill>
        <p:spPr>
          <a:xfrm>
            <a:off x="8429625" y="3312160"/>
            <a:ext cx="3416300" cy="9480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18075" y="3536950"/>
            <a:ext cx="26282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成千上万的程序员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敌不过业务部门对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之爱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2055" y="4439285"/>
            <a:ext cx="262826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堆积如山漫天飞舞的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办公文件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安全何在？</a:t>
            </a:r>
            <a:endParaRPr 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21915" y="2875280"/>
            <a:ext cx="69488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/>
              <a:t>怎么办？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456565"/>
            <a:ext cx="1564005" cy="36830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数据工作台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924560"/>
            <a:ext cx="36626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4285F4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数字化转型的第一站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数表-门店设备表"/>
          <p:cNvPicPr>
            <a:picLocks noChangeAspect="1"/>
          </p:cNvPicPr>
          <p:nvPr/>
        </p:nvPicPr>
        <p:blipFill>
          <a:blip r:embed="rId1"/>
          <a:srcRect t="41" r="30316" b="15227"/>
          <a:stretch>
            <a:fillRect/>
          </a:stretch>
        </p:blipFill>
        <p:spPr>
          <a:xfrm>
            <a:off x="5173980" y="1670685"/>
            <a:ext cx="7009130" cy="5194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405765" y="2096770"/>
            <a:ext cx="1076960" cy="313055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运营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" y="2555875"/>
            <a:ext cx="4095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门店管理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区域管理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店员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管理……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5765" y="3456940"/>
            <a:ext cx="1076960" cy="283210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运维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765" y="3863975"/>
            <a:ext cx="4095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门店设备清单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报修台账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门店施工进度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5765" y="4785995"/>
            <a:ext cx="1076960" cy="284480"/>
          </a:xfrm>
          <a:prstGeom prst="roundRect">
            <a:avLst/>
          </a:prstGeom>
          <a:solidFill>
            <a:srgbClr val="5B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财务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765" y="5216525"/>
            <a:ext cx="4095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预算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营收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资产管理</a:t>
            </a:r>
            <a:r>
              <a: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59.xml><?xml version="1.0" encoding="utf-8"?>
<p:tagLst xmlns:p="http://schemas.openxmlformats.org/presentationml/2006/main">
  <p:tag name="KSO_WM_UNIT_TABLE_BEAUTIFY" val="smartTable{2902511c-9405-409b-8119-ea5ef13b80f7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宽屏</PresentationFormat>
  <Paragraphs>327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思源黑体 CN Light</vt:lpstr>
      <vt:lpstr>思源黑体 CN Normal</vt:lpstr>
      <vt:lpstr>思源黑体 CN Bold</vt:lpstr>
      <vt:lpstr>思源黑体 CN Medium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潘嘉文 KelvinPoon</cp:lastModifiedBy>
  <cp:revision>78</cp:revision>
  <dcterms:created xsi:type="dcterms:W3CDTF">2019-10-27T10:51:00Z</dcterms:created>
  <dcterms:modified xsi:type="dcterms:W3CDTF">2019-10-27T11:13:00Z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