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2" r:id="rId8"/>
    <p:sldId id="263" r:id="rId9"/>
    <p:sldId id="270" r:id="rId10"/>
    <p:sldId id="261" r:id="rId11"/>
    <p:sldId id="272" r:id="rId12"/>
    <p:sldId id="271" r:id="rId13"/>
    <p:sldId id="269" r:id="rId14"/>
    <p:sldId id="273" r:id="rId15"/>
    <p:sldId id="268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53"/>
    <a:srgbClr val="C9E091"/>
    <a:srgbClr val="FDDEDF"/>
    <a:srgbClr val="E1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9515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7483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0668000" y="269875"/>
            <a:ext cx="1016000" cy="1016000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0" h="1600">
                <a:moveTo>
                  <a:pt x="397" y="196"/>
                </a:moveTo>
                <a:cubicBezTo>
                  <a:pt x="286" y="196"/>
                  <a:pt x="196" y="286"/>
                  <a:pt x="196" y="397"/>
                </a:cubicBezTo>
                <a:lnTo>
                  <a:pt x="196" y="1203"/>
                </a:lnTo>
                <a:cubicBezTo>
                  <a:pt x="196" y="1314"/>
                  <a:pt x="286" y="1404"/>
                  <a:pt x="397" y="1404"/>
                </a:cubicBezTo>
                <a:lnTo>
                  <a:pt x="1203" y="1404"/>
                </a:lnTo>
                <a:cubicBezTo>
                  <a:pt x="1314" y="1404"/>
                  <a:pt x="1404" y="1314"/>
                  <a:pt x="1404" y="1203"/>
                </a:cubicBezTo>
                <a:lnTo>
                  <a:pt x="1404" y="397"/>
                </a:lnTo>
                <a:cubicBezTo>
                  <a:pt x="1404" y="286"/>
                  <a:pt x="1314" y="196"/>
                  <a:pt x="1203" y="196"/>
                </a:cubicBezTo>
                <a:lnTo>
                  <a:pt x="397" y="196"/>
                </a:lnTo>
                <a:close/>
                <a:moveTo>
                  <a:pt x="267" y="0"/>
                </a:moveTo>
                <a:lnTo>
                  <a:pt x="1333" y="0"/>
                </a:lnTo>
                <a:cubicBezTo>
                  <a:pt x="1481" y="0"/>
                  <a:pt x="1600" y="119"/>
                  <a:pt x="1600" y="267"/>
                </a:cubicBezTo>
                <a:lnTo>
                  <a:pt x="1600" y="1333"/>
                </a:lnTo>
                <a:cubicBezTo>
                  <a:pt x="1600" y="1481"/>
                  <a:pt x="1481" y="1600"/>
                  <a:pt x="1333" y="1600"/>
                </a:cubicBezTo>
                <a:lnTo>
                  <a:pt x="267" y="1600"/>
                </a:lnTo>
                <a:cubicBezTo>
                  <a:pt x="119" y="1600"/>
                  <a:pt x="0" y="1481"/>
                  <a:pt x="0" y="1333"/>
                </a:cubicBezTo>
                <a:lnTo>
                  <a:pt x="0" y="267"/>
                </a:lnTo>
                <a:cubicBezTo>
                  <a:pt x="0" y="119"/>
                  <a:pt x="119" y="0"/>
                  <a:pt x="267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1245215" y="819150"/>
            <a:ext cx="747395" cy="74739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0" h="1600">
                <a:moveTo>
                  <a:pt x="397" y="196"/>
                </a:moveTo>
                <a:cubicBezTo>
                  <a:pt x="286" y="196"/>
                  <a:pt x="196" y="286"/>
                  <a:pt x="196" y="397"/>
                </a:cubicBezTo>
                <a:lnTo>
                  <a:pt x="196" y="1203"/>
                </a:lnTo>
                <a:cubicBezTo>
                  <a:pt x="196" y="1314"/>
                  <a:pt x="286" y="1404"/>
                  <a:pt x="397" y="1404"/>
                </a:cubicBezTo>
                <a:lnTo>
                  <a:pt x="1203" y="1404"/>
                </a:lnTo>
                <a:cubicBezTo>
                  <a:pt x="1314" y="1404"/>
                  <a:pt x="1404" y="1314"/>
                  <a:pt x="1404" y="1203"/>
                </a:cubicBezTo>
                <a:lnTo>
                  <a:pt x="1404" y="397"/>
                </a:lnTo>
                <a:cubicBezTo>
                  <a:pt x="1404" y="286"/>
                  <a:pt x="1314" y="196"/>
                  <a:pt x="1203" y="196"/>
                </a:cubicBezTo>
                <a:lnTo>
                  <a:pt x="397" y="196"/>
                </a:lnTo>
                <a:close/>
                <a:moveTo>
                  <a:pt x="267" y="0"/>
                </a:moveTo>
                <a:lnTo>
                  <a:pt x="1333" y="0"/>
                </a:lnTo>
                <a:cubicBezTo>
                  <a:pt x="1481" y="0"/>
                  <a:pt x="1600" y="119"/>
                  <a:pt x="1600" y="267"/>
                </a:cubicBezTo>
                <a:lnTo>
                  <a:pt x="1600" y="1333"/>
                </a:lnTo>
                <a:cubicBezTo>
                  <a:pt x="1600" y="1481"/>
                  <a:pt x="1481" y="1600"/>
                  <a:pt x="1333" y="1600"/>
                </a:cubicBezTo>
                <a:lnTo>
                  <a:pt x="267" y="1600"/>
                </a:lnTo>
                <a:cubicBezTo>
                  <a:pt x="119" y="1600"/>
                  <a:pt x="0" y="1481"/>
                  <a:pt x="0" y="1333"/>
                </a:cubicBezTo>
                <a:lnTo>
                  <a:pt x="0" y="267"/>
                </a:lnTo>
                <a:cubicBezTo>
                  <a:pt x="0" y="119"/>
                  <a:pt x="119" y="0"/>
                  <a:pt x="267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16200000">
            <a:off x="1905" y="6065520"/>
            <a:ext cx="790575" cy="7988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926" h="2956">
                <a:moveTo>
                  <a:pt x="2270" y="0"/>
                </a:moveTo>
                <a:lnTo>
                  <a:pt x="2926" y="0"/>
                </a:lnTo>
                <a:lnTo>
                  <a:pt x="2926" y="35"/>
                </a:lnTo>
                <a:cubicBezTo>
                  <a:pt x="2926" y="1648"/>
                  <a:pt x="1618" y="2956"/>
                  <a:pt x="5" y="2956"/>
                </a:cubicBezTo>
                <a:lnTo>
                  <a:pt x="0" y="2956"/>
                </a:lnTo>
                <a:lnTo>
                  <a:pt x="0" y="2299"/>
                </a:lnTo>
                <a:lnTo>
                  <a:pt x="6" y="2299"/>
                </a:lnTo>
                <a:cubicBezTo>
                  <a:pt x="1256" y="2299"/>
                  <a:pt x="2270" y="1285"/>
                  <a:pt x="2270" y="35"/>
                </a:cubicBezTo>
                <a:lnTo>
                  <a:pt x="2270" y="0"/>
                </a:lnTo>
                <a:close/>
              </a:path>
            </a:pathLst>
          </a:custGeom>
          <a:solidFill>
            <a:srgbClr val="E1EEC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10800000">
            <a:off x="-1905" y="6544310"/>
            <a:ext cx="321310" cy="3187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831" h="825">
                <a:moveTo>
                  <a:pt x="0" y="0"/>
                </a:moveTo>
                <a:lnTo>
                  <a:pt x="831" y="0"/>
                </a:lnTo>
                <a:lnTo>
                  <a:pt x="831" y="825"/>
                </a:lnTo>
                <a:lnTo>
                  <a:pt x="820" y="825"/>
                </a:lnTo>
                <a:cubicBezTo>
                  <a:pt x="367" y="825"/>
                  <a:pt x="0" y="458"/>
                  <a:pt x="0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E1EEC3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10380345" y="336550"/>
            <a:ext cx="1016000" cy="1016000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0" h="1600">
                <a:moveTo>
                  <a:pt x="397" y="196"/>
                </a:moveTo>
                <a:cubicBezTo>
                  <a:pt x="286" y="196"/>
                  <a:pt x="196" y="286"/>
                  <a:pt x="196" y="397"/>
                </a:cubicBezTo>
                <a:lnTo>
                  <a:pt x="196" y="1203"/>
                </a:lnTo>
                <a:cubicBezTo>
                  <a:pt x="196" y="1314"/>
                  <a:pt x="286" y="1404"/>
                  <a:pt x="397" y="1404"/>
                </a:cubicBezTo>
                <a:lnTo>
                  <a:pt x="1203" y="1404"/>
                </a:lnTo>
                <a:cubicBezTo>
                  <a:pt x="1314" y="1404"/>
                  <a:pt x="1404" y="1314"/>
                  <a:pt x="1404" y="1203"/>
                </a:cubicBezTo>
                <a:lnTo>
                  <a:pt x="1404" y="397"/>
                </a:lnTo>
                <a:cubicBezTo>
                  <a:pt x="1404" y="286"/>
                  <a:pt x="1314" y="196"/>
                  <a:pt x="1203" y="196"/>
                </a:cubicBezTo>
                <a:lnTo>
                  <a:pt x="397" y="196"/>
                </a:lnTo>
                <a:close/>
                <a:moveTo>
                  <a:pt x="267" y="0"/>
                </a:moveTo>
                <a:lnTo>
                  <a:pt x="1333" y="0"/>
                </a:lnTo>
                <a:cubicBezTo>
                  <a:pt x="1481" y="0"/>
                  <a:pt x="1600" y="119"/>
                  <a:pt x="1600" y="267"/>
                </a:cubicBezTo>
                <a:lnTo>
                  <a:pt x="1600" y="1333"/>
                </a:lnTo>
                <a:cubicBezTo>
                  <a:pt x="1600" y="1481"/>
                  <a:pt x="1481" y="1600"/>
                  <a:pt x="1333" y="1600"/>
                </a:cubicBezTo>
                <a:lnTo>
                  <a:pt x="267" y="1600"/>
                </a:lnTo>
                <a:cubicBezTo>
                  <a:pt x="119" y="1600"/>
                  <a:pt x="0" y="1481"/>
                  <a:pt x="0" y="1333"/>
                </a:cubicBezTo>
                <a:lnTo>
                  <a:pt x="0" y="267"/>
                </a:lnTo>
                <a:cubicBezTo>
                  <a:pt x="0" y="119"/>
                  <a:pt x="119" y="0"/>
                  <a:pt x="267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0957560" y="885825"/>
            <a:ext cx="747395" cy="74739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0" h="1600">
                <a:moveTo>
                  <a:pt x="397" y="196"/>
                </a:moveTo>
                <a:cubicBezTo>
                  <a:pt x="286" y="196"/>
                  <a:pt x="196" y="286"/>
                  <a:pt x="196" y="397"/>
                </a:cubicBezTo>
                <a:lnTo>
                  <a:pt x="196" y="1203"/>
                </a:lnTo>
                <a:cubicBezTo>
                  <a:pt x="196" y="1314"/>
                  <a:pt x="286" y="1404"/>
                  <a:pt x="397" y="1404"/>
                </a:cubicBezTo>
                <a:lnTo>
                  <a:pt x="1203" y="1404"/>
                </a:lnTo>
                <a:cubicBezTo>
                  <a:pt x="1314" y="1404"/>
                  <a:pt x="1404" y="1314"/>
                  <a:pt x="1404" y="1203"/>
                </a:cubicBezTo>
                <a:lnTo>
                  <a:pt x="1404" y="397"/>
                </a:lnTo>
                <a:cubicBezTo>
                  <a:pt x="1404" y="286"/>
                  <a:pt x="1314" y="196"/>
                  <a:pt x="1203" y="196"/>
                </a:cubicBezTo>
                <a:lnTo>
                  <a:pt x="397" y="196"/>
                </a:lnTo>
                <a:close/>
                <a:moveTo>
                  <a:pt x="267" y="0"/>
                </a:moveTo>
                <a:lnTo>
                  <a:pt x="1333" y="0"/>
                </a:lnTo>
                <a:cubicBezTo>
                  <a:pt x="1481" y="0"/>
                  <a:pt x="1600" y="119"/>
                  <a:pt x="1600" y="267"/>
                </a:cubicBezTo>
                <a:lnTo>
                  <a:pt x="1600" y="1333"/>
                </a:lnTo>
                <a:cubicBezTo>
                  <a:pt x="1600" y="1481"/>
                  <a:pt x="1481" y="1600"/>
                  <a:pt x="1333" y="1600"/>
                </a:cubicBezTo>
                <a:lnTo>
                  <a:pt x="267" y="1600"/>
                </a:lnTo>
                <a:cubicBezTo>
                  <a:pt x="119" y="1600"/>
                  <a:pt x="0" y="1481"/>
                  <a:pt x="0" y="1333"/>
                </a:cubicBezTo>
                <a:lnTo>
                  <a:pt x="0" y="267"/>
                </a:lnTo>
                <a:cubicBezTo>
                  <a:pt x="0" y="119"/>
                  <a:pt x="119" y="0"/>
                  <a:pt x="267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1195" y="1285240"/>
            <a:ext cx="6866255" cy="2852420"/>
          </a:xfrm>
        </p:spPr>
        <p:txBody>
          <a:bodyPr anchor="ctr" anchorCtr="0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1195" y="4589780"/>
            <a:ext cx="6866255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矩形 6"/>
          <p:cNvSpPr/>
          <p:nvPr userDrawn="1"/>
        </p:nvSpPr>
        <p:spPr>
          <a:xfrm>
            <a:off x="1061085" y="1710055"/>
            <a:ext cx="2002790" cy="2002790"/>
          </a:xfrm>
          <a:prstGeom prst="rect">
            <a:avLst/>
          </a:prstGeom>
          <a:solidFill>
            <a:srgbClr val="F0505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313940" y="2757170"/>
            <a:ext cx="1602740" cy="1602740"/>
          </a:xfrm>
          <a:prstGeom prst="rect">
            <a:avLst/>
          </a:prstGeom>
          <a:solidFill>
            <a:srgbClr val="F0505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15135" y="3879850"/>
            <a:ext cx="1181100" cy="1181100"/>
          </a:xfrm>
          <a:prstGeom prst="rect">
            <a:avLst/>
          </a:prstGeom>
          <a:solidFill>
            <a:srgbClr val="F0505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4950"/>
            <a:ext cx="8286750" cy="779780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4605" y="1363980"/>
            <a:ext cx="12163425" cy="4130040"/>
          </a:xfrm>
          <a:prstGeom prst="rect">
            <a:avLst/>
          </a:prstGeom>
          <a:solidFill>
            <a:srgbClr val="F05053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462655" y="2623820"/>
            <a:ext cx="6721475" cy="1610995"/>
          </a:xfrm>
        </p:spPr>
        <p:txBody>
          <a:bodyPr anchor="ctr" anchorCtr="0"/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图文框 18"/>
          <p:cNvSpPr/>
          <p:nvPr userDrawn="1"/>
        </p:nvSpPr>
        <p:spPr>
          <a:xfrm>
            <a:off x="896620" y="1881505"/>
            <a:ext cx="847090" cy="847090"/>
          </a:xfrm>
          <a:prstGeom prst="frame">
            <a:avLst>
              <a:gd name="adj1" fmla="val 6971"/>
            </a:avLst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 userDrawn="1"/>
        </p:nvSpPr>
        <p:spPr>
          <a:xfrm rot="18780000">
            <a:off x="1397000" y="2327910"/>
            <a:ext cx="635635" cy="635635"/>
          </a:xfrm>
          <a:prstGeom prst="frame">
            <a:avLst>
              <a:gd name="adj1" fmla="val 6971"/>
            </a:avLst>
          </a:prstGeom>
          <a:solidFill>
            <a:srgbClr val="F0505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2893695" y="1363980"/>
            <a:ext cx="186690" cy="416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effectLst/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effectLst/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effectLst/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effectLst/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effectLst/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effectLst/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.png"/><Relationship Id="rId7" Type="http://schemas.microsoft.com/office/2007/relationships/hdphoto" Target="../media/image12.wdp"/><Relationship Id="rId6" Type="http://schemas.openxmlformats.org/officeDocument/2006/relationships/image" Target="../media/image11.png"/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tiff"/><Relationship Id="rId8" Type="http://schemas.openxmlformats.org/officeDocument/2006/relationships/image" Target="../media/image5.tiff"/><Relationship Id="rId7" Type="http://schemas.openxmlformats.org/officeDocument/2006/relationships/image" Target="../media/image4.tiff"/><Relationship Id="rId6" Type="http://schemas.openxmlformats.org/officeDocument/2006/relationships/image" Target="../media/image3.tiff"/><Relationship Id="rId5" Type="http://schemas.openxmlformats.org/officeDocument/2006/relationships/image" Target="../media/image4.jpeg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8.tiff"/><Relationship Id="rId10" Type="http://schemas.openxmlformats.org/officeDocument/2006/relationships/image" Target="../media/image7.tif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E1EEC3"/>
            </a:gs>
            <a:gs pos="87000">
              <a:srgbClr val="F0505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38770" y="6330315"/>
            <a:ext cx="4136390" cy="436880"/>
          </a:xfrm>
        </p:spPr>
        <p:txBody>
          <a:bodyPr anchor="ctr" anchorCtr="0">
            <a:normAutofit fontScale="80000"/>
          </a:bodyPr>
          <a:p>
            <a:pPr algn="r"/>
            <a:r>
              <a:rPr lang="zh-CN" altLang="en-US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8613140" y="6330315"/>
            <a:ext cx="407670" cy="36703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448435" y="2144713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深改政务大数据智慧工作台</a:t>
            </a:r>
            <a:b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建设方案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 rot="16200000">
            <a:off x="5715" y="5417820"/>
            <a:ext cx="1435100" cy="145034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926" h="2956">
                <a:moveTo>
                  <a:pt x="2270" y="0"/>
                </a:moveTo>
                <a:lnTo>
                  <a:pt x="2926" y="0"/>
                </a:lnTo>
                <a:lnTo>
                  <a:pt x="2926" y="35"/>
                </a:lnTo>
                <a:cubicBezTo>
                  <a:pt x="2926" y="1648"/>
                  <a:pt x="1618" y="2956"/>
                  <a:pt x="5" y="2956"/>
                </a:cubicBezTo>
                <a:lnTo>
                  <a:pt x="0" y="2956"/>
                </a:lnTo>
                <a:lnTo>
                  <a:pt x="0" y="2299"/>
                </a:lnTo>
                <a:lnTo>
                  <a:pt x="6" y="2299"/>
                </a:lnTo>
                <a:cubicBezTo>
                  <a:pt x="1256" y="2299"/>
                  <a:pt x="2270" y="1285"/>
                  <a:pt x="2270" y="35"/>
                </a:cubicBezTo>
                <a:lnTo>
                  <a:pt x="2270" y="0"/>
                </a:lnTo>
                <a:close/>
              </a:path>
            </a:pathLst>
          </a:custGeom>
          <a:solidFill>
            <a:srgbClr val="E1EEC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>
            <a:off x="-1905" y="6544310"/>
            <a:ext cx="321310" cy="3187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831" h="825">
                <a:moveTo>
                  <a:pt x="0" y="0"/>
                </a:moveTo>
                <a:lnTo>
                  <a:pt x="831" y="0"/>
                </a:lnTo>
                <a:lnTo>
                  <a:pt x="831" y="825"/>
                </a:lnTo>
                <a:lnTo>
                  <a:pt x="820" y="825"/>
                </a:lnTo>
                <a:cubicBezTo>
                  <a:pt x="367" y="825"/>
                  <a:pt x="0" y="458"/>
                  <a:pt x="0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E1EEC3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519122" y="1456005"/>
            <a:ext cx="9236656" cy="5311613"/>
            <a:chOff x="3038244" y="2194349"/>
            <a:chExt cx="18473311" cy="10623226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7950280" y="5377368"/>
              <a:ext cx="3561275" cy="4363452"/>
              <a:chOff x="15953529" y="5377368"/>
              <a:chExt cx="3561275" cy="436345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5953529" y="5377368"/>
                <a:ext cx="3561275" cy="4363452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grpSp>
            <p:nvGrpSpPr>
              <p:cNvPr id="121" name="组合 120"/>
              <p:cNvGrpSpPr/>
              <p:nvPr/>
            </p:nvGrpSpPr>
            <p:grpSpPr>
              <a:xfrm>
                <a:off x="16314911" y="5561203"/>
                <a:ext cx="2679683" cy="3059904"/>
                <a:chOff x="16300522" y="5561203"/>
                <a:chExt cx="2679683" cy="3059904"/>
              </a:xfrm>
            </p:grpSpPr>
            <p:sp>
              <p:nvSpPr>
                <p:cNvPr id="61" name="文本框 60"/>
                <p:cNvSpPr txBox="1"/>
                <p:nvPr/>
              </p:nvSpPr>
              <p:spPr>
                <a:xfrm>
                  <a:off x="16866162" y="5561203"/>
                  <a:ext cx="1757279" cy="551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结项阶段</a:t>
                  </a:r>
                  <a:endPara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6300522" y="6469907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办结存档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6311310" y="7277425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任务多维查询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6311310" y="8081475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执行统计分析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3038245" y="5327275"/>
              <a:ext cx="3561275" cy="4363452"/>
              <a:chOff x="3038245" y="5327275"/>
              <a:chExt cx="3561275" cy="436345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038245" y="5327275"/>
                <a:ext cx="3561275" cy="4363452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grpSp>
            <p:nvGrpSpPr>
              <p:cNvPr id="127" name="组合 126"/>
              <p:cNvGrpSpPr/>
              <p:nvPr/>
            </p:nvGrpSpPr>
            <p:grpSpPr>
              <a:xfrm>
                <a:off x="3484435" y="5467803"/>
                <a:ext cx="2668896" cy="3855740"/>
                <a:chOff x="3484435" y="5467803"/>
                <a:chExt cx="2668896" cy="3855740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3484435" y="6381517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督办任务立项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3892133" y="5467803"/>
                  <a:ext cx="1845882" cy="551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启动阶段</a:t>
                  </a:r>
                  <a:endPara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3484435" y="7983113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督办任务分解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484435" y="8783911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督办任务派发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484435" y="7182315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督办任务审批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12979601" y="5377368"/>
              <a:ext cx="3561275" cy="4363452"/>
              <a:chOff x="12269385" y="5377368"/>
              <a:chExt cx="3561275" cy="4363452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2269385" y="5377368"/>
                <a:ext cx="3561275" cy="4363452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grpSp>
            <p:nvGrpSpPr>
              <p:cNvPr id="120" name="组合 119"/>
              <p:cNvGrpSpPr/>
              <p:nvPr/>
            </p:nvGrpSpPr>
            <p:grpSpPr>
              <a:xfrm>
                <a:off x="12636159" y="5561203"/>
                <a:ext cx="2668898" cy="3054940"/>
                <a:chOff x="12538970" y="5561203"/>
                <a:chExt cx="2668898" cy="3054940"/>
              </a:xfrm>
            </p:grpSpPr>
            <p:sp>
              <p:nvSpPr>
                <p:cNvPr id="74" name="文本框 73"/>
                <p:cNvSpPr txBox="1"/>
                <p:nvPr/>
              </p:nvSpPr>
              <p:spPr>
                <a:xfrm>
                  <a:off x="13074192" y="5561203"/>
                  <a:ext cx="1757280" cy="551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反馈阶段</a:t>
                  </a:r>
                  <a:endPara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2538972" y="6469909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督办工作报告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12538970" y="8076511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督办领导批示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2538970" y="7289279"/>
                  <a:ext cx="2668896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任务评价绩效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8008923" y="5377368"/>
              <a:ext cx="3561275" cy="4363452"/>
              <a:chOff x="8605949" y="5377368"/>
              <a:chExt cx="3561275" cy="436345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8605949" y="5377368"/>
                <a:ext cx="3561275" cy="4363452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grpSp>
            <p:nvGrpSpPr>
              <p:cNvPr id="119" name="组合 118"/>
              <p:cNvGrpSpPr/>
              <p:nvPr/>
            </p:nvGrpSpPr>
            <p:grpSpPr>
              <a:xfrm>
                <a:off x="8970505" y="5561203"/>
                <a:ext cx="2673335" cy="3855737"/>
                <a:chOff x="8871097" y="5561203"/>
                <a:chExt cx="2673335" cy="3855737"/>
              </a:xfrm>
            </p:grpSpPr>
            <p:sp>
              <p:nvSpPr>
                <p:cNvPr id="80" name="文本框 79"/>
                <p:cNvSpPr txBox="1"/>
                <p:nvPr/>
              </p:nvSpPr>
              <p:spPr>
                <a:xfrm>
                  <a:off x="9415233" y="5561203"/>
                  <a:ext cx="1757279" cy="551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执行阶段</a:t>
                  </a:r>
                  <a:endPara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8871097" y="8076510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责任单位上报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8875537" y="6474917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任务督办催办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8875537" y="7275715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任务审核复核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8875537" y="8877308"/>
                  <a:ext cx="2668895" cy="53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Normal" panose="020B0400000000000000" charset="-122"/>
                      <a:ea typeface="思源黑体 CN Normal" panose="020B0400000000000000" charset="-122"/>
                      <a:sym typeface="+mn-ea"/>
                    </a:rPr>
                    <a:t>在线沟通交流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endParaRPr>
                </a:p>
              </p:txBody>
            </p:sp>
          </p:grpSp>
        </p:grpSp>
        <p:sp>
          <p:nvSpPr>
            <p:cNvPr id="85" name="矩形 84"/>
            <p:cNvSpPr/>
            <p:nvPr/>
          </p:nvSpPr>
          <p:spPr>
            <a:xfrm>
              <a:off x="3038245" y="4248213"/>
              <a:ext cx="18473310" cy="854422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013092" y="4444591"/>
              <a:ext cx="1603962" cy="55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督办事项</a:t>
              </a:r>
              <a:endParaRPr lang="zh-CN" altLang="en-US" sz="12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190883" y="4430037"/>
              <a:ext cx="2319110" cy="539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领导交办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9013744" y="4430037"/>
              <a:ext cx="2319110" cy="539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年度重点工作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1836605" y="4430037"/>
              <a:ext cx="2319110" cy="539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会议督办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4659467" y="4430037"/>
              <a:ext cx="2319110" cy="539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公文督办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244" y="2194349"/>
              <a:ext cx="18473309" cy="1300664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159904" y="2504229"/>
              <a:ext cx="3900170" cy="717550"/>
            </a:xfrm>
            <a:prstGeom prst="rect">
              <a:avLst/>
            </a:prstGeom>
            <a:solidFill>
              <a:srgbClr val="FDDEDF"/>
            </a:solidFill>
            <a:ln w="3175"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任务执行实时监控看板</a:t>
              </a:r>
              <a:endParaRPr lang="zh-CN" altLang="en-US" sz="12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4121533" y="2504229"/>
              <a:ext cx="2319020" cy="720090"/>
            </a:xfrm>
            <a:prstGeom prst="rect">
              <a:avLst/>
            </a:prstGeom>
            <a:solidFill>
              <a:srgbClr val="FDDEDF"/>
            </a:solidFill>
            <a:ln w="3175"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绩效考核看板</a:t>
              </a:r>
              <a:endParaRPr lang="zh-CN" altLang="en-US" sz="12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038245" y="10464179"/>
              <a:ext cx="18473310" cy="2353396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7241321" y="10671736"/>
              <a:ext cx="2899373" cy="1791080"/>
              <a:chOff x="8165616" y="10122703"/>
              <a:chExt cx="2899373" cy="1791080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8341345" y="10683284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流程发起审批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8165616" y="10122703"/>
                <a:ext cx="2899373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OA</a:t>
                </a: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办公协同系统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341345" y="11374152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组织架构管理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0999560" y="10671736"/>
              <a:ext cx="2668495" cy="1791080"/>
              <a:chOff x="11059324" y="10122703"/>
              <a:chExt cx="2668495" cy="179108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1196783" y="10683284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会议管理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1059324" y="10122703"/>
                <a:ext cx="2668495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会议管理系统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1196783" y="11374152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决议派发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602880" y="10671736"/>
              <a:ext cx="2588003" cy="1791080"/>
              <a:chOff x="5093028" y="10122703"/>
              <a:chExt cx="2588003" cy="1791080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5093028" y="10122703"/>
                <a:ext cx="2588003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多维数据表系统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227475" y="10683284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数表统计分析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227475" y="11374152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数表定制查询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14645651" y="10671736"/>
              <a:ext cx="2668495" cy="1788635"/>
              <a:chOff x="13709660" y="10122703"/>
              <a:chExt cx="2668495" cy="1788635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3883413" y="10683284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任务提醒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3709660" y="10122703"/>
                <a:ext cx="2668495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消息通知系统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3883413" y="11371707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在线交流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18422848" y="10671736"/>
              <a:ext cx="2668495" cy="1788635"/>
              <a:chOff x="16392306" y="10122703"/>
              <a:chExt cx="2668495" cy="178863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6546415" y="10683284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任务附件流转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6392306" y="10122703"/>
                <a:ext cx="2668495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资讯档案</a:t>
                </a:r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系统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6546415" y="11371707"/>
                <a:ext cx="2319110" cy="539631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Normal" panose="020B0400000000000000" charset="-122"/>
                    <a:ea typeface="思源黑体 CN Normal" panose="020B0400000000000000" charset="-122"/>
                  </a:rPr>
                  <a:t>经验报告存档</a:t>
                </a:r>
                <a:endPara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10310264" y="2504229"/>
              <a:ext cx="3561080" cy="717550"/>
            </a:xfrm>
            <a:prstGeom prst="rect">
              <a:avLst/>
            </a:prstGeom>
            <a:solidFill>
              <a:srgbClr val="FDDEDF"/>
            </a:solidFill>
            <a:ln w="3175"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督办事项任务分析报表</a:t>
              </a:r>
              <a:endParaRPr lang="zh-CN" altLang="en-US" sz="12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915533" y="2466129"/>
              <a:ext cx="3191510" cy="756920"/>
            </a:xfrm>
            <a:prstGeom prst="rect">
              <a:avLst/>
            </a:prstGeom>
            <a:solidFill>
              <a:srgbClr val="FDDEDF"/>
            </a:solidFill>
            <a:ln w="3175"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决策支持经验文库</a:t>
              </a:r>
              <a:endParaRPr lang="zh-CN" altLang="en-US" sz="12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26" name="箭头: 燕尾形 125"/>
            <p:cNvSpPr/>
            <p:nvPr/>
          </p:nvSpPr>
          <p:spPr>
            <a:xfrm>
              <a:off x="6629804" y="7370869"/>
              <a:ext cx="1350010" cy="519430"/>
            </a:xfrm>
            <a:prstGeom prst="notchedRightArrow">
              <a:avLst/>
            </a:prstGeom>
            <a:solidFill>
              <a:srgbClr val="FDDE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28" name="箭头: 燕尾形 127"/>
            <p:cNvSpPr/>
            <p:nvPr/>
          </p:nvSpPr>
          <p:spPr>
            <a:xfrm>
              <a:off x="11657734" y="7370869"/>
              <a:ext cx="1350010" cy="519430"/>
            </a:xfrm>
            <a:prstGeom prst="notchedRightArrow">
              <a:avLst/>
            </a:prstGeom>
            <a:solidFill>
              <a:srgbClr val="FDDE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29" name="箭头: 燕尾形 128"/>
            <p:cNvSpPr/>
            <p:nvPr/>
          </p:nvSpPr>
          <p:spPr>
            <a:xfrm>
              <a:off x="16548503" y="7370869"/>
              <a:ext cx="1350010" cy="519430"/>
            </a:xfrm>
            <a:prstGeom prst="notchedRightArrow">
              <a:avLst/>
            </a:prstGeom>
            <a:solidFill>
              <a:srgbClr val="FDDE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90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15179192" y="9652102"/>
              <a:ext cx="2273935" cy="800100"/>
              <a:chOff x="5214098" y="9652102"/>
              <a:chExt cx="2273935" cy="800100"/>
            </a:xfrm>
          </p:grpSpPr>
          <p:sp>
            <p:nvSpPr>
              <p:cNvPr id="132" name="文本框 131"/>
              <p:cNvSpPr txBox="1"/>
              <p:nvPr/>
            </p:nvSpPr>
            <p:spPr>
              <a:xfrm>
                <a:off x="5214098" y="9757757"/>
                <a:ext cx="1845881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1200" dirty="0">
                    <a:solidFill>
                      <a:srgbClr val="F05053"/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数据沉淀</a:t>
                </a:r>
                <a:endPara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130" name="箭头: 燕尾形 129"/>
              <p:cNvSpPr/>
              <p:nvPr/>
            </p:nvSpPr>
            <p:spPr>
              <a:xfrm rot="5400000">
                <a:off x="6819378" y="9783547"/>
                <a:ext cx="800100" cy="537210"/>
              </a:xfrm>
              <a:prstGeom prst="notchedRightArrow">
                <a:avLst/>
              </a:prstGeom>
              <a:solidFill>
                <a:srgbClr val="FDDE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9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5165118" y="9650832"/>
              <a:ext cx="2294255" cy="800100"/>
              <a:chOff x="5165118" y="9650832"/>
              <a:chExt cx="2294255" cy="800100"/>
            </a:xfrm>
          </p:grpSpPr>
          <p:sp>
            <p:nvSpPr>
              <p:cNvPr id="131" name="箭头: 燕尾形 130"/>
              <p:cNvSpPr/>
              <p:nvPr/>
            </p:nvSpPr>
            <p:spPr>
              <a:xfrm rot="16200000">
                <a:off x="6790718" y="9782277"/>
                <a:ext cx="800100" cy="537210"/>
              </a:xfrm>
              <a:prstGeom prst="notchedRightArrow">
                <a:avLst/>
              </a:prstGeom>
              <a:solidFill>
                <a:srgbClr val="FDDE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5165118" y="9757757"/>
                <a:ext cx="1845882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1200" dirty="0">
                    <a:solidFill>
                      <a:srgbClr val="F05053"/>
                    </a:solidFill>
                    <a:latin typeface="思源黑体 CN Normal" panose="020B0400000000000000" charset="-122"/>
                    <a:ea typeface="思源黑体 CN Normal" panose="020B0400000000000000" charset="-122"/>
                    <a:sym typeface="+mn-ea"/>
                  </a:rPr>
                  <a:t>系统支持</a:t>
                </a:r>
                <a:endPara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5165118" y="3452861"/>
              <a:ext cx="2292985" cy="830580"/>
              <a:chOff x="5165118" y="9497995"/>
              <a:chExt cx="2292985" cy="830580"/>
            </a:xfrm>
          </p:grpSpPr>
          <p:sp>
            <p:nvSpPr>
              <p:cNvPr id="141" name="箭头: 燕尾形 140"/>
              <p:cNvSpPr/>
              <p:nvPr/>
            </p:nvSpPr>
            <p:spPr>
              <a:xfrm rot="16200000">
                <a:off x="6774208" y="9644680"/>
                <a:ext cx="830580" cy="537210"/>
              </a:xfrm>
              <a:prstGeom prst="notchedRightArrow">
                <a:avLst/>
              </a:prstGeom>
              <a:solidFill>
                <a:srgbClr val="FDDE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9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5165118" y="9658480"/>
                <a:ext cx="1845881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05053"/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实时反馈</a:t>
                </a:r>
                <a:endPara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14819404" y="3414772"/>
              <a:ext cx="2633345" cy="830580"/>
              <a:chOff x="4854310" y="9497995"/>
              <a:chExt cx="2633345" cy="830580"/>
            </a:xfrm>
          </p:grpSpPr>
          <p:sp>
            <p:nvSpPr>
              <p:cNvPr id="144" name="文本框 143"/>
              <p:cNvSpPr txBox="1"/>
              <p:nvPr/>
            </p:nvSpPr>
            <p:spPr>
              <a:xfrm>
                <a:off x="4854310" y="9697450"/>
                <a:ext cx="2205669" cy="55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05053"/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数据驱动决策</a:t>
                </a:r>
                <a:endParaRPr lang="zh-CN" altLang="en-US" sz="12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145" name="箭头: 燕尾形 144"/>
              <p:cNvSpPr/>
              <p:nvPr/>
            </p:nvSpPr>
            <p:spPr>
              <a:xfrm rot="5400000">
                <a:off x="6803760" y="9644680"/>
                <a:ext cx="830580" cy="537210"/>
              </a:xfrm>
              <a:prstGeom prst="notchedRightArrow">
                <a:avLst/>
              </a:prstGeom>
              <a:solidFill>
                <a:srgbClr val="FDDE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sz="9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endParaRPr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17564005" y="4430037"/>
              <a:ext cx="2319110" cy="539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试点工作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3560972" y="2402317"/>
              <a:ext cx="1603962" cy="92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思源黑体 CN Normal" panose="020B0400000000000000" charset="-122"/>
                  <a:ea typeface="思源黑体 CN Normal" panose="020B0400000000000000" charset="-122"/>
                </a:rPr>
                <a:t>角色分类看板</a:t>
              </a:r>
              <a:endParaRPr lang="zh-CN" altLang="en-US" sz="1200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1742386" y="944014"/>
            <a:ext cx="80198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多种</a:t>
            </a:r>
            <a:r>
              <a:rPr lang="zh-CN" altLang="en-US" sz="12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终端</a:t>
            </a:r>
            <a:endParaRPr lang="zh-CN" altLang="en-US" sz="12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482145" y="895096"/>
            <a:ext cx="2083501" cy="376017"/>
            <a:chOff x="6143440" y="1468387"/>
            <a:chExt cx="4167002" cy="752033"/>
          </a:xfrm>
        </p:grpSpPr>
        <p:sp>
          <p:nvSpPr>
            <p:cNvPr id="157" name="矩形 156"/>
            <p:cNvSpPr/>
            <p:nvPr/>
          </p:nvSpPr>
          <p:spPr>
            <a:xfrm>
              <a:off x="6143440" y="1468387"/>
              <a:ext cx="4167002" cy="7520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r">
                <a:buClrTx/>
                <a:buSzTx/>
                <a:buFontTx/>
              </a:pPr>
              <a:r>
                <a:rPr lang="zh-CN" altLang="en-US" sz="1200" dirty="0">
                  <a:solidFill>
                    <a:schemeClr val="bg1"/>
                  </a:solidFill>
                  <a:effectLst/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移动端：移动办公</a:t>
              </a:r>
              <a:endParaRPr lang="zh-CN" altLang="en-US" sz="1200" dirty="0">
                <a:solidFill>
                  <a:schemeClr val="bg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  <a14:imgEffect>
                        <a14:saturation sat="3300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910" y="1587767"/>
              <a:ext cx="593090" cy="593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930" y="1601737"/>
              <a:ext cx="480060" cy="4800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组合 165"/>
          <p:cNvGrpSpPr/>
          <p:nvPr/>
        </p:nvGrpSpPr>
        <p:grpSpPr>
          <a:xfrm>
            <a:off x="7868847" y="893927"/>
            <a:ext cx="2083501" cy="376017"/>
            <a:chOff x="20148017" y="1507248"/>
            <a:chExt cx="4167002" cy="752034"/>
          </a:xfrm>
        </p:grpSpPr>
        <p:sp>
          <p:nvSpPr>
            <p:cNvPr id="158" name="矩形 157"/>
            <p:cNvSpPr/>
            <p:nvPr/>
          </p:nvSpPr>
          <p:spPr>
            <a:xfrm>
              <a:off x="20148017" y="1507248"/>
              <a:ext cx="4167002" cy="752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r">
                <a:buClrTx/>
                <a:buSzTx/>
                <a:buFontTx/>
              </a:pPr>
              <a:r>
                <a:rPr lang="zh-CN" altLang="en-US" sz="1200" dirty="0">
                  <a:solidFill>
                    <a:schemeClr val="bg1"/>
                  </a:solidFill>
                  <a:effectLst/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小程序：全民参与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改革</a:t>
              </a:r>
              <a:endParaRPr lang="zh-CN" altLang="en-US" sz="1200" dirty="0">
                <a:solidFill>
                  <a:schemeClr val="bg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pic>
          <p:nvPicPr>
            <p:cNvPr id="160" name="图片 159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4237" y="1649488"/>
              <a:ext cx="510540" cy="510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</p:pic>
      </p:grpSp>
      <p:sp>
        <p:nvSpPr>
          <p:cNvPr id="163" name="矩形 162"/>
          <p:cNvSpPr/>
          <p:nvPr/>
        </p:nvSpPr>
        <p:spPr>
          <a:xfrm>
            <a:off x="3095625" y="901065"/>
            <a:ext cx="2083435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PC</a:t>
            </a:r>
            <a:r>
              <a:rPr lang="zh-CN" altLang="en-US" sz="1200" dirty="0">
                <a:solidFill>
                  <a:schemeClr val="bg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端：体系内部管理</a:t>
            </a:r>
            <a:endParaRPr lang="zh-CN" altLang="en-US" sz="1200" dirty="0">
              <a:solidFill>
                <a:schemeClr val="bg1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8" name="任意多边形 24"/>
          <p:cNvSpPr/>
          <p:nvPr/>
        </p:nvSpPr>
        <p:spPr>
          <a:xfrm>
            <a:off x="-7620" y="234950"/>
            <a:ext cx="3736975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/>
              <a:t>督察督办 </a:t>
            </a:r>
            <a:r>
              <a:rPr lang="en-US" altLang="zh-CN"/>
              <a:t>- </a:t>
            </a:r>
            <a:r>
              <a:rPr lang="zh-CN" altLang="en-US"/>
              <a:t>系统结构设计</a:t>
            </a:r>
            <a:endParaRPr lang="zh-CN" altLang="en-US"/>
          </a:p>
        </p:txBody>
      </p:sp>
      <p:pic>
        <p:nvPicPr>
          <p:cNvPr id="2" name="图片 1" descr="icons8-半空星-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065" y="355600"/>
            <a:ext cx="262255" cy="262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 userDrawn="1"/>
        </p:nvSpPr>
        <p:spPr>
          <a:xfrm>
            <a:off x="-8255" y="234950"/>
            <a:ext cx="2454275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/>
              <a:t>改革资讯库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257175" y="234950"/>
            <a:ext cx="2992120" cy="5035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3200">
              <a:solidFill>
                <a:schemeClr val="bg1"/>
              </a:solidFill>
              <a:effectLst/>
            </a:endParaRPr>
          </a:p>
        </p:txBody>
      </p:sp>
      <p:pic>
        <p:nvPicPr>
          <p:cNvPr id="2" name="图片 1" descr="icons8-半空星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355600"/>
            <a:ext cx="262255" cy="26225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371600" y="1412240"/>
            <a:ext cx="2189480" cy="455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中央全⾯深化改⾰精神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3980" y="2323465"/>
            <a:ext cx="2359025" cy="2359025"/>
          </a:xfrm>
          <a:prstGeom prst="ellipse">
            <a:avLst/>
          </a:prstGeom>
          <a:solidFill>
            <a:srgbClr val="FDDEDF"/>
          </a:solidFill>
          <a:ln>
            <a:solidFill>
              <a:srgbClr val="F05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31615" y="3192145"/>
            <a:ext cx="2103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改革资讯案例</a:t>
            </a:r>
            <a:endParaRPr lang="zh-CN" altLang="en-US" sz="240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/>
            <a:r>
              <a:rPr lang="zh-CN" altLang="en-US" sz="24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数据库</a:t>
            </a:r>
            <a:endParaRPr lang="zh-CN" altLang="en-US" sz="240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8495" y="2323465"/>
            <a:ext cx="2189480" cy="455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省市的相关改革要点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69670" y="3192145"/>
            <a:ext cx="1599565" cy="455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亮点改革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案例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69670" y="4117340"/>
            <a:ext cx="1599565" cy="455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改革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典型经验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71600" y="5114925"/>
            <a:ext cx="1599565" cy="455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督办任务成果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24885" y="1834515"/>
            <a:ext cx="572770" cy="64897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</p:cNvCxnSpPr>
          <p:nvPr/>
        </p:nvCxnSpPr>
        <p:spPr>
          <a:xfrm>
            <a:off x="2847975" y="2551430"/>
            <a:ext cx="937895" cy="300355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</p:cNvCxnSpPr>
          <p:nvPr/>
        </p:nvCxnSpPr>
        <p:spPr>
          <a:xfrm flipV="1">
            <a:off x="2769235" y="3418840"/>
            <a:ext cx="912495" cy="127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769235" y="4061460"/>
            <a:ext cx="902970" cy="283845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882900" y="4496435"/>
            <a:ext cx="1214755" cy="798195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2760000">
            <a:off x="3584575" y="1849755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05053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录入</a:t>
            </a:r>
            <a:endParaRPr lang="zh-CN" altLang="en-US" sz="1400">
              <a:solidFill>
                <a:srgbClr val="F05053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rot="1140000">
            <a:off x="3104515" y="2397760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05053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录入</a:t>
            </a:r>
            <a:endParaRPr lang="zh-CN" altLang="en-US" sz="1400">
              <a:solidFill>
                <a:srgbClr val="F05053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82900" y="3112135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05053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收集</a:t>
            </a:r>
            <a:endParaRPr lang="zh-CN" altLang="en-US" sz="1400">
              <a:solidFill>
                <a:srgbClr val="F05053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20520000">
            <a:off x="2881630" y="3886835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05053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收集</a:t>
            </a:r>
            <a:endParaRPr lang="zh-CN" altLang="en-US" sz="1400">
              <a:solidFill>
                <a:srgbClr val="F05053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rot="19440000">
            <a:off x="3106420" y="4576445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05053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归档</a:t>
            </a:r>
            <a:endParaRPr lang="zh-CN" altLang="en-US" sz="1400">
              <a:solidFill>
                <a:srgbClr val="F05053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517650" y="5969635"/>
            <a:ext cx="1873885" cy="455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自主改革任务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成果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303270" y="4742180"/>
            <a:ext cx="1202690" cy="140716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 rot="18840000">
            <a:off x="3440430" y="5272405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05053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总结</a:t>
            </a:r>
            <a:endParaRPr lang="zh-CN" altLang="en-US" sz="1400">
              <a:solidFill>
                <a:srgbClr val="F05053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22795" y="521970"/>
            <a:ext cx="1635125" cy="5902960"/>
            <a:chOff x="10801" y="726"/>
            <a:chExt cx="2575" cy="9296"/>
          </a:xfrm>
        </p:grpSpPr>
        <p:sp>
          <p:nvSpPr>
            <p:cNvPr id="34" name="矩形 33"/>
            <p:cNvSpPr/>
            <p:nvPr/>
          </p:nvSpPr>
          <p:spPr>
            <a:xfrm>
              <a:off x="10801" y="1627"/>
              <a:ext cx="2575" cy="83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801" y="726"/>
              <a:ext cx="25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推广宣传方式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pic>
          <p:nvPicPr>
            <p:cNvPr id="36" name="图片 35" descr="icons8-显示器-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6" y="2021"/>
              <a:ext cx="1481" cy="1481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11203" y="3453"/>
              <a:ext cx="16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PC</a:t>
              </a:r>
              <a:endParaRPr lang="en-US" altLang="zh-C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081" y="5880"/>
              <a:ext cx="20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移动端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APP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pic>
          <p:nvPicPr>
            <p:cNvPr id="41" name="图片 40" descr="icons8-智能手机平板电脑-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2" y="4365"/>
              <a:ext cx="1440" cy="1440"/>
            </a:xfrm>
            <a:prstGeom prst="rect">
              <a:avLst/>
            </a:prstGeom>
          </p:spPr>
        </p:pic>
        <p:pic>
          <p:nvPicPr>
            <p:cNvPr id="42" name="图片 41" descr="tim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1" y="7154"/>
              <a:ext cx="1012" cy="916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11081" y="8353"/>
              <a:ext cx="201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微信公众号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或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小程序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sp>
        <p:nvSpPr>
          <p:cNvPr id="45" name="右箭头 44"/>
          <p:cNvSpPr/>
          <p:nvPr/>
        </p:nvSpPr>
        <p:spPr>
          <a:xfrm>
            <a:off x="6442710" y="3272790"/>
            <a:ext cx="501015" cy="29273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283190" y="617855"/>
            <a:ext cx="907415" cy="90741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其他部门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283190" y="2426970"/>
            <a:ext cx="1676400" cy="1676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省市区各级单位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76035" y="2851785"/>
            <a:ext cx="567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推送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153015" y="4848860"/>
            <a:ext cx="1250950" cy="1300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群众市民</a:t>
            </a:r>
            <a:endParaRPr lang="zh-CN" altLang="en-US"/>
          </a:p>
        </p:txBody>
      </p:sp>
      <p:cxnSp>
        <p:nvCxnSpPr>
          <p:cNvPr id="50" name="直接箭头连接符 49"/>
          <p:cNvCxnSpPr>
            <a:endCxn id="46" idx="3"/>
          </p:cNvCxnSpPr>
          <p:nvPr/>
        </p:nvCxnSpPr>
        <p:spPr>
          <a:xfrm flipV="1">
            <a:off x="8795385" y="1392555"/>
            <a:ext cx="1620520" cy="7505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 rot="20220000">
            <a:off x="8776335" y="1486535"/>
            <a:ext cx="1406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共享改革成果</a:t>
            </a:r>
            <a:endParaRPr lang="zh-CN" altLang="en-US" sz="1400">
              <a:solidFill>
                <a:schemeClr val="accent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44280" y="3388995"/>
            <a:ext cx="1438910" cy="4356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 rot="20640000">
            <a:off x="8856980" y="3230245"/>
            <a:ext cx="1406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交流改革经验</a:t>
            </a:r>
            <a:endParaRPr lang="zh-CN" altLang="en-US" sz="1400">
              <a:solidFill>
                <a:schemeClr val="accent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8748395" y="5668645"/>
            <a:ext cx="1370330" cy="679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rot="21420000">
            <a:off x="8739505" y="5325745"/>
            <a:ext cx="1406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人人参与改革</a:t>
            </a:r>
            <a:endParaRPr lang="zh-CN" altLang="en-US" sz="1400">
              <a:solidFill>
                <a:schemeClr val="accent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57" name="副标题 56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/>
          <p:nvPr>
            <p:ph type="title"/>
          </p:nvPr>
        </p:nvSpPr>
        <p:spPr>
          <a:xfrm>
            <a:off x="3388995" y="1702435"/>
            <a:ext cx="8396605" cy="1610995"/>
          </a:xfrm>
        </p:spPr>
        <p:txBody>
          <a:bodyPr/>
          <a:p>
            <a:r>
              <a:rPr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大数据</a:t>
            </a:r>
            <a:r>
              <a:rPr lang="zh-CN"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：</a:t>
            </a:r>
            <a:r>
              <a:rPr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为深化改革</a:t>
            </a:r>
            <a:r>
              <a:rPr lang="zh-CN"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进一步</a:t>
            </a:r>
            <a:r>
              <a:rPr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赋能</a:t>
            </a:r>
            <a:endParaRPr>
              <a:solidFill>
                <a:srgbClr val="F05053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3305" y="3420745"/>
            <a:ext cx="83693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solidFill>
                  <a:srgbClr val="F05053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altLang="zh-CN" sz="9600" b="1">
              <a:solidFill>
                <a:srgbClr val="F0505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6530" y="3550285"/>
            <a:ext cx="565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改革数据实时大屏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6855" y="4327525"/>
            <a:ext cx="451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多角色、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多维度、多指标跟踪改革进度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圆角矩形 2"/>
          <p:cNvSpPr/>
          <p:nvPr/>
        </p:nvSpPr>
        <p:spPr>
          <a:xfrm rot="5400000">
            <a:off x="3763010" y="3642360"/>
            <a:ext cx="184785" cy="18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5400000">
            <a:off x="3763010" y="4419600"/>
            <a:ext cx="184785" cy="18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副标题 53"/>
          <p:cNvSpPr>
            <a:spLocks noGrp="1"/>
          </p:cNvSpPr>
          <p:nvPr/>
        </p:nvSpPr>
        <p:spPr>
          <a:xfrm>
            <a:off x="10034905" y="6499860"/>
            <a:ext cx="2040255" cy="2863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 userDrawn="1"/>
        </p:nvSpPr>
        <p:spPr>
          <a:xfrm>
            <a:off x="-8255" y="234950"/>
            <a:ext cx="3042285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/>
              <a:t>深化改革大数据仪表盘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257175" y="234950"/>
            <a:ext cx="2992120" cy="5035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3200">
              <a:solidFill>
                <a:schemeClr val="bg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8580" y="828040"/>
            <a:ext cx="7477125" cy="332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3001010"/>
            <a:ext cx="4699000" cy="316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4469765"/>
            <a:ext cx="2882900" cy="1958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570" y="4469765"/>
            <a:ext cx="2893695" cy="19602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2140" y="1217295"/>
            <a:ext cx="2948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根据用户角色的不同</a:t>
            </a:r>
            <a:r>
              <a:rPr lang="zh-CN" altLang="en-US"/>
              <a:t>，智能展示不同指标的数据图表。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2465" y="2108835"/>
            <a:ext cx="2948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数据直观分析统计，快速预警</a:t>
            </a:r>
            <a:r>
              <a:rPr lang="zh-CN" altLang="en-US"/>
              <a:t>任务的</a:t>
            </a:r>
            <a:r>
              <a:rPr lang="en-US" altLang="zh-CN"/>
              <a:t>“</a:t>
            </a:r>
            <a:r>
              <a:rPr lang="zh-CN" altLang="en-US"/>
              <a:t>症结</a:t>
            </a:r>
            <a:r>
              <a:rPr lang="en-US" altLang="zh-CN"/>
              <a:t>”</a:t>
            </a:r>
            <a:r>
              <a:rPr lang="zh-CN" altLang="en-US"/>
              <a:t>所在。</a:t>
            </a:r>
            <a:endParaRPr lang="zh-CN" altLang="en-US"/>
          </a:p>
        </p:txBody>
      </p:sp>
      <p:sp>
        <p:nvSpPr>
          <p:cNvPr id="54" name="副标题 53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81195" y="1937385"/>
            <a:ext cx="6866255" cy="2852420"/>
          </a:xfrm>
        </p:spPr>
        <p:txBody>
          <a:bodyPr/>
          <a:p>
            <a:r>
              <a:rPr lang="zh-CN" altLang="en-US">
                <a:solidFill>
                  <a:srgbClr val="F05053"/>
                </a:solidFill>
              </a:rPr>
              <a:t>谢谢观看！</a:t>
            </a:r>
            <a:endParaRPr lang="zh-CN" altLang="en-US">
              <a:solidFill>
                <a:srgbClr val="F05053"/>
              </a:solidFill>
            </a:endParaRPr>
          </a:p>
        </p:txBody>
      </p:sp>
      <p:sp>
        <p:nvSpPr>
          <p:cNvPr id="54" name="副标题 53"/>
          <p:cNvSpPr>
            <a:spLocks noGrp="1"/>
          </p:cNvSpPr>
          <p:nvPr/>
        </p:nvSpPr>
        <p:spPr>
          <a:xfrm>
            <a:off x="10034905" y="6499860"/>
            <a:ext cx="2040255" cy="2863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 rot="5400000">
            <a:off x="9329420" y="-351155"/>
            <a:ext cx="2521585" cy="32175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926" h="2956">
                <a:moveTo>
                  <a:pt x="2270" y="0"/>
                </a:moveTo>
                <a:lnTo>
                  <a:pt x="2926" y="0"/>
                </a:lnTo>
                <a:lnTo>
                  <a:pt x="2926" y="35"/>
                </a:lnTo>
                <a:cubicBezTo>
                  <a:pt x="2926" y="1648"/>
                  <a:pt x="1618" y="2956"/>
                  <a:pt x="5" y="2956"/>
                </a:cubicBezTo>
                <a:lnTo>
                  <a:pt x="0" y="2956"/>
                </a:lnTo>
                <a:lnTo>
                  <a:pt x="0" y="2299"/>
                </a:lnTo>
                <a:lnTo>
                  <a:pt x="6" y="2299"/>
                </a:lnTo>
                <a:cubicBezTo>
                  <a:pt x="1256" y="2299"/>
                  <a:pt x="2270" y="1285"/>
                  <a:pt x="2270" y="35"/>
                </a:cubicBezTo>
                <a:lnTo>
                  <a:pt x="2270" y="0"/>
                </a:lnTo>
                <a:close/>
              </a:path>
            </a:pathLst>
          </a:custGeom>
          <a:solidFill>
            <a:srgbClr val="E1EEC3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1405235" y="-3175"/>
            <a:ext cx="793750" cy="7251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831" h="825">
                <a:moveTo>
                  <a:pt x="0" y="0"/>
                </a:moveTo>
                <a:lnTo>
                  <a:pt x="831" y="0"/>
                </a:lnTo>
                <a:lnTo>
                  <a:pt x="831" y="825"/>
                </a:lnTo>
                <a:lnTo>
                  <a:pt x="820" y="825"/>
                </a:lnTo>
                <a:cubicBezTo>
                  <a:pt x="367" y="825"/>
                  <a:pt x="0" y="458"/>
                  <a:pt x="0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E1EEC3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>
            <a:off x="3175" y="1858010"/>
            <a:ext cx="5819140" cy="3903345"/>
          </a:xfrm>
          <a:custGeom>
            <a:avLst/>
            <a:gdLst>
              <a:gd name="adj" fmla="val 70766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9164" h="6080">
                <a:moveTo>
                  <a:pt x="37" y="0"/>
                </a:moveTo>
                <a:lnTo>
                  <a:pt x="9164" y="0"/>
                </a:lnTo>
                <a:lnTo>
                  <a:pt x="4861" y="6080"/>
                </a:lnTo>
                <a:lnTo>
                  <a:pt x="0" y="6080"/>
                </a:lnTo>
                <a:lnTo>
                  <a:pt x="0" y="52"/>
                </a:ln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02055" y="1757680"/>
            <a:ext cx="2127250" cy="285242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210" y="2894965"/>
            <a:ext cx="107950" cy="1499870"/>
          </a:xfrm>
          <a:prstGeom prst="rect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/>
        </p:nvSpPr>
        <p:spPr>
          <a:xfrm>
            <a:off x="1050290" y="3702050"/>
            <a:ext cx="2193925" cy="782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标题 6"/>
          <p:cNvSpPr/>
          <p:nvPr/>
        </p:nvSpPr>
        <p:spPr>
          <a:xfrm>
            <a:off x="7856220" y="1445260"/>
            <a:ext cx="3587750" cy="6699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关于我们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92290" y="1205230"/>
            <a:ext cx="101409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8000" b="1">
                <a:solidFill>
                  <a:srgbClr val="F05053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8000" b="1">
              <a:solidFill>
                <a:srgbClr val="F0505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06385" y="2011680"/>
            <a:ext cx="332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VIKADATA ·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维格智数</a:t>
            </a:r>
            <a:endParaRPr lang="zh-CN" altLang="en-US">
              <a:solidFill>
                <a:schemeClr val="bg1">
                  <a:lumMod val="50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3" name="标题 6"/>
          <p:cNvSpPr/>
          <p:nvPr/>
        </p:nvSpPr>
        <p:spPr>
          <a:xfrm>
            <a:off x="6167755" y="3063240"/>
            <a:ext cx="6008370" cy="6699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深改大数据智慧政务工作台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2730" y="2736850"/>
            <a:ext cx="83502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8000" b="1">
                <a:solidFill>
                  <a:srgbClr val="F05053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altLang="zh-CN" sz="8000" b="1">
              <a:solidFill>
                <a:srgbClr val="F0505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67755" y="3601720"/>
            <a:ext cx="512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改革台账管理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·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统筹协同办公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·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督察督办</a:t>
            </a:r>
            <a:endParaRPr lang="zh-CN" altLang="en-US">
              <a:solidFill>
                <a:schemeClr val="bg1">
                  <a:lumMod val="50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6" name="标题 6"/>
          <p:cNvSpPr/>
          <p:nvPr/>
        </p:nvSpPr>
        <p:spPr>
          <a:xfrm>
            <a:off x="4860925" y="4780280"/>
            <a:ext cx="5544185" cy="6699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大数据：为深化改革进一步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赋能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25900" y="4485005"/>
            <a:ext cx="83502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8000" b="1">
                <a:solidFill>
                  <a:srgbClr val="F05053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altLang="zh-CN" sz="8000" b="1">
              <a:solidFill>
                <a:srgbClr val="F0505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60925" y="5323840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改革数据实时大屏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 ·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多维度、多指标跟踪改革进度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 </a:t>
            </a:r>
            <a:endParaRPr lang="zh-CN" altLang="en-US">
              <a:solidFill>
                <a:schemeClr val="bg1">
                  <a:lumMod val="50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0970" y="6499860"/>
            <a:ext cx="1774190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/>
          <p:nvPr>
            <p:ph type="title"/>
          </p:nvPr>
        </p:nvSpPr>
        <p:spPr>
          <a:xfrm>
            <a:off x="3388995" y="1702435"/>
            <a:ext cx="6721475" cy="1610995"/>
          </a:xfrm>
        </p:spPr>
        <p:txBody>
          <a:bodyPr/>
          <a:p>
            <a:r>
              <a:rPr lang="zh-CN" altLang="en-US"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关于我们</a:t>
            </a:r>
            <a:endParaRPr lang="zh-CN" altLang="en-US">
              <a:solidFill>
                <a:srgbClr val="F05053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3305" y="3420745"/>
            <a:ext cx="83693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solidFill>
                  <a:srgbClr val="F05053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9600" b="1">
              <a:solidFill>
                <a:srgbClr val="F0505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6530" y="3550285"/>
            <a:ext cx="565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愿景：用数字工具推动人类进步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6855" y="4327525"/>
            <a:ext cx="336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使命：致力驱动数字化中国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4" name="圆角矩形 13"/>
          <p:cNvSpPr/>
          <p:nvPr/>
        </p:nvSpPr>
        <p:spPr>
          <a:xfrm rot="5400000">
            <a:off x="3763010" y="3642360"/>
            <a:ext cx="184785" cy="18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3763010" y="4419600"/>
            <a:ext cx="184785" cy="18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0300970" y="6499860"/>
            <a:ext cx="1774190" cy="2863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 userDrawn="1"/>
        </p:nvSpPr>
        <p:spPr>
          <a:xfrm>
            <a:off x="-8255" y="234950"/>
            <a:ext cx="2946400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7175" y="234950"/>
            <a:ext cx="2781935" cy="503555"/>
          </a:xfrm>
        </p:spPr>
        <p:txBody>
          <a:bodyPr anchor="ctr" anchorCtr="0">
            <a:normAutofit fontScale="90000"/>
          </a:bodyPr>
          <a:p>
            <a:pPr>
              <a:lnSpc>
                <a:spcPct val="100000"/>
              </a:lnSpc>
            </a:pPr>
            <a:r>
              <a:rPr lang="zh-CN" altLang="en-US" sz="3200">
                <a:solidFill>
                  <a:schemeClr val="bg1"/>
                </a:solidFill>
                <a:effectLst/>
              </a:rPr>
              <a:t>关于维格智数</a:t>
            </a:r>
            <a:endParaRPr lang="zh-CN" altLang="en-US" sz="320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1700" y="1362710"/>
            <a:ext cx="7914640" cy="320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「vikadata维格智数」是一家数字化转型咨询策划公司，提供数字化整体方案的设计和咨询、会员营销系统的研发、智能OA搭建、轻量级数据中台的实施，致力于驱动数字化中国。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创始阶段即获得IDG资本、天图资本两家顶级VC机构的近千万级天使轮融资，成员来自于平安、阿里巴巴、腾讯、字节跳动、金山软件、新浪、猎豹移动等顶级科技公司，有丰富的C端大规模互联网产品经验和资源。 同时成员还服务和合作过中国电信、中国联通、中国移动、政事业单位、汤臣倍健、喜茶、京东、美的地产、广汽集团、汇美集团、IBM、华为、TCL等大型企业和组织，有丰富的B端产品研发和数字化转型落地经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257175" y="1362710"/>
            <a:ext cx="3002915" cy="3002915"/>
          </a:xfrm>
          <a:prstGeom prst="rect">
            <a:avLst/>
          </a:prstGeom>
        </p:spPr>
      </p:pic>
      <p:pic>
        <p:nvPicPr>
          <p:cNvPr id="4" name="图像" descr="图像"/>
          <p:cNvPicPr>
            <a:picLocks noChangeAspect="1"/>
          </p:cNvPicPr>
          <p:nvPr/>
        </p:nvPicPr>
        <p:blipFill>
          <a:blip r:embed="rId2"/>
          <a:srcRect t="30876" b="34415"/>
          <a:stretch>
            <a:fillRect/>
          </a:stretch>
        </p:blipFill>
        <p:spPr>
          <a:xfrm>
            <a:off x="2507615" y="6320155"/>
            <a:ext cx="1240155" cy="311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4549140" y="5704840"/>
            <a:ext cx="758825" cy="428625"/>
            <a:chOff x="8968" y="8567"/>
            <a:chExt cx="1434" cy="796"/>
          </a:xfrm>
        </p:grpSpPr>
        <p:sp>
          <p:nvSpPr>
            <p:cNvPr id="16" name="矩形 15"/>
            <p:cNvSpPr/>
            <p:nvPr/>
          </p:nvSpPr>
          <p:spPr>
            <a:xfrm>
              <a:off x="8968" y="8567"/>
              <a:ext cx="1435" cy="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4" y="8580"/>
              <a:ext cx="1383" cy="77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" y="5945505"/>
            <a:ext cx="1366520" cy="1835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timg.jpeg" descr="tim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210" y="5828665"/>
            <a:ext cx="850900" cy="300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60" y="6401435"/>
            <a:ext cx="1695450" cy="1968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图像" descr="图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700" y="5812790"/>
            <a:ext cx="846455" cy="316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图像" descr="图像"/>
          <p:cNvPicPr>
            <a:picLocks noChangeAspect="1"/>
          </p:cNvPicPr>
          <p:nvPr/>
        </p:nvPicPr>
        <p:blipFill>
          <a:blip r:embed="rId8"/>
          <a:srcRect t="32765" b="34255"/>
          <a:stretch>
            <a:fillRect/>
          </a:stretch>
        </p:blipFill>
        <p:spPr>
          <a:xfrm>
            <a:off x="5086350" y="6276340"/>
            <a:ext cx="861060" cy="4019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2720" y="6320155"/>
            <a:ext cx="951865" cy="3581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" name="文本框 17"/>
          <p:cNvSpPr txBox="1"/>
          <p:nvPr/>
        </p:nvSpPr>
        <p:spPr>
          <a:xfrm>
            <a:off x="663575" y="5192713"/>
            <a:ext cx="1651000" cy="557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p>
            <a:pPr lvl="0" algn="just" defTabSz="3556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>
                <a:solidFill>
                  <a:srgbClr val="F05053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团队成员来自</a:t>
            </a:r>
            <a:endParaRPr>
              <a:solidFill>
                <a:srgbClr val="F05053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pic>
        <p:nvPicPr>
          <p:cNvPr id="19" name="图像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6150" y="6203315"/>
            <a:ext cx="1892935" cy="3517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5310" y="6128385"/>
            <a:ext cx="2374900" cy="5035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文本框 21"/>
          <p:cNvSpPr txBox="1"/>
          <p:nvPr/>
        </p:nvSpPr>
        <p:spPr>
          <a:xfrm>
            <a:off x="7214235" y="5387658"/>
            <a:ext cx="3163570" cy="557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rgbClr val="F05053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创始阶段获顶级资本投资</a:t>
            </a:r>
            <a:endParaRPr kumimoji="0" sz="3200" b="0" i="0" u="none" strike="noStrike" cap="none" spc="0" normalizeH="0" baseline="0">
              <a:ln>
                <a:noFill/>
              </a:ln>
              <a:solidFill>
                <a:srgbClr val="F05053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3" name="泪滴形 22"/>
          <p:cNvSpPr/>
          <p:nvPr/>
        </p:nvSpPr>
        <p:spPr>
          <a:xfrm>
            <a:off x="6968490" y="5615305"/>
            <a:ext cx="196850" cy="196850"/>
          </a:xfrm>
          <a:prstGeom prst="teardrop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0505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泪滴形 23"/>
          <p:cNvSpPr/>
          <p:nvPr/>
        </p:nvSpPr>
        <p:spPr>
          <a:xfrm>
            <a:off x="377190" y="5418455"/>
            <a:ext cx="196850" cy="196850"/>
          </a:xfrm>
          <a:prstGeom prst="teardrop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0505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/>
          <p:nvPr>
            <p:ph type="title"/>
          </p:nvPr>
        </p:nvSpPr>
        <p:spPr>
          <a:xfrm>
            <a:off x="3388995" y="1702435"/>
            <a:ext cx="8396605" cy="1610995"/>
          </a:xfrm>
        </p:spPr>
        <p:txBody>
          <a:bodyPr/>
          <a:p>
            <a:r>
              <a:rPr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深改大数据智慧政务工作台</a:t>
            </a:r>
            <a:endParaRPr>
              <a:solidFill>
                <a:srgbClr val="F05053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3305" y="3420745"/>
            <a:ext cx="83693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solidFill>
                  <a:srgbClr val="F05053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altLang="zh-CN" sz="9600" b="1">
              <a:solidFill>
                <a:srgbClr val="F0505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6530" y="3550285"/>
            <a:ext cx="565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一体化、系统化、数字化的政务平台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6855" y="4327525"/>
            <a:ext cx="336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使命：致力驱动数字化中国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圆角矩形 2"/>
          <p:cNvSpPr/>
          <p:nvPr/>
        </p:nvSpPr>
        <p:spPr>
          <a:xfrm rot="5400000">
            <a:off x="3763010" y="3642360"/>
            <a:ext cx="184785" cy="18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5400000">
            <a:off x="3763010" y="4419600"/>
            <a:ext cx="184785" cy="184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0300970" y="6499860"/>
            <a:ext cx="1774190" cy="2863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平行四边形 1"/>
          <p:cNvSpPr/>
          <p:nvPr/>
        </p:nvSpPr>
        <p:spPr>
          <a:xfrm>
            <a:off x="2624455" y="361315"/>
            <a:ext cx="6972300" cy="593725"/>
          </a:xfrm>
          <a:prstGeom prst="parallelogram">
            <a:avLst>
              <a:gd name="adj" fmla="val 51336"/>
            </a:avLst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23870" y="39687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「深改政务</a:t>
            </a:r>
            <a:r>
              <a:rPr lang="zh-CN" alt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工作台」的总体功能规划</a:t>
            </a:r>
            <a:endParaRPr lang="zh-CN" altLang="en-US" sz="28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238125" y="2230755"/>
            <a:ext cx="2209800" cy="62357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改革台账</a:t>
            </a:r>
            <a:endParaRPr lang="zh-CN" altLang="en-US" sz="1600">
              <a:ln>
                <a:noFill/>
              </a:ln>
              <a:solidFill>
                <a:schemeClr val="accent6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/>
            <a:r>
              <a:rPr lang="zh-CN" altLang="en-US" sz="160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动态管理</a:t>
            </a:r>
            <a:endParaRPr lang="zh-CN" altLang="en-US" sz="1600">
              <a:ln>
                <a:noFill/>
              </a:ln>
              <a:solidFill>
                <a:schemeClr val="accent6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2614930" y="2230755"/>
            <a:ext cx="2211070" cy="623570"/>
          </a:xfrm>
          <a:prstGeom prst="parallelogram">
            <a:avLst/>
          </a:prstGeom>
          <a:solidFill>
            <a:srgbClr val="F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一体化</a:t>
            </a:r>
            <a:endParaRPr lang="zh-CN" altLang="en-US" sz="160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/>
            <a:r>
              <a:rPr lang="zh-CN" altLang="en-US" sz="16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协同办公</a:t>
            </a:r>
            <a:endParaRPr lang="zh-CN" altLang="en-US" sz="160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4923155" y="2230755"/>
            <a:ext cx="2209800" cy="62357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督察督办</a:t>
            </a:r>
            <a:endParaRPr lang="zh-CN" altLang="en-US" sz="1600">
              <a:ln>
                <a:noFill/>
              </a:ln>
              <a:solidFill>
                <a:schemeClr val="accent6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7232015" y="2230755"/>
            <a:ext cx="2209800" cy="623570"/>
          </a:xfrm>
          <a:prstGeom prst="parallelogram">
            <a:avLst/>
          </a:prstGeom>
          <a:solidFill>
            <a:srgbClr val="F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改革资讯</a:t>
            </a:r>
            <a:r>
              <a:rPr lang="zh-CN" altLang="en-US" sz="16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档案</a:t>
            </a:r>
            <a:endParaRPr lang="zh-CN" altLang="en-US" sz="160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管理</a:t>
            </a:r>
            <a:endParaRPr lang="zh-CN" altLang="en-US" sz="160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9597390" y="2230755"/>
            <a:ext cx="2209800" cy="62357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大数据</a:t>
            </a:r>
            <a:r>
              <a:rPr lang="zh-CN" altLang="en-US" sz="160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仪表盘</a:t>
            </a:r>
            <a:endParaRPr lang="zh-CN" altLang="en-US" sz="1600">
              <a:ln>
                <a:noFill/>
              </a:ln>
              <a:solidFill>
                <a:schemeClr val="accent6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40435" y="1368425"/>
            <a:ext cx="896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05053"/>
                </a:solidFill>
              </a:rPr>
              <a:t>一个平台，统筹集中管理，推进全区改革工作实现</a:t>
            </a:r>
            <a:r>
              <a:rPr lang="en-US" altLang="zh-CN">
                <a:solidFill>
                  <a:srgbClr val="F05053"/>
                </a:solidFill>
              </a:rPr>
              <a:t>“</a:t>
            </a:r>
            <a:r>
              <a:rPr lang="zh-CN" altLang="en-US">
                <a:solidFill>
                  <a:srgbClr val="F05053"/>
                </a:solidFill>
              </a:rPr>
              <a:t>一张网</a:t>
            </a:r>
            <a:r>
              <a:rPr lang="en-US" altLang="zh-CN">
                <a:solidFill>
                  <a:srgbClr val="F05053"/>
                </a:solidFill>
              </a:rPr>
              <a:t>”</a:t>
            </a:r>
            <a:r>
              <a:rPr lang="zh-CN" altLang="en-US">
                <a:solidFill>
                  <a:srgbClr val="F05053"/>
                </a:solidFill>
              </a:rPr>
              <a:t>、</a:t>
            </a:r>
            <a:r>
              <a:rPr lang="en-US" altLang="zh-CN">
                <a:solidFill>
                  <a:srgbClr val="F05053"/>
                </a:solidFill>
              </a:rPr>
              <a:t>“</a:t>
            </a:r>
            <a:r>
              <a:rPr lang="zh-CN" altLang="en-US">
                <a:solidFill>
                  <a:srgbClr val="F05053"/>
                </a:solidFill>
              </a:rPr>
              <a:t>一盘棋</a:t>
            </a:r>
            <a:r>
              <a:rPr lang="en-US" altLang="zh-CN">
                <a:solidFill>
                  <a:srgbClr val="F05053"/>
                </a:solidFill>
              </a:rPr>
              <a:t>”</a:t>
            </a:r>
            <a:r>
              <a:rPr lang="zh-CN" altLang="en-US">
                <a:solidFill>
                  <a:srgbClr val="F05053"/>
                </a:solidFill>
              </a:rPr>
              <a:t>的整体协调联动！</a:t>
            </a:r>
            <a:endParaRPr lang="zh-CN" altLang="en-US">
              <a:solidFill>
                <a:srgbClr val="F05053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030" y="1325245"/>
            <a:ext cx="411480" cy="411480"/>
            <a:chOff x="379" y="645"/>
            <a:chExt cx="648" cy="648"/>
          </a:xfrm>
        </p:grpSpPr>
        <p:sp>
          <p:nvSpPr>
            <p:cNvPr id="42" name="L 形 41"/>
            <p:cNvSpPr/>
            <p:nvPr userDrawn="1"/>
          </p:nvSpPr>
          <p:spPr>
            <a:xfrm rot="5400000">
              <a:off x="379" y="645"/>
              <a:ext cx="648" cy="648"/>
            </a:xfrm>
            <a:prstGeom prst="corner">
              <a:avLst>
                <a:gd name="adj1" fmla="val 26234"/>
                <a:gd name="adj2" fmla="val 26388"/>
              </a:avLst>
            </a:prstGeom>
            <a:solidFill>
              <a:srgbClr val="F050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斜纹 42"/>
            <p:cNvSpPr/>
            <p:nvPr userDrawn="1"/>
          </p:nvSpPr>
          <p:spPr>
            <a:xfrm rot="10800000">
              <a:off x="379" y="645"/>
              <a:ext cx="649" cy="648"/>
            </a:xfrm>
            <a:prstGeom prst="diagStripe">
              <a:avLst>
                <a:gd name="adj" fmla="val 64245"/>
              </a:avLst>
            </a:prstGeom>
            <a:solidFill>
              <a:srgbClr val="F050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7" name="表格 46"/>
          <p:cNvGraphicFramePr/>
          <p:nvPr/>
        </p:nvGraphicFramePr>
        <p:xfrm>
          <a:off x="238125" y="3098165"/>
          <a:ext cx="2209800" cy="282067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2209800"/>
              </a:tblGrid>
              <a:tr h="544830"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1.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中省市多层级建账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45465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2.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覆盖年度任务、试点任务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 3.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改革文件审批记载</a:t>
                      </a:r>
                      <a:endParaRPr lang="zh-CN" altLang="en-US" sz="1200" b="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545465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4.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督察督办记录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448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5.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流程化管理各类改革台账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4923155" y="3098165"/>
          <a:ext cx="2209800" cy="282067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2209800"/>
              </a:tblGrid>
              <a:tr h="544830"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1.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分类立项，分类管理，流程自主设置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45465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2. 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实时全链路跟踪，督办任务环环落实，紧密联系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 3.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多维度多指标的绩效考核制度</a:t>
                      </a:r>
                      <a:endParaRPr lang="zh-CN" altLang="en-US" sz="1200" b="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545465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4.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督办任务关联协同办公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448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5.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流程化管理各类改革台账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/>
        </p:nvGraphicFramePr>
        <p:xfrm>
          <a:off x="9596755" y="3080385"/>
          <a:ext cx="2209800" cy="2820035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2209800"/>
              </a:tblGrid>
              <a:tr h="648335"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1.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建立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“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改革数据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”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数据池，一站式监控改革任务指标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48970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2. 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结合改革任务流程，多层次多维度的数据分析大屏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61365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 3.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智能统计任务进度和指标，自动诊断、预警</a:t>
                      </a:r>
                      <a:endParaRPr lang="zh-CN" altLang="en-US" sz="1200" b="0"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761365">
                <a:tc>
                  <a:txBody>
                    <a:bodyPr/>
                    <a:p>
                      <a:pPr algn="l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4.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不同角色产生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不同的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  <a:sym typeface="+mn-ea"/>
                        </a:rPr>
                        <a:t>关注点，按角色的聚焦点展示大数据看板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/>
        </p:nvGraphicFramePr>
        <p:xfrm>
          <a:off x="2614930" y="3080385"/>
          <a:ext cx="2209800" cy="283845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209800"/>
              </a:tblGrid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1. 统筹协调，改⾰涉及部⻔互联互通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solidFill>
                      <a:srgbClr val="FDDEDF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2.  上下贯通、横向联动的公文收发流转管理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3. 会议管理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solidFill>
                      <a:srgbClr val="FDDEDF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4. 内部业务办理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5. 办公短信、移动端消息推送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solidFill>
                      <a:srgbClr val="FDDE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/>
        </p:nvGraphicFramePr>
        <p:xfrm>
          <a:off x="7232015" y="3098165"/>
          <a:ext cx="2209800" cy="283845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209800"/>
              </a:tblGrid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1. 分类分项管理改革案例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solidFill>
                      <a:srgbClr val="FDDEDF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2.  复合条件的筛选查询，快速找到目标任务、改革案例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3. 归档任务生成案例文档，快速推广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solidFill>
                      <a:srgbClr val="FDDEDF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4. 多终端联动，一键发布至移动端APP、小程序、公众号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/>
                </a:tc>
              </a:tr>
              <a:tr h="567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Light" panose="020B0300000000000000" charset="-122"/>
                          <a:ea typeface="思源黑体 CN Light" panose="020B0300000000000000" charset="-122"/>
                          <a:cs typeface="思源黑体 CN Light" panose="020B0300000000000000" charset="-122"/>
                        </a:rPr>
                        <a:t>5. 开放共享端口，快速录入/导出省市区的改革成果和案例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Light" panose="020B0300000000000000" charset="-122"/>
                        <a:ea typeface="思源黑体 CN Light" panose="020B0300000000000000" charset="-122"/>
                        <a:cs typeface="思源黑体 CN Light" panose="020B0300000000000000" charset="-122"/>
                      </a:endParaRPr>
                    </a:p>
                  </a:txBody>
                  <a:tcPr anchor="ctr" anchorCtr="0">
                    <a:solidFill>
                      <a:srgbClr val="FDDEDF"/>
                    </a:solidFill>
                  </a:tcPr>
                </a:tc>
              </a:tr>
            </a:tbl>
          </a:graphicData>
        </a:graphic>
      </p:graphicFrame>
      <p:sp>
        <p:nvSpPr>
          <p:cNvPr id="54" name="副标题 53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/>
        </p:nvGrpSpPr>
        <p:grpSpPr>
          <a:xfrm>
            <a:off x="385445" y="1177925"/>
            <a:ext cx="411480" cy="411480"/>
            <a:chOff x="379" y="645"/>
            <a:chExt cx="648" cy="648"/>
          </a:xfrm>
        </p:grpSpPr>
        <p:sp>
          <p:nvSpPr>
            <p:cNvPr id="10" name="L 形 9"/>
            <p:cNvSpPr/>
            <p:nvPr userDrawn="1"/>
          </p:nvSpPr>
          <p:spPr>
            <a:xfrm rot="5400000">
              <a:off x="379" y="645"/>
              <a:ext cx="648" cy="648"/>
            </a:xfrm>
            <a:prstGeom prst="corner">
              <a:avLst>
                <a:gd name="adj1" fmla="val 26234"/>
                <a:gd name="adj2" fmla="val 26388"/>
              </a:avLst>
            </a:prstGeom>
            <a:solidFill>
              <a:srgbClr val="F050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斜纹 10"/>
            <p:cNvSpPr/>
            <p:nvPr userDrawn="1"/>
          </p:nvSpPr>
          <p:spPr>
            <a:xfrm rot="10800000">
              <a:off x="379" y="645"/>
              <a:ext cx="649" cy="648"/>
            </a:xfrm>
            <a:prstGeom prst="diagStripe">
              <a:avLst>
                <a:gd name="adj" fmla="val 64245"/>
              </a:avLst>
            </a:prstGeom>
            <a:solidFill>
              <a:srgbClr val="F050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任意多边形 24"/>
          <p:cNvSpPr/>
          <p:nvPr userDrawn="1"/>
        </p:nvSpPr>
        <p:spPr>
          <a:xfrm>
            <a:off x="-8255" y="234950"/>
            <a:ext cx="3834765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/>
              <a:t>一体化</a:t>
            </a:r>
            <a:r>
              <a:rPr lang="en-US" altLang="zh-CN"/>
              <a:t>·</a:t>
            </a:r>
            <a:r>
              <a:rPr lang="zh-CN" altLang="en-US"/>
              <a:t>多终端</a:t>
            </a:r>
            <a:r>
              <a:rPr lang="en-US" altLang="zh-CN"/>
              <a:t>·</a:t>
            </a:r>
            <a:r>
              <a:rPr lang="zh-CN" altLang="en-US"/>
              <a:t>协同办公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257175" y="234950"/>
            <a:ext cx="2992120" cy="5035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3200">
              <a:solidFill>
                <a:schemeClr val="bg1"/>
              </a:solidFill>
              <a:effectLst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0590" y="1061085"/>
            <a:ext cx="1055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「深改政务工作台」打通</a:t>
            </a:r>
            <a:r>
              <a:rPr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深改委</a:t>
            </a:r>
            <a:r>
              <a:rPr lang="zh-CN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</a:t>
            </a:r>
            <a:r>
              <a:rPr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改⾰办</a:t>
            </a:r>
            <a:r>
              <a:rPr lang="zh-CN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</a:t>
            </a:r>
            <a:r>
              <a:rPr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专项⼩组</a:t>
            </a:r>
            <a:r>
              <a:rPr lang="zh-CN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</a:t>
            </a:r>
            <a:r>
              <a:rPr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责任单位</a:t>
            </a:r>
            <a:r>
              <a:rPr lang="zh-CN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</a:t>
            </a:r>
            <a:r>
              <a:rPr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街道部门</a:t>
            </a:r>
            <a:r>
              <a:rPr lang="zh-CN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等涉改部门，建⽴统⼀规范、统⼀途径的业务办公体系。多终端支持，让协同工作跨越空间和时间，全面提高业务流转的效率。</a:t>
            </a:r>
            <a:endParaRPr lang="zh-CN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175" y="199136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使用人群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540" y="312547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多种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终端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445" y="3933190"/>
            <a:ext cx="11078845" cy="1734185"/>
          </a:xfrm>
          <a:prstGeom prst="rect">
            <a:avLst/>
          </a:prstGeom>
          <a:noFill/>
          <a:ln>
            <a:solidFill>
              <a:srgbClr val="F050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835" y="4271645"/>
            <a:ext cx="459740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功能版块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810" y="5667375"/>
            <a:ext cx="11078845" cy="651510"/>
          </a:xfrm>
          <a:prstGeom prst="rect">
            <a:avLst/>
          </a:prstGeom>
          <a:solidFill>
            <a:srgbClr val="FDDEDF"/>
          </a:solidFill>
          <a:ln>
            <a:solidFill>
              <a:srgbClr val="F05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17240" y="5762625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2400">
                <a:solidFill>
                  <a:srgbClr val="F0505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深改大数据智慧政务工作台</a:t>
            </a:r>
            <a:endParaRPr lang="zh-CN" altLang="en-US" sz="2400">
              <a:solidFill>
                <a:srgbClr val="F05053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3" name="下箭头 22"/>
          <p:cNvSpPr/>
          <p:nvPr/>
        </p:nvSpPr>
        <p:spPr>
          <a:xfrm rot="19860000">
            <a:off x="3560445" y="2586355"/>
            <a:ext cx="207645" cy="296545"/>
          </a:xfrm>
          <a:prstGeom prst="downArrow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501140" y="2973705"/>
            <a:ext cx="9980295" cy="605790"/>
            <a:chOff x="2393" y="4447"/>
            <a:chExt cx="15717" cy="954"/>
          </a:xfrm>
        </p:grpSpPr>
        <p:sp>
          <p:nvSpPr>
            <p:cNvPr id="8" name="矩形 7"/>
            <p:cNvSpPr/>
            <p:nvPr/>
          </p:nvSpPr>
          <p:spPr>
            <a:xfrm>
              <a:off x="2665" y="4582"/>
              <a:ext cx="4760" cy="6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PC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端（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Web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）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565" y="4582"/>
              <a:ext cx="4732" cy="6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手机（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APP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）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415" y="4582"/>
              <a:ext cx="5369" cy="6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平板电脑（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Web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）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393" y="4447"/>
              <a:ext cx="15717" cy="95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01140" y="1906270"/>
            <a:ext cx="9962515" cy="577850"/>
            <a:chOff x="2364" y="3241"/>
            <a:chExt cx="15689" cy="910"/>
          </a:xfrm>
        </p:grpSpPr>
        <p:sp>
          <p:nvSpPr>
            <p:cNvPr id="2" name="矩形 1"/>
            <p:cNvSpPr/>
            <p:nvPr/>
          </p:nvSpPr>
          <p:spPr>
            <a:xfrm>
              <a:off x="2665" y="3375"/>
              <a:ext cx="2307" cy="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深改委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117" y="3375"/>
              <a:ext cx="2307" cy="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改革办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65" y="3375"/>
              <a:ext cx="2307" cy="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专项小组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990" y="3375"/>
              <a:ext cx="2307" cy="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责任单位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15" y="3375"/>
              <a:ext cx="2307" cy="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街道办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41" y="3375"/>
              <a:ext cx="2843" cy="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其他涉改部门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64" y="3241"/>
              <a:ext cx="15689" cy="91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29" name="下箭头 28"/>
          <p:cNvSpPr/>
          <p:nvPr/>
        </p:nvSpPr>
        <p:spPr>
          <a:xfrm rot="12600000">
            <a:off x="7943850" y="2585720"/>
            <a:ext cx="207645" cy="296545"/>
          </a:xfrm>
          <a:prstGeom prst="downArrow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00455" y="4271645"/>
            <a:ext cx="207962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公文管理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0900" y="4272280"/>
            <a:ext cx="207962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会议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管理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24195" y="4271010"/>
            <a:ext cx="2003425" cy="316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综合行政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83525" y="4158615"/>
            <a:ext cx="648335" cy="1283335"/>
          </a:xfrm>
          <a:prstGeom prst="rect">
            <a:avLst/>
          </a:prstGeom>
          <a:solidFill>
            <a:srgbClr val="FDDEDF"/>
          </a:solidFill>
          <a:ln>
            <a:solidFill>
              <a:srgbClr val="F0505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督察督办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8870" y="4679950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发文管理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15515" y="4679950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收文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管理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18870" y="5079365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公文交换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15515" y="5079365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公文报表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3" name="下箭头 42"/>
          <p:cNvSpPr/>
          <p:nvPr/>
        </p:nvSpPr>
        <p:spPr>
          <a:xfrm rot="19920000">
            <a:off x="4142105" y="3610610"/>
            <a:ext cx="207645" cy="296545"/>
          </a:xfrm>
          <a:prstGeom prst="downArrow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2600000">
            <a:off x="7540625" y="3611245"/>
            <a:ext cx="207645" cy="296545"/>
          </a:xfrm>
          <a:prstGeom prst="downArrow">
            <a:avLst/>
          </a:pr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90900" y="4680585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会议日程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05960" y="4680585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会议室管理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90900" y="5080000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会议记录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05960" y="5080000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会议报表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24195" y="4679315"/>
            <a:ext cx="2002790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政务短信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/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应用提醒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758555" y="4159250"/>
            <a:ext cx="695960" cy="1282700"/>
          </a:xfrm>
          <a:prstGeom prst="rect">
            <a:avLst/>
          </a:prstGeom>
          <a:solidFill>
            <a:srgbClr val="FDDEDF"/>
          </a:solidFill>
          <a:ln>
            <a:solidFill>
              <a:srgbClr val="F0505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改革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资讯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库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24195" y="5078730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流程审批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63055" y="5078730"/>
            <a:ext cx="964565" cy="31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内部业务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89465" y="4159250"/>
            <a:ext cx="695960" cy="1282700"/>
          </a:xfrm>
          <a:prstGeom prst="rect">
            <a:avLst/>
          </a:prstGeom>
          <a:solidFill>
            <a:srgbClr val="FDDEDF"/>
          </a:solidFill>
          <a:ln>
            <a:solidFill>
              <a:srgbClr val="F0505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改革台账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578465" y="4158615"/>
            <a:ext cx="695960" cy="1282700"/>
          </a:xfrm>
          <a:prstGeom prst="rect">
            <a:avLst/>
          </a:prstGeom>
          <a:solidFill>
            <a:srgbClr val="FDDEDF"/>
          </a:solidFill>
          <a:ln>
            <a:solidFill>
              <a:srgbClr val="F0505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eaVert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大数据仪表盘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55" name="图片 54" descr="icons8-半空星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355600"/>
            <a:ext cx="262255" cy="262255"/>
          </a:xfrm>
          <a:prstGeom prst="rect">
            <a:avLst/>
          </a:prstGeom>
        </p:spPr>
      </p:pic>
      <p:sp>
        <p:nvSpPr>
          <p:cNvPr id="56" name="副标题 55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/>
        </p:nvGrpSpPr>
        <p:grpSpPr>
          <a:xfrm>
            <a:off x="385445" y="1017905"/>
            <a:ext cx="411480" cy="411480"/>
            <a:chOff x="379" y="645"/>
            <a:chExt cx="648" cy="648"/>
          </a:xfrm>
        </p:grpSpPr>
        <p:sp>
          <p:nvSpPr>
            <p:cNvPr id="10" name="L 形 9"/>
            <p:cNvSpPr/>
            <p:nvPr userDrawn="1"/>
          </p:nvSpPr>
          <p:spPr>
            <a:xfrm rot="5400000">
              <a:off x="379" y="645"/>
              <a:ext cx="648" cy="648"/>
            </a:xfrm>
            <a:prstGeom prst="corner">
              <a:avLst>
                <a:gd name="adj1" fmla="val 26234"/>
                <a:gd name="adj2" fmla="val 26388"/>
              </a:avLst>
            </a:prstGeom>
            <a:solidFill>
              <a:srgbClr val="F050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斜纹 10"/>
            <p:cNvSpPr/>
            <p:nvPr userDrawn="1"/>
          </p:nvSpPr>
          <p:spPr>
            <a:xfrm rot="10800000">
              <a:off x="379" y="645"/>
              <a:ext cx="649" cy="648"/>
            </a:xfrm>
            <a:prstGeom prst="diagStripe">
              <a:avLst>
                <a:gd name="adj" fmla="val 64245"/>
              </a:avLst>
            </a:prstGeom>
            <a:solidFill>
              <a:srgbClr val="F0505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任意多边形 24"/>
          <p:cNvSpPr/>
          <p:nvPr userDrawn="1"/>
        </p:nvSpPr>
        <p:spPr>
          <a:xfrm>
            <a:off x="-8255" y="234950"/>
            <a:ext cx="3042285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/>
              <a:t>改革台账管理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257175" y="234950"/>
            <a:ext cx="2992120" cy="5035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3200">
              <a:solidFill>
                <a:schemeClr val="bg1"/>
              </a:solidFill>
              <a:effectLst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0590" y="1061085"/>
            <a:ext cx="1047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05053"/>
                </a:solidFill>
              </a:rPr>
              <a:t>台账分类灵活清晰，任务明细可按需筛选。</a:t>
            </a:r>
            <a:endParaRPr lang="zh-CN" altLang="en-US">
              <a:solidFill>
                <a:srgbClr val="F05053"/>
              </a:solidFill>
            </a:endParaRPr>
          </a:p>
        </p:txBody>
      </p:sp>
      <p:pic>
        <p:nvPicPr>
          <p:cNvPr id="2" name="图片 1" descr="demo-改革台账管理"/>
          <p:cNvPicPr>
            <a:picLocks noChangeAspect="1"/>
          </p:cNvPicPr>
          <p:nvPr/>
        </p:nvPicPr>
        <p:blipFill>
          <a:blip r:embed="rId1"/>
          <a:srcRect r="33277" b="28336"/>
          <a:stretch>
            <a:fillRect/>
          </a:stretch>
        </p:blipFill>
        <p:spPr>
          <a:xfrm>
            <a:off x="3107055" y="1538605"/>
            <a:ext cx="6534785" cy="4636135"/>
          </a:xfrm>
          <a:prstGeom prst="rect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</p:pic>
      <p:sp>
        <p:nvSpPr>
          <p:cNvPr id="7" name="矩形 6"/>
          <p:cNvSpPr/>
          <p:nvPr/>
        </p:nvSpPr>
        <p:spPr>
          <a:xfrm>
            <a:off x="257175" y="1831340"/>
            <a:ext cx="2533015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1315" y="1887855"/>
            <a:ext cx="2324735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Normal" panose="020B0400000000000000" charset="-122"/>
                <a:sym typeface="+mn-ea"/>
              </a:rPr>
              <a:t>中省市多层级灵活建账，任务分类清晰，轻重缓急，一目了然。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035" y="4260215"/>
            <a:ext cx="2533015" cy="1376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6065" y="4313555"/>
            <a:ext cx="23247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Normal" panose="020B0400000000000000" charset="-122"/>
                <a:sym typeface="+mn-ea"/>
              </a:rPr>
              <a:t>年度任务，试点任务，深改会议审议事项等等，自主弹性添加各种⽤任务账、进度帐、责任帐，落实帐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07195" y="4260215"/>
            <a:ext cx="2533015" cy="1010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11335" y="4313555"/>
            <a:ext cx="2324735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Normal" panose="020B0400000000000000" charset="-122"/>
                <a:sym typeface="+mn-ea"/>
              </a:rPr>
              <a:t>任务台账、协同办公、督察督办互联互动。督办任务进度更新，自动同步台账。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Normal" panose="020B0400000000000000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748280" y="2473960"/>
            <a:ext cx="358775" cy="19685"/>
          </a:xfrm>
          <a:prstGeom prst="line">
            <a:avLst/>
          </a:prstGeom>
          <a:ln w="25400">
            <a:solidFill>
              <a:srgbClr val="F05053"/>
            </a:solidFill>
            <a:headEnd type="none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63190" y="4708525"/>
            <a:ext cx="628015" cy="33655"/>
          </a:xfrm>
          <a:prstGeom prst="line">
            <a:avLst/>
          </a:prstGeom>
          <a:ln w="25400">
            <a:solidFill>
              <a:srgbClr val="F05053"/>
            </a:solidFill>
            <a:headEnd type="none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3" idx="0"/>
          </p:cNvCxnSpPr>
          <p:nvPr/>
        </p:nvCxnSpPr>
        <p:spPr>
          <a:xfrm>
            <a:off x="6967855" y="1886585"/>
            <a:ext cx="3606165" cy="2373630"/>
          </a:xfrm>
          <a:prstGeom prst="bentConnector2">
            <a:avLst/>
          </a:prstGeom>
          <a:ln w="25400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icons8-半空星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355600"/>
            <a:ext cx="262255" cy="262255"/>
          </a:xfrm>
          <a:prstGeom prst="rect">
            <a:avLst/>
          </a:prstGeom>
        </p:spPr>
      </p:pic>
      <p:sp>
        <p:nvSpPr>
          <p:cNvPr id="54" name="副标题 53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778879" y="1457675"/>
            <a:ext cx="6727071" cy="5129896"/>
          </a:xfrm>
          <a:prstGeom prst="rect">
            <a:avLst/>
          </a:prstGeom>
          <a:solidFill>
            <a:schemeClr val="bg1"/>
          </a:solidFill>
          <a:ln>
            <a:solidFill>
              <a:srgbClr val="F05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05053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任意多边形 24"/>
          <p:cNvSpPr/>
          <p:nvPr userDrawn="1"/>
        </p:nvSpPr>
        <p:spPr>
          <a:xfrm>
            <a:off x="-8255" y="234950"/>
            <a:ext cx="3307080" cy="50355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22" h="1228">
                <a:moveTo>
                  <a:pt x="0" y="0"/>
                </a:moveTo>
                <a:lnTo>
                  <a:pt x="15022" y="0"/>
                </a:lnTo>
                <a:lnTo>
                  <a:pt x="14324" y="1228"/>
                </a:lnTo>
                <a:lnTo>
                  <a:pt x="0" y="1228"/>
                </a:lnTo>
                <a:lnTo>
                  <a:pt x="0" y="0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/>
              <a:t>督察督办 </a:t>
            </a:r>
            <a:r>
              <a:rPr lang="en-US" altLang="zh-CN"/>
              <a:t>- </a:t>
            </a:r>
            <a:r>
              <a:rPr lang="zh-CN" altLang="en-US"/>
              <a:t>业务流程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781125" y="1097996"/>
            <a:ext cx="6905962" cy="5481320"/>
            <a:chOff x="2076450" y="695325"/>
            <a:chExt cx="6905962" cy="5481320"/>
          </a:xfrm>
        </p:grpSpPr>
        <p:sp>
          <p:nvSpPr>
            <p:cNvPr id="7" name="箭头: 五边形 6"/>
            <p:cNvSpPr/>
            <p:nvPr/>
          </p:nvSpPr>
          <p:spPr>
            <a:xfrm>
              <a:off x="2076450" y="695325"/>
              <a:ext cx="2362200" cy="36830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领导层</a:t>
              </a:r>
              <a:endParaRPr lang="zh-CN" altLang="en-US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" name="箭头: V 形 7"/>
            <p:cNvSpPr/>
            <p:nvPr/>
          </p:nvSpPr>
          <p:spPr>
            <a:xfrm>
              <a:off x="4258491" y="695325"/>
              <a:ext cx="2542359" cy="3683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督办单位</a:t>
              </a:r>
              <a:endParaRPr lang="zh-CN" altLang="en-US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6620212" y="695325"/>
              <a:ext cx="2362200" cy="3683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责任单位</a:t>
              </a:r>
              <a:endParaRPr lang="zh-CN" altLang="en-US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6450" y="1063625"/>
              <a:ext cx="336550" cy="12858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立项阶段</a:t>
              </a:r>
              <a:endParaRPr lang="zh-CN" altLang="en-US" sz="14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6450" y="2349500"/>
              <a:ext cx="336550" cy="1930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执行阶段</a:t>
              </a:r>
              <a:endParaRPr lang="zh-CN" altLang="en-US" sz="14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6450" y="4277995"/>
              <a:ext cx="336550" cy="946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反馈阶段</a:t>
              </a:r>
              <a:endParaRPr lang="zh-CN" altLang="en-US" sz="14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6450" y="5230495"/>
              <a:ext cx="336550" cy="946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5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05053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结项阶段</a:t>
              </a:r>
              <a:endParaRPr lang="zh-CN" altLang="en-US" sz="1400" dirty="0">
                <a:solidFill>
                  <a:srgbClr val="F05053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676" y="1466296"/>
            <a:ext cx="6286862" cy="5121275"/>
            <a:chOff x="2413001" y="1063625"/>
            <a:chExt cx="6286862" cy="512127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223655" y="1063625"/>
              <a:ext cx="0" cy="5121275"/>
            </a:xfrm>
            <a:prstGeom prst="line">
              <a:avLst/>
            </a:prstGeom>
            <a:ln w="9525" cap="flat" cmpd="sng" algn="ctr">
              <a:solidFill>
                <a:srgbClr val="B81C2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46336" y="1063625"/>
              <a:ext cx="0" cy="5121275"/>
            </a:xfrm>
            <a:prstGeom prst="line">
              <a:avLst/>
            </a:prstGeom>
            <a:ln w="9525" cap="flat" cmpd="sng" algn="ctr">
              <a:solidFill>
                <a:srgbClr val="B81C2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413001" y="2349501"/>
              <a:ext cx="6286862" cy="0"/>
            </a:xfrm>
            <a:prstGeom prst="line">
              <a:avLst/>
            </a:prstGeom>
            <a:ln w="9525" cap="flat" cmpd="sng" algn="ctr">
              <a:solidFill>
                <a:srgbClr val="B81C2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413001" y="4269378"/>
              <a:ext cx="6286862" cy="0"/>
            </a:xfrm>
            <a:prstGeom prst="line">
              <a:avLst/>
            </a:prstGeom>
            <a:ln w="9525" cap="flat" cmpd="sng" algn="ctr">
              <a:solidFill>
                <a:srgbClr val="B81C2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413001" y="5232400"/>
              <a:ext cx="6286862" cy="0"/>
            </a:xfrm>
            <a:prstGeom prst="line">
              <a:avLst/>
            </a:prstGeom>
            <a:ln w="9525" cap="flat" cmpd="sng" algn="ctr">
              <a:solidFill>
                <a:srgbClr val="B81C2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298987" y="1898639"/>
            <a:ext cx="5771959" cy="4475149"/>
            <a:chOff x="3298987" y="1898639"/>
            <a:chExt cx="5771959" cy="447514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6" name="矩形: 圆角 25"/>
            <p:cNvSpPr/>
            <p:nvPr/>
          </p:nvSpPr>
          <p:spPr>
            <a:xfrm>
              <a:off x="8156563" y="2887334"/>
              <a:ext cx="914383" cy="494483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沟通交流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298987" y="1898639"/>
              <a:ext cx="5771959" cy="4475149"/>
              <a:chOff x="3298987" y="1898639"/>
              <a:chExt cx="5771959" cy="4475149"/>
            </a:xfrm>
            <a:grpFill/>
          </p:grpSpPr>
          <p:sp>
            <p:nvSpPr>
              <p:cNvPr id="20" name="矩形: 圆角 19"/>
              <p:cNvSpPr/>
              <p:nvPr/>
            </p:nvSpPr>
            <p:spPr>
              <a:xfrm>
                <a:off x="3298987" y="1898640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领导批示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5733883" y="1898639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督办任务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立项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分解下达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22" name="矩形: 圆角 21"/>
              <p:cNvSpPr/>
              <p:nvPr/>
            </p:nvSpPr>
            <p:spPr>
              <a:xfrm>
                <a:off x="8156563" y="1898639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任务接收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分解派发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23" name="矩形: 圆角 22"/>
              <p:cNvSpPr/>
              <p:nvPr/>
            </p:nvSpPr>
            <p:spPr>
              <a:xfrm>
                <a:off x="5733883" y="2887334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督办、催办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27" name="矩形: 圆角 26"/>
              <p:cNvSpPr/>
              <p:nvPr/>
            </p:nvSpPr>
            <p:spPr>
              <a:xfrm>
                <a:off x="5733883" y="3875522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初审复审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28" name="矩形: 圆角 27"/>
              <p:cNvSpPr/>
              <p:nvPr/>
            </p:nvSpPr>
            <p:spPr>
              <a:xfrm>
                <a:off x="8156563" y="3875522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任务执行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反馈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29" name="矩形: 圆角 28"/>
              <p:cNvSpPr/>
              <p:nvPr/>
            </p:nvSpPr>
            <p:spPr>
              <a:xfrm>
                <a:off x="5733883" y="4896522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督办工作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反馈报告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3331577" y="4896522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领导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批示评价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8156563" y="4896522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绩效考核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32" name="矩形: 圆角 31"/>
              <p:cNvSpPr/>
              <p:nvPr/>
            </p:nvSpPr>
            <p:spPr>
              <a:xfrm>
                <a:off x="3331577" y="5879305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统计分析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5733882" y="5879305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办结归档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8154317" y="5879305"/>
                <a:ext cx="914383" cy="494483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任务查询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213370" y="2129102"/>
            <a:ext cx="3948177" cy="3772550"/>
            <a:chOff x="4213370" y="2129102"/>
            <a:chExt cx="3948177" cy="3772550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4213370" y="2129103"/>
              <a:ext cx="1520513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245960" y="5116895"/>
              <a:ext cx="150829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23" idx="0"/>
            </p:cNvCxnSpPr>
            <p:nvPr/>
          </p:nvCxnSpPr>
          <p:spPr>
            <a:xfrm>
              <a:off x="6191073" y="2388982"/>
              <a:ext cx="2" cy="49835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6191073" y="3386172"/>
              <a:ext cx="2" cy="49835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6191073" y="4390663"/>
              <a:ext cx="2" cy="49835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191073" y="5403300"/>
              <a:ext cx="2" cy="49835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6648265" y="5116895"/>
              <a:ext cx="1508297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6648266" y="2129102"/>
              <a:ext cx="1506051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6641034" y="3143202"/>
              <a:ext cx="1520513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6641034" y="4146239"/>
              <a:ext cx="1520513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标注: 右箭头 67"/>
          <p:cNvSpPr/>
          <p:nvPr/>
        </p:nvSpPr>
        <p:spPr>
          <a:xfrm rot="5400000">
            <a:off x="5785485" y="-526415"/>
            <a:ext cx="897255" cy="2181860"/>
          </a:xfrm>
          <a:prstGeom prst="rightArrowCallout">
            <a:avLst>
              <a:gd name="adj1" fmla="val 10403"/>
              <a:gd name="adj2" fmla="val 12420"/>
              <a:gd name="adj3" fmla="val 25000"/>
              <a:gd name="adj4" fmla="val 635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39715" y="116205"/>
            <a:ext cx="16052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1EEC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实时全链路跟踪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  <a:p>
            <a: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多角色紧密沟通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70" name="标注: 右箭头 69"/>
          <p:cNvSpPr/>
          <p:nvPr/>
        </p:nvSpPr>
        <p:spPr>
          <a:xfrm flipH="1">
            <a:off x="9686889" y="4672050"/>
            <a:ext cx="1533383" cy="963022"/>
          </a:xfrm>
          <a:prstGeom prst="rightArrowCallout">
            <a:avLst>
              <a:gd name="adj1" fmla="val 13167"/>
              <a:gd name="adj2" fmla="val 18122"/>
              <a:gd name="adj3" fmla="val 25000"/>
              <a:gd name="adj4" fmla="val 784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多维度多指标绩效考核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72" name="标注: 右箭头 71"/>
          <p:cNvSpPr/>
          <p:nvPr/>
        </p:nvSpPr>
        <p:spPr>
          <a:xfrm flipH="1">
            <a:off x="9596755" y="1543050"/>
            <a:ext cx="1510030" cy="1132840"/>
          </a:xfrm>
          <a:prstGeom prst="rightArrowCallout">
            <a:avLst>
              <a:gd name="adj1" fmla="val 11659"/>
              <a:gd name="adj2" fmla="val 10818"/>
              <a:gd name="adj3" fmla="val 25000"/>
              <a:gd name="adj4" fmla="val 784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多级拆分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协同执行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74" name="标注: 右箭头 73"/>
          <p:cNvSpPr/>
          <p:nvPr/>
        </p:nvSpPr>
        <p:spPr>
          <a:xfrm>
            <a:off x="1108516" y="5548035"/>
            <a:ext cx="1628018" cy="1132921"/>
          </a:xfrm>
          <a:prstGeom prst="rightArrowCallout">
            <a:avLst>
              <a:gd name="adj1" fmla="val 11784"/>
              <a:gd name="adj2" fmla="val 12506"/>
              <a:gd name="adj3" fmla="val 25000"/>
              <a:gd name="adj4" fmla="val 784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督办成果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添加至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资讯档案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库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pic>
        <p:nvPicPr>
          <p:cNvPr id="2" name="图片 1" descr="icons8-半空星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355600"/>
            <a:ext cx="262255" cy="262255"/>
          </a:xfrm>
          <a:prstGeom prst="rect">
            <a:avLst/>
          </a:prstGeom>
        </p:spPr>
      </p:pic>
      <p:sp>
        <p:nvSpPr>
          <p:cNvPr id="5" name="标注: 右箭头 73"/>
          <p:cNvSpPr/>
          <p:nvPr/>
        </p:nvSpPr>
        <p:spPr>
          <a:xfrm>
            <a:off x="1108516" y="1466255"/>
            <a:ext cx="1628018" cy="1132921"/>
          </a:xfrm>
          <a:prstGeom prst="rightArrowCallout">
            <a:avLst>
              <a:gd name="adj1" fmla="val 8309"/>
              <a:gd name="adj2" fmla="val 11665"/>
              <a:gd name="adj3" fmla="val 25000"/>
              <a:gd name="adj4" fmla="val 784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分类立项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分类管理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流程自定义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4" name="副标题 53"/>
          <p:cNvSpPr>
            <a:spLocks noGrp="1"/>
          </p:cNvSpPr>
          <p:nvPr>
            <p:ph type="subTitle" idx="1"/>
          </p:nvPr>
        </p:nvSpPr>
        <p:spPr>
          <a:xfrm>
            <a:off x="10034905" y="6499860"/>
            <a:ext cx="2040255" cy="286385"/>
          </a:xfrm>
        </p:spPr>
        <p:txBody>
          <a:bodyPr anchor="ctr" anchorCtr="0">
            <a:noAutofit/>
          </a:bodyPr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深圳维格智数科技有限公司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rcRect l="34390" t="17464" r="35535" b="55487"/>
          <a:stretch>
            <a:fillRect/>
          </a:stretch>
        </p:blipFill>
        <p:spPr>
          <a:xfrm>
            <a:off x="10129520" y="6499860"/>
            <a:ext cx="275590" cy="248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演示</Application>
  <PresentationFormat>宽屏</PresentationFormat>
  <Paragraphs>454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思源黑体 CN Normal</vt:lpstr>
      <vt:lpstr>思源黑体 CN Light</vt:lpstr>
      <vt:lpstr>思源黑体 CN Bold</vt:lpstr>
      <vt:lpstr>Calibri</vt:lpstr>
      <vt:lpstr>微软雅黑</vt:lpstr>
      <vt:lpstr>Arial Unicode MS</vt:lpstr>
      <vt:lpstr>思源黑体 CN Medium</vt:lpstr>
      <vt:lpstr>思源黑体 CN ExtraLight</vt:lpstr>
      <vt:lpstr>黑体</vt:lpstr>
      <vt:lpstr>Segoe UI</vt:lpstr>
      <vt:lpstr>Office 主题</vt:lpstr>
      <vt:lpstr>深改政务大数据智慧工作台 建设方案</vt:lpstr>
      <vt:lpstr>目录</vt:lpstr>
      <vt:lpstr>关于我们</vt:lpstr>
      <vt:lpstr>关于维格智数</vt:lpstr>
      <vt:lpstr>「深改工作台」- 数字化的管理平台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深改大数据智慧政务工作台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潘嘉文 KelvinPoon</cp:lastModifiedBy>
  <cp:revision>24</cp:revision>
  <dcterms:created xsi:type="dcterms:W3CDTF">2019-09-01T07:29:00Z</dcterms:created>
  <dcterms:modified xsi:type="dcterms:W3CDTF">2019-09-03T20:09:29Z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