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79" r:id="rId3"/>
    <p:sldId id="259" r:id="rId5"/>
    <p:sldId id="298" r:id="rId6"/>
    <p:sldId id="299" r:id="rId7"/>
    <p:sldId id="300" r:id="rId8"/>
    <p:sldId id="302" r:id="rId9"/>
    <p:sldId id="303" r:id="rId10"/>
    <p:sldId id="319" r:id="rId11"/>
    <p:sldId id="320" r:id="rId12"/>
    <p:sldId id="321" r:id="rId13"/>
    <p:sldId id="305" r:id="rId14"/>
    <p:sldId id="301" r:id="rId15"/>
    <p:sldId id="306" r:id="rId16"/>
    <p:sldId id="307" r:id="rId17"/>
    <p:sldId id="310" r:id="rId18"/>
    <p:sldId id="27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vin"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FDDEDF"/>
    <a:srgbClr val="F05053"/>
    <a:srgbClr val="E88D88"/>
    <a:srgbClr val="F15757"/>
    <a:srgbClr val="223743"/>
    <a:srgbClr val="3A6073"/>
    <a:srgbClr val="16222A"/>
    <a:srgbClr val="103154"/>
    <a:srgbClr val="E9E6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20"/>
        <p:guide pos="392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黑体 CN Light" panose="020B0300000000000000" charset="-122"/>
                <a:ea typeface="思源黑体 CN Light" panose="020B0300000000000000" charset="-122"/>
              </a:rPr>
            </a:fld>
            <a:endParaRPr lang="zh-CN" altLang="en-US" smtClean="0">
              <a:latin typeface="思源黑体 CN Light" panose="020B0300000000000000" charset="-122"/>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黑体 CN Light" panose="020B0300000000000000" charset="-122"/>
                <a:ea typeface="思源黑体 CN Light" panose="020B0300000000000000" charset="-122"/>
              </a:rPr>
            </a:fld>
            <a:endParaRPr lang="zh-CN" altLang="en-US" smtClean="0">
              <a:latin typeface="思源黑体 CN Light" panose="020B0300000000000000" charset="-122"/>
              <a:ea typeface="思源黑体 CN Light" panose="020B03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思源黑体 CN Light" panose="020B03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思源黑体 CN Light" panose="020B0300000000000000"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思源黑体 CN Light" panose="020B03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思源黑体 CN Light" panose="020B0300000000000000"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Light" panose="020B03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大家好，经过我们团队对</a:t>
            </a:r>
            <a:r>
              <a:rPr lang="en-US" altLang="zh-CN"/>
              <a:t>“</a:t>
            </a:r>
            <a:r>
              <a:rPr lang="zh-CN" altLang="en-US"/>
              <a:t>互联网</a:t>
            </a:r>
            <a:r>
              <a:rPr lang="en-US" altLang="zh-CN"/>
              <a:t>+</a:t>
            </a:r>
            <a:r>
              <a:rPr lang="zh-CN" altLang="en-US"/>
              <a:t>数字化改革</a:t>
            </a:r>
            <a:r>
              <a:rPr lang="en-US" altLang="zh-CN"/>
              <a:t>”</a:t>
            </a:r>
            <a:r>
              <a:rPr lang="zh-CN" altLang="en-US"/>
              <a:t>这一主题的多番讨论，得出了今天的建设方案 ， 我们称之为</a:t>
            </a:r>
            <a:r>
              <a:rPr lang="en-US" altLang="zh-CN"/>
              <a:t>“</a:t>
            </a:r>
            <a:r>
              <a:rPr lang="zh-CN" altLang="en-US"/>
              <a:t>深改政务数字化智慧工作台</a:t>
            </a:r>
            <a:r>
              <a:rPr lang="en-US" altLang="zh-CN"/>
              <a:t>”</a:t>
            </a:r>
            <a:r>
              <a:rPr lang="zh-CN" altLang="en-US"/>
              <a:t>，为了方便阐述，后面我统一简称</a:t>
            </a:r>
            <a:r>
              <a:rPr lang="en-US" altLang="zh-CN"/>
              <a:t>“</a:t>
            </a:r>
            <a:r>
              <a:rPr lang="zh-CN" altLang="en-US"/>
              <a:t>数字化</a:t>
            </a:r>
            <a:r>
              <a:rPr lang="zh-CN" altLang="en-US">
                <a:sym typeface="+mn-ea"/>
              </a:rPr>
              <a:t>工作台</a:t>
            </a:r>
            <a:r>
              <a:rPr lang="en-US" altLang="zh-CN"/>
              <a:t>”</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在以前，改革成果的宣传推广是比较困难的，首先是因为改革成果是一种</a:t>
            </a:r>
            <a:r>
              <a:rPr lang="en-US" altLang="zh-CN"/>
              <a:t>“</a:t>
            </a:r>
            <a:r>
              <a:rPr lang="zh-CN" altLang="en-US"/>
              <a:t>看不清，说不清</a:t>
            </a:r>
            <a:r>
              <a:rPr lang="en-US" altLang="zh-CN"/>
              <a:t>”</a:t>
            </a:r>
            <a:r>
              <a:rPr lang="zh-CN" altLang="en-US"/>
              <a:t>的东西。其次，人员进行宣传推广的时候，还需要每一个平台逐一登陆，然后编写排版，再逐一发布。（</a:t>
            </a:r>
            <a:r>
              <a:rPr lang="zh-CN" altLang="en-US">
                <a:solidFill>
                  <a:schemeClr val="accent4">
                    <a:lumMod val="60000"/>
                    <a:lumOff val="40000"/>
                  </a:schemeClr>
                </a:solidFill>
                <a:sym typeface="+mn-ea"/>
              </a:rPr>
              <a:t>工作琐碎，十分耗费时间</a:t>
            </a:r>
            <a:r>
              <a:rPr lang="zh-CN" altLang="en-US"/>
              <a:t>）</a:t>
            </a:r>
            <a:endParaRPr lang="zh-CN" altLang="en-US"/>
          </a:p>
          <a:p>
            <a:endParaRPr lang="zh-CN" altLang="en-US"/>
          </a:p>
          <a:p>
            <a:r>
              <a:rPr lang="en-US" altLang="zh-CN"/>
              <a:t>2.</a:t>
            </a:r>
            <a:r>
              <a:rPr lang="zh-CN" altLang="en-US"/>
              <a:t>创新后</a:t>
            </a:r>
            <a:r>
              <a:rPr lang="en-US" altLang="zh-CN"/>
              <a:t>.....</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通过上面</a:t>
            </a:r>
            <a:r>
              <a:rPr lang="en-US" altLang="zh-CN"/>
              <a:t>3</a:t>
            </a:r>
            <a:r>
              <a:rPr lang="zh-CN" altLang="en-US"/>
              <a:t>个场景的数字化亮点介绍。我们的数字化智能报告可以归纳为</a:t>
            </a:r>
            <a:r>
              <a:rPr lang="en-US" altLang="zh-CN"/>
              <a:t>“</a:t>
            </a:r>
            <a:r>
              <a:rPr lang="zh-CN" altLang="en-US"/>
              <a:t>两个方针，</a:t>
            </a:r>
            <a:r>
              <a:rPr lang="en-US" altLang="zh-CN"/>
              <a:t>6</a:t>
            </a:r>
            <a:r>
              <a:rPr lang="zh-CN" altLang="en-US"/>
              <a:t>个特点</a:t>
            </a:r>
            <a:r>
              <a:rPr lang="en-US" altLang="zh-CN"/>
              <a:t>”</a:t>
            </a:r>
            <a:endParaRPr lang="en-US" altLang="zh-CN"/>
          </a:p>
          <a:p>
            <a:endParaRPr lang="en-US" altLang="zh-CN"/>
          </a:p>
          <a:p>
            <a:r>
              <a:rPr lang="en-US" altLang="zh-CN"/>
              <a:t>2. </a:t>
            </a:r>
            <a:r>
              <a:rPr lang="zh-CN" altLang="en-US"/>
              <a:t>以为工作人员减轻工作负担、提高改革效率为指导方针</a:t>
            </a:r>
            <a:r>
              <a:rPr lang="zh-CN" altLang="en-US"/>
              <a:t>。</a:t>
            </a:r>
            <a:endParaRPr lang="zh-CN" altLang="en-US"/>
          </a:p>
          <a:p>
            <a:endParaRPr lang="zh-CN" altLang="en-US"/>
          </a:p>
          <a:p>
            <a:r>
              <a:rPr lang="en-US" altLang="zh-CN"/>
              <a:t>3. </a:t>
            </a:r>
            <a:r>
              <a:rPr lang="zh-CN" altLang="en-US"/>
              <a:t>在深改过程中，</a:t>
            </a:r>
            <a:r>
              <a:rPr lang="zh-CN" altLang="en-US">
                <a:sym typeface="+mn-ea"/>
              </a:rPr>
              <a:t>紧密联系各级单位、</a:t>
            </a:r>
            <a:r>
              <a:rPr lang="zh-CN" altLang="en-US">
                <a:sym typeface="+mn-ea"/>
              </a:rPr>
              <a:t>紧密联系人民群众</a:t>
            </a:r>
            <a:r>
              <a:rPr lang="zh-CN" altLang="en-US">
                <a:sym typeface="+mn-ea"/>
              </a:rPr>
              <a:t>为指导方针。</a:t>
            </a:r>
            <a:endParaRPr lang="zh-CN" altLang="en-US">
              <a:sym typeface="+mn-ea"/>
            </a:endParaRPr>
          </a:p>
          <a:p>
            <a:endParaRPr lang="zh-CN" altLang="en-US">
              <a:sym typeface="+mn-ea"/>
            </a:endParaRPr>
          </a:p>
          <a:p>
            <a:r>
              <a:rPr lang="en-US" altLang="zh-CN">
                <a:sym typeface="+mn-ea"/>
              </a:rPr>
              <a:t>4. 6</a:t>
            </a:r>
            <a:r>
              <a:rPr lang="zh-CN" altLang="en-US">
                <a:sym typeface="+mn-ea"/>
              </a:rPr>
              <a:t>个具体特点是</a:t>
            </a:r>
            <a:r>
              <a:rPr lang="en-US" altLang="zh-CN">
                <a:sym typeface="+mn-ea"/>
              </a:rPr>
              <a:t>....</a:t>
            </a:r>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en-US" altLang="zh-CN"/>
              <a:t>1. </a:t>
            </a:r>
            <a:r>
              <a:rPr lang="zh-CN" altLang="en-US"/>
              <a:t>接下来，我们再看一下其他创新点</a:t>
            </a:r>
            <a:endParaRPr lang="zh-CN" altLang="en-US"/>
          </a:p>
          <a:p>
            <a:pPr>
              <a:lnSpc>
                <a:spcPct val="150000"/>
              </a:lnSpc>
            </a:pPr>
            <a:endParaRPr lang="zh-CN" altLang="en-US"/>
          </a:p>
          <a:p>
            <a:pPr>
              <a:lnSpc>
                <a:spcPct val="150000"/>
              </a:lnSpc>
            </a:pPr>
            <a:r>
              <a:rPr lang="en-US" altLang="zh-CN"/>
              <a:t>2. </a:t>
            </a:r>
            <a:r>
              <a:rPr lang="zh-CN" altLang="en-US"/>
              <a:t>在过去，台账</a:t>
            </a:r>
            <a:r>
              <a:rPr lang="en-US" altLang="zh-CN"/>
              <a:t>...</a:t>
            </a:r>
            <a:r>
              <a:rPr lang="zh-CN" altLang="en-US"/>
              <a:t>往往都是</a:t>
            </a:r>
            <a:r>
              <a:rPr lang="zh-CN" altLang="en-US"/>
              <a:t>是手动录入，这是一个很繁琐的工作。</a:t>
            </a:r>
            <a:endParaRPr lang="zh-CN" altLang="en-US"/>
          </a:p>
          <a:p>
            <a:pPr>
              <a:lnSpc>
                <a:spcPct val="150000"/>
              </a:lnSpc>
            </a:pPr>
            <a:endParaRPr lang="zh-CN" altLang="en-US"/>
          </a:p>
          <a:p>
            <a:pPr>
              <a:lnSpc>
                <a:spcPct val="150000"/>
              </a:lnSpc>
            </a:pPr>
            <a:r>
              <a:rPr lang="en-US" altLang="zh-CN"/>
              <a:t>3. </a:t>
            </a:r>
            <a:r>
              <a:rPr lang="zh-CN" altLang="en-US"/>
              <a:t>有没有更高效的录入方式呢？其实</a:t>
            </a:r>
            <a:r>
              <a:rPr lang="zh-CN" altLang="en-US"/>
              <a:t>在落实深化改革的</a:t>
            </a:r>
            <a:r>
              <a:rPr lang="zh-CN" altLang="en-US">
                <a:sym typeface="+mn-ea"/>
              </a:rPr>
              <a:t>任务</a:t>
            </a:r>
            <a:r>
              <a:rPr lang="zh-CN" altLang="en-US"/>
              <a:t>周期中（任务立项、任务分解、任务下达、任务办结），每一个业务流程点，</a:t>
            </a:r>
            <a:r>
              <a:rPr lang="zh-CN" altLang="en-US"/>
              <a:t>都会产生大量的数据字段（任务名称、责任单位、负责人、任务开始结束时间...）</a:t>
            </a:r>
            <a:endParaRPr lang="zh-CN" altLang="en-US"/>
          </a:p>
          <a:p>
            <a:pPr>
              <a:lnSpc>
                <a:spcPct val="150000"/>
              </a:lnSpc>
            </a:pPr>
            <a:endParaRPr lang="zh-CN" altLang="en-US"/>
          </a:p>
          <a:p>
            <a:pPr>
              <a:lnSpc>
                <a:spcPct val="150000"/>
              </a:lnSpc>
            </a:pPr>
            <a:r>
              <a:rPr lang="en-US" altLang="zh-CN"/>
              <a:t>4. </a:t>
            </a:r>
            <a:r>
              <a:rPr lang="zh-CN" altLang="en-US"/>
              <a:t>这些数据字段，已经囊括了所有台账所需要的绝大部分信息，完全可以通过技术手段进行自动化录入。</a:t>
            </a:r>
            <a:endParaRPr lang="zh-CN" altLang="en-US"/>
          </a:p>
          <a:p>
            <a:pPr>
              <a:lnSpc>
                <a:spcPct val="150000"/>
              </a:lnSpc>
            </a:pPr>
            <a:endParaRPr lang="zh-CN" altLang="en-US"/>
          </a:p>
          <a:p>
            <a:pPr>
              <a:lnSpc>
                <a:spcPct val="150000"/>
              </a:lnSpc>
            </a:pPr>
            <a:r>
              <a:rPr lang="en-US" altLang="zh-CN"/>
              <a:t>5. </a:t>
            </a:r>
            <a:r>
              <a:rPr lang="zh-CN" altLang="en-US"/>
              <a:t>这就是我们的数字化工作台的另一创新点：改革台账</a:t>
            </a:r>
            <a:r>
              <a:rPr lang="zh-CN" altLang="en-US">
                <a:sym typeface="+mn-ea"/>
              </a:rPr>
              <a:t>自动化</a:t>
            </a:r>
            <a:r>
              <a:rPr lang="zh-CN" altLang="en-US"/>
              <a:t>录入</a:t>
            </a:r>
            <a:endParaRPr lang="zh-CN" altLang="en-US"/>
          </a:p>
          <a:p>
            <a:pPr>
              <a:lnSpc>
                <a:spcPct val="150000"/>
              </a:lnSpc>
            </a:pPr>
            <a:endParaRPr lang="zh-CN" altLang="en-US"/>
          </a:p>
          <a:p>
            <a:pPr>
              <a:lnSpc>
                <a:spcPct val="150000"/>
              </a:lnSpc>
            </a:pPr>
            <a:r>
              <a:rPr lang="en-US" altLang="zh-CN"/>
              <a:t>6. </a:t>
            </a:r>
            <a:r>
              <a:rPr lang="zh-CN" altLang="en-US"/>
              <a:t>它有如下</a:t>
            </a:r>
            <a:r>
              <a:rPr lang="en-US" altLang="zh-CN"/>
              <a:t>4</a:t>
            </a:r>
            <a:r>
              <a:rPr lang="zh-CN" altLang="en-US"/>
              <a:t>个优点</a:t>
            </a:r>
            <a:r>
              <a:rPr lang="en-US" altLang="zh-CN"/>
              <a:t>...</a:t>
            </a:r>
            <a:endParaRPr lang="en-US" altLang="zh-CN"/>
          </a:p>
          <a:p>
            <a:pPr>
              <a:lnSpc>
                <a:spcPct val="150000"/>
              </a:lnSpc>
            </a:pPr>
            <a:endParaRPr lang="en-US" altLang="zh-CN"/>
          </a:p>
          <a:p>
            <a:pPr>
              <a:lnSpc>
                <a:spcPct val="150000"/>
              </a:lnSpc>
            </a:pPr>
            <a:r>
              <a:rPr lang="en-US" altLang="zh-CN"/>
              <a:t>7. </a:t>
            </a:r>
            <a:r>
              <a:rPr lang="zh-CN" altLang="en-US"/>
              <a:t>自动分类：</a:t>
            </a:r>
            <a:r>
              <a:rPr lang="zh-CN" altLang="en-US">
                <a:sym typeface="+mn-ea"/>
              </a:rPr>
              <a:t>例如</a:t>
            </a:r>
            <a:r>
              <a:rPr lang="en-US" altLang="zh-CN">
                <a:sym typeface="+mn-ea"/>
              </a:rPr>
              <a:t>任务账、进度帐、责任帐，考核帐</a:t>
            </a:r>
            <a:r>
              <a:rPr lang="zh-CN" altLang="en-US">
                <a:sym typeface="+mn-ea"/>
              </a:rPr>
              <a:t>等等</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chemeClr val="bg1"/>
                </a:solidFill>
                <a:sym typeface="+mn-ea"/>
              </a:rPr>
              <a:t>我们的数据可视化特色亮点</a:t>
            </a:r>
            <a:r>
              <a:rPr lang="en-US" altLang="zh-CN">
                <a:solidFill>
                  <a:schemeClr val="bg1"/>
                </a:solidFill>
                <a:sym typeface="+mn-ea"/>
              </a:rPr>
              <a:t>1</a:t>
            </a:r>
            <a:r>
              <a:rPr lang="zh-CN" altLang="en-US">
                <a:solidFill>
                  <a:schemeClr val="bg1"/>
                </a:solidFill>
                <a:sym typeface="+mn-ea"/>
              </a:rPr>
              <a:t>：顶层规划，纵观全局</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数据可视化分析，自上而下的顶层规划，涉改部门纵向全贯通。</a:t>
            </a:r>
            <a:endParaRPr lang="zh-CN" altLang="en-US">
              <a:solidFill>
                <a:schemeClr val="bg1"/>
              </a:solidFill>
            </a:endParaRPr>
          </a:p>
          <a:p>
            <a:endParaRPr lang="zh-CN" altLang="en-US">
              <a:solidFill>
                <a:schemeClr val="bg1"/>
              </a:solidFill>
            </a:endParaRPr>
          </a:p>
          <a:p>
            <a:r>
              <a:rPr lang="zh-CN" altLang="en-US">
                <a:solidFill>
                  <a:schemeClr val="bg1"/>
                </a:solidFill>
                <a:sym typeface="+mn-ea"/>
              </a:rPr>
              <a:t>左图为区深改委视角，以全局总览来设计，监测全局，及时发现问题环节。</a:t>
            </a:r>
            <a:endParaRPr lang="zh-CN" altLang="en-US">
              <a:solidFill>
                <a:schemeClr val="bg1"/>
              </a:solidFill>
            </a:endParaRPr>
          </a:p>
          <a:p>
            <a:endParaRPr lang="zh-CN" altLang="en-US">
              <a:solidFill>
                <a:schemeClr val="bg1"/>
              </a:solidFill>
            </a:endParaRPr>
          </a:p>
          <a:p>
            <a:r>
              <a:rPr lang="zh-CN" altLang="en-US">
                <a:solidFill>
                  <a:schemeClr val="bg1"/>
                </a:solidFill>
                <a:sym typeface="+mn-ea"/>
              </a:rPr>
              <a:t>专项小组快速入口，上级单位可逐层（专项小组 </a:t>
            </a:r>
            <a:r>
              <a:rPr lang="en-US" altLang="zh-CN">
                <a:solidFill>
                  <a:schemeClr val="bg1"/>
                </a:solidFill>
                <a:sym typeface="+mn-ea"/>
              </a:rPr>
              <a:t>&gt; </a:t>
            </a:r>
            <a:r>
              <a:rPr lang="zh-CN" altLang="en-US">
                <a:solidFill>
                  <a:schemeClr val="bg1"/>
                </a:solidFill>
                <a:sym typeface="+mn-ea"/>
              </a:rPr>
              <a:t>责任单位）深入查看，了解每一个单位的深改工作的最新进度情况。</a:t>
            </a:r>
            <a:endParaRPr lang="zh-CN" altLang="en-US">
              <a:solidFill>
                <a:schemeClr val="bg1"/>
              </a:solidFill>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在传统的业务系统中，数据只是副产物，使用过后就会被流放孤岛，不会再与外界产生任何交集。</a:t>
            </a:r>
            <a:endParaRPr lang="zh-CN" altLang="en-US"/>
          </a:p>
          <a:p>
            <a:endParaRPr lang="zh-CN" altLang="en-US"/>
          </a:p>
          <a:p>
            <a:r>
              <a:rPr lang="en-US" altLang="zh-CN"/>
              <a:t>2.</a:t>
            </a:r>
            <a:r>
              <a:rPr lang="zh-CN" altLang="en-US"/>
              <a:t>而我们的数字化工作台，可以充当数据中台的角色，把所有业务系统串联起来，让数据流动起来，让数据产生更大价值。</a:t>
            </a:r>
            <a:endParaRPr lang="zh-CN" altLang="en-US"/>
          </a:p>
          <a:p>
            <a:endParaRPr lang="zh-CN" altLang="en-US"/>
          </a:p>
          <a:p>
            <a:r>
              <a:rPr lang="en-US" altLang="zh-CN"/>
              <a:t>3. </a:t>
            </a:r>
            <a:r>
              <a:rPr lang="zh-CN" altLang="en-US"/>
              <a:t>举个简单的例子：数学方式有一个</a:t>
            </a:r>
            <a:r>
              <a:rPr lang="en-US" altLang="zh-CN"/>
              <a:t>x + y = z</a:t>
            </a:r>
            <a:r>
              <a:rPr lang="zh-CN" altLang="en-US"/>
              <a:t>。 那么数据中台也可以类比，通过数据</a:t>
            </a:r>
            <a:r>
              <a:rPr lang="en-US" altLang="zh-CN"/>
              <a:t>A + </a:t>
            </a:r>
            <a:r>
              <a:rPr lang="zh-CN" altLang="en-US"/>
              <a:t>数据</a:t>
            </a:r>
            <a:r>
              <a:rPr lang="en-US" altLang="zh-CN"/>
              <a:t>B</a:t>
            </a:r>
            <a:r>
              <a:rPr lang="zh-CN" altLang="en-US"/>
              <a:t>，产生出新的数据</a:t>
            </a:r>
            <a:r>
              <a:rPr lang="en-US" altLang="zh-CN"/>
              <a:t>C</a:t>
            </a:r>
            <a:r>
              <a:rPr lang="zh-CN" altLang="en-US"/>
              <a:t>。这就是数字化的魅力。</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我们的方案介绍，到此就基本结束了。</a:t>
            </a:r>
            <a:endParaRPr lang="zh-CN" altLang="en-US"/>
          </a:p>
          <a:p>
            <a:endParaRPr lang="zh-CN" altLang="en-US"/>
          </a:p>
          <a:p>
            <a:r>
              <a:rPr lang="en-US" altLang="zh-CN"/>
              <a:t>2.</a:t>
            </a:r>
            <a:r>
              <a:rPr lang="zh-CN" altLang="en-US"/>
              <a:t>最后让我介绍一下我们公司的愿景：我们希望通过</a:t>
            </a:r>
            <a:r>
              <a:rPr lang="en-US" altLang="zh-CN"/>
              <a:t>..........</a:t>
            </a:r>
            <a:endParaRPr lang="en-US" altLang="zh-CN"/>
          </a:p>
          <a:p>
            <a:endParaRPr lang="en-US" altLang="zh-CN"/>
          </a:p>
          <a:p>
            <a:r>
              <a:rPr lang="en-US" altLang="zh-CN"/>
              <a:t>3. </a:t>
            </a:r>
            <a:r>
              <a:rPr lang="zh-CN" altLang="en-US"/>
              <a:t>最后，谢谢各位的观看，谢谢！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lnSpc>
                <a:spcPct val="150000"/>
              </a:lnSpc>
              <a:buFont typeface="Arial" panose="020B0604020202020204" pitchFamily="34" charset="0"/>
              <a:buNone/>
            </a:pPr>
            <a:r>
              <a:rPr lang="en-US" altLang="zh-CN" sz="1200"/>
              <a:t>1</a:t>
            </a:r>
            <a:r>
              <a:rPr lang="zh-CN" altLang="en-US" sz="1200"/>
              <a:t>、首先，请允许我简单介绍一下我们公司</a:t>
            </a:r>
            <a:r>
              <a:rPr lang="zh-CN" altLang="en-US" sz="1200"/>
              <a:t>，深圳维格智数，</a:t>
            </a:r>
            <a:endParaRPr lang="zh-CN" altLang="en-US" sz="1200"/>
          </a:p>
          <a:p>
            <a:pPr indent="0">
              <a:lnSpc>
                <a:spcPct val="150000"/>
              </a:lnSpc>
              <a:buFont typeface="Arial" panose="020B0604020202020204" pitchFamily="34" charset="0"/>
              <a:buNone/>
            </a:pPr>
            <a:r>
              <a:rPr lang="en-US" altLang="zh-CN" sz="1200"/>
              <a:t>2</a:t>
            </a:r>
            <a:r>
              <a:rPr lang="zh-CN" altLang="en-US" sz="1200"/>
              <a:t>、我们专注于为组织或企业提供一站式的数字化解决方案，</a:t>
            </a:r>
            <a:endParaRPr lang="zh-CN" altLang="en-US" sz="1200"/>
          </a:p>
          <a:p>
            <a:pPr indent="0">
              <a:lnSpc>
                <a:spcPct val="150000"/>
              </a:lnSpc>
              <a:buFont typeface="Arial" panose="020B0604020202020204" pitchFamily="34" charset="0"/>
              <a:buNone/>
            </a:pPr>
            <a:r>
              <a:rPr lang="en-US" altLang="zh-CN" sz="1200"/>
              <a:t>2.1</a:t>
            </a:r>
            <a:r>
              <a:rPr lang="zh-CN" altLang="en-US" sz="1200"/>
              <a:t>、其中包含方案</a:t>
            </a:r>
            <a:r>
              <a:rPr lang="zh-CN" altLang="en-US" sz="1200"/>
              <a:t>设计以及落地</a:t>
            </a:r>
            <a:r>
              <a:rPr lang="zh-CN" altLang="en-US" sz="1200"/>
              <a:t>实施</a:t>
            </a:r>
            <a:r>
              <a:rPr lang="zh-CN" altLang="en-US" sz="1200"/>
              <a:t>，</a:t>
            </a:r>
            <a:endParaRPr lang="zh-CN" altLang="en-US" sz="1200"/>
          </a:p>
          <a:p>
            <a:pPr indent="0">
              <a:lnSpc>
                <a:spcPct val="150000"/>
              </a:lnSpc>
              <a:buFont typeface="Arial" panose="020B0604020202020204" pitchFamily="34" charset="0"/>
              <a:buNone/>
            </a:pPr>
            <a:r>
              <a:rPr lang="en-US" altLang="zh-CN" sz="1200"/>
              <a:t>3</a:t>
            </a:r>
            <a:r>
              <a:rPr lang="zh-CN" altLang="en-US" sz="1200"/>
              <a:t>、而</a:t>
            </a:r>
            <a:r>
              <a:rPr lang="en-US" altLang="zh-CN" sz="1200"/>
              <a:t>“</a:t>
            </a:r>
            <a:r>
              <a:rPr lang="zh-CN" altLang="en-US" sz="1200"/>
              <a:t>致力于驱动数字化中国</a:t>
            </a:r>
            <a:r>
              <a:rPr lang="en-US" altLang="zh-CN" sz="1200"/>
              <a:t>”</a:t>
            </a:r>
            <a:r>
              <a:rPr lang="zh-CN" altLang="en-US" sz="1200"/>
              <a:t>，这不单单是一句口号，也</a:t>
            </a:r>
            <a:r>
              <a:rPr lang="zh-CN" altLang="en-US" sz="1200"/>
              <a:t>是我们团队的一个</a:t>
            </a:r>
            <a:r>
              <a:rPr lang="zh-CN" altLang="en-US" sz="1200"/>
              <a:t>期望和</a:t>
            </a:r>
            <a:r>
              <a:rPr lang="zh-CN" altLang="en-US" sz="1200"/>
              <a:t>使命。</a:t>
            </a:r>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接下来，我们先看看在深化改革的过程中，会遇到的一些痛点和现状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此类任务完全可以通过数字化创新技术进行自动化处理，减少没必要的人工操作</a:t>
            </a:r>
            <a:r>
              <a:rPr lang="zh-CN" altLang="en-US"/>
              <a:t>。</a:t>
            </a:r>
            <a:endParaRPr lang="zh-CN" altLang="en-US"/>
          </a:p>
          <a:p>
            <a:endParaRPr lang="zh-CN" altLang="en-US"/>
          </a:p>
          <a:p>
            <a:r>
              <a:rPr lang="en-US" altLang="zh-CN"/>
              <a:t>2. </a:t>
            </a:r>
            <a:r>
              <a:rPr lang="zh-CN" altLang="en-US"/>
              <a:t>试想一下，完成改革任务后，我们如何对成果进行考核打分？群众如何才能了解到最新的改革动态？这些都比较模糊，看不见</a:t>
            </a:r>
            <a:r>
              <a:rPr lang="zh-CN" altLang="en-US"/>
              <a:t>，说不清。</a:t>
            </a:r>
            <a:endParaRPr lang="zh-CN" altLang="en-US"/>
          </a:p>
          <a:p>
            <a:endParaRPr lang="zh-CN" altLang="en-US"/>
          </a:p>
          <a:p>
            <a:r>
              <a:rPr lang="en-US" altLang="zh-CN"/>
              <a:t>3. </a:t>
            </a:r>
            <a:r>
              <a:rPr lang="zh-CN" altLang="en-US"/>
              <a:t>例如</a:t>
            </a:r>
            <a:r>
              <a:rPr lang="en-US" altLang="zh-CN"/>
              <a:t>任务账、进度帐、责任帐，考核帐</a:t>
            </a:r>
            <a:r>
              <a:rPr lang="zh-CN" altLang="en-US"/>
              <a:t>等等，如果全部都是人工录入，那是相当可怕的工作量。</a:t>
            </a:r>
            <a:endParaRPr lang="zh-CN" altLang="en-US"/>
          </a:p>
          <a:p>
            <a:endParaRPr lang="en-US" altLang="zh-CN"/>
          </a:p>
          <a:p>
            <a:endParaRPr lang="en-US" altLang="zh-CN"/>
          </a:p>
          <a:p>
            <a:r>
              <a:rPr lang="en-US" altLang="zh-CN"/>
              <a:t>4. </a:t>
            </a:r>
            <a:r>
              <a:rPr lang="zh-CN" altLang="en-US"/>
              <a:t>试想一个年度任务，肯定会分解成多个级别，不同时间段的子任务，如何高效跟踪管理整个年度任务的进度，成为了一大难题。</a:t>
            </a:r>
            <a:endParaRPr lang="zh-CN" altLang="en-US"/>
          </a:p>
          <a:p>
            <a:endParaRPr lang="zh-CN" altLang="en-US"/>
          </a:p>
          <a:p>
            <a:r>
              <a:rPr lang="en-US" altLang="zh-CN"/>
              <a:t>5. </a:t>
            </a:r>
            <a:r>
              <a:rPr lang="zh-CN" altLang="en-US"/>
              <a:t>顾名思义，被孤立起来的数据，无法与外界交流，这就没办法将数据的价值最大化。而数字化强调的，恰恰是数据本身</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带着刚才所说的问题，我们来看一下应对之道</a:t>
            </a:r>
            <a:r>
              <a:rPr lang="en-US" altLang="zh-CN"/>
              <a:t>- </a:t>
            </a:r>
            <a:r>
              <a:rPr lang="zh-CN" altLang="en-US"/>
              <a:t>深改政务数字化解决方案</a:t>
            </a:r>
            <a:endParaRPr lang="zh-CN" altLang="en-US"/>
          </a:p>
          <a:p>
            <a:endParaRPr lang="zh-CN" altLang="en-US"/>
          </a:p>
          <a:p>
            <a:r>
              <a:rPr lang="en-US" altLang="zh-CN"/>
              <a:t>2. </a:t>
            </a:r>
            <a:r>
              <a:rPr lang="zh-CN" altLang="en-US"/>
              <a:t>我们希望通过数字化转型，让数据</a:t>
            </a:r>
            <a:r>
              <a:rPr lang="zh-CN" altLang="en-US"/>
              <a:t>来驱动政务的革新，让大数据为政务决策进行赋能</a:t>
            </a:r>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建设方案的第一步是搭建全新的数字化平台，这个就是</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「深改政务数字化智慧工作台」</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a:p>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a:p>
            <a:r>
              <a:rPr lang="en-US" altLang="zh-CN">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2. </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我们的建设目标是：将所有业务数据充分利用起来</a:t>
            </a: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，最终达到减负提效的目的</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a:p>
            <a:endParaRPr lang="zh-CN" altLang="en-US"/>
          </a:p>
          <a:p>
            <a:r>
              <a:rPr lang="en-US" altLang="zh-CN"/>
              <a:t>3. </a:t>
            </a:r>
            <a:r>
              <a:rPr lang="zh-CN" altLang="en-US"/>
              <a:t>（</a:t>
            </a:r>
            <a:r>
              <a:rPr lang="zh-CN" altLang="en-US">
                <a:sym typeface="+mn-ea"/>
              </a:rPr>
              <a:t>对比介绍传统和创新</a:t>
            </a:r>
            <a:r>
              <a:rPr lang="zh-CN" altLang="en-US">
                <a:sym typeface="+mn-ea"/>
              </a:rPr>
              <a:t>后</a:t>
            </a:r>
            <a:r>
              <a:rPr lang="zh-CN" altLang="en-US"/>
              <a:t>）</a:t>
            </a:r>
            <a:endParaRPr lang="zh-CN" altLang="en-US"/>
          </a:p>
          <a:p>
            <a:endParaRPr lang="zh-CN" altLang="en-US"/>
          </a:p>
          <a:p>
            <a:r>
              <a:rPr lang="en-US" altLang="zh-CN"/>
              <a:t>4. (</a:t>
            </a:r>
            <a:r>
              <a:rPr lang="zh-CN" altLang="en-US"/>
              <a:t>介绍右侧的剖视图，数据层</a:t>
            </a:r>
            <a:r>
              <a:rPr lang="en-US" altLang="zh-CN"/>
              <a:t>)</a:t>
            </a:r>
            <a:endParaRPr lang="en-US" altLang="zh-CN"/>
          </a:p>
          <a:p>
            <a:endParaRPr lang="zh-CN" altLang="en-US"/>
          </a:p>
          <a:p>
            <a:r>
              <a:rPr lang="en-US" altLang="zh-CN"/>
              <a:t>5.  </a:t>
            </a:r>
            <a:r>
              <a:rPr lang="zh-CN" altLang="en-US"/>
              <a:t>（数字化报告将在下一页介绍</a:t>
            </a:r>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刚刚说的是解决方案的平台基础。</a:t>
            </a:r>
            <a:endParaRPr lang="zh-CN" altLang="en-US"/>
          </a:p>
          <a:p>
            <a:endParaRPr lang="zh-CN" altLang="en-US"/>
          </a:p>
          <a:p>
            <a:r>
              <a:rPr lang="en-US" altLang="zh-CN"/>
              <a:t>2. </a:t>
            </a:r>
            <a:r>
              <a:rPr lang="zh-CN" altLang="en-US"/>
              <a:t>接下来，我会围绕几个深化改革的工作场景，介绍一下数字化</a:t>
            </a:r>
            <a:r>
              <a:rPr lang="zh-CN" altLang="en-US"/>
              <a:t>工作台的一些创新亮点</a:t>
            </a:r>
            <a:endParaRPr lang="zh-CN" altLang="en-US"/>
          </a:p>
          <a:p>
            <a:endParaRPr lang="zh-CN" altLang="en-US"/>
          </a:p>
          <a:p>
            <a:r>
              <a:rPr lang="en-US" altLang="zh-CN"/>
              <a:t>3.</a:t>
            </a:r>
            <a:r>
              <a:rPr lang="zh-CN" altLang="en-US"/>
              <a:t>（介绍常改任务流程</a:t>
            </a:r>
            <a:r>
              <a:rPr lang="zh-CN" altLang="en-US"/>
              <a:t>）</a:t>
            </a:r>
            <a:endParaRPr lang="zh-CN" altLang="en-US"/>
          </a:p>
          <a:p>
            <a:endParaRPr lang="zh-CN" altLang="en-US"/>
          </a:p>
          <a:p>
            <a:r>
              <a:rPr lang="en-US" altLang="zh-CN"/>
              <a:t>4.  </a:t>
            </a:r>
            <a:r>
              <a:rPr lang="zh-CN" altLang="en-US"/>
              <a:t>（引出场景问题</a:t>
            </a:r>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z="1400"/>
              <a:t>1. </a:t>
            </a:r>
            <a:r>
              <a:rPr lang="zh-CN" altLang="en-US" sz="1400"/>
              <a:t>场景一， 对改革成果进行汇报</a:t>
            </a:r>
            <a:endParaRPr lang="zh-CN" altLang="en-US" sz="1400"/>
          </a:p>
          <a:p>
            <a:endParaRPr lang="zh-CN" altLang="en-US" sz="1400"/>
          </a:p>
          <a:p>
            <a:r>
              <a:rPr lang="en-US" altLang="zh-CN" sz="1400"/>
              <a:t>2. </a:t>
            </a:r>
            <a:r>
              <a:rPr lang="zh-CN" altLang="en-US" sz="1400"/>
              <a:t>以生成一份《改革成果报告》文档为例，对比看一下有些步骤。</a:t>
            </a:r>
            <a:endParaRPr lang="zh-CN" altLang="en-US" sz="1400"/>
          </a:p>
          <a:p>
            <a:endParaRPr lang="zh-CN" altLang="en-US" sz="1400"/>
          </a:p>
          <a:p>
            <a:r>
              <a:rPr lang="en-US" altLang="zh-CN" sz="1400"/>
              <a:t>3. </a:t>
            </a:r>
            <a:r>
              <a:rPr lang="zh-CN" altLang="en-US" sz="1400"/>
              <a:t>以前一共有</a:t>
            </a:r>
            <a:r>
              <a:rPr lang="en-US" altLang="zh-CN" sz="1400"/>
              <a:t>5</a:t>
            </a:r>
            <a:r>
              <a:rPr lang="zh-CN" altLang="en-US" sz="1400"/>
              <a:t>个大步骤，需要时间</a:t>
            </a:r>
            <a:r>
              <a:rPr lang="en-US" altLang="zh-CN" sz="1400"/>
              <a:t>1</a:t>
            </a:r>
            <a:r>
              <a:rPr lang="zh-CN" altLang="en-US" sz="1400"/>
              <a:t>到</a:t>
            </a:r>
            <a:r>
              <a:rPr lang="en-US" altLang="zh-CN" sz="1400"/>
              <a:t>2</a:t>
            </a:r>
            <a:r>
              <a:rPr lang="zh-CN" altLang="en-US" sz="1400"/>
              <a:t>周，步骤有</a:t>
            </a:r>
            <a:r>
              <a:rPr lang="en-US" altLang="zh-CN" sz="1400"/>
              <a:t>....</a:t>
            </a:r>
            <a:r>
              <a:rPr lang="zh-CN" altLang="en-US" sz="1400"/>
              <a:t>，还没算上撰写过程的用词问题、格式规范问题、还有人工校对出现的误差</a:t>
            </a:r>
            <a:endParaRPr lang="en-US" altLang="zh-CN" sz="1400"/>
          </a:p>
          <a:p>
            <a:endParaRPr lang="en-US" altLang="zh-CN" sz="1400"/>
          </a:p>
          <a:p>
            <a:r>
              <a:rPr lang="en-US" altLang="zh-CN" sz="1400"/>
              <a:t>4. </a:t>
            </a:r>
            <a:r>
              <a:rPr lang="zh-CN" altLang="en-US" sz="1400"/>
              <a:t>进行数字化创新后，只需要</a:t>
            </a:r>
            <a:r>
              <a:rPr lang="en-US" altLang="zh-CN" sz="1400"/>
              <a:t>5</a:t>
            </a:r>
            <a:r>
              <a:rPr lang="zh-CN" altLang="en-US" sz="1400"/>
              <a:t>分钟，</a:t>
            </a:r>
            <a:r>
              <a:rPr lang="en-US" altLang="zh-CN" sz="1400"/>
              <a:t>4</a:t>
            </a:r>
            <a:r>
              <a:rPr lang="zh-CN" altLang="en-US" sz="1400"/>
              <a:t>个小步骤，点点鼠标，就可以生成《改革成果报告》电子文档，格式规范统一，人工校对相对简单。如何操作呢，首先</a:t>
            </a:r>
            <a:r>
              <a:rPr lang="en-US" altLang="zh-CN" sz="1400"/>
              <a:t>....</a:t>
            </a:r>
            <a:endParaRPr lang="en-US" altLang="zh-CN" sz="1400"/>
          </a:p>
          <a:p>
            <a:endParaRPr lang="en-US" altLang="zh-CN" sz="1400"/>
          </a:p>
          <a:p>
            <a:r>
              <a:rPr lang="en-US" altLang="zh-CN" sz="1400"/>
              <a:t>5. </a:t>
            </a:r>
            <a:r>
              <a:rPr lang="zh-CN" altLang="en-US" sz="1400"/>
              <a:t>层级细度，例如区深改委， 专项小组，责任单位，自上而下的三级</a:t>
            </a:r>
            <a:endParaRPr lang="zh-CN" altLang="en-US" sz="1400"/>
          </a:p>
          <a:p>
            <a:endParaRPr lang="zh-CN" altLang="en-US" sz="1400"/>
          </a:p>
          <a:p>
            <a:r>
              <a:rPr lang="en-US" altLang="zh-CN" sz="1400"/>
              <a:t>6. </a:t>
            </a:r>
            <a:r>
              <a:rPr lang="zh-CN" altLang="en-US" sz="1400"/>
              <a:t>主题模版：根据不同的场合、不同的报告类型，选择合适的主题，</a:t>
            </a:r>
            <a:endParaRPr lang="zh-CN" altLang="en-US" sz="1400"/>
          </a:p>
          <a:p>
            <a:endParaRPr lang="zh-CN" altLang="en-US" sz="1400"/>
          </a:p>
          <a:p>
            <a:r>
              <a:rPr lang="en-US" altLang="zh-CN" sz="1400"/>
              <a:t>7. </a:t>
            </a:r>
            <a:r>
              <a:rPr lang="zh-CN" altLang="en-US" sz="1400"/>
              <a:t>效率提升达到</a:t>
            </a:r>
            <a:r>
              <a:rPr lang="en-US" altLang="zh-CN" sz="1400"/>
              <a:t>99.95%</a:t>
            </a:r>
            <a:endParaRPr lang="en-US" altLang="zh-CN"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以前是通过工作总计额，改革内</a:t>
            </a:r>
            <a:r>
              <a:rPr lang="en-US" altLang="zh-CN"/>
              <a:t>kan</a:t>
            </a:r>
            <a:r>
              <a:rPr lang="zh-CN" altLang="en-US"/>
              <a:t>等等纸质文件流转来传播共享改革经验，这很低效，甚至传递不通</a:t>
            </a:r>
            <a:endParaRPr lang="zh-CN" altLang="en-US"/>
          </a:p>
          <a:p>
            <a:endParaRPr lang="zh-CN" altLang="en-US"/>
          </a:p>
          <a:p>
            <a:r>
              <a:rPr lang="en-US" altLang="zh-CN"/>
              <a:t>2.</a:t>
            </a:r>
            <a:r>
              <a:rPr lang="zh-CN" altLang="en-US"/>
              <a:t>数字化创新后，在上一个场景生成的数字化报告就可以通过互联网的形式进行高效的传播推广。</a:t>
            </a:r>
            <a:endParaRPr lang="zh-CN" altLang="en-US"/>
          </a:p>
          <a:p>
            <a:endParaRPr lang="zh-CN" altLang="en-US"/>
          </a:p>
          <a:p>
            <a:r>
              <a:rPr lang="en-US" altLang="zh-CN"/>
              <a:t>3.</a:t>
            </a:r>
            <a:r>
              <a:rPr lang="zh-CN" altLang="en-US"/>
              <a:t>除了数字化报告，还可以通过数据接口，社交媒体等方式进行共享。数据类型多种多样</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bg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10173970" y="6536690"/>
            <a:ext cx="2025015" cy="316865"/>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10173970" y="6536690"/>
            <a:ext cx="2025015" cy="316865"/>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10173970" y="6536690"/>
            <a:ext cx="2025015" cy="316865"/>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bg1"/>
                </a:solidFill>
                <a:effectLst>
                  <a:outerShdw blurRad="38100" dist="38100" dir="2700000" algn="tl">
                    <a:srgbClr val="000000">
                      <a:alpha val="43137"/>
                    </a:srgbClr>
                  </a:outerShdw>
                </a:effectLst>
                <a:uFillTx/>
                <a:latin typeface="+mj-lt"/>
                <a:ea typeface="+mj-ea"/>
                <a:cs typeface="思源黑体 CN Light" panose="020B0300000000000000" charset="-122"/>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10173970" y="6536690"/>
            <a:ext cx="2025015" cy="316865"/>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bg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bg1"/>
                </a:solidFill>
                <a:uFillTx/>
                <a:latin typeface="+mn-lt"/>
                <a:ea typeface="+mn-ea"/>
                <a:cs typeface="思源黑体 CN Light" panose="020B0300000000000000"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10173970" y="6536690"/>
            <a:ext cx="2025015" cy="316865"/>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bg1"/>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10173970" y="6536690"/>
            <a:ext cx="2025015" cy="316865"/>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bg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bg1"/>
                </a:solidFill>
                <a:uFillTx/>
                <a:latin typeface="+mn-lt"/>
                <a:ea typeface="+mn-ea"/>
                <a:cs typeface="思源黑体 CN Light" panose="020B0300000000000000"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10173970" y="6536690"/>
            <a:ext cx="2025015" cy="316865"/>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10173970" y="6536690"/>
            <a:ext cx="2025015" cy="31686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n-lt"/>
                <a:ea typeface="+mn-ea"/>
                <a:cs typeface="思源黑体 CN Light" panose="020B0300000000000000" charset="-122"/>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10173970" y="6536690"/>
            <a:ext cx="2025015" cy="316865"/>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bg1"/>
                </a:solidFill>
              </a:defRPr>
            </a:lvl1pPr>
            <a:lvl2pPr indent="0" eaLnBrk="1" fontAlgn="auto" latinLnBrk="0" hangingPunct="1">
              <a:defRPr>
                <a:solidFill>
                  <a:schemeClr val="bg1"/>
                </a:solidFill>
              </a:defRPr>
            </a:lvl2pPr>
            <a:lvl3pPr indent="0" eaLnBrk="1" fontAlgn="auto" latinLnBrk="0" hangingPunct="1">
              <a:defRPr>
                <a:solidFill>
                  <a:schemeClr val="bg1"/>
                </a:solidFill>
              </a:defRPr>
            </a:lvl3pPr>
            <a:lvl4pPr indent="0" eaLnBrk="1" fontAlgn="auto" latinLnBrk="0" hangingPunct="1">
              <a:defRPr>
                <a:solidFill>
                  <a:schemeClr val="bg1"/>
                </a:solidFill>
              </a:defRPr>
            </a:lvl4pPr>
            <a:lvl5pPr indent="0" eaLnBrk="1" fontAlgn="auto" latinLnBrk="0" hangingPunct="1">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10173970" y="6536690"/>
            <a:ext cx="2025015" cy="316865"/>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6222A"/>
            </a:gs>
            <a:gs pos="87000">
              <a:srgbClr val="223743"/>
            </a:gs>
          </a:gsLst>
          <a:lin ang="162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Light" panose="020B0300000000000000" charset="-122"/>
              <a:ea typeface="思源黑体 CN Light" panose="020B0300000000000000" charset="-122"/>
              <a:cs typeface="思源黑体 CN Light" panose="020B0300000000000000"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bg1"/>
          </a:solidFill>
          <a:uFillTx/>
          <a:latin typeface="思源黑体 CN Normal" panose="020B0400000000000000" charset="-122"/>
          <a:ea typeface="思源黑体 CN Normal" panose="020B0400000000000000" charset="-122"/>
          <a:cs typeface="思源黑体 CN Light" panose="020B03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思源黑体 CN Light" panose="020B0300000000000000" charset="-122"/>
          <a:ea typeface="思源黑体 CN Light" panose="020B0300000000000000" charset="-122"/>
          <a:cs typeface="思源黑体 CN Light" panose="020B03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tags" Target="../tags/tag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0390" y="1717040"/>
            <a:ext cx="9070975" cy="2168525"/>
          </a:xfrm>
          <a:prstGeom prst="rect">
            <a:avLst/>
          </a:prstGeom>
          <a:noFill/>
        </p:spPr>
        <p:txBody>
          <a:bodyPr wrap="square" rtlCol="0">
            <a:spAutoFit/>
          </a:bodyPr>
          <a:lstStyle/>
          <a:p>
            <a:pPr algn="l">
              <a:lnSpc>
                <a:spcPct val="125000"/>
              </a:lnSpc>
              <a:spcBef>
                <a:spcPts val="0"/>
              </a:spcBef>
              <a:spcAft>
                <a:spcPts val="0"/>
              </a:spcAft>
            </a:pPr>
            <a:r>
              <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深改政务数字化智慧工作台</a:t>
            </a:r>
            <a:br>
              <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br>
            <a:r>
              <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建设方案</a:t>
            </a:r>
            <a:endParaRPr kumimoji="1" lang="zh-CN" altLang="en-US" sz="54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6" name="矩形 5"/>
          <p:cNvSpPr/>
          <p:nvPr/>
        </p:nvSpPr>
        <p:spPr>
          <a:xfrm>
            <a:off x="1414780" y="4458970"/>
            <a:ext cx="3533140" cy="5740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kumimoji="1" lang="zh-CN" altLang="en-US" sz="2000"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rPr>
              <a:t>深圳维格智数科技有限公司</a:t>
            </a:r>
            <a:endParaRPr kumimoji="1" lang="zh-CN" altLang="en-US" sz="2000"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endParaRPr>
          </a:p>
        </p:txBody>
      </p:sp>
      <p:cxnSp>
        <p:nvCxnSpPr>
          <p:cNvPr id="14" name="直线连接符 16"/>
          <p:cNvCxnSpPr/>
          <p:nvPr/>
        </p:nvCxnSpPr>
        <p:spPr>
          <a:xfrm>
            <a:off x="640080" y="4025900"/>
            <a:ext cx="4131945" cy="0"/>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图片 7"/>
          <p:cNvPicPr>
            <a:picLocks noChangeAspect="1"/>
          </p:cNvPicPr>
          <p:nvPr/>
        </p:nvPicPr>
        <p:blipFill>
          <a:blip r:embed="rId1"/>
          <a:srcRect l="34390" t="17464" r="35535" b="55487"/>
          <a:stretch>
            <a:fillRect/>
          </a:stretch>
        </p:blipFill>
        <p:spPr>
          <a:xfrm>
            <a:off x="640080" y="4402455"/>
            <a:ext cx="699770" cy="6305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1387">
        <p:fade/>
      </p:transition>
    </mc:Choice>
    <mc:Fallback>
      <p:transition advTm="1387">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文本框 27"/>
          <p:cNvSpPr txBox="1"/>
          <p:nvPr/>
        </p:nvSpPr>
        <p:spPr>
          <a:xfrm>
            <a:off x="480060" y="449580"/>
            <a:ext cx="5784850" cy="460375"/>
          </a:xfrm>
          <a:prstGeom prst="rect">
            <a:avLst/>
          </a:prstGeom>
          <a:noFill/>
        </p:spPr>
        <p:txBody>
          <a:bodyPr wrap="square" rtlCol="0">
            <a:spAutoFit/>
          </a:bodyPr>
          <a:p>
            <a:r>
              <a:rPr lang="zh-CN" sz="2400">
                <a:solidFill>
                  <a:schemeClr val="bg1"/>
                </a:solidFill>
                <a:latin typeface="思源黑体 CN Normal" panose="020B0400000000000000" charset="-122"/>
                <a:ea typeface="思源黑体 CN Normal" panose="020B0400000000000000" charset="-122"/>
                <a:sym typeface="+mn-ea"/>
              </a:rPr>
              <a:t>应用场景</a:t>
            </a:r>
            <a:r>
              <a:rPr lang="en-US" altLang="zh-CN" sz="2400">
                <a:solidFill>
                  <a:schemeClr val="bg1"/>
                </a:solidFill>
                <a:latin typeface="思源黑体 CN Normal" panose="020B0400000000000000" charset="-122"/>
                <a:ea typeface="思源黑体 CN Normal" panose="020B0400000000000000" charset="-122"/>
                <a:sym typeface="+mn-ea"/>
              </a:rPr>
              <a:t>3</a:t>
            </a:r>
            <a:r>
              <a:rPr lang="zh-CN" altLang="en-US" sz="2400">
                <a:solidFill>
                  <a:schemeClr val="bg1"/>
                </a:solidFill>
                <a:latin typeface="思源黑体 CN Normal" panose="020B0400000000000000" charset="-122"/>
                <a:ea typeface="思源黑体 CN Normal" panose="020B0400000000000000" charset="-122"/>
                <a:sym typeface="+mn-ea"/>
              </a:rPr>
              <a:t>：</a:t>
            </a:r>
            <a:r>
              <a:rPr lang="zh-CN" sz="2400">
                <a:solidFill>
                  <a:schemeClr val="bg1"/>
                </a:solidFill>
                <a:latin typeface="思源黑体 CN Normal" panose="020B0400000000000000" charset="-122"/>
                <a:ea typeface="思源黑体 CN Normal" panose="020B0400000000000000" charset="-122"/>
              </a:rPr>
              <a:t>改革成果的宣传推广工作</a:t>
            </a:r>
            <a:endParaRPr lang="zh-CN" sz="2400">
              <a:solidFill>
                <a:schemeClr val="bg1"/>
              </a:solidFill>
              <a:latin typeface="思源黑体 CN Normal" panose="020B0400000000000000" charset="-122"/>
              <a:ea typeface="思源黑体 CN Normal" panose="020B0400000000000000" charset="-122"/>
            </a:endParaRPr>
          </a:p>
        </p:txBody>
      </p:sp>
      <p:pic>
        <p:nvPicPr>
          <p:cNvPr id="22" name="图片 21" descr="icons8-男性用户-100"/>
          <p:cNvPicPr>
            <a:picLocks noChangeAspect="1"/>
          </p:cNvPicPr>
          <p:nvPr/>
        </p:nvPicPr>
        <p:blipFill>
          <a:blip r:embed="rId1"/>
          <a:stretch>
            <a:fillRect/>
          </a:stretch>
        </p:blipFill>
        <p:spPr>
          <a:xfrm>
            <a:off x="2125980" y="2194560"/>
            <a:ext cx="603250" cy="603250"/>
          </a:xfrm>
          <a:prstGeom prst="rect">
            <a:avLst/>
          </a:prstGeom>
          <a:solidFill>
            <a:schemeClr val="bg1"/>
          </a:solidFill>
        </p:spPr>
      </p:pic>
      <p:sp>
        <p:nvSpPr>
          <p:cNvPr id="26" name="剪去单角的矩形 25"/>
          <p:cNvSpPr/>
          <p:nvPr/>
        </p:nvSpPr>
        <p:spPr>
          <a:xfrm>
            <a:off x="480060" y="1515110"/>
            <a:ext cx="1339215" cy="431800"/>
          </a:xfrm>
          <a:prstGeom prst="snip1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以</a:t>
            </a: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前</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27" name="剪去单角的矩形 26"/>
          <p:cNvSpPr/>
          <p:nvPr/>
        </p:nvSpPr>
        <p:spPr>
          <a:xfrm>
            <a:off x="5687695" y="1515110"/>
            <a:ext cx="1506855" cy="431800"/>
          </a:xfrm>
          <a:prstGeom prst="snip1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数字化创新后</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30" name="矩形 29"/>
          <p:cNvSpPr/>
          <p:nvPr/>
        </p:nvSpPr>
        <p:spPr>
          <a:xfrm>
            <a:off x="610870" y="4554220"/>
            <a:ext cx="906145" cy="7277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微信</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公众号</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31" name="矩形 30"/>
          <p:cNvSpPr/>
          <p:nvPr/>
        </p:nvSpPr>
        <p:spPr>
          <a:xfrm>
            <a:off x="1985645" y="4554220"/>
            <a:ext cx="906145" cy="7277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Web</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门户站</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32" name="矩形 31"/>
          <p:cNvSpPr/>
          <p:nvPr/>
        </p:nvSpPr>
        <p:spPr>
          <a:xfrm>
            <a:off x="3757295" y="4554220"/>
            <a:ext cx="1198880" cy="7277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其他</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第三方媒体</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33" name="文本框 32"/>
          <p:cNvSpPr txBox="1"/>
          <p:nvPr/>
        </p:nvSpPr>
        <p:spPr>
          <a:xfrm>
            <a:off x="2891790" y="4554220"/>
            <a:ext cx="865505" cy="706755"/>
          </a:xfrm>
          <a:prstGeom prst="rect">
            <a:avLst/>
          </a:prstGeom>
          <a:noFill/>
        </p:spPr>
        <p:txBody>
          <a:bodyPr wrap="square" rtlCol="0">
            <a:spAutoFit/>
          </a:bodyPr>
          <a:p>
            <a:pPr algn="ctr"/>
            <a:r>
              <a:rPr lang="en-US" altLang="zh-CN" sz="4000" b="1">
                <a:solidFill>
                  <a:schemeClr val="bg1"/>
                </a:solidFill>
              </a:rPr>
              <a:t>…</a:t>
            </a:r>
            <a:endParaRPr lang="en-US" altLang="zh-CN" sz="4000" b="1">
              <a:solidFill>
                <a:schemeClr val="bg1"/>
              </a:solidFill>
            </a:endParaRPr>
          </a:p>
        </p:txBody>
      </p:sp>
      <p:sp>
        <p:nvSpPr>
          <p:cNvPr id="35" name="文本框 34"/>
          <p:cNvSpPr txBox="1"/>
          <p:nvPr/>
        </p:nvSpPr>
        <p:spPr>
          <a:xfrm>
            <a:off x="2809875" y="2312035"/>
            <a:ext cx="784860" cy="368300"/>
          </a:xfrm>
          <a:prstGeom prst="rect">
            <a:avLst/>
          </a:prstGeom>
          <a:noFill/>
        </p:spPr>
        <p:txBody>
          <a:bodyPr wrap="square" rtlCol="0">
            <a:spAutoFit/>
          </a:bodyPr>
          <a:p>
            <a:r>
              <a:rPr lang="zh-CN" altLang="en-US">
                <a:solidFill>
                  <a:schemeClr val="bg1"/>
                </a:solidFill>
              </a:rPr>
              <a:t>人员</a:t>
            </a:r>
            <a:endParaRPr lang="zh-CN" altLang="en-US">
              <a:solidFill>
                <a:schemeClr val="bg1"/>
              </a:solidFill>
            </a:endParaRPr>
          </a:p>
        </p:txBody>
      </p:sp>
      <p:cxnSp>
        <p:nvCxnSpPr>
          <p:cNvPr id="38" name="直接箭头连接符 37"/>
          <p:cNvCxnSpPr/>
          <p:nvPr/>
        </p:nvCxnSpPr>
        <p:spPr>
          <a:xfrm flipH="1">
            <a:off x="1295400" y="3054985"/>
            <a:ext cx="690245" cy="124714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rot="1740000">
            <a:off x="1216025" y="2888615"/>
            <a:ext cx="428625" cy="1354455"/>
          </a:xfrm>
          <a:prstGeom prst="rect">
            <a:avLst/>
          </a:prstGeom>
          <a:noFill/>
        </p:spPr>
        <p:txBody>
          <a:bodyPr vert="eaVert" wrap="square" rtlCol="0">
            <a:spAutoFit/>
          </a:bodyPr>
          <a:p>
            <a:r>
              <a:rPr lang="zh-CN" altLang="en-US" sz="1600">
                <a:solidFill>
                  <a:schemeClr val="bg1"/>
                </a:solidFill>
              </a:rPr>
              <a:t>编写排版</a:t>
            </a:r>
            <a:endParaRPr lang="zh-CN" altLang="en-US" sz="1600">
              <a:solidFill>
                <a:schemeClr val="bg1"/>
              </a:solidFill>
            </a:endParaRPr>
          </a:p>
        </p:txBody>
      </p:sp>
      <p:cxnSp>
        <p:nvCxnSpPr>
          <p:cNvPr id="36" name="直接箭头连接符 35"/>
          <p:cNvCxnSpPr/>
          <p:nvPr/>
        </p:nvCxnSpPr>
        <p:spPr>
          <a:xfrm rot="19920000" flipH="1">
            <a:off x="2237740" y="3054985"/>
            <a:ext cx="690245" cy="124714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151380" y="3001645"/>
            <a:ext cx="428625" cy="1354455"/>
          </a:xfrm>
          <a:prstGeom prst="rect">
            <a:avLst/>
          </a:prstGeom>
          <a:noFill/>
        </p:spPr>
        <p:txBody>
          <a:bodyPr vert="eaVert" wrap="square" rtlCol="0">
            <a:spAutoFit/>
          </a:bodyPr>
          <a:p>
            <a:r>
              <a:rPr lang="zh-CN" altLang="en-US" sz="1600">
                <a:solidFill>
                  <a:schemeClr val="bg1"/>
                </a:solidFill>
              </a:rPr>
              <a:t>编写排版</a:t>
            </a:r>
            <a:endParaRPr lang="zh-CN" altLang="en-US" sz="1600">
              <a:solidFill>
                <a:schemeClr val="bg1"/>
              </a:solidFill>
            </a:endParaRPr>
          </a:p>
        </p:txBody>
      </p:sp>
      <p:cxnSp>
        <p:nvCxnSpPr>
          <p:cNvPr id="39" name="直接箭头连接符 38"/>
          <p:cNvCxnSpPr/>
          <p:nvPr/>
        </p:nvCxnSpPr>
        <p:spPr>
          <a:xfrm>
            <a:off x="3043555" y="3023235"/>
            <a:ext cx="967740" cy="136779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rot="19440000">
            <a:off x="3514725" y="2877185"/>
            <a:ext cx="428625" cy="1354455"/>
          </a:xfrm>
          <a:prstGeom prst="rect">
            <a:avLst/>
          </a:prstGeom>
          <a:noFill/>
        </p:spPr>
        <p:txBody>
          <a:bodyPr vert="eaVert" wrap="square" rtlCol="0">
            <a:spAutoFit/>
          </a:bodyPr>
          <a:p>
            <a:r>
              <a:rPr lang="zh-CN" altLang="en-US" sz="1600">
                <a:solidFill>
                  <a:schemeClr val="bg1"/>
                </a:solidFill>
              </a:rPr>
              <a:t>编写排版</a:t>
            </a:r>
            <a:endParaRPr lang="zh-CN" altLang="en-US" sz="1600">
              <a:solidFill>
                <a:schemeClr val="bg1"/>
              </a:solidFill>
            </a:endParaRPr>
          </a:p>
        </p:txBody>
      </p:sp>
      <p:sp>
        <p:nvSpPr>
          <p:cNvPr id="42" name="文本框 41"/>
          <p:cNvSpPr txBox="1"/>
          <p:nvPr/>
        </p:nvSpPr>
        <p:spPr>
          <a:xfrm>
            <a:off x="611505" y="5522595"/>
            <a:ext cx="4609465" cy="398780"/>
          </a:xfrm>
          <a:prstGeom prst="rect">
            <a:avLst/>
          </a:prstGeom>
          <a:noFill/>
        </p:spPr>
        <p:txBody>
          <a:bodyPr wrap="square" rtlCol="0">
            <a:spAutoFit/>
          </a:bodyPr>
          <a:p>
            <a:pPr algn="ctr"/>
            <a:r>
              <a:rPr lang="zh-CN" altLang="en-US" sz="2000">
                <a:solidFill>
                  <a:schemeClr val="accent4">
                    <a:lumMod val="60000"/>
                    <a:lumOff val="40000"/>
                  </a:schemeClr>
                </a:solidFill>
              </a:rPr>
              <a:t>人工操作，重复发布，工作琐碎且耗时</a:t>
            </a:r>
            <a:endParaRPr lang="zh-CN" altLang="en-US" sz="2000">
              <a:solidFill>
                <a:schemeClr val="accent4">
                  <a:lumMod val="60000"/>
                  <a:lumOff val="40000"/>
                </a:schemeClr>
              </a:solidFill>
            </a:endParaRPr>
          </a:p>
        </p:txBody>
      </p:sp>
      <p:pic>
        <p:nvPicPr>
          <p:cNvPr id="43" name="图片 42" descr="icons8-男性用户-100"/>
          <p:cNvPicPr>
            <a:picLocks noChangeAspect="1"/>
          </p:cNvPicPr>
          <p:nvPr/>
        </p:nvPicPr>
        <p:blipFill>
          <a:blip r:embed="rId1"/>
          <a:stretch>
            <a:fillRect/>
          </a:stretch>
        </p:blipFill>
        <p:spPr>
          <a:xfrm>
            <a:off x="7943850" y="1343660"/>
            <a:ext cx="603250" cy="603250"/>
          </a:xfrm>
          <a:prstGeom prst="rect">
            <a:avLst/>
          </a:prstGeom>
          <a:solidFill>
            <a:schemeClr val="bg1"/>
          </a:solidFill>
        </p:spPr>
      </p:pic>
      <p:sp>
        <p:nvSpPr>
          <p:cNvPr id="44" name="矩形 43"/>
          <p:cNvSpPr/>
          <p:nvPr/>
        </p:nvSpPr>
        <p:spPr>
          <a:xfrm>
            <a:off x="6273165" y="4554220"/>
            <a:ext cx="906145" cy="727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effectLst>
                  <a:outerShdw blurRad="38100" dist="38100" dir="2700000" algn="tl">
                    <a:srgbClr val="000000">
                      <a:alpha val="43137"/>
                    </a:srgbClr>
                  </a:outerShdw>
                </a:effectLst>
              </a:rPr>
              <a:t>微信</a:t>
            </a:r>
            <a:endParaRPr lang="zh-CN" altLang="en-US" sz="1600">
              <a:effectLst>
                <a:outerShdw blurRad="38100" dist="38100" dir="2700000" algn="tl">
                  <a:srgbClr val="000000">
                    <a:alpha val="43137"/>
                  </a:srgbClr>
                </a:outerShdw>
              </a:effectLst>
            </a:endParaRPr>
          </a:p>
          <a:p>
            <a:pPr algn="ctr"/>
            <a:r>
              <a:rPr lang="zh-CN" altLang="en-US" sz="1600">
                <a:effectLst>
                  <a:outerShdw blurRad="38100" dist="38100" dir="2700000" algn="tl">
                    <a:srgbClr val="000000">
                      <a:alpha val="43137"/>
                    </a:srgbClr>
                  </a:outerShdw>
                </a:effectLst>
              </a:rPr>
              <a:t>公众号</a:t>
            </a:r>
            <a:endParaRPr lang="zh-CN" altLang="en-US" sz="1600">
              <a:effectLst>
                <a:outerShdw blurRad="38100" dist="38100" dir="2700000" algn="tl">
                  <a:srgbClr val="000000">
                    <a:alpha val="43137"/>
                  </a:srgbClr>
                </a:outerShdw>
              </a:effectLst>
            </a:endParaRPr>
          </a:p>
        </p:txBody>
      </p:sp>
      <p:sp>
        <p:nvSpPr>
          <p:cNvPr id="45" name="矩形 44"/>
          <p:cNvSpPr/>
          <p:nvPr/>
        </p:nvSpPr>
        <p:spPr>
          <a:xfrm>
            <a:off x="7647940" y="4554220"/>
            <a:ext cx="906145" cy="727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effectLst>
                  <a:outerShdw blurRad="38100" dist="38100" dir="2700000" algn="tl">
                    <a:srgbClr val="000000">
                      <a:alpha val="43137"/>
                    </a:srgbClr>
                  </a:outerShdw>
                </a:effectLst>
              </a:rPr>
              <a:t>Web</a:t>
            </a:r>
            <a:endParaRPr lang="en-US" altLang="zh-CN" sz="1600">
              <a:effectLst>
                <a:outerShdw blurRad="38100" dist="38100" dir="2700000" algn="tl">
                  <a:srgbClr val="000000">
                    <a:alpha val="43137"/>
                  </a:srgbClr>
                </a:outerShdw>
              </a:effectLst>
            </a:endParaRPr>
          </a:p>
          <a:p>
            <a:pPr algn="ctr"/>
            <a:r>
              <a:rPr lang="zh-CN" altLang="en-US" sz="1600">
                <a:effectLst>
                  <a:outerShdw blurRad="38100" dist="38100" dir="2700000" algn="tl">
                    <a:srgbClr val="000000">
                      <a:alpha val="43137"/>
                    </a:srgbClr>
                  </a:outerShdw>
                </a:effectLst>
              </a:rPr>
              <a:t>门户站</a:t>
            </a:r>
            <a:endParaRPr lang="zh-CN" altLang="en-US" sz="1600">
              <a:effectLst>
                <a:outerShdw blurRad="38100" dist="38100" dir="2700000" algn="tl">
                  <a:srgbClr val="000000">
                    <a:alpha val="43137"/>
                  </a:srgbClr>
                </a:outerShdw>
              </a:effectLst>
            </a:endParaRPr>
          </a:p>
        </p:txBody>
      </p:sp>
      <p:sp>
        <p:nvSpPr>
          <p:cNvPr id="46" name="矩形 45"/>
          <p:cNvSpPr/>
          <p:nvPr/>
        </p:nvSpPr>
        <p:spPr>
          <a:xfrm>
            <a:off x="9419590" y="4554220"/>
            <a:ext cx="1198880" cy="727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effectLst>
                  <a:outerShdw blurRad="38100" dist="38100" dir="2700000" algn="tl">
                    <a:srgbClr val="000000">
                      <a:alpha val="43137"/>
                    </a:srgbClr>
                  </a:outerShdw>
                </a:effectLst>
              </a:rPr>
              <a:t>其他</a:t>
            </a:r>
            <a:endParaRPr lang="zh-CN" altLang="en-US" sz="1600">
              <a:effectLst>
                <a:outerShdw blurRad="38100" dist="38100" dir="2700000" algn="tl">
                  <a:srgbClr val="000000">
                    <a:alpha val="43137"/>
                  </a:srgbClr>
                </a:outerShdw>
              </a:effectLst>
            </a:endParaRPr>
          </a:p>
          <a:p>
            <a:pPr algn="ctr"/>
            <a:r>
              <a:rPr lang="zh-CN" altLang="en-US" sz="1600">
                <a:effectLst>
                  <a:outerShdw blurRad="38100" dist="38100" dir="2700000" algn="tl">
                    <a:srgbClr val="000000">
                      <a:alpha val="43137"/>
                    </a:srgbClr>
                  </a:outerShdw>
                </a:effectLst>
              </a:rPr>
              <a:t>第三方媒体</a:t>
            </a:r>
            <a:endParaRPr lang="zh-CN" altLang="en-US" sz="1600">
              <a:effectLst>
                <a:outerShdw blurRad="38100" dist="38100" dir="2700000" algn="tl">
                  <a:srgbClr val="000000">
                    <a:alpha val="43137"/>
                  </a:srgbClr>
                </a:outerShdw>
              </a:effectLst>
            </a:endParaRPr>
          </a:p>
        </p:txBody>
      </p:sp>
      <p:sp>
        <p:nvSpPr>
          <p:cNvPr id="47" name="文本框 46"/>
          <p:cNvSpPr txBox="1"/>
          <p:nvPr/>
        </p:nvSpPr>
        <p:spPr>
          <a:xfrm>
            <a:off x="8554085" y="4554220"/>
            <a:ext cx="865505" cy="706755"/>
          </a:xfrm>
          <a:prstGeom prst="rect">
            <a:avLst/>
          </a:prstGeom>
          <a:noFill/>
        </p:spPr>
        <p:txBody>
          <a:bodyPr wrap="square" rtlCol="0">
            <a:spAutoFit/>
          </a:bodyPr>
          <a:p>
            <a:pPr algn="ctr"/>
            <a:r>
              <a:rPr lang="en-US" altLang="zh-CN" sz="4000" b="1">
                <a:solidFill>
                  <a:schemeClr val="bg1"/>
                </a:solidFill>
              </a:rPr>
              <a:t>…</a:t>
            </a:r>
            <a:endParaRPr lang="en-US" altLang="zh-CN" sz="4000" b="1">
              <a:solidFill>
                <a:schemeClr val="bg1"/>
              </a:solidFill>
            </a:endParaRPr>
          </a:p>
        </p:txBody>
      </p:sp>
      <p:sp>
        <p:nvSpPr>
          <p:cNvPr id="48" name="文本框 47"/>
          <p:cNvSpPr txBox="1"/>
          <p:nvPr/>
        </p:nvSpPr>
        <p:spPr>
          <a:xfrm>
            <a:off x="8634730" y="1461135"/>
            <a:ext cx="784860" cy="368300"/>
          </a:xfrm>
          <a:prstGeom prst="rect">
            <a:avLst/>
          </a:prstGeom>
          <a:noFill/>
        </p:spPr>
        <p:txBody>
          <a:bodyPr wrap="square" rtlCol="0">
            <a:spAutoFit/>
          </a:bodyPr>
          <a:p>
            <a:r>
              <a:rPr lang="zh-CN" altLang="en-US">
                <a:solidFill>
                  <a:schemeClr val="bg1"/>
                </a:solidFill>
              </a:rPr>
              <a:t>人员</a:t>
            </a:r>
            <a:endParaRPr lang="zh-CN" altLang="en-US">
              <a:solidFill>
                <a:schemeClr val="bg1"/>
              </a:solidFill>
            </a:endParaRPr>
          </a:p>
        </p:txBody>
      </p:sp>
      <p:sp>
        <p:nvSpPr>
          <p:cNvPr id="55" name="文本框 54"/>
          <p:cNvSpPr txBox="1"/>
          <p:nvPr/>
        </p:nvSpPr>
        <p:spPr>
          <a:xfrm>
            <a:off x="6624320" y="5522595"/>
            <a:ext cx="4345305" cy="398780"/>
          </a:xfrm>
          <a:prstGeom prst="rect">
            <a:avLst/>
          </a:prstGeom>
          <a:noFill/>
        </p:spPr>
        <p:txBody>
          <a:bodyPr wrap="square" rtlCol="0">
            <a:spAutoFit/>
          </a:bodyPr>
          <a:p>
            <a:pPr algn="ctr"/>
            <a:r>
              <a:rPr lang="zh-CN" altLang="en-US" sz="2000">
                <a:solidFill>
                  <a:schemeClr val="accent4">
                    <a:lumMod val="60000"/>
                    <a:lumOff val="40000"/>
                  </a:schemeClr>
                </a:solidFill>
              </a:rPr>
              <a:t>智能排版，自动</a:t>
            </a:r>
            <a:r>
              <a:rPr lang="zh-CN" altLang="en-US" sz="2000">
                <a:solidFill>
                  <a:schemeClr val="accent4">
                    <a:lumMod val="60000"/>
                    <a:lumOff val="40000"/>
                  </a:schemeClr>
                </a:solidFill>
              </a:rPr>
              <a:t>分发，高效宣传</a:t>
            </a:r>
            <a:endParaRPr lang="zh-CN" altLang="en-US" sz="2000">
              <a:solidFill>
                <a:schemeClr val="accent4">
                  <a:lumMod val="60000"/>
                  <a:lumOff val="40000"/>
                </a:schemeClr>
              </a:solidFill>
            </a:endParaRPr>
          </a:p>
        </p:txBody>
      </p:sp>
      <p:cxnSp>
        <p:nvCxnSpPr>
          <p:cNvPr id="59" name="直接箭头连接符 58"/>
          <p:cNvCxnSpPr/>
          <p:nvPr/>
        </p:nvCxnSpPr>
        <p:spPr>
          <a:xfrm flipH="1">
            <a:off x="6722745" y="3771265"/>
            <a:ext cx="6985" cy="66103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8097520" y="3771265"/>
            <a:ext cx="6985" cy="66103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10015220" y="3771265"/>
            <a:ext cx="6985" cy="66103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8248650" y="2205355"/>
            <a:ext cx="0" cy="74422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8439785" y="2235200"/>
            <a:ext cx="3157220" cy="521970"/>
          </a:xfrm>
          <a:prstGeom prst="rect">
            <a:avLst/>
          </a:prstGeom>
          <a:noFill/>
        </p:spPr>
        <p:txBody>
          <a:bodyPr wrap="square" rtlCol="0">
            <a:spAutoFit/>
          </a:bodyPr>
          <a:p>
            <a:r>
              <a:rPr lang="zh-CN" altLang="en-US" sz="1400">
                <a:solidFill>
                  <a:schemeClr val="bg1"/>
                </a:solidFill>
                <a:latin typeface="思源黑体 CN Light" panose="020B0300000000000000" charset="-122"/>
                <a:ea typeface="思源黑体 CN Light" panose="020B0300000000000000" charset="-122"/>
              </a:rPr>
              <a:t>选择资讯库中的「数字化报告</a:t>
            </a:r>
            <a:r>
              <a:rPr lang="en-US" altLang="zh-CN" sz="1400">
                <a:solidFill>
                  <a:schemeClr val="bg1"/>
                </a:solidFill>
                <a:latin typeface="思源黑体 CN Light" panose="020B0300000000000000" charset="-122"/>
                <a:ea typeface="思源黑体 CN Light" panose="020B0300000000000000" charset="-122"/>
              </a:rPr>
              <a:t>」</a:t>
            </a:r>
            <a:r>
              <a:rPr lang="zh-CN" altLang="en-US" sz="1400">
                <a:solidFill>
                  <a:schemeClr val="bg1"/>
                </a:solidFill>
                <a:latin typeface="思源黑体 CN Light" panose="020B0300000000000000" charset="-122"/>
                <a:ea typeface="思源黑体 CN Light" panose="020B0300000000000000" charset="-122"/>
              </a:rPr>
              <a:t>，</a:t>
            </a:r>
            <a:endParaRPr lang="zh-CN" altLang="en-US" sz="1400">
              <a:solidFill>
                <a:schemeClr val="bg1"/>
              </a:solidFill>
              <a:latin typeface="思源黑体 CN Light" panose="020B0300000000000000" charset="-122"/>
              <a:ea typeface="思源黑体 CN Light" panose="020B0300000000000000" charset="-122"/>
            </a:endParaRPr>
          </a:p>
          <a:p>
            <a:r>
              <a:rPr lang="zh-CN" altLang="en-US" sz="1400">
                <a:solidFill>
                  <a:schemeClr val="bg1"/>
                </a:solidFill>
                <a:latin typeface="思源黑体 CN Light" panose="020B0300000000000000" charset="-122"/>
                <a:ea typeface="思源黑体 CN Light" panose="020B0300000000000000" charset="-122"/>
              </a:rPr>
              <a:t>一键发布</a:t>
            </a:r>
            <a:endParaRPr lang="zh-CN" altLang="en-US" sz="1400">
              <a:solidFill>
                <a:schemeClr val="bg1"/>
              </a:solidFill>
              <a:latin typeface="思源黑体 CN Light" panose="020B0300000000000000" charset="-122"/>
              <a:ea typeface="思源黑体 CN Light" panose="020B0300000000000000" charset="-122"/>
            </a:endParaRPr>
          </a:p>
        </p:txBody>
      </p:sp>
      <p:sp>
        <p:nvSpPr>
          <p:cNvPr id="65" name="文本框 64"/>
          <p:cNvSpPr txBox="1"/>
          <p:nvPr/>
        </p:nvSpPr>
        <p:spPr>
          <a:xfrm>
            <a:off x="6257290" y="3771265"/>
            <a:ext cx="367030" cy="730885"/>
          </a:xfrm>
          <a:prstGeom prst="rect">
            <a:avLst/>
          </a:prstGeom>
          <a:noFill/>
        </p:spPr>
        <p:txBody>
          <a:bodyPr vert="eaVert" wrap="square" rtlCol="0">
            <a:spAutoFit/>
          </a:bodyPr>
          <a:p>
            <a:r>
              <a:rPr lang="zh-CN" altLang="en-US" sz="1200">
                <a:solidFill>
                  <a:schemeClr val="bg1"/>
                </a:solidFill>
              </a:rPr>
              <a:t>自动分发</a:t>
            </a:r>
            <a:endParaRPr lang="zh-CN" altLang="en-US" sz="1200">
              <a:solidFill>
                <a:schemeClr val="bg1"/>
              </a:solidFill>
            </a:endParaRPr>
          </a:p>
        </p:txBody>
      </p:sp>
      <p:sp>
        <p:nvSpPr>
          <p:cNvPr id="66" name="文本框 65"/>
          <p:cNvSpPr txBox="1"/>
          <p:nvPr/>
        </p:nvSpPr>
        <p:spPr>
          <a:xfrm>
            <a:off x="7647940" y="3771265"/>
            <a:ext cx="367030" cy="730885"/>
          </a:xfrm>
          <a:prstGeom prst="rect">
            <a:avLst/>
          </a:prstGeom>
          <a:noFill/>
        </p:spPr>
        <p:txBody>
          <a:bodyPr vert="eaVert" wrap="square" rtlCol="0">
            <a:spAutoFit/>
          </a:bodyPr>
          <a:p>
            <a:r>
              <a:rPr lang="zh-CN" altLang="en-US" sz="1200">
                <a:solidFill>
                  <a:schemeClr val="bg1"/>
                </a:solidFill>
              </a:rPr>
              <a:t>自动分发</a:t>
            </a:r>
            <a:endParaRPr lang="zh-CN" altLang="en-US" sz="1200">
              <a:solidFill>
                <a:schemeClr val="bg1"/>
              </a:solidFill>
            </a:endParaRPr>
          </a:p>
        </p:txBody>
      </p:sp>
      <p:sp>
        <p:nvSpPr>
          <p:cNvPr id="67" name="文本框 66"/>
          <p:cNvSpPr txBox="1"/>
          <p:nvPr/>
        </p:nvSpPr>
        <p:spPr>
          <a:xfrm>
            <a:off x="9561195" y="3771265"/>
            <a:ext cx="367030" cy="730885"/>
          </a:xfrm>
          <a:prstGeom prst="rect">
            <a:avLst/>
          </a:prstGeom>
          <a:noFill/>
        </p:spPr>
        <p:txBody>
          <a:bodyPr vert="eaVert" wrap="square" rtlCol="0">
            <a:spAutoFit/>
          </a:bodyPr>
          <a:p>
            <a:r>
              <a:rPr lang="zh-CN" altLang="en-US" sz="1200">
                <a:solidFill>
                  <a:schemeClr val="bg1"/>
                </a:solidFill>
              </a:rPr>
              <a:t>自动分发</a:t>
            </a:r>
            <a:endParaRPr lang="zh-CN" altLang="en-US" sz="1200">
              <a:solidFill>
                <a:schemeClr val="bg1"/>
              </a:solidFill>
            </a:endParaRPr>
          </a:p>
        </p:txBody>
      </p:sp>
      <p:sp>
        <p:nvSpPr>
          <p:cNvPr id="68" name="矩形 67"/>
          <p:cNvSpPr/>
          <p:nvPr/>
        </p:nvSpPr>
        <p:spPr>
          <a:xfrm>
            <a:off x="6273800" y="3023235"/>
            <a:ext cx="4344035" cy="591185"/>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p>
            <a:pPr algn="ctr" fontAlgn="ctr">
              <a:lnSpc>
                <a:spcPct val="100000"/>
              </a:lnSpc>
              <a:spcBef>
                <a:spcPts val="0"/>
              </a:spcBef>
              <a:spcAft>
                <a:spcPts val="0"/>
              </a:spcAft>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「深改政务数字化智慧工作台」</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18540" y="264795"/>
            <a:ext cx="10530205" cy="6477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数字化智能报告的特色亮点</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21" name="直角三角形 20"/>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77850" y="1589405"/>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自动化生成报告</a:t>
            </a:r>
            <a:endParaRPr lang="zh-CN" altLang="en-US" sz="2000"/>
          </a:p>
        </p:txBody>
      </p:sp>
      <p:pic>
        <p:nvPicPr>
          <p:cNvPr id="6" name="图片 5" descr="icons8-复选标记-100"/>
          <p:cNvPicPr>
            <a:picLocks noChangeAspect="1"/>
          </p:cNvPicPr>
          <p:nvPr/>
        </p:nvPicPr>
        <p:blipFill>
          <a:blip r:embed="rId1"/>
          <a:stretch>
            <a:fillRect/>
          </a:stretch>
        </p:blipFill>
        <p:spPr>
          <a:xfrm>
            <a:off x="577850" y="1303655"/>
            <a:ext cx="487680" cy="487680"/>
          </a:xfrm>
          <a:prstGeom prst="rect">
            <a:avLst/>
          </a:prstGeom>
        </p:spPr>
      </p:pic>
      <p:sp>
        <p:nvSpPr>
          <p:cNvPr id="3" name="文本框 2"/>
          <p:cNvSpPr txBox="1"/>
          <p:nvPr/>
        </p:nvSpPr>
        <p:spPr>
          <a:xfrm>
            <a:off x="578485" y="2797175"/>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效率提升</a:t>
            </a:r>
            <a:r>
              <a:rPr lang="en-US" altLang="zh-CN"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99.95%</a:t>
            </a:r>
            <a:endParaRPr lang="en-US" altLang="zh-CN"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5" name="矩形 4"/>
          <p:cNvSpPr/>
          <p:nvPr/>
        </p:nvSpPr>
        <p:spPr>
          <a:xfrm>
            <a:off x="3376930" y="1589405"/>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改革成果高效共享</a:t>
            </a:r>
            <a:endParaRPr lang="zh-CN" altLang="en-US" sz="2000"/>
          </a:p>
        </p:txBody>
      </p:sp>
      <p:pic>
        <p:nvPicPr>
          <p:cNvPr id="7" name="图片 6" descr="icons8-复选标记-100"/>
          <p:cNvPicPr>
            <a:picLocks noChangeAspect="1"/>
          </p:cNvPicPr>
          <p:nvPr/>
        </p:nvPicPr>
        <p:blipFill>
          <a:blip r:embed="rId1"/>
          <a:stretch>
            <a:fillRect/>
          </a:stretch>
        </p:blipFill>
        <p:spPr>
          <a:xfrm>
            <a:off x="3376930" y="1303655"/>
            <a:ext cx="487680" cy="487680"/>
          </a:xfrm>
          <a:prstGeom prst="rect">
            <a:avLst/>
          </a:prstGeom>
        </p:spPr>
      </p:pic>
      <p:sp>
        <p:nvSpPr>
          <p:cNvPr id="9" name="文本框 8"/>
          <p:cNvSpPr txBox="1"/>
          <p:nvPr/>
        </p:nvSpPr>
        <p:spPr>
          <a:xfrm>
            <a:off x="3377565" y="2797175"/>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多渠道多形式</a:t>
            </a:r>
            <a:endPar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11" name="矩形 10"/>
          <p:cNvSpPr/>
          <p:nvPr/>
        </p:nvSpPr>
        <p:spPr>
          <a:xfrm>
            <a:off x="6169660" y="1589405"/>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改革成果</a:t>
            </a:r>
            <a:endParaRPr lang="zh-CN" altLang="en-US" sz="2000"/>
          </a:p>
          <a:p>
            <a:pPr algn="ctr"/>
            <a:r>
              <a:rPr lang="zh-CN" altLang="en-US" sz="2000"/>
              <a:t>智能推广宣传</a:t>
            </a:r>
            <a:endParaRPr lang="zh-CN" altLang="en-US" sz="2000"/>
          </a:p>
        </p:txBody>
      </p:sp>
      <p:pic>
        <p:nvPicPr>
          <p:cNvPr id="13" name="图片 12" descr="icons8-复选标记-100"/>
          <p:cNvPicPr>
            <a:picLocks noChangeAspect="1"/>
          </p:cNvPicPr>
          <p:nvPr/>
        </p:nvPicPr>
        <p:blipFill>
          <a:blip r:embed="rId1"/>
          <a:stretch>
            <a:fillRect/>
          </a:stretch>
        </p:blipFill>
        <p:spPr>
          <a:xfrm>
            <a:off x="6169660" y="1303655"/>
            <a:ext cx="487680" cy="487680"/>
          </a:xfrm>
          <a:prstGeom prst="rect">
            <a:avLst/>
          </a:prstGeom>
        </p:spPr>
      </p:pic>
      <p:sp>
        <p:nvSpPr>
          <p:cNvPr id="15" name="文本框 14"/>
          <p:cNvSpPr txBox="1"/>
          <p:nvPr/>
        </p:nvSpPr>
        <p:spPr>
          <a:xfrm>
            <a:off x="6170295" y="2797175"/>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一键推送各媒体</a:t>
            </a:r>
            <a:endPar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16" name="矩形 15"/>
          <p:cNvSpPr/>
          <p:nvPr/>
        </p:nvSpPr>
        <p:spPr>
          <a:xfrm>
            <a:off x="3376930" y="4183380"/>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数据图表</a:t>
            </a:r>
            <a:r>
              <a:rPr lang="en-US" altLang="zh-CN" sz="2000"/>
              <a:t>+</a:t>
            </a:r>
            <a:r>
              <a:rPr lang="zh-CN" altLang="en-US" sz="2000"/>
              <a:t>案例内容</a:t>
            </a:r>
            <a:endParaRPr lang="zh-CN" altLang="en-US" sz="2000"/>
          </a:p>
        </p:txBody>
      </p:sp>
      <p:pic>
        <p:nvPicPr>
          <p:cNvPr id="17" name="图片 16" descr="icons8-复选标记-100"/>
          <p:cNvPicPr>
            <a:picLocks noChangeAspect="1"/>
          </p:cNvPicPr>
          <p:nvPr/>
        </p:nvPicPr>
        <p:blipFill>
          <a:blip r:embed="rId1"/>
          <a:stretch>
            <a:fillRect/>
          </a:stretch>
        </p:blipFill>
        <p:spPr>
          <a:xfrm>
            <a:off x="3376930" y="3897630"/>
            <a:ext cx="487680" cy="487680"/>
          </a:xfrm>
          <a:prstGeom prst="rect">
            <a:avLst/>
          </a:prstGeom>
        </p:spPr>
      </p:pic>
      <p:sp>
        <p:nvSpPr>
          <p:cNvPr id="22" name="文本框 21"/>
          <p:cNvSpPr txBox="1"/>
          <p:nvPr/>
        </p:nvSpPr>
        <p:spPr>
          <a:xfrm>
            <a:off x="3377565" y="5391150"/>
            <a:ext cx="2519680" cy="337185"/>
          </a:xfrm>
          <a:prstGeom prst="rect">
            <a:avLst/>
          </a:prstGeom>
          <a:noFill/>
        </p:spPr>
        <p:txBody>
          <a:bodyPr wrap="square" rtlCol="0">
            <a:spAutoFit/>
          </a:bodyPr>
          <a:p>
            <a:pPr algn="ctr"/>
            <a:r>
              <a:rPr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反映真实的改革</a:t>
            </a:r>
            <a:r>
              <a:rPr lang="zh-CN"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成效</a:t>
            </a:r>
            <a:endParaRPr lang="zh-CN"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23" name="矩形 22"/>
          <p:cNvSpPr/>
          <p:nvPr/>
        </p:nvSpPr>
        <p:spPr>
          <a:xfrm>
            <a:off x="6176010" y="4183380"/>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改革成果清晰可见</a:t>
            </a:r>
            <a:endParaRPr lang="en-US" altLang="zh-CN" sz="2000"/>
          </a:p>
        </p:txBody>
      </p:sp>
      <p:pic>
        <p:nvPicPr>
          <p:cNvPr id="24" name="图片 23" descr="icons8-复选标记-100"/>
          <p:cNvPicPr>
            <a:picLocks noChangeAspect="1"/>
          </p:cNvPicPr>
          <p:nvPr/>
        </p:nvPicPr>
        <p:blipFill>
          <a:blip r:embed="rId1"/>
          <a:stretch>
            <a:fillRect/>
          </a:stretch>
        </p:blipFill>
        <p:spPr>
          <a:xfrm>
            <a:off x="6176010" y="3897630"/>
            <a:ext cx="487680" cy="487680"/>
          </a:xfrm>
          <a:prstGeom prst="rect">
            <a:avLst/>
          </a:prstGeom>
        </p:spPr>
      </p:pic>
      <p:sp>
        <p:nvSpPr>
          <p:cNvPr id="25" name="文本框 24"/>
          <p:cNvSpPr txBox="1"/>
          <p:nvPr/>
        </p:nvSpPr>
        <p:spPr>
          <a:xfrm>
            <a:off x="6176645" y="5391150"/>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群众参与到改革当中</a:t>
            </a:r>
            <a:endPar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26" name="矩形 25"/>
          <p:cNvSpPr/>
          <p:nvPr/>
        </p:nvSpPr>
        <p:spPr>
          <a:xfrm>
            <a:off x="8968740" y="4183380"/>
            <a:ext cx="2520315" cy="171323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报告</a:t>
            </a:r>
            <a:r>
              <a:rPr lang="zh-CN" altLang="en-US" sz="2000"/>
              <a:t>联动通知</a:t>
            </a:r>
            <a:endParaRPr lang="zh-CN" altLang="en-US" sz="2000"/>
          </a:p>
          <a:p>
            <a:pPr algn="ctr"/>
            <a:r>
              <a:rPr lang="zh-CN" altLang="en-US" sz="2000"/>
              <a:t>涉改单位一起学习</a:t>
            </a:r>
            <a:endParaRPr lang="zh-CN" altLang="en-US" sz="2000"/>
          </a:p>
        </p:txBody>
      </p:sp>
      <p:pic>
        <p:nvPicPr>
          <p:cNvPr id="27" name="图片 26" descr="icons8-复选标记-100"/>
          <p:cNvPicPr>
            <a:picLocks noChangeAspect="1"/>
          </p:cNvPicPr>
          <p:nvPr/>
        </p:nvPicPr>
        <p:blipFill>
          <a:blip r:embed="rId1"/>
          <a:stretch>
            <a:fillRect/>
          </a:stretch>
        </p:blipFill>
        <p:spPr>
          <a:xfrm>
            <a:off x="8968740" y="3897630"/>
            <a:ext cx="487680" cy="487680"/>
          </a:xfrm>
          <a:prstGeom prst="rect">
            <a:avLst/>
          </a:prstGeom>
        </p:spPr>
      </p:pic>
      <p:sp>
        <p:nvSpPr>
          <p:cNvPr id="28" name="文本框 27"/>
          <p:cNvSpPr txBox="1"/>
          <p:nvPr/>
        </p:nvSpPr>
        <p:spPr>
          <a:xfrm>
            <a:off x="8969375" y="5391150"/>
            <a:ext cx="2519680" cy="337185"/>
          </a:xfrm>
          <a:prstGeom prst="rect">
            <a:avLst/>
          </a:prstGeom>
          <a:noFill/>
        </p:spPr>
        <p:txBody>
          <a:bodyPr wrap="square" rtlCol="0">
            <a:spAutoFit/>
          </a:bodyPr>
          <a:p>
            <a:pPr algn="ctr"/>
            <a:r>
              <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提高凝聚力、向心力</a:t>
            </a:r>
            <a:endParaRPr lang="zh-CN" altLang="en-US" sz="160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29" name="文本框 28"/>
          <p:cNvSpPr txBox="1"/>
          <p:nvPr/>
        </p:nvSpPr>
        <p:spPr>
          <a:xfrm>
            <a:off x="8963660" y="2153920"/>
            <a:ext cx="2438400" cy="583565"/>
          </a:xfrm>
          <a:prstGeom prst="rect">
            <a:avLst/>
          </a:prstGeom>
          <a:noFill/>
        </p:spPr>
        <p:txBody>
          <a:bodyPr wrap="square" rtlCol="0">
            <a:spAutoFit/>
          </a:bodyPr>
          <a:p>
            <a:pPr algn="ctr"/>
            <a:r>
              <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rPr>
              <a:t>减负</a:t>
            </a:r>
            <a:r>
              <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rPr>
              <a:t>提效</a:t>
            </a:r>
            <a:endPar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endParaRPr>
          </a:p>
        </p:txBody>
      </p:sp>
      <p:sp>
        <p:nvSpPr>
          <p:cNvPr id="30" name="文本框 29"/>
          <p:cNvSpPr txBox="1"/>
          <p:nvPr/>
        </p:nvSpPr>
        <p:spPr>
          <a:xfrm>
            <a:off x="624205" y="4807585"/>
            <a:ext cx="2438400" cy="583565"/>
          </a:xfrm>
          <a:prstGeom prst="rect">
            <a:avLst/>
          </a:prstGeom>
          <a:noFill/>
        </p:spPr>
        <p:txBody>
          <a:bodyPr wrap="square" rtlCol="0">
            <a:spAutoFit/>
          </a:bodyPr>
          <a:p>
            <a:pPr algn="ctr"/>
            <a:r>
              <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rPr>
              <a:t>紧密联系</a:t>
            </a:r>
            <a:endParaRPr lang="zh-CN" altLang="en-US" sz="3200">
              <a:solidFill>
                <a:schemeClr val="accent4">
                  <a:lumMod val="60000"/>
                  <a:lumOff val="40000"/>
                </a:schemeClr>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81075" y="264795"/>
            <a:ext cx="10852150" cy="536575"/>
          </a:xfrm>
        </p:spPr>
        <p:txBody>
          <a:bodyPr/>
          <a:p>
            <a:r>
              <a:rPr>
                <a:solidFill>
                  <a:schemeClr val="accent4">
                    <a:lumMod val="60000"/>
                    <a:lumOff val="40000"/>
                  </a:schemeClr>
                </a:solidFill>
                <a:effectLst>
                  <a:outerShdw blurRad="38100" dist="38100" dir="2700000" algn="tl">
                    <a:srgbClr val="000000">
                      <a:alpha val="43137"/>
                    </a:srgbClr>
                  </a:outerShdw>
                </a:effectLst>
              </a:rPr>
              <a:t>深改政务的数字化创新：</a:t>
            </a:r>
            <a:endParaRPr>
              <a:solidFill>
                <a:schemeClr val="accent4">
                  <a:lumMod val="60000"/>
                  <a:lumOff val="40000"/>
                </a:schemeClr>
              </a:solidFill>
              <a:effectLst>
                <a:outerShdw blurRad="38100" dist="38100" dir="2700000" algn="tl">
                  <a:srgbClr val="000000">
                    <a:alpha val="43137"/>
                  </a:srgbClr>
                </a:outerShdw>
              </a:effectLst>
              <a:sym typeface="+mn-ea"/>
            </a:endParaRPr>
          </a:p>
        </p:txBody>
      </p:sp>
      <p:pic>
        <p:nvPicPr>
          <p:cNvPr id="4" name="图片 3"/>
          <p:cNvPicPr>
            <a:picLocks noChangeAspect="1"/>
          </p:cNvPicPr>
          <p:nvPr/>
        </p:nvPicPr>
        <p:blipFill>
          <a:blip r:embed="rId1"/>
          <a:stretch>
            <a:fillRect/>
          </a:stretch>
        </p:blipFill>
        <p:spPr>
          <a:xfrm>
            <a:off x="3974465" y="1471930"/>
            <a:ext cx="7858760" cy="4662805"/>
          </a:xfrm>
          <a:prstGeom prst="rect">
            <a:avLst/>
          </a:prstGeom>
          <a:effectLst>
            <a:reflection blurRad="6350" stA="32000" endA="300" endPos="12000" dir="5400000" sy="-100000" algn="bl" rotWithShape="0"/>
          </a:effectLst>
        </p:spPr>
      </p:pic>
      <p:sp>
        <p:nvSpPr>
          <p:cNvPr id="7" name="文本框 6"/>
          <p:cNvSpPr txBox="1"/>
          <p:nvPr/>
        </p:nvSpPr>
        <p:spPr>
          <a:xfrm>
            <a:off x="5207635" y="264795"/>
            <a:ext cx="3733165" cy="521970"/>
          </a:xfrm>
          <a:prstGeom prst="rect">
            <a:avLst/>
          </a:prstGeom>
          <a:noFill/>
        </p:spPr>
        <p:txBody>
          <a:bodyPr wrap="square" rtlCol="0">
            <a:spAutoFit/>
          </a:bodyPr>
          <a:p>
            <a:pPr lvl="0" algn="l">
              <a:buClrTx/>
              <a:buSzTx/>
              <a:buFontTx/>
            </a:pPr>
            <a:r>
              <a:rPr lang="zh-CN" altLang="en-US" sz="2800" spc="200">
                <a:solidFill>
                  <a:srgbClr val="E88D88"/>
                </a:solidFill>
                <a:effectLst/>
                <a:uFillTx/>
                <a:latin typeface="思源黑体 CN Normal" panose="020B0400000000000000" charset="-122"/>
                <a:ea typeface="思源黑体 CN Normal" panose="020B0400000000000000" charset="-122"/>
                <a:cs typeface="思源黑体 CN Light" panose="020B0300000000000000" charset="-122"/>
                <a:sym typeface="+mn-ea"/>
              </a:rPr>
              <a:t>改革台账自动化</a:t>
            </a:r>
            <a:endParaRPr lang="zh-CN" altLang="en-US" sz="2800" spc="200">
              <a:solidFill>
                <a:srgbClr val="E88D88"/>
              </a:solidFill>
              <a:effectLst/>
              <a:uFillTx/>
              <a:latin typeface="思源黑体 CN Normal" panose="020B0400000000000000" charset="-122"/>
              <a:ea typeface="思源黑体 CN Normal" panose="020B0400000000000000" charset="-122"/>
              <a:cs typeface="思源黑体 CN Light" panose="020B0300000000000000" charset="-122"/>
              <a:sym typeface="+mn-ea"/>
            </a:endParaRPr>
          </a:p>
        </p:txBody>
      </p:sp>
      <p:sp>
        <p:nvSpPr>
          <p:cNvPr id="3" name="文本框 2"/>
          <p:cNvSpPr txBox="1"/>
          <p:nvPr/>
        </p:nvSpPr>
        <p:spPr>
          <a:xfrm>
            <a:off x="10417810" y="5718175"/>
            <a:ext cx="1254760" cy="275590"/>
          </a:xfrm>
          <a:prstGeom prst="rect">
            <a:avLst/>
          </a:prstGeom>
          <a:noFill/>
        </p:spPr>
        <p:txBody>
          <a:bodyPr wrap="square" rtlCol="0">
            <a:spAutoFit/>
          </a:bodyPr>
          <a:p>
            <a:pPr algn="r"/>
            <a:r>
              <a:rPr lang="zh-CN" altLang="en-US" sz="1200">
                <a:solidFill>
                  <a:schemeClr val="bg1">
                    <a:lumMod val="65000"/>
                  </a:schemeClr>
                </a:solidFill>
              </a:rPr>
              <a:t>（</a:t>
            </a:r>
            <a:r>
              <a:rPr lang="zh-CN" altLang="en-US" sz="1200">
                <a:solidFill>
                  <a:schemeClr val="bg1">
                    <a:lumMod val="65000"/>
                  </a:schemeClr>
                </a:solidFill>
                <a:sym typeface="+mn-ea"/>
              </a:rPr>
              <a:t>原型效果图</a:t>
            </a:r>
            <a:r>
              <a:rPr lang="zh-CN" altLang="en-US" sz="1200">
                <a:solidFill>
                  <a:schemeClr val="bg1">
                    <a:lumMod val="65000"/>
                  </a:schemeClr>
                </a:solidFill>
              </a:rPr>
              <a:t>）</a:t>
            </a:r>
            <a:endParaRPr lang="zh-CN" altLang="en-US" sz="1200">
              <a:solidFill>
                <a:schemeClr val="bg1">
                  <a:lumMod val="65000"/>
                </a:schemeClr>
              </a:solidFill>
            </a:endParaRPr>
          </a:p>
        </p:txBody>
      </p:sp>
      <p:sp>
        <p:nvSpPr>
          <p:cNvPr id="8" name="直角三角形 7"/>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icons8-选中的复选框-100 (1)"/>
          <p:cNvPicPr>
            <a:picLocks noChangeAspect="1"/>
          </p:cNvPicPr>
          <p:nvPr/>
        </p:nvPicPr>
        <p:blipFill>
          <a:blip r:embed="rId2"/>
          <a:stretch>
            <a:fillRect/>
          </a:stretch>
        </p:blipFill>
        <p:spPr>
          <a:xfrm>
            <a:off x="520700" y="1833880"/>
            <a:ext cx="403860" cy="403860"/>
          </a:xfrm>
          <a:prstGeom prst="rect">
            <a:avLst/>
          </a:prstGeom>
        </p:spPr>
      </p:pic>
      <p:sp>
        <p:nvSpPr>
          <p:cNvPr id="10" name="文本框 9"/>
          <p:cNvSpPr txBox="1"/>
          <p:nvPr/>
        </p:nvSpPr>
        <p:spPr>
          <a:xfrm>
            <a:off x="981075" y="1838960"/>
            <a:ext cx="2501900" cy="398780"/>
          </a:xfrm>
          <a:prstGeom prst="rect">
            <a:avLst/>
          </a:prstGeom>
          <a:noFill/>
        </p:spPr>
        <p:txBody>
          <a:bodyPr wrap="square" rtlCol="0">
            <a:spAutoFit/>
          </a:bodyPr>
          <a:p>
            <a:r>
              <a:rPr lang="zh-CN" altLang="en-US" sz="2000">
                <a:solidFill>
                  <a:schemeClr val="bg1"/>
                </a:solidFill>
              </a:rPr>
              <a:t>自动采集业务数据</a:t>
            </a:r>
            <a:endParaRPr lang="zh-CN" altLang="en-US" sz="2000">
              <a:solidFill>
                <a:schemeClr val="bg1"/>
              </a:solidFill>
            </a:endParaRPr>
          </a:p>
        </p:txBody>
      </p:sp>
      <p:pic>
        <p:nvPicPr>
          <p:cNvPr id="11" name="图片 10" descr="icons8-选中的复选框-100 (1)"/>
          <p:cNvPicPr>
            <a:picLocks noChangeAspect="1"/>
          </p:cNvPicPr>
          <p:nvPr/>
        </p:nvPicPr>
        <p:blipFill>
          <a:blip r:embed="rId2"/>
          <a:stretch>
            <a:fillRect/>
          </a:stretch>
        </p:blipFill>
        <p:spPr>
          <a:xfrm>
            <a:off x="520700" y="2496820"/>
            <a:ext cx="403860" cy="403860"/>
          </a:xfrm>
          <a:prstGeom prst="rect">
            <a:avLst/>
          </a:prstGeom>
        </p:spPr>
      </p:pic>
      <p:sp>
        <p:nvSpPr>
          <p:cNvPr id="12" name="文本框 11"/>
          <p:cNvSpPr txBox="1"/>
          <p:nvPr/>
        </p:nvSpPr>
        <p:spPr>
          <a:xfrm>
            <a:off x="981075" y="2501900"/>
            <a:ext cx="2501900" cy="398780"/>
          </a:xfrm>
          <a:prstGeom prst="rect">
            <a:avLst/>
          </a:prstGeom>
          <a:noFill/>
        </p:spPr>
        <p:txBody>
          <a:bodyPr wrap="square" rtlCol="0">
            <a:spAutoFit/>
          </a:bodyPr>
          <a:p>
            <a:r>
              <a:rPr lang="zh-CN" altLang="en-US" sz="2000">
                <a:solidFill>
                  <a:schemeClr val="bg1"/>
                </a:solidFill>
              </a:rPr>
              <a:t>数据智能清洗整理</a:t>
            </a:r>
            <a:endParaRPr lang="zh-CN" altLang="en-US" sz="2000">
              <a:solidFill>
                <a:schemeClr val="bg1"/>
              </a:solidFill>
            </a:endParaRPr>
          </a:p>
        </p:txBody>
      </p:sp>
      <p:pic>
        <p:nvPicPr>
          <p:cNvPr id="13" name="图片 12" descr="icons8-选中的复选框-100 (1)"/>
          <p:cNvPicPr>
            <a:picLocks noChangeAspect="1"/>
          </p:cNvPicPr>
          <p:nvPr/>
        </p:nvPicPr>
        <p:blipFill>
          <a:blip r:embed="rId2"/>
          <a:stretch>
            <a:fillRect/>
          </a:stretch>
        </p:blipFill>
        <p:spPr>
          <a:xfrm>
            <a:off x="520700" y="3154045"/>
            <a:ext cx="403860" cy="403860"/>
          </a:xfrm>
          <a:prstGeom prst="rect">
            <a:avLst/>
          </a:prstGeom>
        </p:spPr>
      </p:pic>
      <p:sp>
        <p:nvSpPr>
          <p:cNvPr id="14" name="文本框 13"/>
          <p:cNvSpPr txBox="1"/>
          <p:nvPr/>
        </p:nvSpPr>
        <p:spPr>
          <a:xfrm>
            <a:off x="981075" y="3159125"/>
            <a:ext cx="2501900" cy="398780"/>
          </a:xfrm>
          <a:prstGeom prst="rect">
            <a:avLst/>
          </a:prstGeom>
          <a:noFill/>
        </p:spPr>
        <p:txBody>
          <a:bodyPr wrap="square" rtlCol="0">
            <a:spAutoFit/>
          </a:bodyPr>
          <a:p>
            <a:r>
              <a:rPr lang="zh-CN" altLang="en-US" sz="2000">
                <a:solidFill>
                  <a:schemeClr val="bg1"/>
                </a:solidFill>
                <a:latin typeface="思源黑体 CN Light" panose="020B0300000000000000" charset="-122"/>
                <a:ea typeface="思源黑体 CN Light" panose="020B0300000000000000" charset="-122"/>
                <a:cs typeface="思源黑体 CN Light" panose="020B0300000000000000" charset="-122"/>
                <a:sym typeface="+mn-ea"/>
              </a:rPr>
              <a:t>统一规范，统一格式</a:t>
            </a:r>
            <a:endParaRPr lang="zh-CN" altLang="en-US" sz="2000">
              <a:solidFill>
                <a:schemeClr val="bg1"/>
              </a:solidFill>
            </a:endParaRPr>
          </a:p>
        </p:txBody>
      </p:sp>
      <p:pic>
        <p:nvPicPr>
          <p:cNvPr id="15" name="图片 14" descr="icons8-选中的复选框-100 (1)"/>
          <p:cNvPicPr>
            <a:picLocks noChangeAspect="1"/>
          </p:cNvPicPr>
          <p:nvPr/>
        </p:nvPicPr>
        <p:blipFill>
          <a:blip r:embed="rId2"/>
          <a:stretch>
            <a:fillRect/>
          </a:stretch>
        </p:blipFill>
        <p:spPr>
          <a:xfrm>
            <a:off x="520700" y="3811905"/>
            <a:ext cx="403860" cy="403860"/>
          </a:xfrm>
          <a:prstGeom prst="rect">
            <a:avLst/>
          </a:prstGeom>
        </p:spPr>
      </p:pic>
      <p:sp>
        <p:nvSpPr>
          <p:cNvPr id="16" name="文本框 15"/>
          <p:cNvSpPr txBox="1"/>
          <p:nvPr/>
        </p:nvSpPr>
        <p:spPr>
          <a:xfrm>
            <a:off x="981075" y="3816985"/>
            <a:ext cx="2501900" cy="398780"/>
          </a:xfrm>
          <a:prstGeom prst="rect">
            <a:avLst/>
          </a:prstGeom>
          <a:noFill/>
        </p:spPr>
        <p:txBody>
          <a:bodyPr wrap="square" rtlCol="0">
            <a:spAutoFit/>
          </a:bodyPr>
          <a:p>
            <a:r>
              <a:rPr lang="zh-CN" altLang="en-US" sz="2000">
                <a:solidFill>
                  <a:schemeClr val="bg1"/>
                </a:solidFill>
                <a:latin typeface="思源黑体 CN Light" panose="020B0300000000000000" charset="-122"/>
                <a:ea typeface="思源黑体 CN Light" panose="020B0300000000000000" charset="-122"/>
                <a:cs typeface="思源黑体 CN Light" panose="020B0300000000000000" charset="-122"/>
                <a:sym typeface="+mn-ea"/>
              </a:rPr>
              <a:t>自动分</a:t>
            </a:r>
            <a:r>
              <a:rPr lang="zh-CN" altLang="en-US" sz="2000">
                <a:solidFill>
                  <a:schemeClr val="bg1"/>
                </a:solidFill>
                <a:latin typeface="思源黑体 CN Light" panose="020B0300000000000000" charset="-122"/>
                <a:ea typeface="思源黑体 CN Light" panose="020B0300000000000000" charset="-122"/>
                <a:cs typeface="思源黑体 CN Light" panose="020B0300000000000000" charset="-122"/>
                <a:sym typeface="+mn-ea"/>
              </a:rPr>
              <a:t>类</a:t>
            </a:r>
            <a:endParaRPr lang="zh-CN" altLang="en-US" sz="20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rcRect l="1810" t="12681" r="3511"/>
          <a:stretch>
            <a:fillRect/>
          </a:stretch>
        </p:blipFill>
        <p:spPr>
          <a:xfrm>
            <a:off x="245110" y="1246505"/>
            <a:ext cx="6010910" cy="3406140"/>
          </a:xfrm>
          <a:prstGeom prst="rect">
            <a:avLst/>
          </a:prstGeom>
          <a:ln>
            <a:solidFill>
              <a:schemeClr val="bg1">
                <a:lumMod val="65000"/>
              </a:schemeClr>
            </a:solidFill>
          </a:ln>
          <a:effectLst/>
        </p:spPr>
      </p:pic>
      <p:sp>
        <p:nvSpPr>
          <p:cNvPr id="4" name="标题 1"/>
          <p:cNvSpPr>
            <a:spLocks noGrp="1"/>
          </p:cNvSpPr>
          <p:nvPr/>
        </p:nvSpPr>
        <p:spPr>
          <a:xfrm>
            <a:off x="975995" y="264795"/>
            <a:ext cx="10523855" cy="5365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数据可视化分析：顶层规划</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，纵观全局</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pic>
        <p:nvPicPr>
          <p:cNvPr id="2" name="图片 1"/>
          <p:cNvPicPr>
            <a:picLocks noChangeAspect="1"/>
          </p:cNvPicPr>
          <p:nvPr/>
        </p:nvPicPr>
        <p:blipFill>
          <a:blip r:embed="rId2"/>
          <a:stretch>
            <a:fillRect/>
          </a:stretch>
        </p:blipFill>
        <p:spPr>
          <a:xfrm>
            <a:off x="1169670" y="2267585"/>
            <a:ext cx="6509385" cy="4015105"/>
          </a:xfrm>
          <a:prstGeom prst="rect">
            <a:avLst/>
          </a:prstGeom>
          <a:ln>
            <a:solidFill>
              <a:schemeClr val="bg1">
                <a:lumMod val="65000"/>
              </a:schemeClr>
            </a:solidFill>
          </a:ln>
          <a:effectLst>
            <a:reflection blurRad="6350" stA="38000" endA="300" endPos="16000" dir="5400000" sy="-100000" algn="bl" rotWithShape="0"/>
          </a:effectLst>
        </p:spPr>
      </p:pic>
      <p:sp>
        <p:nvSpPr>
          <p:cNvPr id="3" name="圆角矩形 2"/>
          <p:cNvSpPr/>
          <p:nvPr/>
        </p:nvSpPr>
        <p:spPr>
          <a:xfrm>
            <a:off x="5499100" y="2760980"/>
            <a:ext cx="1954530" cy="1762125"/>
          </a:xfrm>
          <a:prstGeom prst="roundRect">
            <a:avLst>
              <a:gd name="adj" fmla="val 8517"/>
            </a:avLst>
          </a:prstGeom>
          <a:noFill/>
          <a:ln w="25400">
            <a:solidFill>
              <a:schemeClr val="accent6"/>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肘形连接符 5"/>
          <p:cNvCxnSpPr/>
          <p:nvPr/>
        </p:nvCxnSpPr>
        <p:spPr>
          <a:xfrm rot="5400000" flipV="1">
            <a:off x="7186295" y="4054475"/>
            <a:ext cx="1130300" cy="592455"/>
          </a:xfrm>
          <a:prstGeom prst="bentConnector3">
            <a:avLst>
              <a:gd name="adj1" fmla="val 101882"/>
            </a:avLst>
          </a:prstGeom>
          <a:ln w="28575">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69670" y="6007100"/>
            <a:ext cx="1254760" cy="275590"/>
          </a:xfrm>
          <a:prstGeom prst="rect">
            <a:avLst/>
          </a:prstGeom>
          <a:noFill/>
        </p:spPr>
        <p:txBody>
          <a:bodyPr wrap="square" rtlCol="0">
            <a:spAutoFit/>
          </a:bodyPr>
          <a:p>
            <a:pPr algn="r"/>
            <a:r>
              <a:rPr lang="zh-CN" altLang="en-US" sz="1200">
                <a:solidFill>
                  <a:schemeClr val="bg1">
                    <a:lumMod val="65000"/>
                  </a:schemeClr>
                </a:solidFill>
              </a:rPr>
              <a:t>（</a:t>
            </a:r>
            <a:r>
              <a:rPr lang="zh-CN" altLang="en-US" sz="1200">
                <a:solidFill>
                  <a:schemeClr val="bg1">
                    <a:lumMod val="65000"/>
                  </a:schemeClr>
                </a:solidFill>
                <a:sym typeface="+mn-ea"/>
              </a:rPr>
              <a:t>原型效果图</a:t>
            </a:r>
            <a:r>
              <a:rPr lang="zh-CN" altLang="en-US" sz="1200">
                <a:solidFill>
                  <a:schemeClr val="bg1">
                    <a:lumMod val="65000"/>
                  </a:schemeClr>
                </a:solidFill>
              </a:rPr>
              <a:t>）</a:t>
            </a:r>
            <a:endParaRPr lang="zh-CN" altLang="en-US" sz="1200">
              <a:solidFill>
                <a:schemeClr val="bg1">
                  <a:lumMod val="65000"/>
                </a:schemeClr>
              </a:solidFill>
            </a:endParaRPr>
          </a:p>
        </p:txBody>
      </p:sp>
      <p:sp>
        <p:nvSpPr>
          <p:cNvPr id="9" name="直角三角形 8"/>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icons8-选中的复选框-100 (1)"/>
          <p:cNvPicPr>
            <a:picLocks noChangeAspect="1"/>
          </p:cNvPicPr>
          <p:nvPr/>
        </p:nvPicPr>
        <p:blipFill>
          <a:blip r:embed="rId3"/>
          <a:stretch>
            <a:fillRect/>
          </a:stretch>
        </p:blipFill>
        <p:spPr>
          <a:xfrm>
            <a:off x="7218680" y="982980"/>
            <a:ext cx="403860" cy="403860"/>
          </a:xfrm>
          <a:prstGeom prst="rect">
            <a:avLst/>
          </a:prstGeom>
        </p:spPr>
      </p:pic>
      <p:sp>
        <p:nvSpPr>
          <p:cNvPr id="11" name="文本框 10"/>
          <p:cNvSpPr txBox="1"/>
          <p:nvPr/>
        </p:nvSpPr>
        <p:spPr>
          <a:xfrm>
            <a:off x="7679055" y="988060"/>
            <a:ext cx="3967480" cy="645160"/>
          </a:xfrm>
          <a:prstGeom prst="rect">
            <a:avLst/>
          </a:prstGeom>
          <a:noFill/>
        </p:spPr>
        <p:txBody>
          <a:bodyPr wrap="square" rtlCol="0">
            <a:spAutoFit/>
          </a:bodyPr>
          <a:p>
            <a:r>
              <a:rPr lang="zh-CN" altLang="en-US">
                <a:solidFill>
                  <a:schemeClr val="bg1"/>
                </a:solidFill>
                <a:sym typeface="+mn-ea"/>
              </a:rPr>
              <a:t>自上而下的顶层规划，涉改部门、单位纵向全贯通</a:t>
            </a:r>
            <a:endParaRPr lang="zh-CN" altLang="en-US">
              <a:solidFill>
                <a:schemeClr val="bg1"/>
              </a:solidFill>
              <a:sym typeface="+mn-ea"/>
            </a:endParaRPr>
          </a:p>
        </p:txBody>
      </p:sp>
      <p:pic>
        <p:nvPicPr>
          <p:cNvPr id="13" name="图片 12" descr="icons8-选中的复选框-100 (1)"/>
          <p:cNvPicPr>
            <a:picLocks noChangeAspect="1"/>
          </p:cNvPicPr>
          <p:nvPr/>
        </p:nvPicPr>
        <p:blipFill>
          <a:blip r:embed="rId3"/>
          <a:stretch>
            <a:fillRect/>
          </a:stretch>
        </p:blipFill>
        <p:spPr>
          <a:xfrm>
            <a:off x="8111490" y="2267585"/>
            <a:ext cx="403860" cy="403860"/>
          </a:xfrm>
          <a:prstGeom prst="rect">
            <a:avLst/>
          </a:prstGeom>
        </p:spPr>
      </p:pic>
      <p:sp>
        <p:nvSpPr>
          <p:cNvPr id="14" name="文本框 13"/>
          <p:cNvSpPr txBox="1"/>
          <p:nvPr/>
        </p:nvSpPr>
        <p:spPr>
          <a:xfrm>
            <a:off x="8515350" y="2278380"/>
            <a:ext cx="3400425" cy="645160"/>
          </a:xfrm>
          <a:prstGeom prst="rect">
            <a:avLst/>
          </a:prstGeom>
          <a:noFill/>
        </p:spPr>
        <p:txBody>
          <a:bodyPr wrap="square" rtlCol="0">
            <a:spAutoFit/>
          </a:bodyPr>
          <a:p>
            <a:r>
              <a:rPr lang="zh-CN" altLang="en-US">
                <a:solidFill>
                  <a:schemeClr val="bg1"/>
                </a:solidFill>
                <a:sym typeface="+mn-ea"/>
              </a:rPr>
              <a:t>深改委、专项小组、责任单位，不同层级不同视图</a:t>
            </a:r>
            <a:endParaRPr lang="zh-CN" altLang="en-US">
              <a:solidFill>
                <a:schemeClr val="bg1"/>
              </a:solidFill>
              <a:sym typeface="+mn-ea"/>
            </a:endParaRPr>
          </a:p>
        </p:txBody>
      </p:sp>
      <p:pic>
        <p:nvPicPr>
          <p:cNvPr id="15" name="图片 14" descr="icons8-选中的复选框-100 (1)"/>
          <p:cNvPicPr>
            <a:picLocks noChangeAspect="1"/>
          </p:cNvPicPr>
          <p:nvPr/>
        </p:nvPicPr>
        <p:blipFill>
          <a:blip r:embed="rId3"/>
          <a:stretch>
            <a:fillRect/>
          </a:stretch>
        </p:blipFill>
        <p:spPr>
          <a:xfrm>
            <a:off x="8111490" y="3574415"/>
            <a:ext cx="403860" cy="403860"/>
          </a:xfrm>
          <a:prstGeom prst="rect">
            <a:avLst/>
          </a:prstGeom>
        </p:spPr>
      </p:pic>
      <p:sp>
        <p:nvSpPr>
          <p:cNvPr id="16" name="文本框 15"/>
          <p:cNvSpPr txBox="1"/>
          <p:nvPr/>
        </p:nvSpPr>
        <p:spPr>
          <a:xfrm>
            <a:off x="8515350" y="3585210"/>
            <a:ext cx="3400425" cy="645160"/>
          </a:xfrm>
          <a:prstGeom prst="rect">
            <a:avLst/>
          </a:prstGeom>
          <a:noFill/>
        </p:spPr>
        <p:txBody>
          <a:bodyPr wrap="square" rtlCol="0">
            <a:spAutoFit/>
          </a:bodyPr>
          <a:p>
            <a:r>
              <a:rPr lang="zh-CN" altLang="en-US">
                <a:solidFill>
                  <a:schemeClr val="bg1"/>
                </a:solidFill>
                <a:sym typeface="+mn-ea"/>
              </a:rPr>
              <a:t>数据图表更直观，及时发现问题环节</a:t>
            </a:r>
            <a:endParaRPr lang="zh-CN" altLang="en-US">
              <a:solidFill>
                <a:schemeClr val="bg1"/>
              </a:solidFill>
              <a:sym typeface="+mn-ea"/>
            </a:endParaRPr>
          </a:p>
        </p:txBody>
      </p:sp>
      <p:pic>
        <p:nvPicPr>
          <p:cNvPr id="17" name="图片 16" descr="icons8-选中的复选框-100 (1)"/>
          <p:cNvPicPr>
            <a:picLocks noChangeAspect="1"/>
          </p:cNvPicPr>
          <p:nvPr/>
        </p:nvPicPr>
        <p:blipFill>
          <a:blip r:embed="rId3"/>
          <a:stretch>
            <a:fillRect/>
          </a:stretch>
        </p:blipFill>
        <p:spPr>
          <a:xfrm>
            <a:off x="8111490" y="4652645"/>
            <a:ext cx="403860" cy="403860"/>
          </a:xfrm>
          <a:prstGeom prst="rect">
            <a:avLst/>
          </a:prstGeom>
        </p:spPr>
      </p:pic>
      <p:sp>
        <p:nvSpPr>
          <p:cNvPr id="18" name="文本框 17"/>
          <p:cNvSpPr txBox="1"/>
          <p:nvPr/>
        </p:nvSpPr>
        <p:spPr>
          <a:xfrm>
            <a:off x="8515350" y="4672330"/>
            <a:ext cx="3400425" cy="1476375"/>
          </a:xfrm>
          <a:prstGeom prst="rect">
            <a:avLst/>
          </a:prstGeom>
          <a:noFill/>
        </p:spPr>
        <p:txBody>
          <a:bodyPr wrap="square" rtlCol="0">
            <a:spAutoFit/>
          </a:bodyPr>
          <a:p>
            <a:r>
              <a:rPr lang="zh-CN" altLang="en-US">
                <a:solidFill>
                  <a:schemeClr val="bg1"/>
                </a:solidFill>
                <a:sym typeface="+mn-ea"/>
              </a:rPr>
              <a:t>专项小组快速入口，上级单位逐层往下查看，</a:t>
            </a:r>
            <a:r>
              <a:rPr lang="zh-CN" altLang="en-US">
                <a:solidFill>
                  <a:srgbClr val="F05053"/>
                </a:solidFill>
                <a:effectLst/>
                <a:latin typeface="思源黑体 CN Normal" panose="020B0400000000000000" charset="-122"/>
                <a:ea typeface="思源黑体 CN Normal" panose="020B0400000000000000" charset="-122"/>
                <a:sym typeface="+mn-ea"/>
              </a:rPr>
              <a:t>统揽全局，监控各涉改单位的改革工作状况，以便及时调整方向</a:t>
            </a:r>
            <a:endParaRPr lang="zh-CN" altLang="en-US">
              <a:solidFill>
                <a:srgbClr val="F05053"/>
              </a:solidFill>
              <a:effectLst/>
              <a:latin typeface="思源黑体 CN Normal" panose="020B0400000000000000" charset="-122"/>
              <a:ea typeface="思源黑体 CN Normal" panose="020B0400000000000000" charset="-122"/>
            </a:endParaRPr>
          </a:p>
          <a:p>
            <a:endParaRPr lang="zh-CN" altLang="en-US">
              <a:solidFill>
                <a:srgbClr val="F05053"/>
              </a:solidFill>
              <a:effectLst/>
              <a:latin typeface="思源黑体 CN Normal" panose="020B0400000000000000" charset="-122"/>
              <a:ea typeface="思源黑体 CN Normal" panose="020B0400000000000000"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967105" y="264795"/>
            <a:ext cx="10554970" cy="5365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数据可视化分析：时间为轴，横向对</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比</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pic>
        <p:nvPicPr>
          <p:cNvPr id="2" name="图片 1"/>
          <p:cNvPicPr>
            <a:picLocks noChangeAspect="1"/>
          </p:cNvPicPr>
          <p:nvPr/>
        </p:nvPicPr>
        <p:blipFill>
          <a:blip r:embed="rId1"/>
          <a:stretch>
            <a:fillRect/>
          </a:stretch>
        </p:blipFill>
        <p:spPr>
          <a:xfrm>
            <a:off x="4361180" y="1543685"/>
            <a:ext cx="7510780" cy="4613910"/>
          </a:xfrm>
          <a:prstGeom prst="rect">
            <a:avLst/>
          </a:prstGeom>
          <a:effectLst>
            <a:reflection blurRad="6350" stA="52000" endA="300" endPos="14000" dir="5400000" sy="-100000" algn="bl" rotWithShape="0"/>
          </a:effectLst>
        </p:spPr>
      </p:pic>
      <p:sp>
        <p:nvSpPr>
          <p:cNvPr id="5" name="文本框 4"/>
          <p:cNvSpPr txBox="1"/>
          <p:nvPr/>
        </p:nvSpPr>
        <p:spPr>
          <a:xfrm>
            <a:off x="10617200" y="5882005"/>
            <a:ext cx="1254760" cy="275590"/>
          </a:xfrm>
          <a:prstGeom prst="rect">
            <a:avLst/>
          </a:prstGeom>
          <a:noFill/>
        </p:spPr>
        <p:txBody>
          <a:bodyPr wrap="square" rtlCol="0">
            <a:spAutoFit/>
          </a:bodyPr>
          <a:p>
            <a:pPr algn="r"/>
            <a:r>
              <a:rPr lang="zh-CN" altLang="en-US" sz="1200">
                <a:solidFill>
                  <a:schemeClr val="bg1">
                    <a:lumMod val="65000"/>
                  </a:schemeClr>
                </a:solidFill>
              </a:rPr>
              <a:t>（</a:t>
            </a:r>
            <a:r>
              <a:rPr lang="zh-CN" altLang="en-US" sz="1200">
                <a:solidFill>
                  <a:schemeClr val="bg1">
                    <a:lumMod val="65000"/>
                  </a:schemeClr>
                </a:solidFill>
                <a:sym typeface="+mn-ea"/>
              </a:rPr>
              <a:t>原型效果图</a:t>
            </a:r>
            <a:r>
              <a:rPr lang="zh-CN" altLang="en-US" sz="1200">
                <a:solidFill>
                  <a:schemeClr val="bg1">
                    <a:lumMod val="65000"/>
                  </a:schemeClr>
                </a:solidFill>
              </a:rPr>
              <a:t>）</a:t>
            </a:r>
            <a:endParaRPr lang="zh-CN" altLang="en-US" sz="1200">
              <a:solidFill>
                <a:schemeClr val="bg1">
                  <a:lumMod val="65000"/>
                </a:schemeClr>
              </a:solidFill>
            </a:endParaRPr>
          </a:p>
        </p:txBody>
      </p:sp>
      <p:sp>
        <p:nvSpPr>
          <p:cNvPr id="8" name="直角三角形 7"/>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795020" y="1547495"/>
            <a:ext cx="3395345" cy="1129665"/>
          </a:xfrm>
          <a:prstGeom prst="rect">
            <a:avLst/>
          </a:prstGeom>
          <a:noFill/>
        </p:spPr>
        <p:txBody>
          <a:bodyPr wrap="square" rtlCol="0">
            <a:spAutoFit/>
          </a:bodyPr>
          <a:p>
            <a:pPr>
              <a:lnSpc>
                <a:spcPct val="125000"/>
              </a:lnSpc>
              <a:spcBef>
                <a:spcPts val="0"/>
              </a:spcBef>
              <a:spcAft>
                <a:spcPts val="0"/>
              </a:spcAft>
            </a:pPr>
            <a:r>
              <a:rPr lang="zh-CN" altLang="en-US">
                <a:solidFill>
                  <a:schemeClr val="bg1"/>
                </a:solidFill>
                <a:sym typeface="+mn-ea"/>
              </a:rPr>
              <a:t>部门内部通过年度/月份的数据对比，可进行自检自查，分析不足，总结优势。</a:t>
            </a:r>
            <a:endParaRPr lang="zh-CN" altLang="en-US">
              <a:solidFill>
                <a:schemeClr val="bg1"/>
              </a:solidFill>
              <a:sym typeface="+mn-ea"/>
            </a:endParaRPr>
          </a:p>
        </p:txBody>
      </p:sp>
      <p:pic>
        <p:nvPicPr>
          <p:cNvPr id="6" name="图片 5" descr="icons8-选中的复选框-100 (1)"/>
          <p:cNvPicPr>
            <a:picLocks noChangeAspect="1"/>
          </p:cNvPicPr>
          <p:nvPr/>
        </p:nvPicPr>
        <p:blipFill>
          <a:blip r:embed="rId2"/>
          <a:stretch>
            <a:fillRect/>
          </a:stretch>
        </p:blipFill>
        <p:spPr>
          <a:xfrm>
            <a:off x="386715" y="1614805"/>
            <a:ext cx="403860" cy="403860"/>
          </a:xfrm>
          <a:prstGeom prst="rect">
            <a:avLst/>
          </a:prstGeom>
        </p:spPr>
      </p:pic>
      <p:pic>
        <p:nvPicPr>
          <p:cNvPr id="9" name="图片 8" descr="icons8-选中的复选框-100 (1)"/>
          <p:cNvPicPr>
            <a:picLocks noChangeAspect="1"/>
          </p:cNvPicPr>
          <p:nvPr/>
        </p:nvPicPr>
        <p:blipFill>
          <a:blip r:embed="rId2"/>
          <a:stretch>
            <a:fillRect/>
          </a:stretch>
        </p:blipFill>
        <p:spPr>
          <a:xfrm>
            <a:off x="382905" y="3088005"/>
            <a:ext cx="403860" cy="403860"/>
          </a:xfrm>
          <a:prstGeom prst="rect">
            <a:avLst/>
          </a:prstGeom>
        </p:spPr>
      </p:pic>
      <p:sp>
        <p:nvSpPr>
          <p:cNvPr id="12" name="文本框 11"/>
          <p:cNvSpPr txBox="1"/>
          <p:nvPr/>
        </p:nvSpPr>
        <p:spPr>
          <a:xfrm>
            <a:off x="852805" y="3037205"/>
            <a:ext cx="3395345" cy="783590"/>
          </a:xfrm>
          <a:prstGeom prst="rect">
            <a:avLst/>
          </a:prstGeom>
          <a:noFill/>
        </p:spPr>
        <p:txBody>
          <a:bodyPr wrap="square" rtlCol="0">
            <a:spAutoFit/>
          </a:bodyPr>
          <a:p>
            <a:pPr>
              <a:lnSpc>
                <a:spcPct val="125000"/>
              </a:lnSpc>
              <a:spcBef>
                <a:spcPts val="0"/>
              </a:spcBef>
              <a:spcAft>
                <a:spcPts val="0"/>
              </a:spcAft>
            </a:pPr>
            <a:r>
              <a:rPr lang="zh-CN" altLang="en-US">
                <a:solidFill>
                  <a:schemeClr val="bg1"/>
                </a:solidFill>
                <a:sym typeface="+mn-ea"/>
              </a:rPr>
              <a:t>部门之间的对比，可以互相学习经验，营造比学赶超良好气氛。</a:t>
            </a:r>
            <a:endParaRPr lang="zh-CN" altLang="en-US">
              <a:solidFill>
                <a:schemeClr val="bg1"/>
              </a:solidFill>
              <a:sym typeface="+mn-ea"/>
            </a:endParaRPr>
          </a:p>
        </p:txBody>
      </p:sp>
      <p:pic>
        <p:nvPicPr>
          <p:cNvPr id="13" name="图片 12" descr="icons8-选中的复选框-100 (1)"/>
          <p:cNvPicPr>
            <a:picLocks noChangeAspect="1"/>
          </p:cNvPicPr>
          <p:nvPr/>
        </p:nvPicPr>
        <p:blipFill>
          <a:blip r:embed="rId2"/>
          <a:stretch>
            <a:fillRect/>
          </a:stretch>
        </p:blipFill>
        <p:spPr>
          <a:xfrm>
            <a:off x="387985" y="4277995"/>
            <a:ext cx="403860" cy="403860"/>
          </a:xfrm>
          <a:prstGeom prst="rect">
            <a:avLst/>
          </a:prstGeom>
        </p:spPr>
      </p:pic>
      <p:sp>
        <p:nvSpPr>
          <p:cNvPr id="14" name="文本框 13"/>
          <p:cNvSpPr txBox="1"/>
          <p:nvPr/>
        </p:nvSpPr>
        <p:spPr>
          <a:xfrm>
            <a:off x="795020" y="4218940"/>
            <a:ext cx="3395345" cy="783590"/>
          </a:xfrm>
          <a:prstGeom prst="rect">
            <a:avLst/>
          </a:prstGeom>
          <a:noFill/>
        </p:spPr>
        <p:txBody>
          <a:bodyPr wrap="square" rtlCol="0">
            <a:spAutoFit/>
          </a:bodyPr>
          <a:p>
            <a:pPr>
              <a:lnSpc>
                <a:spcPct val="125000"/>
              </a:lnSpc>
              <a:spcBef>
                <a:spcPts val="0"/>
              </a:spcBef>
              <a:spcAft>
                <a:spcPts val="0"/>
              </a:spcAft>
            </a:pPr>
            <a:r>
              <a:rPr lang="zh-CN" altLang="en-US">
                <a:solidFill>
                  <a:schemeClr val="bg1"/>
                </a:solidFill>
                <a:sym typeface="+mn-ea"/>
              </a:rPr>
              <a:t>为改革工作提供决策依据，调整策略，精准高效地推进改革。</a:t>
            </a:r>
            <a:endParaRPr lang="zh-CN" altLang="en-US">
              <a:solidFill>
                <a:schemeClr val="bg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956945" y="264795"/>
            <a:ext cx="10852150" cy="53657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数据中台：连接</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数据孤岛</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，深挖</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数据价值</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2" name="圆角矩形 1"/>
          <p:cNvSpPr/>
          <p:nvPr/>
        </p:nvSpPr>
        <p:spPr>
          <a:xfrm>
            <a:off x="4119245" y="3204210"/>
            <a:ext cx="3478530" cy="1438275"/>
          </a:xfrm>
          <a:prstGeom prst="roundRect">
            <a:avLst>
              <a:gd name="adj" fmla="val 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rgbClr val="223743"/>
                </a:solidFill>
                <a:sym typeface="+mn-ea"/>
              </a:rPr>
              <a:t>深改政务数字化</a:t>
            </a:r>
            <a:endParaRPr lang="zh-CN" altLang="en-US" sz="2800">
              <a:solidFill>
                <a:srgbClr val="223743"/>
              </a:solidFill>
              <a:sym typeface="+mn-ea"/>
            </a:endParaRPr>
          </a:p>
          <a:p>
            <a:pPr algn="ctr"/>
            <a:r>
              <a:rPr lang="zh-CN" altLang="en-US" sz="2800">
                <a:solidFill>
                  <a:srgbClr val="223743"/>
                </a:solidFill>
                <a:sym typeface="+mn-ea"/>
              </a:rPr>
              <a:t>智慧工作台</a:t>
            </a:r>
            <a:endParaRPr lang="zh-CN" altLang="en-US" sz="2800">
              <a:solidFill>
                <a:srgbClr val="223743"/>
              </a:solidFill>
              <a:sym typeface="+mn-ea"/>
            </a:endParaRPr>
          </a:p>
        </p:txBody>
      </p:sp>
      <p:sp>
        <p:nvSpPr>
          <p:cNvPr id="3" name="矩形 2"/>
          <p:cNvSpPr/>
          <p:nvPr/>
        </p:nvSpPr>
        <p:spPr>
          <a:xfrm>
            <a:off x="4119245" y="5299710"/>
            <a:ext cx="1455420" cy="796925"/>
          </a:xfrm>
          <a:prstGeom prst="rect">
            <a:avLst/>
          </a:prstGeom>
          <a:solidFill>
            <a:srgbClr val="F05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数据仓库</a:t>
            </a:r>
            <a:endParaRPr lang="zh-CN" altLang="en-US"/>
          </a:p>
        </p:txBody>
      </p:sp>
      <p:sp>
        <p:nvSpPr>
          <p:cNvPr id="5" name="矩形 4"/>
          <p:cNvSpPr/>
          <p:nvPr/>
        </p:nvSpPr>
        <p:spPr>
          <a:xfrm>
            <a:off x="6142355" y="5299710"/>
            <a:ext cx="1455420" cy="796925"/>
          </a:xfrm>
          <a:prstGeom prst="rect">
            <a:avLst/>
          </a:prstGeom>
          <a:solidFill>
            <a:srgbClr val="F05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数据整治</a:t>
            </a:r>
            <a:endParaRPr lang="zh-CN" altLang="en-US"/>
          </a:p>
        </p:txBody>
      </p:sp>
      <p:sp>
        <p:nvSpPr>
          <p:cNvPr id="6" name="矩形 5"/>
          <p:cNvSpPr/>
          <p:nvPr/>
        </p:nvSpPr>
        <p:spPr>
          <a:xfrm>
            <a:off x="3135630" y="1489075"/>
            <a:ext cx="1455420" cy="882015"/>
          </a:xfrm>
          <a:prstGeom prst="rect">
            <a:avLst/>
          </a:prstGeom>
          <a:solidFill>
            <a:srgbClr val="3A607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effectLst>
                  <a:outerShdw blurRad="38100" dist="38100" dir="2700000" algn="tl">
                    <a:srgbClr val="000000">
                      <a:alpha val="43137"/>
                    </a:srgbClr>
                  </a:outerShdw>
                </a:effectLst>
              </a:rPr>
              <a:t>督察督办</a:t>
            </a:r>
            <a:endParaRPr lang="zh-CN" altLang="en-US">
              <a:effectLst>
                <a:outerShdw blurRad="38100" dist="38100" dir="2700000" algn="tl">
                  <a:srgbClr val="000000">
                    <a:alpha val="43137"/>
                  </a:srgbClr>
                </a:outerShdw>
              </a:effectLst>
            </a:endParaRPr>
          </a:p>
          <a:p>
            <a:pPr algn="ctr"/>
            <a:r>
              <a:rPr lang="zh-CN" altLang="en-US">
                <a:effectLst>
                  <a:outerShdw blurRad="38100" dist="38100" dir="2700000" algn="tl">
                    <a:srgbClr val="000000">
                      <a:alpha val="43137"/>
                    </a:srgbClr>
                  </a:outerShdw>
                </a:effectLst>
              </a:rPr>
              <a:t>系统</a:t>
            </a:r>
            <a:endParaRPr lang="zh-CN" altLang="en-US">
              <a:effectLst>
                <a:outerShdw blurRad="38100" dist="38100" dir="2700000" algn="tl">
                  <a:srgbClr val="000000">
                    <a:alpha val="43137"/>
                  </a:srgbClr>
                </a:outerShdw>
              </a:effectLst>
            </a:endParaRPr>
          </a:p>
        </p:txBody>
      </p:sp>
      <p:sp>
        <p:nvSpPr>
          <p:cNvPr id="7" name="矩形 6"/>
          <p:cNvSpPr/>
          <p:nvPr/>
        </p:nvSpPr>
        <p:spPr>
          <a:xfrm>
            <a:off x="956945" y="3279140"/>
            <a:ext cx="1694180" cy="771525"/>
          </a:xfrm>
          <a:prstGeom prst="rect">
            <a:avLst/>
          </a:prstGeom>
          <a:solidFill>
            <a:srgbClr val="3A607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effectLst>
                  <a:outerShdw blurRad="38100" dist="38100" dir="2700000" algn="tl">
                    <a:srgbClr val="000000">
                      <a:alpha val="43137"/>
                    </a:srgbClr>
                  </a:outerShdw>
                </a:effectLst>
              </a:rPr>
              <a:t>其他协同办公系统</a:t>
            </a:r>
            <a:endParaRPr lang="zh-CN" altLang="en-US">
              <a:effectLst>
                <a:outerShdw blurRad="38100" dist="38100" dir="2700000" algn="tl">
                  <a:srgbClr val="000000">
                    <a:alpha val="43137"/>
                  </a:srgbClr>
                </a:outerShdw>
              </a:effectLst>
            </a:endParaRPr>
          </a:p>
        </p:txBody>
      </p:sp>
      <p:sp>
        <p:nvSpPr>
          <p:cNvPr id="9" name="矩形 8"/>
          <p:cNvSpPr/>
          <p:nvPr/>
        </p:nvSpPr>
        <p:spPr>
          <a:xfrm>
            <a:off x="8883015" y="3204210"/>
            <a:ext cx="1455420" cy="715645"/>
          </a:xfrm>
          <a:prstGeom prst="rect">
            <a:avLst/>
          </a:prstGeom>
          <a:solidFill>
            <a:srgbClr val="3A607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effectLst>
                  <a:outerShdw blurRad="38100" dist="38100" dir="2700000" algn="tl">
                    <a:srgbClr val="000000">
                      <a:alpha val="43137"/>
                    </a:srgbClr>
                  </a:outerShdw>
                </a:effectLst>
              </a:rPr>
              <a:t>其他系统</a:t>
            </a:r>
            <a:endParaRPr lang="zh-CN" altLang="en-US">
              <a:effectLst>
                <a:outerShdw blurRad="38100" dist="38100" dir="2700000" algn="tl">
                  <a:srgbClr val="000000">
                    <a:alpha val="43137"/>
                  </a:srgbClr>
                </a:outerShdw>
              </a:effectLst>
            </a:endParaRPr>
          </a:p>
        </p:txBody>
      </p:sp>
      <p:sp>
        <p:nvSpPr>
          <p:cNvPr id="10" name="矩形 9"/>
          <p:cNvSpPr/>
          <p:nvPr/>
        </p:nvSpPr>
        <p:spPr>
          <a:xfrm>
            <a:off x="6413500" y="1184910"/>
            <a:ext cx="1644015" cy="897890"/>
          </a:xfrm>
          <a:prstGeom prst="rect">
            <a:avLst/>
          </a:prstGeom>
          <a:solidFill>
            <a:srgbClr val="3A607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effectLst>
                  <a:outerShdw blurRad="38100" dist="38100" dir="2700000" algn="tl">
                    <a:srgbClr val="000000">
                      <a:alpha val="43137"/>
                    </a:srgbClr>
                  </a:outerShdw>
                </a:effectLst>
              </a:rPr>
              <a:t>省市上级部门</a:t>
            </a:r>
            <a:endParaRPr lang="zh-CN" altLang="en-US">
              <a:effectLst>
                <a:outerShdw blurRad="38100" dist="38100" dir="2700000" algn="tl">
                  <a:srgbClr val="000000">
                    <a:alpha val="43137"/>
                  </a:srgbClr>
                </a:outerShdw>
              </a:effectLst>
            </a:endParaRPr>
          </a:p>
          <a:p>
            <a:pPr algn="ctr"/>
            <a:r>
              <a:rPr lang="zh-CN" altLang="en-US">
                <a:effectLst>
                  <a:outerShdw blurRad="38100" dist="38100" dir="2700000" algn="tl">
                    <a:srgbClr val="000000">
                      <a:alpha val="43137"/>
                    </a:srgbClr>
                  </a:outerShdw>
                </a:effectLst>
              </a:rPr>
              <a:t>系统</a:t>
            </a:r>
            <a:endParaRPr lang="zh-CN" altLang="en-US">
              <a:effectLst>
                <a:outerShdw blurRad="38100" dist="38100" dir="2700000" algn="tl">
                  <a:srgbClr val="000000">
                    <a:alpha val="43137"/>
                  </a:srgbClr>
                </a:outerShdw>
              </a:effectLst>
            </a:endParaRPr>
          </a:p>
        </p:txBody>
      </p:sp>
      <p:sp>
        <p:nvSpPr>
          <p:cNvPr id="11" name="左右箭头 10"/>
          <p:cNvSpPr/>
          <p:nvPr/>
        </p:nvSpPr>
        <p:spPr>
          <a:xfrm>
            <a:off x="2985770" y="3731260"/>
            <a:ext cx="774700" cy="188595"/>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左右箭头 11"/>
          <p:cNvSpPr/>
          <p:nvPr/>
        </p:nvSpPr>
        <p:spPr>
          <a:xfrm rot="4620000">
            <a:off x="4030980" y="2707640"/>
            <a:ext cx="440690" cy="168910"/>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弧形箭头 15"/>
          <p:cNvSpPr/>
          <p:nvPr/>
        </p:nvSpPr>
        <p:spPr>
          <a:xfrm>
            <a:off x="7748905" y="4581525"/>
            <a:ext cx="434975" cy="1153160"/>
          </a:xfrm>
          <a:prstGeom prst="curvedLeftArrow">
            <a:avLst/>
          </a:prstGeom>
          <a:solidFill>
            <a:srgbClr val="F05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7" name="右弧形箭头 16"/>
          <p:cNvSpPr/>
          <p:nvPr/>
        </p:nvSpPr>
        <p:spPr>
          <a:xfrm rot="10800000">
            <a:off x="3394075" y="4453255"/>
            <a:ext cx="522605" cy="1153160"/>
          </a:xfrm>
          <a:prstGeom prst="curvedLeftArrow">
            <a:avLst>
              <a:gd name="adj1" fmla="val 25000"/>
              <a:gd name="adj2" fmla="val 42107"/>
              <a:gd name="adj3" fmla="val 25000"/>
            </a:avLst>
          </a:prstGeom>
          <a:solidFill>
            <a:srgbClr val="F05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8" name="左箭头 17"/>
          <p:cNvSpPr/>
          <p:nvPr/>
        </p:nvSpPr>
        <p:spPr>
          <a:xfrm>
            <a:off x="5674360" y="5539105"/>
            <a:ext cx="368300" cy="251460"/>
          </a:xfrm>
          <a:prstGeom prst="leftArrow">
            <a:avLst>
              <a:gd name="adj1" fmla="val 39898"/>
              <a:gd name="adj2" fmla="val 41666"/>
            </a:avLst>
          </a:prstGeom>
          <a:solidFill>
            <a:srgbClr val="F05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25000"/>
          </a:p>
        </p:txBody>
      </p:sp>
      <p:sp>
        <p:nvSpPr>
          <p:cNvPr id="19" name="直角三角形 18"/>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367530" y="2638425"/>
            <a:ext cx="958215" cy="306705"/>
          </a:xfrm>
          <a:prstGeom prst="rect">
            <a:avLst/>
          </a:prstGeom>
          <a:noFill/>
        </p:spPr>
        <p:txBody>
          <a:bodyPr wrap="square" rtlCol="0">
            <a:spAutoFit/>
          </a:bodyPr>
          <a:p>
            <a:r>
              <a:rPr lang="zh-CN" altLang="en-US" sz="1400">
                <a:solidFill>
                  <a:schemeClr val="bg1"/>
                </a:solidFill>
              </a:rPr>
              <a:t>数据交换</a:t>
            </a:r>
            <a:endParaRPr lang="zh-CN" altLang="en-US" sz="1400">
              <a:solidFill>
                <a:schemeClr val="bg1"/>
              </a:solidFill>
            </a:endParaRPr>
          </a:p>
        </p:txBody>
      </p:sp>
      <p:sp>
        <p:nvSpPr>
          <p:cNvPr id="15" name="文本框 14"/>
          <p:cNvSpPr txBox="1"/>
          <p:nvPr/>
        </p:nvSpPr>
        <p:spPr>
          <a:xfrm>
            <a:off x="2893695" y="3371215"/>
            <a:ext cx="958215" cy="306705"/>
          </a:xfrm>
          <a:prstGeom prst="rect">
            <a:avLst/>
          </a:prstGeom>
          <a:noFill/>
        </p:spPr>
        <p:txBody>
          <a:bodyPr wrap="square" rtlCol="0">
            <a:spAutoFit/>
          </a:bodyPr>
          <a:p>
            <a:r>
              <a:rPr lang="zh-CN" altLang="en-US" sz="1400">
                <a:solidFill>
                  <a:schemeClr val="bg1"/>
                </a:solidFill>
              </a:rPr>
              <a:t>数据连接</a:t>
            </a:r>
            <a:endParaRPr lang="zh-CN" altLang="en-US" sz="1400">
              <a:solidFill>
                <a:schemeClr val="bg1"/>
              </a:solidFill>
            </a:endParaRPr>
          </a:p>
        </p:txBody>
      </p:sp>
      <p:sp>
        <p:nvSpPr>
          <p:cNvPr id="20" name="左右箭头 19"/>
          <p:cNvSpPr/>
          <p:nvPr/>
        </p:nvSpPr>
        <p:spPr>
          <a:xfrm rot="5820000">
            <a:off x="6647180" y="2539365"/>
            <a:ext cx="627380" cy="158750"/>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7098665" y="2465705"/>
            <a:ext cx="958215" cy="306705"/>
          </a:xfrm>
          <a:prstGeom prst="rect">
            <a:avLst/>
          </a:prstGeom>
          <a:noFill/>
        </p:spPr>
        <p:txBody>
          <a:bodyPr wrap="square" rtlCol="0">
            <a:spAutoFit/>
          </a:bodyPr>
          <a:p>
            <a:r>
              <a:rPr lang="zh-CN" altLang="en-US" sz="1400">
                <a:solidFill>
                  <a:schemeClr val="bg1"/>
                </a:solidFill>
              </a:rPr>
              <a:t>数据交换</a:t>
            </a:r>
            <a:endParaRPr lang="zh-CN" altLang="en-US" sz="1400">
              <a:solidFill>
                <a:schemeClr val="bg1"/>
              </a:solidFill>
            </a:endParaRPr>
          </a:p>
        </p:txBody>
      </p:sp>
      <p:sp>
        <p:nvSpPr>
          <p:cNvPr id="22" name="左右箭头 21"/>
          <p:cNvSpPr/>
          <p:nvPr/>
        </p:nvSpPr>
        <p:spPr>
          <a:xfrm>
            <a:off x="7868920" y="3677920"/>
            <a:ext cx="774700" cy="188595"/>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7777480" y="3371215"/>
            <a:ext cx="958215" cy="306705"/>
          </a:xfrm>
          <a:prstGeom prst="rect">
            <a:avLst/>
          </a:prstGeom>
          <a:noFill/>
        </p:spPr>
        <p:txBody>
          <a:bodyPr wrap="square" rtlCol="0">
            <a:spAutoFit/>
          </a:bodyPr>
          <a:p>
            <a:r>
              <a:rPr lang="zh-CN" altLang="en-US" sz="1400">
                <a:solidFill>
                  <a:schemeClr val="bg1"/>
                </a:solidFill>
              </a:rPr>
              <a:t>数据连接</a:t>
            </a:r>
            <a:endParaRPr lang="zh-CN" altLang="en-US" sz="14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24965" y="3397885"/>
            <a:ext cx="6849745" cy="7626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kumimoji="1" lang="zh-CN" altLang="en-US" sz="2400" dirty="0" smtClean="0">
                <a:solidFill>
                  <a:schemeClr val="accent4">
                    <a:lumMod val="60000"/>
                    <a:lumOff val="40000"/>
                  </a:schemeClr>
                </a:solidFill>
                <a:latin typeface="思源黑体 CN Medium" panose="020B0600000000000000" charset="-122"/>
                <a:ea typeface="思源黑体 CN Medium" panose="020B0600000000000000" charset="-122"/>
                <a:cs typeface="思源黑体 CN Light" panose="020B0300000000000000" charset="-122"/>
              </a:rPr>
              <a:t>愿景：</a:t>
            </a:r>
            <a:r>
              <a:rPr kumimoji="1" lang="zh-CN" altLang="en-US" sz="2400" dirty="0" smtClean="0">
                <a:solidFill>
                  <a:schemeClr val="accent4">
                    <a:lumMod val="60000"/>
                    <a:lumOff val="40000"/>
                  </a:schemeClr>
                </a:solidFill>
                <a:latin typeface="思源黑体 CN Medium" panose="020B0600000000000000" charset="-122"/>
                <a:ea typeface="思源黑体 CN Medium" panose="020B0600000000000000" charset="-122"/>
                <a:cs typeface="思源黑体 CN Light" panose="020B0300000000000000" charset="-122"/>
              </a:rPr>
              <a:t>用数字工具推动人类进步</a:t>
            </a:r>
            <a:endParaRPr kumimoji="1" lang="zh-CN" altLang="en-US" sz="2400" dirty="0" smtClean="0">
              <a:solidFill>
                <a:schemeClr val="accent4">
                  <a:lumMod val="60000"/>
                  <a:lumOff val="40000"/>
                </a:schemeClr>
              </a:solidFill>
              <a:latin typeface="思源黑体 CN Medium" panose="020B0600000000000000" charset="-122"/>
              <a:ea typeface="思源黑体 CN Medium" panose="020B0600000000000000" charset="-122"/>
              <a:cs typeface="思源黑体 CN Light" panose="020B0300000000000000" charset="-122"/>
            </a:endParaRPr>
          </a:p>
        </p:txBody>
      </p:sp>
      <p:cxnSp>
        <p:nvCxnSpPr>
          <p:cNvPr id="14" name="直线连接符 16"/>
          <p:cNvCxnSpPr/>
          <p:nvPr/>
        </p:nvCxnSpPr>
        <p:spPr>
          <a:xfrm>
            <a:off x="1714500" y="3288030"/>
            <a:ext cx="251650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文本框 1"/>
          <p:cNvSpPr txBox="1"/>
          <p:nvPr/>
        </p:nvSpPr>
        <p:spPr>
          <a:xfrm>
            <a:off x="1624965" y="1106170"/>
            <a:ext cx="8941435" cy="1753235"/>
          </a:xfrm>
          <a:prstGeom prst="rect">
            <a:avLst/>
          </a:prstGeom>
          <a:noFill/>
        </p:spPr>
        <p:txBody>
          <a:bodyPr wrap="square" rtlCol="0">
            <a:spAutoFit/>
          </a:bodyPr>
          <a:p>
            <a:pPr>
              <a:lnSpc>
                <a:spcPct val="150000"/>
              </a:lnSpc>
            </a:pPr>
            <a:r>
              <a:rPr lang="zh-CN" altLang="en-US" sz="3600">
                <a:solidFill>
                  <a:schemeClr val="bg1"/>
                </a:solidFill>
                <a:latin typeface="思源黑体 CN Medium" panose="020B0600000000000000" charset="-122"/>
                <a:ea typeface="思源黑体 CN Medium" panose="020B0600000000000000" charset="-122"/>
                <a:cs typeface="思源黑体 CN Medium" panose="020B0600000000000000" charset="-122"/>
              </a:rPr>
              <a:t>我们希望通过数字化创新，从而提升人们的工作效率，</a:t>
            </a:r>
            <a:r>
              <a:rPr lang="zh-CN" altLang="en-US" sz="36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最终推动社会和国家不断进步</a:t>
            </a:r>
            <a:r>
              <a:rPr lang="en-US" altLang="zh-CN" sz="36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a:t>
            </a:r>
            <a:endParaRPr lang="en-US" altLang="zh-CN" sz="36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endParaRPr>
          </a:p>
        </p:txBody>
      </p:sp>
      <p:sp>
        <p:nvSpPr>
          <p:cNvPr id="3" name="矩形 2"/>
          <p:cNvSpPr/>
          <p:nvPr/>
        </p:nvSpPr>
        <p:spPr>
          <a:xfrm>
            <a:off x="8559800" y="6226175"/>
            <a:ext cx="3533140" cy="5740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p>
            <a:pPr algn="l"/>
            <a:r>
              <a:rPr kumimoji="1" lang="zh-CN" altLang="en-US" sz="2000"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rPr>
              <a:t>深圳维格智数科技有限公司</a:t>
            </a:r>
            <a:endParaRPr kumimoji="1" lang="zh-CN" altLang="en-US" sz="2000" dirty="0" smtClean="0">
              <a:solidFill>
                <a:schemeClr val="bg1"/>
              </a:solidFill>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Light" panose="020B0300000000000000" charset="-122"/>
            </a:endParaRPr>
          </a:p>
        </p:txBody>
      </p:sp>
      <p:pic>
        <p:nvPicPr>
          <p:cNvPr id="8" name="图片 7"/>
          <p:cNvPicPr>
            <a:picLocks noChangeAspect="1"/>
          </p:cNvPicPr>
          <p:nvPr/>
        </p:nvPicPr>
        <p:blipFill>
          <a:blip r:embed="rId1"/>
          <a:srcRect l="34390" t="17464" r="35535" b="55487"/>
          <a:stretch>
            <a:fillRect/>
          </a:stretch>
        </p:blipFill>
        <p:spPr>
          <a:xfrm>
            <a:off x="7785100" y="6169660"/>
            <a:ext cx="699770" cy="6305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76295" y="2553335"/>
            <a:ext cx="7501255" cy="14662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pPr>
            <a:r>
              <a:rPr kumimoji="1" lang="zh-CN" altLang="en-US" sz="2400" dirty="0" smtClean="0">
                <a:solidFill>
                  <a:schemeClr val="bg1"/>
                </a:solidFill>
                <a:latin typeface="思源黑体 CN Medium" panose="020B0600000000000000" charset="-122"/>
                <a:ea typeface="思源黑体 CN Medium" panose="020B0600000000000000" charset="-122"/>
                <a:cs typeface="思源黑体 CN Light" panose="020B0300000000000000" charset="-122"/>
              </a:rPr>
              <a:t>「vikadata 维格智数」是一家数字化转型策划公司，提供数字化整体方案的设计与落地实施。</a:t>
            </a:r>
            <a:endParaRPr kumimoji="1" lang="zh-CN" altLang="en-US" sz="2400" dirty="0" smtClean="0">
              <a:solidFill>
                <a:schemeClr val="bg1"/>
              </a:solidFill>
              <a:latin typeface="思源黑体 CN Medium" panose="020B0600000000000000" charset="-122"/>
              <a:ea typeface="思源黑体 CN Medium" panose="020B0600000000000000" charset="-122"/>
              <a:cs typeface="思源黑体 CN Light" panose="020B0300000000000000" charset="-122"/>
            </a:endParaRPr>
          </a:p>
        </p:txBody>
      </p:sp>
      <p:pic>
        <p:nvPicPr>
          <p:cNvPr id="8" name="图片 7"/>
          <p:cNvPicPr>
            <a:picLocks noChangeAspect="1"/>
          </p:cNvPicPr>
          <p:nvPr/>
        </p:nvPicPr>
        <p:blipFill>
          <a:blip r:embed="rId1"/>
          <a:srcRect l="34390" t="17464" r="35535" b="55487"/>
          <a:stretch>
            <a:fillRect/>
          </a:stretch>
        </p:blipFill>
        <p:spPr>
          <a:xfrm>
            <a:off x="1858010" y="2731135"/>
            <a:ext cx="1233170" cy="1111250"/>
          </a:xfrm>
          <a:prstGeom prst="rect">
            <a:avLst/>
          </a:prstGeom>
        </p:spPr>
      </p:pic>
      <p:sp>
        <p:nvSpPr>
          <p:cNvPr id="2" name="文本框 1"/>
          <p:cNvSpPr txBox="1"/>
          <p:nvPr/>
        </p:nvSpPr>
        <p:spPr>
          <a:xfrm>
            <a:off x="3452495" y="4264025"/>
            <a:ext cx="5459095" cy="460375"/>
          </a:xfrm>
          <a:prstGeom prst="rect">
            <a:avLst/>
          </a:prstGeom>
          <a:noFill/>
        </p:spPr>
        <p:txBody>
          <a:bodyPr wrap="square" rtlCol="0">
            <a:spAutoFit/>
          </a:bodyPr>
          <a:p>
            <a:r>
              <a:rPr kumimoji="1" lang="zh-CN" altLang="en-US" sz="2400" dirty="0" smtClean="0">
                <a:solidFill>
                  <a:schemeClr val="accent4">
                    <a:lumMod val="60000"/>
                    <a:lumOff val="40000"/>
                  </a:schemeClr>
                </a:solidFill>
                <a:latin typeface="思源黑体 CN Medium" panose="020B0600000000000000" charset="-122"/>
                <a:ea typeface="思源黑体 CN Medium" panose="020B0600000000000000" charset="-122"/>
                <a:cs typeface="思源黑体 CN Light" panose="020B0300000000000000" charset="-122"/>
                <a:sym typeface="+mn-ea"/>
              </a:rPr>
              <a:t>使命：「致力于驱动数字化中国」</a:t>
            </a:r>
            <a:endParaRPr kumimoji="1" lang="zh-CN" altLang="en-US" sz="2400" dirty="0" smtClean="0">
              <a:solidFill>
                <a:schemeClr val="accent4">
                  <a:lumMod val="60000"/>
                  <a:lumOff val="40000"/>
                </a:schemeClr>
              </a:solidFill>
              <a:latin typeface="思源黑体 CN Medium" panose="020B0600000000000000" charset="-122"/>
              <a:ea typeface="思源黑体 CN Medium" panose="020B0600000000000000" charset="-122"/>
              <a:cs typeface="思源黑体 CN Light" panose="020B03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89785" y="2108200"/>
            <a:ext cx="1135380" cy="755650"/>
          </a:xfrm>
          <a:prstGeom prst="rect">
            <a:avLst/>
          </a:prstGeom>
          <a:noFill/>
        </p:spPr>
        <p:txBody>
          <a:bodyPr wrap="square" rtlCol="0">
            <a:spAutoFit/>
          </a:bodyPr>
          <a:lstStyle/>
          <a:p>
            <a:pPr algn="ctr">
              <a:lnSpc>
                <a:spcPct val="90000"/>
              </a:lnSpc>
            </a:pPr>
            <a:r>
              <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rPr>
              <a:t>01</a:t>
            </a:r>
            <a:endPar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endParaRPr>
          </a:p>
        </p:txBody>
      </p:sp>
      <p:sp>
        <p:nvSpPr>
          <p:cNvPr id="6" name="矩形 5"/>
          <p:cNvSpPr/>
          <p:nvPr/>
        </p:nvSpPr>
        <p:spPr>
          <a:xfrm>
            <a:off x="2155825" y="2863850"/>
            <a:ext cx="7880350" cy="11309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4000" dirty="0" smtClean="0">
                <a:solidFill>
                  <a:schemeClr val="bg1"/>
                </a:solidFill>
                <a:latin typeface="思源黑体 CN Medium" panose="020B0600000000000000" charset="-122"/>
                <a:ea typeface="思源黑体 CN Medium" panose="020B0600000000000000" charset="-122"/>
                <a:cs typeface="思源黑体 CN Light" panose="020B0300000000000000" charset="-122"/>
              </a:rPr>
              <a:t>落实改革任务过程中的</a:t>
            </a:r>
            <a:r>
              <a:rPr kumimoji="1" lang="zh-CN" altLang="en-US" sz="4000" dirty="0" smtClean="0">
                <a:solidFill>
                  <a:srgbClr val="F05053"/>
                </a:solidFill>
                <a:latin typeface="思源黑体 CN Medium" panose="020B0600000000000000" charset="-122"/>
                <a:ea typeface="思源黑体 CN Medium" panose="020B0600000000000000" charset="-122"/>
                <a:cs typeface="思源黑体 CN Light" panose="020B0300000000000000" charset="-122"/>
              </a:rPr>
              <a:t>痛点与现状</a:t>
            </a:r>
            <a:endParaRPr kumimoji="1" lang="zh-CN" altLang="en-US" sz="4000" dirty="0" smtClean="0">
              <a:solidFill>
                <a:srgbClr val="F05053"/>
              </a:solidFill>
              <a:latin typeface="思源黑体 CN Medium" panose="020B0600000000000000" charset="-122"/>
              <a:ea typeface="思源黑体 CN Medium" panose="020B0600000000000000" charset="-122"/>
              <a:cs typeface="思源黑体 CN Light" panose="020B0300000000000000" charset="-122"/>
            </a:endParaRPr>
          </a:p>
        </p:txBody>
      </p:sp>
      <p:sp>
        <p:nvSpPr>
          <p:cNvPr id="2" name="直角三角形 1"/>
          <p:cNvSpPr/>
          <p:nvPr/>
        </p:nvSpPr>
        <p:spPr>
          <a:xfrm rot="5400000">
            <a:off x="1711325" y="219265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018540" y="880745"/>
            <a:ext cx="7149465" cy="438150"/>
          </a:xfrm>
        </p:spPr>
        <p:txBody>
          <a:bodyPr anchor="ctr" anchorCtr="0"/>
          <a:p>
            <a:r>
              <a:rPr lang="zh-CN" altLang="en-US" sz="2000">
                <a:solidFill>
                  <a:schemeClr val="bg1"/>
                </a:solidFill>
              </a:rPr>
              <a:t>大量重复性、机械性的工作事务，导致效率低下</a:t>
            </a:r>
            <a:endParaRPr lang="zh-CN" altLang="en-US" sz="2000">
              <a:solidFill>
                <a:schemeClr val="bg1"/>
              </a:solidFill>
            </a:endParaRPr>
          </a:p>
        </p:txBody>
      </p:sp>
      <p:sp>
        <p:nvSpPr>
          <p:cNvPr id="6" name="圆角矩形 5"/>
          <p:cNvSpPr/>
          <p:nvPr/>
        </p:nvSpPr>
        <p:spPr>
          <a:xfrm>
            <a:off x="579755" y="880110"/>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400">
                <a:solidFill>
                  <a:schemeClr val="bg1"/>
                </a:solidFill>
                <a:latin typeface="思源黑体 CN Medium" panose="020B0600000000000000" charset="-122"/>
                <a:ea typeface="思源黑体 CN Medium" panose="020B0600000000000000" charset="-122"/>
                <a:sym typeface="+mn-ea"/>
              </a:rPr>
              <a:t>1</a:t>
            </a:r>
            <a:endParaRPr lang="en-US" altLang="zh-CN" sz="2400">
              <a:solidFill>
                <a:schemeClr val="bg1"/>
              </a:solidFill>
              <a:latin typeface="思源黑体 CN Medium" panose="020B0600000000000000" charset="-122"/>
              <a:ea typeface="思源黑体 CN Medium" panose="020B0600000000000000" charset="-122"/>
              <a:sym typeface="+mn-ea"/>
            </a:endParaRPr>
          </a:p>
        </p:txBody>
      </p:sp>
      <p:sp>
        <p:nvSpPr>
          <p:cNvPr id="7" name="标题 3"/>
          <p:cNvSpPr>
            <a:spLocks noGrp="1"/>
          </p:cNvSpPr>
          <p:nvPr/>
        </p:nvSpPr>
        <p:spPr>
          <a:xfrm>
            <a:off x="2830830" y="4479290"/>
            <a:ext cx="6743700" cy="439420"/>
          </a:xfrm>
          <a:prstGeom prst="rect">
            <a:avLst/>
          </a:prstGeom>
        </p:spPr>
        <p:txBody>
          <a:bodyPr vert="horz" lIns="101600" tIns="38100" rIns="63500" bIns="38100" rtlCol="0" anchor="ctr"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defRPr>
            </a:lvl1pPr>
          </a:lstStyle>
          <a:p>
            <a:pPr lvl="0" algn="l">
              <a:buClrTx/>
              <a:buSzTx/>
              <a:buFontTx/>
            </a:pPr>
            <a:r>
              <a:rPr lang="zh-CN" altLang="en-US" sz="2000">
                <a:sym typeface="+mn-ea"/>
              </a:rPr>
              <a:t>工作进度不清晰，难跟踪，无法及时察觉</a:t>
            </a:r>
            <a:r>
              <a:rPr lang="zh-CN" altLang="en-US" sz="2000">
                <a:sym typeface="+mn-ea"/>
              </a:rPr>
              <a:t>问题</a:t>
            </a:r>
            <a:endParaRPr lang="zh-CN" altLang="en-US" sz="2000">
              <a:sym typeface="+mn-ea"/>
            </a:endParaRPr>
          </a:p>
        </p:txBody>
      </p:sp>
      <p:sp>
        <p:nvSpPr>
          <p:cNvPr id="9" name="标题 3"/>
          <p:cNvSpPr>
            <a:spLocks noGrp="1"/>
          </p:cNvSpPr>
          <p:nvPr/>
        </p:nvSpPr>
        <p:spPr>
          <a:xfrm>
            <a:off x="1457325" y="1995805"/>
            <a:ext cx="7251700" cy="438150"/>
          </a:xfrm>
          <a:prstGeom prst="rect">
            <a:avLst/>
          </a:prstGeom>
        </p:spPr>
        <p:txBody>
          <a:bodyPr vert="horz" lIns="101600" tIns="38100" rIns="63500" bIns="38100" rtlCol="0" anchor="ctr"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defRPr>
            </a:lvl1pPr>
          </a:lstStyle>
          <a:p>
            <a:pPr lvl="0" algn="l">
              <a:buClrTx/>
              <a:buSzTx/>
              <a:buFontTx/>
            </a:pPr>
            <a:r>
              <a:rPr lang="zh-CN" altLang="en-US" sz="2000">
                <a:sym typeface="+mn-ea"/>
              </a:rPr>
              <a:t>任务指标没有数据量化，工作成效</a:t>
            </a:r>
            <a:r>
              <a:rPr lang="en-US" altLang="zh-CN" sz="2000">
                <a:sym typeface="+mn-ea"/>
              </a:rPr>
              <a:t>“</a:t>
            </a:r>
            <a:r>
              <a:rPr lang="zh-CN" altLang="en-US" sz="2000">
                <a:sym typeface="+mn-ea"/>
              </a:rPr>
              <a:t>看不清</a:t>
            </a:r>
            <a:r>
              <a:rPr lang="zh-CN" altLang="en-US" sz="2000">
                <a:sym typeface="+mn-ea"/>
              </a:rPr>
              <a:t>，</a:t>
            </a:r>
            <a:r>
              <a:rPr lang="zh-CN" altLang="en-US" sz="2000">
                <a:sym typeface="+mn-ea"/>
              </a:rPr>
              <a:t>说不清</a:t>
            </a:r>
            <a:r>
              <a:rPr lang="en-US" altLang="zh-CN" sz="2000">
                <a:sym typeface="+mn-ea"/>
              </a:rPr>
              <a:t>”</a:t>
            </a:r>
            <a:endParaRPr lang="en-US" altLang="zh-CN" sz="2000">
              <a:sym typeface="+mn-ea"/>
            </a:endParaRPr>
          </a:p>
        </p:txBody>
      </p:sp>
      <p:sp>
        <p:nvSpPr>
          <p:cNvPr id="11" name="标题 3"/>
          <p:cNvSpPr>
            <a:spLocks noGrp="1"/>
          </p:cNvSpPr>
          <p:nvPr/>
        </p:nvSpPr>
        <p:spPr>
          <a:xfrm>
            <a:off x="2139315" y="3192145"/>
            <a:ext cx="9171940" cy="438150"/>
          </a:xfrm>
          <a:prstGeom prst="rect">
            <a:avLst/>
          </a:prstGeom>
        </p:spPr>
        <p:txBody>
          <a:bodyPr vert="horz" lIns="101600" tIns="38100" rIns="63500" bIns="38100" rtlCol="0" anchor="ctr"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defRPr>
            </a:lvl1pPr>
          </a:lstStyle>
          <a:p>
            <a:pPr lvl="0" algn="l">
              <a:buClrTx/>
              <a:buSzTx/>
              <a:buFontTx/>
            </a:pPr>
            <a:r>
              <a:rPr lang="zh-CN" altLang="en-US" sz="2000">
                <a:sym typeface="+mn-ea"/>
              </a:rPr>
              <a:t>台账信息繁多</a:t>
            </a:r>
            <a:r>
              <a:rPr lang="zh-CN" altLang="en-US" sz="2000">
                <a:sym typeface="+mn-ea"/>
              </a:rPr>
              <a:t>，</a:t>
            </a:r>
            <a:r>
              <a:rPr lang="zh-CN" altLang="en-US" sz="2000">
                <a:sym typeface="+mn-ea"/>
              </a:rPr>
              <a:t>规范不统一</a:t>
            </a:r>
            <a:r>
              <a:rPr lang="zh-CN" altLang="en-US" sz="2000">
                <a:sym typeface="+mn-ea"/>
              </a:rPr>
              <a:t>，手动</a:t>
            </a:r>
            <a:r>
              <a:rPr lang="zh-CN" altLang="en-US" sz="2000">
                <a:sym typeface="+mn-ea"/>
              </a:rPr>
              <a:t>录入工作量大</a:t>
            </a:r>
            <a:endParaRPr lang="zh-CN" altLang="en-US" sz="2000">
              <a:sym typeface="+mn-ea"/>
            </a:endParaRPr>
          </a:p>
        </p:txBody>
      </p:sp>
      <p:sp>
        <p:nvSpPr>
          <p:cNvPr id="20" name="圆角矩形 19"/>
          <p:cNvSpPr/>
          <p:nvPr/>
        </p:nvSpPr>
        <p:spPr>
          <a:xfrm>
            <a:off x="1018540" y="1995170"/>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思源黑体 CN Medium" panose="020B0600000000000000" charset="-122"/>
                <a:ea typeface="思源黑体 CN Medium" panose="020B0600000000000000" charset="-122"/>
              </a:rPr>
              <a:t>2</a:t>
            </a:r>
            <a:endParaRPr lang="en-US" altLang="zh-CN" sz="2400">
              <a:solidFill>
                <a:schemeClr val="bg1"/>
              </a:solidFill>
              <a:latin typeface="思源黑体 CN Medium" panose="020B0600000000000000" charset="-122"/>
              <a:ea typeface="思源黑体 CN Medium" panose="020B0600000000000000" charset="-122"/>
            </a:endParaRPr>
          </a:p>
        </p:txBody>
      </p:sp>
      <p:sp>
        <p:nvSpPr>
          <p:cNvPr id="22" name="圆角矩形 21"/>
          <p:cNvSpPr/>
          <p:nvPr/>
        </p:nvSpPr>
        <p:spPr>
          <a:xfrm>
            <a:off x="1700530" y="3192145"/>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400">
                <a:solidFill>
                  <a:schemeClr val="bg1"/>
                </a:solidFill>
                <a:latin typeface="思源黑体 CN Medium" panose="020B0600000000000000" charset="-122"/>
                <a:ea typeface="思源黑体 CN Medium" panose="020B0600000000000000" charset="-122"/>
                <a:sym typeface="+mn-ea"/>
              </a:rPr>
              <a:t>3</a:t>
            </a:r>
            <a:endParaRPr lang="en-US" altLang="zh-CN" sz="2400">
              <a:solidFill>
                <a:schemeClr val="bg1"/>
              </a:solidFill>
              <a:latin typeface="思源黑体 CN Medium" panose="020B0600000000000000" charset="-122"/>
              <a:ea typeface="思源黑体 CN Medium" panose="020B0600000000000000" charset="-122"/>
              <a:sym typeface="+mn-ea"/>
            </a:endParaRPr>
          </a:p>
        </p:txBody>
      </p:sp>
      <p:sp>
        <p:nvSpPr>
          <p:cNvPr id="24" name="圆角矩形 23"/>
          <p:cNvSpPr/>
          <p:nvPr/>
        </p:nvSpPr>
        <p:spPr>
          <a:xfrm>
            <a:off x="2392045" y="4479290"/>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400">
                <a:solidFill>
                  <a:schemeClr val="bg1"/>
                </a:solidFill>
                <a:latin typeface="思源黑体 CN Medium" panose="020B0600000000000000" charset="-122"/>
                <a:ea typeface="思源黑体 CN Medium" panose="020B0600000000000000" charset="-122"/>
                <a:sym typeface="+mn-ea"/>
              </a:rPr>
              <a:t>4</a:t>
            </a:r>
            <a:endParaRPr lang="en-US" altLang="zh-CN" sz="2400">
              <a:solidFill>
                <a:schemeClr val="bg1"/>
              </a:solidFill>
              <a:latin typeface="思源黑体 CN Medium" panose="020B0600000000000000" charset="-122"/>
              <a:ea typeface="思源黑体 CN Medium" panose="020B0600000000000000" charset="-122"/>
              <a:sym typeface="+mn-ea"/>
            </a:endParaRPr>
          </a:p>
        </p:txBody>
      </p:sp>
      <p:sp>
        <p:nvSpPr>
          <p:cNvPr id="2" name="标题 3"/>
          <p:cNvSpPr>
            <a:spLocks noGrp="1"/>
          </p:cNvSpPr>
          <p:nvPr/>
        </p:nvSpPr>
        <p:spPr>
          <a:xfrm>
            <a:off x="3733165" y="5561330"/>
            <a:ext cx="7954645" cy="439420"/>
          </a:xfrm>
          <a:prstGeom prst="rect">
            <a:avLst/>
          </a:prstGeom>
        </p:spPr>
        <p:txBody>
          <a:bodyPr vert="horz" lIns="101600" tIns="38100" rIns="63500" bIns="38100" rtlCol="0" anchor="ctr"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bg1"/>
                </a:solidFill>
                <a:effectLst>
                  <a:outerShdw blurRad="38100" dist="38100" dir="2700000" algn="tl">
                    <a:srgbClr val="000000">
                      <a:alpha val="43137"/>
                    </a:srgbClr>
                  </a:outerShdw>
                </a:effectLst>
                <a:uFillTx/>
                <a:latin typeface="思源黑体 CN Normal" panose="020B0400000000000000" charset="-122"/>
                <a:ea typeface="思源黑体 CN Normal" panose="020B0400000000000000" charset="-122"/>
                <a:cs typeface="思源黑体 CN Light" panose="020B0300000000000000" charset="-122"/>
              </a:defRPr>
            </a:lvl1pPr>
          </a:lstStyle>
          <a:p>
            <a:pPr lvl="0" algn="l">
              <a:buClrTx/>
              <a:buSzTx/>
              <a:buFontTx/>
            </a:pPr>
            <a:r>
              <a:rPr lang="zh-CN" altLang="en-US" sz="2000">
                <a:sym typeface="+mn-ea"/>
              </a:rPr>
              <a:t>不同信息系统构成多个</a:t>
            </a:r>
            <a:r>
              <a:rPr lang="zh-CN" altLang="en-US" sz="2000">
                <a:sym typeface="+mn-ea"/>
              </a:rPr>
              <a:t>“</a:t>
            </a:r>
            <a:r>
              <a:rPr lang="zh-CN" altLang="en-US" sz="2000">
                <a:sym typeface="+mn-ea"/>
              </a:rPr>
              <a:t>数据孤岛</a:t>
            </a:r>
            <a:r>
              <a:rPr lang="zh-CN" altLang="en-US" sz="2000">
                <a:sym typeface="+mn-ea"/>
              </a:rPr>
              <a:t>”</a:t>
            </a:r>
            <a:r>
              <a:rPr lang="zh-CN" altLang="en-US" sz="2000">
                <a:sym typeface="+mn-ea"/>
              </a:rPr>
              <a:t>，数据得不到充分利用</a:t>
            </a:r>
            <a:endParaRPr lang="zh-CN" altLang="en-US" sz="2000">
              <a:sym typeface="+mn-ea"/>
            </a:endParaRPr>
          </a:p>
        </p:txBody>
      </p:sp>
      <p:sp>
        <p:nvSpPr>
          <p:cNvPr id="3" name="圆角矩形 2"/>
          <p:cNvSpPr/>
          <p:nvPr/>
        </p:nvSpPr>
        <p:spPr>
          <a:xfrm>
            <a:off x="3294380" y="5561330"/>
            <a:ext cx="438785" cy="4387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400">
                <a:solidFill>
                  <a:schemeClr val="bg1"/>
                </a:solidFill>
                <a:latin typeface="思源黑体 CN Medium" panose="020B0600000000000000" charset="-122"/>
                <a:ea typeface="思源黑体 CN Medium" panose="020B0600000000000000" charset="-122"/>
                <a:sym typeface="+mn-ea"/>
              </a:rPr>
              <a:t>5</a:t>
            </a:r>
            <a:endParaRPr lang="en-US" altLang="zh-CN" sz="2400">
              <a:solidFill>
                <a:schemeClr val="bg1"/>
              </a:solidFill>
              <a:latin typeface="思源黑体 CN Medium" panose="020B0600000000000000" charset="-122"/>
              <a:ea typeface="思源黑体 CN Medium" panose="020B0600000000000000"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89785" y="2108200"/>
            <a:ext cx="1135380" cy="755650"/>
          </a:xfrm>
          <a:prstGeom prst="rect">
            <a:avLst/>
          </a:prstGeom>
          <a:noFill/>
        </p:spPr>
        <p:txBody>
          <a:bodyPr wrap="square" rtlCol="0">
            <a:spAutoFit/>
          </a:bodyPr>
          <a:lstStyle/>
          <a:p>
            <a:pPr algn="ctr">
              <a:lnSpc>
                <a:spcPct val="90000"/>
              </a:lnSpc>
            </a:pPr>
            <a:r>
              <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rPr>
              <a:t>02</a:t>
            </a:r>
            <a:endParaRPr kumimoji="1" lang="en-US" altLang="zh-CN" sz="4800" b="1" dirty="0" smtClean="0">
              <a:solidFill>
                <a:schemeClr val="bg1"/>
              </a:solidFill>
              <a:latin typeface="思源黑体 CN Bold" panose="020B0800000000000000" charset="-122"/>
              <a:ea typeface="思源黑体 CN Bold" panose="020B0800000000000000" charset="-122"/>
              <a:cs typeface="思源黑体 CN Light" panose="020B0300000000000000" charset="-122"/>
            </a:endParaRPr>
          </a:p>
        </p:txBody>
      </p:sp>
      <p:sp>
        <p:nvSpPr>
          <p:cNvPr id="6" name="矩形 5"/>
          <p:cNvSpPr/>
          <p:nvPr/>
        </p:nvSpPr>
        <p:spPr>
          <a:xfrm>
            <a:off x="2155825" y="2863850"/>
            <a:ext cx="8560435" cy="11309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40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维格智数 </a:t>
            </a:r>
            <a:r>
              <a:rPr kumimoji="1" lang="en-US" altLang="zh-CN" sz="4000" dirty="0" smtClean="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 </a:t>
            </a:r>
            <a:r>
              <a:rPr kumimoji="1" lang="zh-CN" altLang="en-US" sz="4000" dirty="0" smtClean="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rPr>
              <a:t>深改政务数字化解决方案</a:t>
            </a:r>
            <a:endParaRPr kumimoji="1" lang="zh-CN" altLang="en-US" sz="4000" dirty="0" smtClean="0">
              <a:solidFill>
                <a:schemeClr val="accent4">
                  <a:lumMod val="60000"/>
                  <a:lumOff val="40000"/>
                </a:schemeClr>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Light" panose="020B0300000000000000" charset="-122"/>
            </a:endParaRPr>
          </a:p>
        </p:txBody>
      </p:sp>
      <p:sp>
        <p:nvSpPr>
          <p:cNvPr id="2" name="直角三角形 1"/>
          <p:cNvSpPr/>
          <p:nvPr/>
        </p:nvSpPr>
        <p:spPr>
          <a:xfrm rot="5400000">
            <a:off x="1711325" y="219265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09590" y="3901440"/>
            <a:ext cx="4839335" cy="368300"/>
          </a:xfrm>
          <a:prstGeom prst="rect">
            <a:avLst/>
          </a:prstGeom>
          <a:noFill/>
        </p:spPr>
        <p:txBody>
          <a:bodyPr wrap="square" rtlCol="0">
            <a:spAutoFit/>
          </a:bodyPr>
          <a:p>
            <a:pPr algn="r"/>
            <a:r>
              <a:rPr lang="zh-CN" altLang="en-US">
                <a:solidFill>
                  <a:schemeClr val="bg1"/>
                </a:solidFill>
              </a:rPr>
              <a:t>数据驱动政务变革，为政务决策进行赋能</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nvSpPr>
        <p:spPr>
          <a:xfrm>
            <a:off x="379730" y="3923665"/>
            <a:ext cx="3412490" cy="491490"/>
          </a:xfrm>
          <a:prstGeom prst="roundRect">
            <a:avLst/>
          </a:prstGeom>
          <a:solidFill>
            <a:srgbClr val="F05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「深改政务数字化智慧工作台」</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2" name="标题 1"/>
          <p:cNvSpPr>
            <a:spLocks noGrp="1"/>
          </p:cNvSpPr>
          <p:nvPr>
            <p:ph type="title"/>
          </p:nvPr>
        </p:nvSpPr>
        <p:spPr>
          <a:xfrm>
            <a:off x="955040" y="264795"/>
            <a:ext cx="10725785" cy="6477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数字化工作台：数据沉淀，</a:t>
            </a: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业务提效</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3" name="直角三角形 2"/>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79095" y="1984375"/>
            <a:ext cx="4977765" cy="1337945"/>
          </a:xfrm>
          <a:prstGeom prst="rect">
            <a:avLst/>
          </a:prstGeom>
          <a:noFill/>
        </p:spPr>
        <p:txBody>
          <a:bodyPr wrap="square" rtlCol="0">
            <a:spAutoFit/>
          </a:bodyPr>
          <a:p>
            <a:pPr marL="285750" indent="-285750">
              <a:lnSpc>
                <a:spcPct val="150000"/>
              </a:lnSpc>
              <a:spcBef>
                <a:spcPts val="0"/>
              </a:spcBef>
              <a:spcAft>
                <a:spcPts val="0"/>
              </a:spcAft>
              <a:buFont typeface="Arial" panose="020B0604020202020204" pitchFamily="34" charset="0"/>
              <a:buChar char="•"/>
            </a:pPr>
            <a:r>
              <a:rPr lang="zh-CN" altLang="en-US">
                <a:solidFill>
                  <a:schemeClr val="bg1"/>
                </a:solidFill>
                <a:latin typeface="思源黑体 CN Normal" panose="020B0400000000000000" charset="-122"/>
                <a:ea typeface="思源黑体 CN Normal" panose="020B0400000000000000" charset="-122"/>
              </a:rPr>
              <a:t>业务属性强，流程复杂繁琐</a:t>
            </a:r>
            <a:endParaRPr lang="zh-CN" altLang="en-US">
              <a:solidFill>
                <a:schemeClr val="bg1"/>
              </a:solidFill>
              <a:latin typeface="思源黑体 CN Normal" panose="020B0400000000000000" charset="-122"/>
              <a:ea typeface="思源黑体 CN Normal" panose="020B0400000000000000" charset="-122"/>
            </a:endParaRPr>
          </a:p>
          <a:p>
            <a:pPr marL="285750" indent="-285750">
              <a:lnSpc>
                <a:spcPct val="150000"/>
              </a:lnSpc>
              <a:spcBef>
                <a:spcPts val="0"/>
              </a:spcBef>
              <a:spcAft>
                <a:spcPts val="0"/>
              </a:spcAft>
              <a:buFont typeface="Arial" panose="020B0604020202020204" pitchFamily="34" charset="0"/>
              <a:buChar char="•"/>
            </a:pPr>
            <a:r>
              <a:rPr lang="zh-CN" altLang="en-US">
                <a:solidFill>
                  <a:schemeClr val="bg1"/>
                </a:solidFill>
                <a:latin typeface="思源黑体 CN Normal" panose="020B0400000000000000" charset="-122"/>
                <a:ea typeface="思源黑体 CN Normal" panose="020B0400000000000000" charset="-122"/>
              </a:rPr>
              <a:t>更多</a:t>
            </a:r>
            <a:r>
              <a:rPr lang="zh-CN" altLang="en-US">
                <a:solidFill>
                  <a:schemeClr val="bg1"/>
                </a:solidFill>
                <a:latin typeface="思源黑体 CN Normal" panose="020B0400000000000000" charset="-122"/>
                <a:ea typeface="思源黑体 CN Normal" panose="020B0400000000000000" charset="-122"/>
              </a:rPr>
              <a:t>关注人与人、人与事之间的业务流转</a:t>
            </a:r>
            <a:endParaRPr lang="zh-CN" altLang="en-US">
              <a:solidFill>
                <a:schemeClr val="bg1"/>
              </a:solidFill>
              <a:latin typeface="思源黑体 CN Normal" panose="020B0400000000000000" charset="-122"/>
              <a:ea typeface="思源黑体 CN Normal" panose="020B0400000000000000" charset="-122"/>
            </a:endParaRPr>
          </a:p>
          <a:p>
            <a:pPr marL="285750" indent="-285750">
              <a:lnSpc>
                <a:spcPct val="150000"/>
              </a:lnSpc>
              <a:spcBef>
                <a:spcPts val="0"/>
              </a:spcBef>
              <a:spcAft>
                <a:spcPts val="0"/>
              </a:spcAft>
              <a:buFont typeface="Arial" panose="020B0604020202020204" pitchFamily="34" charset="0"/>
              <a:buChar char="•"/>
            </a:pPr>
            <a:r>
              <a:rPr lang="zh-CN" altLang="en-US">
                <a:solidFill>
                  <a:schemeClr val="bg1"/>
                </a:solidFill>
                <a:latin typeface="思源黑体 CN Normal" panose="020B0400000000000000" charset="-122"/>
                <a:ea typeface="思源黑体 CN Normal" panose="020B0400000000000000" charset="-122"/>
              </a:rPr>
              <a:t>数据只是业务流程中的副产品，</a:t>
            </a:r>
            <a:r>
              <a:rPr lang="en-US" altLang="zh-CN">
                <a:solidFill>
                  <a:schemeClr val="bg1"/>
                </a:solidFill>
                <a:latin typeface="思源黑体 CN Normal" panose="020B0400000000000000" charset="-122"/>
                <a:ea typeface="思源黑体 CN Normal" panose="020B0400000000000000" charset="-122"/>
              </a:rPr>
              <a:t>“</a:t>
            </a:r>
            <a:r>
              <a:rPr lang="zh-CN" altLang="en-US">
                <a:solidFill>
                  <a:schemeClr val="bg1"/>
                </a:solidFill>
                <a:latin typeface="思源黑体 CN Normal" panose="020B0400000000000000" charset="-122"/>
                <a:ea typeface="思源黑体 CN Normal" panose="020B0400000000000000" charset="-122"/>
              </a:rPr>
              <a:t>用完即弃</a:t>
            </a:r>
            <a:r>
              <a:rPr lang="en-US" altLang="zh-CN">
                <a:solidFill>
                  <a:schemeClr val="bg1"/>
                </a:solidFill>
                <a:latin typeface="思源黑体 CN Normal" panose="020B0400000000000000" charset="-122"/>
                <a:ea typeface="思源黑体 CN Normal" panose="020B0400000000000000" charset="-122"/>
              </a:rPr>
              <a:t>”</a:t>
            </a:r>
            <a:endParaRPr lang="en-US" altLang="zh-CN">
              <a:solidFill>
                <a:schemeClr val="bg1"/>
              </a:solidFill>
              <a:latin typeface="思源黑体 CN Normal" panose="020B0400000000000000" charset="-122"/>
              <a:ea typeface="思源黑体 CN Normal" panose="020B0400000000000000" charset="-122"/>
            </a:endParaRPr>
          </a:p>
        </p:txBody>
      </p:sp>
      <p:sp>
        <p:nvSpPr>
          <p:cNvPr id="12" name="圆角矩形 11"/>
          <p:cNvSpPr/>
          <p:nvPr/>
        </p:nvSpPr>
        <p:spPr>
          <a:xfrm>
            <a:off x="379730" y="1348105"/>
            <a:ext cx="2672080" cy="49149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传统的信息化办公系统</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13" name="文本框 12"/>
          <p:cNvSpPr txBox="1"/>
          <p:nvPr/>
        </p:nvSpPr>
        <p:spPr>
          <a:xfrm>
            <a:off x="379095" y="4543425"/>
            <a:ext cx="5180330" cy="1337945"/>
          </a:xfrm>
          <a:prstGeom prst="rect">
            <a:avLst/>
          </a:prstGeom>
          <a:noFill/>
        </p:spPr>
        <p:txBody>
          <a:bodyPr wrap="square" rtlCol="0">
            <a:spAutoFit/>
          </a:bodyPr>
          <a:p>
            <a:pPr marL="285750" indent="-285750">
              <a:lnSpc>
                <a:spcPct val="150000"/>
              </a:lnSpc>
              <a:spcBef>
                <a:spcPts val="0"/>
              </a:spcBef>
              <a:spcAft>
                <a:spcPts val="0"/>
              </a:spcAft>
              <a:buFont typeface="Arial" panose="020B0604020202020204" pitchFamily="34" charset="0"/>
              <a:buChar char="•"/>
            </a:pPr>
            <a:r>
              <a:rPr lang="zh-CN" altLang="en-US">
                <a:solidFill>
                  <a:schemeClr val="bg1"/>
                </a:solidFill>
                <a:latin typeface="思源黑体 CN Normal" panose="020B0400000000000000" charset="-122"/>
                <a:ea typeface="思源黑体 CN Normal" panose="020B0400000000000000" charset="-122"/>
              </a:rPr>
              <a:t>数字化重塑业务流程，</a:t>
            </a:r>
            <a:r>
              <a:rPr lang="zh-CN" altLang="en-US">
                <a:solidFill>
                  <a:schemeClr val="bg1"/>
                </a:solidFill>
                <a:latin typeface="思源黑体 CN Normal" panose="020B0400000000000000" charset="-122"/>
                <a:ea typeface="思源黑体 CN Normal" panose="020B0400000000000000" charset="-122"/>
                <a:sym typeface="+mn-ea"/>
              </a:rPr>
              <a:t>自动化处理</a:t>
            </a:r>
            <a:r>
              <a:rPr lang="zh-CN" altLang="en-US">
                <a:solidFill>
                  <a:schemeClr val="bg1"/>
                </a:solidFill>
                <a:latin typeface="思源黑体 CN Normal" panose="020B0400000000000000" charset="-122"/>
                <a:ea typeface="思源黑体 CN Normal" panose="020B0400000000000000" charset="-122"/>
              </a:rPr>
              <a:t>重复性工作</a:t>
            </a:r>
            <a:endParaRPr lang="zh-CN" altLang="en-US">
              <a:solidFill>
                <a:schemeClr val="bg1"/>
              </a:solidFill>
              <a:latin typeface="思源黑体 CN Normal" panose="020B0400000000000000" charset="-122"/>
              <a:ea typeface="思源黑体 CN Normal" panose="020B0400000000000000" charset="-122"/>
            </a:endParaRPr>
          </a:p>
          <a:p>
            <a:pPr marL="285750" indent="-285750">
              <a:lnSpc>
                <a:spcPct val="150000"/>
              </a:lnSpc>
              <a:spcBef>
                <a:spcPts val="0"/>
              </a:spcBef>
              <a:spcAft>
                <a:spcPts val="0"/>
              </a:spcAft>
              <a:buFont typeface="Arial" panose="020B0604020202020204" pitchFamily="34" charset="0"/>
              <a:buChar char="•"/>
            </a:pPr>
            <a:r>
              <a:rPr lang="zh-CN" altLang="en-US">
                <a:solidFill>
                  <a:schemeClr val="bg1"/>
                </a:solidFill>
                <a:latin typeface="思源黑体 CN Normal" panose="020B0400000000000000" charset="-122"/>
                <a:ea typeface="思源黑体 CN Normal" panose="020B0400000000000000" charset="-122"/>
                <a:sym typeface="+mn-ea"/>
              </a:rPr>
              <a:t>数据是资产，</a:t>
            </a:r>
            <a:r>
              <a:rPr lang="zh-CN" altLang="en-US">
                <a:solidFill>
                  <a:schemeClr val="bg1"/>
                </a:solidFill>
                <a:latin typeface="思源黑体 CN Normal" panose="020B0400000000000000" charset="-122"/>
                <a:ea typeface="思源黑体 CN Normal" panose="020B0400000000000000" charset="-122"/>
              </a:rPr>
              <a:t>注重业务数据的采集、整治</a:t>
            </a:r>
            <a:endParaRPr lang="zh-CN" altLang="en-US">
              <a:solidFill>
                <a:schemeClr val="bg1"/>
              </a:solidFill>
              <a:latin typeface="思源黑体 CN Normal" panose="020B0400000000000000" charset="-122"/>
              <a:ea typeface="思源黑体 CN Normal" panose="020B0400000000000000" charset="-122"/>
            </a:endParaRPr>
          </a:p>
          <a:p>
            <a:pPr marL="285750" indent="-285750">
              <a:lnSpc>
                <a:spcPct val="150000"/>
              </a:lnSpc>
              <a:spcBef>
                <a:spcPts val="0"/>
              </a:spcBef>
              <a:spcAft>
                <a:spcPts val="0"/>
              </a:spcAft>
              <a:buFont typeface="Arial" panose="020B0604020202020204" pitchFamily="34" charset="0"/>
              <a:buChar char="•"/>
            </a:pPr>
            <a:r>
              <a:rPr lang="zh-CN" altLang="en-US">
                <a:solidFill>
                  <a:schemeClr val="bg1"/>
                </a:solidFill>
                <a:latin typeface="思源黑体 CN Normal" panose="020B0400000000000000" charset="-122"/>
                <a:ea typeface="思源黑体 CN Normal" panose="020B0400000000000000" charset="-122"/>
              </a:rPr>
              <a:t>数据</a:t>
            </a:r>
            <a:r>
              <a:rPr lang="zh-CN" altLang="en-US">
                <a:solidFill>
                  <a:schemeClr val="bg1"/>
                </a:solidFill>
                <a:latin typeface="思源黑体 CN Normal" panose="020B0400000000000000" charset="-122"/>
                <a:ea typeface="思源黑体 CN Normal" panose="020B0400000000000000" charset="-122"/>
                <a:sym typeface="+mn-ea"/>
              </a:rPr>
              <a:t>可视化分析，让数据辅助</a:t>
            </a:r>
            <a:r>
              <a:rPr lang="zh-CN" altLang="en-US">
                <a:solidFill>
                  <a:schemeClr val="bg1"/>
                </a:solidFill>
                <a:latin typeface="思源黑体 CN Normal" panose="020B0400000000000000" charset="-122"/>
                <a:ea typeface="思源黑体 CN Normal" panose="020B0400000000000000" charset="-122"/>
                <a:sym typeface="+mn-ea"/>
              </a:rPr>
              <a:t>政务决策</a:t>
            </a:r>
            <a:endParaRPr lang="zh-CN" altLang="en-US">
              <a:solidFill>
                <a:schemeClr val="bg1"/>
              </a:solidFill>
              <a:latin typeface="思源黑体 CN Normal" panose="020B0400000000000000" charset="-122"/>
              <a:ea typeface="思源黑体 CN Normal" panose="020B0400000000000000" charset="-122"/>
              <a:sym typeface="+mn-ea"/>
            </a:endParaRPr>
          </a:p>
        </p:txBody>
      </p:sp>
      <p:sp>
        <p:nvSpPr>
          <p:cNvPr id="14" name="矩形 13"/>
          <p:cNvSpPr/>
          <p:nvPr/>
        </p:nvSpPr>
        <p:spPr>
          <a:xfrm>
            <a:off x="6845935" y="1343025"/>
            <a:ext cx="3602355" cy="2620010"/>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5" name="矩形 14"/>
          <p:cNvSpPr/>
          <p:nvPr/>
        </p:nvSpPr>
        <p:spPr>
          <a:xfrm>
            <a:off x="6846570" y="4100830"/>
            <a:ext cx="3601720" cy="2210435"/>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1" name="矩形 30"/>
          <p:cNvSpPr/>
          <p:nvPr/>
        </p:nvSpPr>
        <p:spPr>
          <a:xfrm>
            <a:off x="10545445" y="1343025"/>
            <a:ext cx="831215" cy="4968875"/>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2" name="矩形 31"/>
          <p:cNvSpPr/>
          <p:nvPr/>
        </p:nvSpPr>
        <p:spPr>
          <a:xfrm>
            <a:off x="6031865" y="1343025"/>
            <a:ext cx="705485" cy="4968875"/>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fontAlgn="ctr">
              <a:lnSpc>
                <a:spcPct val="100000"/>
              </a:lnSpc>
              <a:spcBef>
                <a:spcPts val="0"/>
              </a:spcBef>
              <a:spcAft>
                <a:spcPts val="0"/>
              </a:spcAft>
            </a:pPr>
            <a:r>
              <a:rPr lang="zh-CN" altLang="en-US" sz="2000">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外部数据扩展接口</a:t>
            </a:r>
            <a:endParaRPr lang="zh-CN" altLang="en-US" sz="2000">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33" name="矩形 32"/>
          <p:cNvSpPr/>
          <p:nvPr/>
        </p:nvSpPr>
        <p:spPr>
          <a:xfrm>
            <a:off x="8680450" y="4631690"/>
            <a:ext cx="1592580" cy="4191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75000"/>
                    <a:lumOff val="25000"/>
                  </a:schemeClr>
                </a:solidFill>
                <a:latin typeface="思源黑体 CN Normal" panose="020B0400000000000000" charset="-122"/>
                <a:ea typeface="思源黑体 CN Normal" panose="020B0400000000000000" charset="-122"/>
              </a:rPr>
              <a:t>数据仓库</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34" name="矩形 33"/>
          <p:cNvSpPr/>
          <p:nvPr/>
        </p:nvSpPr>
        <p:spPr>
          <a:xfrm>
            <a:off x="6964680" y="5172710"/>
            <a:ext cx="1483360" cy="4197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latin typeface="思源黑体 CN Normal" panose="020B0400000000000000" charset="-122"/>
                <a:ea typeface="思源黑体 CN Normal" panose="020B0400000000000000" charset="-122"/>
                <a:sym typeface="+mn-ea"/>
              </a:rPr>
              <a:t>数据整治</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sym typeface="+mn-ea"/>
            </a:endParaRPr>
          </a:p>
        </p:txBody>
      </p:sp>
      <p:sp>
        <p:nvSpPr>
          <p:cNvPr id="36" name="矩形 35"/>
          <p:cNvSpPr/>
          <p:nvPr/>
        </p:nvSpPr>
        <p:spPr>
          <a:xfrm>
            <a:off x="8680450" y="5173345"/>
            <a:ext cx="1593215" cy="4191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75000"/>
                    <a:lumOff val="25000"/>
                  </a:schemeClr>
                </a:solidFill>
                <a:latin typeface="思源黑体 CN Normal" panose="020B0400000000000000" charset="-122"/>
                <a:ea typeface="思源黑体 CN Normal" panose="020B0400000000000000" charset="-122"/>
              </a:rPr>
              <a:t>可视化分析</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37" name="矩形 36"/>
          <p:cNvSpPr/>
          <p:nvPr/>
        </p:nvSpPr>
        <p:spPr>
          <a:xfrm>
            <a:off x="6964680" y="2491105"/>
            <a:ext cx="1481455"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75000"/>
                    <a:lumOff val="25000"/>
                  </a:schemeClr>
                </a:solidFill>
                <a:latin typeface="思源黑体 CN Normal" panose="020B0400000000000000" charset="-122"/>
                <a:ea typeface="思源黑体 CN Normal" panose="020B0400000000000000" charset="-122"/>
              </a:rPr>
              <a:t>公文管理</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38" name="矩形 37"/>
          <p:cNvSpPr/>
          <p:nvPr/>
        </p:nvSpPr>
        <p:spPr>
          <a:xfrm>
            <a:off x="6964680" y="3082290"/>
            <a:ext cx="1482725" cy="540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75000"/>
                    <a:lumOff val="25000"/>
                  </a:schemeClr>
                </a:solidFill>
                <a:latin typeface="思源黑体 CN Normal" panose="020B0400000000000000" charset="-122"/>
                <a:ea typeface="思源黑体 CN Normal" panose="020B0400000000000000" charset="-122"/>
              </a:rPr>
              <a:t>会议</a:t>
            </a:r>
            <a:r>
              <a:rPr lang="zh-CN" altLang="en-US" sz="1600">
                <a:solidFill>
                  <a:schemeClr val="tx1">
                    <a:lumMod val="75000"/>
                    <a:lumOff val="25000"/>
                  </a:schemeClr>
                </a:solidFill>
                <a:latin typeface="思源黑体 CN Normal" panose="020B0400000000000000" charset="-122"/>
                <a:ea typeface="思源黑体 CN Normal" panose="020B0400000000000000" charset="-122"/>
              </a:rPr>
              <a:t>管理</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40" name="矩形 39"/>
          <p:cNvSpPr/>
          <p:nvPr/>
        </p:nvSpPr>
        <p:spPr>
          <a:xfrm>
            <a:off x="6964680" y="1865630"/>
            <a:ext cx="1482090" cy="49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75000"/>
                    <a:lumOff val="25000"/>
                  </a:schemeClr>
                </a:solidFill>
                <a:latin typeface="思源黑体 CN Normal" panose="020B0400000000000000" charset="-122"/>
                <a:ea typeface="思源黑体 CN Normal" panose="020B0400000000000000" charset="-122"/>
              </a:rPr>
              <a:t>综合行政</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42" name="矩形 41"/>
          <p:cNvSpPr/>
          <p:nvPr/>
        </p:nvSpPr>
        <p:spPr>
          <a:xfrm>
            <a:off x="8615045" y="1865630"/>
            <a:ext cx="1722755" cy="490855"/>
          </a:xfrm>
          <a:prstGeom prst="rect">
            <a:avLst/>
          </a:prstGeom>
          <a:solidFill>
            <a:schemeClr val="accent1">
              <a:lumMod val="75000"/>
            </a:schemeClr>
          </a:solidFill>
          <a:ln>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p>
            <a:pPr algn="ctr"/>
            <a:r>
              <a:rPr lang="zh-CN" altLang="en-US" sz="1600">
                <a:solidFill>
                  <a:schemeClr val="bg1"/>
                </a:solidFill>
                <a:latin typeface="思源黑体 CN Normal" panose="020B0400000000000000" charset="-122"/>
                <a:ea typeface="思源黑体 CN Normal" panose="020B0400000000000000" charset="-122"/>
              </a:rPr>
              <a:t>督察督办</a:t>
            </a:r>
            <a:endParaRPr lang="zh-CN" altLang="en-US" sz="1600">
              <a:solidFill>
                <a:schemeClr val="bg1"/>
              </a:solidFill>
              <a:latin typeface="思源黑体 CN Normal" panose="020B0400000000000000" charset="-122"/>
              <a:ea typeface="思源黑体 CN Normal" panose="020B0400000000000000" charset="-122"/>
            </a:endParaRPr>
          </a:p>
        </p:txBody>
      </p:sp>
      <p:sp>
        <p:nvSpPr>
          <p:cNvPr id="45" name="矩形 44"/>
          <p:cNvSpPr/>
          <p:nvPr/>
        </p:nvSpPr>
        <p:spPr>
          <a:xfrm>
            <a:off x="8615045" y="2468245"/>
            <a:ext cx="1722755" cy="500380"/>
          </a:xfrm>
          <a:prstGeom prst="rect">
            <a:avLst/>
          </a:prstGeom>
          <a:solidFill>
            <a:schemeClr val="accent1">
              <a:lumMod val="75000"/>
            </a:schemeClr>
          </a:solidFill>
          <a:ln>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latin typeface="思源黑体 CN Normal" panose="020B0400000000000000" charset="-122"/>
                <a:ea typeface="思源黑体 CN Normal" panose="020B0400000000000000" charset="-122"/>
                <a:sym typeface="+mn-ea"/>
              </a:rPr>
              <a:t>改革资讯库</a:t>
            </a:r>
            <a:endParaRPr lang="zh-CN" altLang="en-US" sz="1600">
              <a:solidFill>
                <a:schemeClr val="bg1"/>
              </a:solidFill>
              <a:latin typeface="思源黑体 CN Normal" panose="020B0400000000000000" charset="-122"/>
              <a:ea typeface="思源黑体 CN Normal" panose="020B0400000000000000" charset="-122"/>
              <a:sym typeface="+mn-ea"/>
            </a:endParaRPr>
          </a:p>
        </p:txBody>
      </p:sp>
      <p:sp>
        <p:nvSpPr>
          <p:cNvPr id="46" name="矩形 45"/>
          <p:cNvSpPr/>
          <p:nvPr/>
        </p:nvSpPr>
        <p:spPr>
          <a:xfrm>
            <a:off x="8615045" y="3082925"/>
            <a:ext cx="1723390" cy="539115"/>
          </a:xfrm>
          <a:prstGeom prst="rect">
            <a:avLst/>
          </a:prstGeom>
          <a:solidFill>
            <a:schemeClr val="accent1">
              <a:lumMod val="75000"/>
            </a:schemeClr>
          </a:solidFill>
          <a:ln>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latin typeface="思源黑体 CN Normal" panose="020B0400000000000000" charset="-122"/>
                <a:ea typeface="思源黑体 CN Normal" panose="020B0400000000000000" charset="-122"/>
                <a:sym typeface="+mn-ea"/>
              </a:rPr>
              <a:t>改革台账</a:t>
            </a:r>
            <a:endParaRPr lang="zh-CN" altLang="en-US" sz="1600">
              <a:solidFill>
                <a:schemeClr val="bg1"/>
              </a:solidFill>
              <a:latin typeface="思源黑体 CN Normal" panose="020B0400000000000000" charset="-122"/>
              <a:ea typeface="思源黑体 CN Normal" panose="020B0400000000000000" charset="-122"/>
              <a:sym typeface="+mn-ea"/>
            </a:endParaRPr>
          </a:p>
        </p:txBody>
      </p:sp>
      <p:sp>
        <p:nvSpPr>
          <p:cNvPr id="47" name="文本框 46"/>
          <p:cNvSpPr txBox="1"/>
          <p:nvPr/>
        </p:nvSpPr>
        <p:spPr>
          <a:xfrm>
            <a:off x="7002145" y="1409700"/>
            <a:ext cx="1062355" cy="368300"/>
          </a:xfrm>
          <a:prstGeom prst="rect">
            <a:avLst/>
          </a:prstGeom>
          <a:noFill/>
        </p:spPr>
        <p:txBody>
          <a:bodyPr wrap="square" rtlCol="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业务层</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48" name="文本框 47"/>
          <p:cNvSpPr txBox="1"/>
          <p:nvPr/>
        </p:nvSpPr>
        <p:spPr>
          <a:xfrm>
            <a:off x="7002145" y="4200525"/>
            <a:ext cx="1062355" cy="368300"/>
          </a:xfrm>
          <a:prstGeom prst="rect">
            <a:avLst/>
          </a:prstGeom>
          <a:noFill/>
        </p:spPr>
        <p:txBody>
          <a:bodyPr wrap="square" rtlCol="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数据层</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49" name="矩形 48"/>
          <p:cNvSpPr/>
          <p:nvPr/>
        </p:nvSpPr>
        <p:spPr>
          <a:xfrm>
            <a:off x="6964680" y="4631690"/>
            <a:ext cx="1483360" cy="4191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75000"/>
                    <a:lumOff val="25000"/>
                  </a:schemeClr>
                </a:solidFill>
                <a:latin typeface="思源黑体 CN Normal" panose="020B0400000000000000" charset="-122"/>
                <a:ea typeface="思源黑体 CN Normal" panose="020B0400000000000000" charset="-122"/>
              </a:rPr>
              <a:t>多源数据整合</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50" name="矩形 49"/>
          <p:cNvSpPr/>
          <p:nvPr/>
        </p:nvSpPr>
        <p:spPr>
          <a:xfrm>
            <a:off x="8679815" y="5695950"/>
            <a:ext cx="1593215" cy="4191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75000"/>
                    <a:lumOff val="25000"/>
                  </a:schemeClr>
                </a:solidFill>
                <a:latin typeface="思源黑体 CN Normal" panose="020B0400000000000000" charset="-122"/>
                <a:ea typeface="思源黑体 CN Normal" panose="020B0400000000000000" charset="-122"/>
              </a:rPr>
              <a:t>报告分发</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51" name="矩形 50"/>
          <p:cNvSpPr/>
          <p:nvPr/>
        </p:nvSpPr>
        <p:spPr>
          <a:xfrm>
            <a:off x="10681970" y="2332990"/>
            <a:ext cx="558800" cy="6356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lumMod val="75000"/>
                    <a:lumOff val="25000"/>
                  </a:schemeClr>
                </a:solidFill>
                <a:latin typeface="思源黑体 CN Normal" panose="020B0400000000000000" charset="-122"/>
                <a:ea typeface="思源黑体 CN Normal" panose="020B0400000000000000" charset="-122"/>
              </a:rPr>
              <a:t>PC</a:t>
            </a:r>
            <a:endParaRPr lang="en-US" altLang="zh-CN"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52" name="矩形 51"/>
          <p:cNvSpPr/>
          <p:nvPr/>
        </p:nvSpPr>
        <p:spPr>
          <a:xfrm>
            <a:off x="10681970" y="3385185"/>
            <a:ext cx="558800" cy="8153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75000"/>
                    <a:lumOff val="25000"/>
                  </a:schemeClr>
                </a:solidFill>
                <a:latin typeface="思源黑体 CN Normal" panose="020B0400000000000000" charset="-122"/>
                <a:ea typeface="思源黑体 CN Normal" panose="020B0400000000000000" charset="-122"/>
              </a:rPr>
              <a:t>手机</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53" name="矩形 52"/>
          <p:cNvSpPr/>
          <p:nvPr/>
        </p:nvSpPr>
        <p:spPr>
          <a:xfrm>
            <a:off x="10682605" y="4973320"/>
            <a:ext cx="558800" cy="101282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75000"/>
                    <a:lumOff val="25000"/>
                  </a:schemeClr>
                </a:solidFill>
                <a:latin typeface="思源黑体 CN Normal" panose="020B0400000000000000" charset="-122"/>
                <a:ea typeface="思源黑体 CN Normal" panose="020B0400000000000000" charset="-122"/>
              </a:rPr>
              <a:t>小程序</a:t>
            </a:r>
            <a:endParaRPr lang="zh-CN" altLang="en-US" sz="1600">
              <a:solidFill>
                <a:schemeClr val="tx1">
                  <a:lumMod val="75000"/>
                  <a:lumOff val="25000"/>
                </a:schemeClr>
              </a:solidFill>
              <a:latin typeface="思源黑体 CN Normal" panose="020B0400000000000000" charset="-122"/>
              <a:ea typeface="思源黑体 CN Normal" panose="020B0400000000000000" charset="-122"/>
            </a:endParaRPr>
          </a:p>
        </p:txBody>
      </p:sp>
      <p:sp>
        <p:nvSpPr>
          <p:cNvPr id="54" name="文本框 53"/>
          <p:cNvSpPr txBox="1"/>
          <p:nvPr/>
        </p:nvSpPr>
        <p:spPr>
          <a:xfrm>
            <a:off x="10614025" y="1484630"/>
            <a:ext cx="695325" cy="645160"/>
          </a:xfrm>
          <a:prstGeom prst="rect">
            <a:avLst/>
          </a:prstGeom>
          <a:noFill/>
        </p:spPr>
        <p:txBody>
          <a:bodyPr wrap="square" rtlCol="0" anchor="ctr" anchorCtr="0">
            <a:spAutoFit/>
          </a:bodyPr>
          <a:p>
            <a:r>
              <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rPr>
              <a:t>报告分发</a:t>
            </a:r>
            <a:endParaRPr lang="zh-CN" altLang="en-US">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endParaRPr>
          </a:p>
        </p:txBody>
      </p:sp>
      <p:sp>
        <p:nvSpPr>
          <p:cNvPr id="57" name="右箭头 56"/>
          <p:cNvSpPr/>
          <p:nvPr/>
        </p:nvSpPr>
        <p:spPr>
          <a:xfrm>
            <a:off x="6607175" y="5902325"/>
            <a:ext cx="394970" cy="21272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右箭头 57"/>
          <p:cNvSpPr/>
          <p:nvPr/>
        </p:nvSpPr>
        <p:spPr>
          <a:xfrm>
            <a:off x="10273030" y="5799455"/>
            <a:ext cx="394970" cy="21272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rot="5400000">
            <a:off x="10838180" y="4306570"/>
            <a:ext cx="492760" cy="583565"/>
          </a:xfrm>
          <a:prstGeom prst="rect">
            <a:avLst/>
          </a:prstGeom>
          <a:noFill/>
        </p:spPr>
        <p:txBody>
          <a:bodyPr wrap="square" rtlCol="0">
            <a:spAutoFit/>
          </a:bodyPr>
          <a:p>
            <a:r>
              <a:rPr lang="en-US" altLang="zh-CN" sz="3200" b="1">
                <a:solidFill>
                  <a:schemeClr val="bg1"/>
                </a:solidFill>
              </a:rPr>
              <a:t>...</a:t>
            </a:r>
            <a:endParaRPr lang="en-US" altLang="zh-CN" sz="3200" b="1">
              <a:solidFill>
                <a:schemeClr val="bg1"/>
              </a:solidFill>
            </a:endParaRPr>
          </a:p>
        </p:txBody>
      </p:sp>
      <p:sp>
        <p:nvSpPr>
          <p:cNvPr id="60" name="右箭头 59"/>
          <p:cNvSpPr/>
          <p:nvPr/>
        </p:nvSpPr>
        <p:spPr>
          <a:xfrm rot="5400000">
            <a:off x="9578975" y="3964305"/>
            <a:ext cx="394970" cy="212725"/>
          </a:xfrm>
          <a:prstGeom prst="rightArrow">
            <a:avLst/>
          </a:prstGeom>
          <a:solidFill>
            <a:srgbClr val="F050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846570" y="6396990"/>
            <a:ext cx="3602355" cy="368300"/>
          </a:xfrm>
          <a:prstGeom prst="rect">
            <a:avLst/>
          </a:prstGeom>
          <a:noFill/>
        </p:spPr>
        <p:txBody>
          <a:bodyPr wrap="square" rtlCol="0">
            <a:spAutoFit/>
          </a:bodyPr>
          <a:p>
            <a:pPr algn="ctr"/>
            <a:r>
              <a:rPr lang="zh-CN" altLang="en-US">
                <a:solidFill>
                  <a:schemeClr val="bg1"/>
                </a:solidFill>
              </a:rPr>
              <a:t>（数字化</a:t>
            </a:r>
            <a:r>
              <a:rPr lang="zh-CN" altLang="en-US">
                <a:solidFill>
                  <a:schemeClr val="bg1"/>
                </a:solidFill>
              </a:rPr>
              <a:t>工作台</a:t>
            </a:r>
            <a:r>
              <a:rPr lang="zh-CN" altLang="en-US">
                <a:solidFill>
                  <a:schemeClr val="bg1"/>
                </a:solidFill>
                <a:sym typeface="+mn-ea"/>
              </a:rPr>
              <a:t>剖视图</a:t>
            </a:r>
            <a:r>
              <a:rPr lang="zh-CN" altLang="en-US">
                <a:solidFill>
                  <a:schemeClr val="bg1"/>
                </a:solidFill>
              </a:rPr>
              <a:t>）</a:t>
            </a:r>
            <a:endParaRPr lang="zh-CN" alt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145405" y="264795"/>
            <a:ext cx="6273800" cy="521970"/>
          </a:xfrm>
          <a:prstGeom prst="rect">
            <a:avLst/>
          </a:prstGeom>
          <a:noFill/>
        </p:spPr>
        <p:txBody>
          <a:bodyPr wrap="square" rtlCol="0">
            <a:spAutoFit/>
          </a:bodyPr>
          <a:p>
            <a:r>
              <a:rPr lang="zh-CN" altLang="en-US" sz="2800" spc="200">
                <a:solidFill>
                  <a:srgbClr val="E88D88"/>
                </a:solidFill>
                <a:effectLst/>
                <a:uFillTx/>
                <a:latin typeface="思源黑体 CN Normal" panose="020B0400000000000000" charset="-122"/>
                <a:ea typeface="思源黑体 CN Normal" panose="020B0400000000000000" charset="-122"/>
                <a:cs typeface="思源黑体 CN Light" panose="020B0300000000000000" charset="-122"/>
                <a:sym typeface="+mn-ea"/>
              </a:rPr>
              <a:t>深改任务数字化报告</a:t>
            </a:r>
            <a:endParaRPr lang="zh-CN" altLang="en-US" sz="2800" spc="200">
              <a:solidFill>
                <a:srgbClr val="E88D88"/>
              </a:solidFill>
              <a:effectLst/>
              <a:uFillTx/>
              <a:latin typeface="思源黑体 CN Normal" panose="020B0400000000000000" charset="-122"/>
              <a:ea typeface="思源黑体 CN Normal" panose="020B0400000000000000" charset="-122"/>
              <a:cs typeface="思源黑体 CN Light" panose="020B0300000000000000" charset="-122"/>
              <a:sym typeface="+mn-ea"/>
            </a:endParaRPr>
          </a:p>
        </p:txBody>
      </p:sp>
      <p:sp>
        <p:nvSpPr>
          <p:cNvPr id="4" name="标题 3"/>
          <p:cNvSpPr>
            <a:spLocks noGrp="1"/>
          </p:cNvSpPr>
          <p:nvPr>
            <p:ph type="title"/>
          </p:nvPr>
        </p:nvSpPr>
        <p:spPr>
          <a:xfrm>
            <a:off x="852805" y="264795"/>
            <a:ext cx="4265295" cy="536575"/>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bg1"/>
                </a:solidFill>
                <a:uFillTx/>
                <a:latin typeface="+mj-lt"/>
                <a:ea typeface="+mj-ea"/>
                <a:cs typeface="思源黑体 CN Light" panose="020B0300000000000000" charset="-122"/>
                <a:sym typeface="+mn-ea"/>
              </a:defRPr>
            </a:lvl1pPr>
          </a:lstStyle>
          <a:p>
            <a:pPr lvl="0" algn="l">
              <a:buClrTx/>
              <a:buSzTx/>
              <a:buFontTx/>
            </a:pPr>
            <a:r>
              <a:rPr b="0">
                <a:solidFill>
                  <a:schemeClr val="accent4">
                    <a:lumMod val="60000"/>
                    <a:lumOff val="40000"/>
                  </a:schemeClr>
                </a:solidFill>
                <a:effectLst/>
                <a:latin typeface="思源黑体 CN Normal" panose="020B0400000000000000" charset="-122"/>
                <a:ea typeface="思源黑体 CN Normal" panose="020B0400000000000000" charset="-122"/>
                <a:sym typeface="+mn-ea"/>
              </a:rPr>
              <a:t>深改政务的数字化创新：</a:t>
            </a:r>
            <a:endParaRPr b="0">
              <a:solidFill>
                <a:schemeClr val="accent4">
                  <a:lumMod val="60000"/>
                  <a:lumOff val="40000"/>
                </a:schemeClr>
              </a:solidFill>
              <a:effectLst/>
              <a:latin typeface="思源黑体 CN Normal" panose="020B0400000000000000" charset="-122"/>
              <a:ea typeface="思源黑体 CN Normal" panose="020B0400000000000000" charset="-122"/>
              <a:sym typeface="+mn-ea"/>
            </a:endParaRPr>
          </a:p>
        </p:txBody>
      </p:sp>
      <p:sp>
        <p:nvSpPr>
          <p:cNvPr id="3" name="直角三角形 2"/>
          <p:cNvSpPr/>
          <p:nvPr/>
        </p:nvSpPr>
        <p:spPr>
          <a:xfrm rot="5400000">
            <a:off x="379730" y="264795"/>
            <a:ext cx="473075" cy="4730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五边形 1"/>
          <p:cNvSpPr/>
          <p:nvPr/>
        </p:nvSpPr>
        <p:spPr>
          <a:xfrm>
            <a:off x="379730" y="2169160"/>
            <a:ext cx="18751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改革任务立项</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0" name="燕尾形 9"/>
          <p:cNvSpPr/>
          <p:nvPr/>
        </p:nvSpPr>
        <p:spPr>
          <a:xfrm>
            <a:off x="2000885" y="2169160"/>
            <a:ext cx="2121535"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任务</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分解、下达</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5" name="燕尾形 14"/>
          <p:cNvSpPr/>
          <p:nvPr/>
        </p:nvSpPr>
        <p:spPr>
          <a:xfrm>
            <a:off x="3867150" y="2169160"/>
            <a:ext cx="2418080"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专项小组任务分解、下达</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23" name="燕尾形 22"/>
          <p:cNvSpPr/>
          <p:nvPr/>
        </p:nvSpPr>
        <p:spPr>
          <a:xfrm>
            <a:off x="6035675" y="2169160"/>
            <a:ext cx="2418080"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相关责任单位</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执行</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24" name="燕尾形 23"/>
          <p:cNvSpPr/>
          <p:nvPr/>
        </p:nvSpPr>
        <p:spPr>
          <a:xfrm>
            <a:off x="8194675" y="2169160"/>
            <a:ext cx="2543810"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任务办结</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28" name="文本框 27"/>
          <p:cNvSpPr txBox="1"/>
          <p:nvPr/>
        </p:nvSpPr>
        <p:spPr>
          <a:xfrm>
            <a:off x="379730" y="1461770"/>
            <a:ext cx="2759710" cy="398780"/>
          </a:xfrm>
          <a:prstGeom prst="rect">
            <a:avLst/>
          </a:prstGeom>
          <a:noFill/>
        </p:spPr>
        <p:txBody>
          <a:bodyPr wrap="square" rtlCol="0">
            <a:spAutoFit/>
          </a:bodyPr>
          <a:p>
            <a:r>
              <a:rPr lang="zh-CN" altLang="en-US" sz="2000">
                <a:solidFill>
                  <a:schemeClr val="bg1"/>
                </a:solidFill>
                <a:latin typeface="思源黑体 CN Normal" panose="020B0400000000000000" charset="-122"/>
                <a:ea typeface="思源黑体 CN Normal" panose="020B0400000000000000" charset="-122"/>
              </a:rPr>
              <a:t>常规的改革任务流程：</a:t>
            </a:r>
            <a:endParaRPr lang="zh-CN" altLang="en-US" sz="2000">
              <a:solidFill>
                <a:schemeClr val="bg1"/>
              </a:solidFill>
              <a:latin typeface="思源黑体 CN Normal" panose="020B0400000000000000" charset="-122"/>
              <a:ea typeface="思源黑体 CN Normal" panose="020B0400000000000000" charset="-122"/>
            </a:endParaRPr>
          </a:p>
        </p:txBody>
      </p:sp>
      <p:sp>
        <p:nvSpPr>
          <p:cNvPr id="29" name="椭圆形标注 28"/>
          <p:cNvSpPr/>
          <p:nvPr/>
        </p:nvSpPr>
        <p:spPr>
          <a:xfrm>
            <a:off x="3603625" y="4840605"/>
            <a:ext cx="2289175" cy="1162685"/>
          </a:xfrm>
          <a:prstGeom prst="wedgeEllipseCallout">
            <a:avLst>
              <a:gd name="adj1" fmla="val 51160"/>
              <a:gd name="adj2" fmla="val -39459"/>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rgbClr val="F15757"/>
                </a:solidFill>
                <a:effectLst/>
                <a:latin typeface="思源黑体 CN Normal" panose="020B0400000000000000" charset="-122"/>
                <a:ea typeface="思源黑体 CN Normal" panose="020B0400000000000000" charset="-122"/>
                <a:sym typeface="+mn-ea"/>
              </a:rPr>
              <a:t>思考</a:t>
            </a:r>
            <a:r>
              <a:rPr lang="zh-CN" altLang="en-US" sz="2400">
                <a:solidFill>
                  <a:srgbClr val="F15757"/>
                </a:solidFill>
                <a:effectLst/>
                <a:latin typeface="思源黑体 CN Normal" panose="020B0400000000000000" charset="-122"/>
                <a:ea typeface="思源黑体 CN Normal" panose="020B0400000000000000" charset="-122"/>
              </a:rPr>
              <a:t>问题（场景</a:t>
            </a:r>
            <a:r>
              <a:rPr lang="zh-CN" altLang="en-US" sz="2400">
                <a:solidFill>
                  <a:srgbClr val="F15757"/>
                </a:solidFill>
                <a:effectLst/>
                <a:latin typeface="思源黑体 CN Normal" panose="020B0400000000000000" charset="-122"/>
                <a:ea typeface="思源黑体 CN Normal" panose="020B0400000000000000" charset="-122"/>
              </a:rPr>
              <a:t>）</a:t>
            </a:r>
            <a:endParaRPr lang="zh-CN" altLang="en-US" sz="2400">
              <a:solidFill>
                <a:srgbClr val="F15757"/>
              </a:solidFill>
              <a:effectLst/>
              <a:latin typeface="思源黑体 CN Normal" panose="020B0400000000000000" charset="-122"/>
              <a:ea typeface="思源黑体 CN Normal" panose="020B0400000000000000" charset="-122"/>
            </a:endParaRPr>
          </a:p>
        </p:txBody>
      </p:sp>
      <p:sp>
        <p:nvSpPr>
          <p:cNvPr id="32" name="文本框 31"/>
          <p:cNvSpPr txBox="1"/>
          <p:nvPr/>
        </p:nvSpPr>
        <p:spPr>
          <a:xfrm>
            <a:off x="774065" y="3696970"/>
            <a:ext cx="5118735" cy="398780"/>
          </a:xfrm>
          <a:prstGeom prst="rect">
            <a:avLst/>
          </a:prstGeom>
          <a:noFill/>
        </p:spPr>
        <p:txBody>
          <a:bodyPr wrap="square" rtlCol="0">
            <a:spAutoFit/>
          </a:bodyPr>
          <a:p>
            <a:r>
              <a:rPr lang="zh-CN" altLang="en-US" sz="2000">
                <a:solidFill>
                  <a:schemeClr val="accent4">
                    <a:lumMod val="60000"/>
                    <a:lumOff val="40000"/>
                  </a:schemeClr>
                </a:solidFill>
                <a:latin typeface="思源黑体 CN Normal" panose="020B0400000000000000" charset="-122"/>
                <a:ea typeface="思源黑体 CN Normal" panose="020B0400000000000000" charset="-122"/>
              </a:rPr>
              <a:t>一个父任务，多个子任务组成一个</a:t>
            </a:r>
            <a:r>
              <a:rPr lang="zh-CN" altLang="en-US" sz="2000" u="sng">
                <a:solidFill>
                  <a:schemeClr val="accent4">
                    <a:lumMod val="60000"/>
                    <a:lumOff val="40000"/>
                  </a:schemeClr>
                </a:solidFill>
                <a:latin typeface="思源黑体 CN Normal" panose="020B0400000000000000" charset="-122"/>
                <a:ea typeface="思源黑体 CN Normal" panose="020B0400000000000000" charset="-122"/>
              </a:rPr>
              <a:t>任务链</a:t>
            </a:r>
            <a:endParaRPr lang="zh-CN" altLang="en-US" sz="2000" u="sng">
              <a:solidFill>
                <a:schemeClr val="accent4">
                  <a:lumMod val="60000"/>
                  <a:lumOff val="40000"/>
                </a:schemeClr>
              </a:solidFill>
              <a:latin typeface="思源黑体 CN Normal" panose="020B0400000000000000" charset="-122"/>
              <a:ea typeface="思源黑体 CN Normal" panose="020B0400000000000000" charset="-122"/>
            </a:endParaRPr>
          </a:p>
        </p:txBody>
      </p:sp>
      <p:sp>
        <p:nvSpPr>
          <p:cNvPr id="34" name="左大括号 33"/>
          <p:cNvSpPr/>
          <p:nvPr/>
        </p:nvSpPr>
        <p:spPr>
          <a:xfrm rot="16200000">
            <a:off x="3148965" y="339090"/>
            <a:ext cx="368935" cy="5906135"/>
          </a:xfrm>
          <a:prstGeom prst="leftBrace">
            <a:avLst>
              <a:gd name="adj1" fmla="val 67125"/>
              <a:gd name="adj2" fmla="val 50048"/>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5" name="文本框 34"/>
          <p:cNvSpPr txBox="1"/>
          <p:nvPr/>
        </p:nvSpPr>
        <p:spPr>
          <a:xfrm>
            <a:off x="6035040" y="4337685"/>
            <a:ext cx="5866130" cy="1753235"/>
          </a:xfrm>
          <a:prstGeom prst="rect">
            <a:avLst/>
          </a:prstGeom>
          <a:noFill/>
        </p:spPr>
        <p:txBody>
          <a:bodyPr wrap="square" rtlCol="0">
            <a:spAutoFit/>
          </a:bodyPr>
          <a:p>
            <a:pPr>
              <a:lnSpc>
                <a:spcPct val="150000"/>
              </a:lnSpc>
              <a:spcBef>
                <a:spcPts val="0"/>
              </a:spcBef>
              <a:spcAft>
                <a:spcPts val="0"/>
              </a:spcAft>
            </a:pP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当任务链办结后：</a:t>
            </a:r>
            <a:endPar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endParaRPr>
          </a:p>
          <a:p>
            <a:pPr marL="285750" indent="-285750">
              <a:lnSpc>
                <a:spcPct val="150000"/>
              </a:lnSpc>
              <a:spcBef>
                <a:spcPts val="0"/>
              </a:spcBef>
              <a:spcAft>
                <a:spcPts val="0"/>
              </a:spcAft>
              <a:buFont typeface="Wingdings" panose="05000000000000000000" charset="0"/>
              <a:buChar char="p"/>
            </a:pP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改革成果</a:t>
            </a: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如何向上级汇报？</a:t>
            </a:r>
            <a:endPar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endParaRPr>
          </a:p>
          <a:p>
            <a:pPr marL="285750" indent="-285750">
              <a:lnSpc>
                <a:spcPct val="150000"/>
              </a:lnSpc>
              <a:spcBef>
                <a:spcPts val="0"/>
              </a:spcBef>
              <a:spcAft>
                <a:spcPts val="0"/>
              </a:spcAft>
              <a:buFont typeface="Wingdings" panose="05000000000000000000" charset="0"/>
              <a:buChar char="p"/>
            </a:pP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省市区之间如何</a:t>
            </a: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共享改革经验？</a:t>
            </a:r>
            <a:endPar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endParaRPr>
          </a:p>
          <a:p>
            <a:pPr marL="285750" indent="-285750">
              <a:lnSpc>
                <a:spcPct val="150000"/>
              </a:lnSpc>
              <a:spcBef>
                <a:spcPts val="0"/>
              </a:spcBef>
              <a:spcAft>
                <a:spcPts val="0"/>
              </a:spcAft>
              <a:buFont typeface="Wingdings" panose="05000000000000000000" charset="0"/>
              <a:buChar char="p"/>
            </a:pP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如何高效地在多个</a:t>
            </a: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官方平台</a:t>
            </a:r>
            <a:r>
              <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rPr>
              <a:t>上宣传、推广改革成果？</a:t>
            </a:r>
            <a:endParaRPr lang="zh-CN" altLang="en-US">
              <a:solidFill>
                <a:schemeClr val="accent4">
                  <a:lumMod val="60000"/>
                  <a:lumOff val="40000"/>
                </a:schemeClr>
              </a:solidFill>
              <a:latin typeface="思源黑体 CN Light" panose="020B0300000000000000" charset="-122"/>
              <a:ea typeface="思源黑体 CN Light" panose="020B0300000000000000"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16222A"/>
            </a:gs>
            <a:gs pos="87000">
              <a:srgbClr val="223743"/>
            </a:gs>
          </a:gsLst>
          <a:lin ang="16200000" scaled="0"/>
        </a:gradFill>
        <a:effectLst/>
      </p:bgPr>
    </p:bg>
    <p:spTree>
      <p:nvGrpSpPr>
        <p:cNvPr id="1" name=""/>
        <p:cNvGrpSpPr/>
        <p:nvPr/>
      </p:nvGrpSpPr>
      <p:grpSpPr/>
      <p:sp>
        <p:nvSpPr>
          <p:cNvPr id="2" name="五边形 1"/>
          <p:cNvSpPr/>
          <p:nvPr/>
        </p:nvSpPr>
        <p:spPr>
          <a:xfrm>
            <a:off x="1229360" y="1565275"/>
            <a:ext cx="1875155" cy="720090"/>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收集任务相关</a:t>
            </a: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纸质资料</a:t>
            </a: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6" name="剪去单角的矩形 5"/>
          <p:cNvSpPr/>
          <p:nvPr/>
        </p:nvSpPr>
        <p:spPr>
          <a:xfrm>
            <a:off x="464185" y="1531620"/>
            <a:ext cx="473075" cy="1609725"/>
          </a:xfrm>
          <a:prstGeom prst="snip1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以前</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10" name="燕尾形 9"/>
          <p:cNvSpPr/>
          <p:nvPr/>
        </p:nvSpPr>
        <p:spPr>
          <a:xfrm>
            <a:off x="2850515" y="1565275"/>
            <a:ext cx="2121535" cy="720090"/>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跨系统调出电子文档</a:t>
            </a: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15" name="燕尾形 14"/>
          <p:cNvSpPr/>
          <p:nvPr/>
        </p:nvSpPr>
        <p:spPr>
          <a:xfrm>
            <a:off x="4716780" y="1565275"/>
            <a:ext cx="2418080" cy="720090"/>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涉改单位上报</a:t>
            </a: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子任务资料</a:t>
            </a: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23" name="燕尾形 22"/>
          <p:cNvSpPr/>
          <p:nvPr/>
        </p:nvSpPr>
        <p:spPr>
          <a:xfrm>
            <a:off x="6885305" y="1565275"/>
            <a:ext cx="2418080" cy="720090"/>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整理汇总</a:t>
            </a: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所有资料</a:t>
            </a: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24" name="燕尾形 23"/>
          <p:cNvSpPr/>
          <p:nvPr/>
        </p:nvSpPr>
        <p:spPr>
          <a:xfrm>
            <a:off x="9044305" y="1565275"/>
            <a:ext cx="2543810" cy="720090"/>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拟稿</a:t>
            </a: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a:p>
            <a:pPr lvl="0" algn="ctr">
              <a:buClrTx/>
              <a:buSzTx/>
              <a:buFontTx/>
            </a:pP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a:t>
            </a: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改革成果报告</a:t>
            </a:r>
            <a:r>
              <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rPr>
              <a:t>》</a:t>
            </a:r>
            <a:endParaRPr lang="zh-CN" altLang="en-US">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28" name="文本框 27"/>
          <p:cNvSpPr txBox="1"/>
          <p:nvPr/>
        </p:nvSpPr>
        <p:spPr>
          <a:xfrm>
            <a:off x="379730" y="416560"/>
            <a:ext cx="5944870" cy="460375"/>
          </a:xfrm>
          <a:prstGeom prst="rect">
            <a:avLst/>
          </a:prstGeom>
          <a:noFill/>
        </p:spPr>
        <p:txBody>
          <a:bodyPr wrap="square" rtlCol="0">
            <a:spAutoFit/>
          </a:bodyPr>
          <a:p>
            <a:r>
              <a:rPr lang="zh-CN" altLang="en-US" sz="2400">
                <a:solidFill>
                  <a:schemeClr val="bg1"/>
                </a:solidFill>
                <a:latin typeface="思源黑体 CN Normal" panose="020B0400000000000000" charset="-122"/>
                <a:ea typeface="思源黑体 CN Normal" panose="020B0400000000000000" charset="-122"/>
              </a:rPr>
              <a:t>应用场景</a:t>
            </a:r>
            <a:r>
              <a:rPr lang="en-US" altLang="zh-CN" sz="2400">
                <a:solidFill>
                  <a:schemeClr val="bg1"/>
                </a:solidFill>
                <a:latin typeface="思源黑体 CN Normal" panose="020B0400000000000000" charset="-122"/>
                <a:ea typeface="思源黑体 CN Normal" panose="020B0400000000000000" charset="-122"/>
              </a:rPr>
              <a:t>1</a:t>
            </a:r>
            <a:r>
              <a:rPr lang="zh-CN" altLang="en-US" sz="2400">
                <a:solidFill>
                  <a:schemeClr val="bg1"/>
                </a:solidFill>
                <a:latin typeface="思源黑体 CN Normal" panose="020B0400000000000000" charset="-122"/>
                <a:ea typeface="思源黑体 CN Normal" panose="020B0400000000000000" charset="-122"/>
              </a:rPr>
              <a:t>：汇报</a:t>
            </a:r>
            <a:r>
              <a:rPr lang="zh-CN" altLang="en-US" sz="2400">
                <a:solidFill>
                  <a:schemeClr val="bg1"/>
                </a:solidFill>
                <a:latin typeface="思源黑体 CN Normal" panose="020B0400000000000000" charset="-122"/>
                <a:ea typeface="思源黑体 CN Normal" panose="020B0400000000000000" charset="-122"/>
                <a:sym typeface="+mn-ea"/>
              </a:rPr>
              <a:t>改革成果</a:t>
            </a:r>
            <a:endParaRPr lang="zh-CN" altLang="en-US" sz="2400">
              <a:solidFill>
                <a:schemeClr val="bg1"/>
              </a:solidFill>
              <a:latin typeface="思源黑体 CN Normal" panose="020B0400000000000000" charset="-122"/>
              <a:ea typeface="思源黑体 CN Normal" panose="020B0400000000000000" charset="-122"/>
              <a:sym typeface="+mn-ea"/>
            </a:endParaRPr>
          </a:p>
        </p:txBody>
      </p:sp>
      <p:sp>
        <p:nvSpPr>
          <p:cNvPr id="5" name="文本框 4"/>
          <p:cNvSpPr txBox="1"/>
          <p:nvPr/>
        </p:nvSpPr>
        <p:spPr>
          <a:xfrm>
            <a:off x="1229360" y="2680970"/>
            <a:ext cx="3843655" cy="398780"/>
          </a:xfrm>
          <a:prstGeom prst="rect">
            <a:avLst/>
          </a:prstGeom>
          <a:noFill/>
        </p:spPr>
        <p:txBody>
          <a:bodyPr wrap="square" rtlCol="0">
            <a:spAutoFit/>
          </a:bodyPr>
          <a:p>
            <a:r>
              <a:rPr lang="en-US" altLang="zh-CN" sz="20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5</a:t>
            </a:r>
            <a:r>
              <a:rPr lang="zh-CN" altLang="en-US" sz="20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大步骤，需时</a:t>
            </a:r>
            <a:r>
              <a:rPr lang="en-US" altLang="zh-CN" sz="20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1~2</a:t>
            </a:r>
            <a:r>
              <a:rPr lang="zh-CN" altLang="en-US" sz="20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周</a:t>
            </a:r>
            <a:endParaRPr lang="zh-CN" altLang="en-US" sz="20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endParaRPr>
          </a:p>
        </p:txBody>
      </p:sp>
      <p:sp>
        <p:nvSpPr>
          <p:cNvPr id="34" name="左大括号 33"/>
          <p:cNvSpPr/>
          <p:nvPr/>
        </p:nvSpPr>
        <p:spPr>
          <a:xfrm rot="16200000">
            <a:off x="6300470" y="-2685415"/>
            <a:ext cx="217170" cy="10360025"/>
          </a:xfrm>
          <a:prstGeom prst="leftBrace">
            <a:avLst>
              <a:gd name="adj1" fmla="val 67125"/>
              <a:gd name="adj2" fmla="val 13211"/>
            </a:avLst>
          </a:prstGeom>
          <a:ln w="285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剪去单角的矩形 7"/>
          <p:cNvSpPr/>
          <p:nvPr/>
        </p:nvSpPr>
        <p:spPr>
          <a:xfrm>
            <a:off x="464185" y="4525645"/>
            <a:ext cx="473075" cy="1609725"/>
          </a:xfrm>
          <a:prstGeom prst="snip1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数字化创新后</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9" name="五边形 8"/>
          <p:cNvSpPr/>
          <p:nvPr/>
        </p:nvSpPr>
        <p:spPr>
          <a:xfrm>
            <a:off x="1229360" y="4517390"/>
            <a:ext cx="18751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在「工作台」</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选择父任务</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1" name="燕尾形 10"/>
          <p:cNvSpPr/>
          <p:nvPr/>
        </p:nvSpPr>
        <p:spPr>
          <a:xfrm>
            <a:off x="2850515" y="4517390"/>
            <a:ext cx="2121535"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设置报告的层级细度</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2" name="燕尾形 11"/>
          <p:cNvSpPr/>
          <p:nvPr/>
        </p:nvSpPr>
        <p:spPr>
          <a:xfrm>
            <a:off x="4716780" y="4517390"/>
            <a:ext cx="2418080"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选择合适的主题模版</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4" name="燕尾形 13"/>
          <p:cNvSpPr/>
          <p:nvPr/>
        </p:nvSpPr>
        <p:spPr>
          <a:xfrm>
            <a:off x="6885305" y="4517390"/>
            <a:ext cx="2543810" cy="72009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生成</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a:p>
            <a:pPr lvl="0" algn="ctr">
              <a:buClrTx/>
              <a:buSzTx/>
              <a:buFontTx/>
            </a:pP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a:t>
            </a: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改革成果报告</a:t>
            </a:r>
            <a:r>
              <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rPr>
              <a:t>》</a:t>
            </a:r>
            <a:endParaRPr lang="zh-CN" altLang="en-US">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sym typeface="+mn-ea"/>
            </a:endParaRPr>
          </a:p>
        </p:txBody>
      </p:sp>
      <p:sp>
        <p:nvSpPr>
          <p:cNvPr id="16" name="文本框 15"/>
          <p:cNvSpPr txBox="1"/>
          <p:nvPr/>
        </p:nvSpPr>
        <p:spPr>
          <a:xfrm>
            <a:off x="1128395" y="5674995"/>
            <a:ext cx="3843655" cy="398780"/>
          </a:xfrm>
          <a:prstGeom prst="rect">
            <a:avLst/>
          </a:prstGeom>
          <a:noFill/>
        </p:spPr>
        <p:txBody>
          <a:bodyPr wrap="square" rtlCol="0">
            <a:spAutoFit/>
          </a:bodyPr>
          <a:p>
            <a:r>
              <a:rPr lang="en-US" altLang="zh-CN" sz="20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4</a:t>
            </a:r>
            <a:r>
              <a:rPr lang="zh-CN" altLang="en-US" sz="2000">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小步骤，仅需</a:t>
            </a:r>
            <a:r>
              <a:rPr lang="en-US" sz="20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5</a:t>
            </a:r>
            <a:r>
              <a:rPr lang="zh-CN" altLang="en-US" sz="20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rPr>
              <a:t>分钟</a:t>
            </a:r>
            <a:endParaRPr lang="zh-CN" altLang="en-US" sz="2000" u="sng">
              <a:solidFill>
                <a:schemeClr val="accent4">
                  <a:lumMod val="60000"/>
                  <a:lumOff val="40000"/>
                </a:schemeClr>
              </a:solidFill>
              <a:latin typeface="思源黑体 CN Medium" panose="020B0600000000000000" charset="-122"/>
              <a:ea typeface="思源黑体 CN Medium" panose="020B0600000000000000" charset="-122"/>
              <a:cs typeface="思源黑体 CN Medium" panose="020B0600000000000000" charset="-122"/>
            </a:endParaRPr>
          </a:p>
        </p:txBody>
      </p:sp>
      <p:sp>
        <p:nvSpPr>
          <p:cNvPr id="17" name="左大括号 16"/>
          <p:cNvSpPr/>
          <p:nvPr/>
        </p:nvSpPr>
        <p:spPr>
          <a:xfrm rot="16200000">
            <a:off x="5220335" y="1346835"/>
            <a:ext cx="217170" cy="8199755"/>
          </a:xfrm>
          <a:prstGeom prst="leftBrace">
            <a:avLst>
              <a:gd name="adj1" fmla="val 67125"/>
              <a:gd name="adj2" fmla="val 17381"/>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9575800" y="4457065"/>
            <a:ext cx="2012315" cy="1568450"/>
          </a:xfrm>
          <a:prstGeom prst="rect">
            <a:avLst/>
          </a:prstGeom>
          <a:noFill/>
        </p:spPr>
        <p:txBody>
          <a:bodyPr wrap="square" rtlCol="0">
            <a:spAutoFit/>
          </a:bodyPr>
          <a:p>
            <a:r>
              <a:rPr lang="zh-CN" altLang="en-US" sz="3200">
                <a:solidFill>
                  <a:srgbClr val="F05053"/>
                </a:solidFill>
                <a:effectLst/>
                <a:latin typeface="思源黑体 CN Medium" panose="020B0600000000000000" charset="-122"/>
                <a:ea typeface="思源黑体 CN Medium" panose="020B0600000000000000" charset="-122"/>
                <a:cs typeface="思源黑体 CN Medium" panose="020B0600000000000000" charset="-122"/>
                <a:sym typeface="+mn-ea"/>
              </a:rPr>
              <a:t>效率提升</a:t>
            </a:r>
            <a:r>
              <a:rPr lang="en-US" sz="3200">
                <a:solidFill>
                  <a:srgbClr val="F05053"/>
                </a:solidFill>
                <a:effectLst/>
                <a:latin typeface="思源黑体 CN Medium" panose="020B0600000000000000" charset="-122"/>
                <a:ea typeface="思源黑体 CN Medium" panose="020B0600000000000000" charset="-122"/>
                <a:cs typeface="思源黑体 CN Medium" panose="020B0600000000000000" charset="-122"/>
                <a:sym typeface="+mn-ea"/>
              </a:rPr>
              <a:t>99.95%</a:t>
            </a:r>
            <a:endParaRPr lang="en-US" sz="3200">
              <a:solidFill>
                <a:srgbClr val="F05053"/>
              </a:solidFill>
              <a:effectLst/>
              <a:latin typeface="思源黑体 CN Medium" panose="020B0600000000000000" charset="-122"/>
              <a:ea typeface="思源黑体 CN Medium" panose="020B0600000000000000" charset="-122"/>
              <a:cs typeface="思源黑体 CN Medium" panose="020B0600000000000000" charset="-122"/>
            </a:endParaRPr>
          </a:p>
          <a:p>
            <a:endParaRPr lang="en-US" altLang="en-US" sz="3200">
              <a:solidFill>
                <a:srgbClr val="F05053"/>
              </a:solidFill>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25" name="圆角右箭头 24"/>
          <p:cNvSpPr/>
          <p:nvPr/>
        </p:nvSpPr>
        <p:spPr>
          <a:xfrm rot="6060000" flipH="1">
            <a:off x="10958195" y="4554855"/>
            <a:ext cx="1283335" cy="623570"/>
          </a:xfrm>
          <a:prstGeom prst="bentArrow">
            <a:avLst>
              <a:gd name="adj1" fmla="val 21456"/>
              <a:gd name="adj2" fmla="val 33433"/>
              <a:gd name="adj3" fmla="val 44449"/>
              <a:gd name="adj4" fmla="val 77294"/>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剪去单角的矩形 5"/>
          <p:cNvSpPr/>
          <p:nvPr/>
        </p:nvSpPr>
        <p:spPr>
          <a:xfrm>
            <a:off x="464185" y="1946910"/>
            <a:ext cx="1339215" cy="431800"/>
          </a:xfrm>
          <a:prstGeom prst="snip1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以前</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28" name="文本框 27"/>
          <p:cNvSpPr txBox="1"/>
          <p:nvPr/>
        </p:nvSpPr>
        <p:spPr>
          <a:xfrm>
            <a:off x="379730" y="426085"/>
            <a:ext cx="7587615" cy="460375"/>
          </a:xfrm>
          <a:prstGeom prst="rect">
            <a:avLst/>
          </a:prstGeom>
          <a:noFill/>
        </p:spPr>
        <p:txBody>
          <a:bodyPr wrap="square" rtlCol="0">
            <a:spAutoFit/>
          </a:bodyPr>
          <a:p>
            <a:r>
              <a:rPr lang="zh-CN" sz="2400">
                <a:solidFill>
                  <a:schemeClr val="bg1"/>
                </a:solidFill>
                <a:latin typeface="思源黑体 CN Normal" panose="020B0400000000000000" charset="-122"/>
                <a:ea typeface="思源黑体 CN Normal" panose="020B0400000000000000" charset="-122"/>
              </a:rPr>
              <a:t>应用场景</a:t>
            </a:r>
            <a:r>
              <a:rPr lang="en-US" altLang="zh-CN" sz="2400">
                <a:solidFill>
                  <a:schemeClr val="bg1"/>
                </a:solidFill>
                <a:latin typeface="思源黑体 CN Normal" panose="020B0400000000000000" charset="-122"/>
                <a:ea typeface="思源黑体 CN Normal" panose="020B0400000000000000" charset="-122"/>
              </a:rPr>
              <a:t>2</a:t>
            </a:r>
            <a:r>
              <a:rPr lang="zh-CN" sz="2400">
                <a:solidFill>
                  <a:schemeClr val="bg1"/>
                </a:solidFill>
                <a:latin typeface="思源黑体 CN Normal" panose="020B0400000000000000" charset="-122"/>
                <a:ea typeface="思源黑体 CN Normal" panose="020B0400000000000000" charset="-122"/>
              </a:rPr>
              <a:t>：省市区之间，部门之间共享改革经验</a:t>
            </a:r>
            <a:endParaRPr lang="zh-CN" sz="2400">
              <a:solidFill>
                <a:schemeClr val="bg1"/>
              </a:solidFill>
              <a:latin typeface="思源黑体 CN Normal" panose="020B0400000000000000" charset="-122"/>
              <a:ea typeface="思源黑体 CN Normal" panose="020B0400000000000000" charset="-122"/>
            </a:endParaRPr>
          </a:p>
        </p:txBody>
      </p:sp>
      <p:sp>
        <p:nvSpPr>
          <p:cNvPr id="8" name="剪去单角的矩形 7"/>
          <p:cNvSpPr/>
          <p:nvPr/>
        </p:nvSpPr>
        <p:spPr>
          <a:xfrm>
            <a:off x="5721350" y="1946910"/>
            <a:ext cx="1593850" cy="431800"/>
          </a:xfrm>
          <a:prstGeom prst="snip1Rect">
            <a:avLst/>
          </a:prstGeom>
          <a:solidFill>
            <a:srgbClr val="F1575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p>
            <a:pPr algn="ctr"/>
            <a:r>
              <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rPr>
              <a:t>数字化创新后</a:t>
            </a:r>
            <a:endParaRPr lang="zh-CN" altLang="en-US" sz="1600">
              <a:solidFill>
                <a:schemeClr val="bg1"/>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sym typeface="+mn-ea"/>
            </a:endParaRPr>
          </a:p>
        </p:txBody>
      </p:sp>
      <p:sp>
        <p:nvSpPr>
          <p:cNvPr id="13" name="椭圆 12"/>
          <p:cNvSpPr/>
          <p:nvPr/>
        </p:nvSpPr>
        <p:spPr>
          <a:xfrm>
            <a:off x="2710815" y="1946910"/>
            <a:ext cx="834390" cy="8343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部门</a:t>
            </a: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A</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19" name="椭圆 18"/>
          <p:cNvSpPr/>
          <p:nvPr/>
        </p:nvSpPr>
        <p:spPr>
          <a:xfrm>
            <a:off x="1371600" y="4229735"/>
            <a:ext cx="834390" cy="8343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部门</a:t>
            </a: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B</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20" name="椭圆 19"/>
          <p:cNvSpPr/>
          <p:nvPr/>
        </p:nvSpPr>
        <p:spPr>
          <a:xfrm>
            <a:off x="2710815" y="4229735"/>
            <a:ext cx="834390" cy="8343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部门</a:t>
            </a: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C</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sp>
        <p:nvSpPr>
          <p:cNvPr id="21" name="椭圆 20"/>
          <p:cNvSpPr/>
          <p:nvPr/>
        </p:nvSpPr>
        <p:spPr>
          <a:xfrm>
            <a:off x="4152265" y="4229735"/>
            <a:ext cx="834390" cy="8343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部门</a:t>
            </a:r>
            <a:r>
              <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rPr>
              <a:t>D</a:t>
            </a:r>
            <a:endParaRPr lang="zh-CN" altLang="en-US" sz="1600">
              <a:solidFill>
                <a:schemeClr val="tx1">
                  <a:lumMod val="75000"/>
                  <a:lumOff val="25000"/>
                </a:schemeClr>
              </a:solidFill>
              <a:effectLst/>
              <a:latin typeface="思源黑体 CN Normal" panose="020B0400000000000000" charset="-122"/>
              <a:ea typeface="思源黑体 CN Normal" panose="020B0400000000000000" charset="-122"/>
              <a:sym typeface="+mn-ea"/>
            </a:endParaRPr>
          </a:p>
        </p:txBody>
      </p:sp>
      <p:cxnSp>
        <p:nvCxnSpPr>
          <p:cNvPr id="22" name="直接箭头连接符 21"/>
          <p:cNvCxnSpPr/>
          <p:nvPr/>
        </p:nvCxnSpPr>
        <p:spPr>
          <a:xfrm flipH="1">
            <a:off x="2023110" y="2822575"/>
            <a:ext cx="767080" cy="127190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146425" y="2940050"/>
            <a:ext cx="9525" cy="117221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24250" y="2855595"/>
            <a:ext cx="831850" cy="117157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980000">
            <a:off x="2065655" y="2785745"/>
            <a:ext cx="428625" cy="922655"/>
          </a:xfrm>
          <a:prstGeom prst="rect">
            <a:avLst/>
          </a:prstGeom>
          <a:noFill/>
        </p:spPr>
        <p:txBody>
          <a:bodyPr vert="eaVert" wrap="square" rtlCol="0">
            <a:spAutoFit/>
          </a:bodyPr>
          <a:p>
            <a:r>
              <a:rPr lang="zh-CN" altLang="en-US" sz="1600">
                <a:solidFill>
                  <a:schemeClr val="bg1"/>
                </a:solidFill>
              </a:rPr>
              <a:t>工作总结</a:t>
            </a:r>
            <a:endParaRPr lang="zh-CN" altLang="en-US" sz="1600">
              <a:solidFill>
                <a:schemeClr val="bg1"/>
              </a:solidFill>
            </a:endParaRPr>
          </a:p>
        </p:txBody>
      </p:sp>
      <p:sp>
        <p:nvSpPr>
          <p:cNvPr id="30" name="文本框 29"/>
          <p:cNvSpPr txBox="1"/>
          <p:nvPr/>
        </p:nvSpPr>
        <p:spPr>
          <a:xfrm>
            <a:off x="2717800" y="3162935"/>
            <a:ext cx="428625" cy="1066800"/>
          </a:xfrm>
          <a:prstGeom prst="rect">
            <a:avLst/>
          </a:prstGeom>
          <a:noFill/>
        </p:spPr>
        <p:txBody>
          <a:bodyPr vert="eaVert" wrap="square" rtlCol="0">
            <a:spAutoFit/>
          </a:bodyPr>
          <a:p>
            <a:r>
              <a:rPr lang="zh-CN" altLang="en-US" sz="1600">
                <a:solidFill>
                  <a:schemeClr val="bg1"/>
                </a:solidFill>
              </a:rPr>
              <a:t>改革内刊</a:t>
            </a:r>
            <a:endParaRPr lang="zh-CN" altLang="en-US" sz="1600">
              <a:solidFill>
                <a:schemeClr val="bg1"/>
              </a:solidFill>
            </a:endParaRPr>
          </a:p>
        </p:txBody>
      </p:sp>
      <p:sp>
        <p:nvSpPr>
          <p:cNvPr id="31" name="文本框 30"/>
          <p:cNvSpPr txBox="1"/>
          <p:nvPr/>
        </p:nvSpPr>
        <p:spPr>
          <a:xfrm>
            <a:off x="3696970" y="3166745"/>
            <a:ext cx="487045" cy="583565"/>
          </a:xfrm>
          <a:prstGeom prst="rect">
            <a:avLst/>
          </a:prstGeom>
          <a:noFill/>
        </p:spPr>
        <p:txBody>
          <a:bodyPr wrap="square" rtlCol="0">
            <a:spAutoFit/>
          </a:bodyPr>
          <a:p>
            <a:r>
              <a:rPr lang="en-US" altLang="zh-CN" sz="3200">
                <a:solidFill>
                  <a:srgbClr val="FF0000"/>
                </a:solidFill>
              </a:rPr>
              <a:t>X</a:t>
            </a:r>
            <a:endParaRPr lang="en-US" altLang="zh-CN" sz="3200">
              <a:solidFill>
                <a:srgbClr val="FF0000"/>
              </a:solidFill>
            </a:endParaRPr>
          </a:p>
        </p:txBody>
      </p:sp>
      <p:sp>
        <p:nvSpPr>
          <p:cNvPr id="32" name="文本框 31"/>
          <p:cNvSpPr txBox="1"/>
          <p:nvPr/>
        </p:nvSpPr>
        <p:spPr>
          <a:xfrm>
            <a:off x="1477645" y="5454650"/>
            <a:ext cx="3601720" cy="460375"/>
          </a:xfrm>
          <a:prstGeom prst="rect">
            <a:avLst/>
          </a:prstGeom>
          <a:noFill/>
        </p:spPr>
        <p:txBody>
          <a:bodyPr wrap="square" rtlCol="0">
            <a:spAutoFit/>
          </a:bodyPr>
          <a:p>
            <a:r>
              <a:rPr lang="zh-CN" altLang="en-US" sz="2400">
                <a:solidFill>
                  <a:schemeClr val="accent4">
                    <a:lumMod val="60000"/>
                    <a:lumOff val="40000"/>
                  </a:schemeClr>
                </a:solidFill>
              </a:rPr>
              <a:t>纸质文件为主要共享方式</a:t>
            </a:r>
            <a:endParaRPr lang="zh-CN" altLang="en-US" sz="2400">
              <a:solidFill>
                <a:schemeClr val="accent4">
                  <a:lumMod val="60000"/>
                  <a:lumOff val="40000"/>
                </a:schemeClr>
              </a:solidFill>
            </a:endParaRPr>
          </a:p>
        </p:txBody>
      </p:sp>
      <p:sp>
        <p:nvSpPr>
          <p:cNvPr id="33" name="椭圆 32"/>
          <p:cNvSpPr/>
          <p:nvPr/>
        </p:nvSpPr>
        <p:spPr>
          <a:xfrm>
            <a:off x="8990330" y="1946910"/>
            <a:ext cx="834390" cy="834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部门</a:t>
            </a: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A</a:t>
            </a:r>
            <a:endPar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5" name="椭圆 34"/>
          <p:cNvSpPr/>
          <p:nvPr/>
        </p:nvSpPr>
        <p:spPr>
          <a:xfrm>
            <a:off x="7736840" y="4229735"/>
            <a:ext cx="834390" cy="834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部门</a:t>
            </a: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B</a:t>
            </a:r>
            <a:endPar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6" name="椭圆 35"/>
          <p:cNvSpPr/>
          <p:nvPr/>
        </p:nvSpPr>
        <p:spPr>
          <a:xfrm>
            <a:off x="9060180" y="4373880"/>
            <a:ext cx="834390" cy="834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部门</a:t>
            </a: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C</a:t>
            </a:r>
            <a:endPar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7" name="椭圆 36"/>
          <p:cNvSpPr/>
          <p:nvPr/>
        </p:nvSpPr>
        <p:spPr>
          <a:xfrm>
            <a:off x="10517505" y="4229735"/>
            <a:ext cx="834390" cy="834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部门</a:t>
            </a:r>
            <a:r>
              <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rPr>
              <a:t>D</a:t>
            </a:r>
            <a:endParaRPr lang="zh-CN" altLang="en-US" sz="1600">
              <a:effectLst>
                <a:outerShdw blurRad="38100" dist="38100" dir="2700000" algn="tl">
                  <a:srgbClr val="000000">
                    <a:alpha val="43137"/>
                  </a:srgbClr>
                </a:outerShdw>
              </a:effectLst>
              <a:latin typeface="思源黑体 CN Normal" panose="020B0400000000000000" charset="-122"/>
              <a:ea typeface="思源黑体 CN Normal" panose="020B0400000000000000" charset="-122"/>
              <a:cs typeface="思源黑体 CN Normal" panose="020B0400000000000000" charset="-122"/>
              <a:sym typeface="+mn-ea"/>
            </a:endParaRPr>
          </a:p>
        </p:txBody>
      </p:sp>
      <p:cxnSp>
        <p:nvCxnSpPr>
          <p:cNvPr id="38" name="直接箭头连接符 37"/>
          <p:cNvCxnSpPr/>
          <p:nvPr/>
        </p:nvCxnSpPr>
        <p:spPr>
          <a:xfrm flipH="1">
            <a:off x="8307070" y="2855595"/>
            <a:ext cx="690245" cy="124714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475470" y="2940050"/>
            <a:ext cx="3810" cy="1332865"/>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9916160" y="2822575"/>
            <a:ext cx="895350" cy="1233170"/>
          </a:xfrm>
          <a:prstGeom prst="straightConnector1">
            <a:avLst/>
          </a:prstGeom>
          <a:ln w="25400">
            <a:solidFill>
              <a:schemeClr val="accent4">
                <a:lumMod val="60000"/>
                <a:lumOff val="4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rot="1980000">
            <a:off x="8258175" y="2689225"/>
            <a:ext cx="398145" cy="1354455"/>
          </a:xfrm>
          <a:prstGeom prst="rect">
            <a:avLst/>
          </a:prstGeom>
          <a:noFill/>
        </p:spPr>
        <p:txBody>
          <a:bodyPr vert="eaVert" wrap="square" rtlCol="0">
            <a:spAutoFit/>
          </a:bodyPr>
          <a:p>
            <a:r>
              <a:rPr lang="zh-CN" altLang="en-US" sz="1400">
                <a:solidFill>
                  <a:schemeClr val="bg1"/>
                </a:solidFill>
              </a:rPr>
              <a:t>数字化报告</a:t>
            </a:r>
            <a:endParaRPr lang="zh-CN" altLang="en-US" sz="1400">
              <a:solidFill>
                <a:schemeClr val="bg1"/>
              </a:solidFill>
            </a:endParaRPr>
          </a:p>
        </p:txBody>
      </p:sp>
      <p:sp>
        <p:nvSpPr>
          <p:cNvPr id="42" name="文本框 41"/>
          <p:cNvSpPr txBox="1"/>
          <p:nvPr/>
        </p:nvSpPr>
        <p:spPr>
          <a:xfrm>
            <a:off x="9077325" y="2940050"/>
            <a:ext cx="398145" cy="1354455"/>
          </a:xfrm>
          <a:prstGeom prst="rect">
            <a:avLst/>
          </a:prstGeom>
          <a:noFill/>
        </p:spPr>
        <p:txBody>
          <a:bodyPr vert="eaVert" wrap="square" rtlCol="0">
            <a:spAutoFit/>
          </a:bodyPr>
          <a:p>
            <a:r>
              <a:rPr lang="zh-CN" altLang="en-US" sz="1400">
                <a:solidFill>
                  <a:schemeClr val="bg1"/>
                </a:solidFill>
              </a:rPr>
              <a:t>数据接口推送</a:t>
            </a:r>
            <a:endParaRPr lang="zh-CN" altLang="en-US" sz="1400">
              <a:solidFill>
                <a:schemeClr val="bg1"/>
              </a:solidFill>
            </a:endParaRPr>
          </a:p>
        </p:txBody>
      </p:sp>
      <p:sp>
        <p:nvSpPr>
          <p:cNvPr id="43" name="文本框 42"/>
          <p:cNvSpPr txBox="1"/>
          <p:nvPr/>
        </p:nvSpPr>
        <p:spPr>
          <a:xfrm rot="19500000">
            <a:off x="10268585" y="2569845"/>
            <a:ext cx="398145" cy="1354455"/>
          </a:xfrm>
          <a:prstGeom prst="rect">
            <a:avLst/>
          </a:prstGeom>
          <a:noFill/>
        </p:spPr>
        <p:txBody>
          <a:bodyPr vert="eaVert" wrap="square" rtlCol="0">
            <a:spAutoFit/>
          </a:bodyPr>
          <a:p>
            <a:r>
              <a:rPr lang="zh-CN" altLang="en-US" sz="1400">
                <a:solidFill>
                  <a:schemeClr val="bg1"/>
                </a:solidFill>
              </a:rPr>
              <a:t>各类社交媒体</a:t>
            </a:r>
            <a:endParaRPr lang="zh-CN" altLang="en-US" sz="1400">
              <a:solidFill>
                <a:schemeClr val="bg1"/>
              </a:solidFill>
            </a:endParaRPr>
          </a:p>
        </p:txBody>
      </p:sp>
      <p:sp>
        <p:nvSpPr>
          <p:cNvPr id="44" name="文本框 43"/>
          <p:cNvSpPr txBox="1"/>
          <p:nvPr/>
        </p:nvSpPr>
        <p:spPr>
          <a:xfrm>
            <a:off x="7737475" y="5454650"/>
            <a:ext cx="3799840" cy="460375"/>
          </a:xfrm>
          <a:prstGeom prst="rect">
            <a:avLst/>
          </a:prstGeom>
          <a:noFill/>
        </p:spPr>
        <p:txBody>
          <a:bodyPr wrap="square" rtlCol="0">
            <a:spAutoFit/>
          </a:bodyPr>
          <a:p>
            <a:pPr lvl="0" algn="l">
              <a:buClrTx/>
              <a:buSzTx/>
              <a:buFontTx/>
            </a:pPr>
            <a:r>
              <a:rPr lang="zh-CN" altLang="en-US" sz="2400">
                <a:solidFill>
                  <a:schemeClr val="accent4">
                    <a:lumMod val="60000"/>
                    <a:lumOff val="40000"/>
                  </a:schemeClr>
                </a:solidFill>
                <a:sym typeface="+mn-ea"/>
              </a:rPr>
              <a:t>数据</a:t>
            </a:r>
            <a:r>
              <a:rPr lang="zh-CN" altLang="en-US" sz="2400">
                <a:solidFill>
                  <a:schemeClr val="accent4">
                    <a:lumMod val="60000"/>
                    <a:lumOff val="40000"/>
                  </a:schemeClr>
                </a:solidFill>
                <a:sym typeface="+mn-ea"/>
              </a:rPr>
              <a:t>/</a:t>
            </a:r>
            <a:r>
              <a:rPr lang="zh-CN" altLang="en-US" sz="2400">
                <a:solidFill>
                  <a:schemeClr val="accent4">
                    <a:lumMod val="60000"/>
                    <a:lumOff val="40000"/>
                  </a:schemeClr>
                </a:solidFill>
                <a:sym typeface="+mn-ea"/>
              </a:rPr>
              <a:t>电子文档为共享方式</a:t>
            </a:r>
            <a:endParaRPr lang="zh-CN" altLang="en-US" sz="2400">
              <a:solidFill>
                <a:schemeClr val="accent4">
                  <a:lumMod val="60000"/>
                  <a:lumOff val="40000"/>
                </a:schemeClr>
              </a:solidFill>
              <a:sym typeface="+mn-ea"/>
            </a:endParaRPr>
          </a:p>
        </p:txBody>
      </p:sp>
      <p:sp>
        <p:nvSpPr>
          <p:cNvPr id="2" name="文本框 1"/>
          <p:cNvSpPr txBox="1"/>
          <p:nvPr/>
        </p:nvSpPr>
        <p:spPr>
          <a:xfrm>
            <a:off x="1700530" y="5901690"/>
            <a:ext cx="3155950" cy="368300"/>
          </a:xfrm>
          <a:prstGeom prst="rect">
            <a:avLst/>
          </a:prstGeom>
          <a:noFill/>
        </p:spPr>
        <p:txBody>
          <a:bodyPr wrap="square" rtlCol="0">
            <a:spAutoFit/>
          </a:bodyPr>
          <a:p>
            <a:pPr algn="ctr"/>
            <a:r>
              <a:rPr lang="zh-CN" altLang="en-US">
                <a:solidFill>
                  <a:schemeClr val="bg1"/>
                </a:solidFill>
              </a:rPr>
              <a:t>无时效性，消息不畅通</a:t>
            </a:r>
            <a:endParaRPr lang="zh-CN" altLang="en-US">
              <a:solidFill>
                <a:schemeClr val="bg1"/>
              </a:solidFill>
            </a:endParaRPr>
          </a:p>
        </p:txBody>
      </p:sp>
      <p:sp>
        <p:nvSpPr>
          <p:cNvPr id="3" name="文本框 2"/>
          <p:cNvSpPr txBox="1"/>
          <p:nvPr/>
        </p:nvSpPr>
        <p:spPr>
          <a:xfrm>
            <a:off x="8059420" y="5901690"/>
            <a:ext cx="3155950" cy="368300"/>
          </a:xfrm>
          <a:prstGeom prst="rect">
            <a:avLst/>
          </a:prstGeom>
          <a:noFill/>
        </p:spPr>
        <p:txBody>
          <a:bodyPr wrap="square" rtlCol="0">
            <a:spAutoFit/>
          </a:bodyPr>
          <a:p>
            <a:pPr algn="ctr"/>
            <a:r>
              <a:rPr lang="zh-CN" altLang="en-US">
                <a:solidFill>
                  <a:schemeClr val="bg1"/>
                </a:solidFill>
              </a:rPr>
              <a:t>实时信息传递，数据类型多样</a:t>
            </a:r>
            <a:endParaRPr lang="zh-CN" altLang="en-US">
              <a:solidFill>
                <a:schemeClr val="bg1"/>
              </a:solidFill>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6.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SLIDE_MODEL_TYPE" val="numdgm"/>
</p:tagLst>
</file>

<file path=ppt/tags/tag58.xml><?xml version="1.0" encoding="utf-8"?>
<p:tagLst xmlns:p="http://schemas.openxmlformats.org/presentationml/2006/main">
  <p:tag name="KSO_WM_SLIDE_MODEL_TYPE" val="numdg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思源黑体 CN Light"/>
        <a:ea typeface="思源黑体 CN Light"/>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思源黑体 CN Light"/>
        <a:font script="Hebr" typeface="思源黑体 CN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思源黑体 CN Light"/>
        <a:font script="Hebr" typeface="思源黑体 CN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1634</Words>
  <Application>WPS 演示</Application>
  <PresentationFormat>宽屏</PresentationFormat>
  <Paragraphs>353</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思源黑体 CN Light</vt:lpstr>
      <vt:lpstr>思源黑体 CN Normal</vt:lpstr>
      <vt:lpstr>微软雅黑</vt:lpstr>
      <vt:lpstr>思源黑体 CN Medium</vt:lpstr>
      <vt:lpstr>思源黑体 CN Bold</vt:lpstr>
      <vt:lpstr>Wingdings</vt:lpstr>
      <vt:lpstr>Arial Unicode MS</vt:lpstr>
      <vt:lpstr>等线</vt:lpstr>
      <vt:lpstr>Office 主题​​</vt:lpstr>
      <vt:lpstr>PowerPoint 演示文稿</vt:lpstr>
      <vt:lpstr>PowerPoint 演示文稿</vt:lpstr>
      <vt:lpstr>PowerPoint 演示文稿</vt:lpstr>
      <vt:lpstr>大量重复性、机械性的工作事务，导致效率低下</vt:lpstr>
      <vt:lpstr>PowerPoint 演示文稿</vt:lpstr>
      <vt:lpstr>数字化工作台：业务提效，数据沉淀</vt:lpstr>
      <vt:lpstr>深改政务的数字化创新：</vt:lpstr>
      <vt:lpstr>PowerPoint 演示文稿</vt:lpstr>
      <vt:lpstr>PowerPoint 演示文稿</vt:lpstr>
      <vt:lpstr>PowerPoint 演示文稿</vt:lpstr>
      <vt:lpstr>数字化智能报告的特色亮点</vt:lpstr>
      <vt:lpstr>深改政务的数字化创新：</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潘嘉文 KelvinPoon</cp:lastModifiedBy>
  <cp:revision>36</cp:revision>
  <dcterms:created xsi:type="dcterms:W3CDTF">2019-04-12T09:30:00Z</dcterms:created>
  <dcterms:modified xsi:type="dcterms:W3CDTF">2019-09-08T19:29:24Z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