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79" r:id="rId3"/>
    <p:sldId id="340" r:id="rId5"/>
    <p:sldId id="259" r:id="rId6"/>
    <p:sldId id="298" r:id="rId7"/>
    <p:sldId id="299" r:id="rId8"/>
    <p:sldId id="300" r:id="rId9"/>
    <p:sldId id="328" r:id="rId10"/>
    <p:sldId id="310" r:id="rId11"/>
    <p:sldId id="302" r:id="rId12"/>
    <p:sldId id="341" r:id="rId13"/>
    <p:sldId id="342" r:id="rId14"/>
    <p:sldId id="301" r:id="rId15"/>
    <p:sldId id="303" r:id="rId16"/>
    <p:sldId id="319" r:id="rId17"/>
    <p:sldId id="359" r:id="rId18"/>
    <p:sldId id="366" r:id="rId19"/>
    <p:sldId id="320" r:id="rId20"/>
    <p:sldId id="321" r:id="rId21"/>
    <p:sldId id="373" r:id="rId22"/>
    <p:sldId id="305" r:id="rId23"/>
    <p:sldId id="343" r:id="rId24"/>
    <p:sldId id="344" r:id="rId25"/>
    <p:sldId id="378"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vin"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A619"/>
    <a:srgbClr val="FFFFFF"/>
    <a:srgbClr val="FC9A00"/>
    <a:srgbClr val="6DDBFF"/>
    <a:srgbClr val="F05053"/>
    <a:srgbClr val="F15757"/>
    <a:srgbClr val="840000"/>
    <a:srgbClr val="FDDEDF"/>
    <a:srgbClr val="E88D88"/>
    <a:srgbClr val="223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30"/>
        <p:guide pos="388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CN Light" panose="020B0300000000000000" charset="-122"/>
                <a:ea typeface="思源黑体 CN Light" panose="020B0300000000000000" charset="-122"/>
              </a:rPr>
            </a:fld>
            <a:endParaRPr lang="zh-CN" altLang="en-US" smtClean="0">
              <a:latin typeface="思源黑体 CN Light" panose="020B0300000000000000" charset="-122"/>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CN Light" panose="020B0300000000000000" charset="-122"/>
                <a:ea typeface="思源黑体 CN Light" panose="020B0300000000000000" charset="-122"/>
              </a:rPr>
            </a:fld>
            <a:endParaRPr lang="zh-CN" altLang="en-US" smtClean="0">
              <a:latin typeface="思源黑体 CN Light" panose="020B0300000000000000" charset="-122"/>
              <a:ea typeface="思源黑体 CN Light" panose="020B03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Light" panose="020B03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Light" panose="020B0300000000000000"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Light" panose="020B03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Light" panose="020B0300000000000000"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大家好，经过我们团队对</a:t>
            </a:r>
            <a:r>
              <a:rPr lang="en-US" altLang="zh-CN"/>
              <a:t>“</a:t>
            </a:r>
            <a:r>
              <a:rPr lang="zh-CN" altLang="en-US"/>
              <a:t>互联网</a:t>
            </a:r>
            <a:r>
              <a:rPr lang="en-US" altLang="zh-CN"/>
              <a:t>+</a:t>
            </a:r>
            <a:r>
              <a:rPr lang="zh-CN" altLang="en-US"/>
              <a:t>数字化改革</a:t>
            </a:r>
            <a:r>
              <a:rPr lang="en-US" altLang="zh-CN"/>
              <a:t>”</a:t>
            </a:r>
            <a:r>
              <a:rPr lang="zh-CN" altLang="en-US"/>
              <a:t>这一主题的多番讨论，得出了今天的建设方案 ， 我们称之为</a:t>
            </a:r>
            <a:r>
              <a:rPr lang="en-US" altLang="zh-CN"/>
              <a:t>“</a:t>
            </a:r>
            <a:r>
              <a:rPr lang="zh-CN" altLang="en-US"/>
              <a:t>深改政务数字化智慧工作台</a:t>
            </a:r>
            <a:r>
              <a:rPr lang="en-US" altLang="zh-CN"/>
              <a:t>”</a:t>
            </a:r>
            <a:r>
              <a:rPr lang="zh-CN" altLang="en-US"/>
              <a:t>，为了方便阐述，后面我统一简称</a:t>
            </a:r>
            <a:r>
              <a:rPr lang="en-US" altLang="zh-CN"/>
              <a:t>“</a:t>
            </a:r>
            <a:r>
              <a:rPr lang="zh-CN" altLang="en-US"/>
              <a:t>数字化</a:t>
            </a:r>
            <a:r>
              <a:rPr lang="zh-CN" altLang="en-US">
                <a:sym typeface="+mn-ea"/>
              </a:rPr>
              <a:t>工作台</a:t>
            </a:r>
            <a:r>
              <a:rPr lang="en-US" altLang="zh-CN"/>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刚刚说的是解决方案的平台基础。</a:t>
            </a:r>
            <a:endParaRPr lang="zh-CN" altLang="en-US"/>
          </a:p>
          <a:p>
            <a:endParaRPr lang="zh-CN" altLang="en-US"/>
          </a:p>
          <a:p>
            <a:r>
              <a:rPr lang="en-US" altLang="zh-CN"/>
              <a:t>2. </a:t>
            </a:r>
            <a:r>
              <a:rPr lang="zh-CN" altLang="en-US"/>
              <a:t>接下来，我会围绕几个深化改革的工作场景，介绍一下数字化</a:t>
            </a:r>
            <a:r>
              <a:rPr lang="zh-CN" altLang="en-US"/>
              <a:t>工作台的一些创新亮点</a:t>
            </a:r>
            <a:endParaRPr lang="zh-CN" altLang="en-US"/>
          </a:p>
          <a:p>
            <a:endParaRPr lang="zh-CN" altLang="en-US"/>
          </a:p>
          <a:p>
            <a:r>
              <a:rPr lang="en-US" altLang="zh-CN"/>
              <a:t>3.</a:t>
            </a:r>
            <a:r>
              <a:rPr lang="zh-CN" altLang="en-US"/>
              <a:t>（介绍常改任务流程</a:t>
            </a:r>
            <a:r>
              <a:rPr lang="zh-CN" altLang="en-US"/>
              <a:t>）</a:t>
            </a:r>
            <a:endParaRPr lang="zh-CN" altLang="en-US"/>
          </a:p>
          <a:p>
            <a:endParaRPr lang="zh-CN" altLang="en-US"/>
          </a:p>
          <a:p>
            <a:r>
              <a:rPr lang="en-US" altLang="zh-CN"/>
              <a:t>4.  </a:t>
            </a:r>
            <a:r>
              <a:rPr lang="zh-CN" altLang="en-US"/>
              <a:t>（引出场景问题</a:t>
            </a:r>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400"/>
              <a:t>1. </a:t>
            </a:r>
            <a:r>
              <a:rPr lang="zh-CN" altLang="en-US" sz="1400"/>
              <a:t>场景一， 对改革成果进行汇报</a:t>
            </a:r>
            <a:endParaRPr lang="zh-CN" altLang="en-US" sz="1400"/>
          </a:p>
          <a:p>
            <a:endParaRPr lang="zh-CN" altLang="en-US" sz="1400"/>
          </a:p>
          <a:p>
            <a:r>
              <a:rPr lang="en-US" altLang="zh-CN" sz="1400"/>
              <a:t>2. </a:t>
            </a:r>
            <a:r>
              <a:rPr lang="zh-CN" altLang="en-US" sz="1400"/>
              <a:t>以生成一份《改革成果报告》文档为例，对比看一下有些步骤。</a:t>
            </a:r>
            <a:endParaRPr lang="zh-CN" altLang="en-US" sz="1400"/>
          </a:p>
          <a:p>
            <a:endParaRPr lang="zh-CN" altLang="en-US" sz="1400"/>
          </a:p>
          <a:p>
            <a:r>
              <a:rPr lang="en-US" altLang="zh-CN" sz="1400"/>
              <a:t>3. </a:t>
            </a:r>
            <a:r>
              <a:rPr lang="zh-CN" altLang="en-US" sz="1400"/>
              <a:t>以前一共有</a:t>
            </a:r>
            <a:r>
              <a:rPr lang="en-US" altLang="zh-CN" sz="1400"/>
              <a:t>5</a:t>
            </a:r>
            <a:r>
              <a:rPr lang="zh-CN" altLang="en-US" sz="1400"/>
              <a:t>个大步骤，需要时间</a:t>
            </a:r>
            <a:r>
              <a:rPr lang="en-US" altLang="zh-CN" sz="1400"/>
              <a:t>1</a:t>
            </a:r>
            <a:r>
              <a:rPr lang="zh-CN" altLang="en-US" sz="1400"/>
              <a:t>到</a:t>
            </a:r>
            <a:r>
              <a:rPr lang="en-US" altLang="zh-CN" sz="1400"/>
              <a:t>2</a:t>
            </a:r>
            <a:r>
              <a:rPr lang="zh-CN" altLang="en-US" sz="1400"/>
              <a:t>周，步骤有</a:t>
            </a:r>
            <a:r>
              <a:rPr lang="en-US" altLang="zh-CN" sz="1400"/>
              <a:t>....</a:t>
            </a:r>
            <a:r>
              <a:rPr lang="zh-CN" altLang="en-US" sz="1400"/>
              <a:t>，还没算上撰写过程的用词问题、格式规范问题、还有人工校对出现的误差</a:t>
            </a:r>
            <a:endParaRPr lang="en-US" altLang="zh-CN" sz="1400"/>
          </a:p>
          <a:p>
            <a:endParaRPr lang="en-US" altLang="zh-CN" sz="1400"/>
          </a:p>
          <a:p>
            <a:r>
              <a:rPr lang="en-US" altLang="zh-CN" sz="1400"/>
              <a:t>4. </a:t>
            </a:r>
            <a:r>
              <a:rPr lang="zh-CN" altLang="en-US" sz="1400"/>
              <a:t>进行数字化创新后，只需要</a:t>
            </a:r>
            <a:r>
              <a:rPr lang="en-US" altLang="zh-CN" sz="1400"/>
              <a:t>5</a:t>
            </a:r>
            <a:r>
              <a:rPr lang="zh-CN" altLang="en-US" sz="1400"/>
              <a:t>分钟，</a:t>
            </a:r>
            <a:r>
              <a:rPr lang="en-US" altLang="zh-CN" sz="1400"/>
              <a:t>4</a:t>
            </a:r>
            <a:r>
              <a:rPr lang="zh-CN" altLang="en-US" sz="1400"/>
              <a:t>个小步骤，点点鼠标，就可以生成《改革成果报告》电子文档，格式规范统一，人工校对相对简单。如何操作呢，首先</a:t>
            </a:r>
            <a:r>
              <a:rPr lang="en-US" altLang="zh-CN" sz="1400"/>
              <a:t>....</a:t>
            </a:r>
            <a:endParaRPr lang="en-US" altLang="zh-CN" sz="1400"/>
          </a:p>
          <a:p>
            <a:endParaRPr lang="en-US" altLang="zh-CN" sz="1400"/>
          </a:p>
          <a:p>
            <a:r>
              <a:rPr lang="en-US" altLang="zh-CN" sz="1400"/>
              <a:t>5. </a:t>
            </a:r>
            <a:r>
              <a:rPr lang="zh-CN" altLang="en-US" sz="1400"/>
              <a:t>层级细度，例如区深改委， 专项小组，责任单位，自上而下的三级</a:t>
            </a:r>
            <a:endParaRPr lang="zh-CN" altLang="en-US" sz="1400"/>
          </a:p>
          <a:p>
            <a:endParaRPr lang="zh-CN" altLang="en-US" sz="1400"/>
          </a:p>
          <a:p>
            <a:r>
              <a:rPr lang="en-US" altLang="zh-CN" sz="1400"/>
              <a:t>6. </a:t>
            </a:r>
            <a:r>
              <a:rPr lang="zh-CN" altLang="en-US" sz="1400"/>
              <a:t>主题模版：根据不同的场合、不同的报告类型，选择合适的主题，</a:t>
            </a:r>
            <a:endParaRPr lang="zh-CN" altLang="en-US" sz="1400"/>
          </a:p>
          <a:p>
            <a:endParaRPr lang="zh-CN" altLang="en-US" sz="1400"/>
          </a:p>
          <a:p>
            <a:r>
              <a:rPr lang="en-US" altLang="zh-CN" sz="1400"/>
              <a:t>7. </a:t>
            </a:r>
            <a:r>
              <a:rPr lang="zh-CN" altLang="en-US" sz="1400"/>
              <a:t>效率提升达到</a:t>
            </a:r>
            <a:r>
              <a:rPr lang="en-US" altLang="zh-CN" sz="1400"/>
              <a:t>99.95%</a:t>
            </a:r>
            <a:endParaRPr lang="en-US" altLang="zh-CN"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400"/>
              <a:t>1. </a:t>
            </a:r>
            <a:r>
              <a:rPr lang="zh-CN" altLang="en-US" sz="1400"/>
              <a:t>场景一， 对改革成果进行汇报</a:t>
            </a:r>
            <a:endParaRPr lang="zh-CN" altLang="en-US" sz="1400"/>
          </a:p>
          <a:p>
            <a:endParaRPr lang="zh-CN" altLang="en-US" sz="1400"/>
          </a:p>
          <a:p>
            <a:r>
              <a:rPr lang="en-US" altLang="zh-CN" sz="1400"/>
              <a:t>2. </a:t>
            </a:r>
            <a:r>
              <a:rPr lang="zh-CN" altLang="en-US" sz="1400"/>
              <a:t>以生成一份《改革成果报告》文档为例，对比看一下有些步骤。</a:t>
            </a:r>
            <a:endParaRPr lang="zh-CN" altLang="en-US" sz="1400"/>
          </a:p>
          <a:p>
            <a:endParaRPr lang="zh-CN" altLang="en-US" sz="1400"/>
          </a:p>
          <a:p>
            <a:r>
              <a:rPr lang="en-US" altLang="zh-CN" sz="1400"/>
              <a:t>3. </a:t>
            </a:r>
            <a:r>
              <a:rPr lang="zh-CN" altLang="en-US" sz="1400"/>
              <a:t>以前一共有</a:t>
            </a:r>
            <a:r>
              <a:rPr lang="en-US" altLang="zh-CN" sz="1400"/>
              <a:t>5</a:t>
            </a:r>
            <a:r>
              <a:rPr lang="zh-CN" altLang="en-US" sz="1400"/>
              <a:t>个大步骤，需要时间</a:t>
            </a:r>
            <a:r>
              <a:rPr lang="en-US" altLang="zh-CN" sz="1400"/>
              <a:t>1</a:t>
            </a:r>
            <a:r>
              <a:rPr lang="zh-CN" altLang="en-US" sz="1400"/>
              <a:t>到</a:t>
            </a:r>
            <a:r>
              <a:rPr lang="en-US" altLang="zh-CN" sz="1400"/>
              <a:t>2</a:t>
            </a:r>
            <a:r>
              <a:rPr lang="zh-CN" altLang="en-US" sz="1400"/>
              <a:t>周，步骤有</a:t>
            </a:r>
            <a:r>
              <a:rPr lang="en-US" altLang="zh-CN" sz="1400"/>
              <a:t>....</a:t>
            </a:r>
            <a:r>
              <a:rPr lang="zh-CN" altLang="en-US" sz="1400"/>
              <a:t>，还没算上撰写过程的用词问题、格式规范问题、还有人工校对出现的误差</a:t>
            </a:r>
            <a:endParaRPr lang="en-US" altLang="zh-CN" sz="1400"/>
          </a:p>
          <a:p>
            <a:endParaRPr lang="en-US" altLang="zh-CN" sz="1400"/>
          </a:p>
          <a:p>
            <a:r>
              <a:rPr lang="en-US" altLang="zh-CN" sz="1400"/>
              <a:t>4. </a:t>
            </a:r>
            <a:r>
              <a:rPr lang="zh-CN" altLang="en-US" sz="1400"/>
              <a:t>进行数字化创新后，只需要</a:t>
            </a:r>
            <a:r>
              <a:rPr lang="en-US" altLang="zh-CN" sz="1400"/>
              <a:t>5</a:t>
            </a:r>
            <a:r>
              <a:rPr lang="zh-CN" altLang="en-US" sz="1400"/>
              <a:t>分钟，</a:t>
            </a:r>
            <a:r>
              <a:rPr lang="en-US" altLang="zh-CN" sz="1400"/>
              <a:t>4</a:t>
            </a:r>
            <a:r>
              <a:rPr lang="zh-CN" altLang="en-US" sz="1400"/>
              <a:t>个小步骤，点点鼠标，就可以生成《改革成果报告》电子文档，格式规范统一，人工校对相对简单。如何操作呢，首先</a:t>
            </a:r>
            <a:r>
              <a:rPr lang="en-US" altLang="zh-CN" sz="1400"/>
              <a:t>....</a:t>
            </a:r>
            <a:endParaRPr lang="en-US" altLang="zh-CN" sz="1400"/>
          </a:p>
          <a:p>
            <a:endParaRPr lang="en-US" altLang="zh-CN" sz="1400"/>
          </a:p>
          <a:p>
            <a:r>
              <a:rPr lang="en-US" altLang="zh-CN" sz="1400"/>
              <a:t>5. </a:t>
            </a:r>
            <a:r>
              <a:rPr lang="zh-CN" altLang="en-US" sz="1400"/>
              <a:t>层级细度，例如区深改委， 专项小组，责任单位，自上而下的三级</a:t>
            </a:r>
            <a:endParaRPr lang="zh-CN" altLang="en-US" sz="1400"/>
          </a:p>
          <a:p>
            <a:endParaRPr lang="zh-CN" altLang="en-US" sz="1400"/>
          </a:p>
          <a:p>
            <a:r>
              <a:rPr lang="en-US" altLang="zh-CN" sz="1400"/>
              <a:t>6. </a:t>
            </a:r>
            <a:r>
              <a:rPr lang="zh-CN" altLang="en-US" sz="1400"/>
              <a:t>主题模版：根据不同的场合、不同的报告类型，选择合适的主题，</a:t>
            </a:r>
            <a:endParaRPr lang="zh-CN" altLang="en-US" sz="1400"/>
          </a:p>
          <a:p>
            <a:endParaRPr lang="zh-CN" altLang="en-US" sz="1400"/>
          </a:p>
          <a:p>
            <a:r>
              <a:rPr lang="en-US" altLang="zh-CN" sz="1400"/>
              <a:t>7. </a:t>
            </a:r>
            <a:r>
              <a:rPr lang="zh-CN" altLang="en-US" sz="1400"/>
              <a:t>效率提升达到</a:t>
            </a:r>
            <a:r>
              <a:rPr lang="en-US" altLang="zh-CN" sz="1400"/>
              <a:t>99.95%</a:t>
            </a:r>
            <a:endParaRPr lang="en-US" altLang="zh-CN"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400"/>
              <a:t>1. </a:t>
            </a:r>
            <a:r>
              <a:rPr lang="zh-CN" altLang="en-US" sz="1400"/>
              <a:t>场景一， 对改革成果进行汇报</a:t>
            </a:r>
            <a:endParaRPr lang="zh-CN" altLang="en-US" sz="1400"/>
          </a:p>
          <a:p>
            <a:endParaRPr lang="zh-CN" altLang="en-US" sz="1400"/>
          </a:p>
          <a:p>
            <a:r>
              <a:rPr lang="en-US" altLang="zh-CN" sz="1400"/>
              <a:t>2. </a:t>
            </a:r>
            <a:r>
              <a:rPr lang="zh-CN" altLang="en-US" sz="1400"/>
              <a:t>以生成一份《改革成果报告》文档为例，对比看一下有些步骤。</a:t>
            </a:r>
            <a:endParaRPr lang="zh-CN" altLang="en-US" sz="1400"/>
          </a:p>
          <a:p>
            <a:endParaRPr lang="zh-CN" altLang="en-US" sz="1400"/>
          </a:p>
          <a:p>
            <a:r>
              <a:rPr lang="en-US" altLang="zh-CN" sz="1400"/>
              <a:t>3. </a:t>
            </a:r>
            <a:r>
              <a:rPr lang="zh-CN" altLang="en-US" sz="1400"/>
              <a:t>以前一共有</a:t>
            </a:r>
            <a:r>
              <a:rPr lang="en-US" altLang="zh-CN" sz="1400"/>
              <a:t>5</a:t>
            </a:r>
            <a:r>
              <a:rPr lang="zh-CN" altLang="en-US" sz="1400"/>
              <a:t>个大步骤，需要时间</a:t>
            </a:r>
            <a:r>
              <a:rPr lang="en-US" altLang="zh-CN" sz="1400"/>
              <a:t>1</a:t>
            </a:r>
            <a:r>
              <a:rPr lang="zh-CN" altLang="en-US" sz="1400"/>
              <a:t>到</a:t>
            </a:r>
            <a:r>
              <a:rPr lang="en-US" altLang="zh-CN" sz="1400"/>
              <a:t>2</a:t>
            </a:r>
            <a:r>
              <a:rPr lang="zh-CN" altLang="en-US" sz="1400"/>
              <a:t>周，步骤有</a:t>
            </a:r>
            <a:r>
              <a:rPr lang="en-US" altLang="zh-CN" sz="1400"/>
              <a:t>....</a:t>
            </a:r>
            <a:r>
              <a:rPr lang="zh-CN" altLang="en-US" sz="1400"/>
              <a:t>，还没算上撰写过程的用词问题、格式规范问题、还有人工校对出现的误差</a:t>
            </a:r>
            <a:endParaRPr lang="en-US" altLang="zh-CN" sz="1400"/>
          </a:p>
          <a:p>
            <a:endParaRPr lang="en-US" altLang="zh-CN" sz="1400"/>
          </a:p>
          <a:p>
            <a:r>
              <a:rPr lang="en-US" altLang="zh-CN" sz="1400"/>
              <a:t>4. </a:t>
            </a:r>
            <a:r>
              <a:rPr lang="zh-CN" altLang="en-US" sz="1400"/>
              <a:t>进行数字化创新后，只需要</a:t>
            </a:r>
            <a:r>
              <a:rPr lang="en-US" altLang="zh-CN" sz="1400"/>
              <a:t>5</a:t>
            </a:r>
            <a:r>
              <a:rPr lang="zh-CN" altLang="en-US" sz="1400"/>
              <a:t>分钟，</a:t>
            </a:r>
            <a:r>
              <a:rPr lang="en-US" altLang="zh-CN" sz="1400"/>
              <a:t>4</a:t>
            </a:r>
            <a:r>
              <a:rPr lang="zh-CN" altLang="en-US" sz="1400"/>
              <a:t>个小步骤，点点鼠标，就可以生成《改革成果报告》电子文档，格式规范统一，人工校对相对简单。如何操作呢，首先</a:t>
            </a:r>
            <a:r>
              <a:rPr lang="en-US" altLang="zh-CN" sz="1400"/>
              <a:t>....</a:t>
            </a:r>
            <a:endParaRPr lang="en-US" altLang="zh-CN" sz="1400"/>
          </a:p>
          <a:p>
            <a:endParaRPr lang="en-US" altLang="zh-CN" sz="1400"/>
          </a:p>
          <a:p>
            <a:r>
              <a:rPr lang="en-US" altLang="zh-CN" sz="1400"/>
              <a:t>5. </a:t>
            </a:r>
            <a:r>
              <a:rPr lang="zh-CN" altLang="en-US" sz="1400"/>
              <a:t>层级细度，例如区深改委， 专项小组，责任单位，自上而下的三级</a:t>
            </a:r>
            <a:endParaRPr lang="zh-CN" altLang="en-US" sz="1400"/>
          </a:p>
          <a:p>
            <a:endParaRPr lang="zh-CN" altLang="en-US" sz="1400"/>
          </a:p>
          <a:p>
            <a:r>
              <a:rPr lang="en-US" altLang="zh-CN" sz="1400"/>
              <a:t>6. </a:t>
            </a:r>
            <a:r>
              <a:rPr lang="zh-CN" altLang="en-US" sz="1400"/>
              <a:t>主题模版：根据不同的场合、不同的报告类型，选择合适的主题，</a:t>
            </a:r>
            <a:endParaRPr lang="zh-CN" altLang="en-US" sz="1400"/>
          </a:p>
          <a:p>
            <a:endParaRPr lang="zh-CN" altLang="en-US" sz="1400"/>
          </a:p>
          <a:p>
            <a:r>
              <a:rPr lang="en-US" altLang="zh-CN" sz="1400"/>
              <a:t>7. </a:t>
            </a:r>
            <a:r>
              <a:rPr lang="zh-CN" altLang="en-US" sz="1400"/>
              <a:t>效率提升达到</a:t>
            </a:r>
            <a:r>
              <a:rPr lang="en-US" altLang="zh-CN" sz="1400"/>
              <a:t>99.95%</a:t>
            </a:r>
            <a:endParaRPr lang="en-US" altLang="zh-CN"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以前是通过工作总计额，改革内</a:t>
            </a:r>
            <a:r>
              <a:rPr lang="en-US" altLang="zh-CN"/>
              <a:t>kan</a:t>
            </a:r>
            <a:r>
              <a:rPr lang="zh-CN" altLang="en-US"/>
              <a:t>等等纸质文件流转来传播共享改革经验，这很低效，甚至传递不通</a:t>
            </a:r>
            <a:endParaRPr lang="zh-CN" altLang="en-US"/>
          </a:p>
          <a:p>
            <a:endParaRPr lang="zh-CN" altLang="en-US"/>
          </a:p>
          <a:p>
            <a:r>
              <a:rPr lang="en-US" altLang="zh-CN"/>
              <a:t>2.</a:t>
            </a:r>
            <a:r>
              <a:rPr lang="zh-CN" altLang="en-US"/>
              <a:t>数字化创新后，在上一个场景生成的数字化报告就可以通过互联网的形式进行高效的传播推广。</a:t>
            </a:r>
            <a:endParaRPr lang="zh-CN" altLang="en-US"/>
          </a:p>
          <a:p>
            <a:endParaRPr lang="zh-CN" altLang="en-US"/>
          </a:p>
          <a:p>
            <a:r>
              <a:rPr lang="en-US" altLang="zh-CN"/>
              <a:t>3.</a:t>
            </a:r>
            <a:r>
              <a:rPr lang="zh-CN" altLang="en-US"/>
              <a:t>除了数字化报告，还可以通过数据接口，社交媒体等方式进行共享。数据类型多种多样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在以前，改革成果的宣传推广是比较困难的，首先是因为改革成果是一种</a:t>
            </a:r>
            <a:r>
              <a:rPr lang="en-US" altLang="zh-CN"/>
              <a:t>“</a:t>
            </a:r>
            <a:r>
              <a:rPr lang="zh-CN" altLang="en-US"/>
              <a:t>看不清，说不清</a:t>
            </a:r>
            <a:r>
              <a:rPr lang="en-US" altLang="zh-CN"/>
              <a:t>”</a:t>
            </a:r>
            <a:r>
              <a:rPr lang="zh-CN" altLang="en-US"/>
              <a:t>的东西。其次，人员进行宣传推广的时候，还需要每一个平台逐一登陆，然后编写排版，再逐一发布。（</a:t>
            </a:r>
            <a:r>
              <a:rPr lang="zh-CN" altLang="en-US">
                <a:solidFill>
                  <a:schemeClr val="accent4">
                    <a:lumMod val="60000"/>
                    <a:lumOff val="40000"/>
                  </a:schemeClr>
                </a:solidFill>
                <a:sym typeface="+mn-ea"/>
              </a:rPr>
              <a:t>工作琐碎，十分耗费时间</a:t>
            </a:r>
            <a:r>
              <a:rPr lang="zh-CN" altLang="en-US"/>
              <a:t>）</a:t>
            </a:r>
            <a:endParaRPr lang="zh-CN" altLang="en-US"/>
          </a:p>
          <a:p>
            <a:endParaRPr lang="zh-CN" altLang="en-US"/>
          </a:p>
          <a:p>
            <a:r>
              <a:rPr lang="en-US" altLang="zh-CN"/>
              <a:t>2.</a:t>
            </a:r>
            <a:r>
              <a:rPr lang="zh-CN" altLang="en-US"/>
              <a:t>创新后</a:t>
            </a:r>
            <a:r>
              <a:rPr lang="en-US" altLang="zh-CN"/>
              <a:t>.....</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在以前，改革成果的宣传推广是比较困难的，首先是因为改革成果是一种</a:t>
            </a:r>
            <a:r>
              <a:rPr lang="en-US" altLang="zh-CN"/>
              <a:t>“</a:t>
            </a:r>
            <a:r>
              <a:rPr lang="zh-CN" altLang="en-US"/>
              <a:t>看不清，说不清</a:t>
            </a:r>
            <a:r>
              <a:rPr lang="en-US" altLang="zh-CN"/>
              <a:t>”</a:t>
            </a:r>
            <a:r>
              <a:rPr lang="zh-CN" altLang="en-US"/>
              <a:t>的东西。其次，人员进行宣传推广的时候，还需要每一个平台逐一登陆，然后编写排版，再逐一发布。（</a:t>
            </a:r>
            <a:r>
              <a:rPr lang="zh-CN" altLang="en-US">
                <a:solidFill>
                  <a:schemeClr val="accent4">
                    <a:lumMod val="60000"/>
                    <a:lumOff val="40000"/>
                  </a:schemeClr>
                </a:solidFill>
                <a:sym typeface="+mn-ea"/>
              </a:rPr>
              <a:t>工作琐碎，十分耗费时间</a:t>
            </a:r>
            <a:r>
              <a:rPr lang="zh-CN" altLang="en-US"/>
              <a:t>）</a:t>
            </a:r>
            <a:endParaRPr lang="zh-CN" altLang="en-US"/>
          </a:p>
          <a:p>
            <a:endParaRPr lang="zh-CN" altLang="en-US"/>
          </a:p>
          <a:p>
            <a:r>
              <a:rPr lang="en-US" altLang="zh-CN"/>
              <a:t>2.</a:t>
            </a:r>
            <a:r>
              <a:rPr lang="zh-CN" altLang="en-US"/>
              <a:t>创新后</a:t>
            </a:r>
            <a:r>
              <a:rPr lang="en-US" altLang="zh-CN"/>
              <a:t>.....</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通过上面</a:t>
            </a:r>
            <a:r>
              <a:rPr lang="en-US" altLang="zh-CN"/>
              <a:t>3</a:t>
            </a:r>
            <a:r>
              <a:rPr lang="zh-CN" altLang="en-US"/>
              <a:t>个场景的数字化亮点介绍。我们的数字化智能报告可以归纳为</a:t>
            </a:r>
            <a:r>
              <a:rPr lang="en-US" altLang="zh-CN"/>
              <a:t>“</a:t>
            </a:r>
            <a:r>
              <a:rPr lang="zh-CN" altLang="en-US"/>
              <a:t>两个方针，</a:t>
            </a:r>
            <a:r>
              <a:rPr lang="en-US" altLang="zh-CN"/>
              <a:t>6</a:t>
            </a:r>
            <a:r>
              <a:rPr lang="zh-CN" altLang="en-US"/>
              <a:t>个特点</a:t>
            </a:r>
            <a:r>
              <a:rPr lang="en-US" altLang="zh-CN"/>
              <a:t>”</a:t>
            </a:r>
            <a:endParaRPr lang="en-US" altLang="zh-CN"/>
          </a:p>
          <a:p>
            <a:endParaRPr lang="en-US" altLang="zh-CN"/>
          </a:p>
          <a:p>
            <a:r>
              <a:rPr lang="en-US" altLang="zh-CN"/>
              <a:t>2. </a:t>
            </a:r>
            <a:r>
              <a:rPr lang="zh-CN" altLang="en-US"/>
              <a:t>以为工作人员减轻工作负担、提高改革效率为指导方针</a:t>
            </a:r>
            <a:r>
              <a:rPr lang="zh-CN" altLang="en-US"/>
              <a:t>。</a:t>
            </a:r>
            <a:endParaRPr lang="zh-CN" altLang="en-US"/>
          </a:p>
          <a:p>
            <a:endParaRPr lang="zh-CN" altLang="en-US"/>
          </a:p>
          <a:p>
            <a:r>
              <a:rPr lang="en-US" altLang="zh-CN"/>
              <a:t>3. </a:t>
            </a:r>
            <a:r>
              <a:rPr lang="zh-CN" altLang="en-US"/>
              <a:t>在深改过程中，</a:t>
            </a:r>
            <a:r>
              <a:rPr lang="zh-CN" altLang="en-US">
                <a:sym typeface="+mn-ea"/>
              </a:rPr>
              <a:t>紧密联系各级单位、</a:t>
            </a:r>
            <a:r>
              <a:rPr lang="zh-CN" altLang="en-US">
                <a:sym typeface="+mn-ea"/>
              </a:rPr>
              <a:t>紧密联系人民群众</a:t>
            </a:r>
            <a:r>
              <a:rPr lang="zh-CN" altLang="en-US">
                <a:sym typeface="+mn-ea"/>
              </a:rPr>
              <a:t>为指导方针。</a:t>
            </a:r>
            <a:endParaRPr lang="zh-CN" altLang="en-US">
              <a:sym typeface="+mn-ea"/>
            </a:endParaRPr>
          </a:p>
          <a:p>
            <a:endParaRPr lang="zh-CN" altLang="en-US">
              <a:sym typeface="+mn-ea"/>
            </a:endParaRPr>
          </a:p>
          <a:p>
            <a:r>
              <a:rPr lang="en-US" altLang="zh-CN">
                <a:sym typeface="+mn-ea"/>
              </a:rPr>
              <a:t>4. 6</a:t>
            </a:r>
            <a:r>
              <a:rPr lang="zh-CN" altLang="en-US">
                <a:sym typeface="+mn-ea"/>
              </a:rPr>
              <a:t>个具体特点是</a:t>
            </a:r>
            <a:r>
              <a:rPr lang="en-US" altLang="zh-CN">
                <a:sym typeface="+mn-ea"/>
              </a:rPr>
              <a:t>....</a:t>
            </a:r>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bg1"/>
                </a:solidFill>
                <a:sym typeface="+mn-ea"/>
              </a:rPr>
              <a:t>我们的数据可视化特色亮点</a:t>
            </a:r>
            <a:r>
              <a:rPr lang="en-US" altLang="zh-CN">
                <a:solidFill>
                  <a:schemeClr val="bg1"/>
                </a:solidFill>
                <a:sym typeface="+mn-ea"/>
              </a:rPr>
              <a:t>1</a:t>
            </a:r>
            <a:r>
              <a:rPr lang="zh-CN" altLang="en-US">
                <a:solidFill>
                  <a:schemeClr val="bg1"/>
                </a:solidFill>
                <a:sym typeface="+mn-ea"/>
              </a:rPr>
              <a:t>：顶层规划，纵观全局</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数据可视化分析，自上而下的顶层规划，涉改部门纵向全贯通。</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左图为区深改委视角，以全局总览来设计，监测全局，及时发现问题环节。</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专项小组快速入口，上级单位可逐层（专项小组 </a:t>
            </a:r>
            <a:r>
              <a:rPr lang="en-US" altLang="zh-CN">
                <a:solidFill>
                  <a:schemeClr val="bg1"/>
                </a:solidFill>
                <a:sym typeface="+mn-ea"/>
              </a:rPr>
              <a:t>&gt; </a:t>
            </a:r>
            <a:r>
              <a:rPr lang="zh-CN" altLang="en-US">
                <a:solidFill>
                  <a:schemeClr val="bg1"/>
                </a:solidFill>
                <a:sym typeface="+mn-ea"/>
              </a:rPr>
              <a:t>责任单位）深入查看，了解每一个单位的深改工作的最新进度情况。</a:t>
            </a:r>
            <a:endParaRPr lang="zh-CN" altLang="en-US">
              <a:solidFill>
                <a:schemeClr val="bg1"/>
              </a:solidFill>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lnSpc>
                <a:spcPct val="150000"/>
              </a:lnSpc>
              <a:buFont typeface="Arial" panose="020B0604020202020204" pitchFamily="34" charset="0"/>
              <a:buNone/>
            </a:pPr>
            <a:r>
              <a:rPr lang="en-US" altLang="zh-CN" sz="1200"/>
              <a:t>1</a:t>
            </a:r>
            <a:r>
              <a:rPr lang="zh-CN" altLang="en-US" sz="1200"/>
              <a:t>、首先，请允许我简单介绍一下我们公司</a:t>
            </a:r>
            <a:r>
              <a:rPr lang="zh-CN" altLang="en-US" sz="1200"/>
              <a:t>，深圳维格智数，</a:t>
            </a:r>
            <a:endParaRPr lang="zh-CN" altLang="en-US" sz="1200"/>
          </a:p>
          <a:p>
            <a:pPr indent="0">
              <a:lnSpc>
                <a:spcPct val="150000"/>
              </a:lnSpc>
              <a:buFont typeface="Arial" panose="020B0604020202020204" pitchFamily="34" charset="0"/>
              <a:buNone/>
            </a:pPr>
            <a:r>
              <a:rPr lang="en-US" altLang="zh-CN" sz="1200"/>
              <a:t>2</a:t>
            </a:r>
            <a:r>
              <a:rPr lang="zh-CN" altLang="en-US" sz="1200"/>
              <a:t>、我们专注于为组织或企业提供一站式的数字化解决方案，</a:t>
            </a:r>
            <a:endParaRPr lang="zh-CN" altLang="en-US" sz="1200"/>
          </a:p>
          <a:p>
            <a:pPr indent="0">
              <a:lnSpc>
                <a:spcPct val="150000"/>
              </a:lnSpc>
              <a:buFont typeface="Arial" panose="020B0604020202020204" pitchFamily="34" charset="0"/>
              <a:buNone/>
            </a:pPr>
            <a:r>
              <a:rPr lang="en-US" altLang="zh-CN" sz="1200"/>
              <a:t>2.1</a:t>
            </a:r>
            <a:r>
              <a:rPr lang="zh-CN" altLang="en-US" sz="1200"/>
              <a:t>、其中包含方案</a:t>
            </a:r>
            <a:r>
              <a:rPr lang="zh-CN" altLang="en-US" sz="1200"/>
              <a:t>设计以及落地</a:t>
            </a:r>
            <a:r>
              <a:rPr lang="zh-CN" altLang="en-US" sz="1200"/>
              <a:t>实施</a:t>
            </a:r>
            <a:r>
              <a:rPr lang="zh-CN" altLang="en-US" sz="1200"/>
              <a:t>，</a:t>
            </a:r>
            <a:endParaRPr lang="zh-CN" altLang="en-US" sz="1200"/>
          </a:p>
          <a:p>
            <a:pPr indent="0">
              <a:lnSpc>
                <a:spcPct val="150000"/>
              </a:lnSpc>
              <a:buFont typeface="Arial" panose="020B0604020202020204" pitchFamily="34" charset="0"/>
              <a:buNone/>
            </a:pPr>
            <a:r>
              <a:rPr lang="en-US" altLang="zh-CN" sz="1200"/>
              <a:t>3</a:t>
            </a:r>
            <a:r>
              <a:rPr lang="zh-CN" altLang="en-US" sz="1200"/>
              <a:t>、而</a:t>
            </a:r>
            <a:r>
              <a:rPr lang="en-US" altLang="zh-CN" sz="1200"/>
              <a:t>“</a:t>
            </a:r>
            <a:r>
              <a:rPr lang="zh-CN" altLang="en-US" sz="1200"/>
              <a:t>致力于驱动数字化中国</a:t>
            </a:r>
            <a:r>
              <a:rPr lang="en-US" altLang="zh-CN" sz="1200"/>
              <a:t>”</a:t>
            </a:r>
            <a:r>
              <a:rPr lang="zh-CN" altLang="en-US" sz="1200"/>
              <a:t>，这不单单是一句口号，也</a:t>
            </a:r>
            <a:r>
              <a:rPr lang="zh-CN" altLang="en-US" sz="1200"/>
              <a:t>是我们团队的一个</a:t>
            </a:r>
            <a:r>
              <a:rPr lang="zh-CN" altLang="en-US" sz="1200"/>
              <a:t>期望和</a:t>
            </a:r>
            <a:r>
              <a:rPr lang="zh-CN" altLang="en-US" sz="1200"/>
              <a:t>使命。</a:t>
            </a:r>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我们的方案介绍，到此就基本结束了。</a:t>
            </a:r>
            <a:endParaRPr lang="zh-CN" altLang="en-US"/>
          </a:p>
          <a:p>
            <a:endParaRPr lang="zh-CN" altLang="en-US"/>
          </a:p>
          <a:p>
            <a:r>
              <a:rPr lang="en-US" altLang="zh-CN"/>
              <a:t>2.</a:t>
            </a:r>
            <a:r>
              <a:rPr lang="zh-CN" altLang="en-US"/>
              <a:t>最后让我介绍一下我们公司的愿景：我们希望通过</a:t>
            </a:r>
            <a:r>
              <a:rPr lang="en-US" altLang="zh-CN"/>
              <a:t>..........</a:t>
            </a:r>
            <a:endParaRPr lang="en-US" altLang="zh-CN"/>
          </a:p>
          <a:p>
            <a:endParaRPr lang="en-US" altLang="zh-CN"/>
          </a:p>
          <a:p>
            <a:r>
              <a:rPr lang="en-US" altLang="zh-CN"/>
              <a:t>3. </a:t>
            </a:r>
            <a:r>
              <a:rPr lang="zh-CN" altLang="en-US"/>
              <a:t>最后，谢谢各位的观看，谢谢！</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接下来，我们先看看在深化改革的过程中，会遇到的一些痛点和现状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此类任务完全可以通过数字化创新技术进行自动化处理，减少没必要的人工操作</a:t>
            </a:r>
            <a:r>
              <a:rPr lang="zh-CN" altLang="en-US"/>
              <a:t>。</a:t>
            </a:r>
            <a:endParaRPr lang="zh-CN" altLang="en-US"/>
          </a:p>
          <a:p>
            <a:endParaRPr lang="zh-CN" altLang="en-US"/>
          </a:p>
          <a:p>
            <a:r>
              <a:rPr lang="en-US" altLang="zh-CN"/>
              <a:t>2. </a:t>
            </a:r>
            <a:r>
              <a:rPr lang="zh-CN" altLang="en-US"/>
              <a:t>试想一下，完成改革任务后，我们如何对成果进行考核打分？群众如何才能了解到最新的改革动态？这些都比较模糊，看不见</a:t>
            </a:r>
            <a:r>
              <a:rPr lang="zh-CN" altLang="en-US"/>
              <a:t>，说不清。</a:t>
            </a:r>
            <a:endParaRPr lang="zh-CN" altLang="en-US"/>
          </a:p>
          <a:p>
            <a:endParaRPr lang="zh-CN" altLang="en-US"/>
          </a:p>
          <a:p>
            <a:r>
              <a:rPr lang="en-US" altLang="zh-CN"/>
              <a:t>3. </a:t>
            </a:r>
            <a:r>
              <a:rPr lang="zh-CN" altLang="en-US"/>
              <a:t>例如</a:t>
            </a:r>
            <a:r>
              <a:rPr lang="en-US" altLang="zh-CN"/>
              <a:t>任务账、进度帐、责任帐，考核帐</a:t>
            </a:r>
            <a:r>
              <a:rPr lang="zh-CN" altLang="en-US"/>
              <a:t>等等，如果全部都是人工录入，那是相当可怕的工作量。</a:t>
            </a:r>
            <a:endParaRPr lang="zh-CN" altLang="en-US"/>
          </a:p>
          <a:p>
            <a:endParaRPr lang="en-US" altLang="zh-CN"/>
          </a:p>
          <a:p>
            <a:endParaRPr lang="en-US" altLang="zh-CN"/>
          </a:p>
          <a:p>
            <a:r>
              <a:rPr lang="en-US" altLang="zh-CN"/>
              <a:t>4. </a:t>
            </a:r>
            <a:r>
              <a:rPr lang="zh-CN" altLang="en-US"/>
              <a:t>试想一个年度任务，肯定会分解成多个级别，不同时间段的子任务，如何高效跟踪管理整个年度任务的进度，成为了一大难题。</a:t>
            </a:r>
            <a:endParaRPr lang="zh-CN" altLang="en-US"/>
          </a:p>
          <a:p>
            <a:endParaRPr lang="zh-CN" altLang="en-US"/>
          </a:p>
          <a:p>
            <a:r>
              <a:rPr lang="en-US" altLang="zh-CN"/>
              <a:t>5. </a:t>
            </a:r>
            <a:r>
              <a:rPr lang="zh-CN" altLang="en-US"/>
              <a:t>顾名思义，被孤立起来的数据，无法与外界交流，这就没办法将数据的价值最大化。而数字化强调的，恰恰是数据本身</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带着刚才所说的问题，我们来看一下应对之道</a:t>
            </a:r>
            <a:r>
              <a:rPr lang="en-US" altLang="zh-CN"/>
              <a:t>- </a:t>
            </a:r>
            <a:r>
              <a:rPr lang="zh-CN" altLang="en-US"/>
              <a:t>深改政务数字化解决方案</a:t>
            </a:r>
            <a:endParaRPr lang="zh-CN" altLang="en-US"/>
          </a:p>
          <a:p>
            <a:endParaRPr lang="zh-CN" altLang="en-US"/>
          </a:p>
          <a:p>
            <a:r>
              <a:rPr lang="en-US" altLang="zh-CN"/>
              <a:t>2. </a:t>
            </a:r>
            <a:r>
              <a:rPr lang="zh-CN" altLang="en-US"/>
              <a:t>我们希望通过数字化转型，让数据</a:t>
            </a:r>
            <a:r>
              <a:rPr lang="zh-CN" altLang="en-US"/>
              <a:t>来驱动政务的革新，让大数据为政务决策进行赋能</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在传统的业务系统中，数据只是副产物，使用过后就会被流放孤岛，不会再与外界产生任何交集。</a:t>
            </a:r>
            <a:endParaRPr lang="zh-CN" altLang="en-US"/>
          </a:p>
          <a:p>
            <a:endParaRPr lang="zh-CN" altLang="en-US"/>
          </a:p>
          <a:p>
            <a:r>
              <a:rPr lang="en-US" altLang="zh-CN"/>
              <a:t>2.</a:t>
            </a:r>
            <a:r>
              <a:rPr lang="zh-CN" altLang="en-US"/>
              <a:t>而我们的数字化工作台，可以充当数据中台的角色，把所有业务系统串联起来，让数据流动起来，让数据产生更大价值。</a:t>
            </a:r>
            <a:endParaRPr lang="zh-CN" altLang="en-US"/>
          </a:p>
          <a:p>
            <a:endParaRPr lang="zh-CN" altLang="en-US"/>
          </a:p>
          <a:p>
            <a:r>
              <a:rPr lang="en-US" altLang="zh-CN"/>
              <a:t>3. </a:t>
            </a:r>
            <a:r>
              <a:rPr lang="zh-CN" altLang="en-US"/>
              <a:t>举个简单的例子：数学方式有一个</a:t>
            </a:r>
            <a:r>
              <a:rPr lang="en-US" altLang="zh-CN"/>
              <a:t>x + y = z</a:t>
            </a:r>
            <a:r>
              <a:rPr lang="zh-CN" altLang="en-US"/>
              <a:t>。 那么数据中台也可以类比，通过数据</a:t>
            </a:r>
            <a:r>
              <a:rPr lang="en-US" altLang="zh-CN"/>
              <a:t>A + </a:t>
            </a:r>
            <a:r>
              <a:rPr lang="zh-CN" altLang="en-US"/>
              <a:t>数据</a:t>
            </a:r>
            <a:r>
              <a:rPr lang="en-US" altLang="zh-CN"/>
              <a:t>B</a:t>
            </a:r>
            <a:r>
              <a:rPr lang="zh-CN" altLang="en-US"/>
              <a:t>，产生出新的数据</a:t>
            </a:r>
            <a:r>
              <a:rPr lang="en-US" altLang="zh-CN"/>
              <a:t>C</a:t>
            </a:r>
            <a:r>
              <a:rPr lang="zh-CN" altLang="en-US"/>
              <a:t>。这就是数字化的魅力。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建设方案的第一步是搭建全新的数字化平台，这个就是</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「深改政务数字化智慧工作台」</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r>
              <a:rPr lang="en-US" altLang="zh-CN">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2. </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我们的建设目标是：将所有业务数据充分利用起来</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，最终达到减负提效的目的</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endParaRPr lang="zh-CN" altLang="en-US"/>
          </a:p>
          <a:p>
            <a:r>
              <a:rPr lang="en-US" altLang="zh-CN"/>
              <a:t>3. </a:t>
            </a:r>
            <a:r>
              <a:rPr lang="zh-CN" altLang="en-US"/>
              <a:t>（</a:t>
            </a:r>
            <a:r>
              <a:rPr lang="zh-CN" altLang="en-US">
                <a:sym typeface="+mn-ea"/>
              </a:rPr>
              <a:t>对比介绍传统和创新</a:t>
            </a:r>
            <a:r>
              <a:rPr lang="zh-CN" altLang="en-US">
                <a:sym typeface="+mn-ea"/>
              </a:rPr>
              <a:t>后</a:t>
            </a:r>
            <a:r>
              <a:rPr lang="zh-CN" altLang="en-US"/>
              <a:t>）</a:t>
            </a:r>
            <a:endParaRPr lang="zh-CN" altLang="en-US"/>
          </a:p>
          <a:p>
            <a:endParaRPr lang="zh-CN" altLang="en-US"/>
          </a:p>
          <a:p>
            <a:r>
              <a:rPr lang="en-US" altLang="zh-CN"/>
              <a:t>4. (</a:t>
            </a:r>
            <a:r>
              <a:rPr lang="zh-CN" altLang="en-US"/>
              <a:t>介绍右侧的剖视图，数据层</a:t>
            </a:r>
            <a:r>
              <a:rPr lang="en-US" altLang="zh-CN"/>
              <a:t>)</a:t>
            </a:r>
            <a:endParaRPr lang="en-US" altLang="zh-CN"/>
          </a:p>
          <a:p>
            <a:endParaRPr lang="zh-CN" altLang="en-US"/>
          </a:p>
          <a:p>
            <a:r>
              <a:rPr lang="en-US" altLang="zh-CN"/>
              <a:t>5.  </a:t>
            </a:r>
            <a:r>
              <a:rPr lang="zh-CN" altLang="en-US"/>
              <a:t>（数字化报告将在下一页介绍</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带着刚才所说的问题，我们来看一下应对之道</a:t>
            </a:r>
            <a:r>
              <a:rPr lang="en-US" altLang="zh-CN"/>
              <a:t>- </a:t>
            </a:r>
            <a:r>
              <a:rPr lang="zh-CN" altLang="en-US"/>
              <a:t>深改政务数字化解决方案</a:t>
            </a:r>
            <a:endParaRPr lang="zh-CN" altLang="en-US"/>
          </a:p>
          <a:p>
            <a:endParaRPr lang="zh-CN" altLang="en-US"/>
          </a:p>
          <a:p>
            <a:r>
              <a:rPr lang="en-US" altLang="zh-CN"/>
              <a:t>2. </a:t>
            </a:r>
            <a:r>
              <a:rPr lang="zh-CN" altLang="en-US"/>
              <a:t>我们希望通过数字化转型，让数据</a:t>
            </a:r>
            <a:r>
              <a:rPr lang="zh-CN" altLang="en-US"/>
              <a:t>来驱动政务的革新，让大数据为政务决策进行赋能</a:t>
            </a:r>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en-US" altLang="zh-CN"/>
              <a:t>1. </a:t>
            </a:r>
            <a:r>
              <a:rPr lang="zh-CN" altLang="en-US"/>
              <a:t>接下来，我们再看一下其他创新点</a:t>
            </a:r>
            <a:endParaRPr lang="zh-CN" altLang="en-US"/>
          </a:p>
          <a:p>
            <a:pPr>
              <a:lnSpc>
                <a:spcPct val="150000"/>
              </a:lnSpc>
            </a:pPr>
            <a:endParaRPr lang="zh-CN" altLang="en-US"/>
          </a:p>
          <a:p>
            <a:pPr>
              <a:lnSpc>
                <a:spcPct val="150000"/>
              </a:lnSpc>
            </a:pPr>
            <a:r>
              <a:rPr lang="en-US" altLang="zh-CN"/>
              <a:t>2. </a:t>
            </a:r>
            <a:r>
              <a:rPr lang="zh-CN" altLang="en-US"/>
              <a:t>在过去，台账</a:t>
            </a:r>
            <a:r>
              <a:rPr lang="en-US" altLang="zh-CN"/>
              <a:t>...</a:t>
            </a:r>
            <a:r>
              <a:rPr lang="zh-CN" altLang="en-US"/>
              <a:t>往往都是</a:t>
            </a:r>
            <a:r>
              <a:rPr lang="zh-CN" altLang="en-US"/>
              <a:t>是手动录入，这是一个很繁琐的工作。</a:t>
            </a:r>
            <a:endParaRPr lang="zh-CN" altLang="en-US"/>
          </a:p>
          <a:p>
            <a:pPr>
              <a:lnSpc>
                <a:spcPct val="150000"/>
              </a:lnSpc>
            </a:pPr>
            <a:endParaRPr lang="zh-CN" altLang="en-US"/>
          </a:p>
          <a:p>
            <a:pPr>
              <a:lnSpc>
                <a:spcPct val="150000"/>
              </a:lnSpc>
            </a:pPr>
            <a:r>
              <a:rPr lang="en-US" altLang="zh-CN"/>
              <a:t>3. </a:t>
            </a:r>
            <a:r>
              <a:rPr lang="zh-CN" altLang="en-US"/>
              <a:t>有没有更高效的录入方式呢？其实</a:t>
            </a:r>
            <a:r>
              <a:rPr lang="zh-CN" altLang="en-US"/>
              <a:t>在落实深化改革的</a:t>
            </a:r>
            <a:r>
              <a:rPr lang="zh-CN" altLang="en-US">
                <a:sym typeface="+mn-ea"/>
              </a:rPr>
              <a:t>任务</a:t>
            </a:r>
            <a:r>
              <a:rPr lang="zh-CN" altLang="en-US"/>
              <a:t>周期中（任务立项、任务分解、任务下达、任务办结），每一个业务流程点，</a:t>
            </a:r>
            <a:r>
              <a:rPr lang="zh-CN" altLang="en-US"/>
              <a:t>都会产生大量的数据字段（任务名称、责任单位、负责人、任务开始结束时间...）</a:t>
            </a:r>
            <a:endParaRPr lang="zh-CN" altLang="en-US"/>
          </a:p>
          <a:p>
            <a:pPr>
              <a:lnSpc>
                <a:spcPct val="150000"/>
              </a:lnSpc>
            </a:pPr>
            <a:endParaRPr lang="zh-CN" altLang="en-US"/>
          </a:p>
          <a:p>
            <a:pPr>
              <a:lnSpc>
                <a:spcPct val="150000"/>
              </a:lnSpc>
            </a:pPr>
            <a:r>
              <a:rPr lang="en-US" altLang="zh-CN"/>
              <a:t>4. </a:t>
            </a:r>
            <a:r>
              <a:rPr lang="zh-CN" altLang="en-US"/>
              <a:t>这些数据字段，已经囊括了所有台账所需要的绝大部分信息，完全可以通过技术手段进行自动化录入。</a:t>
            </a:r>
            <a:endParaRPr lang="zh-CN" altLang="en-US"/>
          </a:p>
          <a:p>
            <a:pPr>
              <a:lnSpc>
                <a:spcPct val="150000"/>
              </a:lnSpc>
            </a:pPr>
            <a:endParaRPr lang="zh-CN" altLang="en-US"/>
          </a:p>
          <a:p>
            <a:pPr>
              <a:lnSpc>
                <a:spcPct val="150000"/>
              </a:lnSpc>
            </a:pPr>
            <a:r>
              <a:rPr lang="en-US" altLang="zh-CN"/>
              <a:t>5. </a:t>
            </a:r>
            <a:r>
              <a:rPr lang="zh-CN" altLang="en-US"/>
              <a:t>这就是我们的数字化工作台的另一创新点：改革台账</a:t>
            </a:r>
            <a:r>
              <a:rPr lang="zh-CN" altLang="en-US">
                <a:sym typeface="+mn-ea"/>
              </a:rPr>
              <a:t>自动化</a:t>
            </a:r>
            <a:r>
              <a:rPr lang="zh-CN" altLang="en-US"/>
              <a:t>录入</a:t>
            </a:r>
            <a:endParaRPr lang="zh-CN" altLang="en-US"/>
          </a:p>
          <a:p>
            <a:pPr>
              <a:lnSpc>
                <a:spcPct val="150000"/>
              </a:lnSpc>
            </a:pPr>
            <a:endParaRPr lang="zh-CN" altLang="en-US"/>
          </a:p>
          <a:p>
            <a:pPr>
              <a:lnSpc>
                <a:spcPct val="150000"/>
              </a:lnSpc>
            </a:pPr>
            <a:r>
              <a:rPr lang="en-US" altLang="zh-CN"/>
              <a:t>6. </a:t>
            </a:r>
            <a:r>
              <a:rPr lang="zh-CN" altLang="en-US"/>
              <a:t>它有如下</a:t>
            </a:r>
            <a:r>
              <a:rPr lang="en-US" altLang="zh-CN"/>
              <a:t>4</a:t>
            </a:r>
            <a:r>
              <a:rPr lang="zh-CN" altLang="en-US"/>
              <a:t>个优点</a:t>
            </a:r>
            <a:r>
              <a:rPr lang="en-US" altLang="zh-CN"/>
              <a:t>...</a:t>
            </a:r>
            <a:endParaRPr lang="en-US" altLang="zh-CN"/>
          </a:p>
          <a:p>
            <a:pPr>
              <a:lnSpc>
                <a:spcPct val="150000"/>
              </a:lnSpc>
            </a:pPr>
            <a:endParaRPr lang="en-US" altLang="zh-CN"/>
          </a:p>
          <a:p>
            <a:pPr>
              <a:lnSpc>
                <a:spcPct val="150000"/>
              </a:lnSpc>
            </a:pPr>
            <a:r>
              <a:rPr lang="en-US" altLang="zh-CN"/>
              <a:t>7. </a:t>
            </a:r>
            <a:r>
              <a:rPr lang="zh-CN" altLang="en-US"/>
              <a:t>自动分类：</a:t>
            </a:r>
            <a:r>
              <a:rPr lang="zh-CN" altLang="en-US">
                <a:sym typeface="+mn-ea"/>
              </a:rPr>
              <a:t>例如</a:t>
            </a:r>
            <a:r>
              <a:rPr lang="en-US" altLang="zh-CN">
                <a:sym typeface="+mn-ea"/>
              </a:rPr>
              <a:t>任务账、进度帐、责任帐，考核帐</a:t>
            </a:r>
            <a:r>
              <a:rPr lang="zh-CN" altLang="en-US">
                <a:sym typeface="+mn-ea"/>
              </a:rPr>
              <a:t>等等</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3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l">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10173970" y="6536690"/>
            <a:ext cx="2025015" cy="316865"/>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pic>
        <p:nvPicPr>
          <p:cNvPr id="4" name="图片 3" descr="5a28b96793efa4.814403561512618343606"/>
          <p:cNvPicPr>
            <a:picLocks noChangeAspect="1"/>
          </p:cNvPicPr>
          <p:nvPr userDrawn="1"/>
        </p:nvPicPr>
        <p:blipFill>
          <a:blip r:embed="rId7">
            <a:lum bright="54000" contrast="72000"/>
          </a:blip>
          <a:srcRect l="-901" r="-4124" b="10363"/>
          <a:stretch>
            <a:fillRect/>
          </a:stretch>
        </p:blipFill>
        <p:spPr>
          <a:xfrm>
            <a:off x="7323455" y="486410"/>
            <a:ext cx="4505960" cy="4305935"/>
          </a:xfrm>
          <a:prstGeom prst="rect">
            <a:avLst/>
          </a:prstGeom>
          <a:noFill/>
          <a:effectLst>
            <a:reflection blurRad="6350" stA="50000" endA="300" endPos="55500" dist="508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10173970" y="6536690"/>
            <a:ext cx="2025015" cy="316865"/>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pic>
        <p:nvPicPr>
          <p:cNvPr id="2" name="图片 1" descr="5a28b96793efa4.814403561512618343606"/>
          <p:cNvPicPr>
            <a:picLocks noChangeAspect="1"/>
          </p:cNvPicPr>
          <p:nvPr userDrawn="1"/>
        </p:nvPicPr>
        <p:blipFill>
          <a:blip r:embed="rId8"/>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2" name="图片 1" descr="5a28b96793efa4.814403561512618343606"/>
          <p:cNvPicPr>
            <a:picLocks noChangeAspect="1"/>
          </p:cNvPicPr>
          <p:nvPr userDrawn="1"/>
        </p:nvPicPr>
        <p:blipFill>
          <a:blip r:embed="rId6"/>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bg1"/>
                </a:solidFill>
                <a:effectLst>
                  <a:outerShdw blurRad="38100" dist="38100" dir="2700000" algn="tl">
                    <a:srgbClr val="000000">
                      <a:alpha val="43137"/>
                    </a:srgbClr>
                  </a:outerShdw>
                </a:effectLst>
                <a:uFillTx/>
                <a:latin typeface="+mj-lt"/>
                <a:ea typeface="+mj-ea"/>
                <a:cs typeface="思源黑体 CN Light" panose="020B0300000000000000" charset="-122"/>
                <a:sym typeface="+mn-ea"/>
              </a:defRPr>
            </a:lvl1pPr>
          </a:lstStyle>
          <a:p>
            <a:pPr lvl="0"/>
            <a:r>
              <a:rPr>
                <a:sym typeface="+mn-ea"/>
              </a:rPr>
              <a:t>单击此处编辑标题</a:t>
            </a:r>
            <a:endParaRPr>
              <a:sym typeface="+mn-ea"/>
            </a:endParaRPr>
          </a:p>
        </p:txBody>
      </p:sp>
      <p:pic>
        <p:nvPicPr>
          <p:cNvPr id="6" name="图片 5" descr="5a28b96793efa4.814403561512618343606"/>
          <p:cNvPicPr>
            <a:picLocks noChangeAspect="1"/>
          </p:cNvPicPr>
          <p:nvPr userDrawn="1"/>
        </p:nvPicPr>
        <p:blipFill>
          <a:blip r:embed="rId6"/>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10173970" y="6536690"/>
            <a:ext cx="2025015" cy="316865"/>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dirty="0"/>
          </a:p>
        </p:txBody>
      </p:sp>
      <p:pic>
        <p:nvPicPr>
          <p:cNvPr id="4" name="图片 3" descr="5a28b96793efa4.814403561512618343606"/>
          <p:cNvPicPr>
            <a:picLocks noChangeAspect="1"/>
          </p:cNvPicPr>
          <p:nvPr userDrawn="1"/>
        </p:nvPicPr>
        <p:blipFill>
          <a:blip r:embed="rId5">
            <a:lum bright="54000" contrast="72000"/>
          </a:blip>
          <a:srcRect l="-901" r="-4124" b="10363"/>
          <a:stretch>
            <a:fillRect/>
          </a:stretch>
        </p:blipFill>
        <p:spPr>
          <a:xfrm>
            <a:off x="236855" y="124460"/>
            <a:ext cx="4505960" cy="4305935"/>
          </a:xfrm>
          <a:prstGeom prst="rect">
            <a:avLst/>
          </a:prstGeom>
          <a:noFill/>
          <a:effectLst>
            <a:reflection blurRad="6350" stA="50000" endA="300" endPos="55500" dist="50800" dir="5400000" sy="-100000" algn="bl" rotWithShape="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10173970" y="6536690"/>
            <a:ext cx="2025015" cy="31686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pic>
        <p:nvPicPr>
          <p:cNvPr id="7" name="图片 6" descr="5a28b96793efa4.814403561512618343606"/>
          <p:cNvPicPr>
            <a:picLocks noChangeAspect="1"/>
          </p:cNvPicPr>
          <p:nvPr userDrawn="1"/>
        </p:nvPicPr>
        <p:blipFill>
          <a:blip r:embed="rId7"/>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bg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bg1"/>
                </a:solidFill>
                <a:uFillTx/>
                <a:latin typeface="+mn-lt"/>
                <a:ea typeface="+mn-ea"/>
                <a:cs typeface="思源黑体 CN Light" panose="020B0300000000000000"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10173970" y="6536690"/>
            <a:ext cx="2025015" cy="31686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pic>
        <p:nvPicPr>
          <p:cNvPr id="7" name="图片 6" descr="5a28b96793efa4.814403561512618343606"/>
          <p:cNvPicPr>
            <a:picLocks noChangeAspect="1"/>
          </p:cNvPicPr>
          <p:nvPr userDrawn="1"/>
        </p:nvPicPr>
        <p:blipFill>
          <a:blip r:embed="rId7"/>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bg1"/>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10173970" y="6536690"/>
            <a:ext cx="2025015" cy="316865"/>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pic>
        <p:nvPicPr>
          <p:cNvPr id="8" name="图片 7" descr="5a28b96793efa4.814403561512618343606"/>
          <p:cNvPicPr>
            <a:picLocks noChangeAspect="1"/>
          </p:cNvPicPr>
          <p:nvPr userDrawn="1"/>
        </p:nvPicPr>
        <p:blipFill>
          <a:blip r:embed="rId8"/>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bg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bg1"/>
                </a:solidFill>
                <a:uFillTx/>
                <a:latin typeface="+mn-lt"/>
                <a:ea typeface="+mn-ea"/>
                <a:cs typeface="思源黑体 CN Light" panose="020B0300000000000000"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10173970" y="6536690"/>
            <a:ext cx="2025015" cy="316865"/>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pic>
        <p:nvPicPr>
          <p:cNvPr id="10" name="图片 9" descr="5a28b96793efa4.814403561512618343606"/>
          <p:cNvPicPr>
            <a:picLocks noChangeAspect="1"/>
          </p:cNvPicPr>
          <p:nvPr userDrawn="1"/>
        </p:nvPicPr>
        <p:blipFill>
          <a:blip r:embed="rId10"/>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pic>
        <p:nvPicPr>
          <p:cNvPr id="6" name="图片 5" descr="5a28b96793efa4.814403561512618343606"/>
          <p:cNvPicPr>
            <a:picLocks noChangeAspect="1"/>
          </p:cNvPicPr>
          <p:nvPr userDrawn="1"/>
        </p:nvPicPr>
        <p:blipFill>
          <a:blip r:embed="rId6"/>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pic>
        <p:nvPicPr>
          <p:cNvPr id="4" name="图片 3" descr="5a28b96793efa4.814403561512618343606"/>
          <p:cNvPicPr>
            <a:picLocks noChangeAspect="1"/>
          </p:cNvPicPr>
          <p:nvPr userDrawn="1"/>
        </p:nvPicPr>
        <p:blipFill>
          <a:blip r:embed="rId3"/>
          <a:srcRect l="13759" r="-4124" b="35757"/>
          <a:stretch>
            <a:fillRect/>
          </a:stretch>
        </p:blipFill>
        <p:spPr>
          <a:xfrm rot="10800000">
            <a:off x="7353935" y="13970"/>
            <a:ext cx="4841875" cy="385381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Light" panose="020B0300000000000000" charset="-122"/>
              <a:ea typeface="思源黑体 CN Light" panose="020B0300000000000000" charset="-122"/>
              <a:cs typeface="思源黑体 CN Light" panose="020B03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bg1"/>
          </a:solidFill>
          <a:uFillTx/>
          <a:latin typeface="思源黑体 CN Normal" panose="020B0400000000000000" charset="-122"/>
          <a:ea typeface="思源黑体 CN Normal" panose="020B0400000000000000" charset="-122"/>
          <a:cs typeface="思源黑体 CN Light" panose="020B03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3.png"/><Relationship Id="rId6" Type="http://schemas.microsoft.com/office/2007/relationships/hdphoto" Target="../media/image9.wdp"/><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themeOverride" Target="../theme/themeOverride1.xml"/><Relationship Id="rId1" Type="http://schemas.openxmlformats.org/officeDocument/2006/relationships/tags" Target="../tags/tag5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522730" y="4176395"/>
            <a:ext cx="3533140" cy="574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rPr>
              <a:t>深圳维格智数科技有限公司</a:t>
            </a:r>
            <a:endPar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endParaRPr>
          </a:p>
        </p:txBody>
      </p:sp>
      <p:cxnSp>
        <p:nvCxnSpPr>
          <p:cNvPr id="14" name="直线连接符 16"/>
          <p:cNvCxnSpPr/>
          <p:nvPr/>
        </p:nvCxnSpPr>
        <p:spPr>
          <a:xfrm>
            <a:off x="748030" y="3909060"/>
            <a:ext cx="4131945"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图片 7"/>
          <p:cNvPicPr>
            <a:picLocks noChangeAspect="1"/>
          </p:cNvPicPr>
          <p:nvPr/>
        </p:nvPicPr>
        <p:blipFill>
          <a:blip r:embed="rId1"/>
          <a:srcRect l="34390" t="17464" r="35535" b="55487"/>
          <a:stretch>
            <a:fillRect/>
          </a:stretch>
        </p:blipFill>
        <p:spPr>
          <a:xfrm>
            <a:off x="748030" y="4119880"/>
            <a:ext cx="699770" cy="630555"/>
          </a:xfrm>
          <a:prstGeom prst="rect">
            <a:avLst/>
          </a:prstGeom>
        </p:spPr>
      </p:pic>
      <p:sp>
        <p:nvSpPr>
          <p:cNvPr id="4" name="文本框 3"/>
          <p:cNvSpPr txBox="1"/>
          <p:nvPr/>
        </p:nvSpPr>
        <p:spPr>
          <a:xfrm>
            <a:off x="601980" y="1297940"/>
            <a:ext cx="6753860" cy="2168525"/>
          </a:xfrm>
          <a:prstGeom prst="rect">
            <a:avLst/>
          </a:prstGeom>
          <a:noFill/>
        </p:spPr>
        <p:txBody>
          <a:bodyPr wrap="square" rtlCol="0">
            <a:spAutoFit/>
          </a:bodyPr>
          <a:p>
            <a:pPr algn="l">
              <a:lnSpc>
                <a:spcPct val="125000"/>
              </a:lnSpc>
              <a:spcBef>
                <a:spcPts val="0"/>
              </a:spcBef>
              <a:spcAft>
                <a:spcPts val="0"/>
              </a:spcAft>
            </a:pP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sym typeface="+mn-ea"/>
              </a:rPr>
              <a:t>数字化</a:t>
            </a: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深改协同平</a:t>
            </a: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台</a:t>
            </a:r>
            <a:b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b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建设方案</a:t>
            </a:r>
            <a:endPar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9" advTm="1387">
        <p:fade/>
      </p:transition>
    </mc:Choice>
    <mc:Fallback>
      <p:transition advTm="1387">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nvSpPr>
        <p:spPr>
          <a:xfrm>
            <a:off x="955040" y="264795"/>
            <a:ext cx="7362190" cy="47371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「协同平台」</a:t>
            </a: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：业务流程的</a:t>
            </a: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升级重塑</a:t>
            </a:r>
            <a:endPar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8" name="直角三角形 7"/>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672195" y="2896235"/>
            <a:ext cx="3123565" cy="922020"/>
          </a:xfrm>
          <a:prstGeom prst="rect">
            <a:avLst/>
          </a:prstGeom>
          <a:noFill/>
        </p:spPr>
        <p:txBody>
          <a:bodyPr wrap="square" rtlCol="0">
            <a:spAutoFit/>
          </a:bodyPr>
          <a:p>
            <a:r>
              <a:rPr lang="zh-CN" altLang="en-US">
                <a:solidFill>
                  <a:schemeClr val="accent4">
                    <a:lumMod val="60000"/>
                    <a:lumOff val="40000"/>
                  </a:schemeClr>
                </a:solidFill>
              </a:rPr>
              <a:t>以「督察督办系统」的系统结构为例，数字化为督办业务提供了更多的能力。</a:t>
            </a:r>
            <a:endParaRPr lang="zh-CN" altLang="en-US">
              <a:solidFill>
                <a:schemeClr val="accent4">
                  <a:lumMod val="60000"/>
                  <a:lumOff val="40000"/>
                </a:schemeClr>
              </a:solidFill>
            </a:endParaRPr>
          </a:p>
        </p:txBody>
      </p:sp>
      <p:grpSp>
        <p:nvGrpSpPr>
          <p:cNvPr id="20" name="组合 19"/>
          <p:cNvGrpSpPr/>
          <p:nvPr/>
        </p:nvGrpSpPr>
        <p:grpSpPr>
          <a:xfrm>
            <a:off x="852805" y="885825"/>
            <a:ext cx="7364095" cy="5758180"/>
            <a:chOff x="6388" y="1395"/>
            <a:chExt cx="11597" cy="9068"/>
          </a:xfrm>
        </p:grpSpPr>
        <p:sp>
          <p:nvSpPr>
            <p:cNvPr id="60" name="矩形 59"/>
            <p:cNvSpPr/>
            <p:nvPr/>
          </p:nvSpPr>
          <p:spPr>
            <a:xfrm>
              <a:off x="15552" y="4769"/>
              <a:ext cx="2433" cy="3436"/>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200" dirty="0">
                <a:latin typeface="思源黑体 CN Normal" panose="020B0400000000000000" charset="-122"/>
                <a:ea typeface="思源黑体 CN Normal" panose="020B0400000000000000" charset="-122"/>
                <a:sym typeface="+mn-ea"/>
              </a:endParaRPr>
            </a:p>
          </p:txBody>
        </p:sp>
        <p:grpSp>
          <p:nvGrpSpPr>
            <p:cNvPr id="121" name="组合 120"/>
            <p:cNvGrpSpPr/>
            <p:nvPr/>
          </p:nvGrpSpPr>
          <p:grpSpPr>
            <a:xfrm rot="0">
              <a:off x="15767" y="4914"/>
              <a:ext cx="2003" cy="2410"/>
              <a:chOff x="16300522" y="5561203"/>
              <a:chExt cx="2679683" cy="3059904"/>
            </a:xfrm>
          </p:grpSpPr>
          <p:sp>
            <p:nvSpPr>
              <p:cNvPr id="61" name="文本框 60"/>
              <p:cNvSpPr txBox="1"/>
              <p:nvPr/>
            </p:nvSpPr>
            <p:spPr>
              <a:xfrm>
                <a:off x="16866162" y="5561203"/>
                <a:ext cx="1757279" cy="551146"/>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结项阶段</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62" name="矩形 61"/>
              <p:cNvSpPr/>
              <p:nvPr/>
            </p:nvSpPr>
            <p:spPr>
              <a:xfrm>
                <a:off x="16300522" y="6469907"/>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办结存档</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63" name="矩形 62"/>
              <p:cNvSpPr/>
              <p:nvPr/>
            </p:nvSpPr>
            <p:spPr>
              <a:xfrm>
                <a:off x="16311310" y="7277425"/>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任务多维查询</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64" name="矩形 63"/>
              <p:cNvSpPr/>
              <p:nvPr/>
            </p:nvSpPr>
            <p:spPr>
              <a:xfrm>
                <a:off x="16311310" y="8081475"/>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执行统计分析</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sp>
          <p:nvSpPr>
            <p:cNvPr id="66" name="矩形 65"/>
            <p:cNvSpPr/>
            <p:nvPr/>
          </p:nvSpPr>
          <p:spPr>
            <a:xfrm>
              <a:off x="6497" y="4758"/>
              <a:ext cx="2804" cy="3436"/>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1200" dirty="0">
                <a:latin typeface="思源黑体 CN Normal" panose="020B0400000000000000" charset="-122"/>
                <a:ea typeface="思源黑体 CN Normal" panose="020B0400000000000000" charset="-122"/>
              </a:endParaRPr>
            </a:p>
          </p:txBody>
        </p:sp>
        <p:grpSp>
          <p:nvGrpSpPr>
            <p:cNvPr id="127" name="组合 126"/>
            <p:cNvGrpSpPr/>
            <p:nvPr/>
          </p:nvGrpSpPr>
          <p:grpSpPr>
            <a:xfrm rot="0">
              <a:off x="6848" y="4869"/>
              <a:ext cx="2101" cy="3036"/>
              <a:chOff x="3484435" y="5467803"/>
              <a:chExt cx="2668896" cy="3855740"/>
            </a:xfrm>
          </p:grpSpPr>
          <p:sp>
            <p:nvSpPr>
              <p:cNvPr id="67" name="矩形 66"/>
              <p:cNvSpPr/>
              <p:nvPr/>
            </p:nvSpPr>
            <p:spPr>
              <a:xfrm>
                <a:off x="3484435" y="6381517"/>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督办任务立项</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68" name="文本框 67"/>
              <p:cNvSpPr txBox="1"/>
              <p:nvPr/>
            </p:nvSpPr>
            <p:spPr>
              <a:xfrm>
                <a:off x="3892133" y="5467803"/>
                <a:ext cx="1845882" cy="551180"/>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启动阶段</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69" name="矩形 68"/>
              <p:cNvSpPr/>
              <p:nvPr/>
            </p:nvSpPr>
            <p:spPr>
              <a:xfrm>
                <a:off x="3484435" y="7983113"/>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督办任务分解</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70" name="矩形 69"/>
              <p:cNvSpPr/>
              <p:nvPr/>
            </p:nvSpPr>
            <p:spPr>
              <a:xfrm>
                <a:off x="3484435" y="8783911"/>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督办任务派发</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71" name="矩形 70"/>
              <p:cNvSpPr/>
              <p:nvPr/>
            </p:nvSpPr>
            <p:spPr>
              <a:xfrm>
                <a:off x="3484435" y="7182315"/>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督办任务审批</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sp>
          <p:nvSpPr>
            <p:cNvPr id="73" name="矩形 72"/>
            <p:cNvSpPr/>
            <p:nvPr/>
          </p:nvSpPr>
          <p:spPr>
            <a:xfrm>
              <a:off x="12717" y="4758"/>
              <a:ext cx="2498" cy="3436"/>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200" dirty="0">
                <a:latin typeface="思源黑体 CN Normal" panose="020B0400000000000000" charset="-122"/>
                <a:ea typeface="思源黑体 CN Normal" panose="020B0400000000000000" charset="-122"/>
                <a:sym typeface="+mn-ea"/>
              </a:endParaRPr>
            </a:p>
          </p:txBody>
        </p:sp>
        <p:grpSp>
          <p:nvGrpSpPr>
            <p:cNvPr id="120" name="组合 119"/>
            <p:cNvGrpSpPr/>
            <p:nvPr/>
          </p:nvGrpSpPr>
          <p:grpSpPr>
            <a:xfrm rot="0">
              <a:off x="12915" y="4914"/>
              <a:ext cx="2101" cy="2406"/>
              <a:chOff x="12538970" y="5561203"/>
              <a:chExt cx="2668898" cy="3054940"/>
            </a:xfrm>
          </p:grpSpPr>
          <p:sp>
            <p:nvSpPr>
              <p:cNvPr id="74" name="文本框 73"/>
              <p:cNvSpPr txBox="1"/>
              <p:nvPr/>
            </p:nvSpPr>
            <p:spPr>
              <a:xfrm>
                <a:off x="13074192" y="5561203"/>
                <a:ext cx="1757280" cy="551180"/>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反馈阶段</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75" name="矩形 74"/>
              <p:cNvSpPr/>
              <p:nvPr/>
            </p:nvSpPr>
            <p:spPr>
              <a:xfrm>
                <a:off x="12538972" y="6469909"/>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督办工作报告</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76" name="矩形 75"/>
              <p:cNvSpPr/>
              <p:nvPr/>
            </p:nvSpPr>
            <p:spPr>
              <a:xfrm>
                <a:off x="12538970" y="8076511"/>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督办领导批示</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77" name="矩形 76"/>
              <p:cNvSpPr/>
              <p:nvPr/>
            </p:nvSpPr>
            <p:spPr>
              <a:xfrm>
                <a:off x="12538970" y="7289279"/>
                <a:ext cx="2668896"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任务评价绩效</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sp>
          <p:nvSpPr>
            <p:cNvPr id="79" name="矩形 78"/>
            <p:cNvSpPr/>
            <p:nvPr/>
          </p:nvSpPr>
          <p:spPr>
            <a:xfrm>
              <a:off x="9741" y="4782"/>
              <a:ext cx="2628" cy="3436"/>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200" dirty="0">
                <a:latin typeface="思源黑体 CN Normal" panose="020B0400000000000000" charset="-122"/>
                <a:ea typeface="思源黑体 CN Normal" panose="020B0400000000000000" charset="-122"/>
                <a:sym typeface="+mn-ea"/>
              </a:endParaRPr>
            </a:p>
          </p:txBody>
        </p:sp>
        <p:grpSp>
          <p:nvGrpSpPr>
            <p:cNvPr id="119" name="组合 118"/>
            <p:cNvGrpSpPr/>
            <p:nvPr/>
          </p:nvGrpSpPr>
          <p:grpSpPr>
            <a:xfrm rot="0">
              <a:off x="10002" y="4914"/>
              <a:ext cx="2105" cy="3036"/>
              <a:chOff x="8871097" y="5561203"/>
              <a:chExt cx="2673335" cy="3855737"/>
            </a:xfrm>
          </p:grpSpPr>
          <p:sp>
            <p:nvSpPr>
              <p:cNvPr id="80" name="文本框 79"/>
              <p:cNvSpPr txBox="1"/>
              <p:nvPr/>
            </p:nvSpPr>
            <p:spPr>
              <a:xfrm>
                <a:off x="9415233" y="5561203"/>
                <a:ext cx="1757279" cy="551180"/>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执行阶段</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81" name="矩形 80"/>
              <p:cNvSpPr/>
              <p:nvPr/>
            </p:nvSpPr>
            <p:spPr>
              <a:xfrm>
                <a:off x="8871097" y="8076510"/>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责任单位上报</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82" name="矩形 81"/>
              <p:cNvSpPr/>
              <p:nvPr/>
            </p:nvSpPr>
            <p:spPr>
              <a:xfrm>
                <a:off x="8875537" y="6474917"/>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任务督办催办</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83" name="矩形 82"/>
              <p:cNvSpPr/>
              <p:nvPr/>
            </p:nvSpPr>
            <p:spPr>
              <a:xfrm>
                <a:off x="8875537" y="7275715"/>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任务审核复核</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84" name="矩形 83"/>
              <p:cNvSpPr/>
              <p:nvPr/>
            </p:nvSpPr>
            <p:spPr>
              <a:xfrm>
                <a:off x="8875537" y="8877308"/>
                <a:ext cx="2668895" cy="53963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在线沟通交流</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sp>
          <p:nvSpPr>
            <p:cNvPr id="85" name="矩形 84"/>
            <p:cNvSpPr/>
            <p:nvPr/>
          </p:nvSpPr>
          <p:spPr>
            <a:xfrm>
              <a:off x="6497" y="3880"/>
              <a:ext cx="11488" cy="673"/>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1200">
                <a:latin typeface="思源黑体 CN Normal" panose="020B0400000000000000" charset="-122"/>
                <a:ea typeface="思源黑体 CN Normal" panose="020B0400000000000000" charset="-122"/>
              </a:endParaRPr>
            </a:p>
          </p:txBody>
        </p:sp>
        <p:sp>
          <p:nvSpPr>
            <p:cNvPr id="86" name="文本框 85"/>
            <p:cNvSpPr txBox="1"/>
            <p:nvPr/>
          </p:nvSpPr>
          <p:spPr>
            <a:xfrm>
              <a:off x="6584" y="4004"/>
              <a:ext cx="1263" cy="434"/>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督办事项</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87" name="矩形 86"/>
            <p:cNvSpPr/>
            <p:nvPr/>
          </p:nvSpPr>
          <p:spPr>
            <a:xfrm>
              <a:off x="7877" y="4004"/>
              <a:ext cx="1826" cy="4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rPr>
                <a:t>领导交办</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88" name="矩形 87"/>
            <p:cNvSpPr/>
            <p:nvPr/>
          </p:nvSpPr>
          <p:spPr>
            <a:xfrm>
              <a:off x="9928" y="4004"/>
              <a:ext cx="1826" cy="4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年度重点工作</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89" name="矩形 88"/>
            <p:cNvSpPr/>
            <p:nvPr/>
          </p:nvSpPr>
          <p:spPr>
            <a:xfrm>
              <a:off x="11935" y="4004"/>
              <a:ext cx="1826" cy="4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会议督办</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90" name="矩形 89"/>
            <p:cNvSpPr/>
            <p:nvPr/>
          </p:nvSpPr>
          <p:spPr>
            <a:xfrm>
              <a:off x="13949" y="4004"/>
              <a:ext cx="1826" cy="4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公文督办</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91" name="矩形 90"/>
            <p:cNvSpPr/>
            <p:nvPr/>
          </p:nvSpPr>
          <p:spPr>
            <a:xfrm>
              <a:off x="6497" y="2263"/>
              <a:ext cx="11488" cy="1024"/>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1200">
                <a:latin typeface="思源黑体 CN Normal" panose="020B0400000000000000" charset="-122"/>
                <a:ea typeface="思源黑体 CN Normal" panose="020B0400000000000000" charset="-122"/>
              </a:endParaRPr>
            </a:p>
          </p:txBody>
        </p:sp>
        <p:sp>
          <p:nvSpPr>
            <p:cNvPr id="92" name="矩形 91"/>
            <p:cNvSpPr/>
            <p:nvPr/>
          </p:nvSpPr>
          <p:spPr>
            <a:xfrm>
              <a:off x="8622" y="2507"/>
              <a:ext cx="2426" cy="565"/>
            </a:xfrm>
            <a:prstGeom prst="rect">
              <a:avLst/>
            </a:prstGeom>
            <a:solidFill>
              <a:srgbClr val="FDDEDF"/>
            </a:solidFill>
            <a:ln w="3175">
              <a:solidFill>
                <a:srgbClr val="F05053"/>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rgbClr val="F05053"/>
                  </a:solidFill>
                  <a:latin typeface="思源黑体 CN Normal" panose="020B0400000000000000" charset="-122"/>
                  <a:ea typeface="思源黑体 CN Normal" panose="020B0400000000000000" charset="-122"/>
                  <a:sym typeface="+mn-ea"/>
                </a:rPr>
                <a:t>任务执行实况</a:t>
              </a:r>
              <a:r>
                <a:rPr lang="zh-CN" altLang="en-US" sz="1200" dirty="0">
                  <a:solidFill>
                    <a:srgbClr val="F05053"/>
                  </a:solidFill>
                  <a:latin typeface="思源黑体 CN Normal" panose="020B0400000000000000" charset="-122"/>
                  <a:ea typeface="思源黑体 CN Normal" panose="020B0400000000000000" charset="-122"/>
                  <a:sym typeface="+mn-ea"/>
                </a:rPr>
                <a:t>监控</a:t>
              </a:r>
              <a:endParaRPr lang="zh-CN" altLang="en-US" sz="1200" dirty="0">
                <a:solidFill>
                  <a:srgbClr val="F05053"/>
                </a:solidFill>
                <a:latin typeface="思源黑体 CN Normal" panose="020B0400000000000000" charset="-122"/>
                <a:ea typeface="思源黑体 CN Normal" panose="020B0400000000000000" charset="-122"/>
                <a:sym typeface="+mn-ea"/>
              </a:endParaRPr>
            </a:p>
          </p:txBody>
        </p:sp>
        <p:sp>
          <p:nvSpPr>
            <p:cNvPr id="93" name="矩形 92"/>
            <p:cNvSpPr/>
            <p:nvPr/>
          </p:nvSpPr>
          <p:spPr>
            <a:xfrm>
              <a:off x="14118" y="2521"/>
              <a:ext cx="1826" cy="567"/>
            </a:xfrm>
            <a:prstGeom prst="rect">
              <a:avLst/>
            </a:prstGeom>
            <a:solidFill>
              <a:srgbClr val="FDDEDF"/>
            </a:solidFill>
            <a:ln w="3175">
              <a:solidFill>
                <a:srgbClr val="F05053"/>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rgbClr val="F05053"/>
                  </a:solidFill>
                  <a:latin typeface="思源黑体 CN Normal" panose="020B0400000000000000" charset="-122"/>
                  <a:ea typeface="思源黑体 CN Normal" panose="020B0400000000000000" charset="-122"/>
                  <a:sym typeface="+mn-ea"/>
                </a:rPr>
                <a:t>绩效考核</a:t>
              </a:r>
              <a:endParaRPr lang="zh-CN" altLang="en-US" sz="1200" dirty="0">
                <a:solidFill>
                  <a:srgbClr val="F05053"/>
                </a:solidFill>
                <a:latin typeface="思源黑体 CN Normal" panose="020B0400000000000000" charset="-122"/>
                <a:ea typeface="思源黑体 CN Normal" panose="020B0400000000000000" charset="-122"/>
                <a:sym typeface="+mn-ea"/>
              </a:endParaRPr>
            </a:p>
          </p:txBody>
        </p:sp>
        <p:sp>
          <p:nvSpPr>
            <p:cNvPr id="95" name="矩形 94"/>
            <p:cNvSpPr/>
            <p:nvPr/>
          </p:nvSpPr>
          <p:spPr>
            <a:xfrm>
              <a:off x="6497" y="8775"/>
              <a:ext cx="11488" cy="1688"/>
            </a:xfrm>
            <a:prstGeom prst="rect">
              <a:avLst/>
            </a:prstGeom>
            <a:solidFill>
              <a:schemeClr val="bg1">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1200">
                <a:latin typeface="思源黑体 CN Normal" panose="020B0400000000000000" charset="-122"/>
                <a:ea typeface="思源黑体 CN Normal" panose="020B0400000000000000" charset="-122"/>
              </a:endParaRPr>
            </a:p>
          </p:txBody>
        </p:sp>
        <p:grpSp>
          <p:nvGrpSpPr>
            <p:cNvPr id="114" name="组合 113"/>
            <p:cNvGrpSpPr/>
            <p:nvPr/>
          </p:nvGrpSpPr>
          <p:grpSpPr>
            <a:xfrm rot="0">
              <a:off x="8968" y="8945"/>
              <a:ext cx="2283" cy="1410"/>
              <a:chOff x="8165616" y="10122703"/>
              <a:chExt cx="2899373" cy="1791080"/>
            </a:xfrm>
          </p:grpSpPr>
          <p:sp>
            <p:nvSpPr>
              <p:cNvPr id="98" name="矩形 97"/>
              <p:cNvSpPr/>
              <p:nvPr/>
            </p:nvSpPr>
            <p:spPr>
              <a:xfrm>
                <a:off x="8341345" y="10683284"/>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流程发起审批</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99" name="文本框 98"/>
              <p:cNvSpPr txBox="1"/>
              <p:nvPr/>
            </p:nvSpPr>
            <p:spPr>
              <a:xfrm>
                <a:off x="8165616" y="10122703"/>
                <a:ext cx="2899373" cy="551297"/>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OA办公协同系统</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104" name="矩形 103"/>
              <p:cNvSpPr/>
              <p:nvPr/>
            </p:nvSpPr>
            <p:spPr>
              <a:xfrm>
                <a:off x="8341345" y="11374152"/>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组织架构管理</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grpSp>
          <p:nvGrpSpPr>
            <p:cNvPr id="115" name="组合 114"/>
            <p:cNvGrpSpPr/>
            <p:nvPr/>
          </p:nvGrpSpPr>
          <p:grpSpPr>
            <a:xfrm rot="0">
              <a:off x="11165" y="8945"/>
              <a:ext cx="2101" cy="1410"/>
              <a:chOff x="11059324" y="10122703"/>
              <a:chExt cx="2668495" cy="1791080"/>
            </a:xfrm>
          </p:grpSpPr>
          <p:sp>
            <p:nvSpPr>
              <p:cNvPr id="100" name="矩形 99"/>
              <p:cNvSpPr/>
              <p:nvPr/>
            </p:nvSpPr>
            <p:spPr>
              <a:xfrm>
                <a:off x="11196783" y="10683284"/>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会议管理</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01" name="文本框 100"/>
              <p:cNvSpPr txBox="1"/>
              <p:nvPr/>
            </p:nvSpPr>
            <p:spPr>
              <a:xfrm>
                <a:off x="11059324" y="10122703"/>
                <a:ext cx="2668495" cy="551297"/>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会议管理系统</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105" name="矩形 104"/>
              <p:cNvSpPr/>
              <p:nvPr/>
            </p:nvSpPr>
            <p:spPr>
              <a:xfrm>
                <a:off x="11196783" y="11374152"/>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决议派发</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grpSp>
          <p:nvGrpSpPr>
            <p:cNvPr id="113" name="组合 112"/>
            <p:cNvGrpSpPr/>
            <p:nvPr/>
          </p:nvGrpSpPr>
          <p:grpSpPr>
            <a:xfrm rot="0">
              <a:off x="6630" y="8945"/>
              <a:ext cx="2395" cy="1410"/>
              <a:chOff x="4866990" y="10122703"/>
              <a:chExt cx="3041348" cy="1791080"/>
            </a:xfrm>
          </p:grpSpPr>
          <p:sp>
            <p:nvSpPr>
              <p:cNvPr id="96" name="文本框 95"/>
              <p:cNvSpPr txBox="1"/>
              <p:nvPr/>
            </p:nvSpPr>
            <p:spPr>
              <a:xfrm>
                <a:off x="4866990" y="10122703"/>
                <a:ext cx="3041348" cy="551297"/>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多维度数据可视化</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97" name="矩形 96"/>
              <p:cNvSpPr/>
              <p:nvPr/>
            </p:nvSpPr>
            <p:spPr>
              <a:xfrm>
                <a:off x="5227475" y="10683284"/>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rPr>
                  <a:t>数表统计分析</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106" name="矩形 105"/>
              <p:cNvSpPr/>
              <p:nvPr/>
            </p:nvSpPr>
            <p:spPr>
              <a:xfrm>
                <a:off x="5227475" y="11374152"/>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数表定制查询</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grpSp>
          <p:nvGrpSpPr>
            <p:cNvPr id="116" name="组合 115"/>
            <p:cNvGrpSpPr/>
            <p:nvPr/>
          </p:nvGrpSpPr>
          <p:grpSpPr>
            <a:xfrm rot="0">
              <a:off x="13361" y="8945"/>
              <a:ext cx="2101" cy="1408"/>
              <a:chOff x="13709660" y="10122703"/>
              <a:chExt cx="2668495" cy="1788635"/>
            </a:xfrm>
          </p:grpSpPr>
          <p:sp>
            <p:nvSpPr>
              <p:cNvPr id="102" name="矩形 101"/>
              <p:cNvSpPr/>
              <p:nvPr/>
            </p:nvSpPr>
            <p:spPr>
              <a:xfrm>
                <a:off x="13883413" y="10683284"/>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任务提醒</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03" name="文本框 102"/>
              <p:cNvSpPr txBox="1"/>
              <p:nvPr/>
            </p:nvSpPr>
            <p:spPr>
              <a:xfrm>
                <a:off x="13709660" y="10122703"/>
                <a:ext cx="2668495" cy="551326"/>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消息通知系统</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109" name="矩形 108"/>
              <p:cNvSpPr/>
              <p:nvPr/>
            </p:nvSpPr>
            <p:spPr>
              <a:xfrm>
                <a:off x="13883413" y="11371707"/>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在线交流</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grpSp>
          <p:nvGrpSpPr>
            <p:cNvPr id="117" name="组合 116"/>
            <p:cNvGrpSpPr/>
            <p:nvPr/>
          </p:nvGrpSpPr>
          <p:grpSpPr>
            <a:xfrm rot="0">
              <a:off x="15553" y="8938"/>
              <a:ext cx="2101" cy="1408"/>
              <a:chOff x="16392306" y="10122703"/>
              <a:chExt cx="2668495" cy="1788635"/>
            </a:xfrm>
          </p:grpSpPr>
          <p:sp>
            <p:nvSpPr>
              <p:cNvPr id="107" name="矩形 106"/>
              <p:cNvSpPr/>
              <p:nvPr/>
            </p:nvSpPr>
            <p:spPr>
              <a:xfrm>
                <a:off x="16546415" y="10683284"/>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任务附件流转</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08" name="文本框 107"/>
              <p:cNvSpPr txBox="1"/>
              <p:nvPr/>
            </p:nvSpPr>
            <p:spPr>
              <a:xfrm>
                <a:off x="16392306" y="10122703"/>
                <a:ext cx="2668495" cy="551326"/>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资讯档案系统</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110" name="矩形 109"/>
              <p:cNvSpPr/>
              <p:nvPr/>
            </p:nvSpPr>
            <p:spPr>
              <a:xfrm>
                <a:off x="16546415" y="11371707"/>
                <a:ext cx="2319110" cy="53963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rPr>
                  <a:t>经验报告存档</a:t>
                </a:r>
                <a:endParaRPr lang="zh-CN" altLang="en-US" sz="1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sp>
          <p:nvSpPr>
            <p:cNvPr id="111" name="矩形 110"/>
            <p:cNvSpPr/>
            <p:nvPr/>
          </p:nvSpPr>
          <p:spPr>
            <a:xfrm>
              <a:off x="11165" y="2523"/>
              <a:ext cx="2804" cy="565"/>
            </a:xfrm>
            <a:prstGeom prst="rect">
              <a:avLst/>
            </a:prstGeom>
            <a:solidFill>
              <a:srgbClr val="FDDEDF"/>
            </a:solidFill>
            <a:ln w="3175">
              <a:solidFill>
                <a:srgbClr val="F05053"/>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rgbClr val="F05053"/>
                  </a:solidFill>
                  <a:latin typeface="思源黑体 CN Normal" panose="020B0400000000000000" charset="-122"/>
                  <a:ea typeface="思源黑体 CN Normal" panose="020B0400000000000000" charset="-122"/>
                  <a:sym typeface="+mn-ea"/>
                </a:rPr>
                <a:t>督办事项任务分析报表</a:t>
              </a:r>
              <a:endParaRPr lang="zh-CN" altLang="en-US" sz="1200" dirty="0">
                <a:solidFill>
                  <a:srgbClr val="F05053"/>
                </a:solidFill>
                <a:latin typeface="思源黑体 CN Normal" panose="020B0400000000000000" charset="-122"/>
                <a:ea typeface="思源黑体 CN Normal" panose="020B0400000000000000" charset="-122"/>
                <a:sym typeface="+mn-ea"/>
              </a:endParaRPr>
            </a:p>
          </p:txBody>
        </p:sp>
        <p:sp>
          <p:nvSpPr>
            <p:cNvPr id="112" name="矩形 111"/>
            <p:cNvSpPr/>
            <p:nvPr/>
          </p:nvSpPr>
          <p:spPr>
            <a:xfrm>
              <a:off x="16098" y="2492"/>
              <a:ext cx="1664" cy="596"/>
            </a:xfrm>
            <a:prstGeom prst="rect">
              <a:avLst/>
            </a:prstGeom>
            <a:solidFill>
              <a:srgbClr val="FDDEDF"/>
            </a:solidFill>
            <a:ln w="3175">
              <a:solidFill>
                <a:srgbClr val="F05053"/>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rgbClr val="F05053"/>
                  </a:solidFill>
                  <a:latin typeface="思源黑体 CN Normal" panose="020B0400000000000000" charset="-122"/>
                  <a:ea typeface="思源黑体 CN Normal" panose="020B0400000000000000" charset="-122"/>
                  <a:sym typeface="+mn-ea"/>
                </a:rPr>
                <a:t>改革资讯</a:t>
              </a:r>
              <a:r>
                <a:rPr lang="zh-CN" altLang="en-US" sz="1200" dirty="0">
                  <a:solidFill>
                    <a:srgbClr val="F05053"/>
                  </a:solidFill>
                  <a:latin typeface="思源黑体 CN Normal" panose="020B0400000000000000" charset="-122"/>
                  <a:ea typeface="思源黑体 CN Normal" panose="020B0400000000000000" charset="-122"/>
                  <a:sym typeface="+mn-ea"/>
                </a:rPr>
                <a:t>库</a:t>
              </a:r>
              <a:endParaRPr lang="zh-CN" altLang="en-US" sz="1200" dirty="0">
                <a:solidFill>
                  <a:srgbClr val="F05053"/>
                </a:solidFill>
                <a:latin typeface="思源黑体 CN Normal" panose="020B0400000000000000" charset="-122"/>
                <a:ea typeface="思源黑体 CN Normal" panose="020B0400000000000000" charset="-122"/>
                <a:sym typeface="+mn-ea"/>
              </a:endParaRPr>
            </a:p>
          </p:txBody>
        </p:sp>
        <p:sp>
          <p:nvSpPr>
            <p:cNvPr id="132" name="文本框 131"/>
            <p:cNvSpPr txBox="1"/>
            <p:nvPr/>
          </p:nvSpPr>
          <p:spPr>
            <a:xfrm>
              <a:off x="13761" y="8246"/>
              <a:ext cx="1454" cy="434"/>
            </a:xfrm>
            <a:prstGeom prst="rect">
              <a:avLst/>
            </a:prstGeom>
            <a:noFill/>
          </p:spPr>
          <p:txBody>
            <a:bodyPr wrap="square" rtlCol="0">
              <a:spAutoFit/>
            </a:bodyPr>
            <a:p>
              <a:pPr lvl="0" algn="r">
                <a:buClrTx/>
                <a:buSzTx/>
                <a:buFontTx/>
              </a:pPr>
              <a:r>
                <a:rPr lang="zh-CN" altLang="en-US" sz="1200" dirty="0">
                  <a:solidFill>
                    <a:schemeClr val="accent4">
                      <a:lumMod val="60000"/>
                      <a:lumOff val="40000"/>
                    </a:schemeClr>
                  </a:solidFill>
                  <a:latin typeface="思源黑体 CN Normal" panose="020B0400000000000000" charset="-122"/>
                  <a:ea typeface="思源黑体 CN Normal" panose="020B0400000000000000" charset="-122"/>
                  <a:sym typeface="+mn-ea"/>
                </a:rPr>
                <a:t>数据沉淀</a:t>
              </a:r>
              <a:endParaRPr lang="zh-CN" altLang="en-US" sz="1200" dirty="0">
                <a:solidFill>
                  <a:schemeClr val="accent4">
                    <a:lumMod val="60000"/>
                    <a:lumOff val="40000"/>
                  </a:schemeClr>
                </a:solidFill>
                <a:latin typeface="思源黑体 CN Normal" panose="020B0400000000000000" charset="-122"/>
                <a:ea typeface="思源黑体 CN Normal" panose="020B0400000000000000" charset="-122"/>
                <a:sym typeface="+mn-ea"/>
              </a:endParaRPr>
            </a:p>
          </p:txBody>
        </p:sp>
        <p:sp>
          <p:nvSpPr>
            <p:cNvPr id="135" name="文本框 134"/>
            <p:cNvSpPr txBox="1"/>
            <p:nvPr/>
          </p:nvSpPr>
          <p:spPr>
            <a:xfrm>
              <a:off x="7847" y="8316"/>
              <a:ext cx="1454" cy="434"/>
            </a:xfrm>
            <a:prstGeom prst="rect">
              <a:avLst/>
            </a:prstGeom>
            <a:noFill/>
          </p:spPr>
          <p:txBody>
            <a:bodyPr wrap="square" rtlCol="0">
              <a:spAutoFit/>
            </a:bodyPr>
            <a:p>
              <a:pPr lvl="0" algn="r">
                <a:buClrTx/>
                <a:buSzTx/>
                <a:buFontTx/>
              </a:pPr>
              <a:r>
                <a:rPr lang="zh-CN" altLang="en-US" sz="1200" dirty="0">
                  <a:solidFill>
                    <a:schemeClr val="accent4">
                      <a:lumMod val="60000"/>
                      <a:lumOff val="40000"/>
                    </a:schemeClr>
                  </a:solidFill>
                  <a:latin typeface="思源黑体 CN Normal" panose="020B0400000000000000" charset="-122"/>
                  <a:ea typeface="思源黑体 CN Normal" panose="020B0400000000000000" charset="-122"/>
                  <a:sym typeface="+mn-ea"/>
                </a:rPr>
                <a:t>系统支持</a:t>
              </a:r>
              <a:endParaRPr lang="zh-CN" altLang="en-US" sz="1200" dirty="0">
                <a:solidFill>
                  <a:schemeClr val="accent4">
                    <a:lumMod val="60000"/>
                    <a:lumOff val="40000"/>
                  </a:schemeClr>
                </a:solidFill>
                <a:latin typeface="思源黑体 CN Normal" panose="020B0400000000000000" charset="-122"/>
                <a:ea typeface="思源黑体 CN Normal" panose="020B0400000000000000" charset="-122"/>
                <a:sym typeface="+mn-ea"/>
              </a:endParaRPr>
            </a:p>
          </p:txBody>
        </p:sp>
        <p:sp>
          <p:nvSpPr>
            <p:cNvPr id="142" name="文本框 141"/>
            <p:cNvSpPr txBox="1"/>
            <p:nvPr/>
          </p:nvSpPr>
          <p:spPr>
            <a:xfrm>
              <a:off x="7749" y="3380"/>
              <a:ext cx="1454" cy="434"/>
            </a:xfrm>
            <a:prstGeom prst="rect">
              <a:avLst/>
            </a:prstGeom>
            <a:noFill/>
          </p:spPr>
          <p:txBody>
            <a:bodyPr wrap="square" rtlCol="0">
              <a:spAutoFit/>
            </a:bodyPr>
            <a:p>
              <a:r>
                <a:rPr lang="zh-CN" altLang="en-US" sz="1200" dirty="0">
                  <a:solidFill>
                    <a:schemeClr val="accent4">
                      <a:lumMod val="60000"/>
                      <a:lumOff val="40000"/>
                    </a:schemeClr>
                  </a:solidFill>
                  <a:latin typeface="思源黑体 CN Normal" panose="020B0400000000000000" charset="-122"/>
                  <a:ea typeface="思源黑体 CN Normal" panose="020B0400000000000000" charset="-122"/>
                </a:rPr>
                <a:t>实时反馈</a:t>
              </a:r>
              <a:endParaRPr lang="zh-CN" altLang="en-US" sz="1200" dirty="0">
                <a:solidFill>
                  <a:schemeClr val="accent4">
                    <a:lumMod val="60000"/>
                    <a:lumOff val="40000"/>
                  </a:schemeClr>
                </a:solidFill>
                <a:latin typeface="思源黑体 CN Normal" panose="020B0400000000000000" charset="-122"/>
                <a:ea typeface="思源黑体 CN Normal" panose="020B0400000000000000" charset="-122"/>
              </a:endParaRPr>
            </a:p>
          </p:txBody>
        </p:sp>
        <p:sp>
          <p:nvSpPr>
            <p:cNvPr id="144" name="文本框 143"/>
            <p:cNvSpPr txBox="1"/>
            <p:nvPr/>
          </p:nvSpPr>
          <p:spPr>
            <a:xfrm>
              <a:off x="13361" y="3367"/>
              <a:ext cx="1737" cy="434"/>
            </a:xfrm>
            <a:prstGeom prst="rect">
              <a:avLst/>
            </a:prstGeom>
            <a:noFill/>
          </p:spPr>
          <p:txBody>
            <a:bodyPr wrap="square" rtlCol="0">
              <a:spAutoFit/>
            </a:bodyPr>
            <a:p>
              <a:r>
                <a:rPr lang="zh-CN" altLang="en-US" sz="1200" dirty="0">
                  <a:solidFill>
                    <a:schemeClr val="accent4">
                      <a:lumMod val="60000"/>
                      <a:lumOff val="40000"/>
                    </a:schemeClr>
                  </a:solidFill>
                  <a:latin typeface="思源黑体 CN Normal" panose="020B0400000000000000" charset="-122"/>
                  <a:ea typeface="思源黑体 CN Normal" panose="020B0400000000000000" charset="-122"/>
                </a:rPr>
                <a:t>数据驱动决策</a:t>
              </a:r>
              <a:endParaRPr lang="zh-CN" altLang="en-US" sz="1200" dirty="0">
                <a:solidFill>
                  <a:schemeClr val="accent4">
                    <a:lumMod val="60000"/>
                    <a:lumOff val="40000"/>
                  </a:schemeClr>
                </a:solidFill>
                <a:latin typeface="思源黑体 CN Normal" panose="020B0400000000000000" charset="-122"/>
                <a:ea typeface="思源黑体 CN Normal" panose="020B0400000000000000" charset="-122"/>
              </a:endParaRPr>
            </a:p>
          </p:txBody>
        </p:sp>
        <p:sp>
          <p:nvSpPr>
            <p:cNvPr id="146" name="矩形 145"/>
            <p:cNvSpPr/>
            <p:nvPr/>
          </p:nvSpPr>
          <p:spPr>
            <a:xfrm>
              <a:off x="15944" y="4004"/>
              <a:ext cx="1826" cy="4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rPr>
                <a:t>试点工作</a:t>
              </a:r>
              <a:endParaRPr lang="zh-CN" altLang="en-US" sz="12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47" name="文本框 146"/>
            <p:cNvSpPr txBox="1"/>
            <p:nvPr/>
          </p:nvSpPr>
          <p:spPr>
            <a:xfrm>
              <a:off x="6914" y="2443"/>
              <a:ext cx="1263" cy="725"/>
            </a:xfrm>
            <a:prstGeom prst="rect">
              <a:avLst/>
            </a:prstGeom>
            <a:noFill/>
          </p:spPr>
          <p:txBody>
            <a:bodyPr wrap="square" rtlCol="0">
              <a:spAutoFit/>
            </a:bodyPr>
            <a:p>
              <a:pPr algn="ctr"/>
              <a:r>
                <a:rPr lang="zh-CN" altLang="en-US" sz="1200" dirty="0">
                  <a:solidFill>
                    <a:schemeClr val="bg1"/>
                  </a:solidFill>
                  <a:latin typeface="思源黑体 CN Normal" panose="020B0400000000000000" charset="-122"/>
                  <a:ea typeface="思源黑体 CN Normal" panose="020B0400000000000000" charset="-122"/>
                </a:rPr>
                <a:t>角色分类看板</a:t>
              </a:r>
              <a:endParaRPr lang="zh-CN" altLang="en-US" sz="1200" dirty="0">
                <a:solidFill>
                  <a:schemeClr val="bg1"/>
                </a:solidFill>
                <a:latin typeface="思源黑体 CN Normal" panose="020B0400000000000000" charset="-122"/>
                <a:ea typeface="思源黑体 CN Normal" panose="020B0400000000000000" charset="-122"/>
              </a:endParaRPr>
            </a:p>
          </p:txBody>
        </p:sp>
        <p:sp>
          <p:nvSpPr>
            <p:cNvPr id="152" name="文本框 151"/>
            <p:cNvSpPr txBox="1"/>
            <p:nvPr/>
          </p:nvSpPr>
          <p:spPr>
            <a:xfrm>
              <a:off x="6388" y="1474"/>
              <a:ext cx="1263" cy="434"/>
            </a:xfrm>
            <a:prstGeom prst="rect">
              <a:avLst/>
            </a:prstGeom>
            <a:noFill/>
          </p:spPr>
          <p:txBody>
            <a:bodyPr wrap="square" rtlCol="0">
              <a:spAutoFit/>
            </a:bodyPr>
            <a:p>
              <a:pPr lvl="0" algn="ctr">
                <a:buClrTx/>
                <a:buSzTx/>
                <a:buFontTx/>
              </a:pPr>
              <a:r>
                <a:rPr lang="zh-CN" altLang="en-US" sz="1200" dirty="0">
                  <a:solidFill>
                    <a:schemeClr val="bg1"/>
                  </a:solidFill>
                  <a:latin typeface="思源黑体 CN Normal" panose="020B0400000000000000" charset="-122"/>
                  <a:ea typeface="思源黑体 CN Normal" panose="020B0400000000000000" charset="-122"/>
                  <a:sym typeface="+mn-ea"/>
                </a:rPr>
                <a:t>多种终端</a:t>
              </a:r>
              <a:endParaRPr lang="zh-CN" altLang="en-US" sz="1200" dirty="0">
                <a:solidFill>
                  <a:schemeClr val="bg1"/>
                </a:solidFill>
                <a:latin typeface="思源黑体 CN Normal" panose="020B0400000000000000" charset="-122"/>
                <a:ea typeface="思源黑体 CN Normal" panose="020B0400000000000000" charset="-122"/>
                <a:sym typeface="+mn-ea"/>
              </a:endParaRPr>
            </a:p>
          </p:txBody>
        </p:sp>
        <p:sp>
          <p:nvSpPr>
            <p:cNvPr id="157" name="矩形 156"/>
            <p:cNvSpPr/>
            <p:nvPr/>
          </p:nvSpPr>
          <p:spPr>
            <a:xfrm>
              <a:off x="11165" y="1395"/>
              <a:ext cx="3281" cy="5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r">
                <a:buClrTx/>
                <a:buSzTx/>
                <a:buFontTx/>
              </a:pPr>
              <a:r>
                <a:rPr lang="zh-CN" altLang="en-US" sz="1200" dirty="0">
                  <a:solidFill>
                    <a:schemeClr val="bg1"/>
                  </a:solidFill>
                  <a:effectLst/>
                  <a:latin typeface="思源黑体 CN Normal" panose="020B0400000000000000" charset="-122"/>
                  <a:ea typeface="思源黑体 CN Normal" panose="020B0400000000000000" charset="-122"/>
                  <a:sym typeface="+mn-ea"/>
                </a:rPr>
                <a:t>移动端：移动办公</a:t>
              </a:r>
              <a:endParaRPr lang="zh-CN" altLang="en-US" sz="1200" dirty="0">
                <a:solidFill>
                  <a:schemeClr val="bg1"/>
                </a:solidFill>
                <a:effectLst/>
                <a:latin typeface="思源黑体 CN Normal" panose="020B0400000000000000" charset="-122"/>
                <a:ea typeface="思源黑体 CN Normal" panose="020B0400000000000000" charset="-122"/>
                <a:sym typeface="+mn-ea"/>
              </a:endParaRPr>
            </a:p>
          </p:txBody>
        </p:sp>
        <p:pic>
          <p:nvPicPr>
            <p:cNvPr id="154" name="图片 153"/>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Effect>
                        <a14:saturation sat="33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11309" y="1491"/>
              <a:ext cx="467" cy="467"/>
            </a:xfrm>
            <a:prstGeom prst="rect">
              <a:avLst/>
            </a:prstGeom>
            <a:noFill/>
            <a:ln>
              <a:noFill/>
            </a:ln>
          </p:spPr>
        </p:pic>
        <p:pic>
          <p:nvPicPr>
            <p:cNvPr id="156" name="图片 155"/>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1935" y="1502"/>
              <a:ext cx="378" cy="378"/>
            </a:xfrm>
            <a:prstGeom prst="rect">
              <a:avLst/>
            </a:prstGeom>
            <a:noFill/>
            <a:ln>
              <a:noFill/>
            </a:ln>
          </p:spPr>
        </p:pic>
        <p:sp>
          <p:nvSpPr>
            <p:cNvPr id="158" name="矩形 157"/>
            <p:cNvSpPr/>
            <p:nvPr/>
          </p:nvSpPr>
          <p:spPr>
            <a:xfrm>
              <a:off x="14704" y="1395"/>
              <a:ext cx="3281" cy="5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r">
                <a:buClrTx/>
                <a:buSzTx/>
                <a:buFontTx/>
              </a:pPr>
              <a:r>
                <a:rPr lang="zh-CN" altLang="en-US" sz="1200" dirty="0">
                  <a:solidFill>
                    <a:schemeClr val="bg1"/>
                  </a:solidFill>
                  <a:effectLst/>
                  <a:latin typeface="思源黑体 CN Normal" panose="020B0400000000000000" charset="-122"/>
                  <a:ea typeface="思源黑体 CN Normal" panose="020B0400000000000000" charset="-122"/>
                  <a:sym typeface="+mn-ea"/>
                </a:rPr>
                <a:t>小程序：全民参与</a:t>
              </a:r>
              <a:r>
                <a:rPr lang="zh-CN" altLang="en-US" sz="1200" dirty="0">
                  <a:solidFill>
                    <a:schemeClr val="bg1"/>
                  </a:solidFill>
                  <a:effectLst/>
                  <a:latin typeface="思源黑体 CN Normal" panose="020B0400000000000000" charset="-122"/>
                  <a:ea typeface="思源黑体 CN Normal" panose="020B0400000000000000" charset="-122"/>
                  <a:sym typeface="+mn-ea"/>
                </a:rPr>
                <a:t>改革</a:t>
              </a:r>
              <a:endParaRPr lang="zh-CN" altLang="en-US" sz="1200" dirty="0">
                <a:solidFill>
                  <a:schemeClr val="bg1"/>
                </a:solidFill>
                <a:effectLst/>
                <a:latin typeface="思源黑体 CN Normal" panose="020B0400000000000000" charset="-122"/>
                <a:ea typeface="思源黑体 CN Normal" panose="020B0400000000000000" charset="-122"/>
                <a:sym typeface="+mn-ea"/>
              </a:endParaRPr>
            </a:p>
          </p:txBody>
        </p:sp>
        <p:pic>
          <p:nvPicPr>
            <p:cNvPr id="160" name="图片 159"/>
            <p:cNvPicPr>
              <a:picLocks noChangeAspect="1"/>
            </p:cNvPicPr>
            <p:nvPr/>
          </p:nvPicPr>
          <p:blipFill>
            <a:blip r:embed="rId5" cstate="print">
              <a:biLevel thresh="25000"/>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4922" y="1507"/>
              <a:ext cx="402" cy="402"/>
            </a:xfrm>
            <a:prstGeom prst="rect">
              <a:avLst/>
            </a:prstGeom>
            <a:solidFill>
              <a:srgbClr val="00B050"/>
            </a:solidFill>
            <a:ln>
              <a:noFill/>
            </a:ln>
          </p:spPr>
        </p:pic>
        <p:sp>
          <p:nvSpPr>
            <p:cNvPr id="163" name="矩形 162"/>
            <p:cNvSpPr/>
            <p:nvPr/>
          </p:nvSpPr>
          <p:spPr>
            <a:xfrm>
              <a:off x="7651" y="1395"/>
              <a:ext cx="3281" cy="5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dirty="0">
                  <a:solidFill>
                    <a:schemeClr val="bg1"/>
                  </a:solidFill>
                  <a:effectLst/>
                  <a:latin typeface="思源黑体 CN Normal" panose="020B0400000000000000" charset="-122"/>
                  <a:ea typeface="思源黑体 CN Normal" panose="020B0400000000000000" charset="-122"/>
                  <a:cs typeface="思源黑体 CN Normal" panose="020B0400000000000000" charset="-122"/>
                  <a:sym typeface="+mn-ea"/>
                </a:rPr>
                <a:t>PC端：体系内部管理</a:t>
              </a:r>
              <a:endParaRPr lang="zh-CN" altLang="en-US" sz="1200" dirty="0">
                <a:solidFill>
                  <a:schemeClr val="bg1"/>
                </a:solidFill>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2" name="右箭头 11"/>
            <p:cNvSpPr/>
            <p:nvPr/>
          </p:nvSpPr>
          <p:spPr>
            <a:xfrm rot="16200000">
              <a:off x="9283" y="8378"/>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13" name="右箭头 12"/>
            <p:cNvSpPr/>
            <p:nvPr/>
          </p:nvSpPr>
          <p:spPr>
            <a:xfrm rot="5400000">
              <a:off x="15153" y="8283"/>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16" name="右箭头 15"/>
            <p:cNvSpPr/>
            <p:nvPr/>
          </p:nvSpPr>
          <p:spPr>
            <a:xfrm rot="16200000">
              <a:off x="9239" y="3417"/>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17" name="右箭头 16"/>
            <p:cNvSpPr/>
            <p:nvPr/>
          </p:nvSpPr>
          <p:spPr>
            <a:xfrm rot="5400000">
              <a:off x="15156" y="3429"/>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57" name="右箭头 56"/>
            <p:cNvSpPr/>
            <p:nvPr/>
          </p:nvSpPr>
          <p:spPr>
            <a:xfrm>
              <a:off x="9301" y="6376"/>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10" name="右箭头 9"/>
            <p:cNvSpPr/>
            <p:nvPr/>
          </p:nvSpPr>
          <p:spPr>
            <a:xfrm>
              <a:off x="12369" y="6367"/>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sp>
          <p:nvSpPr>
            <p:cNvPr id="11" name="右箭头 10"/>
            <p:cNvSpPr/>
            <p:nvPr/>
          </p:nvSpPr>
          <p:spPr>
            <a:xfrm>
              <a:off x="15215" y="6376"/>
              <a:ext cx="459" cy="33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Normal" panose="020B0400000000000000" charset="-122"/>
                <a:ea typeface="思源黑体 CN Normal" panose="020B0400000000000000" charset="-122"/>
              </a:endParaRPr>
            </a:p>
          </p:txBody>
        </p:sp>
      </p:grpSp>
      <p:pic>
        <p:nvPicPr>
          <p:cNvPr id="21" name="图片 20" descr="icons8-选中的复选框-100 (1)"/>
          <p:cNvPicPr>
            <a:picLocks noChangeAspect="1"/>
          </p:cNvPicPr>
          <p:nvPr/>
        </p:nvPicPr>
        <p:blipFill>
          <a:blip r:embed="rId7"/>
          <a:stretch>
            <a:fillRect/>
          </a:stretch>
        </p:blipFill>
        <p:spPr>
          <a:xfrm>
            <a:off x="8672830" y="4284980"/>
            <a:ext cx="403860" cy="403860"/>
          </a:xfrm>
          <a:prstGeom prst="rect">
            <a:avLst/>
          </a:prstGeom>
        </p:spPr>
      </p:pic>
      <p:sp>
        <p:nvSpPr>
          <p:cNvPr id="22" name="文本框 21"/>
          <p:cNvSpPr txBox="1"/>
          <p:nvPr/>
        </p:nvSpPr>
        <p:spPr>
          <a:xfrm>
            <a:off x="9133205" y="4287520"/>
            <a:ext cx="2501900" cy="398780"/>
          </a:xfrm>
          <a:prstGeom prst="rect">
            <a:avLst/>
          </a:prstGeom>
          <a:noFill/>
        </p:spPr>
        <p:txBody>
          <a:bodyPr wrap="square" rtlCol="0">
            <a:spAutoFit/>
          </a:bodyPr>
          <a:p>
            <a:r>
              <a:rPr lang="zh-CN" altLang="en-US" sz="2000">
                <a:solidFill>
                  <a:schemeClr val="bg1"/>
                </a:solidFill>
              </a:rPr>
              <a:t>任务全程指标量化</a:t>
            </a:r>
            <a:endParaRPr lang="zh-CN" altLang="en-US" sz="2000">
              <a:solidFill>
                <a:schemeClr val="bg1"/>
              </a:solidFill>
            </a:endParaRPr>
          </a:p>
        </p:txBody>
      </p:sp>
      <p:pic>
        <p:nvPicPr>
          <p:cNvPr id="23" name="图片 22" descr="icons8-选中的复选框-100 (1)"/>
          <p:cNvPicPr>
            <a:picLocks noChangeAspect="1"/>
          </p:cNvPicPr>
          <p:nvPr/>
        </p:nvPicPr>
        <p:blipFill>
          <a:blip r:embed="rId7"/>
          <a:stretch>
            <a:fillRect/>
          </a:stretch>
        </p:blipFill>
        <p:spPr>
          <a:xfrm>
            <a:off x="8672830" y="4832350"/>
            <a:ext cx="403860" cy="403860"/>
          </a:xfrm>
          <a:prstGeom prst="rect">
            <a:avLst/>
          </a:prstGeom>
        </p:spPr>
      </p:pic>
      <p:sp>
        <p:nvSpPr>
          <p:cNvPr id="24" name="文本框 23"/>
          <p:cNvSpPr txBox="1"/>
          <p:nvPr/>
        </p:nvSpPr>
        <p:spPr>
          <a:xfrm>
            <a:off x="9133205" y="4834890"/>
            <a:ext cx="2911475" cy="398780"/>
          </a:xfrm>
          <a:prstGeom prst="rect">
            <a:avLst/>
          </a:prstGeom>
          <a:noFill/>
        </p:spPr>
        <p:txBody>
          <a:bodyPr wrap="square" rtlCol="0">
            <a:spAutoFit/>
          </a:bodyPr>
          <a:p>
            <a:r>
              <a:rPr lang="zh-CN" altLang="en-US" sz="2000">
                <a:solidFill>
                  <a:schemeClr val="bg1"/>
                </a:solidFill>
                <a:sym typeface="+mn-ea"/>
              </a:rPr>
              <a:t>工作流程</a:t>
            </a:r>
            <a:r>
              <a:rPr lang="zh-CN" altLang="en-US" sz="2000">
                <a:solidFill>
                  <a:schemeClr val="bg1"/>
                </a:solidFill>
                <a:sym typeface="+mn-ea"/>
              </a:rPr>
              <a:t>环环跟踪监控</a:t>
            </a:r>
            <a:endParaRPr lang="zh-CN" altLang="en-US" sz="2000">
              <a:solidFill>
                <a:schemeClr val="bg1"/>
              </a:solidFill>
              <a:sym typeface="+mn-ea"/>
            </a:endParaRPr>
          </a:p>
        </p:txBody>
      </p:sp>
      <p:pic>
        <p:nvPicPr>
          <p:cNvPr id="25" name="图片 24" descr="icons8-选中的复选框-100 (1)"/>
          <p:cNvPicPr>
            <a:picLocks noChangeAspect="1"/>
          </p:cNvPicPr>
          <p:nvPr/>
        </p:nvPicPr>
        <p:blipFill>
          <a:blip r:embed="rId7"/>
          <a:stretch>
            <a:fillRect/>
          </a:stretch>
        </p:blipFill>
        <p:spPr>
          <a:xfrm>
            <a:off x="8672195" y="5387975"/>
            <a:ext cx="403860" cy="403860"/>
          </a:xfrm>
          <a:prstGeom prst="rect">
            <a:avLst/>
          </a:prstGeom>
        </p:spPr>
      </p:pic>
      <p:sp>
        <p:nvSpPr>
          <p:cNvPr id="26" name="文本框 25"/>
          <p:cNvSpPr txBox="1"/>
          <p:nvPr/>
        </p:nvSpPr>
        <p:spPr>
          <a:xfrm>
            <a:off x="9132570" y="5390515"/>
            <a:ext cx="2501900" cy="706755"/>
          </a:xfrm>
          <a:prstGeom prst="rect">
            <a:avLst/>
          </a:prstGeom>
          <a:noFill/>
        </p:spPr>
        <p:txBody>
          <a:bodyPr wrap="square" rtlCol="0">
            <a:spAutoFit/>
          </a:bodyPr>
          <a:p>
            <a:r>
              <a:rPr lang="zh-CN" altLang="en-US" sz="2000">
                <a:solidFill>
                  <a:schemeClr val="bg1"/>
                </a:solidFill>
                <a:sym typeface="+mn-ea"/>
              </a:rPr>
              <a:t>部门联动、协同管理、数据流通</a:t>
            </a:r>
            <a:endParaRPr lang="zh-CN" altLang="en-US" sz="2000">
              <a:solidFill>
                <a:schemeClr val="bg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5380" y="2854960"/>
            <a:ext cx="1135380" cy="755650"/>
          </a:xfrm>
          <a:prstGeom prst="rect">
            <a:avLst/>
          </a:prstGeom>
          <a:noFill/>
        </p:spPr>
        <p:txBody>
          <a:bodyPr wrap="square" rtlCol="0">
            <a:spAutoFit/>
          </a:bodyPr>
          <a:lstStyle/>
          <a:p>
            <a:pPr algn="ctr">
              <a:lnSpc>
                <a:spcPct val="90000"/>
              </a:lnSpc>
            </a:pPr>
            <a:r>
              <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rPr>
              <a:t>04</a:t>
            </a:r>
            <a:endPar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endParaRPr>
          </a:p>
        </p:txBody>
      </p:sp>
      <p:sp>
        <p:nvSpPr>
          <p:cNvPr id="6" name="矩形 5"/>
          <p:cNvSpPr/>
          <p:nvPr/>
        </p:nvSpPr>
        <p:spPr>
          <a:xfrm>
            <a:off x="1201420" y="3610610"/>
            <a:ext cx="9236075"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kumimoji="1"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深改政务的数字化创新</a:t>
            </a:r>
            <a:endParaRPr kumimoji="1"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endParaRPr>
          </a:p>
        </p:txBody>
      </p:sp>
      <p:sp>
        <p:nvSpPr>
          <p:cNvPr id="2" name="直角三角形 1"/>
          <p:cNvSpPr/>
          <p:nvPr/>
        </p:nvSpPr>
        <p:spPr>
          <a:xfrm rot="5400000">
            <a:off x="756920" y="293941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35405" y="4757420"/>
            <a:ext cx="1581150" cy="398780"/>
          </a:xfrm>
          <a:prstGeom prst="rect">
            <a:avLst/>
          </a:prstGeom>
          <a:noFill/>
        </p:spPr>
        <p:txBody>
          <a:bodyPr wrap="square" rtlCol="0">
            <a:spAutoFit/>
          </a:bodyPr>
          <a:p>
            <a:pPr algn="ctr"/>
            <a:r>
              <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rPr>
              <a:t>数字化报告</a:t>
            </a:r>
            <a:endPar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endParaRPr>
          </a:p>
        </p:txBody>
      </p:sp>
      <p:sp>
        <p:nvSpPr>
          <p:cNvPr id="8" name="文本框 7"/>
          <p:cNvSpPr txBox="1"/>
          <p:nvPr/>
        </p:nvSpPr>
        <p:spPr>
          <a:xfrm>
            <a:off x="3224530" y="4757420"/>
            <a:ext cx="2170430" cy="398780"/>
          </a:xfrm>
          <a:prstGeom prst="rect">
            <a:avLst/>
          </a:prstGeom>
          <a:noFill/>
        </p:spPr>
        <p:txBody>
          <a:bodyPr wrap="square" rtlCol="0">
            <a:spAutoFit/>
          </a:bodyPr>
          <a:p>
            <a:pPr algn="ctr"/>
            <a:r>
              <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rPr>
              <a:t>改革台账自动化</a:t>
            </a:r>
            <a:endPar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endParaRPr>
          </a:p>
        </p:txBody>
      </p:sp>
      <p:sp>
        <p:nvSpPr>
          <p:cNvPr id="10" name="文本框 9"/>
          <p:cNvSpPr txBox="1"/>
          <p:nvPr/>
        </p:nvSpPr>
        <p:spPr>
          <a:xfrm>
            <a:off x="5694680" y="4756785"/>
            <a:ext cx="3237230" cy="398780"/>
          </a:xfrm>
          <a:prstGeom prst="rect">
            <a:avLst/>
          </a:prstGeom>
          <a:noFill/>
        </p:spPr>
        <p:txBody>
          <a:bodyPr wrap="square" rtlCol="0">
            <a:spAutoFit/>
          </a:bodyPr>
          <a:p>
            <a:pPr algn="l"/>
            <a:r>
              <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rPr>
              <a:t>多维度数据可视化分析</a:t>
            </a:r>
            <a:endParaRPr lang="zh-CN" altLang="en-US" sz="2000" spc="20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sym typeface="+mn-ea"/>
            </a:endParaRPr>
          </a:p>
        </p:txBody>
      </p:sp>
      <p:sp>
        <p:nvSpPr>
          <p:cNvPr id="12" name="椭圆 11"/>
          <p:cNvSpPr/>
          <p:nvPr/>
        </p:nvSpPr>
        <p:spPr>
          <a:xfrm>
            <a:off x="3027680" y="4914265"/>
            <a:ext cx="85725" cy="857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501640" y="4914265"/>
            <a:ext cx="85725" cy="857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81075" y="264795"/>
            <a:ext cx="10852150" cy="536575"/>
          </a:xfrm>
        </p:spPr>
        <p:txBody>
          <a:bodyPr/>
          <a:p>
            <a:r>
              <a:rPr>
                <a:solidFill>
                  <a:schemeClr val="accent4">
                    <a:lumMod val="60000"/>
                    <a:lumOff val="40000"/>
                  </a:schemeClr>
                </a:solidFill>
                <a:effectLst>
                  <a:outerShdw blurRad="38100" dist="38100" dir="2700000" algn="tl">
                    <a:srgbClr val="000000">
                      <a:alpha val="43137"/>
                    </a:srgbClr>
                  </a:outerShdw>
                </a:effectLst>
              </a:rPr>
              <a:t>创新：任务轨迹自动化台账</a:t>
            </a:r>
            <a:endParaRPr>
              <a:solidFill>
                <a:schemeClr val="accent4">
                  <a:lumMod val="60000"/>
                  <a:lumOff val="40000"/>
                </a:schemeClr>
              </a:solidFill>
              <a:effectLst>
                <a:outerShdw blurRad="38100" dist="38100" dir="2700000" algn="tl">
                  <a:srgbClr val="000000">
                    <a:alpha val="43137"/>
                  </a:srgbClr>
                </a:outerShdw>
              </a:effectLst>
            </a:endParaRPr>
          </a:p>
        </p:txBody>
      </p:sp>
      <p:pic>
        <p:nvPicPr>
          <p:cNvPr id="4" name="图片 3"/>
          <p:cNvPicPr>
            <a:picLocks noChangeAspect="1"/>
          </p:cNvPicPr>
          <p:nvPr/>
        </p:nvPicPr>
        <p:blipFill>
          <a:blip r:embed="rId1"/>
          <a:stretch>
            <a:fillRect/>
          </a:stretch>
        </p:blipFill>
        <p:spPr>
          <a:xfrm>
            <a:off x="5659755" y="2472055"/>
            <a:ext cx="6173470" cy="3662680"/>
          </a:xfrm>
          <a:prstGeom prst="rect">
            <a:avLst/>
          </a:prstGeom>
          <a:effectLst>
            <a:reflection blurRad="6350" stA="32000" endA="300" endPos="12000" dir="5400000" sy="-100000" algn="bl" rotWithShape="0"/>
          </a:effectLst>
        </p:spPr>
      </p:pic>
      <p:sp>
        <p:nvSpPr>
          <p:cNvPr id="3" name="文本框 2"/>
          <p:cNvSpPr txBox="1"/>
          <p:nvPr/>
        </p:nvSpPr>
        <p:spPr>
          <a:xfrm>
            <a:off x="10417810" y="5718175"/>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8" name="直角三角形 7"/>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icons8-选中的复选框-100 (1)"/>
          <p:cNvPicPr>
            <a:picLocks noChangeAspect="1"/>
          </p:cNvPicPr>
          <p:nvPr/>
        </p:nvPicPr>
        <p:blipFill>
          <a:blip r:embed="rId2"/>
          <a:stretch>
            <a:fillRect/>
          </a:stretch>
        </p:blipFill>
        <p:spPr>
          <a:xfrm>
            <a:off x="681355" y="1405255"/>
            <a:ext cx="403860" cy="403860"/>
          </a:xfrm>
          <a:prstGeom prst="rect">
            <a:avLst/>
          </a:prstGeom>
        </p:spPr>
      </p:pic>
      <p:sp>
        <p:nvSpPr>
          <p:cNvPr id="10" name="文本框 9"/>
          <p:cNvSpPr txBox="1"/>
          <p:nvPr/>
        </p:nvSpPr>
        <p:spPr>
          <a:xfrm>
            <a:off x="1141730" y="1410335"/>
            <a:ext cx="5975985" cy="398780"/>
          </a:xfrm>
          <a:prstGeom prst="rect">
            <a:avLst/>
          </a:prstGeom>
          <a:noFill/>
        </p:spPr>
        <p:txBody>
          <a:bodyPr wrap="square" rtlCol="0">
            <a:spAutoFit/>
          </a:bodyPr>
          <a:p>
            <a:r>
              <a:rPr lang="zh-CN" altLang="en-US" sz="2000">
                <a:solidFill>
                  <a:schemeClr val="bg1"/>
                </a:solidFill>
              </a:rPr>
              <a:t>自动采集落实改革任务过程中</a:t>
            </a:r>
            <a:r>
              <a:rPr lang="zh-CN" altLang="en-US" sz="2000">
                <a:solidFill>
                  <a:schemeClr val="bg1"/>
                </a:solidFill>
              </a:rPr>
              <a:t>的所有</a:t>
            </a:r>
            <a:r>
              <a:rPr lang="zh-CN" altLang="en-US" sz="2000">
                <a:solidFill>
                  <a:schemeClr val="bg1"/>
                </a:solidFill>
              </a:rPr>
              <a:t>数据</a:t>
            </a:r>
            <a:endParaRPr lang="zh-CN" altLang="en-US" sz="2000">
              <a:solidFill>
                <a:schemeClr val="bg1"/>
              </a:solidFill>
            </a:endParaRPr>
          </a:p>
        </p:txBody>
      </p:sp>
      <p:pic>
        <p:nvPicPr>
          <p:cNvPr id="11" name="图片 10" descr="icons8-选中的复选框-100 (1)"/>
          <p:cNvPicPr>
            <a:picLocks noChangeAspect="1"/>
          </p:cNvPicPr>
          <p:nvPr/>
        </p:nvPicPr>
        <p:blipFill>
          <a:blip r:embed="rId2"/>
          <a:stretch>
            <a:fillRect/>
          </a:stretch>
        </p:blipFill>
        <p:spPr>
          <a:xfrm>
            <a:off x="681355" y="2068195"/>
            <a:ext cx="403860" cy="403860"/>
          </a:xfrm>
          <a:prstGeom prst="rect">
            <a:avLst/>
          </a:prstGeom>
        </p:spPr>
      </p:pic>
      <p:sp>
        <p:nvSpPr>
          <p:cNvPr id="12" name="文本框 11"/>
          <p:cNvSpPr txBox="1"/>
          <p:nvPr/>
        </p:nvSpPr>
        <p:spPr>
          <a:xfrm>
            <a:off x="1141730" y="2073275"/>
            <a:ext cx="2501900" cy="398780"/>
          </a:xfrm>
          <a:prstGeom prst="rect">
            <a:avLst/>
          </a:prstGeom>
          <a:noFill/>
        </p:spPr>
        <p:txBody>
          <a:bodyPr wrap="square" rtlCol="0">
            <a:spAutoFit/>
          </a:bodyPr>
          <a:p>
            <a:r>
              <a:rPr lang="zh-CN" altLang="en-US" sz="2000">
                <a:solidFill>
                  <a:schemeClr val="bg1"/>
                </a:solidFill>
              </a:rPr>
              <a:t>数据智能清洗整理</a:t>
            </a:r>
            <a:endParaRPr lang="zh-CN" altLang="en-US" sz="2000">
              <a:solidFill>
                <a:schemeClr val="bg1"/>
              </a:solidFill>
            </a:endParaRPr>
          </a:p>
        </p:txBody>
      </p:sp>
      <p:pic>
        <p:nvPicPr>
          <p:cNvPr id="13" name="图片 12" descr="icons8-选中的复选框-100 (1)"/>
          <p:cNvPicPr>
            <a:picLocks noChangeAspect="1"/>
          </p:cNvPicPr>
          <p:nvPr/>
        </p:nvPicPr>
        <p:blipFill>
          <a:blip r:embed="rId2"/>
          <a:stretch>
            <a:fillRect/>
          </a:stretch>
        </p:blipFill>
        <p:spPr>
          <a:xfrm>
            <a:off x="681355" y="2725420"/>
            <a:ext cx="403860" cy="403860"/>
          </a:xfrm>
          <a:prstGeom prst="rect">
            <a:avLst/>
          </a:prstGeom>
        </p:spPr>
      </p:pic>
      <p:sp>
        <p:nvSpPr>
          <p:cNvPr id="14" name="文本框 13"/>
          <p:cNvSpPr txBox="1"/>
          <p:nvPr/>
        </p:nvSpPr>
        <p:spPr>
          <a:xfrm>
            <a:off x="1141730" y="2730500"/>
            <a:ext cx="2501900" cy="398780"/>
          </a:xfrm>
          <a:prstGeom prst="rect">
            <a:avLst/>
          </a:prstGeom>
          <a:noFill/>
        </p:spPr>
        <p:txBody>
          <a:bodyPr wrap="square" rtlCol="0">
            <a:spAutoFit/>
          </a:bodyPr>
          <a:p>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统一规范，统一格式</a:t>
            </a:r>
            <a:endParaRPr lang="zh-CN" altLang="en-US" sz="2000">
              <a:solidFill>
                <a:schemeClr val="bg1"/>
              </a:solidFill>
            </a:endParaRPr>
          </a:p>
        </p:txBody>
      </p:sp>
      <p:pic>
        <p:nvPicPr>
          <p:cNvPr id="15" name="图片 14" descr="icons8-选中的复选框-100 (1)"/>
          <p:cNvPicPr>
            <a:picLocks noChangeAspect="1"/>
          </p:cNvPicPr>
          <p:nvPr/>
        </p:nvPicPr>
        <p:blipFill>
          <a:blip r:embed="rId2"/>
          <a:stretch>
            <a:fillRect/>
          </a:stretch>
        </p:blipFill>
        <p:spPr>
          <a:xfrm>
            <a:off x="681355" y="3383280"/>
            <a:ext cx="403860" cy="403860"/>
          </a:xfrm>
          <a:prstGeom prst="rect">
            <a:avLst/>
          </a:prstGeom>
        </p:spPr>
      </p:pic>
      <p:sp>
        <p:nvSpPr>
          <p:cNvPr id="16" name="文本框 15"/>
          <p:cNvSpPr txBox="1"/>
          <p:nvPr/>
        </p:nvSpPr>
        <p:spPr>
          <a:xfrm>
            <a:off x="1141730" y="3383280"/>
            <a:ext cx="2501900" cy="398780"/>
          </a:xfrm>
          <a:prstGeom prst="rect">
            <a:avLst/>
          </a:prstGeom>
          <a:noFill/>
        </p:spPr>
        <p:txBody>
          <a:bodyPr wrap="square" rtlCol="0">
            <a:spAutoFit/>
          </a:bodyPr>
          <a:p>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自动分</a:t>
            </a:r>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类</a:t>
            </a:r>
            <a:endParaRPr lang="zh-CN" altLang="en-US" sz="2000">
              <a:solidFill>
                <a:schemeClr val="bg1"/>
              </a:solidFill>
            </a:endParaRPr>
          </a:p>
        </p:txBody>
      </p:sp>
      <p:sp>
        <p:nvSpPr>
          <p:cNvPr id="5" name="矩形 4"/>
          <p:cNvSpPr/>
          <p:nvPr/>
        </p:nvSpPr>
        <p:spPr>
          <a:xfrm>
            <a:off x="681355" y="4430395"/>
            <a:ext cx="3728720" cy="138366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p>
            <a:pPr algn="just"/>
            <a:r>
              <a:rPr lang="zh-CN" altLang="en-US">
                <a:solidFill>
                  <a:schemeClr val="accent4">
                    <a:lumMod val="60000"/>
                    <a:lumOff val="40000"/>
                  </a:schemeClr>
                </a:solidFill>
              </a:rPr>
              <a:t>自动化台账录入，有效解决规范不统一，人工录入工作量大的问题，</a:t>
            </a:r>
            <a:r>
              <a:rPr lang="zh-CN" altLang="en-US">
                <a:solidFill>
                  <a:schemeClr val="accent4">
                    <a:lumMod val="60000"/>
                    <a:lumOff val="40000"/>
                  </a:schemeClr>
                </a:solidFill>
              </a:rPr>
              <a:t>从而更多专注于改革事项。</a:t>
            </a:r>
            <a:endParaRPr lang="zh-CN" altLang="en-US">
              <a:solidFill>
                <a:schemeClr val="accent4">
                  <a:lumMod val="60000"/>
                  <a:lumOff val="40000"/>
                </a:schemeClr>
              </a:solidFill>
            </a:endParaRPr>
          </a:p>
        </p:txBody>
      </p:sp>
      <p:pic>
        <p:nvPicPr>
          <p:cNvPr id="9" name="图片 8" descr="icons8-复选标记-100"/>
          <p:cNvPicPr>
            <a:picLocks noChangeAspect="1"/>
          </p:cNvPicPr>
          <p:nvPr/>
        </p:nvPicPr>
        <p:blipFill>
          <a:blip r:embed="rId3"/>
          <a:stretch>
            <a:fillRect/>
          </a:stretch>
        </p:blipFill>
        <p:spPr>
          <a:xfrm>
            <a:off x="2301875" y="4179570"/>
            <a:ext cx="487680" cy="487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52805" y="264795"/>
            <a:ext cx="5182235" cy="536575"/>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创新：深改</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数字化智能</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报告</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五边形 1"/>
          <p:cNvSpPr/>
          <p:nvPr/>
        </p:nvSpPr>
        <p:spPr>
          <a:xfrm>
            <a:off x="379730" y="2169160"/>
            <a:ext cx="18751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改革任务立项</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0" name="燕尾形 9"/>
          <p:cNvSpPr/>
          <p:nvPr/>
        </p:nvSpPr>
        <p:spPr>
          <a:xfrm>
            <a:off x="2000885" y="2169160"/>
            <a:ext cx="2121535"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任务</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分解、下达</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5" name="燕尾形 14"/>
          <p:cNvSpPr/>
          <p:nvPr/>
        </p:nvSpPr>
        <p:spPr>
          <a:xfrm>
            <a:off x="3867150" y="2169160"/>
            <a:ext cx="241808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专项小组任务分解、下达</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3" name="燕尾形 22"/>
          <p:cNvSpPr/>
          <p:nvPr/>
        </p:nvSpPr>
        <p:spPr>
          <a:xfrm>
            <a:off x="6035675" y="2169160"/>
            <a:ext cx="241808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相关责任单位</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执行</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4" name="燕尾形 23"/>
          <p:cNvSpPr/>
          <p:nvPr/>
        </p:nvSpPr>
        <p:spPr>
          <a:xfrm>
            <a:off x="8194675" y="2169160"/>
            <a:ext cx="254381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任务办结</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8" name="文本框 27"/>
          <p:cNvSpPr txBox="1"/>
          <p:nvPr/>
        </p:nvSpPr>
        <p:spPr>
          <a:xfrm>
            <a:off x="379730" y="1461770"/>
            <a:ext cx="2759710" cy="398780"/>
          </a:xfrm>
          <a:prstGeom prst="rect">
            <a:avLst/>
          </a:prstGeom>
          <a:noFill/>
        </p:spPr>
        <p:txBody>
          <a:bodyPr wrap="square" rtlCol="0">
            <a:spAutoFit/>
          </a:bodyPr>
          <a:p>
            <a:r>
              <a:rPr lang="zh-CN" altLang="en-US" sz="2000">
                <a:solidFill>
                  <a:schemeClr val="bg1"/>
                </a:solidFill>
                <a:latin typeface="思源黑体 CN Normal" panose="020B0400000000000000" charset="-122"/>
                <a:ea typeface="思源黑体 CN Normal" panose="020B0400000000000000" charset="-122"/>
              </a:rPr>
              <a:t>常规的改革任务流程：</a:t>
            </a:r>
            <a:endParaRPr lang="zh-CN" altLang="en-US" sz="2000">
              <a:solidFill>
                <a:schemeClr val="bg1"/>
              </a:solidFill>
              <a:latin typeface="思源黑体 CN Normal" panose="020B0400000000000000" charset="-122"/>
              <a:ea typeface="思源黑体 CN Normal" panose="020B0400000000000000" charset="-122"/>
            </a:endParaRPr>
          </a:p>
        </p:txBody>
      </p:sp>
      <p:sp>
        <p:nvSpPr>
          <p:cNvPr id="29" name="椭圆形标注 28"/>
          <p:cNvSpPr/>
          <p:nvPr/>
        </p:nvSpPr>
        <p:spPr>
          <a:xfrm>
            <a:off x="3603625" y="4840605"/>
            <a:ext cx="2289175" cy="1162685"/>
          </a:xfrm>
          <a:prstGeom prst="wedgeEllipseCallout">
            <a:avLst>
              <a:gd name="adj1" fmla="val 51160"/>
              <a:gd name="adj2" fmla="val -39459"/>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rgbClr val="F15757"/>
                </a:solidFill>
                <a:effectLst/>
                <a:latin typeface="思源黑体 CN Normal" panose="020B0400000000000000" charset="-122"/>
                <a:ea typeface="思源黑体 CN Normal" panose="020B0400000000000000" charset="-122"/>
                <a:sym typeface="+mn-ea"/>
              </a:rPr>
              <a:t>思考</a:t>
            </a:r>
            <a:r>
              <a:rPr lang="zh-CN" altLang="en-US" sz="2400">
                <a:solidFill>
                  <a:srgbClr val="F15757"/>
                </a:solidFill>
                <a:effectLst/>
                <a:latin typeface="思源黑体 CN Normal" panose="020B0400000000000000" charset="-122"/>
                <a:ea typeface="思源黑体 CN Normal" panose="020B0400000000000000" charset="-122"/>
              </a:rPr>
              <a:t>问题（场景</a:t>
            </a:r>
            <a:r>
              <a:rPr lang="zh-CN" altLang="en-US" sz="2400">
                <a:solidFill>
                  <a:srgbClr val="F15757"/>
                </a:solidFill>
                <a:effectLst/>
                <a:latin typeface="思源黑体 CN Normal" panose="020B0400000000000000" charset="-122"/>
                <a:ea typeface="思源黑体 CN Normal" panose="020B0400000000000000" charset="-122"/>
              </a:rPr>
              <a:t>）</a:t>
            </a:r>
            <a:endParaRPr lang="zh-CN" altLang="en-US" sz="2400">
              <a:solidFill>
                <a:srgbClr val="F15757"/>
              </a:solidFill>
              <a:effectLst/>
              <a:latin typeface="思源黑体 CN Normal" panose="020B0400000000000000" charset="-122"/>
              <a:ea typeface="思源黑体 CN Normal" panose="020B0400000000000000" charset="-122"/>
            </a:endParaRPr>
          </a:p>
        </p:txBody>
      </p:sp>
      <p:sp>
        <p:nvSpPr>
          <p:cNvPr id="32" name="文本框 31"/>
          <p:cNvSpPr txBox="1"/>
          <p:nvPr/>
        </p:nvSpPr>
        <p:spPr>
          <a:xfrm>
            <a:off x="774065" y="3696970"/>
            <a:ext cx="5118735" cy="398780"/>
          </a:xfrm>
          <a:prstGeom prst="rect">
            <a:avLst/>
          </a:prstGeom>
          <a:noFill/>
        </p:spPr>
        <p:txBody>
          <a:bodyPr wrap="square" rtlCol="0">
            <a:spAutoFit/>
          </a:bodyPr>
          <a:p>
            <a:r>
              <a:rPr lang="zh-CN" altLang="en-US" sz="2000">
                <a:solidFill>
                  <a:schemeClr val="accent4">
                    <a:lumMod val="60000"/>
                    <a:lumOff val="40000"/>
                  </a:schemeClr>
                </a:solidFill>
                <a:latin typeface="思源黑体 CN Normal" panose="020B0400000000000000" charset="-122"/>
                <a:ea typeface="思源黑体 CN Normal" panose="020B0400000000000000" charset="-122"/>
              </a:rPr>
              <a:t>一个父任务，多个子任务组成一个</a:t>
            </a:r>
            <a:r>
              <a:rPr lang="zh-CN" altLang="en-US" sz="2000" u="sng">
                <a:solidFill>
                  <a:schemeClr val="accent4">
                    <a:lumMod val="60000"/>
                    <a:lumOff val="40000"/>
                  </a:schemeClr>
                </a:solidFill>
                <a:latin typeface="思源黑体 CN Normal" panose="020B0400000000000000" charset="-122"/>
                <a:ea typeface="思源黑体 CN Normal" panose="020B0400000000000000" charset="-122"/>
              </a:rPr>
              <a:t>任务链</a:t>
            </a:r>
            <a:endParaRPr lang="zh-CN" altLang="en-US" sz="2000" u="sng">
              <a:solidFill>
                <a:schemeClr val="accent4">
                  <a:lumMod val="60000"/>
                  <a:lumOff val="40000"/>
                </a:schemeClr>
              </a:solidFill>
              <a:latin typeface="思源黑体 CN Normal" panose="020B0400000000000000" charset="-122"/>
              <a:ea typeface="思源黑体 CN Normal" panose="020B0400000000000000" charset="-122"/>
            </a:endParaRPr>
          </a:p>
        </p:txBody>
      </p:sp>
      <p:sp>
        <p:nvSpPr>
          <p:cNvPr id="34" name="左大括号 33"/>
          <p:cNvSpPr/>
          <p:nvPr/>
        </p:nvSpPr>
        <p:spPr>
          <a:xfrm rot="16200000">
            <a:off x="3148965" y="339090"/>
            <a:ext cx="368935" cy="5906135"/>
          </a:xfrm>
          <a:prstGeom prst="leftBrace">
            <a:avLst>
              <a:gd name="adj1" fmla="val 67125"/>
              <a:gd name="adj2" fmla="val 50048"/>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5" name="文本框 34"/>
          <p:cNvSpPr txBox="1"/>
          <p:nvPr/>
        </p:nvSpPr>
        <p:spPr>
          <a:xfrm>
            <a:off x="6035040" y="4337685"/>
            <a:ext cx="5866130" cy="1753235"/>
          </a:xfrm>
          <a:prstGeom prst="rect">
            <a:avLst/>
          </a:prstGeom>
          <a:noFill/>
        </p:spPr>
        <p:txBody>
          <a:bodyPr wrap="square" rtlCol="0">
            <a:spAutoFit/>
          </a:bodyPr>
          <a:p>
            <a:pPr>
              <a:lnSpc>
                <a:spcPct val="150000"/>
              </a:lnSpc>
              <a:spcBef>
                <a:spcPts val="0"/>
              </a:spcBef>
              <a:spcAft>
                <a:spcPts val="0"/>
              </a:spcAft>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当任务链办结后：</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改革成果如何向上级汇报或者内部单位总结</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学习？</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省市区之间如何</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共享改革经验？</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如何高效地在多个</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官方平台</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上宣传、推广改革成果？</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p:sp>
        <p:nvSpPr>
          <p:cNvPr id="6" name="圆角矩形 5"/>
          <p:cNvSpPr/>
          <p:nvPr/>
        </p:nvSpPr>
        <p:spPr>
          <a:xfrm>
            <a:off x="447675" y="2715260"/>
            <a:ext cx="2127885" cy="37084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 </a:t>
            </a:r>
            <a:r>
              <a:rPr lang="en-US" altLang="zh-CN"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 </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5" name="文本框 4"/>
          <p:cNvSpPr txBox="1"/>
          <p:nvPr/>
        </p:nvSpPr>
        <p:spPr>
          <a:xfrm>
            <a:off x="3116580" y="5688330"/>
            <a:ext cx="5295265" cy="460375"/>
          </a:xfrm>
          <a:prstGeom prst="rect">
            <a:avLst/>
          </a:prstGeom>
          <a:noFill/>
        </p:spPr>
        <p:txBody>
          <a:bodyPr wrap="square" rtlCol="0">
            <a:spAutoFit/>
          </a:bodyPr>
          <a:p>
            <a:r>
              <a:rPr lang="en-US" altLang="zh-CN"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5</a:t>
            </a:r>
            <a:r>
              <a:rPr lang="zh-CN" altLang="en-US"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大步骤，大约</a:t>
            </a:r>
            <a:r>
              <a:rPr lang="zh-CN" altLang="en-US"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需要花费</a:t>
            </a:r>
            <a:r>
              <a:rPr lang="en-US" altLang="zh-CN"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7~14</a:t>
            </a:r>
            <a:r>
              <a:rPr lang="zh-CN" altLang="en-US"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天</a:t>
            </a:r>
            <a:r>
              <a:rPr lang="zh-CN" altLang="en-US"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时间</a:t>
            </a:r>
            <a:endParaRPr lang="zh-CN" altLang="en-US"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34" name="左大括号 33"/>
          <p:cNvSpPr/>
          <p:nvPr/>
        </p:nvSpPr>
        <p:spPr>
          <a:xfrm rot="16200000">
            <a:off x="5631815" y="108585"/>
            <a:ext cx="217170" cy="10586085"/>
          </a:xfrm>
          <a:prstGeom prst="leftBrace">
            <a:avLst>
              <a:gd name="adj1" fmla="val 67125"/>
              <a:gd name="adj2" fmla="val 49988"/>
            </a:avLst>
          </a:prstGeom>
          <a:ln w="28575">
            <a:solidFill>
              <a:srgbClr val="F05053"/>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标题 3"/>
          <p:cNvSpPr>
            <a:spLocks noGrp="1"/>
          </p:cNvSpPr>
          <p:nvPr>
            <p:ph type="title"/>
          </p:nvPr>
        </p:nvSpPr>
        <p:spPr>
          <a:xfrm>
            <a:off x="852805" y="264795"/>
            <a:ext cx="6626225" cy="536575"/>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应用场景1：改革任务的分析汇总</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79730" y="1216660"/>
            <a:ext cx="7166610" cy="829945"/>
          </a:xfrm>
          <a:prstGeom prst="rect">
            <a:avLst/>
          </a:prstGeom>
          <a:noFill/>
        </p:spPr>
        <p:txBody>
          <a:bodyPr wrap="square" rtlCol="0">
            <a:spAutoFit/>
          </a:bodyPr>
          <a:p>
            <a:pPr algn="l">
              <a:lnSpc>
                <a:spcPct val="150000"/>
              </a:lnSpc>
            </a:pPr>
            <a:r>
              <a:rPr lang="zh-CN" altLang="en-US" sz="1600">
                <a:solidFill>
                  <a:schemeClr val="bg1"/>
                </a:solidFill>
                <a:latin typeface="思源黑体 CN Light" panose="020B0300000000000000" charset="-122"/>
                <a:ea typeface="思源黑体 CN Light" panose="020B0300000000000000" charset="-122"/>
              </a:rPr>
              <a:t>对于</a:t>
            </a:r>
            <a:r>
              <a:rPr lang="zh-CN" altLang="en-US" sz="1600">
                <a:solidFill>
                  <a:schemeClr val="bg1"/>
                </a:solidFill>
                <a:latin typeface="思源黑体 CN Light" panose="020B0300000000000000" charset="-122"/>
                <a:ea typeface="思源黑体 CN Light" panose="020B0300000000000000" charset="-122"/>
                <a:sym typeface="+mn-ea"/>
              </a:rPr>
              <a:t>已结办</a:t>
            </a:r>
            <a:r>
              <a:rPr lang="zh-CN" altLang="en-US" sz="1600">
                <a:solidFill>
                  <a:schemeClr val="bg1"/>
                </a:solidFill>
                <a:latin typeface="思源黑体 CN Light" panose="020B0300000000000000" charset="-122"/>
                <a:ea typeface="思源黑体 CN Light" panose="020B0300000000000000" charset="-122"/>
                <a:sym typeface="+mn-ea"/>
              </a:rPr>
              <a:t>的改革任务，以前</a:t>
            </a:r>
            <a:r>
              <a:rPr lang="zh-CN" altLang="en-US" sz="1600">
                <a:solidFill>
                  <a:schemeClr val="bg1"/>
                </a:solidFill>
                <a:latin typeface="思源黑体 CN Light" panose="020B0300000000000000" charset="-122"/>
                <a:ea typeface="思源黑体 CN Light" panose="020B0300000000000000" charset="-122"/>
              </a:rPr>
              <a:t>需要人工进行整个周期的相关信息收集、整理，最后再根据汇报场合进行编写。写报告需要耗费大量的人力和时间。</a:t>
            </a:r>
            <a:endParaRPr lang="zh-CN" altLang="en-US" sz="1600">
              <a:solidFill>
                <a:schemeClr val="bg1"/>
              </a:solidFill>
              <a:latin typeface="思源黑体 CN Light" panose="020B0300000000000000" charset="-122"/>
              <a:ea typeface="思源黑体 CN Light" panose="020B0300000000000000" charset="-122"/>
            </a:endParaRPr>
          </a:p>
        </p:txBody>
      </p:sp>
      <p:sp>
        <p:nvSpPr>
          <p:cNvPr id="19" name="矩形 18"/>
          <p:cNvSpPr/>
          <p:nvPr/>
        </p:nvSpPr>
        <p:spPr>
          <a:xfrm>
            <a:off x="447675" y="3468370"/>
            <a:ext cx="1875155" cy="1590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0" name="文本框 19"/>
          <p:cNvSpPr txBox="1"/>
          <p:nvPr/>
        </p:nvSpPr>
        <p:spPr>
          <a:xfrm>
            <a:off x="447675" y="3557905"/>
            <a:ext cx="1886585" cy="645160"/>
          </a:xfrm>
          <a:prstGeom prst="rect">
            <a:avLst/>
          </a:prstGeom>
          <a:noFill/>
        </p:spPr>
        <p:txBody>
          <a:bodyPr wrap="square" rtlCol="0">
            <a:spAutoFit/>
          </a:bodyPr>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收集相关</a:t>
            </a:r>
            <a:endParaRPr lang="zh-CN" altLang="en-US">
              <a:solidFill>
                <a:schemeClr val="accent5"/>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纸质资料</a:t>
            </a:r>
            <a:endParaRPr lang="zh-CN" altLang="en-US">
              <a:solidFill>
                <a:schemeClr val="accent5"/>
              </a:solidFill>
              <a:effectLst/>
              <a:latin typeface="思源黑体 CN Normal" panose="020B0400000000000000" charset="-122"/>
              <a:ea typeface="思源黑体 CN Normal" panose="020B0400000000000000" charset="-122"/>
              <a:sym typeface="+mn-ea"/>
            </a:endParaRPr>
          </a:p>
        </p:txBody>
      </p:sp>
      <p:sp>
        <p:nvSpPr>
          <p:cNvPr id="21" name="文本框 20"/>
          <p:cNvSpPr txBox="1"/>
          <p:nvPr/>
        </p:nvSpPr>
        <p:spPr>
          <a:xfrm>
            <a:off x="548640" y="4269740"/>
            <a:ext cx="1682750" cy="645160"/>
          </a:xfrm>
          <a:prstGeom prst="rect">
            <a:avLst/>
          </a:prstGeom>
          <a:noFill/>
        </p:spPr>
        <p:txBody>
          <a:bodyPr wrap="square" rtlCol="0">
            <a:spAutoFit/>
          </a:bodyPr>
          <a:p>
            <a:pPr algn="just"/>
            <a:r>
              <a:rPr lang="zh-CN" altLang="en-US" sz="1200">
                <a:solidFill>
                  <a:schemeClr val="tx1">
                    <a:lumMod val="65000"/>
                    <a:lumOff val="35000"/>
                  </a:schemeClr>
                </a:solidFill>
                <a:latin typeface="思源黑体 CN Normal" panose="020B0400000000000000" charset="-122"/>
                <a:ea typeface="思源黑体 CN Normal" panose="020B0400000000000000" charset="-122"/>
              </a:rPr>
              <a:t>以年度任务为例，需要查找收集一年以来的所有相关</a:t>
            </a:r>
            <a:r>
              <a:rPr lang="zh-CN" altLang="en-US" sz="1200" u="sng">
                <a:solidFill>
                  <a:schemeClr val="tx1">
                    <a:lumMod val="65000"/>
                    <a:lumOff val="35000"/>
                  </a:schemeClr>
                </a:solidFill>
                <a:latin typeface="思源黑体 CN Normal" panose="020B0400000000000000" charset="-122"/>
                <a:ea typeface="思源黑体 CN Normal" panose="020B0400000000000000" charset="-122"/>
              </a:rPr>
              <a:t>纸质文件</a:t>
            </a:r>
            <a:r>
              <a:rPr lang="zh-CN" altLang="en-US" sz="1200">
                <a:solidFill>
                  <a:schemeClr val="tx1">
                    <a:lumMod val="65000"/>
                    <a:lumOff val="35000"/>
                  </a:schemeClr>
                </a:solidFill>
                <a:latin typeface="思源黑体 CN Normal" panose="020B0400000000000000" charset="-122"/>
                <a:ea typeface="思源黑体 CN Normal" panose="020B0400000000000000" charset="-122"/>
              </a:rPr>
              <a:t>。</a:t>
            </a:r>
            <a:endParaRPr lang="zh-CN" altLang="en-US" sz="12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26" name="矩形 25"/>
          <p:cNvSpPr/>
          <p:nvPr/>
        </p:nvSpPr>
        <p:spPr>
          <a:xfrm>
            <a:off x="2626360" y="3468370"/>
            <a:ext cx="1875155" cy="1590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7" name="文本框 26"/>
          <p:cNvSpPr txBox="1"/>
          <p:nvPr/>
        </p:nvSpPr>
        <p:spPr>
          <a:xfrm>
            <a:off x="2626360" y="3557905"/>
            <a:ext cx="1886585" cy="645160"/>
          </a:xfrm>
          <a:prstGeom prst="rect">
            <a:avLst/>
          </a:prstGeom>
          <a:noFill/>
        </p:spPr>
        <p:txBody>
          <a:bodyPr wrap="square" rtlCol="0">
            <a:spAutoFit/>
          </a:bodyPr>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跨部门、系统</a:t>
            </a:r>
            <a:endParaRPr lang="zh-CN" altLang="en-US">
              <a:solidFill>
                <a:schemeClr val="accent5"/>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查询</a:t>
            </a:r>
            <a:r>
              <a:rPr lang="zh-CN" altLang="en-US">
                <a:solidFill>
                  <a:schemeClr val="accent5"/>
                </a:solidFill>
                <a:effectLst/>
                <a:latin typeface="思源黑体 CN Normal" panose="020B0400000000000000" charset="-122"/>
                <a:ea typeface="思源黑体 CN Normal" panose="020B0400000000000000" charset="-122"/>
                <a:sym typeface="+mn-ea"/>
              </a:rPr>
              <a:t>电子文档</a:t>
            </a:r>
            <a:endParaRPr lang="zh-CN" altLang="en-US">
              <a:solidFill>
                <a:schemeClr val="accent5"/>
              </a:solidFill>
              <a:effectLst/>
              <a:latin typeface="思源黑体 CN Normal" panose="020B0400000000000000" charset="-122"/>
              <a:ea typeface="思源黑体 CN Normal" panose="020B0400000000000000" charset="-122"/>
              <a:sym typeface="+mn-ea"/>
            </a:endParaRPr>
          </a:p>
        </p:txBody>
      </p:sp>
      <p:sp>
        <p:nvSpPr>
          <p:cNvPr id="29" name="文本框 28"/>
          <p:cNvSpPr txBox="1"/>
          <p:nvPr/>
        </p:nvSpPr>
        <p:spPr>
          <a:xfrm>
            <a:off x="2626995" y="4269740"/>
            <a:ext cx="1874520" cy="645160"/>
          </a:xfrm>
          <a:prstGeom prst="rect">
            <a:avLst/>
          </a:prstGeom>
          <a:noFill/>
        </p:spPr>
        <p:txBody>
          <a:bodyPr wrap="square" rtlCol="0">
            <a:spAutoFit/>
          </a:bodyPr>
          <a:p>
            <a:pPr algn="just"/>
            <a:r>
              <a:rPr lang="zh-CN" altLang="en-US" sz="1200">
                <a:solidFill>
                  <a:schemeClr val="tx1">
                    <a:lumMod val="65000"/>
                    <a:lumOff val="35000"/>
                  </a:schemeClr>
                </a:solidFill>
                <a:latin typeface="思源黑体 CN Normal" panose="020B0400000000000000" charset="-122"/>
                <a:ea typeface="思源黑体 CN Normal" panose="020B0400000000000000" charset="-122"/>
              </a:rPr>
              <a:t>多个部门、不同系统（</a:t>
            </a:r>
            <a:r>
              <a:rPr lang="en-US" altLang="zh-CN" sz="1200">
                <a:solidFill>
                  <a:schemeClr val="tx1">
                    <a:lumMod val="65000"/>
                    <a:lumOff val="35000"/>
                  </a:schemeClr>
                </a:solidFill>
                <a:latin typeface="思源黑体 CN Normal" panose="020B0400000000000000" charset="-122"/>
                <a:ea typeface="思源黑体 CN Normal" panose="020B0400000000000000" charset="-122"/>
              </a:rPr>
              <a:t>OA</a:t>
            </a:r>
            <a:r>
              <a:rPr lang="zh-CN" altLang="en-US" sz="1200">
                <a:solidFill>
                  <a:schemeClr val="tx1">
                    <a:lumMod val="65000"/>
                    <a:lumOff val="35000"/>
                  </a:schemeClr>
                </a:solidFill>
                <a:latin typeface="思源黑体 CN Normal" panose="020B0400000000000000" charset="-122"/>
                <a:ea typeface="思源黑体 CN Normal" panose="020B0400000000000000" charset="-122"/>
              </a:rPr>
              <a:t>系统、督办系统）的</a:t>
            </a:r>
            <a:r>
              <a:rPr lang="zh-CN" altLang="en-US" sz="1200" u="sng">
                <a:solidFill>
                  <a:schemeClr val="tx1">
                    <a:lumMod val="65000"/>
                    <a:lumOff val="35000"/>
                  </a:schemeClr>
                </a:solidFill>
                <a:latin typeface="思源黑体 CN Normal" panose="020B0400000000000000" charset="-122"/>
                <a:ea typeface="思源黑体 CN Normal" panose="020B0400000000000000" charset="-122"/>
              </a:rPr>
              <a:t>电子文档</a:t>
            </a:r>
            <a:r>
              <a:rPr lang="zh-CN" altLang="en-US" sz="1200">
                <a:solidFill>
                  <a:schemeClr val="tx1">
                    <a:lumMod val="65000"/>
                    <a:lumOff val="35000"/>
                  </a:schemeClr>
                </a:solidFill>
                <a:latin typeface="思源黑体 CN Normal" panose="020B0400000000000000" charset="-122"/>
                <a:ea typeface="思源黑体 CN Normal" panose="020B0400000000000000" charset="-122"/>
              </a:rPr>
              <a:t>查询。</a:t>
            </a:r>
            <a:endParaRPr lang="zh-CN" altLang="en-US" sz="12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0" name="矩形 29"/>
          <p:cNvSpPr/>
          <p:nvPr/>
        </p:nvSpPr>
        <p:spPr>
          <a:xfrm>
            <a:off x="4826635" y="3467735"/>
            <a:ext cx="1875155" cy="1590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1" name="文本框 30"/>
          <p:cNvSpPr txBox="1"/>
          <p:nvPr/>
        </p:nvSpPr>
        <p:spPr>
          <a:xfrm>
            <a:off x="4826635" y="3557270"/>
            <a:ext cx="1886585" cy="645160"/>
          </a:xfrm>
          <a:prstGeom prst="rect">
            <a:avLst/>
          </a:prstGeom>
          <a:noFill/>
        </p:spPr>
        <p:txBody>
          <a:bodyPr wrap="square" rtlCol="0">
            <a:spAutoFit/>
          </a:bodyPr>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涉改单位上报</a:t>
            </a:r>
            <a:endParaRPr lang="zh-CN" altLang="en-US">
              <a:solidFill>
                <a:schemeClr val="accent5"/>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子任务资料</a:t>
            </a:r>
            <a:endParaRPr lang="zh-CN" altLang="en-US">
              <a:solidFill>
                <a:schemeClr val="accent5"/>
              </a:solidFill>
              <a:effectLst/>
              <a:latin typeface="思源黑体 CN Normal" panose="020B0400000000000000" charset="-122"/>
              <a:ea typeface="思源黑体 CN Normal" panose="020B0400000000000000" charset="-122"/>
              <a:sym typeface="+mn-ea"/>
            </a:endParaRPr>
          </a:p>
        </p:txBody>
      </p:sp>
      <p:sp>
        <p:nvSpPr>
          <p:cNvPr id="32" name="文本框 31"/>
          <p:cNvSpPr txBox="1"/>
          <p:nvPr/>
        </p:nvSpPr>
        <p:spPr>
          <a:xfrm>
            <a:off x="4826635" y="4269105"/>
            <a:ext cx="1886585" cy="645160"/>
          </a:xfrm>
          <a:prstGeom prst="rect">
            <a:avLst/>
          </a:prstGeom>
          <a:noFill/>
        </p:spPr>
        <p:txBody>
          <a:bodyPr wrap="square" rtlCol="0">
            <a:spAutoFit/>
          </a:bodyPr>
          <a:p>
            <a:pPr algn="just"/>
            <a:r>
              <a:rPr lang="zh-CN" altLang="en-US" sz="1200">
                <a:solidFill>
                  <a:schemeClr val="tx1">
                    <a:lumMod val="65000"/>
                    <a:lumOff val="35000"/>
                  </a:schemeClr>
                </a:solidFill>
                <a:latin typeface="思源黑体 CN Normal" panose="020B0400000000000000" charset="-122"/>
                <a:ea typeface="思源黑体 CN Normal" panose="020B0400000000000000" charset="-122"/>
              </a:rPr>
              <a:t>专项小组、街道部门等多个涉改单位联动，逐级上报子任务信息资料。</a:t>
            </a:r>
            <a:endParaRPr lang="zh-CN" altLang="en-US" sz="12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5" name="矩形 34"/>
          <p:cNvSpPr/>
          <p:nvPr/>
        </p:nvSpPr>
        <p:spPr>
          <a:xfrm>
            <a:off x="7012940" y="3468370"/>
            <a:ext cx="1875155" cy="1590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6" name="文本框 35"/>
          <p:cNvSpPr txBox="1"/>
          <p:nvPr/>
        </p:nvSpPr>
        <p:spPr>
          <a:xfrm>
            <a:off x="7012940" y="3557905"/>
            <a:ext cx="1886585" cy="645160"/>
          </a:xfrm>
          <a:prstGeom prst="rect">
            <a:avLst/>
          </a:prstGeom>
          <a:noFill/>
        </p:spPr>
        <p:txBody>
          <a:bodyPr wrap="square" rtlCol="0">
            <a:spAutoFit/>
          </a:bodyPr>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整理汇总</a:t>
            </a:r>
            <a:endParaRPr lang="zh-CN" altLang="en-US">
              <a:solidFill>
                <a:schemeClr val="accent5"/>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所有资料</a:t>
            </a:r>
            <a:endParaRPr lang="zh-CN" altLang="en-US">
              <a:solidFill>
                <a:schemeClr val="accent5"/>
              </a:solidFill>
              <a:effectLst/>
              <a:latin typeface="思源黑体 CN Normal" panose="020B0400000000000000" charset="-122"/>
              <a:ea typeface="思源黑体 CN Normal" panose="020B0400000000000000" charset="-122"/>
              <a:sym typeface="+mn-ea"/>
            </a:endParaRPr>
          </a:p>
        </p:txBody>
      </p:sp>
      <p:sp>
        <p:nvSpPr>
          <p:cNvPr id="37" name="文本框 36"/>
          <p:cNvSpPr txBox="1"/>
          <p:nvPr/>
        </p:nvSpPr>
        <p:spPr>
          <a:xfrm>
            <a:off x="7012940" y="4269740"/>
            <a:ext cx="1886585" cy="645160"/>
          </a:xfrm>
          <a:prstGeom prst="rect">
            <a:avLst/>
          </a:prstGeom>
          <a:noFill/>
        </p:spPr>
        <p:txBody>
          <a:bodyPr wrap="square" rtlCol="0">
            <a:spAutoFit/>
          </a:bodyPr>
          <a:p>
            <a:pPr algn="just"/>
            <a:r>
              <a:rPr lang="zh-CN" altLang="en-US" sz="1200">
                <a:solidFill>
                  <a:schemeClr val="tx1">
                    <a:lumMod val="65000"/>
                    <a:lumOff val="35000"/>
                  </a:schemeClr>
                </a:solidFill>
                <a:latin typeface="思源黑体 CN Normal" panose="020B0400000000000000" charset="-122"/>
                <a:ea typeface="思源黑体 CN Normal" panose="020B0400000000000000" charset="-122"/>
              </a:rPr>
              <a:t>纸质文件、电子文档、下级单位上报资料，都需要人工筛选整理并汇总。</a:t>
            </a:r>
            <a:endParaRPr lang="zh-CN" altLang="en-US" sz="12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9" name="矩形 38"/>
          <p:cNvSpPr/>
          <p:nvPr/>
        </p:nvSpPr>
        <p:spPr>
          <a:xfrm>
            <a:off x="9208770" y="3468370"/>
            <a:ext cx="1875155" cy="1590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40" name="文本框 39"/>
          <p:cNvSpPr txBox="1"/>
          <p:nvPr/>
        </p:nvSpPr>
        <p:spPr>
          <a:xfrm>
            <a:off x="9208770" y="3557905"/>
            <a:ext cx="1886585" cy="645160"/>
          </a:xfrm>
          <a:prstGeom prst="rect">
            <a:avLst/>
          </a:prstGeom>
          <a:noFill/>
        </p:spPr>
        <p:txBody>
          <a:bodyPr wrap="square" rtlCol="0">
            <a:spAutoFit/>
          </a:bodyPr>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编写</a:t>
            </a:r>
            <a:endParaRPr lang="zh-CN" altLang="en-US">
              <a:solidFill>
                <a:schemeClr val="accent5"/>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accent5"/>
                </a:solidFill>
                <a:effectLst/>
                <a:latin typeface="思源黑体 CN Normal" panose="020B0400000000000000" charset="-122"/>
                <a:ea typeface="思源黑体 CN Normal" panose="020B0400000000000000" charset="-122"/>
                <a:sym typeface="+mn-ea"/>
              </a:rPr>
              <a:t>《改革成果报告》</a:t>
            </a:r>
            <a:endParaRPr lang="zh-CN" altLang="en-US">
              <a:solidFill>
                <a:schemeClr val="accent5"/>
              </a:solidFill>
              <a:effectLst/>
              <a:latin typeface="思源黑体 CN Normal" panose="020B0400000000000000" charset="-122"/>
              <a:ea typeface="思源黑体 CN Normal" panose="020B0400000000000000" charset="-122"/>
              <a:sym typeface="+mn-ea"/>
            </a:endParaRPr>
          </a:p>
        </p:txBody>
      </p:sp>
      <p:sp>
        <p:nvSpPr>
          <p:cNvPr id="41" name="文本框 40"/>
          <p:cNvSpPr txBox="1"/>
          <p:nvPr/>
        </p:nvSpPr>
        <p:spPr>
          <a:xfrm>
            <a:off x="9208770" y="4269740"/>
            <a:ext cx="1886585" cy="645160"/>
          </a:xfrm>
          <a:prstGeom prst="rect">
            <a:avLst/>
          </a:prstGeom>
          <a:noFill/>
        </p:spPr>
        <p:txBody>
          <a:bodyPr wrap="square" rtlCol="0">
            <a:spAutoFit/>
          </a:bodyPr>
          <a:p>
            <a:pPr algn="just"/>
            <a:r>
              <a:rPr lang="zh-CN" altLang="en-US" sz="1200">
                <a:solidFill>
                  <a:schemeClr val="tx1">
                    <a:lumMod val="65000"/>
                    <a:lumOff val="35000"/>
                  </a:schemeClr>
                </a:solidFill>
                <a:latin typeface="思源黑体 CN Normal" panose="020B0400000000000000" charset="-122"/>
                <a:ea typeface="思源黑体 CN Normal" panose="020B0400000000000000" charset="-122"/>
              </a:rPr>
              <a:t>人工编写报告，提交校对，再由上级领导审批，确认无误后再行</a:t>
            </a:r>
            <a:r>
              <a:rPr lang="zh-CN" altLang="en-US" sz="1200">
                <a:solidFill>
                  <a:schemeClr val="tx1">
                    <a:lumMod val="65000"/>
                    <a:lumOff val="35000"/>
                  </a:schemeClr>
                </a:solidFill>
                <a:latin typeface="思源黑体 CN Normal" panose="020B0400000000000000" charset="-122"/>
                <a:ea typeface="思源黑体 CN Normal" panose="020B0400000000000000" charset="-122"/>
              </a:rPr>
              <a:t>发布。</a:t>
            </a:r>
            <a:endParaRPr lang="zh-CN" altLang="en-US" sz="12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42" name="等腰三角形 41"/>
          <p:cNvSpPr/>
          <p:nvPr/>
        </p:nvSpPr>
        <p:spPr>
          <a:xfrm rot="5400000">
            <a:off x="2387600" y="4081145"/>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等腰三角形 42"/>
          <p:cNvSpPr/>
          <p:nvPr/>
        </p:nvSpPr>
        <p:spPr>
          <a:xfrm rot="5400000">
            <a:off x="4569460" y="4081145"/>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4" name="等腰三角形 43"/>
          <p:cNvSpPr/>
          <p:nvPr/>
        </p:nvSpPr>
        <p:spPr>
          <a:xfrm rot="5400000">
            <a:off x="6769100" y="4081145"/>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5" name="等腰三角形 44"/>
          <p:cNvSpPr/>
          <p:nvPr/>
        </p:nvSpPr>
        <p:spPr>
          <a:xfrm rot="5400000">
            <a:off x="8953500" y="4081145"/>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p:sp>
        <p:nvSpPr>
          <p:cNvPr id="8" name="圆角矩形 7"/>
          <p:cNvSpPr/>
          <p:nvPr/>
        </p:nvSpPr>
        <p:spPr>
          <a:xfrm>
            <a:off x="446405" y="2386965"/>
            <a:ext cx="2059305" cy="36830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 </a:t>
            </a:r>
            <a:r>
              <a:rPr lang="en-US" altLang="zh-CN"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 </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6" name="文本框 15"/>
          <p:cNvSpPr txBox="1"/>
          <p:nvPr/>
        </p:nvSpPr>
        <p:spPr>
          <a:xfrm>
            <a:off x="3572510" y="5953125"/>
            <a:ext cx="5453380" cy="460375"/>
          </a:xfrm>
          <a:prstGeom prst="rect">
            <a:avLst/>
          </a:prstGeom>
          <a:noFill/>
        </p:spPr>
        <p:txBody>
          <a:bodyPr wrap="square" rtlCol="0">
            <a:spAutoFit/>
          </a:bodyPr>
          <a:p>
            <a:r>
              <a:rPr lang="en-US" altLang="zh-CN"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4</a:t>
            </a:r>
            <a:r>
              <a:rPr lang="zh-CN" altLang="en-US" sz="24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小步骤，大约需要</a:t>
            </a:r>
            <a:r>
              <a:rPr lang="en-US" altLang="zh-CN"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300</a:t>
            </a:r>
            <a:r>
              <a:rPr lang="zh-CN" altLang="en-US"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秒（</a:t>
            </a:r>
            <a:r>
              <a:rPr lang="en-US" altLang="zh-CN"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5</a:t>
            </a:r>
            <a:r>
              <a:rPr lang="zh-CN" altLang="en-US"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分钟）</a:t>
            </a:r>
            <a:endParaRPr lang="zh-CN" altLang="en-US" sz="24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17" name="左大括号 16"/>
          <p:cNvSpPr/>
          <p:nvPr/>
        </p:nvSpPr>
        <p:spPr>
          <a:xfrm rot="16200000">
            <a:off x="5623560" y="404495"/>
            <a:ext cx="217170" cy="10571480"/>
          </a:xfrm>
          <a:prstGeom prst="leftBrace">
            <a:avLst>
              <a:gd name="adj1" fmla="val 67125"/>
              <a:gd name="adj2" fmla="val 50174"/>
            </a:avLst>
          </a:prstGeom>
          <a:ln w="28575">
            <a:solidFill>
              <a:srgbClr val="F15757"/>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368935" y="996950"/>
            <a:ext cx="7343775" cy="922020"/>
          </a:xfrm>
          <a:prstGeom prst="rect">
            <a:avLst/>
          </a:prstGeom>
          <a:noFill/>
        </p:spPr>
        <p:txBody>
          <a:bodyPr wrap="square" rtlCol="0">
            <a:spAutoFit/>
          </a:bodyPr>
          <a:p>
            <a:pPr algn="l"/>
            <a:r>
              <a:rPr lang="zh-CN" altLang="en-US">
                <a:solidFill>
                  <a:schemeClr val="bg1"/>
                </a:solidFill>
                <a:latin typeface="思源黑体 CN Normal" panose="020B0400000000000000" charset="-122"/>
                <a:ea typeface="思源黑体 CN Normal" panose="020B0400000000000000" charset="-122"/>
                <a:sym typeface="+mn-ea"/>
              </a:rPr>
              <a:t>「数字化报告」从数据层面上给出客观的分析。从改革进度、任务目标、督办考核评估等多个维度</a:t>
            </a:r>
            <a:r>
              <a:rPr lang="zh-CN" altLang="en-US">
                <a:solidFill>
                  <a:schemeClr val="bg1"/>
                </a:solidFill>
                <a:latin typeface="思源黑体 CN Normal" panose="020B0400000000000000" charset="-122"/>
                <a:ea typeface="思源黑体 CN Normal" panose="020B0400000000000000" charset="-122"/>
              </a:rPr>
              <a:t>，围绕涉改各级单位，</a:t>
            </a:r>
            <a:r>
              <a:rPr lang="zh-CN" altLang="en-US">
                <a:solidFill>
                  <a:schemeClr val="bg1"/>
                </a:solidFill>
                <a:latin typeface="思源黑体 CN Normal" panose="020B0400000000000000" charset="-122"/>
                <a:ea typeface="思源黑体 CN Normal" panose="020B0400000000000000" charset="-122"/>
                <a:sym typeface="+mn-ea"/>
              </a:rPr>
              <a:t>进行全面覆盖的改革成果</a:t>
            </a:r>
            <a:r>
              <a:rPr lang="zh-CN" altLang="en-US">
                <a:solidFill>
                  <a:schemeClr val="bg1"/>
                </a:solidFill>
                <a:latin typeface="思源黑体 CN Normal" panose="020B0400000000000000" charset="-122"/>
                <a:ea typeface="思源黑体 CN Normal" panose="020B0400000000000000" charset="-122"/>
                <a:sym typeface="+mn-ea"/>
              </a:rPr>
              <a:t>汇总报告。</a:t>
            </a:r>
            <a:endParaRPr lang="zh-CN" altLang="en-US">
              <a:solidFill>
                <a:schemeClr val="bg1"/>
              </a:solidFill>
              <a:latin typeface="思源黑体 CN Normal" panose="020B0400000000000000" charset="-122"/>
              <a:ea typeface="思源黑体 CN Normal" panose="020B0400000000000000" charset="-122"/>
              <a:sym typeface="+mn-ea"/>
            </a:endParaRPr>
          </a:p>
        </p:txBody>
      </p:sp>
      <p:sp>
        <p:nvSpPr>
          <p:cNvPr id="19" name="标题 18"/>
          <p:cNvSpPr>
            <a:spLocks noGrp="1"/>
          </p:cNvSpPr>
          <p:nvPr>
            <p:ph type="title"/>
          </p:nvPr>
        </p:nvSpPr>
        <p:spPr>
          <a:xfrm>
            <a:off x="852805" y="264795"/>
            <a:ext cx="6626225" cy="536575"/>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应用场景</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1</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：改革任务的</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分析</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汇总</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20" name="矩形 19"/>
          <p:cNvSpPr/>
          <p:nvPr/>
        </p:nvSpPr>
        <p:spPr>
          <a:xfrm>
            <a:off x="455295" y="3052445"/>
            <a:ext cx="2401570" cy="2063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bg1">
                  <a:lumMod val="95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1" name="文本框 20"/>
          <p:cNvSpPr txBox="1"/>
          <p:nvPr/>
        </p:nvSpPr>
        <p:spPr>
          <a:xfrm>
            <a:off x="473075" y="3039110"/>
            <a:ext cx="1875155" cy="368300"/>
          </a:xfrm>
          <a:prstGeom prst="rect">
            <a:avLst/>
          </a:prstGeom>
          <a:noFill/>
        </p:spPr>
        <p:txBody>
          <a:bodyPr wrap="square" rtlCol="0">
            <a:spAutoFit/>
          </a:bodyPr>
          <a:p>
            <a:endParaRPr lang="zh-CN" altLang="en-US"/>
          </a:p>
        </p:txBody>
      </p:sp>
      <p:sp>
        <p:nvSpPr>
          <p:cNvPr id="27" name="文本框 26"/>
          <p:cNvSpPr txBox="1"/>
          <p:nvPr/>
        </p:nvSpPr>
        <p:spPr>
          <a:xfrm>
            <a:off x="473075" y="3733165"/>
            <a:ext cx="2419350" cy="607695"/>
          </a:xfrm>
          <a:prstGeom prst="rect">
            <a:avLst/>
          </a:prstGeom>
          <a:noFill/>
        </p:spPr>
        <p:txBody>
          <a:bodyPr wrap="square" rtlCol="0">
            <a:spAutoFit/>
          </a:bodyPr>
          <a:p>
            <a:pPr algn="just">
              <a:lnSpc>
                <a:spcPct val="120000"/>
              </a:lnSpc>
              <a:spcBef>
                <a:spcPts val="0"/>
              </a:spcBef>
              <a:spcAft>
                <a:spcPts val="0"/>
              </a:spcAft>
            </a:pPr>
            <a:r>
              <a:rPr lang="zh-CN" altLang="en-US" sz="1400">
                <a:solidFill>
                  <a:schemeClr val="bg1"/>
                </a:solidFill>
                <a:effectLst/>
                <a:latin typeface="思源黑体 CN Normal" panose="020B0400000000000000" charset="-122"/>
                <a:ea typeface="思源黑体 CN Normal" panose="020B0400000000000000" charset="-122"/>
              </a:rPr>
              <a:t>在「协同平台」中选择待生成报告的已结办改革任务。</a:t>
            </a:r>
            <a:endParaRPr lang="zh-CN" altLang="en-US" sz="1400">
              <a:solidFill>
                <a:schemeClr val="bg1"/>
              </a:solidFill>
              <a:effectLst/>
              <a:latin typeface="思源黑体 CN Normal" panose="020B0400000000000000" charset="-122"/>
              <a:ea typeface="思源黑体 CN Normal" panose="020B0400000000000000" charset="-122"/>
            </a:endParaRPr>
          </a:p>
        </p:txBody>
      </p:sp>
      <p:sp>
        <p:nvSpPr>
          <p:cNvPr id="29" name="矩形 28"/>
          <p:cNvSpPr/>
          <p:nvPr/>
        </p:nvSpPr>
        <p:spPr>
          <a:xfrm>
            <a:off x="3182620" y="3052445"/>
            <a:ext cx="2400935" cy="20631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bg1">
                  <a:lumMod val="95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30" name="文本框 29"/>
          <p:cNvSpPr txBox="1"/>
          <p:nvPr/>
        </p:nvSpPr>
        <p:spPr>
          <a:xfrm>
            <a:off x="3191510" y="3039110"/>
            <a:ext cx="1875155" cy="368300"/>
          </a:xfrm>
          <a:prstGeom prst="rect">
            <a:avLst/>
          </a:prstGeom>
          <a:noFill/>
        </p:spPr>
        <p:txBody>
          <a:bodyPr wrap="square" rtlCol="0">
            <a:spAutoFit/>
          </a:bodyPr>
          <a:p>
            <a:endParaRPr lang="zh-CN" altLang="en-US"/>
          </a:p>
        </p:txBody>
      </p:sp>
      <p:sp>
        <p:nvSpPr>
          <p:cNvPr id="33" name="文本框 32"/>
          <p:cNvSpPr txBox="1"/>
          <p:nvPr/>
        </p:nvSpPr>
        <p:spPr>
          <a:xfrm>
            <a:off x="3192145" y="3733165"/>
            <a:ext cx="2391410" cy="1124585"/>
          </a:xfrm>
          <a:prstGeom prst="rect">
            <a:avLst/>
          </a:prstGeom>
          <a:noFill/>
        </p:spPr>
        <p:txBody>
          <a:bodyPr wrap="square" rtlCol="0">
            <a:spAutoFit/>
          </a:bodyPr>
          <a:p>
            <a:pPr algn="just">
              <a:lnSpc>
                <a:spcPct val="120000"/>
              </a:lnSpc>
              <a:spcBef>
                <a:spcPts val="0"/>
              </a:spcBef>
              <a:spcAft>
                <a:spcPts val="0"/>
              </a:spcAft>
            </a:pPr>
            <a:r>
              <a:rPr lang="zh-CN" altLang="en-US" sz="1400">
                <a:solidFill>
                  <a:schemeClr val="bg1"/>
                </a:solidFill>
                <a:effectLst/>
                <a:latin typeface="思源黑体 CN Normal" panose="020B0400000000000000" charset="-122"/>
                <a:ea typeface="思源黑体 CN Normal" panose="020B0400000000000000" charset="-122"/>
              </a:rPr>
              <a:t>支持深改委、改革办、专项小组等不同层级的</a:t>
            </a:r>
            <a:r>
              <a:rPr lang="zh-CN" altLang="en-US" sz="1400">
                <a:solidFill>
                  <a:schemeClr val="bg1"/>
                </a:solidFill>
                <a:effectLst/>
                <a:latin typeface="思源黑体 CN Normal" panose="020B0400000000000000" charset="-122"/>
                <a:ea typeface="思源黑体 CN Normal" panose="020B0400000000000000" charset="-122"/>
                <a:sym typeface="+mn-ea"/>
              </a:rPr>
              <a:t>数据</a:t>
            </a:r>
            <a:r>
              <a:rPr lang="zh-CN" altLang="en-US" sz="1400">
                <a:solidFill>
                  <a:schemeClr val="bg1"/>
                </a:solidFill>
                <a:effectLst/>
                <a:latin typeface="思源黑体 CN Normal" panose="020B0400000000000000" charset="-122"/>
                <a:ea typeface="思源黑体 CN Normal" panose="020B0400000000000000" charset="-122"/>
              </a:rPr>
              <a:t>信息筛选，因应不同场景需求，操作人员按需选择。</a:t>
            </a:r>
            <a:endParaRPr lang="zh-CN" altLang="en-US" sz="1400">
              <a:solidFill>
                <a:schemeClr val="bg1"/>
              </a:solidFill>
              <a:effectLst/>
              <a:latin typeface="思源黑体 CN Normal" panose="020B0400000000000000" charset="-122"/>
              <a:ea typeface="思源黑体 CN Normal" panose="020B0400000000000000" charset="-122"/>
            </a:endParaRPr>
          </a:p>
        </p:txBody>
      </p:sp>
      <p:sp>
        <p:nvSpPr>
          <p:cNvPr id="35" name="矩形 34"/>
          <p:cNvSpPr/>
          <p:nvPr/>
        </p:nvSpPr>
        <p:spPr>
          <a:xfrm>
            <a:off x="5868035" y="3052445"/>
            <a:ext cx="2400935" cy="20631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bg1">
                  <a:lumMod val="95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38" name="文本框 37"/>
          <p:cNvSpPr txBox="1"/>
          <p:nvPr/>
        </p:nvSpPr>
        <p:spPr>
          <a:xfrm>
            <a:off x="5877560" y="3733165"/>
            <a:ext cx="2391410" cy="1383030"/>
          </a:xfrm>
          <a:prstGeom prst="rect">
            <a:avLst/>
          </a:prstGeom>
          <a:noFill/>
        </p:spPr>
        <p:txBody>
          <a:bodyPr wrap="square" rtlCol="0">
            <a:spAutoFit/>
          </a:bodyPr>
          <a:p>
            <a:pPr algn="just">
              <a:lnSpc>
                <a:spcPct val="120000"/>
              </a:lnSpc>
              <a:spcBef>
                <a:spcPts val="0"/>
              </a:spcBef>
              <a:spcAft>
                <a:spcPts val="0"/>
              </a:spcAft>
            </a:pPr>
            <a:r>
              <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年度任务报告、试点任务报告、改革成果展示报告、内部学习总结报告</a:t>
            </a:r>
            <a:r>
              <a:rPr lang="en-US" altLang="zh-CN"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a:t>
            </a:r>
            <a:r>
              <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等多种主题模板，根据不同需场景按需选择。</a:t>
            </a:r>
            <a:endPar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endParaRPr>
          </a:p>
        </p:txBody>
      </p:sp>
      <p:sp>
        <p:nvSpPr>
          <p:cNvPr id="39" name="矩形 38"/>
          <p:cNvSpPr/>
          <p:nvPr/>
        </p:nvSpPr>
        <p:spPr>
          <a:xfrm>
            <a:off x="8615680" y="3052445"/>
            <a:ext cx="2400935" cy="2064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bg1">
                  <a:lumMod val="95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42" name="文本框 41"/>
          <p:cNvSpPr txBox="1"/>
          <p:nvPr/>
        </p:nvSpPr>
        <p:spPr>
          <a:xfrm>
            <a:off x="8623935" y="3733165"/>
            <a:ext cx="2392680" cy="1124585"/>
          </a:xfrm>
          <a:prstGeom prst="rect">
            <a:avLst/>
          </a:prstGeom>
          <a:noFill/>
        </p:spPr>
        <p:txBody>
          <a:bodyPr wrap="square" rtlCol="0">
            <a:spAutoFit/>
          </a:bodyPr>
          <a:p>
            <a:pPr algn="just" fontAlgn="auto">
              <a:lnSpc>
                <a:spcPct val="120000"/>
              </a:lnSpc>
            </a:pPr>
            <a:r>
              <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确认完层级细度和主题模板后，点击按钮「生成报告」，稍等片刻即可查阅、导出《数字化报告</a:t>
            </a:r>
            <a:r>
              <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a:t>
            </a:r>
            <a:r>
              <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rPr>
              <a:t>。</a:t>
            </a:r>
            <a:endParaRPr lang="zh-CN" altLang="en-US" sz="1400">
              <a:solidFill>
                <a:schemeClr val="bg1"/>
              </a:solidFill>
              <a:effectLst/>
              <a:latin typeface="思源黑体 CN Normal" panose="020B0400000000000000" charset="-122"/>
              <a:ea typeface="思源黑体 CN Normal" panose="020B0400000000000000" charset="-122"/>
              <a:cs typeface="思源黑体 CN Normal" panose="020B0400000000000000" charset="-122"/>
            </a:endParaRPr>
          </a:p>
        </p:txBody>
      </p:sp>
      <p:sp>
        <p:nvSpPr>
          <p:cNvPr id="43" name="等腰三角形 42"/>
          <p:cNvSpPr/>
          <p:nvPr/>
        </p:nvSpPr>
        <p:spPr>
          <a:xfrm rot="5400000">
            <a:off x="2936875" y="4031615"/>
            <a:ext cx="201295" cy="16827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368935" y="3183255"/>
            <a:ext cx="1346835" cy="395605"/>
          </a:xfrm>
          <a:custGeom>
            <a:avLst/>
            <a:gdLst/>
            <a:ahLst/>
            <a:cxnLst>
              <a:cxn ang="3">
                <a:pos x="hc" y="t"/>
              </a:cxn>
              <a:cxn ang="cd2">
                <a:pos x="l" y="vc"/>
              </a:cxn>
              <a:cxn ang="cd4">
                <a:pos x="hc" y="b"/>
              </a:cxn>
              <a:cxn ang="0">
                <a:pos x="r" y="vc"/>
              </a:cxn>
            </a:cxnLst>
            <a:rect l="l" t="t" r="r" b="b"/>
            <a:pathLst>
              <a:path w="1609" h="511">
                <a:moveTo>
                  <a:pt x="0" y="0"/>
                </a:moveTo>
                <a:lnTo>
                  <a:pt x="1609" y="0"/>
                </a:lnTo>
                <a:lnTo>
                  <a:pt x="1609" y="2"/>
                </a:lnTo>
                <a:lnTo>
                  <a:pt x="1403" y="257"/>
                </a:lnTo>
                <a:lnTo>
                  <a:pt x="1609" y="511"/>
                </a:lnTo>
                <a:lnTo>
                  <a:pt x="1609" y="511"/>
                </a:lnTo>
                <a:lnTo>
                  <a:pt x="0" y="51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选择任务</a:t>
            </a:r>
            <a:endPar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44" name="等腰三角形 43"/>
          <p:cNvSpPr/>
          <p:nvPr/>
        </p:nvSpPr>
        <p:spPr>
          <a:xfrm rot="5400000">
            <a:off x="5636260" y="4028440"/>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rot="5400000">
            <a:off x="8335645" y="4027805"/>
            <a:ext cx="201295" cy="17589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3088005" y="3183255"/>
            <a:ext cx="1689735" cy="395605"/>
          </a:xfrm>
          <a:custGeom>
            <a:avLst/>
            <a:gdLst/>
            <a:ahLst/>
            <a:cxnLst>
              <a:cxn ang="3">
                <a:pos x="hc" y="t"/>
              </a:cxn>
              <a:cxn ang="cd2">
                <a:pos x="l" y="vc"/>
              </a:cxn>
              <a:cxn ang="cd4">
                <a:pos x="hc" y="b"/>
              </a:cxn>
              <a:cxn ang="0">
                <a:pos x="r" y="vc"/>
              </a:cxn>
            </a:cxnLst>
            <a:rect l="l" t="t" r="r" b="b"/>
            <a:pathLst>
              <a:path w="1609" h="511">
                <a:moveTo>
                  <a:pt x="0" y="0"/>
                </a:moveTo>
                <a:lnTo>
                  <a:pt x="1609" y="0"/>
                </a:lnTo>
                <a:lnTo>
                  <a:pt x="1609" y="2"/>
                </a:lnTo>
                <a:lnTo>
                  <a:pt x="1403" y="257"/>
                </a:lnTo>
                <a:lnTo>
                  <a:pt x="1609" y="511"/>
                </a:lnTo>
                <a:lnTo>
                  <a:pt x="1609" y="511"/>
                </a:lnTo>
                <a:lnTo>
                  <a:pt x="0" y="51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选择层级细度</a:t>
            </a:r>
            <a:endPar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2" name="任意多边形 11"/>
          <p:cNvSpPr/>
          <p:nvPr/>
        </p:nvSpPr>
        <p:spPr>
          <a:xfrm>
            <a:off x="5789295" y="3183255"/>
            <a:ext cx="1689735" cy="395605"/>
          </a:xfrm>
          <a:custGeom>
            <a:avLst/>
            <a:gdLst/>
            <a:ahLst/>
            <a:cxnLst>
              <a:cxn ang="3">
                <a:pos x="hc" y="t"/>
              </a:cxn>
              <a:cxn ang="cd2">
                <a:pos x="l" y="vc"/>
              </a:cxn>
              <a:cxn ang="cd4">
                <a:pos x="hc" y="b"/>
              </a:cxn>
              <a:cxn ang="0">
                <a:pos x="r" y="vc"/>
              </a:cxn>
            </a:cxnLst>
            <a:rect l="l" t="t" r="r" b="b"/>
            <a:pathLst>
              <a:path w="1609" h="511">
                <a:moveTo>
                  <a:pt x="0" y="0"/>
                </a:moveTo>
                <a:lnTo>
                  <a:pt x="1609" y="0"/>
                </a:lnTo>
                <a:lnTo>
                  <a:pt x="1609" y="2"/>
                </a:lnTo>
                <a:lnTo>
                  <a:pt x="1403" y="257"/>
                </a:lnTo>
                <a:lnTo>
                  <a:pt x="1609" y="511"/>
                </a:lnTo>
                <a:lnTo>
                  <a:pt x="1609" y="511"/>
                </a:lnTo>
                <a:lnTo>
                  <a:pt x="0" y="51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选择主题模板</a:t>
            </a:r>
            <a:endPar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5" name="文本框 14"/>
          <p:cNvSpPr txBox="1"/>
          <p:nvPr/>
        </p:nvSpPr>
        <p:spPr>
          <a:xfrm>
            <a:off x="445770" y="5283835"/>
            <a:ext cx="10570845" cy="368300"/>
          </a:xfrm>
          <a:prstGeom prst="rect">
            <a:avLst/>
          </a:prstGeom>
          <a:noFill/>
        </p:spPr>
        <p:txBody>
          <a:bodyPr wrap="square" rtlCol="0">
            <a:spAutoFit/>
          </a:bodyPr>
          <a:p>
            <a:pPr algn="ctr"/>
            <a:r>
              <a:rPr lang="zh-CN" altLang="en-US">
                <a:solidFill>
                  <a:schemeClr val="bg1"/>
                </a:solidFill>
              </a:rPr>
              <a:t>所有操作都在「数字化协同平台」中统一进行，无需切换系统和查找纸质文件</a:t>
            </a:r>
            <a:endParaRPr lang="zh-CN" altLang="en-US">
              <a:solidFill>
                <a:schemeClr val="bg1"/>
              </a:solidFill>
            </a:endParaRPr>
          </a:p>
        </p:txBody>
      </p:sp>
      <p:sp>
        <p:nvSpPr>
          <p:cNvPr id="22" name="任意多边形 21"/>
          <p:cNvSpPr/>
          <p:nvPr/>
        </p:nvSpPr>
        <p:spPr>
          <a:xfrm>
            <a:off x="8524240" y="3183255"/>
            <a:ext cx="2230120" cy="395605"/>
          </a:xfrm>
          <a:custGeom>
            <a:avLst/>
            <a:gdLst/>
            <a:ahLst/>
            <a:cxnLst>
              <a:cxn ang="3">
                <a:pos x="hc" y="t"/>
              </a:cxn>
              <a:cxn ang="cd2">
                <a:pos x="l" y="vc"/>
              </a:cxn>
              <a:cxn ang="cd4">
                <a:pos x="hc" y="b"/>
              </a:cxn>
              <a:cxn ang="0">
                <a:pos x="r" y="vc"/>
              </a:cxn>
            </a:cxnLst>
            <a:rect l="l" t="t" r="r" b="b"/>
            <a:pathLst>
              <a:path w="1609" h="511">
                <a:moveTo>
                  <a:pt x="0" y="0"/>
                </a:moveTo>
                <a:lnTo>
                  <a:pt x="1609" y="0"/>
                </a:lnTo>
                <a:lnTo>
                  <a:pt x="1609" y="2"/>
                </a:lnTo>
                <a:lnTo>
                  <a:pt x="1403" y="257"/>
                </a:lnTo>
                <a:lnTo>
                  <a:pt x="1609" y="511"/>
                </a:lnTo>
                <a:lnTo>
                  <a:pt x="1609" y="511"/>
                </a:lnTo>
                <a:lnTo>
                  <a:pt x="0" y="51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生成《数字化报告》</a:t>
            </a:r>
            <a:endParaRPr lang="zh-CN" altLang="en-US" sz="16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p:sp>
        <p:nvSpPr>
          <p:cNvPr id="8" name="圆角矩形 7"/>
          <p:cNvSpPr/>
          <p:nvPr/>
        </p:nvSpPr>
        <p:spPr>
          <a:xfrm>
            <a:off x="7407910" y="2419985"/>
            <a:ext cx="2543810" cy="460375"/>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0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20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8" name="文本框 17"/>
          <p:cNvSpPr txBox="1"/>
          <p:nvPr/>
        </p:nvSpPr>
        <p:spPr>
          <a:xfrm>
            <a:off x="4908550" y="4733925"/>
            <a:ext cx="2046605" cy="1568450"/>
          </a:xfrm>
          <a:prstGeom prst="rect">
            <a:avLst/>
          </a:prstGeom>
          <a:noFill/>
        </p:spPr>
        <p:txBody>
          <a:bodyPr wrap="square" rtlCol="0">
            <a:spAutoFit/>
          </a:bodyPr>
          <a:p>
            <a:pPr algn="ctr"/>
            <a:r>
              <a:rPr lang="zh-CN" altLang="en-US" sz="3200">
                <a:solidFill>
                  <a:schemeClr val="accent4">
                    <a:lumMod val="60000"/>
                    <a:lumOff val="40000"/>
                  </a:schemeClr>
                </a:solidFill>
                <a:effectLst/>
                <a:latin typeface="思源黑体 CN Medium" panose="020B0600000000000000" charset="-122"/>
                <a:ea typeface="思源黑体 CN Medium" panose="020B0600000000000000" charset="-122"/>
                <a:cs typeface="思源黑体 CN Medium" panose="020B0600000000000000" charset="-122"/>
                <a:sym typeface="+mn-ea"/>
              </a:rPr>
              <a:t>效率提升</a:t>
            </a:r>
            <a:r>
              <a:rPr lang="en-US" sz="3200">
                <a:solidFill>
                  <a:schemeClr val="accent4">
                    <a:lumMod val="60000"/>
                    <a:lumOff val="40000"/>
                  </a:schemeClr>
                </a:solidFill>
                <a:effectLst/>
                <a:latin typeface="思源黑体 CN Medium" panose="020B0600000000000000" charset="-122"/>
                <a:ea typeface="思源黑体 CN Medium" panose="020B0600000000000000" charset="-122"/>
                <a:cs typeface="思源黑体 CN Medium" panose="020B0600000000000000" charset="-122"/>
                <a:sym typeface="+mn-ea"/>
              </a:rPr>
              <a:t>99.95%</a:t>
            </a:r>
            <a:endParaRPr lang="en-US" sz="3200">
              <a:solidFill>
                <a:schemeClr val="accent4">
                  <a:lumMod val="60000"/>
                  <a:lumOff val="40000"/>
                </a:schemeClr>
              </a:solidFill>
              <a:effectLst/>
              <a:latin typeface="思源黑体 CN Medium" panose="020B0600000000000000" charset="-122"/>
              <a:ea typeface="思源黑体 CN Medium" panose="020B0600000000000000" charset="-122"/>
              <a:cs typeface="思源黑体 CN Medium" panose="020B0600000000000000" charset="-122"/>
            </a:endParaRPr>
          </a:p>
          <a:p>
            <a:pPr algn="ctr"/>
            <a:endParaRPr lang="en-US" altLang="en-US" sz="3200">
              <a:solidFill>
                <a:schemeClr val="accent4">
                  <a:lumMod val="60000"/>
                  <a:lumOff val="40000"/>
                </a:schemeClr>
              </a:solidFill>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标题 18"/>
          <p:cNvSpPr>
            <a:spLocks noGrp="1"/>
          </p:cNvSpPr>
          <p:nvPr>
            <p:ph type="title" idx="4294967295"/>
          </p:nvPr>
        </p:nvSpPr>
        <p:spPr>
          <a:xfrm>
            <a:off x="852805" y="264795"/>
            <a:ext cx="6626225" cy="536575"/>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场景</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1</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：改革任务的</a:t>
            </a: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分析汇总</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5" name="文本框 4"/>
          <p:cNvSpPr txBox="1"/>
          <p:nvPr/>
        </p:nvSpPr>
        <p:spPr>
          <a:xfrm>
            <a:off x="2849245" y="1564640"/>
            <a:ext cx="6165215" cy="460375"/>
          </a:xfrm>
          <a:prstGeom prst="rect">
            <a:avLst/>
          </a:prstGeom>
          <a:noFill/>
        </p:spPr>
        <p:txBody>
          <a:bodyPr wrap="square" rtlCol="0">
            <a:spAutoFit/>
          </a:bodyPr>
          <a:p>
            <a:pPr algn="ctr"/>
            <a:r>
              <a:rPr lang="zh-CN" altLang="en-US" sz="2400">
                <a:solidFill>
                  <a:schemeClr val="bg1"/>
                </a:solidFill>
              </a:rPr>
              <a:t>写一份改革任务成果报告的时间对比</a:t>
            </a:r>
            <a:endParaRPr lang="zh-CN" altLang="en-US" sz="2400">
              <a:solidFill>
                <a:schemeClr val="bg1"/>
              </a:solidFill>
            </a:endParaRPr>
          </a:p>
        </p:txBody>
      </p:sp>
      <p:sp>
        <p:nvSpPr>
          <p:cNvPr id="10" name="文本框 9"/>
          <p:cNvSpPr txBox="1"/>
          <p:nvPr/>
        </p:nvSpPr>
        <p:spPr>
          <a:xfrm>
            <a:off x="2269490" y="3357245"/>
            <a:ext cx="2059940" cy="1106805"/>
          </a:xfrm>
          <a:prstGeom prst="rect">
            <a:avLst/>
          </a:prstGeom>
          <a:noFill/>
        </p:spPr>
        <p:txBody>
          <a:bodyPr wrap="square" rtlCol="0">
            <a:spAutoFit/>
          </a:bodyPr>
          <a:p>
            <a:pPr algn="ctr"/>
            <a:r>
              <a:rPr lang="en-US" sz="6600">
                <a:solidFill>
                  <a:schemeClr val="bg1"/>
                </a:solidFill>
                <a:latin typeface="思源黑体 CN Bold" panose="020B0800000000000000" charset="-122"/>
                <a:ea typeface="思源黑体 CN Bold" panose="020B0800000000000000" charset="-122"/>
                <a:cs typeface="思源黑体 CN Bold" panose="020B0800000000000000" charset="-122"/>
              </a:rPr>
              <a:t>7</a:t>
            </a:r>
            <a:r>
              <a:rPr lang="zh-CN" altLang="en-US" sz="6600">
                <a:solidFill>
                  <a:schemeClr val="bg1"/>
                </a:solidFill>
                <a:latin typeface="思源黑体 CN Bold" panose="020B0800000000000000" charset="-122"/>
                <a:ea typeface="思源黑体 CN Bold" panose="020B0800000000000000" charset="-122"/>
                <a:cs typeface="思源黑体 CN Bold" panose="020B0800000000000000" charset="-122"/>
              </a:rPr>
              <a:t>天</a:t>
            </a:r>
            <a:endParaRPr lang="zh-CN" altLang="en-US" sz="660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11" name="文本框 10"/>
          <p:cNvSpPr txBox="1"/>
          <p:nvPr/>
        </p:nvSpPr>
        <p:spPr>
          <a:xfrm>
            <a:off x="7407275" y="3357245"/>
            <a:ext cx="2544445" cy="1106805"/>
          </a:xfrm>
          <a:prstGeom prst="rect">
            <a:avLst/>
          </a:prstGeom>
          <a:noFill/>
        </p:spPr>
        <p:txBody>
          <a:bodyPr wrap="square" rtlCol="0">
            <a:spAutoFit/>
          </a:bodyPr>
          <a:p>
            <a:pPr algn="ctr"/>
            <a:r>
              <a:rPr lang="en-US" sz="6600">
                <a:solidFill>
                  <a:schemeClr val="bg1"/>
                </a:solidFill>
                <a:latin typeface="思源黑体 CN Bold" panose="020B0800000000000000" charset="-122"/>
                <a:ea typeface="思源黑体 CN Bold" panose="020B0800000000000000" charset="-122"/>
                <a:cs typeface="思源黑体 CN Bold" panose="020B0800000000000000" charset="-122"/>
              </a:rPr>
              <a:t>300</a:t>
            </a:r>
            <a:r>
              <a:rPr lang="zh-CN" altLang="en-US" sz="6600">
                <a:solidFill>
                  <a:schemeClr val="bg1"/>
                </a:solidFill>
                <a:latin typeface="思源黑体 CN Bold" panose="020B0800000000000000" charset="-122"/>
                <a:ea typeface="思源黑体 CN Bold" panose="020B0800000000000000" charset="-122"/>
                <a:cs typeface="思源黑体 CN Bold" panose="020B0800000000000000" charset="-122"/>
              </a:rPr>
              <a:t>秒</a:t>
            </a:r>
            <a:endParaRPr lang="zh-CN" altLang="en-US" sz="660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12" name="右箭头 11"/>
          <p:cNvSpPr/>
          <p:nvPr/>
        </p:nvSpPr>
        <p:spPr>
          <a:xfrm>
            <a:off x="4908550" y="3634740"/>
            <a:ext cx="2046605" cy="55245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2269490" y="2419985"/>
            <a:ext cx="2100580" cy="460375"/>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0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创新前</a:t>
            </a:r>
            <a:endParaRPr lang="zh-CN" altLang="en-US" sz="20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464185" y="1946910"/>
            <a:ext cx="1339215" cy="43180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8" name="圆角矩形 7"/>
          <p:cNvSpPr/>
          <p:nvPr/>
        </p:nvSpPr>
        <p:spPr>
          <a:xfrm>
            <a:off x="5721350" y="1946910"/>
            <a:ext cx="1593850" cy="43180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3" name="椭圆 12"/>
          <p:cNvSpPr/>
          <p:nvPr/>
        </p:nvSpPr>
        <p:spPr>
          <a:xfrm>
            <a:off x="2719070" y="1929765"/>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A</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19" name="椭圆 18"/>
          <p:cNvSpPr/>
          <p:nvPr/>
        </p:nvSpPr>
        <p:spPr>
          <a:xfrm>
            <a:off x="1379855" y="4212590"/>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B</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0" name="椭圆 19"/>
          <p:cNvSpPr/>
          <p:nvPr/>
        </p:nvSpPr>
        <p:spPr>
          <a:xfrm>
            <a:off x="2719070" y="4212590"/>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C</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1" name="椭圆 20"/>
          <p:cNvSpPr/>
          <p:nvPr/>
        </p:nvSpPr>
        <p:spPr>
          <a:xfrm>
            <a:off x="4160520" y="4212590"/>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D</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cxnSp>
        <p:nvCxnSpPr>
          <p:cNvPr id="22" name="直接箭头连接符 21"/>
          <p:cNvCxnSpPr/>
          <p:nvPr/>
        </p:nvCxnSpPr>
        <p:spPr>
          <a:xfrm flipH="1">
            <a:off x="2031365" y="2805430"/>
            <a:ext cx="767080" cy="127190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154680" y="2922905"/>
            <a:ext cx="9525" cy="117221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32505" y="2838450"/>
            <a:ext cx="831850" cy="117157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980000">
            <a:off x="2073910" y="2768600"/>
            <a:ext cx="428625" cy="922655"/>
          </a:xfrm>
          <a:prstGeom prst="rect">
            <a:avLst/>
          </a:prstGeom>
          <a:noFill/>
        </p:spPr>
        <p:txBody>
          <a:bodyPr vert="eaVert" wrap="square" rtlCol="0">
            <a:spAutoFit/>
          </a:bodyPr>
          <a:p>
            <a:r>
              <a:rPr lang="zh-CN" altLang="en-US" sz="1600">
                <a:solidFill>
                  <a:schemeClr val="bg1"/>
                </a:solidFill>
              </a:rPr>
              <a:t>工作总结</a:t>
            </a:r>
            <a:endParaRPr lang="zh-CN" altLang="en-US" sz="1600">
              <a:solidFill>
                <a:schemeClr val="bg1"/>
              </a:solidFill>
            </a:endParaRPr>
          </a:p>
        </p:txBody>
      </p:sp>
      <p:sp>
        <p:nvSpPr>
          <p:cNvPr id="30" name="文本框 29"/>
          <p:cNvSpPr txBox="1"/>
          <p:nvPr/>
        </p:nvSpPr>
        <p:spPr>
          <a:xfrm>
            <a:off x="2726055" y="3145790"/>
            <a:ext cx="428625" cy="1066800"/>
          </a:xfrm>
          <a:prstGeom prst="rect">
            <a:avLst/>
          </a:prstGeom>
          <a:noFill/>
        </p:spPr>
        <p:txBody>
          <a:bodyPr vert="eaVert" wrap="square" rtlCol="0">
            <a:spAutoFit/>
          </a:bodyPr>
          <a:p>
            <a:r>
              <a:rPr lang="zh-CN" altLang="en-US" sz="1600">
                <a:solidFill>
                  <a:schemeClr val="bg1"/>
                </a:solidFill>
              </a:rPr>
              <a:t>改革内刊</a:t>
            </a:r>
            <a:endParaRPr lang="zh-CN" altLang="en-US" sz="1600">
              <a:solidFill>
                <a:schemeClr val="bg1"/>
              </a:solidFill>
            </a:endParaRPr>
          </a:p>
        </p:txBody>
      </p:sp>
      <p:sp>
        <p:nvSpPr>
          <p:cNvPr id="31" name="文本框 30"/>
          <p:cNvSpPr txBox="1"/>
          <p:nvPr/>
        </p:nvSpPr>
        <p:spPr>
          <a:xfrm>
            <a:off x="3705225" y="3149600"/>
            <a:ext cx="487045" cy="583565"/>
          </a:xfrm>
          <a:prstGeom prst="rect">
            <a:avLst/>
          </a:prstGeom>
          <a:noFill/>
        </p:spPr>
        <p:txBody>
          <a:bodyPr wrap="square" rtlCol="0">
            <a:spAutoFit/>
          </a:bodyPr>
          <a:p>
            <a:r>
              <a:rPr lang="en-US" altLang="zh-CN" sz="3200">
                <a:solidFill>
                  <a:srgbClr val="FF0000"/>
                </a:solidFill>
              </a:rPr>
              <a:t>X</a:t>
            </a:r>
            <a:endParaRPr lang="en-US" altLang="zh-CN" sz="3200">
              <a:solidFill>
                <a:srgbClr val="FF0000"/>
              </a:solidFill>
            </a:endParaRPr>
          </a:p>
        </p:txBody>
      </p:sp>
      <p:sp>
        <p:nvSpPr>
          <p:cNvPr id="32" name="文本框 31"/>
          <p:cNvSpPr txBox="1"/>
          <p:nvPr/>
        </p:nvSpPr>
        <p:spPr>
          <a:xfrm>
            <a:off x="1485900" y="5437505"/>
            <a:ext cx="3601720" cy="460375"/>
          </a:xfrm>
          <a:prstGeom prst="rect">
            <a:avLst/>
          </a:prstGeom>
          <a:noFill/>
        </p:spPr>
        <p:txBody>
          <a:bodyPr wrap="square" rtlCol="0">
            <a:spAutoFit/>
          </a:bodyPr>
          <a:p>
            <a:r>
              <a:rPr lang="zh-CN" altLang="en-US" sz="2400">
                <a:solidFill>
                  <a:schemeClr val="accent4">
                    <a:lumMod val="60000"/>
                    <a:lumOff val="40000"/>
                  </a:schemeClr>
                </a:solidFill>
              </a:rPr>
              <a:t>纸质文件为主要共享方式</a:t>
            </a:r>
            <a:endParaRPr lang="zh-CN" altLang="en-US" sz="2400">
              <a:solidFill>
                <a:schemeClr val="accent4">
                  <a:lumMod val="60000"/>
                  <a:lumOff val="40000"/>
                </a:schemeClr>
              </a:solidFill>
            </a:endParaRPr>
          </a:p>
        </p:txBody>
      </p:sp>
      <p:sp>
        <p:nvSpPr>
          <p:cNvPr id="33" name="椭圆 32"/>
          <p:cNvSpPr/>
          <p:nvPr/>
        </p:nvSpPr>
        <p:spPr>
          <a:xfrm>
            <a:off x="8568055" y="192976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A</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5" name="椭圆 34"/>
          <p:cNvSpPr/>
          <p:nvPr/>
        </p:nvSpPr>
        <p:spPr>
          <a:xfrm>
            <a:off x="7315200" y="435673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B</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6" name="椭圆 35"/>
          <p:cNvSpPr/>
          <p:nvPr/>
        </p:nvSpPr>
        <p:spPr>
          <a:xfrm>
            <a:off x="8637905" y="435673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C</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7" name="椭圆 36"/>
          <p:cNvSpPr/>
          <p:nvPr/>
        </p:nvSpPr>
        <p:spPr>
          <a:xfrm>
            <a:off x="10120630" y="435673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D</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cxnSp>
        <p:nvCxnSpPr>
          <p:cNvPr id="38" name="直接箭头连接符 37"/>
          <p:cNvCxnSpPr/>
          <p:nvPr/>
        </p:nvCxnSpPr>
        <p:spPr>
          <a:xfrm flipH="1">
            <a:off x="7919085" y="2838450"/>
            <a:ext cx="655955" cy="136461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053195" y="2922905"/>
            <a:ext cx="3810" cy="133286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9493885" y="2805430"/>
            <a:ext cx="836930" cy="143065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1560000">
            <a:off x="7893050" y="2734310"/>
            <a:ext cx="398145" cy="1354455"/>
          </a:xfrm>
          <a:prstGeom prst="rect">
            <a:avLst/>
          </a:prstGeom>
          <a:noFill/>
        </p:spPr>
        <p:txBody>
          <a:bodyPr vert="eaVert" wrap="square" rtlCol="0">
            <a:spAutoFit/>
          </a:bodyPr>
          <a:p>
            <a:r>
              <a:rPr lang="zh-CN" altLang="en-US" sz="1400">
                <a:solidFill>
                  <a:schemeClr val="bg1"/>
                </a:solidFill>
              </a:rPr>
              <a:t>数字化报告</a:t>
            </a:r>
            <a:endParaRPr lang="zh-CN" altLang="en-US" sz="1400">
              <a:solidFill>
                <a:schemeClr val="bg1"/>
              </a:solidFill>
            </a:endParaRPr>
          </a:p>
        </p:txBody>
      </p:sp>
      <p:sp>
        <p:nvSpPr>
          <p:cNvPr id="42" name="文本框 41"/>
          <p:cNvSpPr txBox="1"/>
          <p:nvPr/>
        </p:nvSpPr>
        <p:spPr>
          <a:xfrm>
            <a:off x="8655050" y="2922905"/>
            <a:ext cx="398145" cy="1354455"/>
          </a:xfrm>
          <a:prstGeom prst="rect">
            <a:avLst/>
          </a:prstGeom>
          <a:noFill/>
        </p:spPr>
        <p:txBody>
          <a:bodyPr vert="eaVert" wrap="square" rtlCol="0">
            <a:spAutoFit/>
          </a:bodyPr>
          <a:p>
            <a:r>
              <a:rPr lang="zh-CN" altLang="en-US" sz="1400">
                <a:solidFill>
                  <a:schemeClr val="bg1"/>
                </a:solidFill>
              </a:rPr>
              <a:t>数据接口推送</a:t>
            </a:r>
            <a:endParaRPr lang="zh-CN" altLang="en-US" sz="1400">
              <a:solidFill>
                <a:schemeClr val="bg1"/>
              </a:solidFill>
            </a:endParaRPr>
          </a:p>
        </p:txBody>
      </p:sp>
      <p:sp>
        <p:nvSpPr>
          <p:cNvPr id="43" name="文本框 42"/>
          <p:cNvSpPr txBox="1"/>
          <p:nvPr/>
        </p:nvSpPr>
        <p:spPr>
          <a:xfrm rot="19740000">
            <a:off x="9814560" y="2649855"/>
            <a:ext cx="398145" cy="1354455"/>
          </a:xfrm>
          <a:prstGeom prst="rect">
            <a:avLst/>
          </a:prstGeom>
          <a:noFill/>
        </p:spPr>
        <p:txBody>
          <a:bodyPr vert="eaVert" wrap="square" rtlCol="0">
            <a:spAutoFit/>
          </a:bodyPr>
          <a:p>
            <a:r>
              <a:rPr lang="zh-CN" altLang="en-US" sz="1400">
                <a:solidFill>
                  <a:schemeClr val="bg1"/>
                </a:solidFill>
              </a:rPr>
              <a:t>各类社交媒体</a:t>
            </a:r>
            <a:endParaRPr lang="zh-CN" altLang="en-US" sz="1400">
              <a:solidFill>
                <a:schemeClr val="bg1"/>
              </a:solidFill>
            </a:endParaRPr>
          </a:p>
        </p:txBody>
      </p:sp>
      <p:sp>
        <p:nvSpPr>
          <p:cNvPr id="44" name="文本框 43"/>
          <p:cNvSpPr txBox="1"/>
          <p:nvPr/>
        </p:nvSpPr>
        <p:spPr>
          <a:xfrm>
            <a:off x="7315200" y="5437505"/>
            <a:ext cx="3799840" cy="460375"/>
          </a:xfrm>
          <a:prstGeom prst="rect">
            <a:avLst/>
          </a:prstGeom>
          <a:noFill/>
        </p:spPr>
        <p:txBody>
          <a:bodyPr wrap="square" rtlCol="0">
            <a:spAutoFit/>
          </a:bodyPr>
          <a:p>
            <a:pPr lvl="0" algn="l">
              <a:buClrTx/>
              <a:buSzTx/>
              <a:buFontTx/>
            </a:pPr>
            <a:r>
              <a:rPr lang="zh-CN" altLang="en-US" sz="2400">
                <a:solidFill>
                  <a:schemeClr val="accent4">
                    <a:lumMod val="60000"/>
                    <a:lumOff val="40000"/>
                  </a:schemeClr>
                </a:solidFill>
                <a:sym typeface="+mn-ea"/>
              </a:rPr>
              <a:t>数据</a:t>
            </a:r>
            <a:r>
              <a:rPr lang="zh-CN" altLang="en-US" sz="2400">
                <a:solidFill>
                  <a:schemeClr val="accent4">
                    <a:lumMod val="60000"/>
                    <a:lumOff val="40000"/>
                  </a:schemeClr>
                </a:solidFill>
                <a:sym typeface="+mn-ea"/>
              </a:rPr>
              <a:t>/</a:t>
            </a:r>
            <a:r>
              <a:rPr lang="zh-CN" altLang="en-US" sz="2400">
                <a:solidFill>
                  <a:schemeClr val="accent4">
                    <a:lumMod val="60000"/>
                    <a:lumOff val="40000"/>
                  </a:schemeClr>
                </a:solidFill>
                <a:sym typeface="+mn-ea"/>
              </a:rPr>
              <a:t>电子文档为共享方式</a:t>
            </a:r>
            <a:endParaRPr lang="zh-CN" altLang="en-US" sz="2400">
              <a:solidFill>
                <a:schemeClr val="accent4">
                  <a:lumMod val="60000"/>
                  <a:lumOff val="40000"/>
                </a:schemeClr>
              </a:solidFill>
              <a:sym typeface="+mn-ea"/>
            </a:endParaRPr>
          </a:p>
        </p:txBody>
      </p:sp>
      <p:sp>
        <p:nvSpPr>
          <p:cNvPr id="2" name="文本框 1"/>
          <p:cNvSpPr txBox="1"/>
          <p:nvPr/>
        </p:nvSpPr>
        <p:spPr>
          <a:xfrm>
            <a:off x="1708785" y="5884545"/>
            <a:ext cx="3155950" cy="368300"/>
          </a:xfrm>
          <a:prstGeom prst="rect">
            <a:avLst/>
          </a:prstGeom>
          <a:noFill/>
        </p:spPr>
        <p:txBody>
          <a:bodyPr wrap="square" rtlCol="0">
            <a:spAutoFit/>
          </a:bodyPr>
          <a:p>
            <a:pPr algn="ctr"/>
            <a:r>
              <a:rPr lang="zh-CN" altLang="en-US">
                <a:solidFill>
                  <a:schemeClr val="bg1"/>
                </a:solidFill>
              </a:rPr>
              <a:t>无时效性，消息不畅通</a:t>
            </a:r>
            <a:endParaRPr lang="zh-CN" altLang="en-US">
              <a:solidFill>
                <a:schemeClr val="bg1"/>
              </a:solidFill>
            </a:endParaRPr>
          </a:p>
        </p:txBody>
      </p:sp>
      <p:sp>
        <p:nvSpPr>
          <p:cNvPr id="3" name="文本框 2"/>
          <p:cNvSpPr txBox="1"/>
          <p:nvPr/>
        </p:nvSpPr>
        <p:spPr>
          <a:xfrm>
            <a:off x="7637145" y="5884545"/>
            <a:ext cx="3155950" cy="368300"/>
          </a:xfrm>
          <a:prstGeom prst="rect">
            <a:avLst/>
          </a:prstGeom>
          <a:noFill/>
        </p:spPr>
        <p:txBody>
          <a:bodyPr wrap="square" rtlCol="0">
            <a:spAutoFit/>
          </a:bodyPr>
          <a:p>
            <a:pPr algn="ctr"/>
            <a:r>
              <a:rPr lang="zh-CN" altLang="en-US">
                <a:solidFill>
                  <a:schemeClr val="bg1"/>
                </a:solidFill>
              </a:rPr>
              <a:t>实时信息传递，数据类型多样</a:t>
            </a:r>
            <a:endParaRPr lang="zh-CN" altLang="en-US">
              <a:solidFill>
                <a:schemeClr val="bg1"/>
              </a:solidFill>
            </a:endParaRPr>
          </a:p>
        </p:txBody>
      </p:sp>
      <p:sp>
        <p:nvSpPr>
          <p:cNvPr id="5" name="直角三角形 4"/>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标题 18"/>
          <p:cNvSpPr>
            <a:spLocks noGrp="1"/>
          </p:cNvSpPr>
          <p:nvPr/>
        </p:nvSpPr>
        <p:spPr>
          <a:xfrm>
            <a:off x="852805" y="264795"/>
            <a:ext cx="6626225"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应用场景2：省市区之间，部门之间共享改革经验</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descr="icons8-男性用户-100"/>
          <p:cNvPicPr>
            <a:picLocks noChangeAspect="1"/>
          </p:cNvPicPr>
          <p:nvPr/>
        </p:nvPicPr>
        <p:blipFill>
          <a:blip r:embed="rId1"/>
          <a:stretch>
            <a:fillRect/>
          </a:stretch>
        </p:blipFill>
        <p:spPr>
          <a:xfrm>
            <a:off x="2106930" y="2661285"/>
            <a:ext cx="603250" cy="603250"/>
          </a:xfrm>
          <a:prstGeom prst="rect">
            <a:avLst/>
          </a:prstGeom>
          <a:solidFill>
            <a:schemeClr val="bg1"/>
          </a:solidFill>
        </p:spPr>
      </p:pic>
      <p:sp>
        <p:nvSpPr>
          <p:cNvPr id="26" name="圆角矩形 25"/>
          <p:cNvSpPr/>
          <p:nvPr/>
        </p:nvSpPr>
        <p:spPr>
          <a:xfrm>
            <a:off x="695325" y="1671955"/>
            <a:ext cx="3449320" cy="43180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 </a:t>
            </a:r>
            <a:r>
              <a:rPr lang="en-US" altLang="zh-CN"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 </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30" name="矩形 29"/>
          <p:cNvSpPr/>
          <p:nvPr/>
        </p:nvSpPr>
        <p:spPr>
          <a:xfrm>
            <a:off x="591820" y="5020945"/>
            <a:ext cx="906145" cy="727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微信</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公众号</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1" name="矩形 30"/>
          <p:cNvSpPr/>
          <p:nvPr/>
        </p:nvSpPr>
        <p:spPr>
          <a:xfrm>
            <a:off x="1966595" y="5020945"/>
            <a:ext cx="906145" cy="727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Web</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门户站</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2" name="矩形 31"/>
          <p:cNvSpPr/>
          <p:nvPr/>
        </p:nvSpPr>
        <p:spPr>
          <a:xfrm>
            <a:off x="3738245" y="5020945"/>
            <a:ext cx="1198880" cy="727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其他</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第三方媒体</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3" name="文本框 32"/>
          <p:cNvSpPr txBox="1"/>
          <p:nvPr/>
        </p:nvSpPr>
        <p:spPr>
          <a:xfrm>
            <a:off x="2872740" y="5020945"/>
            <a:ext cx="865505" cy="706755"/>
          </a:xfrm>
          <a:prstGeom prst="rect">
            <a:avLst/>
          </a:prstGeom>
          <a:noFill/>
        </p:spPr>
        <p:txBody>
          <a:bodyPr wrap="square" rtlCol="0">
            <a:spAutoFit/>
          </a:bodyPr>
          <a:p>
            <a:pPr algn="ctr"/>
            <a:r>
              <a:rPr lang="en-US" altLang="zh-CN" sz="4000" b="1">
                <a:solidFill>
                  <a:schemeClr val="bg1"/>
                </a:solidFill>
              </a:rPr>
              <a:t>…</a:t>
            </a:r>
            <a:endParaRPr lang="en-US" altLang="zh-CN" sz="4000" b="1">
              <a:solidFill>
                <a:schemeClr val="bg1"/>
              </a:solidFill>
            </a:endParaRPr>
          </a:p>
        </p:txBody>
      </p:sp>
      <p:sp>
        <p:nvSpPr>
          <p:cNvPr id="35" name="文本框 34"/>
          <p:cNvSpPr txBox="1"/>
          <p:nvPr/>
        </p:nvSpPr>
        <p:spPr>
          <a:xfrm>
            <a:off x="2790825" y="2778760"/>
            <a:ext cx="1270635" cy="368300"/>
          </a:xfrm>
          <a:prstGeom prst="rect">
            <a:avLst/>
          </a:prstGeom>
          <a:noFill/>
        </p:spPr>
        <p:txBody>
          <a:bodyPr wrap="square" rtlCol="0">
            <a:spAutoFit/>
          </a:bodyPr>
          <a:p>
            <a:r>
              <a:rPr lang="zh-CN" altLang="en-US">
                <a:solidFill>
                  <a:schemeClr val="bg1"/>
                </a:solidFill>
              </a:rPr>
              <a:t>工作</a:t>
            </a:r>
            <a:r>
              <a:rPr lang="zh-CN" altLang="en-US">
                <a:solidFill>
                  <a:schemeClr val="bg1"/>
                </a:solidFill>
              </a:rPr>
              <a:t>人员</a:t>
            </a:r>
            <a:endParaRPr lang="zh-CN" altLang="en-US">
              <a:solidFill>
                <a:schemeClr val="bg1"/>
              </a:solidFill>
            </a:endParaRPr>
          </a:p>
        </p:txBody>
      </p:sp>
      <p:cxnSp>
        <p:nvCxnSpPr>
          <p:cNvPr id="38" name="直接箭头连接符 37"/>
          <p:cNvCxnSpPr/>
          <p:nvPr/>
        </p:nvCxnSpPr>
        <p:spPr>
          <a:xfrm flipH="1">
            <a:off x="1276350" y="3521710"/>
            <a:ext cx="690245" cy="124714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1740000">
            <a:off x="1196975" y="3355340"/>
            <a:ext cx="428625" cy="13544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cxnSp>
        <p:nvCxnSpPr>
          <p:cNvPr id="36" name="直接箭头连接符 35"/>
          <p:cNvCxnSpPr/>
          <p:nvPr/>
        </p:nvCxnSpPr>
        <p:spPr>
          <a:xfrm flipH="1">
            <a:off x="2552065" y="3575050"/>
            <a:ext cx="8255" cy="128270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06930" y="3467735"/>
            <a:ext cx="428625" cy="10623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cxnSp>
        <p:nvCxnSpPr>
          <p:cNvPr id="39" name="直接箭头连接符 38"/>
          <p:cNvCxnSpPr/>
          <p:nvPr/>
        </p:nvCxnSpPr>
        <p:spPr>
          <a:xfrm>
            <a:off x="3024505" y="3489960"/>
            <a:ext cx="967740" cy="136779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19440000">
            <a:off x="3495675" y="3343910"/>
            <a:ext cx="428625" cy="13544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sp>
        <p:nvSpPr>
          <p:cNvPr id="42" name="文本框 41"/>
          <p:cNvSpPr txBox="1"/>
          <p:nvPr/>
        </p:nvSpPr>
        <p:spPr>
          <a:xfrm>
            <a:off x="592455" y="5989320"/>
            <a:ext cx="4609465" cy="398780"/>
          </a:xfrm>
          <a:prstGeom prst="rect">
            <a:avLst/>
          </a:prstGeom>
          <a:noFill/>
        </p:spPr>
        <p:txBody>
          <a:bodyPr wrap="square" rtlCol="0">
            <a:spAutoFit/>
          </a:bodyPr>
          <a:p>
            <a:pPr algn="ctr"/>
            <a:r>
              <a:rPr lang="zh-CN" altLang="en-US" sz="2000">
                <a:solidFill>
                  <a:schemeClr val="accent4">
                    <a:lumMod val="60000"/>
                    <a:lumOff val="40000"/>
                  </a:schemeClr>
                </a:solidFill>
              </a:rPr>
              <a:t>人工操作，重复发布，工作琐碎且耗时</a:t>
            </a:r>
            <a:endParaRPr lang="zh-CN" altLang="en-US" sz="2000">
              <a:solidFill>
                <a:schemeClr val="accent4">
                  <a:lumMod val="60000"/>
                  <a:lumOff val="40000"/>
                </a:schemeClr>
              </a:solidFill>
            </a:endParaRPr>
          </a:p>
        </p:txBody>
      </p:sp>
      <p:sp>
        <p:nvSpPr>
          <p:cNvPr id="5" name="直角三角形 4"/>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6920230" y="1802261"/>
            <a:ext cx="4842641" cy="3493770"/>
            <a:chOff x="12119" y="5406"/>
            <a:chExt cx="6321" cy="4560"/>
          </a:xfrm>
        </p:grpSpPr>
        <p:pic>
          <p:nvPicPr>
            <p:cNvPr id="6" name="图片 5" descr="1005_sc04"/>
            <p:cNvPicPr>
              <a:picLocks noChangeAspect="1"/>
            </p:cNvPicPr>
            <p:nvPr/>
          </p:nvPicPr>
          <p:blipFill>
            <a:blip r:embed="rId2"/>
            <a:stretch>
              <a:fillRect/>
            </a:stretch>
          </p:blipFill>
          <p:spPr>
            <a:xfrm rot="16200000">
              <a:off x="12999" y="4525"/>
              <a:ext cx="4560" cy="6321"/>
            </a:xfrm>
            <a:prstGeom prst="rect">
              <a:avLst/>
            </a:prstGeom>
          </p:spPr>
        </p:pic>
        <p:pic>
          <p:nvPicPr>
            <p:cNvPr id="8" name="图片 7" descr="1005_sc03"/>
            <p:cNvPicPr>
              <a:picLocks noChangeAspect="1"/>
            </p:cNvPicPr>
            <p:nvPr/>
          </p:nvPicPr>
          <p:blipFill>
            <a:blip r:embed="rId3"/>
            <a:stretch>
              <a:fillRect/>
            </a:stretch>
          </p:blipFill>
          <p:spPr>
            <a:xfrm>
              <a:off x="12566" y="5640"/>
              <a:ext cx="5441" cy="4099"/>
            </a:xfrm>
            <a:prstGeom prst="rect">
              <a:avLst/>
            </a:prstGeom>
          </p:spPr>
        </p:pic>
      </p:grpSp>
      <p:grpSp>
        <p:nvGrpSpPr>
          <p:cNvPr id="7" name="组合 6"/>
          <p:cNvGrpSpPr/>
          <p:nvPr/>
        </p:nvGrpSpPr>
        <p:grpSpPr>
          <a:xfrm>
            <a:off x="6060440" y="2912745"/>
            <a:ext cx="1273810" cy="2557145"/>
            <a:chOff x="10438" y="2954"/>
            <a:chExt cx="3228" cy="6478"/>
          </a:xfrm>
        </p:grpSpPr>
        <p:pic>
          <p:nvPicPr>
            <p:cNvPr id="2" name="图片 1" descr="1005_sc02"/>
            <p:cNvPicPr>
              <a:picLocks noChangeAspect="1"/>
            </p:cNvPicPr>
            <p:nvPr/>
          </p:nvPicPr>
          <p:blipFill>
            <a:blip r:embed="rId4"/>
            <a:stretch>
              <a:fillRect/>
            </a:stretch>
          </p:blipFill>
          <p:spPr>
            <a:xfrm>
              <a:off x="10438" y="2954"/>
              <a:ext cx="3228" cy="6478"/>
            </a:xfrm>
            <a:prstGeom prst="rect">
              <a:avLst/>
            </a:prstGeom>
          </p:spPr>
        </p:pic>
        <p:pic>
          <p:nvPicPr>
            <p:cNvPr id="3" name="图片 2" descr="1005_sc01"/>
            <p:cNvPicPr>
              <a:picLocks noChangeAspect="1"/>
            </p:cNvPicPr>
            <p:nvPr/>
          </p:nvPicPr>
          <p:blipFill>
            <a:blip r:embed="rId5"/>
            <a:stretch>
              <a:fillRect/>
            </a:stretch>
          </p:blipFill>
          <p:spPr>
            <a:xfrm>
              <a:off x="10671" y="3710"/>
              <a:ext cx="2780" cy="5281"/>
            </a:xfrm>
            <a:prstGeom prst="rect">
              <a:avLst/>
            </a:prstGeom>
          </p:spPr>
        </p:pic>
      </p:grpSp>
      <p:sp>
        <p:nvSpPr>
          <p:cNvPr id="10" name="文本框 9"/>
          <p:cNvSpPr txBox="1"/>
          <p:nvPr/>
        </p:nvSpPr>
        <p:spPr>
          <a:xfrm>
            <a:off x="6165215" y="5469890"/>
            <a:ext cx="5596890" cy="583565"/>
          </a:xfrm>
          <a:prstGeom prst="rect">
            <a:avLst/>
          </a:prstGeom>
          <a:noFill/>
        </p:spPr>
        <p:txBody>
          <a:bodyPr wrap="square" rtlCol="0">
            <a:spAutoFit/>
          </a:bodyPr>
          <a:p>
            <a:pPr algn="r"/>
            <a:r>
              <a:rPr lang="zh-CN" altLang="en-US" sz="1600">
                <a:solidFill>
                  <a:schemeClr val="bg1"/>
                </a:solidFill>
              </a:rPr>
              <a:t>不同的媒体平台，文稿需要多次提交发布。</a:t>
            </a:r>
            <a:endParaRPr lang="zh-CN" altLang="en-US" sz="1600">
              <a:solidFill>
                <a:schemeClr val="bg1"/>
              </a:solidFill>
            </a:endParaRPr>
          </a:p>
          <a:p>
            <a:pPr algn="r"/>
            <a:r>
              <a:rPr lang="zh-CN" altLang="en-US" sz="1600">
                <a:solidFill>
                  <a:schemeClr val="bg1"/>
                </a:solidFill>
              </a:rPr>
              <a:t>不同设备终端，有不同的排版要求。</a:t>
            </a:r>
            <a:endParaRPr lang="zh-CN" altLang="en-US" sz="1600">
              <a:solidFill>
                <a:schemeClr val="bg1"/>
              </a:solidFill>
            </a:endParaRPr>
          </a:p>
        </p:txBody>
      </p:sp>
      <p:sp>
        <p:nvSpPr>
          <p:cNvPr id="12" name="标题 18"/>
          <p:cNvSpPr>
            <a:spLocks noGrp="1"/>
          </p:cNvSpPr>
          <p:nvPr/>
        </p:nvSpPr>
        <p:spPr>
          <a:xfrm>
            <a:off x="852805" y="264795"/>
            <a:ext cx="6626225"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应用场景3：改革成果的宣传推广工作</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圆角矩形 26"/>
          <p:cNvSpPr/>
          <p:nvPr/>
        </p:nvSpPr>
        <p:spPr>
          <a:xfrm>
            <a:off x="363220" y="1235710"/>
            <a:ext cx="1506855" cy="431800"/>
          </a:xfrm>
          <a:prstGeom prst="round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pic>
        <p:nvPicPr>
          <p:cNvPr id="43" name="图片 42" descr="icons8-男性用户-100"/>
          <p:cNvPicPr>
            <a:picLocks noChangeAspect="1"/>
          </p:cNvPicPr>
          <p:nvPr/>
        </p:nvPicPr>
        <p:blipFill>
          <a:blip r:embed="rId1"/>
          <a:stretch>
            <a:fillRect/>
          </a:stretch>
        </p:blipFill>
        <p:spPr>
          <a:xfrm>
            <a:off x="2172970" y="1910715"/>
            <a:ext cx="603250" cy="603250"/>
          </a:xfrm>
          <a:prstGeom prst="rect">
            <a:avLst/>
          </a:prstGeom>
          <a:solidFill>
            <a:schemeClr val="bg1"/>
          </a:solidFill>
        </p:spPr>
      </p:pic>
      <p:sp>
        <p:nvSpPr>
          <p:cNvPr id="44" name="矩形 43"/>
          <p:cNvSpPr/>
          <p:nvPr/>
        </p:nvSpPr>
        <p:spPr>
          <a:xfrm>
            <a:off x="502285" y="4888865"/>
            <a:ext cx="906145"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微信</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公众号</a:t>
            </a:r>
            <a:endParaRPr lang="zh-CN" altLang="en-US" sz="1600">
              <a:effectLst>
                <a:outerShdw blurRad="38100" dist="38100" dir="2700000" algn="tl">
                  <a:srgbClr val="000000">
                    <a:alpha val="43137"/>
                  </a:srgbClr>
                </a:outerShdw>
              </a:effectLst>
            </a:endParaRPr>
          </a:p>
        </p:txBody>
      </p:sp>
      <p:sp>
        <p:nvSpPr>
          <p:cNvPr id="45" name="矩形 44"/>
          <p:cNvSpPr/>
          <p:nvPr/>
        </p:nvSpPr>
        <p:spPr>
          <a:xfrm>
            <a:off x="1877060" y="4888865"/>
            <a:ext cx="906145"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effectLst>
                  <a:outerShdw blurRad="38100" dist="38100" dir="2700000" algn="tl">
                    <a:srgbClr val="000000">
                      <a:alpha val="43137"/>
                    </a:srgbClr>
                  </a:outerShdw>
                </a:effectLst>
              </a:rPr>
              <a:t>Web</a:t>
            </a:r>
            <a:endParaRPr lang="en-US" altLang="zh-CN"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门户站</a:t>
            </a:r>
            <a:endParaRPr lang="zh-CN" altLang="en-US" sz="1600">
              <a:effectLst>
                <a:outerShdw blurRad="38100" dist="38100" dir="2700000" algn="tl">
                  <a:srgbClr val="000000">
                    <a:alpha val="43137"/>
                  </a:srgbClr>
                </a:outerShdw>
              </a:effectLst>
            </a:endParaRPr>
          </a:p>
        </p:txBody>
      </p:sp>
      <p:sp>
        <p:nvSpPr>
          <p:cNvPr id="46" name="矩形 45"/>
          <p:cNvSpPr/>
          <p:nvPr/>
        </p:nvSpPr>
        <p:spPr>
          <a:xfrm>
            <a:off x="3648710" y="4888865"/>
            <a:ext cx="1198880"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其他</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第三方媒体</a:t>
            </a:r>
            <a:endParaRPr lang="zh-CN" altLang="en-US" sz="1600">
              <a:effectLst>
                <a:outerShdw blurRad="38100" dist="38100" dir="2700000" algn="tl">
                  <a:srgbClr val="000000">
                    <a:alpha val="43137"/>
                  </a:srgbClr>
                </a:outerShdw>
              </a:effectLst>
            </a:endParaRPr>
          </a:p>
        </p:txBody>
      </p:sp>
      <p:sp>
        <p:nvSpPr>
          <p:cNvPr id="47" name="文本框 46"/>
          <p:cNvSpPr txBox="1"/>
          <p:nvPr/>
        </p:nvSpPr>
        <p:spPr>
          <a:xfrm>
            <a:off x="2783205" y="4888865"/>
            <a:ext cx="865505" cy="706755"/>
          </a:xfrm>
          <a:prstGeom prst="rect">
            <a:avLst/>
          </a:prstGeom>
          <a:noFill/>
        </p:spPr>
        <p:txBody>
          <a:bodyPr wrap="square" rtlCol="0">
            <a:spAutoFit/>
          </a:bodyPr>
          <a:p>
            <a:pPr algn="ctr"/>
            <a:r>
              <a:rPr lang="en-US" altLang="zh-CN" sz="4000" b="1">
                <a:solidFill>
                  <a:schemeClr val="bg1"/>
                </a:solidFill>
              </a:rPr>
              <a:t>…</a:t>
            </a:r>
            <a:endParaRPr lang="en-US" altLang="zh-CN" sz="4000" b="1">
              <a:solidFill>
                <a:schemeClr val="bg1"/>
              </a:solidFill>
            </a:endParaRPr>
          </a:p>
        </p:txBody>
      </p:sp>
      <p:sp>
        <p:nvSpPr>
          <p:cNvPr id="48" name="文本框 47"/>
          <p:cNvSpPr txBox="1"/>
          <p:nvPr/>
        </p:nvSpPr>
        <p:spPr>
          <a:xfrm>
            <a:off x="2776220" y="2028190"/>
            <a:ext cx="1313815" cy="368300"/>
          </a:xfrm>
          <a:prstGeom prst="rect">
            <a:avLst/>
          </a:prstGeom>
          <a:noFill/>
        </p:spPr>
        <p:txBody>
          <a:bodyPr wrap="square" rtlCol="0">
            <a:spAutoFit/>
          </a:bodyPr>
          <a:p>
            <a:r>
              <a:rPr lang="zh-CN" altLang="en-US">
                <a:solidFill>
                  <a:schemeClr val="bg1"/>
                </a:solidFill>
              </a:rPr>
              <a:t>工作</a:t>
            </a:r>
            <a:r>
              <a:rPr lang="zh-CN" altLang="en-US">
                <a:solidFill>
                  <a:schemeClr val="bg1"/>
                </a:solidFill>
              </a:rPr>
              <a:t>人员</a:t>
            </a:r>
            <a:endParaRPr lang="zh-CN" altLang="en-US">
              <a:solidFill>
                <a:schemeClr val="bg1"/>
              </a:solidFill>
            </a:endParaRPr>
          </a:p>
        </p:txBody>
      </p:sp>
      <p:sp>
        <p:nvSpPr>
          <p:cNvPr id="55" name="文本框 54"/>
          <p:cNvSpPr txBox="1"/>
          <p:nvPr/>
        </p:nvSpPr>
        <p:spPr>
          <a:xfrm>
            <a:off x="486410" y="5857240"/>
            <a:ext cx="4345305" cy="398780"/>
          </a:xfrm>
          <a:prstGeom prst="rect">
            <a:avLst/>
          </a:prstGeom>
          <a:noFill/>
        </p:spPr>
        <p:txBody>
          <a:bodyPr wrap="square" rtlCol="0">
            <a:spAutoFit/>
          </a:bodyPr>
          <a:p>
            <a:pPr algn="ctr"/>
            <a:r>
              <a:rPr lang="zh-CN" altLang="en-US" sz="2000">
                <a:solidFill>
                  <a:schemeClr val="accent4">
                    <a:lumMod val="60000"/>
                    <a:lumOff val="40000"/>
                  </a:schemeClr>
                </a:solidFill>
              </a:rPr>
              <a:t>智能排版，自动</a:t>
            </a:r>
            <a:r>
              <a:rPr lang="zh-CN" altLang="en-US" sz="2000">
                <a:solidFill>
                  <a:schemeClr val="accent4">
                    <a:lumMod val="60000"/>
                    <a:lumOff val="40000"/>
                  </a:schemeClr>
                </a:solidFill>
              </a:rPr>
              <a:t>分发，高效宣传</a:t>
            </a:r>
            <a:endParaRPr lang="zh-CN" altLang="en-US" sz="2000">
              <a:solidFill>
                <a:schemeClr val="accent4">
                  <a:lumMod val="60000"/>
                  <a:lumOff val="40000"/>
                </a:schemeClr>
              </a:solidFill>
            </a:endParaRPr>
          </a:p>
        </p:txBody>
      </p:sp>
      <p:cxnSp>
        <p:nvCxnSpPr>
          <p:cNvPr id="59" name="直接箭头连接符 58"/>
          <p:cNvCxnSpPr/>
          <p:nvPr/>
        </p:nvCxnSpPr>
        <p:spPr>
          <a:xfrm flipH="1">
            <a:off x="951865" y="4105910"/>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2326640" y="4105910"/>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244340" y="4105910"/>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2477770" y="2540000"/>
            <a:ext cx="0" cy="74422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783205" y="2513965"/>
            <a:ext cx="3157220" cy="737235"/>
          </a:xfrm>
          <a:prstGeom prst="rect">
            <a:avLst/>
          </a:prstGeom>
          <a:noFill/>
        </p:spPr>
        <p:txBody>
          <a:bodyPr wrap="square" rtlCol="0">
            <a:spAutoFit/>
          </a:bodyPr>
          <a:p>
            <a:pPr>
              <a:lnSpc>
                <a:spcPct val="150000"/>
              </a:lnSpc>
            </a:pPr>
            <a:r>
              <a:rPr lang="zh-CN" altLang="en-US" sz="1400">
                <a:solidFill>
                  <a:schemeClr val="accent4">
                    <a:lumMod val="60000"/>
                    <a:lumOff val="40000"/>
                  </a:schemeClr>
                </a:solidFill>
                <a:latin typeface="思源黑体 CN Light" panose="020B0300000000000000" charset="-122"/>
                <a:ea typeface="思源黑体 CN Light" panose="020B0300000000000000" charset="-122"/>
              </a:rPr>
              <a:t>① </a:t>
            </a:r>
            <a:r>
              <a:rPr lang="zh-CN" altLang="en-US" sz="1400">
                <a:solidFill>
                  <a:schemeClr val="accent4">
                    <a:lumMod val="60000"/>
                    <a:lumOff val="40000"/>
                  </a:schemeClr>
                </a:solidFill>
                <a:latin typeface="思源黑体 CN Light" panose="020B0300000000000000" charset="-122"/>
                <a:ea typeface="思源黑体 CN Light" panose="020B0300000000000000" charset="-122"/>
                <a:sym typeface="+mn-ea"/>
              </a:rPr>
              <a:t>一键发布</a:t>
            </a:r>
            <a:r>
              <a:rPr lang="zh-CN" altLang="en-US" sz="1400">
                <a:solidFill>
                  <a:schemeClr val="accent4">
                    <a:lumMod val="60000"/>
                    <a:lumOff val="40000"/>
                  </a:schemeClr>
                </a:solidFill>
                <a:latin typeface="思源黑体 CN Light" panose="020B0300000000000000" charset="-122"/>
                <a:ea typeface="思源黑体 CN Light" panose="020B0300000000000000" charset="-122"/>
              </a:rPr>
              <a:t>「数字化报告</a:t>
            </a:r>
            <a:r>
              <a:rPr lang="en-US" altLang="zh-CN" sz="1400">
                <a:solidFill>
                  <a:schemeClr val="accent4">
                    <a:lumMod val="60000"/>
                    <a:lumOff val="40000"/>
                  </a:schemeClr>
                </a:solidFill>
                <a:latin typeface="思源黑体 CN Light" panose="020B0300000000000000" charset="-122"/>
                <a:ea typeface="思源黑体 CN Light" panose="020B0300000000000000" charset="-122"/>
              </a:rPr>
              <a:t>」</a:t>
            </a:r>
            <a:endParaRPr lang="en-US" altLang="zh-CN" sz="1400">
              <a:solidFill>
                <a:schemeClr val="accent4">
                  <a:lumMod val="60000"/>
                  <a:lumOff val="40000"/>
                </a:schemeClr>
              </a:solidFill>
              <a:latin typeface="思源黑体 CN Light" panose="020B0300000000000000" charset="-122"/>
              <a:ea typeface="思源黑体 CN Light" panose="020B0300000000000000" charset="-122"/>
            </a:endParaRPr>
          </a:p>
          <a:p>
            <a:pPr>
              <a:lnSpc>
                <a:spcPct val="150000"/>
              </a:lnSpc>
            </a:pPr>
            <a:r>
              <a:rPr lang="zh-CN" altLang="en-US" sz="1400">
                <a:solidFill>
                  <a:schemeClr val="accent4">
                    <a:lumMod val="60000"/>
                    <a:lumOff val="40000"/>
                  </a:schemeClr>
                </a:solidFill>
                <a:latin typeface="思源黑体 CN Light" panose="020B0300000000000000" charset="-122"/>
                <a:ea typeface="思源黑体 CN Light" panose="020B0300000000000000" charset="-122"/>
              </a:rPr>
              <a:t>② 自主编写宣传文稿</a:t>
            </a:r>
            <a:endParaRPr lang="zh-CN" altLang="en-US" sz="1400">
              <a:solidFill>
                <a:schemeClr val="accent4">
                  <a:lumMod val="60000"/>
                  <a:lumOff val="40000"/>
                </a:schemeClr>
              </a:solidFill>
              <a:latin typeface="思源黑体 CN Light" panose="020B0300000000000000" charset="-122"/>
              <a:ea typeface="思源黑体 CN Light" panose="020B0300000000000000" charset="-122"/>
            </a:endParaRPr>
          </a:p>
        </p:txBody>
      </p:sp>
      <p:sp>
        <p:nvSpPr>
          <p:cNvPr id="65" name="文本框 64"/>
          <p:cNvSpPr txBox="1"/>
          <p:nvPr/>
        </p:nvSpPr>
        <p:spPr>
          <a:xfrm>
            <a:off x="486410" y="4105910"/>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6" name="文本框 65"/>
          <p:cNvSpPr txBox="1"/>
          <p:nvPr/>
        </p:nvSpPr>
        <p:spPr>
          <a:xfrm>
            <a:off x="1877060" y="4105910"/>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7" name="文本框 66"/>
          <p:cNvSpPr txBox="1"/>
          <p:nvPr/>
        </p:nvSpPr>
        <p:spPr>
          <a:xfrm>
            <a:off x="3790315" y="4105910"/>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8" name="矩形 67"/>
          <p:cNvSpPr/>
          <p:nvPr/>
        </p:nvSpPr>
        <p:spPr>
          <a:xfrm>
            <a:off x="502920" y="3357880"/>
            <a:ext cx="4344035" cy="59118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fontAlgn="ctr">
              <a:lnSpc>
                <a:spcPct val="100000"/>
              </a:lnSpc>
              <a:spcBef>
                <a:spcPts val="0"/>
              </a:spcBef>
              <a:spcAft>
                <a:spcPts val="0"/>
              </a:spcAft>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「数字化深改协同平台」</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5" name="直角三角形 4"/>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标题 18"/>
          <p:cNvSpPr>
            <a:spLocks noGrp="1"/>
          </p:cNvSpPr>
          <p:nvPr/>
        </p:nvSpPr>
        <p:spPr>
          <a:xfrm>
            <a:off x="852805" y="264795"/>
            <a:ext cx="6626225"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应用场景3：改革成果的宣传推广工作</a:t>
            </a:r>
            <a:endParaRPr sz="20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文本框 2"/>
          <p:cNvSpPr txBox="1"/>
          <p:nvPr/>
        </p:nvSpPr>
        <p:spPr>
          <a:xfrm>
            <a:off x="6122670" y="3465830"/>
            <a:ext cx="4923790" cy="2584450"/>
          </a:xfrm>
          <a:prstGeom prst="rect">
            <a:avLst/>
          </a:prstGeom>
          <a:noFill/>
        </p:spPr>
        <p:txBody>
          <a:bodyPr wrap="square" rtlCol="0">
            <a:spAutoFit/>
          </a:bodyPr>
          <a:p>
            <a:pPr>
              <a:lnSpc>
                <a:spcPct val="150000"/>
              </a:lnSpc>
              <a:spcBef>
                <a:spcPts val="0"/>
              </a:spcBef>
              <a:spcAft>
                <a:spcPts val="0"/>
              </a:spcAft>
            </a:pPr>
            <a:r>
              <a:rPr lang="zh-CN" altLang="en-US">
                <a:solidFill>
                  <a:schemeClr val="bg1"/>
                </a:solidFill>
                <a:latin typeface="思源黑体 CN Light" panose="020B0300000000000000" charset="-122"/>
                <a:ea typeface="思源黑体 CN Light" panose="020B0300000000000000" charset="-122"/>
              </a:rPr>
              <a:t>「数字化深改协同平台」预设不同客户端</a:t>
            </a:r>
            <a:r>
              <a:rPr lang="en-US" altLang="zh-CN">
                <a:solidFill>
                  <a:schemeClr val="bg1"/>
                </a:solidFill>
                <a:latin typeface="思源黑体 CN Light" panose="020B0300000000000000" charset="-122"/>
                <a:ea typeface="思源黑体 CN Light" panose="020B0300000000000000" charset="-122"/>
              </a:rPr>
              <a:t>/</a:t>
            </a:r>
            <a:r>
              <a:rPr lang="zh-CN" altLang="en-US">
                <a:solidFill>
                  <a:schemeClr val="bg1"/>
                </a:solidFill>
                <a:latin typeface="思源黑体 CN Light" panose="020B0300000000000000" charset="-122"/>
                <a:ea typeface="思源黑体 CN Light" panose="020B0300000000000000" charset="-122"/>
              </a:rPr>
              <a:t>媒体平台的排版布局，根据宣传文稿的主题（改革成果数字化报告</a:t>
            </a:r>
            <a:r>
              <a:rPr lang="zh-CN" altLang="en-US">
                <a:solidFill>
                  <a:schemeClr val="bg1"/>
                </a:solidFill>
                <a:latin typeface="思源黑体 CN Light" panose="020B0300000000000000" charset="-122"/>
                <a:ea typeface="思源黑体 CN Light" panose="020B0300000000000000" charset="-122"/>
              </a:rPr>
              <a:t>展示、改革政策、民生相关资讯</a:t>
            </a:r>
            <a:r>
              <a:rPr lang="en-US" altLang="zh-CN">
                <a:solidFill>
                  <a:schemeClr val="bg1"/>
                </a:solidFill>
                <a:latin typeface="思源黑体 CN Light" panose="020B0300000000000000" charset="-122"/>
                <a:ea typeface="思源黑体 CN Light" panose="020B0300000000000000" charset="-122"/>
              </a:rPr>
              <a:t>...</a:t>
            </a:r>
            <a:r>
              <a:rPr lang="zh-CN" altLang="en-US">
                <a:solidFill>
                  <a:schemeClr val="bg1"/>
                </a:solidFill>
                <a:latin typeface="思源黑体 CN Light" panose="020B0300000000000000" charset="-122"/>
                <a:ea typeface="思源黑体 CN Light" panose="020B0300000000000000" charset="-122"/>
              </a:rPr>
              <a:t>）智能排版，</a:t>
            </a:r>
            <a:r>
              <a:rPr lang="zh-CN" altLang="en-US">
                <a:solidFill>
                  <a:schemeClr val="bg1"/>
                </a:solidFill>
                <a:latin typeface="思源黑体 CN Light" panose="020B0300000000000000" charset="-122"/>
                <a:ea typeface="思源黑体 CN Light" panose="020B0300000000000000" charset="-122"/>
                <a:sym typeface="+mn-ea"/>
              </a:rPr>
              <a:t>预览</a:t>
            </a:r>
            <a:r>
              <a:rPr lang="zh-CN" altLang="en-US">
                <a:solidFill>
                  <a:schemeClr val="bg1"/>
                </a:solidFill>
                <a:latin typeface="思源黑体 CN Light" panose="020B0300000000000000" charset="-122"/>
                <a:ea typeface="思源黑体 CN Light" panose="020B0300000000000000" charset="-122"/>
              </a:rPr>
              <a:t>无误后一键分发到微信公众号、微信小程序、协同办公</a:t>
            </a:r>
            <a:r>
              <a:rPr lang="en-US" altLang="zh-CN">
                <a:solidFill>
                  <a:schemeClr val="bg1"/>
                </a:solidFill>
                <a:latin typeface="思源黑体 CN Light" panose="020B0300000000000000" charset="-122"/>
                <a:ea typeface="思源黑体 CN Light" panose="020B0300000000000000" charset="-122"/>
              </a:rPr>
              <a:t>APP</a:t>
            </a:r>
            <a:r>
              <a:rPr lang="zh-CN" altLang="en-US">
                <a:solidFill>
                  <a:schemeClr val="bg1"/>
                </a:solidFill>
                <a:latin typeface="思源黑体 CN Light" panose="020B0300000000000000" charset="-122"/>
                <a:ea typeface="思源黑体 CN Light" panose="020B0300000000000000" charset="-122"/>
              </a:rPr>
              <a:t>、其他第三方媒体平台，提高深化改革的</a:t>
            </a:r>
            <a:r>
              <a:rPr lang="zh-CN" altLang="en-US">
                <a:solidFill>
                  <a:schemeClr val="bg1"/>
                </a:solidFill>
                <a:latin typeface="思源黑体 CN Light" panose="020B0300000000000000" charset="-122"/>
                <a:ea typeface="思源黑体 CN Light" panose="020B0300000000000000" charset="-122"/>
              </a:rPr>
              <a:t>宣传工作效率。</a:t>
            </a:r>
            <a:endParaRPr lang="zh-CN" altLang="en-US">
              <a:solidFill>
                <a:schemeClr val="bg1"/>
              </a:solidFill>
              <a:latin typeface="思源黑体 CN Light" panose="020B0300000000000000" charset="-122"/>
              <a:ea typeface="思源黑体 CN Light" panose="020B03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平行四边形 6"/>
          <p:cNvSpPr/>
          <p:nvPr/>
        </p:nvSpPr>
        <p:spPr>
          <a:xfrm>
            <a:off x="5191125" y="1981200"/>
            <a:ext cx="5629275" cy="438150"/>
          </a:xfrm>
          <a:prstGeom prst="parallelogram">
            <a:avLst>
              <a:gd name="adj" fmla="val 4028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4991735" y="438785"/>
            <a:ext cx="1699260"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p>
            <a:pPr algn="l"/>
            <a:r>
              <a:rPr kumimoji="1" lang="zh-CN" altLang="en-US" sz="4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rPr>
              <a:t>目录</a:t>
            </a:r>
            <a:endParaRPr kumimoji="1" lang="zh-CN" altLang="en-US" sz="4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endParaRPr>
          </a:p>
        </p:txBody>
      </p:sp>
      <p:sp>
        <p:nvSpPr>
          <p:cNvPr id="4" name="标题 3"/>
          <p:cNvSpPr>
            <a:spLocks noGrp="1"/>
          </p:cNvSpPr>
          <p:nvPr>
            <p:ph type="title"/>
          </p:nvPr>
        </p:nvSpPr>
        <p:spPr>
          <a:xfrm>
            <a:off x="6123940" y="1981200"/>
            <a:ext cx="4453890" cy="438150"/>
          </a:xfrm>
        </p:spPr>
        <p:txBody>
          <a:bodyPr anchor="ctr" anchorCtr="0"/>
          <a:p>
            <a:r>
              <a:rPr lang="zh-CN" altLang="en-US" sz="2000">
                <a:solidFill>
                  <a:schemeClr val="bg1"/>
                </a:solidFill>
              </a:rPr>
              <a:t>关于「维格智数</a:t>
            </a:r>
            <a:r>
              <a:rPr lang="zh-CN" altLang="en-US" sz="2000">
                <a:solidFill>
                  <a:schemeClr val="bg1"/>
                </a:solidFill>
              </a:rPr>
              <a:t>」</a:t>
            </a:r>
            <a:endParaRPr lang="zh-CN" altLang="en-US" sz="2000">
              <a:solidFill>
                <a:schemeClr val="bg1"/>
              </a:solidFill>
            </a:endParaRPr>
          </a:p>
        </p:txBody>
      </p:sp>
      <p:sp>
        <p:nvSpPr>
          <p:cNvPr id="5" name="文本框 4"/>
          <p:cNvSpPr txBox="1"/>
          <p:nvPr/>
        </p:nvSpPr>
        <p:spPr>
          <a:xfrm>
            <a:off x="5191125" y="1712595"/>
            <a:ext cx="1057275" cy="706755"/>
          </a:xfrm>
          <a:prstGeom prst="rect">
            <a:avLst/>
          </a:prstGeom>
          <a:noFill/>
        </p:spPr>
        <p:txBody>
          <a:bodyPr wrap="square" rtlCol="0">
            <a:spAutoFit/>
          </a:bodyPr>
          <a:p>
            <a:pPr algn="ctr"/>
            <a:r>
              <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rPr>
              <a:t>01</a:t>
            </a:r>
            <a:endPar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endParaRPr>
          </a:p>
        </p:txBody>
      </p:sp>
      <p:sp>
        <p:nvSpPr>
          <p:cNvPr id="8" name="平行四边形 7"/>
          <p:cNvSpPr/>
          <p:nvPr/>
        </p:nvSpPr>
        <p:spPr>
          <a:xfrm>
            <a:off x="5191125" y="3003550"/>
            <a:ext cx="5629275" cy="438150"/>
          </a:xfrm>
          <a:prstGeom prst="parallelogram">
            <a:avLst>
              <a:gd name="adj" fmla="val 4028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 name="标题 3"/>
          <p:cNvSpPr>
            <a:spLocks noGrp="1"/>
          </p:cNvSpPr>
          <p:nvPr/>
        </p:nvSpPr>
        <p:spPr>
          <a:xfrm>
            <a:off x="6123940" y="3003550"/>
            <a:ext cx="4453890" cy="438150"/>
          </a:xfrm>
          <a:prstGeom prst="rect">
            <a:avLst/>
          </a:prstGeom>
        </p:spPr>
        <p:txBody>
          <a:bodyPr vert="horz" lIns="101600" tIns="38100" rIns="76200" bIns="38100" rtlCol="0" anchor="ctr" anchorCtr="0">
            <a:noAutofit/>
          </a:bodyPr>
          <a:lstStyle>
            <a:lvl1pPr algn="l" defTabSz="914400" rtl="0" eaLnBrk="1" fontAlgn="auto" latinLnBrk="0" hangingPunct="1">
              <a:lnSpc>
                <a:spcPct val="100000"/>
              </a:lnSpc>
              <a:spcBef>
                <a:spcPct val="0"/>
              </a:spcBef>
              <a:buNone/>
              <a:defRPr sz="2800" b="1" u="none" strike="noStrike" kern="1200" cap="none" spc="200" normalizeH="0">
                <a:solidFill>
                  <a:schemeClr val="bg1"/>
                </a:solidFill>
                <a:uFillTx/>
                <a:latin typeface="思源黑体 CN Normal" panose="020B0400000000000000" charset="-122"/>
                <a:ea typeface="思源黑体 CN Normal" panose="020B0400000000000000" charset="-122"/>
                <a:cs typeface="思源黑体 CN Light" panose="020B0300000000000000" charset="-122"/>
              </a:defRPr>
            </a:lvl1pPr>
          </a:lstStyle>
          <a:p>
            <a:r>
              <a:rPr lang="zh-CN" altLang="en-US" sz="2000">
                <a:solidFill>
                  <a:schemeClr val="bg1"/>
                </a:solidFill>
              </a:rPr>
              <a:t>落实改革任务过程中的现状与问题</a:t>
            </a:r>
            <a:endParaRPr lang="zh-CN" altLang="en-US" sz="2000">
              <a:solidFill>
                <a:schemeClr val="bg1"/>
              </a:solidFill>
            </a:endParaRPr>
          </a:p>
        </p:txBody>
      </p:sp>
      <p:sp>
        <p:nvSpPr>
          <p:cNvPr id="10" name="文本框 9"/>
          <p:cNvSpPr txBox="1"/>
          <p:nvPr/>
        </p:nvSpPr>
        <p:spPr>
          <a:xfrm>
            <a:off x="5191125" y="2734945"/>
            <a:ext cx="1057910" cy="706755"/>
          </a:xfrm>
          <a:prstGeom prst="rect">
            <a:avLst/>
          </a:prstGeom>
          <a:noFill/>
        </p:spPr>
        <p:txBody>
          <a:bodyPr wrap="square" rtlCol="0">
            <a:spAutoFit/>
          </a:bodyPr>
          <a:p>
            <a:pPr algn="ctr"/>
            <a:r>
              <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rPr>
              <a:t>02</a:t>
            </a:r>
            <a:endPar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endParaRPr>
          </a:p>
        </p:txBody>
      </p:sp>
      <p:sp>
        <p:nvSpPr>
          <p:cNvPr id="11" name="平行四边形 10"/>
          <p:cNvSpPr/>
          <p:nvPr/>
        </p:nvSpPr>
        <p:spPr>
          <a:xfrm>
            <a:off x="5191125" y="4035425"/>
            <a:ext cx="5629275" cy="438150"/>
          </a:xfrm>
          <a:prstGeom prst="parallelogram">
            <a:avLst>
              <a:gd name="adj" fmla="val 4028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标题 3"/>
          <p:cNvSpPr>
            <a:spLocks noGrp="1"/>
          </p:cNvSpPr>
          <p:nvPr/>
        </p:nvSpPr>
        <p:spPr>
          <a:xfrm>
            <a:off x="6123940" y="4035425"/>
            <a:ext cx="4453890" cy="438150"/>
          </a:xfrm>
          <a:prstGeom prst="rect">
            <a:avLst/>
          </a:prstGeom>
        </p:spPr>
        <p:txBody>
          <a:bodyPr vert="horz" lIns="101600" tIns="38100" rIns="76200" bIns="38100" rtlCol="0" anchor="ctr" anchorCtr="0">
            <a:noAutofit/>
          </a:bodyPr>
          <a:lstStyle>
            <a:lvl1pPr algn="l" defTabSz="914400" rtl="0" eaLnBrk="1" fontAlgn="auto" latinLnBrk="0" hangingPunct="1">
              <a:lnSpc>
                <a:spcPct val="100000"/>
              </a:lnSpc>
              <a:spcBef>
                <a:spcPct val="0"/>
              </a:spcBef>
              <a:buNone/>
              <a:defRPr sz="2800" b="1" u="none" strike="noStrike" kern="1200" cap="none" spc="200" normalizeH="0">
                <a:solidFill>
                  <a:schemeClr val="bg1"/>
                </a:solidFill>
                <a:uFillTx/>
                <a:latin typeface="思源黑体 CN Normal" panose="020B0400000000000000" charset="-122"/>
                <a:ea typeface="思源黑体 CN Normal" panose="020B0400000000000000" charset="-122"/>
                <a:cs typeface="思源黑体 CN Light" panose="020B0300000000000000" charset="-122"/>
              </a:defRPr>
            </a:lvl1pPr>
          </a:lstStyle>
          <a:p>
            <a:r>
              <a:rPr lang="zh-CN" altLang="en-US" sz="2000">
                <a:solidFill>
                  <a:schemeClr val="bg1"/>
                </a:solidFill>
              </a:rPr>
              <a:t>「</a:t>
            </a:r>
            <a:r>
              <a:rPr lang="zh-CN" altLang="en-US" sz="2000">
                <a:sym typeface="+mn-ea"/>
              </a:rPr>
              <a:t>深改协同</a:t>
            </a:r>
            <a:r>
              <a:rPr lang="zh-CN" altLang="en-US" sz="2000">
                <a:solidFill>
                  <a:schemeClr val="bg1"/>
                </a:solidFill>
              </a:rPr>
              <a:t>」数字化建设方案</a:t>
            </a:r>
            <a:endParaRPr lang="zh-CN" altLang="en-US" sz="2000">
              <a:solidFill>
                <a:schemeClr val="bg1"/>
              </a:solidFill>
            </a:endParaRPr>
          </a:p>
        </p:txBody>
      </p:sp>
      <p:sp>
        <p:nvSpPr>
          <p:cNvPr id="13" name="文本框 12"/>
          <p:cNvSpPr txBox="1"/>
          <p:nvPr/>
        </p:nvSpPr>
        <p:spPr>
          <a:xfrm>
            <a:off x="5191125" y="3766820"/>
            <a:ext cx="1057910" cy="706755"/>
          </a:xfrm>
          <a:prstGeom prst="rect">
            <a:avLst/>
          </a:prstGeom>
          <a:noFill/>
        </p:spPr>
        <p:txBody>
          <a:bodyPr wrap="square" rtlCol="0">
            <a:spAutoFit/>
          </a:bodyPr>
          <a:p>
            <a:pPr algn="ctr"/>
            <a:r>
              <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rPr>
              <a:t>03</a:t>
            </a:r>
            <a:endPar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endParaRPr>
          </a:p>
        </p:txBody>
      </p:sp>
      <p:sp>
        <p:nvSpPr>
          <p:cNvPr id="14" name="平行四边形 13"/>
          <p:cNvSpPr/>
          <p:nvPr/>
        </p:nvSpPr>
        <p:spPr>
          <a:xfrm>
            <a:off x="5191125" y="5067300"/>
            <a:ext cx="5629275" cy="438150"/>
          </a:xfrm>
          <a:prstGeom prst="parallelogram">
            <a:avLst>
              <a:gd name="adj" fmla="val 4028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5" name="标题 3"/>
          <p:cNvSpPr>
            <a:spLocks noGrp="1"/>
          </p:cNvSpPr>
          <p:nvPr/>
        </p:nvSpPr>
        <p:spPr>
          <a:xfrm>
            <a:off x="6123940" y="5067300"/>
            <a:ext cx="4453890" cy="438150"/>
          </a:xfrm>
          <a:prstGeom prst="rect">
            <a:avLst/>
          </a:prstGeom>
        </p:spPr>
        <p:txBody>
          <a:bodyPr vert="horz" lIns="101600" tIns="38100" rIns="76200" bIns="38100" rtlCol="0" anchor="ctr" anchorCtr="0">
            <a:noAutofit/>
          </a:bodyPr>
          <a:lstStyle>
            <a:lvl1pPr algn="l" defTabSz="914400" rtl="0" eaLnBrk="1" fontAlgn="auto" latinLnBrk="0" hangingPunct="1">
              <a:lnSpc>
                <a:spcPct val="100000"/>
              </a:lnSpc>
              <a:spcBef>
                <a:spcPct val="0"/>
              </a:spcBef>
              <a:buNone/>
              <a:defRPr sz="2800" b="1" u="none" strike="noStrike" kern="1200" cap="none" spc="200" normalizeH="0">
                <a:solidFill>
                  <a:schemeClr val="bg1"/>
                </a:solidFill>
                <a:uFillTx/>
                <a:latin typeface="思源黑体 CN Normal" panose="020B0400000000000000" charset="-122"/>
                <a:ea typeface="思源黑体 CN Normal" panose="020B0400000000000000" charset="-122"/>
                <a:cs typeface="思源黑体 CN Light" panose="020B0300000000000000" charset="-122"/>
              </a:defRPr>
            </a:lvl1pPr>
          </a:lstStyle>
          <a:p>
            <a:r>
              <a:rPr lang="zh-CN" altLang="en-US" sz="2000">
                <a:solidFill>
                  <a:schemeClr val="bg1"/>
                </a:solidFill>
              </a:rPr>
              <a:t>深改政务的数字化创新</a:t>
            </a:r>
            <a:endParaRPr lang="zh-CN" altLang="en-US" sz="2000">
              <a:solidFill>
                <a:schemeClr val="bg1"/>
              </a:solidFill>
            </a:endParaRPr>
          </a:p>
        </p:txBody>
      </p:sp>
      <p:sp>
        <p:nvSpPr>
          <p:cNvPr id="16" name="文本框 15"/>
          <p:cNvSpPr txBox="1"/>
          <p:nvPr/>
        </p:nvSpPr>
        <p:spPr>
          <a:xfrm>
            <a:off x="5191125" y="4798695"/>
            <a:ext cx="1057910" cy="706755"/>
          </a:xfrm>
          <a:prstGeom prst="rect">
            <a:avLst/>
          </a:prstGeom>
          <a:noFill/>
        </p:spPr>
        <p:txBody>
          <a:bodyPr wrap="square" rtlCol="0">
            <a:spAutoFit/>
          </a:bodyPr>
          <a:p>
            <a:pPr algn="ctr"/>
            <a:r>
              <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rPr>
              <a:t>04</a:t>
            </a:r>
            <a:endParaRPr lang="en-US" altLang="zh-CN" sz="4000">
              <a:solidFill>
                <a:schemeClr val="accent4">
                  <a:lumMod val="60000"/>
                  <a:lumOff val="4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8540" y="264795"/>
            <a:ext cx="10530205" cy="6477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数字化智能报告的特色亮点</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21" name="直角三角形 20"/>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77850" y="214185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自动化生成报告</a:t>
            </a:r>
            <a:endParaRPr lang="zh-CN" altLang="en-US" sz="2000"/>
          </a:p>
        </p:txBody>
      </p:sp>
      <p:pic>
        <p:nvPicPr>
          <p:cNvPr id="6" name="图片 5" descr="icons8-复选标记-100"/>
          <p:cNvPicPr>
            <a:picLocks noChangeAspect="1"/>
          </p:cNvPicPr>
          <p:nvPr/>
        </p:nvPicPr>
        <p:blipFill>
          <a:blip r:embed="rId1"/>
          <a:stretch>
            <a:fillRect/>
          </a:stretch>
        </p:blipFill>
        <p:spPr>
          <a:xfrm>
            <a:off x="577850" y="1856105"/>
            <a:ext cx="487680" cy="487680"/>
          </a:xfrm>
          <a:prstGeom prst="rect">
            <a:avLst/>
          </a:prstGeom>
        </p:spPr>
      </p:pic>
      <p:sp>
        <p:nvSpPr>
          <p:cNvPr id="3" name="文本框 2"/>
          <p:cNvSpPr txBox="1"/>
          <p:nvPr/>
        </p:nvSpPr>
        <p:spPr>
          <a:xfrm>
            <a:off x="578485" y="334962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效率提升</a:t>
            </a:r>
            <a:r>
              <a:rPr lang="en-US" alt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99.95%</a:t>
            </a:r>
            <a:endParaRPr lang="en-US" alt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5" name="矩形 4"/>
          <p:cNvSpPr/>
          <p:nvPr/>
        </p:nvSpPr>
        <p:spPr>
          <a:xfrm>
            <a:off x="3376930" y="214185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改革成果高效共享</a:t>
            </a:r>
            <a:endParaRPr lang="zh-CN" altLang="en-US" sz="2000"/>
          </a:p>
        </p:txBody>
      </p:sp>
      <p:pic>
        <p:nvPicPr>
          <p:cNvPr id="7" name="图片 6" descr="icons8-复选标记-100"/>
          <p:cNvPicPr>
            <a:picLocks noChangeAspect="1"/>
          </p:cNvPicPr>
          <p:nvPr/>
        </p:nvPicPr>
        <p:blipFill>
          <a:blip r:embed="rId1"/>
          <a:stretch>
            <a:fillRect/>
          </a:stretch>
        </p:blipFill>
        <p:spPr>
          <a:xfrm>
            <a:off x="3376930" y="1856105"/>
            <a:ext cx="487680" cy="487680"/>
          </a:xfrm>
          <a:prstGeom prst="rect">
            <a:avLst/>
          </a:prstGeom>
        </p:spPr>
      </p:pic>
      <p:sp>
        <p:nvSpPr>
          <p:cNvPr id="9" name="文本框 8"/>
          <p:cNvSpPr txBox="1"/>
          <p:nvPr/>
        </p:nvSpPr>
        <p:spPr>
          <a:xfrm>
            <a:off x="3377565" y="334962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多渠道多形式</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11" name="矩形 10"/>
          <p:cNvSpPr/>
          <p:nvPr/>
        </p:nvSpPr>
        <p:spPr>
          <a:xfrm>
            <a:off x="6169660" y="214185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a:t>
            </a:r>
            <a:endParaRPr lang="zh-CN" altLang="en-US" sz="2000"/>
          </a:p>
          <a:p>
            <a:pPr algn="ctr"/>
            <a:r>
              <a:rPr lang="zh-CN" altLang="en-US" sz="2000"/>
              <a:t>智能推广宣传</a:t>
            </a:r>
            <a:endParaRPr lang="zh-CN" altLang="en-US" sz="2000"/>
          </a:p>
        </p:txBody>
      </p:sp>
      <p:pic>
        <p:nvPicPr>
          <p:cNvPr id="13" name="图片 12" descr="icons8-复选标记-100"/>
          <p:cNvPicPr>
            <a:picLocks noChangeAspect="1"/>
          </p:cNvPicPr>
          <p:nvPr/>
        </p:nvPicPr>
        <p:blipFill>
          <a:blip r:embed="rId1"/>
          <a:stretch>
            <a:fillRect/>
          </a:stretch>
        </p:blipFill>
        <p:spPr>
          <a:xfrm>
            <a:off x="6169660" y="1856105"/>
            <a:ext cx="487680" cy="487680"/>
          </a:xfrm>
          <a:prstGeom prst="rect">
            <a:avLst/>
          </a:prstGeom>
        </p:spPr>
      </p:pic>
      <p:sp>
        <p:nvSpPr>
          <p:cNvPr id="15" name="文本框 14"/>
          <p:cNvSpPr txBox="1"/>
          <p:nvPr/>
        </p:nvSpPr>
        <p:spPr>
          <a:xfrm>
            <a:off x="6170295" y="334962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一键推送各媒体</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16" name="矩形 15"/>
          <p:cNvSpPr/>
          <p:nvPr/>
        </p:nvSpPr>
        <p:spPr>
          <a:xfrm>
            <a:off x="3376930" y="46405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数据图表</a:t>
            </a:r>
            <a:r>
              <a:rPr lang="en-US" altLang="zh-CN" sz="2000"/>
              <a:t>+</a:t>
            </a:r>
            <a:r>
              <a:rPr lang="zh-CN" altLang="en-US" sz="2000"/>
              <a:t>案例内容</a:t>
            </a:r>
            <a:endParaRPr lang="zh-CN" altLang="en-US" sz="2000"/>
          </a:p>
        </p:txBody>
      </p:sp>
      <p:pic>
        <p:nvPicPr>
          <p:cNvPr id="17" name="图片 16" descr="icons8-复选标记-100"/>
          <p:cNvPicPr>
            <a:picLocks noChangeAspect="1"/>
          </p:cNvPicPr>
          <p:nvPr/>
        </p:nvPicPr>
        <p:blipFill>
          <a:blip r:embed="rId1"/>
          <a:stretch>
            <a:fillRect/>
          </a:stretch>
        </p:blipFill>
        <p:spPr>
          <a:xfrm>
            <a:off x="3376930" y="4354830"/>
            <a:ext cx="487680" cy="487680"/>
          </a:xfrm>
          <a:prstGeom prst="rect">
            <a:avLst/>
          </a:prstGeom>
        </p:spPr>
      </p:pic>
      <p:sp>
        <p:nvSpPr>
          <p:cNvPr id="22" name="文本框 21"/>
          <p:cNvSpPr txBox="1"/>
          <p:nvPr/>
        </p:nvSpPr>
        <p:spPr>
          <a:xfrm>
            <a:off x="3377565" y="5848350"/>
            <a:ext cx="2519680" cy="337185"/>
          </a:xfrm>
          <a:prstGeom prst="rect">
            <a:avLst/>
          </a:prstGeom>
          <a:noFill/>
        </p:spPr>
        <p:txBody>
          <a:bodyPr wrap="square" rtlCol="0">
            <a:spAutoFit/>
          </a:bodyPr>
          <a:p>
            <a:pPr algn="ctr"/>
            <a:r>
              <a:rPr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反映真实的改革</a:t>
            </a:r>
            <a:r>
              <a:rPr 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成效</a:t>
            </a:r>
            <a:endParaRPr 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3" name="矩形 22"/>
          <p:cNvSpPr/>
          <p:nvPr/>
        </p:nvSpPr>
        <p:spPr>
          <a:xfrm>
            <a:off x="6176010" y="46405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改革成果清晰可见</a:t>
            </a:r>
            <a:endParaRPr lang="en-US" altLang="zh-CN" sz="2000"/>
          </a:p>
        </p:txBody>
      </p:sp>
      <p:pic>
        <p:nvPicPr>
          <p:cNvPr id="24" name="图片 23" descr="icons8-复选标记-100"/>
          <p:cNvPicPr>
            <a:picLocks noChangeAspect="1"/>
          </p:cNvPicPr>
          <p:nvPr/>
        </p:nvPicPr>
        <p:blipFill>
          <a:blip r:embed="rId1"/>
          <a:stretch>
            <a:fillRect/>
          </a:stretch>
        </p:blipFill>
        <p:spPr>
          <a:xfrm>
            <a:off x="6176010" y="4354830"/>
            <a:ext cx="487680" cy="487680"/>
          </a:xfrm>
          <a:prstGeom prst="rect">
            <a:avLst/>
          </a:prstGeom>
        </p:spPr>
      </p:pic>
      <p:sp>
        <p:nvSpPr>
          <p:cNvPr id="25" name="文本框 24"/>
          <p:cNvSpPr txBox="1"/>
          <p:nvPr/>
        </p:nvSpPr>
        <p:spPr>
          <a:xfrm>
            <a:off x="6176645" y="5848350"/>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群众参与到改革当中</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6" name="矩形 25"/>
          <p:cNvSpPr/>
          <p:nvPr/>
        </p:nvSpPr>
        <p:spPr>
          <a:xfrm>
            <a:off x="8968740" y="46405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报告</a:t>
            </a:r>
            <a:r>
              <a:rPr lang="zh-CN" altLang="en-US" sz="2000"/>
              <a:t>联动通知</a:t>
            </a:r>
            <a:endParaRPr lang="zh-CN" altLang="en-US" sz="2000"/>
          </a:p>
          <a:p>
            <a:pPr algn="ctr"/>
            <a:r>
              <a:rPr lang="zh-CN" altLang="en-US" sz="2000"/>
              <a:t>涉改单位一起学习</a:t>
            </a:r>
            <a:endParaRPr lang="zh-CN" altLang="en-US" sz="2000"/>
          </a:p>
        </p:txBody>
      </p:sp>
      <p:pic>
        <p:nvPicPr>
          <p:cNvPr id="27" name="图片 26" descr="icons8-复选标记-100"/>
          <p:cNvPicPr>
            <a:picLocks noChangeAspect="1"/>
          </p:cNvPicPr>
          <p:nvPr/>
        </p:nvPicPr>
        <p:blipFill>
          <a:blip r:embed="rId1"/>
          <a:stretch>
            <a:fillRect/>
          </a:stretch>
        </p:blipFill>
        <p:spPr>
          <a:xfrm>
            <a:off x="8968740" y="4354830"/>
            <a:ext cx="487680" cy="487680"/>
          </a:xfrm>
          <a:prstGeom prst="rect">
            <a:avLst/>
          </a:prstGeom>
        </p:spPr>
      </p:pic>
      <p:sp>
        <p:nvSpPr>
          <p:cNvPr id="28" name="文本框 27"/>
          <p:cNvSpPr txBox="1"/>
          <p:nvPr/>
        </p:nvSpPr>
        <p:spPr>
          <a:xfrm>
            <a:off x="8969375" y="5848350"/>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提高凝聚力、向心力</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9" name="文本框 28"/>
          <p:cNvSpPr txBox="1"/>
          <p:nvPr/>
        </p:nvSpPr>
        <p:spPr>
          <a:xfrm>
            <a:off x="8968740" y="2890520"/>
            <a:ext cx="2438400" cy="583565"/>
          </a:xfrm>
          <a:prstGeom prst="rect">
            <a:avLst/>
          </a:prstGeom>
          <a:noFill/>
        </p:spPr>
        <p:txBody>
          <a:bodyPr wrap="square" rtlCol="0">
            <a:spAutoFit/>
          </a:bodyPr>
          <a:p>
            <a:pPr algn="ct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减负</a:t>
            </a: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提效</a:t>
            </a:r>
            <a:endPar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endParaRPr>
          </a:p>
        </p:txBody>
      </p:sp>
      <p:sp>
        <p:nvSpPr>
          <p:cNvPr id="30" name="文本框 29"/>
          <p:cNvSpPr txBox="1"/>
          <p:nvPr/>
        </p:nvSpPr>
        <p:spPr>
          <a:xfrm>
            <a:off x="624205" y="5264785"/>
            <a:ext cx="2438400" cy="583565"/>
          </a:xfrm>
          <a:prstGeom prst="rect">
            <a:avLst/>
          </a:prstGeom>
          <a:noFill/>
        </p:spPr>
        <p:txBody>
          <a:bodyPr wrap="square" rtlCol="0">
            <a:spAutoFit/>
          </a:bodyPr>
          <a:p>
            <a:pPr algn="ct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紧密联系</a:t>
            </a:r>
            <a:endPar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rcRect l="1810" t="12681" r="3511"/>
          <a:stretch>
            <a:fillRect/>
          </a:stretch>
        </p:blipFill>
        <p:spPr>
          <a:xfrm>
            <a:off x="245110" y="1246505"/>
            <a:ext cx="6010910" cy="3406140"/>
          </a:xfrm>
          <a:prstGeom prst="rect">
            <a:avLst/>
          </a:prstGeom>
          <a:ln>
            <a:solidFill>
              <a:schemeClr val="bg1">
                <a:lumMod val="65000"/>
              </a:schemeClr>
            </a:solidFill>
          </a:ln>
          <a:effectLst/>
        </p:spPr>
      </p:pic>
      <p:sp>
        <p:nvSpPr>
          <p:cNvPr id="4" name="标题 1"/>
          <p:cNvSpPr>
            <a:spLocks noGrp="1"/>
          </p:cNvSpPr>
          <p:nvPr/>
        </p:nvSpPr>
        <p:spPr>
          <a:xfrm>
            <a:off x="975995" y="264795"/>
            <a:ext cx="10523855"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数据可视化分析：顶层规划</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，纵观全局</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pic>
        <p:nvPicPr>
          <p:cNvPr id="2" name="图片 1"/>
          <p:cNvPicPr>
            <a:picLocks noChangeAspect="1"/>
          </p:cNvPicPr>
          <p:nvPr/>
        </p:nvPicPr>
        <p:blipFill>
          <a:blip r:embed="rId2"/>
          <a:stretch>
            <a:fillRect/>
          </a:stretch>
        </p:blipFill>
        <p:spPr>
          <a:xfrm>
            <a:off x="1169670" y="2267585"/>
            <a:ext cx="6509385" cy="4015105"/>
          </a:xfrm>
          <a:prstGeom prst="rect">
            <a:avLst/>
          </a:prstGeom>
          <a:ln>
            <a:solidFill>
              <a:schemeClr val="bg1">
                <a:lumMod val="65000"/>
              </a:schemeClr>
            </a:solidFill>
          </a:ln>
          <a:effectLst>
            <a:reflection blurRad="6350" stA="38000" endA="300" endPos="16000" dir="5400000" sy="-100000" algn="bl" rotWithShape="0"/>
          </a:effectLst>
        </p:spPr>
      </p:pic>
      <p:sp>
        <p:nvSpPr>
          <p:cNvPr id="3" name="圆角矩形 2"/>
          <p:cNvSpPr/>
          <p:nvPr/>
        </p:nvSpPr>
        <p:spPr>
          <a:xfrm>
            <a:off x="5499100" y="2760980"/>
            <a:ext cx="1954530" cy="1762125"/>
          </a:xfrm>
          <a:prstGeom prst="roundRect">
            <a:avLst>
              <a:gd name="adj" fmla="val 8517"/>
            </a:avLst>
          </a:prstGeom>
          <a:noFill/>
          <a:ln w="25400">
            <a:solidFill>
              <a:schemeClr val="accent6"/>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肘形连接符 5"/>
          <p:cNvCxnSpPr>
            <a:endCxn id="17" idx="1"/>
          </p:cNvCxnSpPr>
          <p:nvPr/>
        </p:nvCxnSpPr>
        <p:spPr>
          <a:xfrm rot="5400000" flipV="1">
            <a:off x="6981825" y="4258945"/>
            <a:ext cx="1602740" cy="655955"/>
          </a:xfrm>
          <a:prstGeom prst="bentConnector2">
            <a:avLst/>
          </a:prstGeom>
          <a:ln w="28575">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69670" y="6007100"/>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9" name="直角三角形 8"/>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icons8-选中的复选框-100 (1)"/>
          <p:cNvPicPr>
            <a:picLocks noChangeAspect="1"/>
          </p:cNvPicPr>
          <p:nvPr/>
        </p:nvPicPr>
        <p:blipFill>
          <a:blip r:embed="rId3"/>
          <a:stretch>
            <a:fillRect/>
          </a:stretch>
        </p:blipFill>
        <p:spPr>
          <a:xfrm>
            <a:off x="8054975" y="2262505"/>
            <a:ext cx="403860" cy="403860"/>
          </a:xfrm>
          <a:prstGeom prst="rect">
            <a:avLst/>
          </a:prstGeom>
        </p:spPr>
      </p:pic>
      <p:sp>
        <p:nvSpPr>
          <p:cNvPr id="11" name="文本框 10"/>
          <p:cNvSpPr txBox="1"/>
          <p:nvPr/>
        </p:nvSpPr>
        <p:spPr>
          <a:xfrm>
            <a:off x="8515350" y="2267585"/>
            <a:ext cx="3400425" cy="645160"/>
          </a:xfrm>
          <a:prstGeom prst="rect">
            <a:avLst/>
          </a:prstGeom>
          <a:noFill/>
        </p:spPr>
        <p:txBody>
          <a:bodyPr wrap="square" rtlCol="0">
            <a:spAutoFit/>
          </a:bodyPr>
          <a:p>
            <a:r>
              <a:rPr lang="zh-CN" altLang="en-US">
                <a:solidFill>
                  <a:schemeClr val="bg1"/>
                </a:solidFill>
                <a:sym typeface="+mn-ea"/>
              </a:rPr>
              <a:t>自上而下的顶层规划，涉改部门、单位纵向全贯通</a:t>
            </a:r>
            <a:endParaRPr lang="zh-CN" altLang="en-US">
              <a:solidFill>
                <a:schemeClr val="bg1"/>
              </a:solidFill>
              <a:sym typeface="+mn-ea"/>
            </a:endParaRPr>
          </a:p>
        </p:txBody>
      </p:sp>
      <p:pic>
        <p:nvPicPr>
          <p:cNvPr id="13" name="图片 12" descr="icons8-选中的复选框-100 (1)"/>
          <p:cNvPicPr>
            <a:picLocks noChangeAspect="1"/>
          </p:cNvPicPr>
          <p:nvPr/>
        </p:nvPicPr>
        <p:blipFill>
          <a:blip r:embed="rId3"/>
          <a:stretch>
            <a:fillRect/>
          </a:stretch>
        </p:blipFill>
        <p:spPr>
          <a:xfrm>
            <a:off x="8111490" y="3308985"/>
            <a:ext cx="403860" cy="403860"/>
          </a:xfrm>
          <a:prstGeom prst="rect">
            <a:avLst/>
          </a:prstGeom>
        </p:spPr>
      </p:pic>
      <p:sp>
        <p:nvSpPr>
          <p:cNvPr id="14" name="文本框 13"/>
          <p:cNvSpPr txBox="1"/>
          <p:nvPr/>
        </p:nvSpPr>
        <p:spPr>
          <a:xfrm>
            <a:off x="8515350" y="3319780"/>
            <a:ext cx="3400425" cy="645160"/>
          </a:xfrm>
          <a:prstGeom prst="rect">
            <a:avLst/>
          </a:prstGeom>
          <a:noFill/>
        </p:spPr>
        <p:txBody>
          <a:bodyPr wrap="square" rtlCol="0">
            <a:spAutoFit/>
          </a:bodyPr>
          <a:p>
            <a:r>
              <a:rPr lang="zh-CN" altLang="en-US">
                <a:solidFill>
                  <a:schemeClr val="bg1"/>
                </a:solidFill>
                <a:sym typeface="+mn-ea"/>
              </a:rPr>
              <a:t>深改委、专项小组、责任单位，不同层级不同视图</a:t>
            </a:r>
            <a:endParaRPr lang="zh-CN" altLang="en-US">
              <a:solidFill>
                <a:schemeClr val="bg1"/>
              </a:solidFill>
              <a:sym typeface="+mn-ea"/>
            </a:endParaRPr>
          </a:p>
        </p:txBody>
      </p:sp>
      <p:pic>
        <p:nvPicPr>
          <p:cNvPr id="15" name="图片 14" descr="icons8-选中的复选框-100 (1)"/>
          <p:cNvPicPr>
            <a:picLocks noChangeAspect="1"/>
          </p:cNvPicPr>
          <p:nvPr/>
        </p:nvPicPr>
        <p:blipFill>
          <a:blip r:embed="rId3"/>
          <a:stretch>
            <a:fillRect/>
          </a:stretch>
        </p:blipFill>
        <p:spPr>
          <a:xfrm>
            <a:off x="8111490" y="4253865"/>
            <a:ext cx="403860" cy="403860"/>
          </a:xfrm>
          <a:prstGeom prst="rect">
            <a:avLst/>
          </a:prstGeom>
        </p:spPr>
      </p:pic>
      <p:sp>
        <p:nvSpPr>
          <p:cNvPr id="16" name="文本框 15"/>
          <p:cNvSpPr txBox="1"/>
          <p:nvPr/>
        </p:nvSpPr>
        <p:spPr>
          <a:xfrm>
            <a:off x="8515350" y="4264660"/>
            <a:ext cx="3400425" cy="645160"/>
          </a:xfrm>
          <a:prstGeom prst="rect">
            <a:avLst/>
          </a:prstGeom>
          <a:noFill/>
        </p:spPr>
        <p:txBody>
          <a:bodyPr wrap="square" rtlCol="0">
            <a:spAutoFit/>
          </a:bodyPr>
          <a:p>
            <a:r>
              <a:rPr lang="zh-CN" altLang="en-US">
                <a:solidFill>
                  <a:schemeClr val="bg1"/>
                </a:solidFill>
                <a:sym typeface="+mn-ea"/>
              </a:rPr>
              <a:t>数据图表更直观，及时发现问题环节</a:t>
            </a:r>
            <a:endParaRPr lang="zh-CN" altLang="en-US">
              <a:solidFill>
                <a:schemeClr val="bg1"/>
              </a:solidFill>
              <a:sym typeface="+mn-ea"/>
            </a:endParaRPr>
          </a:p>
        </p:txBody>
      </p:sp>
      <p:pic>
        <p:nvPicPr>
          <p:cNvPr id="17" name="图片 16" descr="icons8-选中的复选框-100 (1)"/>
          <p:cNvPicPr>
            <a:picLocks noChangeAspect="1"/>
          </p:cNvPicPr>
          <p:nvPr/>
        </p:nvPicPr>
        <p:blipFill>
          <a:blip r:embed="rId3"/>
          <a:stretch>
            <a:fillRect/>
          </a:stretch>
        </p:blipFill>
        <p:spPr>
          <a:xfrm>
            <a:off x="8111490" y="5186680"/>
            <a:ext cx="403860" cy="403860"/>
          </a:xfrm>
          <a:prstGeom prst="rect">
            <a:avLst/>
          </a:prstGeom>
        </p:spPr>
      </p:pic>
      <p:sp>
        <p:nvSpPr>
          <p:cNvPr id="18" name="文本框 17"/>
          <p:cNvSpPr txBox="1"/>
          <p:nvPr/>
        </p:nvSpPr>
        <p:spPr>
          <a:xfrm>
            <a:off x="8515350" y="5186680"/>
            <a:ext cx="3400425" cy="1476375"/>
          </a:xfrm>
          <a:prstGeom prst="rect">
            <a:avLst/>
          </a:prstGeom>
          <a:noFill/>
        </p:spPr>
        <p:txBody>
          <a:bodyPr wrap="square" rtlCol="0">
            <a:spAutoFit/>
          </a:bodyPr>
          <a:p>
            <a:r>
              <a:rPr lang="zh-CN" altLang="en-US">
                <a:solidFill>
                  <a:schemeClr val="bg1"/>
                </a:solidFill>
                <a:sym typeface="+mn-ea"/>
              </a:rPr>
              <a:t>专项小组快速入口，上级单位逐层往下查看，</a:t>
            </a:r>
            <a:r>
              <a:rPr lang="zh-CN" altLang="en-US">
                <a:solidFill>
                  <a:srgbClr val="F05053"/>
                </a:solidFill>
                <a:effectLst/>
                <a:latin typeface="思源黑体 CN Normal" panose="020B0400000000000000" charset="-122"/>
                <a:ea typeface="思源黑体 CN Normal" panose="020B0400000000000000" charset="-122"/>
                <a:sym typeface="+mn-ea"/>
              </a:rPr>
              <a:t>统揽全局，监控各涉改单位的改革工作状况，以便及时调整方向</a:t>
            </a:r>
            <a:endParaRPr lang="zh-CN" altLang="en-US">
              <a:solidFill>
                <a:srgbClr val="F05053"/>
              </a:solidFill>
              <a:effectLst/>
              <a:latin typeface="思源黑体 CN Normal" panose="020B0400000000000000" charset="-122"/>
              <a:ea typeface="思源黑体 CN Normal" panose="020B0400000000000000" charset="-122"/>
            </a:endParaRPr>
          </a:p>
          <a:p>
            <a:endParaRPr lang="zh-CN" altLang="en-US">
              <a:solidFill>
                <a:srgbClr val="F05053"/>
              </a:solidFill>
              <a:effectLst/>
              <a:latin typeface="思源黑体 CN Normal" panose="020B0400000000000000" charset="-122"/>
              <a:ea typeface="思源黑体 CN Normal" panose="020B0400000000000000"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967105" y="264795"/>
            <a:ext cx="10554970"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数据可视化分析：时间为轴，横向对</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比</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pic>
        <p:nvPicPr>
          <p:cNvPr id="2" name="图片 1"/>
          <p:cNvPicPr>
            <a:picLocks noChangeAspect="1"/>
          </p:cNvPicPr>
          <p:nvPr/>
        </p:nvPicPr>
        <p:blipFill>
          <a:blip r:embed="rId1"/>
          <a:stretch>
            <a:fillRect/>
          </a:stretch>
        </p:blipFill>
        <p:spPr>
          <a:xfrm>
            <a:off x="5123180" y="2312035"/>
            <a:ext cx="6167755" cy="3788410"/>
          </a:xfrm>
          <a:prstGeom prst="rect">
            <a:avLst/>
          </a:prstGeom>
          <a:effectLst>
            <a:reflection blurRad="6350" stA="52000" endA="300" endPos="14000" dir="5400000" sy="-100000" algn="bl" rotWithShape="0"/>
          </a:effectLst>
        </p:spPr>
      </p:pic>
      <p:sp>
        <p:nvSpPr>
          <p:cNvPr id="5" name="文本框 4"/>
          <p:cNvSpPr txBox="1"/>
          <p:nvPr/>
        </p:nvSpPr>
        <p:spPr>
          <a:xfrm>
            <a:off x="10036175" y="5824855"/>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8" name="直角三角形 7"/>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080770" y="2290445"/>
            <a:ext cx="3395345" cy="1129665"/>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部门内部通过年度/月份的数据对比，可进行自检自查，分析不足，总结优势。</a:t>
            </a:r>
            <a:endParaRPr lang="zh-CN" altLang="en-US">
              <a:solidFill>
                <a:schemeClr val="bg1"/>
              </a:solidFill>
              <a:sym typeface="+mn-ea"/>
            </a:endParaRPr>
          </a:p>
        </p:txBody>
      </p:sp>
      <p:pic>
        <p:nvPicPr>
          <p:cNvPr id="6" name="图片 5" descr="icons8-选中的复选框-100 (1)"/>
          <p:cNvPicPr>
            <a:picLocks noChangeAspect="1"/>
          </p:cNvPicPr>
          <p:nvPr/>
        </p:nvPicPr>
        <p:blipFill>
          <a:blip r:embed="rId2"/>
          <a:stretch>
            <a:fillRect/>
          </a:stretch>
        </p:blipFill>
        <p:spPr>
          <a:xfrm>
            <a:off x="672465" y="2357755"/>
            <a:ext cx="403860" cy="403860"/>
          </a:xfrm>
          <a:prstGeom prst="rect">
            <a:avLst/>
          </a:prstGeom>
        </p:spPr>
      </p:pic>
      <p:pic>
        <p:nvPicPr>
          <p:cNvPr id="9" name="图片 8" descr="icons8-选中的复选框-100 (1)"/>
          <p:cNvPicPr>
            <a:picLocks noChangeAspect="1"/>
          </p:cNvPicPr>
          <p:nvPr/>
        </p:nvPicPr>
        <p:blipFill>
          <a:blip r:embed="rId2"/>
          <a:stretch>
            <a:fillRect/>
          </a:stretch>
        </p:blipFill>
        <p:spPr>
          <a:xfrm>
            <a:off x="668655" y="3830955"/>
            <a:ext cx="403860" cy="403860"/>
          </a:xfrm>
          <a:prstGeom prst="rect">
            <a:avLst/>
          </a:prstGeom>
        </p:spPr>
      </p:pic>
      <p:sp>
        <p:nvSpPr>
          <p:cNvPr id="12" name="文本框 11"/>
          <p:cNvSpPr txBox="1"/>
          <p:nvPr/>
        </p:nvSpPr>
        <p:spPr>
          <a:xfrm>
            <a:off x="1138555" y="3780155"/>
            <a:ext cx="3395345" cy="783590"/>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部门之间的对比，可以互相学习经验，营造比学赶超良好气氛。</a:t>
            </a:r>
            <a:endParaRPr lang="zh-CN" altLang="en-US">
              <a:solidFill>
                <a:schemeClr val="bg1"/>
              </a:solidFill>
              <a:sym typeface="+mn-ea"/>
            </a:endParaRPr>
          </a:p>
        </p:txBody>
      </p:sp>
      <p:pic>
        <p:nvPicPr>
          <p:cNvPr id="13" name="图片 12" descr="icons8-选中的复选框-100 (1)"/>
          <p:cNvPicPr>
            <a:picLocks noChangeAspect="1"/>
          </p:cNvPicPr>
          <p:nvPr/>
        </p:nvPicPr>
        <p:blipFill>
          <a:blip r:embed="rId2"/>
          <a:stretch>
            <a:fillRect/>
          </a:stretch>
        </p:blipFill>
        <p:spPr>
          <a:xfrm>
            <a:off x="673735" y="5020945"/>
            <a:ext cx="403860" cy="403860"/>
          </a:xfrm>
          <a:prstGeom prst="rect">
            <a:avLst/>
          </a:prstGeom>
        </p:spPr>
      </p:pic>
      <p:sp>
        <p:nvSpPr>
          <p:cNvPr id="14" name="文本框 13"/>
          <p:cNvSpPr txBox="1"/>
          <p:nvPr/>
        </p:nvSpPr>
        <p:spPr>
          <a:xfrm>
            <a:off x="1080770" y="4961890"/>
            <a:ext cx="3395345" cy="783590"/>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为改革工作提供决策依据，调整策略，精准高效地推进改革。</a:t>
            </a:r>
            <a:endParaRPr lang="zh-CN" altLang="en-US">
              <a:solidFill>
                <a:schemeClr val="bg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005_sc05"/>
          <p:cNvPicPr>
            <a:picLocks noChangeAspect="1"/>
          </p:cNvPicPr>
          <p:nvPr/>
        </p:nvPicPr>
        <p:blipFill>
          <a:blip r:embed="rId1"/>
          <a:stretch>
            <a:fillRect/>
          </a:stretch>
        </p:blipFill>
        <p:spPr>
          <a:xfrm>
            <a:off x="8104505" y="1296035"/>
            <a:ext cx="2431415" cy="4857115"/>
          </a:xfrm>
          <a:prstGeom prst="rect">
            <a:avLst/>
          </a:prstGeom>
        </p:spPr>
      </p:pic>
      <p:sp>
        <p:nvSpPr>
          <p:cNvPr id="3" name="文本框 2"/>
          <p:cNvSpPr txBox="1"/>
          <p:nvPr/>
        </p:nvSpPr>
        <p:spPr>
          <a:xfrm>
            <a:off x="8760460" y="6182360"/>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6" name="标题 1"/>
          <p:cNvSpPr>
            <a:spLocks noGrp="1"/>
          </p:cNvSpPr>
          <p:nvPr/>
        </p:nvSpPr>
        <p:spPr>
          <a:xfrm>
            <a:off x="967105" y="264795"/>
            <a:ext cx="10554970"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改革成果的群众延伸</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7" name="直角三角形 6"/>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059815" y="1296035"/>
            <a:ext cx="5921375" cy="783590"/>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a:t>
            </a:r>
            <a:r>
              <a:rPr lang="zh-CN" altLang="en-US">
                <a:solidFill>
                  <a:schemeClr val="bg1"/>
                </a:solidFill>
                <a:sym typeface="+mn-ea"/>
              </a:rPr>
              <a:t>改革任务数字化报告</a:t>
            </a:r>
            <a:r>
              <a:rPr lang="zh-CN" altLang="en-US">
                <a:solidFill>
                  <a:schemeClr val="bg1"/>
                </a:solidFill>
                <a:sym typeface="+mn-ea"/>
              </a:rPr>
              <a:t>」可以通过微信小程序、</a:t>
            </a:r>
            <a:r>
              <a:rPr lang="en-US" altLang="zh-CN">
                <a:solidFill>
                  <a:schemeClr val="bg1"/>
                </a:solidFill>
                <a:sym typeface="+mn-ea"/>
              </a:rPr>
              <a:t>app</a:t>
            </a:r>
            <a:r>
              <a:rPr lang="zh-CN" altLang="en-US">
                <a:solidFill>
                  <a:schemeClr val="bg1"/>
                </a:solidFill>
                <a:sym typeface="+mn-ea"/>
              </a:rPr>
              <a:t>等移动端展示形式向群众进行延伸。</a:t>
            </a:r>
            <a:endParaRPr lang="zh-CN" altLang="en-US">
              <a:solidFill>
                <a:schemeClr val="bg1"/>
              </a:solidFill>
              <a:sym typeface="+mn-ea"/>
            </a:endParaRPr>
          </a:p>
        </p:txBody>
      </p:sp>
      <p:pic>
        <p:nvPicPr>
          <p:cNvPr id="9" name="图片 8" descr="icons8-选中的复选框-100 (1)"/>
          <p:cNvPicPr>
            <a:picLocks noChangeAspect="1"/>
          </p:cNvPicPr>
          <p:nvPr/>
        </p:nvPicPr>
        <p:blipFill>
          <a:blip r:embed="rId2"/>
          <a:stretch>
            <a:fillRect/>
          </a:stretch>
        </p:blipFill>
        <p:spPr>
          <a:xfrm>
            <a:off x="505460" y="1346835"/>
            <a:ext cx="403860" cy="403860"/>
          </a:xfrm>
          <a:prstGeom prst="rect">
            <a:avLst/>
          </a:prstGeom>
        </p:spPr>
      </p:pic>
      <p:sp>
        <p:nvSpPr>
          <p:cNvPr id="10" name="文本框 9"/>
          <p:cNvSpPr txBox="1"/>
          <p:nvPr/>
        </p:nvSpPr>
        <p:spPr>
          <a:xfrm>
            <a:off x="1059815" y="2419350"/>
            <a:ext cx="5921375" cy="2168525"/>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深改任务与人民的生活息息相关，但改革成果是一个潜移默化的过程，难以被群众短时间感知了解。以数据和图表的年度报告形式向群众展示过去一年的改革工作成果，效果更直观、更具冲击力。从而</a:t>
            </a:r>
            <a:r>
              <a:rPr lang="zh-CN" altLang="en-US">
                <a:solidFill>
                  <a:schemeClr val="bg1"/>
                </a:solidFill>
                <a:sym typeface="+mn-ea"/>
              </a:rPr>
              <a:t>加深群众对区内深改工作的认知。</a:t>
            </a:r>
            <a:endParaRPr lang="zh-CN" altLang="en-US">
              <a:solidFill>
                <a:schemeClr val="bg1"/>
              </a:solidFill>
              <a:sym typeface="+mn-ea"/>
            </a:endParaRPr>
          </a:p>
          <a:p>
            <a:pPr>
              <a:lnSpc>
                <a:spcPct val="125000"/>
              </a:lnSpc>
              <a:spcBef>
                <a:spcPts val="0"/>
              </a:spcBef>
              <a:spcAft>
                <a:spcPts val="0"/>
              </a:spcAft>
            </a:pPr>
            <a:endParaRPr lang="zh-CN" altLang="en-US">
              <a:solidFill>
                <a:schemeClr val="bg1"/>
              </a:solidFill>
              <a:sym typeface="+mn-ea"/>
            </a:endParaRPr>
          </a:p>
        </p:txBody>
      </p:sp>
      <p:pic>
        <p:nvPicPr>
          <p:cNvPr id="12" name="图片 11" descr="icons8-选中的复选框-100 (1)"/>
          <p:cNvPicPr>
            <a:picLocks noChangeAspect="1"/>
          </p:cNvPicPr>
          <p:nvPr/>
        </p:nvPicPr>
        <p:blipFill>
          <a:blip r:embed="rId2"/>
          <a:stretch>
            <a:fillRect/>
          </a:stretch>
        </p:blipFill>
        <p:spPr>
          <a:xfrm>
            <a:off x="505460" y="2478405"/>
            <a:ext cx="403860" cy="403860"/>
          </a:xfrm>
          <a:prstGeom prst="rect">
            <a:avLst/>
          </a:prstGeom>
        </p:spPr>
      </p:pic>
      <p:sp>
        <p:nvSpPr>
          <p:cNvPr id="13" name="文本框 12"/>
          <p:cNvSpPr txBox="1"/>
          <p:nvPr/>
        </p:nvSpPr>
        <p:spPr>
          <a:xfrm>
            <a:off x="1059815" y="4716145"/>
            <a:ext cx="5921375" cy="1129665"/>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群众查看年报后，可以在页面下方进行留言互动，</a:t>
            </a:r>
            <a:r>
              <a:rPr lang="zh-CN" altLang="en-US">
                <a:solidFill>
                  <a:schemeClr val="bg1"/>
                </a:solidFill>
                <a:sym typeface="+mn-ea"/>
              </a:rPr>
              <a:t>让全民参与到改革当中。</a:t>
            </a:r>
            <a:endParaRPr lang="zh-CN" altLang="en-US">
              <a:solidFill>
                <a:schemeClr val="bg1"/>
              </a:solidFill>
              <a:sym typeface="+mn-ea"/>
            </a:endParaRPr>
          </a:p>
          <a:p>
            <a:pPr>
              <a:lnSpc>
                <a:spcPct val="125000"/>
              </a:lnSpc>
              <a:spcBef>
                <a:spcPts val="0"/>
              </a:spcBef>
              <a:spcAft>
                <a:spcPts val="0"/>
              </a:spcAft>
            </a:pPr>
            <a:endParaRPr lang="zh-CN" altLang="en-US">
              <a:solidFill>
                <a:schemeClr val="bg1"/>
              </a:solidFill>
              <a:sym typeface="+mn-ea"/>
            </a:endParaRPr>
          </a:p>
        </p:txBody>
      </p:sp>
      <p:pic>
        <p:nvPicPr>
          <p:cNvPr id="14" name="图片 13" descr="icons8-选中的复选框-100 (1)"/>
          <p:cNvPicPr>
            <a:picLocks noChangeAspect="1"/>
          </p:cNvPicPr>
          <p:nvPr/>
        </p:nvPicPr>
        <p:blipFill>
          <a:blip r:embed="rId2"/>
          <a:stretch>
            <a:fillRect/>
          </a:stretch>
        </p:blipFill>
        <p:spPr>
          <a:xfrm>
            <a:off x="505460" y="4716145"/>
            <a:ext cx="403860" cy="403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0865" y="4411980"/>
            <a:ext cx="3928110" cy="7626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kumimoji="1" lang="zh-CN" altLang="en-US" sz="20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rPr>
              <a:t>愿景：用数字工具推动人类进步</a:t>
            </a:r>
            <a:endParaRPr kumimoji="1" lang="zh-CN" altLang="en-US" sz="20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endParaRPr>
          </a:p>
        </p:txBody>
      </p:sp>
      <p:cxnSp>
        <p:nvCxnSpPr>
          <p:cNvPr id="14" name="直线连接符 16"/>
          <p:cNvCxnSpPr/>
          <p:nvPr/>
        </p:nvCxnSpPr>
        <p:spPr>
          <a:xfrm>
            <a:off x="650875" y="4266565"/>
            <a:ext cx="251650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570865" y="1683385"/>
            <a:ext cx="6731000" cy="2306955"/>
          </a:xfrm>
          <a:prstGeom prst="rect">
            <a:avLst/>
          </a:prstGeom>
          <a:noFill/>
        </p:spPr>
        <p:txBody>
          <a:bodyPr wrap="square" rtlCol="0">
            <a:spAutoFit/>
          </a:bodyPr>
          <a:p>
            <a:pPr>
              <a:lnSpc>
                <a:spcPct val="150000"/>
              </a:lnSpc>
            </a:pPr>
            <a:r>
              <a:rPr lang="zh-CN" altLang="en-US" sz="3200">
                <a:solidFill>
                  <a:schemeClr val="bg1"/>
                </a:solidFill>
                <a:latin typeface="思源黑体 CN Medium" panose="020B0600000000000000" charset="-122"/>
                <a:ea typeface="思源黑体 CN Medium" panose="020B0600000000000000" charset="-122"/>
                <a:cs typeface="思源黑体 CN Medium" panose="020B0600000000000000" charset="-122"/>
              </a:rPr>
              <a:t>我们希望通过数字化创新，从而提升人们的工作效率，</a:t>
            </a:r>
            <a:r>
              <a:rPr lang="zh-CN" altLang="en-US" sz="32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最终推动社会和国家不断进步</a:t>
            </a:r>
            <a:r>
              <a:rPr lang="en-US" altLang="zh-CN" sz="32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a:t>
            </a:r>
            <a:endParaRPr lang="en-US" altLang="zh-CN" sz="32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3" name="矩形 2"/>
          <p:cNvSpPr/>
          <p:nvPr/>
        </p:nvSpPr>
        <p:spPr>
          <a:xfrm>
            <a:off x="8559800" y="6226175"/>
            <a:ext cx="3533140" cy="574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p>
            <a:pPr algn="l"/>
            <a:r>
              <a:rPr kumimoji="1" lang="zh-CN" altLang="en-US"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rPr>
              <a:t>深圳维格智数科技有限公司</a:t>
            </a:r>
            <a:endParaRPr kumimoji="1" lang="zh-CN" altLang="en-US"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endParaRPr>
          </a:p>
        </p:txBody>
      </p:sp>
      <p:pic>
        <p:nvPicPr>
          <p:cNvPr id="8" name="图片 7"/>
          <p:cNvPicPr>
            <a:picLocks noChangeAspect="1"/>
          </p:cNvPicPr>
          <p:nvPr/>
        </p:nvPicPr>
        <p:blipFill>
          <a:blip r:embed="rId1"/>
          <a:srcRect l="34390" t="17464" r="35535" b="55487"/>
          <a:stretch>
            <a:fillRect/>
          </a:stretch>
        </p:blipFill>
        <p:spPr>
          <a:xfrm>
            <a:off x="8093710" y="6303645"/>
            <a:ext cx="466090" cy="4197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5805" y="2950210"/>
            <a:ext cx="7501255" cy="1466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pPr>
            <a:r>
              <a:rPr kumimoji="1" lang="zh-CN" altLang="en-US" sz="24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rPr>
              <a:t>「vikadata 维格智数」是一家数字化转型策划公司，提供数字化整体方案的设计与落地实施。</a:t>
            </a:r>
            <a:endParaRPr kumimoji="1" lang="zh-CN" altLang="en-US" sz="24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endParaRPr>
          </a:p>
        </p:txBody>
      </p:sp>
      <p:pic>
        <p:nvPicPr>
          <p:cNvPr id="8" name="图片 7"/>
          <p:cNvPicPr>
            <a:picLocks noChangeAspect="1"/>
          </p:cNvPicPr>
          <p:nvPr/>
        </p:nvPicPr>
        <p:blipFill>
          <a:blip r:embed="rId1"/>
          <a:srcRect l="34390" t="17464" r="35535" b="55487"/>
          <a:stretch>
            <a:fillRect/>
          </a:stretch>
        </p:blipFill>
        <p:spPr>
          <a:xfrm>
            <a:off x="477520" y="3128010"/>
            <a:ext cx="1233170" cy="1111250"/>
          </a:xfrm>
          <a:prstGeom prst="rect">
            <a:avLst/>
          </a:prstGeom>
        </p:spPr>
      </p:pic>
      <p:sp>
        <p:nvSpPr>
          <p:cNvPr id="2" name="文本框 1"/>
          <p:cNvSpPr txBox="1"/>
          <p:nvPr/>
        </p:nvSpPr>
        <p:spPr>
          <a:xfrm>
            <a:off x="1995805" y="4699000"/>
            <a:ext cx="5459095" cy="460375"/>
          </a:xfrm>
          <a:prstGeom prst="rect">
            <a:avLst/>
          </a:prstGeom>
          <a:noFill/>
        </p:spPr>
        <p:txBody>
          <a:bodyPr wrap="square" rtlCol="0">
            <a:spAutoFit/>
          </a:bodyPr>
          <a:p>
            <a:r>
              <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sym typeface="+mn-ea"/>
              </a:rPr>
              <a:t>使命：「致力于驱动数字化中国」</a:t>
            </a:r>
            <a:endPar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sym typeface="+mn-ea"/>
            </a:endParaRPr>
          </a:p>
        </p:txBody>
      </p:sp>
      <p:sp>
        <p:nvSpPr>
          <p:cNvPr id="3" name="矩形 2"/>
          <p:cNvSpPr/>
          <p:nvPr/>
        </p:nvSpPr>
        <p:spPr>
          <a:xfrm>
            <a:off x="950595" y="501015"/>
            <a:ext cx="3889375" cy="4730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p>
            <a:pPr algn="l"/>
            <a:r>
              <a:rPr kumimoji="1" lang="en-US" altLang="zh-CN" sz="32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01. </a:t>
            </a:r>
            <a:r>
              <a:rPr kumimoji="1" lang="zh-CN" altLang="en-US" sz="32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关于「</a:t>
            </a:r>
            <a:r>
              <a:rPr kumimoji="1" lang="zh-CN" altLang="en-US" sz="32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sym typeface="+mn-ea"/>
              </a:rPr>
              <a:t>维格智数</a:t>
            </a:r>
            <a:r>
              <a:rPr kumimoji="1" lang="zh-CN" altLang="en-US" sz="32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a:t>
            </a:r>
            <a:endParaRPr kumimoji="1" lang="zh-CN" altLang="en-US" sz="32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endParaRPr>
          </a:p>
        </p:txBody>
      </p:sp>
      <p:sp>
        <p:nvSpPr>
          <p:cNvPr id="4" name="直角三角形 3"/>
          <p:cNvSpPr/>
          <p:nvPr/>
        </p:nvSpPr>
        <p:spPr>
          <a:xfrm rot="5400000">
            <a:off x="477520" y="50101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1420" y="2845435"/>
            <a:ext cx="1135380" cy="755650"/>
          </a:xfrm>
          <a:prstGeom prst="rect">
            <a:avLst/>
          </a:prstGeom>
          <a:noFill/>
        </p:spPr>
        <p:txBody>
          <a:bodyPr wrap="square" rtlCol="0">
            <a:spAutoFit/>
          </a:bodyPr>
          <a:lstStyle/>
          <a:p>
            <a:pPr algn="ctr">
              <a:lnSpc>
                <a:spcPct val="90000"/>
              </a:lnSpc>
            </a:pPr>
            <a:r>
              <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rPr>
              <a:t>02</a:t>
            </a:r>
            <a:endPar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endParaRPr>
          </a:p>
        </p:txBody>
      </p:sp>
      <p:sp>
        <p:nvSpPr>
          <p:cNvPr id="6" name="矩形 5"/>
          <p:cNvSpPr/>
          <p:nvPr/>
        </p:nvSpPr>
        <p:spPr>
          <a:xfrm>
            <a:off x="1267460" y="3601085"/>
            <a:ext cx="7880350"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0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rPr>
              <a:t>落实改革任务过程中的</a:t>
            </a:r>
            <a:r>
              <a:rPr kumimoji="1" lang="zh-CN" altLang="en-US" sz="4000" dirty="0" smtClean="0">
                <a:solidFill>
                  <a:srgbClr val="F05053"/>
                </a:solidFill>
                <a:latin typeface="思源黑体 CN Medium" panose="020B0600000000000000" charset="-122"/>
                <a:ea typeface="思源黑体 CN Medium" panose="020B0600000000000000" charset="-122"/>
                <a:cs typeface="思源黑体 CN Light" panose="020B0300000000000000" charset="-122"/>
              </a:rPr>
              <a:t>现状与问题</a:t>
            </a:r>
            <a:endParaRPr kumimoji="1" lang="zh-CN" altLang="en-US" sz="4000" dirty="0" smtClean="0">
              <a:solidFill>
                <a:srgbClr val="F05053"/>
              </a:solidFill>
              <a:latin typeface="思源黑体 CN Medium" panose="020B0600000000000000" charset="-122"/>
              <a:ea typeface="思源黑体 CN Medium" panose="020B0600000000000000" charset="-122"/>
              <a:cs typeface="思源黑体 CN Light" panose="020B0300000000000000" charset="-122"/>
            </a:endParaRPr>
          </a:p>
        </p:txBody>
      </p:sp>
      <p:sp>
        <p:nvSpPr>
          <p:cNvPr id="2" name="直角三角形 1"/>
          <p:cNvSpPr/>
          <p:nvPr/>
        </p:nvSpPr>
        <p:spPr>
          <a:xfrm rot="5400000">
            <a:off x="822960" y="2929890"/>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18540" y="880745"/>
            <a:ext cx="7149465" cy="438150"/>
          </a:xfrm>
        </p:spPr>
        <p:txBody>
          <a:bodyPr anchor="ctr" anchorCtr="0"/>
          <a:p>
            <a:r>
              <a:rPr lang="zh-CN" altLang="en-US" sz="2000">
                <a:solidFill>
                  <a:schemeClr val="bg1"/>
                </a:solidFill>
              </a:rPr>
              <a:t>大量重复性、机械性的工作事务，导致效率低下</a:t>
            </a:r>
            <a:endParaRPr lang="zh-CN" altLang="en-US" sz="2000">
              <a:solidFill>
                <a:schemeClr val="bg1"/>
              </a:solidFill>
            </a:endParaRPr>
          </a:p>
        </p:txBody>
      </p:sp>
      <p:sp>
        <p:nvSpPr>
          <p:cNvPr id="6" name="圆角矩形 5"/>
          <p:cNvSpPr/>
          <p:nvPr/>
        </p:nvSpPr>
        <p:spPr>
          <a:xfrm>
            <a:off x="579755" y="88011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1</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7" name="标题 3"/>
          <p:cNvSpPr>
            <a:spLocks noGrp="1"/>
          </p:cNvSpPr>
          <p:nvPr/>
        </p:nvSpPr>
        <p:spPr>
          <a:xfrm>
            <a:off x="3114675" y="4485005"/>
            <a:ext cx="6743700" cy="43942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工作进度不清晰，难跟踪，无法及时察觉</a:t>
            </a:r>
            <a:r>
              <a:rPr lang="zh-CN" altLang="en-US" sz="2000">
                <a:sym typeface="+mn-ea"/>
              </a:rPr>
              <a:t>问题</a:t>
            </a:r>
            <a:endParaRPr lang="zh-CN" altLang="en-US" sz="2000">
              <a:sym typeface="+mn-ea"/>
            </a:endParaRPr>
          </a:p>
        </p:txBody>
      </p:sp>
      <p:sp>
        <p:nvSpPr>
          <p:cNvPr id="9" name="标题 3"/>
          <p:cNvSpPr>
            <a:spLocks noGrp="1"/>
          </p:cNvSpPr>
          <p:nvPr/>
        </p:nvSpPr>
        <p:spPr>
          <a:xfrm>
            <a:off x="1457325" y="1995805"/>
            <a:ext cx="7251700" cy="43815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任务指标没有数据量化，工作成效</a:t>
            </a:r>
            <a:r>
              <a:rPr lang="en-US" altLang="zh-CN" sz="2000">
                <a:sym typeface="+mn-ea"/>
              </a:rPr>
              <a:t>“</a:t>
            </a:r>
            <a:r>
              <a:rPr lang="zh-CN" altLang="en-US" sz="2000">
                <a:sym typeface="+mn-ea"/>
              </a:rPr>
              <a:t>看不清，说不清</a:t>
            </a:r>
            <a:r>
              <a:rPr lang="en-US" altLang="zh-CN" sz="2000">
                <a:sym typeface="+mn-ea"/>
              </a:rPr>
              <a:t>”</a:t>
            </a:r>
            <a:endParaRPr lang="en-US" altLang="zh-CN" sz="2000">
              <a:sym typeface="+mn-ea"/>
            </a:endParaRPr>
          </a:p>
        </p:txBody>
      </p:sp>
      <p:sp>
        <p:nvSpPr>
          <p:cNvPr id="11" name="标题 3"/>
          <p:cNvSpPr>
            <a:spLocks noGrp="1"/>
          </p:cNvSpPr>
          <p:nvPr/>
        </p:nvSpPr>
        <p:spPr>
          <a:xfrm>
            <a:off x="2139315" y="3192145"/>
            <a:ext cx="9171940" cy="43815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台账信息繁多</a:t>
            </a:r>
            <a:r>
              <a:rPr lang="zh-CN" altLang="en-US" sz="2000">
                <a:sym typeface="+mn-ea"/>
              </a:rPr>
              <a:t>，</a:t>
            </a:r>
            <a:r>
              <a:rPr lang="zh-CN" altLang="en-US" sz="2000">
                <a:sym typeface="+mn-ea"/>
              </a:rPr>
              <a:t>规范不统一</a:t>
            </a:r>
            <a:r>
              <a:rPr lang="zh-CN" altLang="en-US" sz="2000">
                <a:sym typeface="+mn-ea"/>
              </a:rPr>
              <a:t>，手动</a:t>
            </a:r>
            <a:r>
              <a:rPr lang="zh-CN" altLang="en-US" sz="2000">
                <a:sym typeface="+mn-ea"/>
              </a:rPr>
              <a:t>录入工作量大</a:t>
            </a:r>
            <a:endParaRPr lang="zh-CN" altLang="en-US" sz="2000">
              <a:sym typeface="+mn-ea"/>
            </a:endParaRPr>
          </a:p>
        </p:txBody>
      </p:sp>
      <p:sp>
        <p:nvSpPr>
          <p:cNvPr id="20" name="圆角矩形 19"/>
          <p:cNvSpPr/>
          <p:nvPr/>
        </p:nvSpPr>
        <p:spPr>
          <a:xfrm>
            <a:off x="1018540" y="199517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思源黑体 CN Medium" panose="020B0600000000000000" charset="-122"/>
                <a:ea typeface="思源黑体 CN Medium" panose="020B0600000000000000" charset="-122"/>
              </a:rPr>
              <a:t>2</a:t>
            </a:r>
            <a:endParaRPr lang="en-US" altLang="zh-CN" sz="2400">
              <a:solidFill>
                <a:schemeClr val="bg1"/>
              </a:solidFill>
              <a:latin typeface="思源黑体 CN Medium" panose="020B0600000000000000" charset="-122"/>
              <a:ea typeface="思源黑体 CN Medium" panose="020B0600000000000000" charset="-122"/>
            </a:endParaRPr>
          </a:p>
        </p:txBody>
      </p:sp>
      <p:sp>
        <p:nvSpPr>
          <p:cNvPr id="22" name="圆角矩形 21"/>
          <p:cNvSpPr/>
          <p:nvPr/>
        </p:nvSpPr>
        <p:spPr>
          <a:xfrm>
            <a:off x="1700530" y="3192145"/>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3</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24" name="圆角矩形 23"/>
          <p:cNvSpPr/>
          <p:nvPr/>
        </p:nvSpPr>
        <p:spPr>
          <a:xfrm>
            <a:off x="2675890" y="4485005"/>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4</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2" name="标题 3"/>
          <p:cNvSpPr>
            <a:spLocks noGrp="1"/>
          </p:cNvSpPr>
          <p:nvPr/>
        </p:nvSpPr>
        <p:spPr>
          <a:xfrm>
            <a:off x="3941445" y="5778500"/>
            <a:ext cx="7954645" cy="43942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不同信息系统构成多个</a:t>
            </a:r>
            <a:r>
              <a:rPr lang="zh-CN" altLang="en-US" sz="2000">
                <a:sym typeface="+mn-ea"/>
              </a:rPr>
              <a:t>“</a:t>
            </a:r>
            <a:r>
              <a:rPr lang="zh-CN" altLang="en-US" sz="2000">
                <a:sym typeface="+mn-ea"/>
              </a:rPr>
              <a:t>数据孤岛</a:t>
            </a:r>
            <a:r>
              <a:rPr lang="zh-CN" altLang="en-US" sz="2000">
                <a:sym typeface="+mn-ea"/>
              </a:rPr>
              <a:t>”</a:t>
            </a:r>
            <a:r>
              <a:rPr lang="zh-CN" altLang="en-US" sz="2000">
                <a:sym typeface="+mn-ea"/>
              </a:rPr>
              <a:t>，数据得不到充分利用</a:t>
            </a:r>
            <a:endParaRPr lang="zh-CN" altLang="en-US" sz="2000">
              <a:sym typeface="+mn-ea"/>
            </a:endParaRPr>
          </a:p>
        </p:txBody>
      </p:sp>
      <p:sp>
        <p:nvSpPr>
          <p:cNvPr id="3" name="圆角矩形 2"/>
          <p:cNvSpPr/>
          <p:nvPr/>
        </p:nvSpPr>
        <p:spPr>
          <a:xfrm>
            <a:off x="3502660" y="577850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5</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5380" y="2854960"/>
            <a:ext cx="1135380" cy="755650"/>
          </a:xfrm>
          <a:prstGeom prst="rect">
            <a:avLst/>
          </a:prstGeom>
          <a:noFill/>
        </p:spPr>
        <p:txBody>
          <a:bodyPr wrap="square" rtlCol="0">
            <a:spAutoFit/>
          </a:bodyPr>
          <a:lstStyle/>
          <a:p>
            <a:pPr algn="ctr">
              <a:lnSpc>
                <a:spcPct val="90000"/>
              </a:lnSpc>
            </a:pPr>
            <a:r>
              <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rPr>
              <a:t>03</a:t>
            </a:r>
            <a:endPar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endParaRPr>
          </a:p>
        </p:txBody>
      </p:sp>
      <p:sp>
        <p:nvSpPr>
          <p:cNvPr id="6" name="矩形 5"/>
          <p:cNvSpPr/>
          <p:nvPr/>
        </p:nvSpPr>
        <p:spPr>
          <a:xfrm>
            <a:off x="1201420" y="3610610"/>
            <a:ext cx="9236075"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0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维格智数 </a:t>
            </a:r>
            <a:r>
              <a:rPr kumimoji="1" lang="en-US" altLang="zh-CN" sz="40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 </a:t>
            </a:r>
            <a:r>
              <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sym typeface="+mn-ea"/>
              </a:rPr>
              <a:t>「</a:t>
            </a:r>
            <a:r>
              <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sym typeface="+mn-ea"/>
              </a:rPr>
              <a:t>深改协同」</a:t>
            </a:r>
            <a:r>
              <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数字化建设</a:t>
            </a:r>
            <a:r>
              <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方案</a:t>
            </a:r>
            <a:endPar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endParaRPr>
          </a:p>
        </p:txBody>
      </p:sp>
      <p:sp>
        <p:nvSpPr>
          <p:cNvPr id="2" name="直角三角形 1"/>
          <p:cNvSpPr/>
          <p:nvPr/>
        </p:nvSpPr>
        <p:spPr>
          <a:xfrm rot="5400000">
            <a:off x="756920" y="293941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286375" y="4656455"/>
            <a:ext cx="5093970" cy="368300"/>
          </a:xfrm>
          <a:prstGeom prst="rect">
            <a:avLst/>
          </a:prstGeom>
          <a:noFill/>
        </p:spPr>
        <p:txBody>
          <a:bodyPr wrap="square" rtlCol="0">
            <a:spAutoFit/>
          </a:bodyPr>
          <a:p>
            <a:pPr algn="r"/>
            <a:r>
              <a:rPr lang="zh-CN" altLang="en-US">
                <a:solidFill>
                  <a:schemeClr val="bg1"/>
                </a:solidFill>
              </a:rPr>
              <a:t>「</a:t>
            </a:r>
            <a:r>
              <a:rPr lang="zh-CN" altLang="en-US">
                <a:solidFill>
                  <a:schemeClr val="bg1"/>
                </a:solidFill>
                <a:sym typeface="+mn-ea"/>
              </a:rPr>
              <a:t>纵向全贯通、横向全覆盖</a:t>
            </a:r>
            <a:r>
              <a:rPr lang="zh-CN" altLang="en-US">
                <a:solidFill>
                  <a:schemeClr val="bg1"/>
                </a:solidFill>
              </a:rPr>
              <a:t>」的数字化管理体系</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1805" y="292735"/>
            <a:ext cx="5705475" cy="624840"/>
          </a:xfrm>
          <a:noFill/>
        </p:spPr>
        <p:txBody>
          <a:bodyPr/>
          <a:p>
            <a:pPr algn="l"/>
            <a:r>
              <a:rPr lang="zh-CN" altLang="en-US" sz="4400">
                <a:gradFill>
                  <a:gsLst>
                    <a:gs pos="100000">
                      <a:schemeClr val="accent4">
                        <a:lumMod val="20000"/>
                        <a:lumOff val="80000"/>
                      </a:schemeClr>
                    </a:gs>
                    <a:gs pos="40000">
                      <a:schemeClr val="accent4">
                        <a:lumMod val="60000"/>
                        <a:lumOff val="40000"/>
                      </a:schemeClr>
                    </a:gs>
                  </a:gsLst>
                  <a:lin ang="3000000" scaled="0"/>
                </a:gra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数字化深改蓝图</a:t>
            </a:r>
            <a:endParaRPr lang="zh-CN" altLang="en-US" sz="4400">
              <a:gradFill>
                <a:gsLst>
                  <a:gs pos="100000">
                    <a:schemeClr val="accent4">
                      <a:lumMod val="20000"/>
                      <a:lumOff val="80000"/>
                    </a:schemeClr>
                  </a:gs>
                  <a:gs pos="40000">
                    <a:schemeClr val="accent4">
                      <a:lumMod val="60000"/>
                      <a:lumOff val="40000"/>
                    </a:schemeClr>
                  </a:gs>
                </a:gsLst>
                <a:lin ang="3000000" scaled="0"/>
              </a:gra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nvGrpSpPr>
          <p:cNvPr id="18" name="组合 17"/>
          <p:cNvGrpSpPr/>
          <p:nvPr/>
        </p:nvGrpSpPr>
        <p:grpSpPr>
          <a:xfrm>
            <a:off x="524510" y="2219960"/>
            <a:ext cx="10746740" cy="1504950"/>
            <a:chOff x="869" y="4351"/>
            <a:chExt cx="16924" cy="2081"/>
          </a:xfrm>
        </p:grpSpPr>
        <p:sp>
          <p:nvSpPr>
            <p:cNvPr id="4" name="矩形 3"/>
            <p:cNvSpPr/>
            <p:nvPr/>
          </p:nvSpPr>
          <p:spPr>
            <a:xfrm>
              <a:off x="869" y="4351"/>
              <a:ext cx="16924" cy="2081"/>
            </a:xfrm>
            <a:prstGeom prst="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7" name="文本框 6"/>
            <p:cNvSpPr txBox="1"/>
            <p:nvPr/>
          </p:nvSpPr>
          <p:spPr>
            <a:xfrm>
              <a:off x="1308" y="5101"/>
              <a:ext cx="1673" cy="509"/>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业务</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grpSp>
        <p:nvGrpSpPr>
          <p:cNvPr id="17" name="组合 16"/>
          <p:cNvGrpSpPr/>
          <p:nvPr/>
        </p:nvGrpSpPr>
        <p:grpSpPr>
          <a:xfrm>
            <a:off x="525780" y="3724910"/>
            <a:ext cx="10747375" cy="1545590"/>
            <a:chOff x="869" y="6433"/>
            <a:chExt cx="16924" cy="1693"/>
          </a:xfrm>
        </p:grpSpPr>
        <p:sp>
          <p:nvSpPr>
            <p:cNvPr id="6" name="矩形 5"/>
            <p:cNvSpPr/>
            <p:nvPr/>
          </p:nvSpPr>
          <p:spPr>
            <a:xfrm>
              <a:off x="869" y="6433"/>
              <a:ext cx="16924" cy="1693"/>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8" name="文本框 7"/>
            <p:cNvSpPr txBox="1"/>
            <p:nvPr/>
          </p:nvSpPr>
          <p:spPr>
            <a:xfrm>
              <a:off x="1308" y="7023"/>
              <a:ext cx="1378" cy="403"/>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核心</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grpSp>
        <p:nvGrpSpPr>
          <p:cNvPr id="16" name="组合 15"/>
          <p:cNvGrpSpPr/>
          <p:nvPr/>
        </p:nvGrpSpPr>
        <p:grpSpPr>
          <a:xfrm>
            <a:off x="524510" y="5271135"/>
            <a:ext cx="10748010" cy="794385"/>
            <a:chOff x="869" y="8416"/>
            <a:chExt cx="16924" cy="1581"/>
          </a:xfrm>
        </p:grpSpPr>
        <p:sp>
          <p:nvSpPr>
            <p:cNvPr id="5" name="矩形 4"/>
            <p:cNvSpPr/>
            <p:nvPr/>
          </p:nvSpPr>
          <p:spPr>
            <a:xfrm>
              <a:off x="869" y="8416"/>
              <a:ext cx="16924" cy="1581"/>
            </a:xfrm>
            <a:prstGeom prst="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9" name="文本框 8"/>
            <p:cNvSpPr txBox="1"/>
            <p:nvPr/>
          </p:nvSpPr>
          <p:spPr>
            <a:xfrm>
              <a:off x="1308" y="8916"/>
              <a:ext cx="1673" cy="733"/>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基础</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sp>
        <p:nvSpPr>
          <p:cNvPr id="10" name="矩形 9"/>
          <p:cNvSpPr/>
          <p:nvPr/>
        </p:nvSpPr>
        <p:spPr>
          <a:xfrm>
            <a:off x="2165350" y="3869690"/>
            <a:ext cx="2106295" cy="560070"/>
          </a:xfrm>
          <a:prstGeom prst="rect">
            <a:avLst/>
          </a:prstGeom>
          <a:solidFill>
            <a:srgbClr val="F0505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zh-CN" altLang="en-US" sz="1600">
                <a:latin typeface="思源黑体 CN Normal" panose="020B0400000000000000" charset="-122"/>
                <a:ea typeface="思源黑体 CN Normal" panose="020B0400000000000000" charset="-122"/>
                <a:cs typeface="思源黑体 CN Normal" panose="020B0400000000000000" charset="-122"/>
              </a:rPr>
              <a:t>台账管理系统</a:t>
            </a:r>
            <a:endParaRPr lang="zh-CN" altLang="en-US" sz="1600">
              <a:latin typeface="思源黑体 CN Normal" panose="020B0400000000000000" charset="-122"/>
              <a:ea typeface="思源黑体 CN Normal" panose="020B0400000000000000" charset="-122"/>
              <a:cs typeface="思源黑体 CN Normal" panose="020B0400000000000000" charset="-122"/>
            </a:endParaRPr>
          </a:p>
          <a:p>
            <a:pPr algn="ctr">
              <a:lnSpc>
                <a:spcPct val="130000"/>
              </a:lnSpc>
              <a:spcBef>
                <a:spcPts val="0"/>
              </a:spcBef>
              <a:spcAft>
                <a:spcPts val="0"/>
              </a:spcAft>
            </a:pPr>
            <a:r>
              <a:rPr lang="zh-CN" altLang="en-US" sz="1000">
                <a:latin typeface="思源黑体 CN Normal" panose="020B0400000000000000" charset="-122"/>
                <a:ea typeface="思源黑体 CN Normal" panose="020B0400000000000000" charset="-122"/>
                <a:cs typeface="思源黑体 CN Normal" panose="020B0400000000000000" charset="-122"/>
              </a:rPr>
              <a:t>分类归档</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工作对接清单</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填报查询</a:t>
            </a:r>
            <a:endParaRPr lang="zh-CN" altLang="en-US" sz="1000">
              <a:latin typeface="思源黑体 CN Normal" panose="020B0400000000000000" charset="-122"/>
              <a:ea typeface="思源黑体 CN Normal" panose="020B0400000000000000" charset="-122"/>
              <a:cs typeface="思源黑体 CN Normal" panose="020B0400000000000000" charset="-122"/>
            </a:endParaRPr>
          </a:p>
        </p:txBody>
      </p:sp>
      <p:sp>
        <p:nvSpPr>
          <p:cNvPr id="11" name="矩形 10"/>
          <p:cNvSpPr/>
          <p:nvPr/>
        </p:nvSpPr>
        <p:spPr>
          <a:xfrm>
            <a:off x="5259705" y="3869690"/>
            <a:ext cx="2106295" cy="559435"/>
          </a:xfrm>
          <a:prstGeom prst="rect">
            <a:avLst/>
          </a:prstGeom>
          <a:solidFill>
            <a:srgbClr val="F05053"/>
          </a:solidFill>
          <a:ln w="952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latin typeface="思源黑体 CN Normal" panose="020B0400000000000000" charset="-122"/>
                <a:ea typeface="思源黑体 CN Normal" panose="020B0400000000000000" charset="-122"/>
                <a:cs typeface="思源黑体 CN Normal" panose="020B0400000000000000" charset="-122"/>
                <a:sym typeface="+mn-ea"/>
              </a:rPr>
              <a:t>协同办公系统</a:t>
            </a:r>
            <a:endParaRPr lang="zh-CN" altLang="en-US" sz="1600">
              <a:latin typeface="思源黑体 CN Normal" panose="020B0400000000000000" charset="-122"/>
              <a:ea typeface="思源黑体 CN Normal" panose="020B0400000000000000" charset="-122"/>
              <a:cs typeface="思源黑体 CN Normal" panose="020B0400000000000000" charset="-122"/>
              <a:sym typeface="+mn-ea"/>
            </a:endParaRPr>
          </a:p>
          <a:p>
            <a:pPr lvl="0" algn="ctr">
              <a:lnSpc>
                <a:spcPct val="130000"/>
              </a:lnSpc>
              <a:buClrTx/>
              <a:buSzTx/>
              <a:buFontTx/>
            </a:pP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重塑流程</a:t>
            </a:r>
            <a:r>
              <a:rPr lang="en-US" altLang="zh-CN" sz="1000">
                <a:latin typeface="思源黑体 CN Normal" panose="020B0400000000000000" charset="-122"/>
                <a:ea typeface="思源黑体 CN Normal" panose="020B0400000000000000" charset="-122"/>
                <a:cs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部门联动</a:t>
            </a:r>
            <a:r>
              <a:rPr lang="en-US" altLang="zh-CN" sz="1000">
                <a:latin typeface="思源黑体 CN Normal" panose="020B0400000000000000" charset="-122"/>
                <a:ea typeface="思源黑体 CN Normal" panose="020B0400000000000000" charset="-122"/>
                <a:cs typeface="思源黑体 CN Normal" panose="020B0400000000000000" charset="-122"/>
                <a:sym typeface="+mn-ea"/>
              </a:rPr>
              <a:t>/统一规划</a:t>
            </a:r>
            <a:endParaRPr lang="en-US" altLang="zh-CN" sz="10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2" name="矩形 11"/>
          <p:cNvSpPr/>
          <p:nvPr/>
        </p:nvSpPr>
        <p:spPr>
          <a:xfrm>
            <a:off x="8354695" y="3869055"/>
            <a:ext cx="2107565" cy="560070"/>
          </a:xfrm>
          <a:prstGeom prst="rect">
            <a:avLst/>
          </a:prstGeom>
          <a:solidFill>
            <a:srgbClr val="F05053"/>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latin typeface="思源黑体 CN Normal" panose="020B0400000000000000" charset="-122"/>
                <a:ea typeface="思源黑体 CN Normal" panose="020B0400000000000000" charset="-122"/>
                <a:cs typeface="思源黑体 CN Normal" panose="020B0400000000000000" charset="-122"/>
                <a:sym typeface="+mn-ea"/>
              </a:rPr>
              <a:t>督察督办系统</a:t>
            </a:r>
            <a:endParaRPr lang="zh-CN" altLang="en-US" sz="1600">
              <a:latin typeface="思源黑体 CN Normal" panose="020B0400000000000000" charset="-122"/>
              <a:ea typeface="思源黑体 CN Normal" panose="020B0400000000000000" charset="-122"/>
              <a:cs typeface="思源黑体 CN Normal" panose="020B0400000000000000" charset="-122"/>
              <a:sym typeface="+mn-ea"/>
            </a:endParaRPr>
          </a:p>
          <a:p>
            <a:pPr lvl="0" algn="ctr">
              <a:lnSpc>
                <a:spcPct val="130000"/>
              </a:lnSpc>
              <a:spcBef>
                <a:spcPts val="0"/>
              </a:spcBef>
              <a:spcAft>
                <a:spcPts val="0"/>
              </a:spcAft>
              <a:buClrTx/>
              <a:buSzTx/>
              <a:buFontTx/>
            </a:pP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实况监控</a:t>
            </a:r>
            <a:r>
              <a:rPr lang="en-US" altLang="zh-CN" sz="1000">
                <a:latin typeface="思源黑体 CN Normal" panose="020B0400000000000000" charset="-122"/>
                <a:ea typeface="思源黑体 CN Normal" panose="020B0400000000000000" charset="-122"/>
                <a:cs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督查考核合一</a:t>
            </a:r>
            <a:endParaRPr lang="zh-CN" altLang="en-US" sz="10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3" name="矩形 12"/>
          <p:cNvSpPr/>
          <p:nvPr/>
        </p:nvSpPr>
        <p:spPr>
          <a:xfrm>
            <a:off x="3757295" y="4570095"/>
            <a:ext cx="2105660" cy="560070"/>
          </a:xfrm>
          <a:prstGeom prst="rect">
            <a:avLst/>
          </a:prstGeom>
          <a:solidFill>
            <a:srgbClr val="F05053"/>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latin typeface="思源黑体 CN Normal" panose="020B0400000000000000" charset="-122"/>
                <a:ea typeface="思源黑体 CN Normal" panose="020B0400000000000000" charset="-122"/>
                <a:sym typeface="+mn-ea"/>
              </a:rPr>
              <a:t>数据分析系统</a:t>
            </a:r>
            <a:endParaRPr lang="zh-CN" altLang="en-US" sz="1600">
              <a:latin typeface="思源黑体 CN Normal" panose="020B0400000000000000" charset="-122"/>
              <a:ea typeface="思源黑体 CN Normal" panose="020B0400000000000000" charset="-122"/>
              <a:sym typeface="+mn-ea"/>
            </a:endParaRPr>
          </a:p>
          <a:p>
            <a:pPr lvl="0" algn="ctr">
              <a:lnSpc>
                <a:spcPct val="130000"/>
              </a:lnSpc>
              <a:spcBef>
                <a:spcPts val="0"/>
              </a:spcBef>
              <a:spcAft>
                <a:spcPts val="0"/>
              </a:spcAft>
              <a:buClrTx/>
              <a:buSzTx/>
              <a:buFontTx/>
            </a:pPr>
            <a:r>
              <a:rPr lang="zh-CN" altLang="en-US" sz="1000">
                <a:latin typeface="思源黑体 CN Normal" panose="020B0400000000000000" charset="-122"/>
                <a:ea typeface="思源黑体 CN Normal" panose="020B0400000000000000" charset="-122"/>
                <a:sym typeface="+mn-ea"/>
              </a:rPr>
              <a:t>外部数据导入</a:t>
            </a:r>
            <a:r>
              <a:rPr lang="en-US" altLang="zh-CN" sz="1000">
                <a:latin typeface="思源黑体 CN Normal" panose="020B0400000000000000" charset="-122"/>
                <a:ea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sym typeface="+mn-ea"/>
              </a:rPr>
              <a:t>案例收集</a:t>
            </a:r>
            <a:r>
              <a:rPr lang="en-US" altLang="zh-CN" sz="1000">
                <a:latin typeface="思源黑体 CN Normal" panose="020B0400000000000000" charset="-122"/>
                <a:ea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sym typeface="+mn-ea"/>
              </a:rPr>
              <a:t>数据</a:t>
            </a:r>
            <a:endParaRPr lang="zh-CN" altLang="en-US" sz="1000">
              <a:latin typeface="思源黑体 CN Normal" panose="020B0400000000000000" charset="-122"/>
              <a:ea typeface="思源黑体 CN Normal" panose="020B0400000000000000" charset="-122"/>
              <a:sym typeface="+mn-ea"/>
            </a:endParaRPr>
          </a:p>
        </p:txBody>
      </p:sp>
      <p:sp>
        <p:nvSpPr>
          <p:cNvPr id="15" name="矩形 14"/>
          <p:cNvSpPr/>
          <p:nvPr/>
        </p:nvSpPr>
        <p:spPr>
          <a:xfrm>
            <a:off x="6768465" y="4570095"/>
            <a:ext cx="2106930" cy="558800"/>
          </a:xfrm>
          <a:prstGeom prst="rect">
            <a:avLst/>
          </a:prstGeom>
          <a:solidFill>
            <a:srgbClr val="F05053"/>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latin typeface="思源黑体 CN Normal" panose="020B0400000000000000" charset="-122"/>
                <a:ea typeface="思源黑体 CN Normal" panose="020B0400000000000000" charset="-122"/>
                <a:sym typeface="+mn-ea"/>
              </a:rPr>
              <a:t>互动交流系统</a:t>
            </a:r>
            <a:endParaRPr lang="zh-CN" altLang="en-US" sz="1600">
              <a:latin typeface="思源黑体 CN Normal" panose="020B0400000000000000" charset="-122"/>
              <a:ea typeface="思源黑体 CN Normal" panose="020B0400000000000000" charset="-122"/>
              <a:sym typeface="+mn-ea"/>
            </a:endParaRPr>
          </a:p>
          <a:p>
            <a:pPr lvl="0" algn="ctr" fontAlgn="auto">
              <a:lnSpc>
                <a:spcPct val="130000"/>
              </a:lnSpc>
              <a:buClrTx/>
              <a:buSzTx/>
              <a:buFontTx/>
            </a:pPr>
            <a:r>
              <a:rPr lang="zh-CN" altLang="en-US" sz="1000">
                <a:latin typeface="思源黑体 CN Normal" panose="020B0400000000000000" charset="-122"/>
                <a:ea typeface="思源黑体 CN Normal" panose="020B0400000000000000" charset="-122"/>
                <a:sym typeface="+mn-ea"/>
              </a:rPr>
              <a:t>用户延伸</a:t>
            </a:r>
            <a:r>
              <a:rPr lang="en-US" altLang="zh-CN" sz="1000">
                <a:latin typeface="思源黑体 CN Normal" panose="020B0400000000000000" charset="-122"/>
                <a:ea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sym typeface="+mn-ea"/>
              </a:rPr>
              <a:t>引导推广</a:t>
            </a:r>
            <a:r>
              <a:rPr lang="en-US" altLang="zh-CN" sz="1000">
                <a:latin typeface="思源黑体 CN Normal" panose="020B0400000000000000" charset="-122"/>
                <a:ea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sym typeface="+mn-ea"/>
              </a:rPr>
              <a:t>资讯共享</a:t>
            </a:r>
            <a:endParaRPr lang="zh-CN" altLang="en-US" sz="1000">
              <a:latin typeface="思源黑体 CN Normal" panose="020B0400000000000000" charset="-122"/>
              <a:ea typeface="思源黑体 CN Normal" panose="020B0400000000000000" charset="-122"/>
              <a:sym typeface="+mn-ea"/>
            </a:endParaRPr>
          </a:p>
        </p:txBody>
      </p:sp>
      <p:grpSp>
        <p:nvGrpSpPr>
          <p:cNvPr id="52" name="组合 51"/>
          <p:cNvGrpSpPr/>
          <p:nvPr/>
        </p:nvGrpSpPr>
        <p:grpSpPr>
          <a:xfrm>
            <a:off x="525780" y="1316990"/>
            <a:ext cx="10746740" cy="902970"/>
            <a:chOff x="826" y="2324"/>
            <a:chExt cx="16924" cy="1422"/>
          </a:xfrm>
        </p:grpSpPr>
        <p:grpSp>
          <p:nvGrpSpPr>
            <p:cNvPr id="19" name="组合 18"/>
            <p:cNvGrpSpPr/>
            <p:nvPr/>
          </p:nvGrpSpPr>
          <p:grpSpPr>
            <a:xfrm>
              <a:off x="826" y="2324"/>
              <a:ext cx="16924" cy="1423"/>
              <a:chOff x="869" y="2770"/>
              <a:chExt cx="16924" cy="1581"/>
            </a:xfrm>
          </p:grpSpPr>
          <p:sp>
            <p:nvSpPr>
              <p:cNvPr id="14" name="矩形 13"/>
              <p:cNvSpPr/>
              <p:nvPr/>
            </p:nvSpPr>
            <p:spPr>
              <a:xfrm>
                <a:off x="869" y="2770"/>
                <a:ext cx="16924" cy="1581"/>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7" name="文本框 46"/>
              <p:cNvSpPr txBox="1"/>
              <p:nvPr/>
            </p:nvSpPr>
            <p:spPr>
              <a:xfrm>
                <a:off x="1308" y="3271"/>
                <a:ext cx="1673" cy="644"/>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应用</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sp>
          <p:nvSpPr>
            <p:cNvPr id="20" name="矩形 19"/>
            <p:cNvSpPr/>
            <p:nvPr/>
          </p:nvSpPr>
          <p:spPr>
            <a:xfrm>
              <a:off x="3409" y="2579"/>
              <a:ext cx="3318" cy="952"/>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en-US" altLang="zh-CN" sz="1600">
                  <a:latin typeface="思源黑体 CN Normal" panose="020B0400000000000000" charset="-122"/>
                  <a:ea typeface="思源黑体 CN Normal" panose="020B0400000000000000" charset="-122"/>
                  <a:cs typeface="思源黑体 CN Normal" panose="020B0400000000000000" charset="-122"/>
                </a:rPr>
                <a:t>PC</a:t>
              </a:r>
              <a:endParaRPr lang="en-US" altLang="zh-CN" sz="1600">
                <a:latin typeface="思源黑体 CN Normal" panose="020B0400000000000000" charset="-122"/>
                <a:ea typeface="思源黑体 CN Normal" panose="020B0400000000000000" charset="-122"/>
                <a:cs typeface="思源黑体 CN Normal" panose="020B0400000000000000" charset="-122"/>
              </a:endParaRPr>
            </a:p>
            <a:p>
              <a:pPr algn="ctr">
                <a:lnSpc>
                  <a:spcPct val="130000"/>
                </a:lnSpc>
                <a:spcBef>
                  <a:spcPts val="0"/>
                </a:spcBef>
                <a:spcAft>
                  <a:spcPts val="0"/>
                </a:spcAft>
              </a:pP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批办流转</a:t>
              </a:r>
              <a:r>
                <a:rPr lang="en-US" altLang="zh-CN" sz="1000">
                  <a:latin typeface="思源黑体 CN Normal" panose="020B0400000000000000" charset="-122"/>
                  <a:ea typeface="思源黑体 CN Normal" panose="020B0400000000000000" charset="-122"/>
                  <a:cs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协同办公</a:t>
              </a:r>
              <a:r>
                <a:rPr lang="en-US" altLang="zh-CN" sz="1000">
                  <a:latin typeface="思源黑体 CN Normal" panose="020B0400000000000000" charset="-122"/>
                  <a:ea typeface="思源黑体 CN Normal" panose="020B0400000000000000" charset="-122"/>
                  <a:cs typeface="思源黑体 CN Normal" panose="020B0400000000000000" charset="-122"/>
                  <a:sym typeface="+mn-ea"/>
                </a:rPr>
                <a:t>/</a:t>
              </a:r>
              <a:r>
                <a:rPr lang="zh-CN" altLang="en-US" sz="1000">
                  <a:latin typeface="思源黑体 CN Normal" panose="020B0400000000000000" charset="-122"/>
                  <a:ea typeface="思源黑体 CN Normal" panose="020B0400000000000000" charset="-122"/>
                  <a:cs typeface="思源黑体 CN Normal" panose="020B0400000000000000" charset="-122"/>
                  <a:sym typeface="+mn-ea"/>
                </a:rPr>
                <a:t>督察督办</a:t>
              </a:r>
              <a:endParaRPr lang="zh-CN" altLang="en-US" sz="10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21" name="矩形 20"/>
            <p:cNvSpPr/>
            <p:nvPr/>
          </p:nvSpPr>
          <p:spPr>
            <a:xfrm>
              <a:off x="8283" y="2580"/>
              <a:ext cx="3318" cy="952"/>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zh-CN" altLang="en-US" sz="1600">
                  <a:latin typeface="思源黑体 CN Normal" panose="020B0400000000000000" charset="-122"/>
                  <a:ea typeface="思源黑体 CN Normal" panose="020B0400000000000000" charset="-122"/>
                  <a:cs typeface="思源黑体 CN Normal" panose="020B0400000000000000" charset="-122"/>
                </a:rPr>
                <a:t>移动端</a:t>
              </a:r>
              <a:r>
                <a:rPr lang="en-US" altLang="zh-CN" sz="1600">
                  <a:latin typeface="思源黑体 CN Normal" panose="020B0400000000000000" charset="-122"/>
                  <a:ea typeface="思源黑体 CN Normal" panose="020B0400000000000000" charset="-122"/>
                  <a:cs typeface="思源黑体 CN Normal" panose="020B0400000000000000" charset="-122"/>
                </a:rPr>
                <a:t>APP</a:t>
              </a:r>
              <a:endParaRPr lang="en-US" altLang="zh-CN" sz="1600">
                <a:latin typeface="思源黑体 CN Normal" panose="020B0400000000000000" charset="-122"/>
                <a:ea typeface="思源黑体 CN Normal" panose="020B0400000000000000" charset="-122"/>
                <a:cs typeface="思源黑体 CN Normal" panose="020B0400000000000000" charset="-122"/>
              </a:endParaRPr>
            </a:p>
            <a:p>
              <a:pPr algn="ctr">
                <a:lnSpc>
                  <a:spcPct val="130000"/>
                </a:lnSpc>
                <a:spcBef>
                  <a:spcPts val="0"/>
                </a:spcBef>
                <a:spcAft>
                  <a:spcPts val="0"/>
                </a:spcAft>
              </a:pPr>
              <a:r>
                <a:rPr lang="zh-CN" altLang="en-US" sz="1000">
                  <a:latin typeface="思源黑体 CN Normal" panose="020B0400000000000000" charset="-122"/>
                  <a:ea typeface="思源黑体 CN Normal" panose="020B0400000000000000" charset="-122"/>
                  <a:cs typeface="思源黑体 CN Normal" panose="020B0400000000000000" charset="-122"/>
                </a:rPr>
                <a:t>公文批办流转</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即时通讯</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业务查询</a:t>
              </a:r>
              <a:endParaRPr lang="zh-CN" altLang="en-US" sz="1000">
                <a:latin typeface="思源黑体 CN Normal" panose="020B0400000000000000" charset="-122"/>
                <a:ea typeface="思源黑体 CN Normal" panose="020B0400000000000000" charset="-122"/>
                <a:cs typeface="思源黑体 CN Normal" panose="020B0400000000000000" charset="-122"/>
              </a:endParaRPr>
            </a:p>
          </p:txBody>
        </p:sp>
        <p:sp>
          <p:nvSpPr>
            <p:cNvPr id="22" name="矩形 21"/>
            <p:cNvSpPr/>
            <p:nvPr/>
          </p:nvSpPr>
          <p:spPr>
            <a:xfrm>
              <a:off x="13157" y="2580"/>
              <a:ext cx="3318" cy="951"/>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zh-CN" altLang="en-US" sz="1600">
                  <a:latin typeface="思源黑体 CN Normal" panose="020B0400000000000000" charset="-122"/>
                  <a:ea typeface="思源黑体 CN Normal" panose="020B0400000000000000" charset="-122"/>
                  <a:cs typeface="思源黑体 CN Normal" panose="020B0400000000000000" charset="-122"/>
                </a:rPr>
                <a:t>微信小程序</a:t>
              </a:r>
              <a:endParaRPr lang="zh-CN" altLang="en-US" sz="1600">
                <a:latin typeface="思源黑体 CN Normal" panose="020B0400000000000000" charset="-122"/>
                <a:ea typeface="思源黑体 CN Normal" panose="020B0400000000000000" charset="-122"/>
                <a:cs typeface="思源黑体 CN Normal" panose="020B0400000000000000" charset="-122"/>
              </a:endParaRPr>
            </a:p>
            <a:p>
              <a:pPr algn="ctr">
                <a:lnSpc>
                  <a:spcPct val="130000"/>
                </a:lnSpc>
                <a:spcBef>
                  <a:spcPts val="0"/>
                </a:spcBef>
                <a:spcAft>
                  <a:spcPts val="0"/>
                </a:spcAft>
              </a:pPr>
              <a:r>
                <a:rPr lang="zh-CN" altLang="en-US" sz="1000">
                  <a:latin typeface="思源黑体 CN Normal" panose="020B0400000000000000" charset="-122"/>
                  <a:ea typeface="思源黑体 CN Normal" panose="020B0400000000000000" charset="-122"/>
                  <a:cs typeface="思源黑体 CN Normal" panose="020B0400000000000000" charset="-122"/>
                </a:rPr>
                <a:t>全民参与</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推广宣传</a:t>
              </a:r>
              <a:r>
                <a:rPr lang="en-US" altLang="zh-CN" sz="1000">
                  <a:latin typeface="思源黑体 CN Normal" panose="020B0400000000000000" charset="-122"/>
                  <a:ea typeface="思源黑体 CN Normal" panose="020B0400000000000000" charset="-122"/>
                  <a:cs typeface="思源黑体 CN Normal" panose="020B0400000000000000" charset="-122"/>
                </a:rPr>
                <a:t>/</a:t>
              </a:r>
              <a:r>
                <a:rPr lang="zh-CN" altLang="en-US" sz="1000">
                  <a:latin typeface="思源黑体 CN Normal" panose="020B0400000000000000" charset="-122"/>
                  <a:ea typeface="思源黑体 CN Normal" panose="020B0400000000000000" charset="-122"/>
                  <a:cs typeface="思源黑体 CN Normal" panose="020B0400000000000000" charset="-122"/>
                </a:rPr>
                <a:t>改革资讯展示</a:t>
              </a:r>
              <a:endParaRPr lang="zh-CN" altLang="en-US" sz="1000">
                <a:latin typeface="思源黑体 CN Normal" panose="020B0400000000000000" charset="-122"/>
                <a:ea typeface="思源黑体 CN Normal" panose="020B0400000000000000" charset="-122"/>
                <a:cs typeface="思源黑体 CN Normal" panose="020B0400000000000000" charset="-122"/>
              </a:endParaRPr>
            </a:p>
          </p:txBody>
        </p:sp>
      </p:grpSp>
      <p:sp>
        <p:nvSpPr>
          <p:cNvPr id="23" name="矩形 22"/>
          <p:cNvSpPr/>
          <p:nvPr/>
        </p:nvSpPr>
        <p:spPr>
          <a:xfrm>
            <a:off x="803275" y="6324600"/>
            <a:ext cx="575945" cy="265430"/>
          </a:xfrm>
          <a:prstGeom prst="rect">
            <a:avLst/>
          </a:prstGeom>
          <a:solidFill>
            <a:srgbClr val="F05053"/>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文本框 23"/>
          <p:cNvSpPr txBox="1"/>
          <p:nvPr/>
        </p:nvSpPr>
        <p:spPr>
          <a:xfrm>
            <a:off x="1379220" y="6324600"/>
            <a:ext cx="2327910" cy="275590"/>
          </a:xfrm>
          <a:prstGeom prst="rect">
            <a:avLst/>
          </a:prstGeom>
          <a:noFill/>
        </p:spPr>
        <p:txBody>
          <a:bodyPr wrap="square" rtlCol="0">
            <a:spAutoFit/>
          </a:bodyPr>
          <a:p>
            <a:r>
              <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深改协同平台五大核心系统</a:t>
            </a:r>
            <a:endPar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25" name="矩形 24"/>
          <p:cNvSpPr/>
          <p:nvPr/>
        </p:nvSpPr>
        <p:spPr>
          <a:xfrm>
            <a:off x="2164715" y="5383530"/>
            <a:ext cx="2106930" cy="529590"/>
          </a:xfrm>
          <a:prstGeom prst="rect">
            <a:avLst/>
          </a:prstGeom>
          <a:solidFill>
            <a:schemeClr val="bg1">
              <a:lumMod val="9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rPr>
              <a:t>服务器</a:t>
            </a:r>
            <a:endPar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endParaRPr>
          </a:p>
          <a:p>
            <a:pPr lvl="0" algn="ctr" fontAlgn="auto">
              <a:lnSpc>
                <a:spcPct val="130000"/>
              </a:lnSpc>
              <a:buClrTx/>
              <a:buSzTx/>
              <a:buFontTx/>
            </a:pP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本地</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IDC/</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公有</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私有云</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混合云</a:t>
            </a:r>
            <a:endPar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26" name="矩形 25"/>
          <p:cNvSpPr/>
          <p:nvPr/>
        </p:nvSpPr>
        <p:spPr>
          <a:xfrm>
            <a:off x="5259705" y="5383530"/>
            <a:ext cx="2106930" cy="529590"/>
          </a:xfrm>
          <a:prstGeom prst="rect">
            <a:avLst/>
          </a:prstGeom>
          <a:solidFill>
            <a:schemeClr val="bg1">
              <a:lumMod val="9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rPr>
              <a:t>数据存储</a:t>
            </a:r>
            <a:endPar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endParaRPr>
          </a:p>
          <a:p>
            <a:pPr lvl="0" algn="ctr" fontAlgn="auto">
              <a:lnSpc>
                <a:spcPct val="130000"/>
              </a:lnSpc>
              <a:buClrTx/>
              <a:buSzTx/>
              <a:buFontTx/>
            </a:pP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技术架构</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数据架构</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统一标准</a:t>
            </a:r>
            <a:endPar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27" name="矩形 26"/>
          <p:cNvSpPr/>
          <p:nvPr/>
        </p:nvSpPr>
        <p:spPr>
          <a:xfrm>
            <a:off x="8354695" y="5383530"/>
            <a:ext cx="2106930" cy="529590"/>
          </a:xfrm>
          <a:prstGeom prst="rect">
            <a:avLst/>
          </a:prstGeom>
          <a:solidFill>
            <a:schemeClr val="bg1">
              <a:lumMod val="9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rPr>
              <a:t>安全管理</a:t>
            </a:r>
            <a:endParaRPr lang="zh-CN" altLang="en-US" sz="1600">
              <a:solidFill>
                <a:schemeClr val="tx1">
                  <a:lumMod val="65000"/>
                  <a:lumOff val="35000"/>
                </a:schemeClr>
              </a:solidFill>
              <a:latin typeface="思源黑体 CN Normal" panose="020B0400000000000000" charset="-122"/>
              <a:ea typeface="思源黑体 CN Normal" panose="020B0400000000000000" charset="-122"/>
              <a:sym typeface="+mn-ea"/>
            </a:endParaRPr>
          </a:p>
          <a:p>
            <a:pPr lvl="0" algn="ctr" fontAlgn="auto">
              <a:lnSpc>
                <a:spcPct val="130000"/>
              </a:lnSpc>
              <a:buClrTx/>
              <a:buSzTx/>
              <a:buFontTx/>
            </a:pP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数据安全</a:t>
            </a:r>
            <a:r>
              <a:rPr lang="en-US" altLang="zh-CN" sz="1000">
                <a:solidFill>
                  <a:schemeClr val="tx1">
                    <a:lumMod val="65000"/>
                    <a:lumOff val="35000"/>
                  </a:schemeClr>
                </a:solidFill>
                <a:latin typeface="思源黑体 CN Normal" panose="020B0400000000000000" charset="-122"/>
                <a:ea typeface="思源黑体 CN Normal" panose="020B0400000000000000" charset="-122"/>
                <a:sym typeface="+mn-ea"/>
              </a:rPr>
              <a:t>/</a:t>
            </a:r>
            <a:r>
              <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rPr>
              <a:t>信息安全</a:t>
            </a:r>
            <a:endParaRPr lang="zh-CN" altLang="en-US" sz="10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28" name="矩形 27"/>
          <p:cNvSpPr/>
          <p:nvPr/>
        </p:nvSpPr>
        <p:spPr>
          <a:xfrm>
            <a:off x="2165985" y="2418715"/>
            <a:ext cx="1445895" cy="343535"/>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台账分类管理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29" name="矩形 28"/>
          <p:cNvSpPr/>
          <p:nvPr/>
        </p:nvSpPr>
        <p:spPr>
          <a:xfrm>
            <a:off x="3757930" y="2418715"/>
            <a:ext cx="1445895" cy="343535"/>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工作清单管理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0" name="矩形 29"/>
          <p:cNvSpPr/>
          <p:nvPr/>
        </p:nvSpPr>
        <p:spPr>
          <a:xfrm>
            <a:off x="5374005" y="2418715"/>
            <a:ext cx="1035050" cy="342900"/>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综合查询</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1" name="矩形 30"/>
          <p:cNvSpPr/>
          <p:nvPr/>
        </p:nvSpPr>
        <p:spPr>
          <a:xfrm>
            <a:off x="7774940" y="2868295"/>
            <a:ext cx="1618615" cy="299085"/>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业务流程管理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2" name="矩形 31"/>
          <p:cNvSpPr/>
          <p:nvPr/>
        </p:nvSpPr>
        <p:spPr>
          <a:xfrm>
            <a:off x="6580505" y="2418080"/>
            <a:ext cx="1035050" cy="343535"/>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公文管理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3" name="矩形 32"/>
          <p:cNvSpPr/>
          <p:nvPr/>
        </p:nvSpPr>
        <p:spPr>
          <a:xfrm>
            <a:off x="7774940" y="2418080"/>
            <a:ext cx="1035050" cy="342900"/>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综合行政</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4" name="矩形 33"/>
          <p:cNvSpPr/>
          <p:nvPr/>
        </p:nvSpPr>
        <p:spPr>
          <a:xfrm>
            <a:off x="2165985" y="2868295"/>
            <a:ext cx="1035050" cy="297815"/>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会议管理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5" name="矩形 34"/>
          <p:cNvSpPr/>
          <p:nvPr/>
        </p:nvSpPr>
        <p:spPr>
          <a:xfrm>
            <a:off x="3339465" y="2868295"/>
            <a:ext cx="1466850" cy="298450"/>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督办考核</a:t>
            </a:r>
            <a:r>
              <a:rPr lang="zh-CN" altLang="en-US" sz="1400">
                <a:solidFill>
                  <a:schemeClr val="bg1"/>
                </a:solidFill>
                <a:latin typeface="思源黑体 CN Normal" panose="020B0400000000000000" charset="-122"/>
                <a:ea typeface="思源黑体 CN Normal" panose="020B0400000000000000" charset="-122"/>
                <a:sym typeface="+mn-ea"/>
              </a:rPr>
              <a:t>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6" name="矩形 35"/>
          <p:cNvSpPr/>
          <p:nvPr/>
        </p:nvSpPr>
        <p:spPr>
          <a:xfrm>
            <a:off x="4944110" y="2868295"/>
            <a:ext cx="1894840" cy="298450"/>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改革任务实况监控</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38" name="矩形 37"/>
          <p:cNvSpPr/>
          <p:nvPr/>
        </p:nvSpPr>
        <p:spPr>
          <a:xfrm>
            <a:off x="8957945" y="2418080"/>
            <a:ext cx="2195830" cy="298450"/>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中省市数据对接管理</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41" name="矩形 40"/>
          <p:cNvSpPr/>
          <p:nvPr/>
        </p:nvSpPr>
        <p:spPr>
          <a:xfrm>
            <a:off x="4504690" y="3288665"/>
            <a:ext cx="1673225" cy="297815"/>
          </a:xfrm>
          <a:prstGeom prst="rect">
            <a:avLst/>
          </a:prstGeom>
          <a:solidFill>
            <a:srgbClr val="FC9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数字化智能</a:t>
            </a:r>
            <a:r>
              <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报告</a:t>
            </a:r>
            <a:endPar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42" name="矩形 41"/>
          <p:cNvSpPr/>
          <p:nvPr/>
        </p:nvSpPr>
        <p:spPr>
          <a:xfrm>
            <a:off x="2165350" y="3288665"/>
            <a:ext cx="2167255" cy="297815"/>
          </a:xfrm>
          <a:prstGeom prst="rect">
            <a:avLst/>
          </a:prstGeom>
          <a:solidFill>
            <a:srgbClr val="FC9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任务轨迹自动化台账</a:t>
            </a:r>
            <a:endPar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43" name="矩形 42"/>
          <p:cNvSpPr/>
          <p:nvPr/>
        </p:nvSpPr>
        <p:spPr>
          <a:xfrm>
            <a:off x="6356985" y="3288665"/>
            <a:ext cx="2418715" cy="297815"/>
          </a:xfrm>
          <a:prstGeom prst="rect">
            <a:avLst/>
          </a:prstGeom>
          <a:solidFill>
            <a:srgbClr val="FC9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多维度数据可视化分析</a:t>
            </a:r>
            <a:endPar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44" name="矩形 43"/>
          <p:cNvSpPr/>
          <p:nvPr/>
        </p:nvSpPr>
        <p:spPr>
          <a:xfrm>
            <a:off x="4076700" y="6324600"/>
            <a:ext cx="576580" cy="266065"/>
          </a:xfrm>
          <a:prstGeom prst="rect">
            <a:avLst/>
          </a:prstGeom>
          <a:solidFill>
            <a:srgbClr val="FC9A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olidFill>
                <a:schemeClr val="bg1"/>
              </a:solidFill>
              <a:latin typeface="思源黑体 CN Normal" panose="020B0400000000000000" charset="-122"/>
              <a:ea typeface="思源黑体 CN Normal" panose="020B0400000000000000" charset="-122"/>
              <a:sym typeface="+mn-ea"/>
            </a:endParaRPr>
          </a:p>
        </p:txBody>
      </p:sp>
      <p:sp>
        <p:nvSpPr>
          <p:cNvPr id="45" name="文本框 44"/>
          <p:cNvSpPr txBox="1"/>
          <p:nvPr/>
        </p:nvSpPr>
        <p:spPr>
          <a:xfrm>
            <a:off x="4653280" y="6324600"/>
            <a:ext cx="1372235" cy="275590"/>
          </a:xfrm>
          <a:prstGeom prst="rect">
            <a:avLst/>
          </a:prstGeom>
          <a:noFill/>
        </p:spPr>
        <p:txBody>
          <a:bodyPr wrap="square" rtlCol="0">
            <a:spAutoFit/>
          </a:bodyPr>
          <a:p>
            <a:r>
              <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数字化特色创新</a:t>
            </a:r>
            <a:endPar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46" name="矩形 45"/>
          <p:cNvSpPr/>
          <p:nvPr/>
        </p:nvSpPr>
        <p:spPr>
          <a:xfrm>
            <a:off x="9664065" y="6335395"/>
            <a:ext cx="576580" cy="265430"/>
          </a:xfrm>
          <a:prstGeom prst="rect">
            <a:avLst/>
          </a:prstGeom>
          <a:solidFill>
            <a:srgbClr val="00B050"/>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0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48" name="文本框 47"/>
          <p:cNvSpPr txBox="1"/>
          <p:nvPr/>
        </p:nvSpPr>
        <p:spPr>
          <a:xfrm>
            <a:off x="10241280" y="6335395"/>
            <a:ext cx="824865" cy="275590"/>
          </a:xfrm>
          <a:prstGeom prst="rect">
            <a:avLst/>
          </a:prstGeom>
          <a:noFill/>
        </p:spPr>
        <p:txBody>
          <a:bodyPr wrap="square" rtlCol="0">
            <a:spAutoFit/>
          </a:bodyPr>
          <a:p>
            <a:r>
              <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访问方式</a:t>
            </a:r>
            <a:endPar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49" name="矩形 48"/>
          <p:cNvSpPr/>
          <p:nvPr/>
        </p:nvSpPr>
        <p:spPr>
          <a:xfrm>
            <a:off x="6634480" y="6325235"/>
            <a:ext cx="576580" cy="265430"/>
          </a:xfrm>
          <a:prstGeom prst="rect">
            <a:avLst/>
          </a:prstGeom>
          <a:solidFill>
            <a:schemeClr val="accent1">
              <a:lumMod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0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50" name="文本框 49"/>
          <p:cNvSpPr txBox="1"/>
          <p:nvPr/>
        </p:nvSpPr>
        <p:spPr>
          <a:xfrm>
            <a:off x="7211695" y="6325235"/>
            <a:ext cx="1980565" cy="275590"/>
          </a:xfrm>
          <a:prstGeom prst="rect">
            <a:avLst/>
          </a:prstGeom>
          <a:noFill/>
        </p:spPr>
        <p:txBody>
          <a:bodyPr wrap="square" rtlCol="0">
            <a:spAutoFit/>
          </a:bodyPr>
          <a:p>
            <a:r>
              <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数字化重塑后的业务模块</a:t>
            </a:r>
            <a:endParaRPr lang="zh-CN" altLang="en-US" sz="12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59" name="文本框 58"/>
          <p:cNvSpPr txBox="1"/>
          <p:nvPr/>
        </p:nvSpPr>
        <p:spPr>
          <a:xfrm rot="5400000">
            <a:off x="6986270" y="2914015"/>
            <a:ext cx="675005" cy="583565"/>
          </a:xfrm>
          <a:prstGeom prst="rect">
            <a:avLst/>
          </a:prstGeom>
          <a:noFill/>
        </p:spPr>
        <p:txBody>
          <a:bodyPr vert="eaVert" wrap="square" rtlCol="0">
            <a:spAutoFit/>
          </a:bodyPr>
          <a:p>
            <a:pPr algn="ctr"/>
            <a:r>
              <a:rPr lang="en-US" altLang="zh-CN" sz="3200" b="1">
                <a:solidFill>
                  <a:schemeClr val="bg1"/>
                </a:solidFill>
              </a:rPr>
              <a:t>...</a:t>
            </a:r>
            <a:endParaRPr lang="en-US" altLang="zh-CN" sz="3200" b="1">
              <a:solidFill>
                <a:schemeClr val="bg1"/>
              </a:solidFill>
            </a:endParaRPr>
          </a:p>
        </p:txBody>
      </p:sp>
      <p:sp>
        <p:nvSpPr>
          <p:cNvPr id="51" name="矩形 50"/>
          <p:cNvSpPr/>
          <p:nvPr/>
        </p:nvSpPr>
        <p:spPr>
          <a:xfrm>
            <a:off x="8951595" y="3288665"/>
            <a:ext cx="1289685" cy="297815"/>
          </a:xfrm>
          <a:prstGeom prst="rect">
            <a:avLst/>
          </a:prstGeom>
          <a:solidFill>
            <a:srgbClr val="FC9A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改革资讯库</a:t>
            </a:r>
            <a:endParaRPr lang="zh-CN" altLang="en-US" sz="14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956945" y="264795"/>
            <a:ext cx="7528560" cy="4730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「协同平台」：建设目标</a:t>
            </a:r>
            <a:endPar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19" name="直角三角形 18"/>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6841490" y="5128895"/>
            <a:ext cx="4939030" cy="638175"/>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effectLst>
                  <a:outerShdw blurRad="38100" dist="38100" dir="2700000" algn="tl">
                    <a:srgbClr val="000000">
                      <a:alpha val="43137"/>
                    </a:srgbClr>
                  </a:outerShdw>
                </a:effectLst>
                <a:sym typeface="+mn-ea"/>
              </a:rPr>
              <a:t>数字化深改协同平台</a:t>
            </a:r>
            <a:endParaRPr lang="zh-CN" altLang="en-US" sz="200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7" name="矩形 6"/>
          <p:cNvSpPr/>
          <p:nvPr/>
        </p:nvSpPr>
        <p:spPr>
          <a:xfrm>
            <a:off x="6841490" y="3597275"/>
            <a:ext cx="1518920" cy="77152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第三方</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协同办公系统</a:t>
            </a:r>
            <a:endParaRPr lang="zh-CN" altLang="en-US" sz="1600">
              <a:effectLst>
                <a:outerShdw blurRad="38100" dist="38100" dir="2700000" algn="tl">
                  <a:srgbClr val="000000">
                    <a:alpha val="43137"/>
                  </a:srgbClr>
                </a:outerShdw>
              </a:effectLst>
            </a:endParaRPr>
          </a:p>
        </p:txBody>
      </p:sp>
      <p:sp>
        <p:nvSpPr>
          <p:cNvPr id="9" name="矩形 8"/>
          <p:cNvSpPr/>
          <p:nvPr/>
        </p:nvSpPr>
        <p:spPr>
          <a:xfrm>
            <a:off x="10534650" y="3597275"/>
            <a:ext cx="1245870" cy="77152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其他系统</a:t>
            </a:r>
            <a:endParaRPr lang="zh-CN" altLang="en-US" sz="1600">
              <a:effectLst>
                <a:outerShdw blurRad="38100" dist="38100" dir="2700000" algn="tl">
                  <a:srgbClr val="000000">
                    <a:alpha val="43137"/>
                  </a:srgbClr>
                </a:outerShdw>
              </a:effectLst>
            </a:endParaRPr>
          </a:p>
        </p:txBody>
      </p:sp>
      <p:sp>
        <p:nvSpPr>
          <p:cNvPr id="10" name="矩形 9"/>
          <p:cNvSpPr/>
          <p:nvPr/>
        </p:nvSpPr>
        <p:spPr>
          <a:xfrm>
            <a:off x="8567420" y="3597275"/>
            <a:ext cx="1764665" cy="77152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中省市上级部门</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系统</a:t>
            </a:r>
            <a:endParaRPr lang="zh-CN" altLang="en-US" sz="1600">
              <a:effectLst>
                <a:outerShdw blurRad="38100" dist="38100" dir="2700000" algn="tl">
                  <a:srgbClr val="000000">
                    <a:alpha val="43137"/>
                  </a:srgbClr>
                </a:outerShdw>
              </a:effectLst>
            </a:endParaRPr>
          </a:p>
        </p:txBody>
      </p:sp>
      <p:sp>
        <p:nvSpPr>
          <p:cNvPr id="11" name="左右箭头 10"/>
          <p:cNvSpPr/>
          <p:nvPr/>
        </p:nvSpPr>
        <p:spPr>
          <a:xfrm rot="5400000">
            <a:off x="6957695" y="4625975"/>
            <a:ext cx="341630" cy="20701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324090" y="4576445"/>
            <a:ext cx="958215" cy="306705"/>
          </a:xfrm>
          <a:prstGeom prst="rect">
            <a:avLst/>
          </a:prstGeom>
          <a:noFill/>
        </p:spPr>
        <p:txBody>
          <a:bodyPr wrap="square" rtlCol="0">
            <a:spAutoFit/>
          </a:bodyPr>
          <a:p>
            <a:r>
              <a:rPr lang="zh-CN" altLang="en-US" sz="1400">
                <a:solidFill>
                  <a:schemeClr val="accent4">
                    <a:lumMod val="60000"/>
                    <a:lumOff val="40000"/>
                  </a:schemeClr>
                </a:solidFill>
              </a:rPr>
              <a:t>数据交换</a:t>
            </a:r>
            <a:endParaRPr lang="zh-CN" altLang="en-US" sz="1400">
              <a:solidFill>
                <a:schemeClr val="accent4">
                  <a:lumMod val="60000"/>
                  <a:lumOff val="40000"/>
                </a:schemeClr>
              </a:solidFill>
            </a:endParaRPr>
          </a:p>
        </p:txBody>
      </p:sp>
      <p:sp>
        <p:nvSpPr>
          <p:cNvPr id="25" name="左右箭头 24"/>
          <p:cNvSpPr/>
          <p:nvPr/>
        </p:nvSpPr>
        <p:spPr>
          <a:xfrm rot="5400000">
            <a:off x="8823325" y="4626610"/>
            <a:ext cx="341630" cy="20701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9189720" y="4577080"/>
            <a:ext cx="958215" cy="306705"/>
          </a:xfrm>
          <a:prstGeom prst="rect">
            <a:avLst/>
          </a:prstGeom>
          <a:noFill/>
        </p:spPr>
        <p:txBody>
          <a:bodyPr wrap="square" rtlCol="0">
            <a:spAutoFit/>
          </a:bodyPr>
          <a:p>
            <a:pPr lvl="0" algn="l">
              <a:buClrTx/>
              <a:buSzTx/>
              <a:buFontTx/>
            </a:pPr>
            <a:r>
              <a:rPr lang="zh-CN" altLang="en-US" sz="1400">
                <a:solidFill>
                  <a:schemeClr val="accent4">
                    <a:lumMod val="60000"/>
                    <a:lumOff val="40000"/>
                  </a:schemeClr>
                </a:solidFill>
                <a:sym typeface="+mn-ea"/>
              </a:rPr>
              <a:t>数据交换</a:t>
            </a:r>
            <a:endParaRPr lang="zh-CN" altLang="en-US" sz="1400">
              <a:solidFill>
                <a:schemeClr val="accent4">
                  <a:lumMod val="60000"/>
                  <a:lumOff val="40000"/>
                </a:schemeClr>
              </a:solidFill>
              <a:sym typeface="+mn-ea"/>
            </a:endParaRPr>
          </a:p>
        </p:txBody>
      </p:sp>
      <p:sp>
        <p:nvSpPr>
          <p:cNvPr id="28" name="左右箭头 27"/>
          <p:cNvSpPr/>
          <p:nvPr/>
        </p:nvSpPr>
        <p:spPr>
          <a:xfrm rot="5400000">
            <a:off x="10455910" y="4627245"/>
            <a:ext cx="341630" cy="20701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0822305" y="4577715"/>
            <a:ext cx="958215" cy="306705"/>
          </a:xfrm>
          <a:prstGeom prst="rect">
            <a:avLst/>
          </a:prstGeom>
          <a:noFill/>
        </p:spPr>
        <p:txBody>
          <a:bodyPr wrap="square" rtlCol="0">
            <a:spAutoFit/>
          </a:bodyPr>
          <a:p>
            <a:pPr lvl="0" algn="l">
              <a:buClrTx/>
              <a:buSzTx/>
              <a:buFontTx/>
            </a:pPr>
            <a:r>
              <a:rPr lang="zh-CN" altLang="en-US" sz="1400">
                <a:solidFill>
                  <a:schemeClr val="accent4">
                    <a:lumMod val="60000"/>
                    <a:lumOff val="40000"/>
                  </a:schemeClr>
                </a:solidFill>
                <a:sym typeface="+mn-ea"/>
              </a:rPr>
              <a:t>数据交换</a:t>
            </a:r>
            <a:endParaRPr lang="zh-CN" altLang="en-US" sz="1400">
              <a:solidFill>
                <a:schemeClr val="accent4">
                  <a:lumMod val="60000"/>
                  <a:lumOff val="40000"/>
                </a:schemeClr>
              </a:solidFill>
              <a:sym typeface="+mn-ea"/>
            </a:endParaRPr>
          </a:p>
        </p:txBody>
      </p:sp>
      <p:sp>
        <p:nvSpPr>
          <p:cNvPr id="30" name="文本框 29"/>
          <p:cNvSpPr txBox="1"/>
          <p:nvPr/>
        </p:nvSpPr>
        <p:spPr>
          <a:xfrm>
            <a:off x="796290" y="1606550"/>
            <a:ext cx="6844665" cy="337185"/>
          </a:xfrm>
          <a:prstGeom prst="rect">
            <a:avLst/>
          </a:prstGeom>
          <a:noFill/>
        </p:spPr>
        <p:txBody>
          <a:bodyPr wrap="square" rtlCol="0">
            <a:spAutoFit/>
          </a:bodyPr>
          <a:p>
            <a:r>
              <a:rPr lang="zh-CN" altLang="en-US" sz="1600">
                <a:solidFill>
                  <a:schemeClr val="bg1"/>
                </a:solidFill>
              </a:rPr>
              <a:t>统一规划，遵循深改委战略规划和数据规划。</a:t>
            </a:r>
            <a:endParaRPr lang="zh-CN" altLang="en-US" sz="1600">
              <a:solidFill>
                <a:schemeClr val="bg1"/>
              </a:solidFill>
            </a:endParaRPr>
          </a:p>
        </p:txBody>
      </p:sp>
      <p:sp>
        <p:nvSpPr>
          <p:cNvPr id="31" name="文本框 30"/>
          <p:cNvSpPr txBox="1"/>
          <p:nvPr/>
        </p:nvSpPr>
        <p:spPr>
          <a:xfrm>
            <a:off x="796290" y="2200275"/>
            <a:ext cx="7288530" cy="337185"/>
          </a:xfrm>
          <a:prstGeom prst="rect">
            <a:avLst/>
          </a:prstGeom>
          <a:noFill/>
        </p:spPr>
        <p:txBody>
          <a:bodyPr wrap="square" rtlCol="0">
            <a:spAutoFit/>
          </a:bodyPr>
          <a:p>
            <a:r>
              <a:rPr lang="zh-CN" altLang="en-US" sz="1600">
                <a:solidFill>
                  <a:schemeClr val="bg1"/>
                </a:solidFill>
              </a:rPr>
              <a:t>统一标准，遵循深改事项各类标准规范，尤其是数据管理标准。</a:t>
            </a:r>
            <a:endParaRPr lang="zh-CN" altLang="en-US" sz="1600">
              <a:solidFill>
                <a:schemeClr val="bg1"/>
              </a:solidFill>
            </a:endParaRPr>
          </a:p>
        </p:txBody>
      </p:sp>
      <p:sp>
        <p:nvSpPr>
          <p:cNvPr id="36" name="文本框 35"/>
          <p:cNvSpPr txBox="1"/>
          <p:nvPr/>
        </p:nvSpPr>
        <p:spPr>
          <a:xfrm>
            <a:off x="796290" y="2794000"/>
            <a:ext cx="8393430" cy="337185"/>
          </a:xfrm>
          <a:prstGeom prst="rect">
            <a:avLst/>
          </a:prstGeom>
          <a:noFill/>
        </p:spPr>
        <p:txBody>
          <a:bodyPr wrap="square" rtlCol="0">
            <a:spAutoFit/>
          </a:bodyPr>
          <a:p>
            <a:r>
              <a:rPr lang="zh-CN" altLang="en-US" sz="1600">
                <a:solidFill>
                  <a:schemeClr val="bg1"/>
                </a:solidFill>
              </a:rPr>
              <a:t>统一架构，遵循一致的技术架构、数据架构，确保数据共建共享。</a:t>
            </a:r>
            <a:endParaRPr lang="zh-CN" altLang="en-US" sz="1600">
              <a:solidFill>
                <a:schemeClr val="bg1"/>
              </a:solidFill>
            </a:endParaRPr>
          </a:p>
        </p:txBody>
      </p:sp>
      <p:pic>
        <p:nvPicPr>
          <p:cNvPr id="43" name="图片 42" descr="icons8-选中的复选框-100 (1)"/>
          <p:cNvPicPr>
            <a:picLocks noChangeAspect="1"/>
          </p:cNvPicPr>
          <p:nvPr/>
        </p:nvPicPr>
        <p:blipFill>
          <a:blip r:embed="rId1"/>
          <a:stretch>
            <a:fillRect/>
          </a:stretch>
        </p:blipFill>
        <p:spPr>
          <a:xfrm>
            <a:off x="335280" y="3406775"/>
            <a:ext cx="403860" cy="403860"/>
          </a:xfrm>
          <a:prstGeom prst="rect">
            <a:avLst/>
          </a:prstGeom>
        </p:spPr>
      </p:pic>
      <p:sp>
        <p:nvSpPr>
          <p:cNvPr id="44" name="文本框 43"/>
          <p:cNvSpPr txBox="1"/>
          <p:nvPr/>
        </p:nvSpPr>
        <p:spPr>
          <a:xfrm>
            <a:off x="796290" y="3406775"/>
            <a:ext cx="5073015" cy="398780"/>
          </a:xfrm>
          <a:prstGeom prst="rect">
            <a:avLst/>
          </a:prstGeom>
          <a:noFill/>
        </p:spPr>
        <p:txBody>
          <a:bodyPr wrap="square" rtlCol="0">
            <a:spAutoFit/>
          </a:bodyPr>
          <a:p>
            <a:pPr>
              <a:lnSpc>
                <a:spcPct val="125000"/>
              </a:lnSpc>
              <a:spcBef>
                <a:spcPts val="0"/>
              </a:spcBef>
              <a:spcAft>
                <a:spcPts val="0"/>
              </a:spcAft>
            </a:pPr>
            <a:r>
              <a:rPr lang="zh-CN" altLang="en-US" sz="1600">
                <a:solidFill>
                  <a:schemeClr val="bg1"/>
                </a:solidFill>
              </a:rPr>
              <a:t>支持多种来源数据（数据库、文本文件、电子文档等等）</a:t>
            </a:r>
            <a:endParaRPr lang="zh-CN" altLang="en-US" sz="1600">
              <a:solidFill>
                <a:schemeClr val="bg1"/>
              </a:solidFill>
            </a:endParaRPr>
          </a:p>
        </p:txBody>
      </p:sp>
      <p:pic>
        <p:nvPicPr>
          <p:cNvPr id="45" name="图片 44" descr="icons8-选中的复选框-100 (1)"/>
          <p:cNvPicPr>
            <a:picLocks noChangeAspect="1"/>
          </p:cNvPicPr>
          <p:nvPr/>
        </p:nvPicPr>
        <p:blipFill>
          <a:blip r:embed="rId1"/>
          <a:stretch>
            <a:fillRect/>
          </a:stretch>
        </p:blipFill>
        <p:spPr>
          <a:xfrm>
            <a:off x="335280" y="4046855"/>
            <a:ext cx="403860" cy="403860"/>
          </a:xfrm>
          <a:prstGeom prst="rect">
            <a:avLst/>
          </a:prstGeom>
        </p:spPr>
      </p:pic>
      <p:sp>
        <p:nvSpPr>
          <p:cNvPr id="46" name="文本框 45"/>
          <p:cNvSpPr txBox="1"/>
          <p:nvPr/>
        </p:nvSpPr>
        <p:spPr>
          <a:xfrm>
            <a:off x="796290" y="4046855"/>
            <a:ext cx="4930140" cy="1014730"/>
          </a:xfrm>
          <a:prstGeom prst="rect">
            <a:avLst/>
          </a:prstGeom>
          <a:noFill/>
        </p:spPr>
        <p:txBody>
          <a:bodyPr wrap="square" rtlCol="0">
            <a:spAutoFit/>
          </a:bodyPr>
          <a:p>
            <a:pPr>
              <a:lnSpc>
                <a:spcPct val="125000"/>
              </a:lnSpc>
              <a:spcBef>
                <a:spcPts val="0"/>
              </a:spcBef>
              <a:spcAft>
                <a:spcPts val="0"/>
              </a:spcAft>
            </a:pPr>
            <a:r>
              <a:rPr lang="zh-CN" altLang="en-US" sz="1600">
                <a:solidFill>
                  <a:schemeClr val="bg1"/>
                </a:solidFill>
              </a:rPr>
              <a:t>对接省委改革办和市委改革办系统，将上级深改</a:t>
            </a:r>
            <a:r>
              <a:rPr lang="zh-CN" altLang="en-US" sz="1600">
                <a:solidFill>
                  <a:schemeClr val="bg1"/>
                </a:solidFill>
                <a:sym typeface="+mn-ea"/>
              </a:rPr>
              <a:t>相关</a:t>
            </a:r>
            <a:r>
              <a:rPr lang="zh-CN" altLang="en-US" sz="1600">
                <a:solidFill>
                  <a:schemeClr val="bg1"/>
                </a:solidFill>
              </a:rPr>
              <a:t>文件、任务纳入「深改协同平台」，促进上下资源的融合。</a:t>
            </a:r>
            <a:endParaRPr lang="zh-CN" altLang="en-US" sz="1600">
              <a:solidFill>
                <a:schemeClr val="bg1"/>
              </a:solidFill>
            </a:endParaRPr>
          </a:p>
        </p:txBody>
      </p:sp>
      <p:pic>
        <p:nvPicPr>
          <p:cNvPr id="47" name="图片 46" descr="icons8-选中的复选框-100 (1)"/>
          <p:cNvPicPr>
            <a:picLocks noChangeAspect="1"/>
          </p:cNvPicPr>
          <p:nvPr/>
        </p:nvPicPr>
        <p:blipFill>
          <a:blip r:embed="rId1"/>
          <a:stretch>
            <a:fillRect/>
          </a:stretch>
        </p:blipFill>
        <p:spPr>
          <a:xfrm>
            <a:off x="335915" y="1572895"/>
            <a:ext cx="403860" cy="403860"/>
          </a:xfrm>
          <a:prstGeom prst="rect">
            <a:avLst/>
          </a:prstGeom>
        </p:spPr>
      </p:pic>
      <p:pic>
        <p:nvPicPr>
          <p:cNvPr id="48" name="图片 47" descr="icons8-选中的复选框-100 (1)"/>
          <p:cNvPicPr>
            <a:picLocks noChangeAspect="1"/>
          </p:cNvPicPr>
          <p:nvPr/>
        </p:nvPicPr>
        <p:blipFill>
          <a:blip r:embed="rId1"/>
          <a:stretch>
            <a:fillRect/>
          </a:stretch>
        </p:blipFill>
        <p:spPr>
          <a:xfrm>
            <a:off x="335915" y="2166620"/>
            <a:ext cx="403860" cy="403860"/>
          </a:xfrm>
          <a:prstGeom prst="rect">
            <a:avLst/>
          </a:prstGeom>
        </p:spPr>
      </p:pic>
      <p:pic>
        <p:nvPicPr>
          <p:cNvPr id="49" name="图片 48" descr="icons8-选中的复选框-100 (1)"/>
          <p:cNvPicPr>
            <a:picLocks noChangeAspect="1"/>
          </p:cNvPicPr>
          <p:nvPr/>
        </p:nvPicPr>
        <p:blipFill>
          <a:blip r:embed="rId1"/>
          <a:stretch>
            <a:fillRect/>
          </a:stretch>
        </p:blipFill>
        <p:spPr>
          <a:xfrm>
            <a:off x="335280" y="2760345"/>
            <a:ext cx="403860" cy="403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nvSpPr>
        <p:spPr>
          <a:xfrm>
            <a:off x="379730" y="3923665"/>
            <a:ext cx="2672080" cy="491490"/>
          </a:xfrm>
          <a:prstGeom prst="roundRect">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深改协同平</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台」</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2" name="标题 1"/>
          <p:cNvSpPr>
            <a:spLocks noGrp="1"/>
          </p:cNvSpPr>
          <p:nvPr>
            <p:ph type="title"/>
          </p:nvPr>
        </p:nvSpPr>
        <p:spPr>
          <a:xfrm>
            <a:off x="955040" y="264795"/>
            <a:ext cx="10725785" cy="47371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a:t>
            </a: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协同平台</a:t>
            </a:r>
            <a:r>
              <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rPr>
              <a:t>」：与传统办公系统的区别</a:t>
            </a:r>
            <a:endParaRPr sz="2400"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79730" y="1839595"/>
            <a:ext cx="4977765" cy="1753235"/>
          </a:xfrm>
          <a:prstGeom prst="rect">
            <a:avLst/>
          </a:prstGeom>
          <a:noFill/>
        </p:spPr>
        <p:txBody>
          <a:bodyPr wrap="square" rtlCol="0">
            <a:spAutoFit/>
          </a:bodyPr>
          <a:p>
            <a:pPr marL="285750" indent="-285750">
              <a:lnSpc>
                <a:spcPct val="20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业务属性强，流程复杂繁琐</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20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只在乎</a:t>
            </a:r>
            <a:r>
              <a:rPr lang="zh-CN" altLang="en-US">
                <a:solidFill>
                  <a:schemeClr val="bg1"/>
                </a:solidFill>
                <a:latin typeface="思源黑体 CN Normal" panose="020B0400000000000000" charset="-122"/>
                <a:ea typeface="思源黑体 CN Normal" panose="020B0400000000000000" charset="-122"/>
              </a:rPr>
              <a:t>人与人、人与事之间的业务流转</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20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数据只是业务流程中的副产品，</a:t>
            </a:r>
            <a:r>
              <a:rPr lang="en-US" altLang="zh-CN">
                <a:solidFill>
                  <a:schemeClr val="bg1"/>
                </a:solidFill>
                <a:latin typeface="思源黑体 CN Normal" panose="020B0400000000000000" charset="-122"/>
                <a:ea typeface="思源黑体 CN Normal" panose="020B0400000000000000" charset="-122"/>
              </a:rPr>
              <a:t>“</a:t>
            </a:r>
            <a:r>
              <a:rPr lang="zh-CN" altLang="en-US">
                <a:solidFill>
                  <a:schemeClr val="bg1"/>
                </a:solidFill>
                <a:latin typeface="思源黑体 CN Normal" panose="020B0400000000000000" charset="-122"/>
                <a:ea typeface="思源黑体 CN Normal" panose="020B0400000000000000" charset="-122"/>
              </a:rPr>
              <a:t>用完即弃</a:t>
            </a:r>
            <a:r>
              <a:rPr lang="en-US" altLang="zh-CN">
                <a:solidFill>
                  <a:schemeClr val="bg1"/>
                </a:solidFill>
                <a:latin typeface="思源黑体 CN Normal" panose="020B0400000000000000" charset="-122"/>
                <a:ea typeface="思源黑体 CN Normal" panose="020B0400000000000000" charset="-122"/>
              </a:rPr>
              <a:t>”</a:t>
            </a:r>
            <a:endParaRPr lang="en-US" altLang="zh-CN">
              <a:solidFill>
                <a:schemeClr val="bg1"/>
              </a:solidFill>
              <a:latin typeface="思源黑体 CN Normal" panose="020B0400000000000000" charset="-122"/>
              <a:ea typeface="思源黑体 CN Normal" panose="020B0400000000000000" charset="-122"/>
            </a:endParaRPr>
          </a:p>
        </p:txBody>
      </p:sp>
      <p:sp>
        <p:nvSpPr>
          <p:cNvPr id="12" name="圆角矩形 11"/>
          <p:cNvSpPr/>
          <p:nvPr/>
        </p:nvSpPr>
        <p:spPr>
          <a:xfrm>
            <a:off x="379730" y="1348105"/>
            <a:ext cx="2672080" cy="49149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传统的信息化办公系统</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3" name="文本框 12"/>
          <p:cNvSpPr txBox="1"/>
          <p:nvPr/>
        </p:nvSpPr>
        <p:spPr>
          <a:xfrm>
            <a:off x="379730" y="4415155"/>
            <a:ext cx="5180330" cy="2306955"/>
          </a:xfrm>
          <a:prstGeom prst="rect">
            <a:avLst/>
          </a:prstGeom>
          <a:noFill/>
        </p:spPr>
        <p:txBody>
          <a:bodyPr wrap="square" rtlCol="0">
            <a:spAutoFit/>
          </a:bodyPr>
          <a:p>
            <a:pPr marL="285750" indent="-285750">
              <a:lnSpc>
                <a:spcPct val="200000"/>
              </a:lnSpc>
              <a:spcBef>
                <a:spcPts val="0"/>
              </a:spcBef>
              <a:spcAft>
                <a:spcPts val="0"/>
              </a:spcAft>
              <a:buFont typeface="Arial" panose="020B0604020202020204" pitchFamily="34" charset="0"/>
              <a:buChar char="•"/>
            </a:pPr>
            <a:r>
              <a:rPr lang="zh-CN" altLang="en-US">
                <a:solidFill>
                  <a:schemeClr val="accent4">
                    <a:lumMod val="40000"/>
                    <a:lumOff val="60000"/>
                  </a:schemeClr>
                </a:solidFill>
                <a:latin typeface="思源黑体 CN Normal" panose="020B0400000000000000" charset="-122"/>
                <a:ea typeface="思源黑体 CN Normal" panose="020B0400000000000000" charset="-122"/>
              </a:rPr>
              <a:t>数字化重塑业务流程，</a:t>
            </a:r>
            <a:r>
              <a:rPr lang="zh-CN" altLang="en-US">
                <a:solidFill>
                  <a:schemeClr val="accent4">
                    <a:lumMod val="40000"/>
                    <a:lumOff val="60000"/>
                  </a:schemeClr>
                </a:solidFill>
                <a:latin typeface="思源黑体 CN Normal" panose="020B0400000000000000" charset="-122"/>
                <a:ea typeface="思源黑体 CN Normal" panose="020B0400000000000000" charset="-122"/>
                <a:sym typeface="+mn-ea"/>
              </a:rPr>
              <a:t>自动化处理</a:t>
            </a:r>
            <a:r>
              <a:rPr lang="zh-CN" altLang="en-US">
                <a:solidFill>
                  <a:schemeClr val="accent4">
                    <a:lumMod val="40000"/>
                    <a:lumOff val="60000"/>
                  </a:schemeClr>
                </a:solidFill>
                <a:latin typeface="思源黑体 CN Normal" panose="020B0400000000000000" charset="-122"/>
                <a:ea typeface="思源黑体 CN Normal" panose="020B0400000000000000" charset="-122"/>
              </a:rPr>
              <a:t>重复性工作</a:t>
            </a:r>
            <a:endParaRPr lang="zh-CN" altLang="en-US">
              <a:solidFill>
                <a:schemeClr val="accent4">
                  <a:lumMod val="40000"/>
                  <a:lumOff val="60000"/>
                </a:schemeClr>
              </a:solidFill>
              <a:latin typeface="思源黑体 CN Normal" panose="020B0400000000000000" charset="-122"/>
              <a:ea typeface="思源黑体 CN Normal" panose="020B0400000000000000" charset="-122"/>
            </a:endParaRPr>
          </a:p>
          <a:p>
            <a:pPr marL="285750" indent="-285750">
              <a:lnSpc>
                <a:spcPct val="200000"/>
              </a:lnSpc>
              <a:spcBef>
                <a:spcPts val="0"/>
              </a:spcBef>
              <a:spcAft>
                <a:spcPts val="0"/>
              </a:spcAft>
              <a:buFont typeface="Arial" panose="020B0604020202020204" pitchFamily="34" charset="0"/>
              <a:buChar char="•"/>
            </a:pPr>
            <a:r>
              <a:rPr lang="zh-CN" altLang="en-US">
                <a:solidFill>
                  <a:schemeClr val="accent4">
                    <a:lumMod val="40000"/>
                    <a:lumOff val="60000"/>
                  </a:schemeClr>
                </a:solidFill>
                <a:latin typeface="思源黑体 CN Normal" panose="020B0400000000000000" charset="-122"/>
                <a:ea typeface="思源黑体 CN Normal" panose="020B0400000000000000" charset="-122"/>
              </a:rPr>
              <a:t>统一规划、统一标准、统一架构，协同更高效</a:t>
            </a:r>
            <a:endParaRPr lang="zh-CN" altLang="en-US">
              <a:solidFill>
                <a:schemeClr val="accent4">
                  <a:lumMod val="40000"/>
                  <a:lumOff val="60000"/>
                </a:schemeClr>
              </a:solidFill>
              <a:latin typeface="思源黑体 CN Normal" panose="020B0400000000000000" charset="-122"/>
              <a:ea typeface="思源黑体 CN Normal" panose="020B0400000000000000" charset="-122"/>
            </a:endParaRPr>
          </a:p>
          <a:p>
            <a:pPr marL="285750" indent="-285750">
              <a:lnSpc>
                <a:spcPct val="200000"/>
              </a:lnSpc>
              <a:spcBef>
                <a:spcPts val="0"/>
              </a:spcBef>
              <a:spcAft>
                <a:spcPts val="0"/>
              </a:spcAft>
              <a:buFont typeface="Arial" panose="020B0604020202020204" pitchFamily="34" charset="0"/>
              <a:buChar char="•"/>
            </a:pPr>
            <a:r>
              <a:rPr lang="zh-CN" altLang="en-US">
                <a:solidFill>
                  <a:schemeClr val="accent4">
                    <a:lumMod val="40000"/>
                    <a:lumOff val="60000"/>
                  </a:schemeClr>
                </a:solidFill>
                <a:latin typeface="思源黑体 CN Normal" panose="020B0400000000000000" charset="-122"/>
                <a:ea typeface="思源黑体 CN Normal" panose="020B0400000000000000" charset="-122"/>
                <a:sym typeface="+mn-ea"/>
              </a:rPr>
              <a:t>数据是资产，注重数据采集，</a:t>
            </a:r>
            <a:r>
              <a:rPr lang="zh-CN" altLang="en-US">
                <a:solidFill>
                  <a:schemeClr val="accent4">
                    <a:lumMod val="40000"/>
                    <a:lumOff val="60000"/>
                  </a:schemeClr>
                </a:solidFill>
                <a:latin typeface="思源黑体 CN Normal" panose="020B0400000000000000" charset="-122"/>
                <a:ea typeface="思源黑体 CN Normal" panose="020B0400000000000000" charset="-122"/>
              </a:rPr>
              <a:t>深挖数据价值</a:t>
            </a:r>
            <a:endParaRPr lang="zh-CN" altLang="en-US">
              <a:solidFill>
                <a:schemeClr val="accent4">
                  <a:lumMod val="40000"/>
                  <a:lumOff val="60000"/>
                </a:schemeClr>
              </a:solidFill>
              <a:latin typeface="思源黑体 CN Normal" panose="020B0400000000000000" charset="-122"/>
              <a:ea typeface="思源黑体 CN Normal" panose="020B0400000000000000" charset="-122"/>
            </a:endParaRPr>
          </a:p>
          <a:p>
            <a:pPr marL="285750" indent="-285750">
              <a:lnSpc>
                <a:spcPct val="200000"/>
              </a:lnSpc>
              <a:spcBef>
                <a:spcPts val="0"/>
              </a:spcBef>
              <a:spcAft>
                <a:spcPts val="0"/>
              </a:spcAft>
              <a:buFont typeface="Arial" panose="020B0604020202020204" pitchFamily="34" charset="0"/>
              <a:buChar char="•"/>
            </a:pPr>
            <a:r>
              <a:rPr lang="zh-CN" altLang="en-US">
                <a:solidFill>
                  <a:schemeClr val="accent4">
                    <a:lumMod val="40000"/>
                    <a:lumOff val="60000"/>
                  </a:schemeClr>
                </a:solidFill>
                <a:latin typeface="思源黑体 CN Normal" panose="020B0400000000000000" charset="-122"/>
                <a:ea typeface="思源黑体 CN Normal" panose="020B0400000000000000" charset="-122"/>
              </a:rPr>
              <a:t>数据</a:t>
            </a:r>
            <a:r>
              <a:rPr lang="zh-CN" altLang="en-US">
                <a:solidFill>
                  <a:schemeClr val="accent4">
                    <a:lumMod val="40000"/>
                    <a:lumOff val="60000"/>
                  </a:schemeClr>
                </a:solidFill>
                <a:latin typeface="思源黑体 CN Normal" panose="020B0400000000000000" charset="-122"/>
                <a:ea typeface="思源黑体 CN Normal" panose="020B0400000000000000" charset="-122"/>
                <a:sym typeface="+mn-ea"/>
              </a:rPr>
              <a:t>可视化分析，让数据辅助政务决策</a:t>
            </a:r>
            <a:endParaRPr lang="zh-CN" altLang="en-US">
              <a:solidFill>
                <a:schemeClr val="accent4">
                  <a:lumMod val="40000"/>
                  <a:lumOff val="60000"/>
                </a:schemeClr>
              </a:solidFill>
              <a:latin typeface="思源黑体 CN Normal" panose="020B0400000000000000" charset="-122"/>
              <a:ea typeface="思源黑体 CN Normal" panose="020B0400000000000000" charset="-122"/>
              <a:sym typeface="+mn-ea"/>
            </a:endParaRPr>
          </a:p>
        </p:txBody>
      </p:sp>
      <p:sp>
        <p:nvSpPr>
          <p:cNvPr id="31" name="矩形 30"/>
          <p:cNvSpPr/>
          <p:nvPr/>
        </p:nvSpPr>
        <p:spPr>
          <a:xfrm>
            <a:off x="10527030" y="2718435"/>
            <a:ext cx="720725" cy="390588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2" name="矩形 31"/>
          <p:cNvSpPr/>
          <p:nvPr/>
        </p:nvSpPr>
        <p:spPr>
          <a:xfrm>
            <a:off x="6021705" y="2718435"/>
            <a:ext cx="696595" cy="22352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fontAlgn="ctr">
              <a:lnSpc>
                <a:spcPct val="100000"/>
              </a:lnSpc>
              <a:spcBef>
                <a:spcPts val="0"/>
              </a:spcBef>
              <a:spcAft>
                <a:spcPts val="0"/>
              </a:spcAft>
            </a:pPr>
            <a:r>
              <a:rPr lang="zh-CN" altLang="en-US" sz="1600">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中省市改革任务</a:t>
            </a:r>
            <a:r>
              <a:rPr lang="zh-CN" altLang="en-US" sz="1600">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数据</a:t>
            </a:r>
            <a:endParaRPr lang="zh-CN" altLang="en-US" sz="1600">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grpSp>
        <p:nvGrpSpPr>
          <p:cNvPr id="18" name="组合 17"/>
          <p:cNvGrpSpPr/>
          <p:nvPr/>
        </p:nvGrpSpPr>
        <p:grpSpPr>
          <a:xfrm>
            <a:off x="6828790" y="5059680"/>
            <a:ext cx="3601720" cy="1549400"/>
            <a:chOff x="10782" y="6458"/>
            <a:chExt cx="5672" cy="2440"/>
          </a:xfrm>
        </p:grpSpPr>
        <p:sp>
          <p:nvSpPr>
            <p:cNvPr id="15" name="矩形 14"/>
            <p:cNvSpPr/>
            <p:nvPr/>
          </p:nvSpPr>
          <p:spPr>
            <a:xfrm>
              <a:off x="10782" y="6458"/>
              <a:ext cx="5672" cy="244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3" name="矩形 32"/>
            <p:cNvSpPr/>
            <p:nvPr/>
          </p:nvSpPr>
          <p:spPr>
            <a:xfrm>
              <a:off x="13669" y="7294"/>
              <a:ext cx="2508" cy="537"/>
            </a:xfrm>
            <a:prstGeom prst="rect">
              <a:avLst/>
            </a:prstGeom>
            <a:solidFill>
              <a:schemeClr val="accent4">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rPr>
                <a:t>数据仓库</a:t>
              </a:r>
              <a:endPar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
          <p:nvSpPr>
            <p:cNvPr id="36" name="矩形 35"/>
            <p:cNvSpPr/>
            <p:nvPr/>
          </p:nvSpPr>
          <p:spPr>
            <a:xfrm>
              <a:off x="11028" y="8028"/>
              <a:ext cx="2335" cy="516"/>
            </a:xfrm>
            <a:prstGeom prst="rect">
              <a:avLst/>
            </a:prstGeom>
            <a:solidFill>
              <a:schemeClr val="accent4">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rPr>
                <a:t>可视化分析</a:t>
              </a:r>
              <a:endPar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
          <p:nvSpPr>
            <p:cNvPr id="48" name="文本框 47"/>
            <p:cNvSpPr txBox="1"/>
            <p:nvPr/>
          </p:nvSpPr>
          <p:spPr>
            <a:xfrm>
              <a:off x="11027" y="6615"/>
              <a:ext cx="2041" cy="580"/>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数据治理</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49" name="矩形 48"/>
            <p:cNvSpPr/>
            <p:nvPr/>
          </p:nvSpPr>
          <p:spPr>
            <a:xfrm>
              <a:off x="10967" y="7294"/>
              <a:ext cx="2336" cy="538"/>
            </a:xfrm>
            <a:prstGeom prst="rect">
              <a:avLst/>
            </a:prstGeom>
            <a:solidFill>
              <a:schemeClr val="accent4">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lumMod val="75000"/>
                      <a:lumOff val="25000"/>
                    </a:schemeClr>
                  </a:solidFill>
                  <a:latin typeface="思源黑体 CN Normal" panose="020B0400000000000000" charset="-122"/>
                  <a:ea typeface="思源黑体 CN Normal" panose="020B0400000000000000" charset="-122"/>
                </a:rPr>
                <a:t>多源数据整合</a:t>
              </a:r>
              <a:endParaRPr lang="zh-CN" altLang="en-US" sz="14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0" name="矩形 49"/>
            <p:cNvSpPr/>
            <p:nvPr/>
          </p:nvSpPr>
          <p:spPr>
            <a:xfrm>
              <a:off x="13668" y="8028"/>
              <a:ext cx="2509" cy="516"/>
            </a:xfrm>
            <a:prstGeom prst="rect">
              <a:avLst/>
            </a:prstGeom>
            <a:solidFill>
              <a:schemeClr val="accent4">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rPr>
                <a:t>报告分发</a:t>
              </a:r>
              <a:endParaRPr lang="zh-CN" altLang="en-US" sz="140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grpSp>
      <p:sp>
        <p:nvSpPr>
          <p:cNvPr id="51" name="矩形 50"/>
          <p:cNvSpPr/>
          <p:nvPr/>
        </p:nvSpPr>
        <p:spPr>
          <a:xfrm>
            <a:off x="10663555" y="3482975"/>
            <a:ext cx="426085" cy="635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eaVert"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PC</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52" name="矩形 51"/>
          <p:cNvSpPr/>
          <p:nvPr/>
        </p:nvSpPr>
        <p:spPr>
          <a:xfrm>
            <a:off x="10663555" y="4275455"/>
            <a:ext cx="426085" cy="8153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eaVert" wrap="square" numCol="1" spcCol="0" rtlCol="0" fromWordArt="0" anchor="ctr" anchorCtr="0" forceAA="0" compatLnSpc="1">
            <a:noAutofit/>
          </a:bodyPr>
          <a:p>
            <a:pPr lvl="0" algn="ctr">
              <a:buClrTx/>
              <a:buSzTx/>
              <a:buFontTx/>
            </a:pPr>
            <a:r>
              <a:rPr lang="zh-CN" altLang="en-US" sz="1400">
                <a:solidFill>
                  <a:schemeClr val="bg1"/>
                </a:solidFill>
                <a:latin typeface="思源黑体 CN Normal" panose="020B0400000000000000" charset="-122"/>
                <a:ea typeface="思源黑体 CN Normal" panose="020B0400000000000000" charset="-122"/>
                <a:sym typeface="+mn-ea"/>
              </a:rPr>
              <a:t>手机</a:t>
            </a:r>
            <a:endParaRPr lang="zh-CN" altLang="en-US" sz="1400">
              <a:solidFill>
                <a:schemeClr val="bg1"/>
              </a:solidFill>
              <a:latin typeface="思源黑体 CN Normal" panose="020B0400000000000000" charset="-122"/>
              <a:ea typeface="思源黑体 CN Normal" panose="020B0400000000000000" charset="-122"/>
              <a:sym typeface="+mn-ea"/>
            </a:endParaRPr>
          </a:p>
        </p:txBody>
      </p:sp>
      <p:sp>
        <p:nvSpPr>
          <p:cNvPr id="53" name="矩形 52"/>
          <p:cNvSpPr/>
          <p:nvPr/>
        </p:nvSpPr>
        <p:spPr>
          <a:xfrm>
            <a:off x="10664190" y="5669915"/>
            <a:ext cx="425450"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1400">
                <a:solidFill>
                  <a:schemeClr val="bg1"/>
                </a:solidFill>
                <a:latin typeface="思源黑体 CN Normal" panose="020B0400000000000000" charset="-122"/>
                <a:ea typeface="思源黑体 CN Normal" panose="020B0400000000000000" charset="-122"/>
              </a:rPr>
              <a:t>小程序</a:t>
            </a:r>
            <a:endParaRPr lang="zh-CN" altLang="en-US" sz="1400">
              <a:solidFill>
                <a:schemeClr val="bg1"/>
              </a:solidFill>
              <a:latin typeface="思源黑体 CN Normal" panose="020B0400000000000000" charset="-122"/>
              <a:ea typeface="思源黑体 CN Normal" panose="020B0400000000000000" charset="-122"/>
            </a:endParaRPr>
          </a:p>
        </p:txBody>
      </p:sp>
      <p:sp>
        <p:nvSpPr>
          <p:cNvPr id="54" name="文本框 53"/>
          <p:cNvSpPr txBox="1"/>
          <p:nvPr/>
        </p:nvSpPr>
        <p:spPr>
          <a:xfrm>
            <a:off x="10539730" y="2769870"/>
            <a:ext cx="695325" cy="645160"/>
          </a:xfrm>
          <a:prstGeom prst="rect">
            <a:avLst/>
          </a:prstGeom>
          <a:noFill/>
        </p:spPr>
        <p:txBody>
          <a:bodyPr wrap="square" rtlCol="0" anchor="ctr" anchorCtr="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用户终端</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58" name="右箭头 57"/>
          <p:cNvSpPr/>
          <p:nvPr/>
        </p:nvSpPr>
        <p:spPr>
          <a:xfrm>
            <a:off x="10254615" y="6111875"/>
            <a:ext cx="394970"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rot="5400000">
            <a:off x="10709275" y="5113655"/>
            <a:ext cx="492760" cy="583565"/>
          </a:xfrm>
          <a:prstGeom prst="rect">
            <a:avLst/>
          </a:prstGeom>
          <a:noFill/>
        </p:spPr>
        <p:txBody>
          <a:bodyPr wrap="square" rtlCol="0">
            <a:spAutoFit/>
          </a:bodyPr>
          <a:p>
            <a:r>
              <a:rPr lang="en-US" altLang="zh-CN" sz="3200" b="1">
                <a:solidFill>
                  <a:schemeClr val="bg1"/>
                </a:solidFill>
              </a:rPr>
              <a:t>...</a:t>
            </a:r>
            <a:endParaRPr lang="en-US" altLang="zh-CN" sz="3200" b="1">
              <a:solidFill>
                <a:schemeClr val="bg1"/>
              </a:solidFill>
            </a:endParaRPr>
          </a:p>
        </p:txBody>
      </p:sp>
      <p:sp>
        <p:nvSpPr>
          <p:cNvPr id="5" name="文本框 4"/>
          <p:cNvSpPr txBox="1"/>
          <p:nvPr/>
        </p:nvSpPr>
        <p:spPr>
          <a:xfrm>
            <a:off x="11429365" y="4631690"/>
            <a:ext cx="398145" cy="1977390"/>
          </a:xfrm>
          <a:prstGeom prst="rect">
            <a:avLst/>
          </a:prstGeom>
          <a:noFill/>
        </p:spPr>
        <p:txBody>
          <a:bodyPr vert="eaVert" wrap="square" rtlCol="0">
            <a:spAutoFit/>
          </a:bodyPr>
          <a:p>
            <a:pPr algn="ctr"/>
            <a:r>
              <a:rPr lang="zh-CN" altLang="en-US" sz="1400">
                <a:solidFill>
                  <a:schemeClr val="bg1"/>
                </a:solidFill>
                <a:sym typeface="+mn-ea"/>
              </a:rPr>
              <a:t>深改协同平</a:t>
            </a:r>
            <a:r>
              <a:rPr lang="zh-CN" altLang="en-US" sz="1400">
                <a:solidFill>
                  <a:schemeClr val="bg1"/>
                </a:solidFill>
                <a:sym typeface="+mn-ea"/>
              </a:rPr>
              <a:t>台</a:t>
            </a:r>
            <a:r>
              <a:rPr lang="zh-CN" altLang="en-US" sz="1400">
                <a:solidFill>
                  <a:schemeClr val="bg1"/>
                </a:solidFill>
                <a:sym typeface="+mn-ea"/>
              </a:rPr>
              <a:t>剖视图</a:t>
            </a:r>
            <a:endParaRPr lang="zh-CN" altLang="en-US" sz="1400">
              <a:solidFill>
                <a:schemeClr val="bg1"/>
              </a:solidFill>
              <a:sym typeface="+mn-ea"/>
            </a:endParaRPr>
          </a:p>
        </p:txBody>
      </p:sp>
      <p:sp>
        <p:nvSpPr>
          <p:cNvPr id="14" name="矩形 13"/>
          <p:cNvSpPr/>
          <p:nvPr/>
        </p:nvSpPr>
        <p:spPr>
          <a:xfrm>
            <a:off x="6828790" y="2718435"/>
            <a:ext cx="3602355" cy="22352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7" name="文本框 46"/>
          <p:cNvSpPr txBox="1"/>
          <p:nvPr/>
        </p:nvSpPr>
        <p:spPr>
          <a:xfrm>
            <a:off x="6984365" y="2788920"/>
            <a:ext cx="1612900" cy="368300"/>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协同平</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台</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25" name="矩形 24"/>
          <p:cNvSpPr/>
          <p:nvPr/>
        </p:nvSpPr>
        <p:spPr>
          <a:xfrm>
            <a:off x="6984365" y="3258185"/>
            <a:ext cx="1445260" cy="421005"/>
          </a:xfrm>
          <a:prstGeom prst="rect">
            <a:avLst/>
          </a:prstGeom>
          <a:solidFill>
            <a:schemeClr val="bg1">
              <a:lumMod val="9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rPr>
              <a:t>台账管理系统</a:t>
            </a:r>
            <a:endPar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8" name="矩形 7"/>
          <p:cNvSpPr/>
          <p:nvPr/>
        </p:nvSpPr>
        <p:spPr>
          <a:xfrm>
            <a:off x="8736965" y="3258185"/>
            <a:ext cx="1445260" cy="421005"/>
          </a:xfrm>
          <a:prstGeom prst="rect">
            <a:avLst/>
          </a:prstGeom>
          <a:solidFill>
            <a:schemeClr val="bg1">
              <a:lumMod val="9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rPr>
              <a:t>协同办公系统</a:t>
            </a:r>
            <a:endPar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9" name="矩形 8"/>
          <p:cNvSpPr/>
          <p:nvPr/>
        </p:nvSpPr>
        <p:spPr>
          <a:xfrm>
            <a:off x="8735060" y="3797935"/>
            <a:ext cx="1445260" cy="421005"/>
          </a:xfrm>
          <a:prstGeom prst="rect">
            <a:avLst/>
          </a:prstGeom>
          <a:solidFill>
            <a:schemeClr val="bg1">
              <a:lumMod val="9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rPr>
              <a:t>督察督办系统</a:t>
            </a:r>
            <a:endPar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1" name="矩形 10"/>
          <p:cNvSpPr/>
          <p:nvPr/>
        </p:nvSpPr>
        <p:spPr>
          <a:xfrm>
            <a:off x="6984365" y="3797935"/>
            <a:ext cx="1445260" cy="421005"/>
          </a:xfrm>
          <a:prstGeom prst="rect">
            <a:avLst/>
          </a:prstGeom>
          <a:solidFill>
            <a:schemeClr val="bg1">
              <a:lumMod val="9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rPr>
              <a:t>数据分析系统</a:t>
            </a:r>
            <a:endPar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16" name="矩形 15"/>
          <p:cNvSpPr/>
          <p:nvPr/>
        </p:nvSpPr>
        <p:spPr>
          <a:xfrm>
            <a:off x="6984365" y="4338320"/>
            <a:ext cx="1445260" cy="421005"/>
          </a:xfrm>
          <a:prstGeom prst="rect">
            <a:avLst/>
          </a:prstGeom>
          <a:solidFill>
            <a:schemeClr val="bg1">
              <a:lumMod val="9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rPr>
              <a:t>互动交流系统</a:t>
            </a:r>
            <a:endParaRPr lang="zh-CN" altLang="en-US" sz="140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60" name="右箭头 59"/>
          <p:cNvSpPr/>
          <p:nvPr/>
        </p:nvSpPr>
        <p:spPr>
          <a:xfrm rot="5400000">
            <a:off x="8376285" y="4855210"/>
            <a:ext cx="394970"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右箭头 56"/>
          <p:cNvSpPr/>
          <p:nvPr/>
        </p:nvSpPr>
        <p:spPr>
          <a:xfrm>
            <a:off x="6654800" y="3923665"/>
            <a:ext cx="291465"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56.xml><?xml version="1.0" encoding="utf-8"?>
<p:tagLst xmlns:p="http://schemas.openxmlformats.org/presentationml/2006/main">
  <p:tag name="KSO_WM_SLIDE_MODEL_TYPE" val="numdgm"/>
</p:tagLst>
</file>

<file path=ppt/tags/tag57.xml><?xml version="1.0" encoding="utf-8"?>
<p:tagLst xmlns:p="http://schemas.openxmlformats.org/presentationml/2006/main">
  <p:tag name="KSO_WM_SLIDE_MODEL_TYPE" val="numdg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思源黑体 CN Light"/>
        <a:ea typeface="思源黑体 CN Light"/>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思源黑体 CN Light"/>
        <a:font script="Hebr" typeface="思源黑体 CN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思源黑体 CN Light"/>
        <a:font script="Hebr" typeface="思源黑体 CN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3599</Words>
  <Application>WPS 演示</Application>
  <PresentationFormat>宽屏</PresentationFormat>
  <Paragraphs>630</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思源黑体 CN Light</vt:lpstr>
      <vt:lpstr>思源黑体 CN Normal</vt:lpstr>
      <vt:lpstr>微软雅黑</vt:lpstr>
      <vt:lpstr>思源黑体 CN Medium</vt:lpstr>
      <vt:lpstr>思源黑体 CN Bold</vt:lpstr>
      <vt:lpstr>Arial Unicode MS</vt:lpstr>
      <vt:lpstr>Wingdings</vt:lpstr>
      <vt:lpstr>Office 主题​​</vt:lpstr>
      <vt:lpstr>PowerPoint 演示文稿</vt:lpstr>
      <vt:lpstr>关于「维格智数」</vt:lpstr>
      <vt:lpstr>PowerPoint 演示文稿</vt:lpstr>
      <vt:lpstr>PowerPoint 演示文稿</vt:lpstr>
      <vt:lpstr>大量重复性、机械性的工作事务，导致效率低下</vt:lpstr>
      <vt:lpstr>PowerPoint 演示文稿</vt:lpstr>
      <vt:lpstr>数字化深改蓝图</vt:lpstr>
      <vt:lpstr>PowerPoint 演示文稿</vt:lpstr>
      <vt:lpstr>「协同平台」：与传统办公系统的区别</vt:lpstr>
      <vt:lpstr>PowerPoint 演示文稿</vt:lpstr>
      <vt:lpstr>PowerPoint 演示文稿</vt:lpstr>
      <vt:lpstr>创新：任务轨迹自动化台账</vt:lpstr>
      <vt:lpstr>创新：深改数字化智能报告</vt:lpstr>
      <vt:lpstr>应用场景1：改革任务的分析汇总</vt:lpstr>
      <vt:lpstr>应用场景1：改革任务的分析汇总</vt:lpstr>
      <vt:lpstr>应用场景1：改革任务的分析汇总</vt:lpstr>
      <vt:lpstr>PowerPoint 演示文稿</vt:lpstr>
      <vt:lpstr>PowerPoint 演示文稿</vt:lpstr>
      <vt:lpstr>PowerPoint 演示文稿</vt:lpstr>
      <vt:lpstr>数字化智能报告的特色亮点</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潘嘉文 KelvinPoon</cp:lastModifiedBy>
  <cp:revision>67</cp:revision>
  <dcterms:created xsi:type="dcterms:W3CDTF">2019-04-12T09:30:00Z</dcterms:created>
  <dcterms:modified xsi:type="dcterms:W3CDTF">2019-10-07T06:18:47Z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