
<file path=[Content_Types].xml><?xml version="1.0" encoding="utf-8"?>
<Types xmlns="http://schemas.openxmlformats.org/package/2006/content-types">
  <Default Extension="png" ContentType="image/png"/>
  <Default Extension="tiff" ContentType="image/tiff"/>
  <Default Extension="jpeg" ContentType="image/jpe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  <p:sldMasterId id="2147483673" r:id="rId4"/>
  </p:sldMasterIdLst>
  <p:notesMasterIdLst>
    <p:notesMasterId r:id="rId17"/>
  </p:notesMasterIdLst>
  <p:handoutMasterIdLst>
    <p:handoutMasterId r:id="rId33"/>
  </p:handoutMasterIdLst>
  <p:sldIdLst>
    <p:sldId id="299" r:id="rId5"/>
    <p:sldId id="339" r:id="rId6"/>
    <p:sldId id="341" r:id="rId7"/>
    <p:sldId id="340" r:id="rId8"/>
    <p:sldId id="342" r:id="rId9"/>
    <p:sldId id="348" r:id="rId10"/>
    <p:sldId id="330" r:id="rId11"/>
    <p:sldId id="349" r:id="rId12"/>
    <p:sldId id="371" r:id="rId13"/>
    <p:sldId id="394" r:id="rId14"/>
    <p:sldId id="393" r:id="rId15"/>
    <p:sldId id="362" r:id="rId16"/>
    <p:sldId id="350" r:id="rId18"/>
    <p:sldId id="363" r:id="rId19"/>
    <p:sldId id="377" r:id="rId20"/>
    <p:sldId id="338" r:id="rId21"/>
    <p:sldId id="286" r:id="rId22"/>
    <p:sldId id="382" r:id="rId23"/>
    <p:sldId id="291" r:id="rId24"/>
    <p:sldId id="345" r:id="rId25"/>
    <p:sldId id="378" r:id="rId26"/>
    <p:sldId id="346" r:id="rId27"/>
    <p:sldId id="351" r:id="rId28"/>
    <p:sldId id="352" r:id="rId29"/>
    <p:sldId id="353" r:id="rId30"/>
    <p:sldId id="354" r:id="rId31"/>
    <p:sldId id="379" r:id="rId3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Han Sans CN Bold Bold"/>
        <a:ea typeface="Source Han Sans CN Bold Bold"/>
        <a:cs typeface="Source Han Sans CN Bold Bold"/>
        <a:sym typeface="Source Han Sans CN Bold Bold"/>
      </a:defRPr>
    </a:lvl1pPr>
    <a:lvl2pPr marL="0" marR="0" indent="2286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Han Sans CN Bold Bold"/>
        <a:ea typeface="Source Han Sans CN Bold Bold"/>
        <a:cs typeface="Source Han Sans CN Bold Bold"/>
        <a:sym typeface="Source Han Sans CN Bold Bold"/>
      </a:defRPr>
    </a:lvl2pPr>
    <a:lvl3pPr marL="0" marR="0" indent="4572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Han Sans CN Bold Bold"/>
        <a:ea typeface="Source Han Sans CN Bold Bold"/>
        <a:cs typeface="Source Han Sans CN Bold Bold"/>
        <a:sym typeface="Source Han Sans CN Bold Bold"/>
      </a:defRPr>
    </a:lvl3pPr>
    <a:lvl4pPr marL="0" marR="0" indent="6858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Han Sans CN Bold Bold"/>
        <a:ea typeface="Source Han Sans CN Bold Bold"/>
        <a:cs typeface="Source Han Sans CN Bold Bold"/>
        <a:sym typeface="Source Han Sans CN Bold Bold"/>
      </a:defRPr>
    </a:lvl4pPr>
    <a:lvl5pPr marL="0" marR="0" indent="9144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Han Sans CN Bold Bold"/>
        <a:ea typeface="Source Han Sans CN Bold Bold"/>
        <a:cs typeface="Source Han Sans CN Bold Bold"/>
        <a:sym typeface="Source Han Sans CN Bold Bold"/>
      </a:defRPr>
    </a:lvl5pPr>
    <a:lvl6pPr marL="0" marR="0" indent="11430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Han Sans CN Bold Bold"/>
        <a:ea typeface="Source Han Sans CN Bold Bold"/>
        <a:cs typeface="Source Han Sans CN Bold Bold"/>
        <a:sym typeface="Source Han Sans CN Bold Bold"/>
      </a:defRPr>
    </a:lvl6pPr>
    <a:lvl7pPr marL="0" marR="0" indent="13716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Han Sans CN Bold Bold"/>
        <a:ea typeface="Source Han Sans CN Bold Bold"/>
        <a:cs typeface="Source Han Sans CN Bold Bold"/>
        <a:sym typeface="Source Han Sans CN Bold Bold"/>
      </a:defRPr>
    </a:lvl7pPr>
    <a:lvl8pPr marL="0" marR="0" indent="16002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Han Sans CN Bold Bold"/>
        <a:ea typeface="Source Han Sans CN Bold Bold"/>
        <a:cs typeface="Source Han Sans CN Bold Bold"/>
        <a:sym typeface="Source Han Sans CN Bold Bold"/>
      </a:defRPr>
    </a:lvl8pPr>
    <a:lvl9pPr marL="0" marR="0" indent="18288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Han Sans CN Bold Bold"/>
        <a:ea typeface="Source Han Sans CN Bold Bold"/>
        <a:cs typeface="Source Han Sans CN Bold Bold"/>
        <a:sym typeface="Source Han Sans CN Bold Bol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" initials="M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2FF"/>
    <a:srgbClr val="D6E8FF"/>
    <a:srgbClr val="DDB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31"/>
    <p:restoredTop sz="94671"/>
  </p:normalViewPr>
  <p:slideViewPr>
    <p:cSldViewPr snapToGrid="0" snapToObjects="1" showGuides="1">
      <p:cViewPr>
        <p:scale>
          <a:sx n="45" d="100"/>
          <a:sy n="45" d="100"/>
        </p:scale>
        <p:origin x="856" y="400"/>
      </p:cViewPr>
      <p:guideLst>
        <p:guide orient="horz" pos="4628"/>
        <p:guide pos="76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7" Type="http://schemas.openxmlformats.org/officeDocument/2006/relationships/commentAuthors" Target="commentAuthors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思源黑体 CN Normal" panose="020B0400000000000000" charset="-122"/>
        <a:ea typeface="思源黑体 CN Normal" panose="020B0400000000000000" charset="-122"/>
        <a:cs typeface="思源黑体 CN Normal" panose="020B0400000000000000" charset="-122"/>
        <a:sym typeface="思源黑体 CN Normal" panose="020B0400000000000000" charset="-122"/>
      </a:defRPr>
    </a:lvl1pPr>
    <a:lvl2pPr indent="228600" defTabSz="457200" latinLnBrk="0">
      <a:lnSpc>
        <a:spcPct val="118000"/>
      </a:lnSpc>
      <a:defRPr sz="2200">
        <a:latin typeface="思源黑体 CN Normal" panose="020B0400000000000000" charset="-122"/>
        <a:ea typeface="思源黑体 CN Normal" panose="020B0400000000000000" charset="-122"/>
        <a:cs typeface="思源黑体 CN Normal" panose="020B0400000000000000" charset="-122"/>
        <a:sym typeface="思源黑体 CN Normal" panose="020B0400000000000000" charset="-122"/>
      </a:defRPr>
    </a:lvl2pPr>
    <a:lvl3pPr indent="457200" defTabSz="457200" latinLnBrk="0">
      <a:lnSpc>
        <a:spcPct val="118000"/>
      </a:lnSpc>
      <a:defRPr sz="2200">
        <a:latin typeface="思源黑体 CN Normal" panose="020B0400000000000000" charset="-122"/>
        <a:ea typeface="思源黑体 CN Normal" panose="020B0400000000000000" charset="-122"/>
        <a:cs typeface="思源黑体 CN Normal" panose="020B0400000000000000" charset="-122"/>
        <a:sym typeface="思源黑体 CN Normal" panose="020B0400000000000000" charset="-122"/>
      </a:defRPr>
    </a:lvl3pPr>
    <a:lvl4pPr indent="685800" defTabSz="457200" latinLnBrk="0">
      <a:lnSpc>
        <a:spcPct val="118000"/>
      </a:lnSpc>
      <a:defRPr sz="2200">
        <a:latin typeface="思源黑体 CN Normal" panose="020B0400000000000000" charset="-122"/>
        <a:ea typeface="思源黑体 CN Normal" panose="020B0400000000000000" charset="-122"/>
        <a:cs typeface="思源黑体 CN Normal" panose="020B0400000000000000" charset="-122"/>
        <a:sym typeface="思源黑体 CN Normal" panose="020B0400000000000000" charset="-122"/>
      </a:defRPr>
    </a:lvl4pPr>
    <a:lvl5pPr indent="914400" defTabSz="457200" latinLnBrk="0">
      <a:lnSpc>
        <a:spcPct val="118000"/>
      </a:lnSpc>
      <a:defRPr sz="2200">
        <a:latin typeface="思源黑体 CN Normal" panose="020B0400000000000000" charset="-122"/>
        <a:ea typeface="思源黑体 CN Normal" panose="020B0400000000000000" charset="-122"/>
        <a:cs typeface="思源黑体 CN Normal" panose="020B0400000000000000" charset="-122"/>
        <a:sym typeface="思源黑体 CN Normal" panose="020B0400000000000000" charset="-122"/>
      </a:defRPr>
    </a:lvl5pPr>
    <a:lvl6pPr indent="1143000" defTabSz="457200" latinLnBrk="0">
      <a:lnSpc>
        <a:spcPct val="118000"/>
      </a:lnSpc>
      <a:defRPr sz="2200">
        <a:latin typeface="思源黑体 CN Normal" panose="020B0400000000000000" charset="-122"/>
        <a:ea typeface="思源黑体 CN Normal" panose="020B0400000000000000" charset="-122"/>
        <a:cs typeface="思源黑体 CN Normal" panose="020B0400000000000000" charset="-122"/>
        <a:sym typeface="思源黑体 CN Normal" panose="020B0400000000000000" charset="-122"/>
      </a:defRPr>
    </a:lvl6pPr>
    <a:lvl7pPr indent="1371600" defTabSz="457200" latinLnBrk="0">
      <a:lnSpc>
        <a:spcPct val="118000"/>
      </a:lnSpc>
      <a:defRPr sz="2200">
        <a:latin typeface="思源黑体 CN Normal" panose="020B0400000000000000" charset="-122"/>
        <a:ea typeface="思源黑体 CN Normal" panose="020B0400000000000000" charset="-122"/>
        <a:cs typeface="思源黑体 CN Normal" panose="020B0400000000000000" charset="-122"/>
        <a:sym typeface="思源黑体 CN Normal" panose="020B0400000000000000" charset="-122"/>
      </a:defRPr>
    </a:lvl7pPr>
    <a:lvl8pPr indent="1600200" defTabSz="457200" latinLnBrk="0">
      <a:lnSpc>
        <a:spcPct val="118000"/>
      </a:lnSpc>
      <a:defRPr sz="2200">
        <a:latin typeface="思源黑体 CN Normal" panose="020B0400000000000000" charset="-122"/>
        <a:ea typeface="思源黑体 CN Normal" panose="020B0400000000000000" charset="-122"/>
        <a:cs typeface="思源黑体 CN Normal" panose="020B0400000000000000" charset="-122"/>
        <a:sym typeface="思源黑体 CN Normal" panose="020B0400000000000000" charset="-122"/>
      </a:defRPr>
    </a:lvl8pPr>
    <a:lvl9pPr indent="1828800" defTabSz="457200" latinLnBrk="0">
      <a:lnSpc>
        <a:spcPct val="118000"/>
      </a:lnSpc>
      <a:defRPr sz="2200">
        <a:latin typeface="思源黑体 CN Normal" panose="020B0400000000000000" charset="-122"/>
        <a:ea typeface="思源黑体 CN Normal" panose="020B0400000000000000" charset="-122"/>
        <a:cs typeface="思源黑体 CN Normal" panose="020B0400000000000000" charset="-122"/>
        <a:sym typeface="思源黑体 CN Normal" panose="020B0400000000000000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2" Type="http://schemas.openxmlformats.org/officeDocument/2006/relationships/tags" Target="../tags/tag20.xml"/><Relationship Id="rId11" Type="http://schemas.openxmlformats.org/officeDocument/2006/relationships/tags" Target="../tags/tag19.xml"/><Relationship Id="rId10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7" Type="http://schemas.openxmlformats.org/officeDocument/2006/relationships/image" Target="../media/image1.png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: 形状 6"/>
          <p:cNvSpPr/>
          <p:nvPr userDrawn="1">
            <p:custDataLst>
              <p:tags r:id="rId2"/>
            </p:custDataLst>
          </p:nvPr>
        </p:nvSpPr>
        <p:spPr>
          <a:xfrm>
            <a:off x="0" y="819150"/>
            <a:ext cx="3911600" cy="3975100"/>
          </a:xfrm>
          <a:custGeom>
            <a:avLst/>
            <a:gdLst>
              <a:gd name="connsiteX0" fmla="*/ 3175 w 1955800"/>
              <a:gd name="connsiteY0" fmla="*/ 1985645 h 1987550"/>
              <a:gd name="connsiteX1" fmla="*/ 1952625 w 1955800"/>
              <a:gd name="connsiteY1" fmla="*/ 1236980 h 1987550"/>
              <a:gd name="connsiteX2" fmla="*/ 1115695 w 1955800"/>
              <a:gd name="connsiteY2" fmla="*/ 3175 h 1987550"/>
              <a:gd name="connsiteX3" fmla="*/ 3175 w 1955800"/>
              <a:gd name="connsiteY3" fmla="*/ 657860 h 19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5800" h="1987550">
                <a:moveTo>
                  <a:pt x="3175" y="1985645"/>
                </a:moveTo>
                <a:lnTo>
                  <a:pt x="1952625" y="1236980"/>
                </a:lnTo>
                <a:lnTo>
                  <a:pt x="1115695" y="3175"/>
                </a:lnTo>
                <a:lnTo>
                  <a:pt x="3175" y="65786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2" name="任意多边形: 形状 3"/>
          <p:cNvSpPr/>
          <p:nvPr userDrawn="1">
            <p:custDataLst>
              <p:tags r:id="rId3"/>
            </p:custDataLst>
          </p:nvPr>
        </p:nvSpPr>
        <p:spPr>
          <a:xfrm>
            <a:off x="18649950" y="1174750"/>
            <a:ext cx="5295900" cy="3619500"/>
          </a:xfrm>
          <a:custGeom>
            <a:avLst/>
            <a:gdLst>
              <a:gd name="connsiteX0" fmla="*/ 2644775 w 2647950"/>
              <a:gd name="connsiteY0" fmla="*/ 1806575 h 1809750"/>
              <a:gd name="connsiteX1" fmla="*/ 701675 w 2647950"/>
              <a:gd name="connsiteY1" fmla="*/ 1666875 h 1809750"/>
              <a:gd name="connsiteX2" fmla="*/ 3175 w 2647950"/>
              <a:gd name="connsiteY2" fmla="*/ 3175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7950" h="1809750">
                <a:moveTo>
                  <a:pt x="2644775" y="1806575"/>
                </a:moveTo>
                <a:lnTo>
                  <a:pt x="701675" y="166687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3" name="任意多边形: 形状 4"/>
          <p:cNvSpPr/>
          <p:nvPr userDrawn="1">
            <p:custDataLst>
              <p:tags r:id="rId4"/>
            </p:custDataLst>
          </p:nvPr>
        </p:nvSpPr>
        <p:spPr>
          <a:xfrm>
            <a:off x="19334480" y="9061450"/>
            <a:ext cx="4165600" cy="4216400"/>
          </a:xfrm>
          <a:custGeom>
            <a:avLst/>
            <a:gdLst>
              <a:gd name="connsiteX0" fmla="*/ 2079625 w 2082800"/>
              <a:gd name="connsiteY0" fmla="*/ 123825 h 2108200"/>
              <a:gd name="connsiteX1" fmla="*/ 885825 w 2082800"/>
              <a:gd name="connsiteY1" fmla="*/ 2105025 h 2108200"/>
              <a:gd name="connsiteX2" fmla="*/ 3175 w 2082800"/>
              <a:gd name="connsiteY2" fmla="*/ 3175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21082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4" name="任意多边形: 形状 5"/>
          <p:cNvSpPr/>
          <p:nvPr userDrawn="1">
            <p:custDataLst>
              <p:tags r:id="rId5"/>
            </p:custDataLst>
          </p:nvPr>
        </p:nvSpPr>
        <p:spPr>
          <a:xfrm>
            <a:off x="18395950" y="8642350"/>
            <a:ext cx="5994400" cy="5080000"/>
          </a:xfrm>
          <a:custGeom>
            <a:avLst/>
            <a:gdLst>
              <a:gd name="connsiteX0" fmla="*/ 2994025 w 2997200"/>
              <a:gd name="connsiteY0" fmla="*/ 2536825 h 2540000"/>
              <a:gd name="connsiteX1" fmla="*/ 3175 w 2997200"/>
              <a:gd name="connsiteY1" fmla="*/ 2536825 h 2540000"/>
              <a:gd name="connsiteX2" fmla="*/ 2994025 w 2997200"/>
              <a:gd name="connsiteY2" fmla="*/ 3175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7200" h="2540000">
                <a:moveTo>
                  <a:pt x="2994025" y="2536825"/>
                </a:moveTo>
                <a:lnTo>
                  <a:pt x="3175" y="2536825"/>
                </a:lnTo>
                <a:lnTo>
                  <a:pt x="2994025" y="3175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6" name="任意多边形: 形状 7"/>
          <p:cNvSpPr/>
          <p:nvPr userDrawn="1">
            <p:custDataLst>
              <p:tags r:id="rId6"/>
            </p:custDataLst>
          </p:nvPr>
        </p:nvSpPr>
        <p:spPr>
          <a:xfrm>
            <a:off x="-6350" y="-6350"/>
            <a:ext cx="3632200" cy="2133600"/>
          </a:xfrm>
          <a:custGeom>
            <a:avLst/>
            <a:gdLst>
              <a:gd name="connsiteX0" fmla="*/ 836930 w 1816100"/>
              <a:gd name="connsiteY0" fmla="*/ 3175 h 1066800"/>
              <a:gd name="connsiteX1" fmla="*/ 99060 w 1816100"/>
              <a:gd name="connsiteY1" fmla="*/ 3175 h 1066800"/>
              <a:gd name="connsiteX2" fmla="*/ 3175 w 1816100"/>
              <a:gd name="connsiteY2" fmla="*/ 3175 h 1066800"/>
              <a:gd name="connsiteX3" fmla="*/ 3175 w 1816100"/>
              <a:gd name="connsiteY3" fmla="*/ 546735 h 1066800"/>
              <a:gd name="connsiteX4" fmla="*/ 3175 w 1816100"/>
              <a:gd name="connsiteY4" fmla="*/ 1068705 h 1066800"/>
              <a:gd name="connsiteX5" fmla="*/ 1115695 w 1816100"/>
              <a:gd name="connsiteY5" fmla="*/ 414020 h 1066800"/>
              <a:gd name="connsiteX6" fmla="*/ 1812925 w 1816100"/>
              <a:gd name="connsiteY6" fmla="*/ 3175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6100" h="1066800">
                <a:moveTo>
                  <a:pt x="836930" y="3175"/>
                </a:moveTo>
                <a:lnTo>
                  <a:pt x="99060" y="3175"/>
                </a:lnTo>
                <a:lnTo>
                  <a:pt x="3175" y="3175"/>
                </a:lnTo>
                <a:lnTo>
                  <a:pt x="3175" y="546735"/>
                </a:lnTo>
                <a:lnTo>
                  <a:pt x="3175" y="1068705"/>
                </a:lnTo>
                <a:lnTo>
                  <a:pt x="1115695" y="414020"/>
                </a:lnTo>
                <a:lnTo>
                  <a:pt x="1812925" y="317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7" name="任意多边形: 形状 8"/>
          <p:cNvSpPr/>
          <p:nvPr userDrawn="1">
            <p:custDataLst>
              <p:tags r:id="rId7"/>
            </p:custDataLst>
          </p:nvPr>
        </p:nvSpPr>
        <p:spPr>
          <a:xfrm>
            <a:off x="15511780" y="9061450"/>
            <a:ext cx="3822700" cy="4660900"/>
          </a:xfrm>
          <a:custGeom>
            <a:avLst/>
            <a:gdLst>
              <a:gd name="connsiteX0" fmla="*/ 328295 w 1911350"/>
              <a:gd name="connsiteY0" fmla="*/ 2327275 h 2330450"/>
              <a:gd name="connsiteX1" fmla="*/ 1910715 w 1911350"/>
              <a:gd name="connsiteY1" fmla="*/ 2327275 h 2330450"/>
              <a:gd name="connsiteX2" fmla="*/ 334010 w 1911350"/>
              <a:gd name="connsiteY2" fmla="*/ 3175 h 2330450"/>
              <a:gd name="connsiteX3" fmla="*/ 3175 w 1911350"/>
              <a:gd name="connsiteY3" fmla="*/ 1880870 h 2330450"/>
              <a:gd name="connsiteX4" fmla="*/ 797560 w 1911350"/>
              <a:gd name="connsiteY4" fmla="*/ 1927225 h 233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350" h="2330450">
                <a:moveTo>
                  <a:pt x="328295" y="2327275"/>
                </a:moveTo>
                <a:lnTo>
                  <a:pt x="1910715" y="2327275"/>
                </a:lnTo>
                <a:lnTo>
                  <a:pt x="334010" y="3175"/>
                </a:lnTo>
                <a:lnTo>
                  <a:pt x="3175" y="1880870"/>
                </a:lnTo>
                <a:lnTo>
                  <a:pt x="797560" y="192722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8" name="任意多边形: 形状 9"/>
          <p:cNvSpPr/>
          <p:nvPr userDrawn="1">
            <p:custDataLst>
              <p:tags r:id="rId8"/>
            </p:custDataLst>
          </p:nvPr>
        </p:nvSpPr>
        <p:spPr>
          <a:xfrm>
            <a:off x="12824460" y="12668250"/>
            <a:ext cx="4279900" cy="1054100"/>
          </a:xfrm>
          <a:custGeom>
            <a:avLst/>
            <a:gdLst>
              <a:gd name="connsiteX0" fmla="*/ 1346835 w 2139950"/>
              <a:gd name="connsiteY0" fmla="*/ 77470 h 527050"/>
              <a:gd name="connsiteX1" fmla="*/ 64770 w 2139950"/>
              <a:gd name="connsiteY1" fmla="*/ 3175 h 527050"/>
              <a:gd name="connsiteX2" fmla="*/ 3175 w 2139950"/>
              <a:gd name="connsiteY2" fmla="*/ 523875 h 527050"/>
              <a:gd name="connsiteX3" fmla="*/ 1268730 w 2139950"/>
              <a:gd name="connsiteY3" fmla="*/ 523875 h 527050"/>
              <a:gd name="connsiteX4" fmla="*/ 1671955 w 2139950"/>
              <a:gd name="connsiteY4" fmla="*/ 523875 h 527050"/>
              <a:gd name="connsiteX5" fmla="*/ 2141220 w 2139950"/>
              <a:gd name="connsiteY5" fmla="*/ 123825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9950" h="527050">
                <a:moveTo>
                  <a:pt x="1346835" y="77470"/>
                </a:moveTo>
                <a:lnTo>
                  <a:pt x="64770" y="3175"/>
                </a:lnTo>
                <a:lnTo>
                  <a:pt x="3175" y="523875"/>
                </a:lnTo>
                <a:lnTo>
                  <a:pt x="1268730" y="523875"/>
                </a:lnTo>
                <a:lnTo>
                  <a:pt x="1671955" y="523875"/>
                </a:lnTo>
                <a:lnTo>
                  <a:pt x="2141220" y="12382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9" name="任意多边形: 形状 10"/>
          <p:cNvSpPr/>
          <p:nvPr userDrawn="1">
            <p:custDataLst>
              <p:tags r:id="rId9"/>
            </p:custDataLst>
          </p:nvPr>
        </p:nvSpPr>
        <p:spPr>
          <a:xfrm>
            <a:off x="20605750" y="-6350"/>
            <a:ext cx="3784600" cy="5880100"/>
          </a:xfrm>
          <a:custGeom>
            <a:avLst/>
            <a:gdLst>
              <a:gd name="connsiteX0" fmla="*/ 910590 w 1892300"/>
              <a:gd name="connsiteY0" fmla="*/ 3175 h 2940050"/>
              <a:gd name="connsiteX1" fmla="*/ 519430 w 1892300"/>
              <a:gd name="connsiteY1" fmla="*/ 3175 h 2940050"/>
              <a:gd name="connsiteX2" fmla="*/ 3175 w 1892300"/>
              <a:gd name="connsiteY2" fmla="*/ 2936875 h 2940050"/>
              <a:gd name="connsiteX3" fmla="*/ 1889125 w 1892300"/>
              <a:gd name="connsiteY3" fmla="*/ 2212975 h 2940050"/>
              <a:gd name="connsiteX4" fmla="*/ 1889125 w 1892300"/>
              <a:gd name="connsiteY4" fmla="*/ 1445895 h 294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2300" h="2940050">
                <a:moveTo>
                  <a:pt x="910590" y="3175"/>
                </a:moveTo>
                <a:lnTo>
                  <a:pt x="519430" y="3175"/>
                </a:lnTo>
                <a:lnTo>
                  <a:pt x="3175" y="2936875"/>
                </a:lnTo>
                <a:lnTo>
                  <a:pt x="1889125" y="2212975"/>
                </a:lnTo>
                <a:lnTo>
                  <a:pt x="1889125" y="144589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36" name="灯片编号占位符 35"/>
          <p:cNvSpPr>
            <a:spLocks noGrp="1"/>
          </p:cNvSpPr>
          <p:nvPr>
            <p:ph type="sldNum" sz="quarter" idx="14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| 深圳维格智数科技有限公司"/>
          <p:cNvSpPr txBox="1"/>
          <p:nvPr userDrawn="1"/>
        </p:nvSpPr>
        <p:spPr>
          <a:xfrm>
            <a:off x="2836901" y="13184776"/>
            <a:ext cx="3010332" cy="3714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>
            <a:lvl1pPr>
              <a:defRPr sz="1800">
                <a:solidFill>
                  <a:srgbClr val="D6D5D5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思源黑体 CN Normal" panose="020B0400000000000000" charset="-122"/>
              </a:defRPr>
            </a:lvl1pPr>
          </a:lstStyle>
          <a:p>
            <a:r>
              <a:t>| 深圳维格智数科技有限公司</a:t>
            </a:r>
          </a:p>
        </p:txBody>
      </p:sp>
      <p:sp>
        <p:nvSpPr>
          <p:cNvPr id="5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3451820" y="13146405"/>
            <a:ext cx="778510" cy="480695"/>
          </a:xfrm>
          <a:prstGeom prst="rect">
            <a:avLst/>
          </a:prstGeom>
        </p:spPr>
        <p:txBody>
          <a:bodyPr wrap="square"/>
          <a:lstStyle>
            <a:lvl1pPr>
              <a:defRPr>
                <a:solidFill>
                  <a:srgbClr val="929292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pic>
        <p:nvPicPr>
          <p:cNvPr id="53" name="图像" descr="图像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64" y="12994791"/>
            <a:ext cx="3000990" cy="72604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/>
          <p:cNvSpPr/>
          <p:nvPr>
            <p:custDataLst>
              <p:tags r:id="rId2"/>
            </p:custDataLst>
          </p:nvPr>
        </p:nvSpPr>
        <p:spPr>
          <a:xfrm>
            <a:off x="18649950" y="1174750"/>
            <a:ext cx="5295900" cy="3619500"/>
          </a:xfrm>
          <a:custGeom>
            <a:avLst/>
            <a:gdLst>
              <a:gd name="connsiteX0" fmla="*/ 2644775 w 2647950"/>
              <a:gd name="connsiteY0" fmla="*/ 1806575 h 1809750"/>
              <a:gd name="connsiteX1" fmla="*/ 701675 w 2647950"/>
              <a:gd name="connsiteY1" fmla="*/ 1666875 h 1809750"/>
              <a:gd name="connsiteX2" fmla="*/ 3175 w 2647950"/>
              <a:gd name="connsiteY2" fmla="*/ 3175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7950" h="1809750">
                <a:moveTo>
                  <a:pt x="2644775" y="1806575"/>
                </a:moveTo>
                <a:lnTo>
                  <a:pt x="701675" y="1666875"/>
                </a:lnTo>
                <a:lnTo>
                  <a:pt x="3175" y="3175"/>
                </a:lnTo>
                <a:close/>
              </a:path>
            </a:pathLst>
          </a:custGeom>
          <a:solidFill>
            <a:srgbClr val="00B0F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7" name="任意多边形: 形状 6"/>
          <p:cNvSpPr/>
          <p:nvPr>
            <p:custDataLst>
              <p:tags r:id="rId3"/>
            </p:custDataLst>
          </p:nvPr>
        </p:nvSpPr>
        <p:spPr>
          <a:xfrm>
            <a:off x="19373850" y="9061450"/>
            <a:ext cx="4165600" cy="4216400"/>
          </a:xfrm>
          <a:custGeom>
            <a:avLst/>
            <a:gdLst>
              <a:gd name="connsiteX0" fmla="*/ 2079625 w 2082800"/>
              <a:gd name="connsiteY0" fmla="*/ 123825 h 2108200"/>
              <a:gd name="connsiteX1" fmla="*/ 885825 w 2082800"/>
              <a:gd name="connsiteY1" fmla="*/ 2105025 h 2108200"/>
              <a:gd name="connsiteX2" fmla="*/ 3175 w 2082800"/>
              <a:gd name="connsiteY2" fmla="*/ 3175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21082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8" name="任意多边形: 形状 7"/>
          <p:cNvSpPr/>
          <p:nvPr>
            <p:custDataLst>
              <p:tags r:id="rId4"/>
            </p:custDataLst>
          </p:nvPr>
        </p:nvSpPr>
        <p:spPr>
          <a:xfrm>
            <a:off x="18395950" y="8642350"/>
            <a:ext cx="5994400" cy="5080000"/>
          </a:xfrm>
          <a:custGeom>
            <a:avLst/>
            <a:gdLst>
              <a:gd name="connsiteX0" fmla="*/ 2994025 w 2997200"/>
              <a:gd name="connsiteY0" fmla="*/ 2536825 h 2540000"/>
              <a:gd name="connsiteX1" fmla="*/ 3175 w 2997200"/>
              <a:gd name="connsiteY1" fmla="*/ 2536825 h 2540000"/>
              <a:gd name="connsiteX2" fmla="*/ 2994025 w 2997200"/>
              <a:gd name="connsiteY2" fmla="*/ 3175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7200" h="2540000">
                <a:moveTo>
                  <a:pt x="2994025" y="2536825"/>
                </a:moveTo>
                <a:lnTo>
                  <a:pt x="3175" y="2536825"/>
                </a:lnTo>
                <a:lnTo>
                  <a:pt x="2994025" y="3175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1" name="任意多边形: 形状 10"/>
          <p:cNvSpPr/>
          <p:nvPr>
            <p:custDataLst>
              <p:tags r:id="rId5"/>
            </p:custDataLst>
          </p:nvPr>
        </p:nvSpPr>
        <p:spPr>
          <a:xfrm>
            <a:off x="15511780" y="9061450"/>
            <a:ext cx="3822700" cy="4660900"/>
          </a:xfrm>
          <a:custGeom>
            <a:avLst/>
            <a:gdLst>
              <a:gd name="connsiteX0" fmla="*/ 328295 w 1911350"/>
              <a:gd name="connsiteY0" fmla="*/ 2327275 h 2330450"/>
              <a:gd name="connsiteX1" fmla="*/ 1910715 w 1911350"/>
              <a:gd name="connsiteY1" fmla="*/ 2327275 h 2330450"/>
              <a:gd name="connsiteX2" fmla="*/ 334010 w 1911350"/>
              <a:gd name="connsiteY2" fmla="*/ 3175 h 2330450"/>
              <a:gd name="connsiteX3" fmla="*/ 3175 w 1911350"/>
              <a:gd name="connsiteY3" fmla="*/ 1880870 h 2330450"/>
              <a:gd name="connsiteX4" fmla="*/ 797560 w 1911350"/>
              <a:gd name="connsiteY4" fmla="*/ 1927225 h 233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350" h="2330450">
                <a:moveTo>
                  <a:pt x="328295" y="2327275"/>
                </a:moveTo>
                <a:lnTo>
                  <a:pt x="1910715" y="2327275"/>
                </a:lnTo>
                <a:lnTo>
                  <a:pt x="334010" y="3175"/>
                </a:lnTo>
                <a:lnTo>
                  <a:pt x="3175" y="1880870"/>
                </a:lnTo>
                <a:lnTo>
                  <a:pt x="797560" y="192722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2" name="任意多边形: 形状 11"/>
          <p:cNvSpPr/>
          <p:nvPr>
            <p:custDataLst>
              <p:tags r:id="rId6"/>
            </p:custDataLst>
          </p:nvPr>
        </p:nvSpPr>
        <p:spPr>
          <a:xfrm>
            <a:off x="12824460" y="12668250"/>
            <a:ext cx="4279900" cy="1054100"/>
          </a:xfrm>
          <a:custGeom>
            <a:avLst/>
            <a:gdLst>
              <a:gd name="connsiteX0" fmla="*/ 1346835 w 2139950"/>
              <a:gd name="connsiteY0" fmla="*/ 77470 h 527050"/>
              <a:gd name="connsiteX1" fmla="*/ 64770 w 2139950"/>
              <a:gd name="connsiteY1" fmla="*/ 3175 h 527050"/>
              <a:gd name="connsiteX2" fmla="*/ 3175 w 2139950"/>
              <a:gd name="connsiteY2" fmla="*/ 523875 h 527050"/>
              <a:gd name="connsiteX3" fmla="*/ 1268730 w 2139950"/>
              <a:gd name="connsiteY3" fmla="*/ 523875 h 527050"/>
              <a:gd name="connsiteX4" fmla="*/ 1671955 w 2139950"/>
              <a:gd name="connsiteY4" fmla="*/ 523875 h 527050"/>
              <a:gd name="connsiteX5" fmla="*/ 2141220 w 2139950"/>
              <a:gd name="connsiteY5" fmla="*/ 123825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9950" h="527050">
                <a:moveTo>
                  <a:pt x="1346835" y="77470"/>
                </a:moveTo>
                <a:lnTo>
                  <a:pt x="64770" y="3175"/>
                </a:lnTo>
                <a:lnTo>
                  <a:pt x="3175" y="523875"/>
                </a:lnTo>
                <a:lnTo>
                  <a:pt x="1268730" y="523875"/>
                </a:lnTo>
                <a:lnTo>
                  <a:pt x="1671955" y="523875"/>
                </a:lnTo>
                <a:lnTo>
                  <a:pt x="2141220" y="12382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13" name="任意多边形: 形状 12"/>
          <p:cNvSpPr/>
          <p:nvPr>
            <p:custDataLst>
              <p:tags r:id="rId7"/>
            </p:custDataLst>
          </p:nvPr>
        </p:nvSpPr>
        <p:spPr>
          <a:xfrm>
            <a:off x="20605750" y="-6350"/>
            <a:ext cx="3784600" cy="5880100"/>
          </a:xfrm>
          <a:custGeom>
            <a:avLst/>
            <a:gdLst>
              <a:gd name="connsiteX0" fmla="*/ 910590 w 1892300"/>
              <a:gd name="connsiteY0" fmla="*/ 3175 h 2940050"/>
              <a:gd name="connsiteX1" fmla="*/ 519430 w 1892300"/>
              <a:gd name="connsiteY1" fmla="*/ 3175 h 2940050"/>
              <a:gd name="connsiteX2" fmla="*/ 3175 w 1892300"/>
              <a:gd name="connsiteY2" fmla="*/ 2936875 h 2940050"/>
              <a:gd name="connsiteX3" fmla="*/ 1889125 w 1892300"/>
              <a:gd name="connsiteY3" fmla="*/ 2212975 h 2940050"/>
              <a:gd name="connsiteX4" fmla="*/ 1889125 w 1892300"/>
              <a:gd name="connsiteY4" fmla="*/ 1445895 h 294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2300" h="2940050">
                <a:moveTo>
                  <a:pt x="910590" y="3175"/>
                </a:moveTo>
                <a:lnTo>
                  <a:pt x="519430" y="3175"/>
                </a:lnTo>
                <a:lnTo>
                  <a:pt x="3175" y="2936875"/>
                </a:lnTo>
                <a:lnTo>
                  <a:pt x="1889125" y="2212975"/>
                </a:lnTo>
                <a:lnTo>
                  <a:pt x="1889125" y="144589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6895482" y="4978400"/>
            <a:ext cx="10838370" cy="1790700"/>
          </a:xfrm>
        </p:spPr>
        <p:txBody>
          <a:bodyPr anchor="b">
            <a:normAutofit/>
          </a:bodyPr>
          <a:lstStyle>
            <a:lvl1pPr algn="l">
              <a:defRPr sz="80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895482" y="6927672"/>
            <a:ext cx="10838370" cy="2031246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4000"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1759484" y="12699666"/>
            <a:ext cx="5400000" cy="633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8232000" y="12699666"/>
            <a:ext cx="7920000" cy="6336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: 形状 6"/>
          <p:cNvSpPr/>
          <p:nvPr userDrawn="1">
            <p:custDataLst>
              <p:tags r:id="rId2"/>
            </p:custDataLst>
          </p:nvPr>
        </p:nvSpPr>
        <p:spPr>
          <a:xfrm>
            <a:off x="0" y="819150"/>
            <a:ext cx="3911600" cy="3975100"/>
          </a:xfrm>
          <a:custGeom>
            <a:avLst/>
            <a:gdLst>
              <a:gd name="connsiteX0" fmla="*/ 3175 w 1955800"/>
              <a:gd name="connsiteY0" fmla="*/ 1985645 h 1987550"/>
              <a:gd name="connsiteX1" fmla="*/ 1952625 w 1955800"/>
              <a:gd name="connsiteY1" fmla="*/ 1236980 h 1987550"/>
              <a:gd name="connsiteX2" fmla="*/ 1115695 w 1955800"/>
              <a:gd name="connsiteY2" fmla="*/ 3175 h 1987550"/>
              <a:gd name="connsiteX3" fmla="*/ 3175 w 1955800"/>
              <a:gd name="connsiteY3" fmla="*/ 657860 h 19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5800" h="1987550">
                <a:moveTo>
                  <a:pt x="3175" y="1985645"/>
                </a:moveTo>
                <a:lnTo>
                  <a:pt x="1952625" y="1236980"/>
                </a:lnTo>
                <a:lnTo>
                  <a:pt x="1115695" y="3175"/>
                </a:lnTo>
                <a:lnTo>
                  <a:pt x="3175" y="65786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3" name="任意多边形: 形状 4"/>
          <p:cNvSpPr/>
          <p:nvPr userDrawn="1">
            <p:custDataLst>
              <p:tags r:id="rId3"/>
            </p:custDataLst>
          </p:nvPr>
        </p:nvSpPr>
        <p:spPr>
          <a:xfrm rot="5160000">
            <a:off x="21422360" y="10711180"/>
            <a:ext cx="3345815" cy="2922905"/>
          </a:xfrm>
          <a:custGeom>
            <a:avLst/>
            <a:gdLst>
              <a:gd name="connsiteX0" fmla="*/ 2079625 w 2082800"/>
              <a:gd name="connsiteY0" fmla="*/ 123825 h 2108200"/>
              <a:gd name="connsiteX1" fmla="*/ 885825 w 2082800"/>
              <a:gd name="connsiteY1" fmla="*/ 2105025 h 2108200"/>
              <a:gd name="connsiteX2" fmla="*/ 3175 w 2082800"/>
              <a:gd name="connsiteY2" fmla="*/ 3175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21082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6" name="任意多边形: 形状 7"/>
          <p:cNvSpPr/>
          <p:nvPr userDrawn="1">
            <p:custDataLst>
              <p:tags r:id="rId4"/>
            </p:custDataLst>
          </p:nvPr>
        </p:nvSpPr>
        <p:spPr>
          <a:xfrm>
            <a:off x="-6350" y="-6350"/>
            <a:ext cx="3632200" cy="2133600"/>
          </a:xfrm>
          <a:custGeom>
            <a:avLst/>
            <a:gdLst>
              <a:gd name="connsiteX0" fmla="*/ 836930 w 1816100"/>
              <a:gd name="connsiteY0" fmla="*/ 3175 h 1066800"/>
              <a:gd name="connsiteX1" fmla="*/ 99060 w 1816100"/>
              <a:gd name="connsiteY1" fmla="*/ 3175 h 1066800"/>
              <a:gd name="connsiteX2" fmla="*/ 3175 w 1816100"/>
              <a:gd name="connsiteY2" fmla="*/ 3175 h 1066800"/>
              <a:gd name="connsiteX3" fmla="*/ 3175 w 1816100"/>
              <a:gd name="connsiteY3" fmla="*/ 546735 h 1066800"/>
              <a:gd name="connsiteX4" fmla="*/ 3175 w 1816100"/>
              <a:gd name="connsiteY4" fmla="*/ 1068705 h 1066800"/>
              <a:gd name="connsiteX5" fmla="*/ 1115695 w 1816100"/>
              <a:gd name="connsiteY5" fmla="*/ 414020 h 1066800"/>
              <a:gd name="connsiteX6" fmla="*/ 1812925 w 1816100"/>
              <a:gd name="connsiteY6" fmla="*/ 3175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6100" h="1066800">
                <a:moveTo>
                  <a:pt x="836930" y="3175"/>
                </a:moveTo>
                <a:lnTo>
                  <a:pt x="99060" y="3175"/>
                </a:lnTo>
                <a:lnTo>
                  <a:pt x="3175" y="3175"/>
                </a:lnTo>
                <a:lnTo>
                  <a:pt x="3175" y="546735"/>
                </a:lnTo>
                <a:lnTo>
                  <a:pt x="3175" y="1068705"/>
                </a:lnTo>
                <a:lnTo>
                  <a:pt x="1115695" y="414020"/>
                </a:lnTo>
                <a:lnTo>
                  <a:pt x="1812925" y="317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27" name="任意多边形: 形状 8"/>
          <p:cNvSpPr/>
          <p:nvPr userDrawn="1">
            <p:custDataLst>
              <p:tags r:id="rId5"/>
            </p:custDataLst>
          </p:nvPr>
        </p:nvSpPr>
        <p:spPr>
          <a:xfrm>
            <a:off x="21107400" y="12144375"/>
            <a:ext cx="3821430" cy="1571625"/>
          </a:xfrm>
          <a:custGeom>
            <a:avLst/>
            <a:gdLst>
              <a:gd name="connsiteX0" fmla="*/ 328295 w 1911350"/>
              <a:gd name="connsiteY0" fmla="*/ 2327275 h 2330450"/>
              <a:gd name="connsiteX1" fmla="*/ 1910715 w 1911350"/>
              <a:gd name="connsiteY1" fmla="*/ 2327275 h 2330450"/>
              <a:gd name="connsiteX2" fmla="*/ 334010 w 1911350"/>
              <a:gd name="connsiteY2" fmla="*/ 3175 h 2330450"/>
              <a:gd name="connsiteX3" fmla="*/ 3175 w 1911350"/>
              <a:gd name="connsiteY3" fmla="*/ 1880870 h 2330450"/>
              <a:gd name="connsiteX4" fmla="*/ 797560 w 1911350"/>
              <a:gd name="connsiteY4" fmla="*/ 1927225 h 233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350" h="2330450">
                <a:moveTo>
                  <a:pt x="328295" y="2327275"/>
                </a:moveTo>
                <a:lnTo>
                  <a:pt x="1910715" y="2327275"/>
                </a:lnTo>
                <a:lnTo>
                  <a:pt x="334010" y="3175"/>
                </a:lnTo>
                <a:lnTo>
                  <a:pt x="3175" y="1880870"/>
                </a:lnTo>
                <a:lnTo>
                  <a:pt x="797560" y="192722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800"/>
          </a:p>
        </p:txBody>
      </p:sp>
      <p:sp>
        <p:nvSpPr>
          <p:cNvPr id="36" name="灯片编号占位符 35"/>
          <p:cNvSpPr>
            <a:spLocks noGrp="1"/>
          </p:cNvSpPr>
          <p:nvPr>
            <p:ph type="sldNum" sz="quarter" idx="14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0" name="| 深圳维格智数科技有限公司"/>
          <p:cNvSpPr txBox="1"/>
          <p:nvPr userDrawn="1"/>
        </p:nvSpPr>
        <p:spPr>
          <a:xfrm>
            <a:off x="2836901" y="13184776"/>
            <a:ext cx="3010332" cy="3714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>
            <a:lvl1pPr>
              <a:defRPr sz="1800">
                <a:solidFill>
                  <a:srgbClr val="D6D5D5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思源黑体 CN Normal" panose="020B0400000000000000" charset="-122"/>
              </a:defRPr>
            </a:lvl1pPr>
          </a:lstStyle>
          <a:p>
            <a:r>
              <a:t>| 深圳维格智数科技有限公司</a:t>
            </a:r>
          </a:p>
        </p:txBody>
      </p:sp>
      <p:pic>
        <p:nvPicPr>
          <p:cNvPr id="53" name="图像" descr="图像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10164" y="12994791"/>
            <a:ext cx="3000990" cy="72604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700" y="3419476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3700" y="9178926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730250"/>
            <a:ext cx="21031200" cy="265112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73548" y="3556876"/>
            <a:ext cx="9747148" cy="1647824"/>
          </a:xfrm>
        </p:spPr>
        <p:txBody>
          <a:bodyPr anchor="ctr" anchorCtr="0"/>
          <a:lstStyle>
            <a:lvl1pPr marL="0" indent="0">
              <a:buNone/>
              <a:defRPr sz="5600"/>
            </a:lvl1pPr>
            <a:lvl2pPr marL="914400" indent="0">
              <a:buNone/>
              <a:defRPr sz="4800"/>
            </a:lvl2pPr>
            <a:lvl3pPr marL="1828800" indent="0">
              <a:buNone/>
              <a:defRPr sz="4000"/>
            </a:lvl3pPr>
            <a:lvl4pPr marL="2743200" indent="0">
              <a:buNone/>
              <a:defRPr sz="3600"/>
            </a:lvl4pPr>
            <a:lvl5pPr marL="3657600" indent="0">
              <a:buNone/>
              <a:defRPr sz="3600"/>
            </a:lvl5pPr>
            <a:lvl6pPr marL="4572000" indent="0">
              <a:buNone/>
              <a:defRPr sz="3600"/>
            </a:lvl6pPr>
            <a:lvl7pPr marL="5486400" indent="0">
              <a:buNone/>
              <a:defRPr sz="3600"/>
            </a:lvl7pPr>
            <a:lvl8pPr marL="6400800" indent="0">
              <a:buNone/>
              <a:defRPr sz="3600"/>
            </a:lvl8pPr>
            <a:lvl9pPr marL="7315200" indent="0">
              <a:buNone/>
              <a:defRPr sz="3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373548" y="5330758"/>
            <a:ext cx="9747148" cy="704856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513876" y="3556876"/>
            <a:ext cx="9795152" cy="1647824"/>
          </a:xfrm>
        </p:spPr>
        <p:txBody>
          <a:bodyPr anchor="ctr" anchorCtr="0"/>
          <a:lstStyle>
            <a:lvl1pPr marL="0" indent="0">
              <a:buNone/>
              <a:defRPr sz="5600"/>
            </a:lvl1pPr>
            <a:lvl2pPr marL="914400" indent="0">
              <a:buNone/>
              <a:defRPr sz="4800"/>
            </a:lvl2pPr>
            <a:lvl3pPr marL="1828800" indent="0">
              <a:buNone/>
              <a:defRPr sz="4000"/>
            </a:lvl3pPr>
            <a:lvl4pPr marL="2743200" indent="0">
              <a:buNone/>
              <a:defRPr sz="3600"/>
            </a:lvl4pPr>
            <a:lvl5pPr marL="3657600" indent="0">
              <a:buNone/>
              <a:defRPr sz="3600"/>
            </a:lvl5pPr>
            <a:lvl6pPr marL="4572000" indent="0">
              <a:buNone/>
              <a:defRPr sz="3600"/>
            </a:lvl6pPr>
            <a:lvl7pPr marL="5486400" indent="0">
              <a:buNone/>
              <a:defRPr sz="3600"/>
            </a:lvl7pPr>
            <a:lvl8pPr marL="6400800" indent="0">
              <a:buNone/>
              <a:defRPr sz="3600"/>
            </a:lvl8pPr>
            <a:lvl9pPr marL="7315200" indent="0">
              <a:buNone/>
              <a:defRPr sz="3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513876" y="5330758"/>
            <a:ext cx="9795152" cy="704856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056005" y="541020"/>
            <a:ext cx="22159595" cy="763270"/>
          </a:xfrm>
          <a:prstGeom prst="rect">
            <a:avLst/>
          </a:prstGeom>
        </p:spPr>
        <p:txBody>
          <a:bodyPr/>
          <a:lstStyle>
            <a:lvl1pPr algn="l">
              <a:defRPr sz="5000">
                <a:solidFill>
                  <a:srgbClr val="2FC0FF"/>
                </a:solidFill>
                <a:latin typeface="思源黑体 CN Regular" panose="020B0500000000000000" charset="-122"/>
                <a:ea typeface="思源黑体 CN Regular" panose="020B0500000000000000" charset="-122"/>
                <a:cs typeface="Source Han Sans CN Bold Bold"/>
                <a:sym typeface="Source Han Sans CN Bold Bold"/>
              </a:defRPr>
            </a:lvl1pPr>
          </a:lstStyle>
          <a:p>
            <a:r>
              <a:t>标题文本</a:t>
            </a:r>
          </a:p>
        </p:txBody>
      </p:sp>
      <p:sp>
        <p:nvSpPr>
          <p:cNvPr id="49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056005" y="1315403"/>
            <a:ext cx="5772150" cy="57277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fromWordArt="0" anchor="ctr" anchorCtr="0" forceAA="0" compatLnSpc="1">
            <a:spAutoFit/>
          </a:bodyPr>
          <a:lstStyle>
            <a:lvl1pPr marL="0" marR="0" indent="0" algn="l" defTabSz="82169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240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思源黑体 CN ExtraLight" panose="020B0200000000000000" charset="-122"/>
                <a:ea typeface="思源黑体 CN ExtraLight" panose="020B0200000000000000" charset="-122"/>
                <a:cs typeface="Source Han Sans CN Bold Bold"/>
                <a:sym typeface="Source Han Sans CN Bold Bold"/>
              </a:defRPr>
            </a:lvl1pPr>
            <a:lvl2pPr marL="0" indent="0" defTabSz="12700">
              <a:spcBef>
                <a:spcPts val="0"/>
              </a:spcBef>
              <a:buSzTx/>
              <a:buNone/>
              <a:defRPr sz="2800">
                <a:solidFill>
                  <a:srgbClr val="5E5E5E"/>
                </a:solidFill>
              </a:defRPr>
            </a:lvl2pPr>
            <a:lvl3pPr marL="0" indent="0" defTabSz="12700">
              <a:spcBef>
                <a:spcPts val="0"/>
              </a:spcBef>
              <a:buSzTx/>
              <a:buNone/>
              <a:defRPr sz="2800">
                <a:solidFill>
                  <a:srgbClr val="5E5E5E"/>
                </a:solidFill>
              </a:defRPr>
            </a:lvl3pPr>
            <a:lvl4pPr marL="0" indent="0" defTabSz="12700">
              <a:spcBef>
                <a:spcPts val="0"/>
              </a:spcBef>
              <a:buSzTx/>
              <a:buNone/>
              <a:defRPr sz="2800">
                <a:solidFill>
                  <a:srgbClr val="5E5E5E"/>
                </a:solidFill>
              </a:defRPr>
            </a:lvl4pPr>
            <a:lvl5pPr marL="0" indent="0" defTabSz="12700">
              <a:spcBef>
                <a:spcPts val="0"/>
              </a:spcBef>
              <a:buSzTx/>
              <a:buNone/>
              <a:defRPr sz="2800">
                <a:solidFill>
                  <a:srgbClr val="5E5E5E"/>
                </a:solidFill>
              </a:defRPr>
            </a:lvl5pPr>
          </a:lstStyle>
          <a:p>
            <a:pPr lvl="0"/>
            <a:r>
              <a:rPr>
                <a:sym typeface="+mn-ea"/>
              </a:rPr>
              <a:t>副标题</a:t>
            </a:r>
            <a:endParaRPr>
              <a:sym typeface="+mn-ea"/>
            </a:endParaRPr>
          </a:p>
        </p:txBody>
      </p:sp>
      <p:sp>
        <p:nvSpPr>
          <p:cNvPr id="50" name="| 深圳维格智数科技有限公司"/>
          <p:cNvSpPr txBox="1"/>
          <p:nvPr userDrawn="1"/>
        </p:nvSpPr>
        <p:spPr>
          <a:xfrm>
            <a:off x="2736028" y="13150899"/>
            <a:ext cx="3055323" cy="421268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>
            <a:lvl1pPr>
              <a:defRPr sz="1800">
                <a:solidFill>
                  <a:srgbClr val="D6D5D5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思源黑体 CN Normal" panose="020B0400000000000000" charset="-122"/>
              </a:defRPr>
            </a:lvl1pPr>
          </a:lstStyle>
          <a:p>
            <a:r>
              <a:rPr lang="en-US" altLang="zh-CN" dirty="0" smtClean="0"/>
              <a:t>/</a:t>
            </a:r>
            <a:r>
              <a:rPr lang="zh-CN" altLang="en-US" baseline="0" dirty="0" smtClean="0"/>
              <a:t> </a:t>
            </a:r>
            <a:r>
              <a:rPr dirty="0" smtClean="0"/>
              <a:t>深圳维格智数科技有限公司</a:t>
            </a:r>
            <a:endParaRPr dirty="0"/>
          </a:p>
        </p:txBody>
      </p:sp>
      <p:sp>
        <p:nvSpPr>
          <p:cNvPr id="51" name="矩形"/>
          <p:cNvSpPr/>
          <p:nvPr userDrawn="1"/>
        </p:nvSpPr>
        <p:spPr>
          <a:xfrm>
            <a:off x="459182" y="541216"/>
            <a:ext cx="428727" cy="1347595"/>
          </a:xfrm>
          <a:prstGeom prst="rect">
            <a:avLst/>
          </a:prstGeom>
          <a:solidFill>
            <a:srgbClr val="2FC0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思源黑体 CN Medium" panose="020B0600000000000000" charset="-122"/>
              </a:defRPr>
            </a:pPr>
          </a:p>
        </p:txBody>
      </p:sp>
      <p:sp>
        <p:nvSpPr>
          <p:cNvPr id="5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3451820" y="13146405"/>
            <a:ext cx="778510" cy="480695"/>
          </a:xfrm>
          <a:prstGeom prst="rect">
            <a:avLst/>
          </a:prstGeom>
        </p:spPr>
        <p:txBody>
          <a:bodyPr wrap="square"/>
          <a:lstStyle>
            <a:lvl1pPr>
              <a:defRPr>
                <a:solidFill>
                  <a:srgbClr val="929292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pic>
        <p:nvPicPr>
          <p:cNvPr id="53" name="图像" descr="图像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64" y="12994791"/>
            <a:ext cx="3000990" cy="72604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914400"/>
            <a:ext cx="8330698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6376" y="914402"/>
            <a:ext cx="12344400" cy="108077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6" y="4114800"/>
            <a:ext cx="8330698" cy="7623176"/>
          </a:xfrm>
        </p:spPr>
        <p:txBody>
          <a:bodyPr/>
          <a:lstStyle>
            <a:lvl1pPr marL="0" indent="0">
              <a:buNone/>
              <a:defRPr sz="4000"/>
            </a:lvl1pPr>
            <a:lvl2pPr marL="914400" indent="0">
              <a:buNone/>
              <a:defRPr sz="3600"/>
            </a:lvl2pPr>
            <a:lvl3pPr marL="1828800" indent="0">
              <a:buNone/>
              <a:defRPr sz="3200"/>
            </a:lvl3pPr>
            <a:lvl4pPr marL="2743200" indent="0">
              <a:buNone/>
              <a:defRPr sz="2800"/>
            </a:lvl4pPr>
            <a:lvl5pPr marL="3657600" indent="0">
              <a:buNone/>
              <a:defRPr sz="2800"/>
            </a:lvl5pPr>
            <a:lvl6pPr marL="4572000" indent="0">
              <a:buNone/>
              <a:defRPr sz="2800"/>
            </a:lvl6pPr>
            <a:lvl7pPr marL="5486400" indent="0">
              <a:buNone/>
              <a:defRPr sz="2800"/>
            </a:lvl7pPr>
            <a:lvl8pPr marL="6400800" indent="0">
              <a:buNone/>
              <a:defRPr sz="2800"/>
            </a:lvl8pPr>
            <a:lvl9pPr marL="7315200" indent="0">
              <a:buNone/>
              <a:defRPr sz="2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676400" y="730250"/>
            <a:ext cx="21031200" cy="116236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700" y="3419476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3700" y="9178926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730250"/>
            <a:ext cx="21031200" cy="265112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73548" y="3556876"/>
            <a:ext cx="9747148" cy="1647824"/>
          </a:xfrm>
        </p:spPr>
        <p:txBody>
          <a:bodyPr anchor="ctr" anchorCtr="0"/>
          <a:lstStyle>
            <a:lvl1pPr marL="0" indent="0">
              <a:buNone/>
              <a:defRPr sz="5600"/>
            </a:lvl1pPr>
            <a:lvl2pPr marL="914400" indent="0">
              <a:buNone/>
              <a:defRPr sz="4800"/>
            </a:lvl2pPr>
            <a:lvl3pPr marL="1828800" indent="0">
              <a:buNone/>
              <a:defRPr sz="4000"/>
            </a:lvl3pPr>
            <a:lvl4pPr marL="2743200" indent="0">
              <a:buNone/>
              <a:defRPr sz="3600"/>
            </a:lvl4pPr>
            <a:lvl5pPr marL="3657600" indent="0">
              <a:buNone/>
              <a:defRPr sz="3600"/>
            </a:lvl5pPr>
            <a:lvl6pPr marL="4572000" indent="0">
              <a:buNone/>
              <a:defRPr sz="3600"/>
            </a:lvl6pPr>
            <a:lvl7pPr marL="5486400" indent="0">
              <a:buNone/>
              <a:defRPr sz="3600"/>
            </a:lvl7pPr>
            <a:lvl8pPr marL="6400800" indent="0">
              <a:buNone/>
              <a:defRPr sz="3600"/>
            </a:lvl8pPr>
            <a:lvl9pPr marL="7315200" indent="0">
              <a:buNone/>
              <a:defRPr sz="3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373548" y="5330758"/>
            <a:ext cx="9747148" cy="704856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513876" y="3556876"/>
            <a:ext cx="9795152" cy="1647824"/>
          </a:xfrm>
        </p:spPr>
        <p:txBody>
          <a:bodyPr anchor="ctr" anchorCtr="0"/>
          <a:lstStyle>
            <a:lvl1pPr marL="0" indent="0">
              <a:buNone/>
              <a:defRPr sz="5600"/>
            </a:lvl1pPr>
            <a:lvl2pPr marL="914400" indent="0">
              <a:buNone/>
              <a:defRPr sz="4800"/>
            </a:lvl2pPr>
            <a:lvl3pPr marL="1828800" indent="0">
              <a:buNone/>
              <a:defRPr sz="4000"/>
            </a:lvl3pPr>
            <a:lvl4pPr marL="2743200" indent="0">
              <a:buNone/>
              <a:defRPr sz="3600"/>
            </a:lvl4pPr>
            <a:lvl5pPr marL="3657600" indent="0">
              <a:buNone/>
              <a:defRPr sz="3600"/>
            </a:lvl5pPr>
            <a:lvl6pPr marL="4572000" indent="0">
              <a:buNone/>
              <a:defRPr sz="3600"/>
            </a:lvl6pPr>
            <a:lvl7pPr marL="5486400" indent="0">
              <a:buNone/>
              <a:defRPr sz="3600"/>
            </a:lvl7pPr>
            <a:lvl8pPr marL="6400800" indent="0">
              <a:buNone/>
              <a:defRPr sz="3600"/>
            </a:lvl8pPr>
            <a:lvl9pPr marL="7315200" indent="0">
              <a:buNone/>
              <a:defRPr sz="3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513876" y="5330758"/>
            <a:ext cx="9795152" cy="704856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2FC0FF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833620" y="7090410"/>
            <a:ext cx="14716125" cy="483552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89410" y="12943205"/>
            <a:ext cx="803910" cy="480695"/>
          </a:xfrm>
          <a:prstGeom prst="rect">
            <a:avLst/>
          </a:prstGeom>
        </p:spPr>
        <p:txBody>
          <a:bodyPr wrap="square"/>
          <a:lstStyle>
            <a:lvl1pPr algn="ctr">
              <a:defRPr>
                <a:latin typeface="思源黑体 CN ExtraLight" panose="020B0200000000000000" charset="-122"/>
                <a:ea typeface="思源黑体 CN ExtraLight" panose="020B0200000000000000" charset="-122"/>
                <a:cs typeface="思源黑体 CN ExtraLight" panose="020B0200000000000000" charset="-122"/>
                <a:sym typeface="思源黑体 CN ExtraLight" panose="020B0200000000000000" charset="-122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914400"/>
            <a:ext cx="8330698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6376" y="914402"/>
            <a:ext cx="12344400" cy="108077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6" y="4114800"/>
            <a:ext cx="8330698" cy="7623176"/>
          </a:xfrm>
        </p:spPr>
        <p:txBody>
          <a:bodyPr/>
          <a:lstStyle>
            <a:lvl1pPr marL="0" indent="0">
              <a:buNone/>
              <a:defRPr sz="4000"/>
            </a:lvl1pPr>
            <a:lvl2pPr marL="914400" indent="0">
              <a:buNone/>
              <a:defRPr sz="3600"/>
            </a:lvl2pPr>
            <a:lvl3pPr marL="1828800" indent="0">
              <a:buNone/>
              <a:defRPr sz="3200"/>
            </a:lvl3pPr>
            <a:lvl4pPr marL="2743200" indent="0">
              <a:buNone/>
              <a:defRPr sz="2800"/>
            </a:lvl4pPr>
            <a:lvl5pPr marL="3657600" indent="0">
              <a:buNone/>
              <a:defRPr sz="2800"/>
            </a:lvl5pPr>
            <a:lvl6pPr marL="4572000" indent="0">
              <a:buNone/>
              <a:defRPr sz="2800"/>
            </a:lvl6pPr>
            <a:lvl7pPr marL="5486400" indent="0">
              <a:buNone/>
              <a:defRPr sz="2800"/>
            </a:lvl7pPr>
            <a:lvl8pPr marL="6400800" indent="0">
              <a:buNone/>
              <a:defRPr sz="2800"/>
            </a:lvl8pPr>
            <a:lvl9pPr marL="7315200" indent="0">
              <a:buNone/>
              <a:defRPr sz="2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676400" y="730250"/>
            <a:ext cx="21031200" cy="116236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sz="half" idx="13"/>
          </p:nvPr>
        </p:nvSpPr>
        <p:spPr>
          <a:xfrm>
            <a:off x="5334000" y="946546"/>
            <a:ext cx="13716001" cy="83046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12495609" y="892968"/>
            <a:ext cx="7500938" cy="115550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图像"/>
          <p:cNvSpPr>
            <a:spLocks noGrp="1"/>
          </p:cNvSpPr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7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455" indent="-465455">
              <a:spcBef>
                <a:spcPts val="4500"/>
              </a:spcBef>
              <a:defRPr sz="3800"/>
            </a:lvl1pPr>
            <a:lvl2pPr marL="808355" indent="-465455">
              <a:spcBef>
                <a:spcPts val="4500"/>
              </a:spcBef>
              <a:defRPr sz="3800"/>
            </a:lvl2pPr>
            <a:lvl3pPr marL="1151255" indent="-465455">
              <a:spcBef>
                <a:spcPts val="4500"/>
              </a:spcBef>
              <a:defRPr sz="3800"/>
            </a:lvl3pPr>
            <a:lvl4pPr marL="1494155" indent="-465455">
              <a:spcBef>
                <a:spcPts val="4500"/>
              </a:spcBef>
              <a:defRPr sz="3800"/>
            </a:lvl4pPr>
            <a:lvl5pPr marL="1837055" indent="-465455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图像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8" name="图像"/>
          <p:cNvSpPr>
            <a:spLocks noGrp="1"/>
          </p:cNvSpPr>
          <p:nvPr>
            <p:ph type="pic" sz="quarter" idx="14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9" name="图像"/>
          <p:cNvSpPr>
            <a:spLocks noGrp="1"/>
          </p:cNvSpPr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9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90680" y="13072745"/>
            <a:ext cx="624205" cy="480695"/>
          </a:xfrm>
          <a:prstGeom prst="rect">
            <a:avLst/>
          </a:prstGeom>
          <a:ln w="12700">
            <a:miter lim="400000"/>
          </a:ln>
        </p:spPr>
        <p:txBody>
          <a:bodyPr wrap="square" lIns="71437" tIns="71437" rIns="71437" bIns="71437">
            <a:spAutoFit/>
          </a:bodyPr>
          <a:lstStyle>
            <a:lvl1pPr>
              <a:defRPr sz="2200"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思源黑体 CN Light" panose="020B0300000000000000" charset="-122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ea"/>
          <a:ea typeface="+mj-ea"/>
          <a:cs typeface="+mn-cs"/>
          <a:sym typeface="思源黑体 CN Medium" panose="020B0600000000000000" charset="-122"/>
        </a:defRPr>
      </a:lvl1pPr>
      <a:lvl2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思源黑体 CN Medium" panose="020B0600000000000000" charset="-122"/>
        </a:defRPr>
      </a:lvl2pPr>
      <a:lvl3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思源黑体 CN Medium" panose="020B0600000000000000" charset="-122"/>
        </a:defRPr>
      </a:lvl3pPr>
      <a:lvl4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思源黑体 CN Medium" panose="020B0600000000000000" charset="-122"/>
        </a:defRPr>
      </a:lvl4pPr>
      <a:lvl5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思源黑体 CN Medium" panose="020B0600000000000000" charset="-122"/>
        </a:defRPr>
      </a:lvl5pPr>
      <a:lvl6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思源黑体 CN Medium" panose="020B0600000000000000" charset="-122"/>
        </a:defRPr>
      </a:lvl6pPr>
      <a:lvl7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思源黑体 CN Medium" panose="020B0600000000000000" charset="-122"/>
        </a:defRPr>
      </a:lvl7pPr>
      <a:lvl8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思源黑体 CN Medium" panose="020B0600000000000000" charset="-122"/>
        </a:defRPr>
      </a:lvl8pPr>
      <a:lvl9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思源黑体 CN Medium" panose="020B0600000000000000" charset="-122"/>
        </a:defRPr>
      </a:lvl9pPr>
    </p:titleStyle>
    <p:bodyStyle>
      <a:lvl1pPr marL="6108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charset="-122"/>
          <a:ea typeface="思源黑体 CN Normal" panose="020B0400000000000000" charset="-122"/>
          <a:cs typeface="思源黑体 CN Normal" panose="020B0400000000000000" charset="-122"/>
          <a:sym typeface="思源黑体 CN Normal" panose="020B0400000000000000" charset="-122"/>
        </a:defRPr>
      </a:lvl1pPr>
      <a:lvl2pPr marL="10553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charset="-122"/>
          <a:ea typeface="思源黑体 CN Normal" panose="020B0400000000000000" charset="-122"/>
          <a:cs typeface="思源黑体 CN Normal" panose="020B0400000000000000" charset="-122"/>
          <a:sym typeface="思源黑体 CN Normal" panose="020B0400000000000000" charset="-122"/>
        </a:defRPr>
      </a:lvl2pPr>
      <a:lvl3pPr marL="14998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charset="-122"/>
          <a:ea typeface="思源黑体 CN Normal" panose="020B0400000000000000" charset="-122"/>
          <a:cs typeface="思源黑体 CN Normal" panose="020B0400000000000000" charset="-122"/>
          <a:sym typeface="思源黑体 CN Normal" panose="020B0400000000000000" charset="-122"/>
        </a:defRPr>
      </a:lvl3pPr>
      <a:lvl4pPr marL="19443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charset="-122"/>
          <a:ea typeface="思源黑体 CN Normal" panose="020B0400000000000000" charset="-122"/>
          <a:cs typeface="思源黑体 CN Normal" panose="020B0400000000000000" charset="-122"/>
          <a:sym typeface="思源黑体 CN Normal" panose="020B0400000000000000" charset="-122"/>
        </a:defRPr>
      </a:lvl4pPr>
      <a:lvl5pPr marL="23888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charset="-122"/>
          <a:ea typeface="思源黑体 CN Normal" panose="020B0400000000000000" charset="-122"/>
          <a:cs typeface="思源黑体 CN Normal" panose="020B0400000000000000" charset="-122"/>
          <a:sym typeface="思源黑体 CN Normal" panose="020B0400000000000000" charset="-122"/>
        </a:defRPr>
      </a:lvl5pPr>
      <a:lvl6pPr marL="28333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charset="-122"/>
          <a:ea typeface="思源黑体 CN Normal" panose="020B0400000000000000" charset="-122"/>
          <a:cs typeface="思源黑体 CN Normal" panose="020B0400000000000000" charset="-122"/>
          <a:sym typeface="思源黑体 CN Normal" panose="020B0400000000000000" charset="-122"/>
        </a:defRPr>
      </a:lvl6pPr>
      <a:lvl7pPr marL="32778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charset="-122"/>
          <a:ea typeface="思源黑体 CN Normal" panose="020B0400000000000000" charset="-122"/>
          <a:cs typeface="思源黑体 CN Normal" panose="020B0400000000000000" charset="-122"/>
          <a:sym typeface="思源黑体 CN Normal" panose="020B0400000000000000" charset="-122"/>
        </a:defRPr>
      </a:lvl7pPr>
      <a:lvl8pPr marL="37223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charset="-122"/>
          <a:ea typeface="思源黑体 CN Normal" panose="020B0400000000000000" charset="-122"/>
          <a:cs typeface="思源黑体 CN Normal" panose="020B0400000000000000" charset="-122"/>
          <a:sym typeface="思源黑体 CN Normal" panose="020B0400000000000000" charset="-122"/>
        </a:defRPr>
      </a:lvl8pPr>
      <a:lvl9pPr marL="41668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charset="-122"/>
          <a:ea typeface="思源黑体 CN Normal" panose="020B0400000000000000" charset="-122"/>
          <a:cs typeface="思源黑体 CN Normal" panose="020B0400000000000000" charset="-122"/>
          <a:sym typeface="思源黑体 CN Normal" panose="020B0400000000000000" charset="-122"/>
        </a:defRPr>
      </a:lvl9pPr>
    </p:bodyStyle>
    <p:otherStyle>
      <a:lvl1pPr marL="0" marR="0" indent="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思源黑体 CN Light" panose="020B0300000000000000" charset="-122"/>
        </a:defRPr>
      </a:lvl1pPr>
      <a:lvl2pPr marL="0" marR="0" indent="2286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思源黑体 CN Light" panose="020B0300000000000000" charset="-122"/>
        </a:defRPr>
      </a:lvl2pPr>
      <a:lvl3pPr marL="0" marR="0" indent="4572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思源黑体 CN Light" panose="020B0300000000000000" charset="-122"/>
        </a:defRPr>
      </a:lvl3pPr>
      <a:lvl4pPr marL="0" marR="0" indent="6858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思源黑体 CN Light" panose="020B0300000000000000" charset="-122"/>
        </a:defRPr>
      </a:lvl4pPr>
      <a:lvl5pPr marL="0" marR="0" indent="9144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思源黑体 CN Light" panose="020B0300000000000000" charset="-122"/>
        </a:defRPr>
      </a:lvl5pPr>
      <a:lvl6pPr marL="0" marR="0" indent="11430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思源黑体 CN Light" panose="020B0300000000000000" charset="-122"/>
        </a:defRPr>
      </a:lvl6pPr>
      <a:lvl7pPr marL="0" marR="0" indent="13716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思源黑体 CN Light" panose="020B0300000000000000" charset="-122"/>
        </a:defRPr>
      </a:lvl7pPr>
      <a:lvl8pPr marL="0" marR="0" indent="16002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思源黑体 CN Light" panose="020B0300000000000000" charset="-122"/>
        </a:defRPr>
      </a:lvl8pPr>
      <a:lvl9pPr marL="0" marR="0" indent="18288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思源黑体 CN Light" panose="020B0300000000000000" charset="-122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ct val="401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ct val="401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3" Type="http://schemas.openxmlformats.org/officeDocument/2006/relationships/slideLayout" Target="../slideLayouts/slideLayout2.xml"/><Relationship Id="rId22" Type="http://schemas.openxmlformats.org/officeDocument/2006/relationships/image" Target="../media/image14.png"/><Relationship Id="rId21" Type="http://schemas.openxmlformats.org/officeDocument/2006/relationships/image" Target="../media/image13.png"/><Relationship Id="rId20" Type="http://schemas.openxmlformats.org/officeDocument/2006/relationships/tags" Target="../tags/tag82.xml"/><Relationship Id="rId2" Type="http://schemas.openxmlformats.org/officeDocument/2006/relationships/tags" Target="../tags/tag64.xml"/><Relationship Id="rId19" Type="http://schemas.openxmlformats.org/officeDocument/2006/relationships/tags" Target="../tags/tag81.xml"/><Relationship Id="rId18" Type="http://schemas.openxmlformats.org/officeDocument/2006/relationships/tags" Target="../tags/tag80.xml"/><Relationship Id="rId17" Type="http://schemas.openxmlformats.org/officeDocument/2006/relationships/tags" Target="../tags/tag79.xml"/><Relationship Id="rId16" Type="http://schemas.openxmlformats.org/officeDocument/2006/relationships/tags" Target="../tags/tag78.xml"/><Relationship Id="rId15" Type="http://schemas.openxmlformats.org/officeDocument/2006/relationships/tags" Target="../tags/tag77.xml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tags" Target="../tags/tag6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84.xml"/><Relationship Id="rId1" Type="http://schemas.openxmlformats.org/officeDocument/2006/relationships/tags" Target="../tags/tag8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microsoft.com/office/2007/relationships/hdphoto" Target="../media/image19.wdp"/><Relationship Id="rId3" Type="http://schemas.openxmlformats.org/officeDocument/2006/relationships/image" Target="../media/image18.jpeg"/><Relationship Id="rId2" Type="http://schemas.microsoft.com/office/2007/relationships/hdphoto" Target="../media/image17.wdp"/><Relationship Id="rId1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9" Type="http://schemas.openxmlformats.org/officeDocument/2006/relationships/slideLayout" Target="../slideLayouts/slideLayout2.xml"/><Relationship Id="rId28" Type="http://schemas.openxmlformats.org/officeDocument/2006/relationships/tags" Target="../tags/tag117.xml"/><Relationship Id="rId27" Type="http://schemas.openxmlformats.org/officeDocument/2006/relationships/tags" Target="../tags/tag116.xml"/><Relationship Id="rId26" Type="http://schemas.openxmlformats.org/officeDocument/2006/relationships/tags" Target="../tags/tag115.xml"/><Relationship Id="rId25" Type="http://schemas.openxmlformats.org/officeDocument/2006/relationships/tags" Target="../tags/tag114.xml"/><Relationship Id="rId24" Type="http://schemas.openxmlformats.org/officeDocument/2006/relationships/tags" Target="../tags/tag113.xml"/><Relationship Id="rId23" Type="http://schemas.openxmlformats.org/officeDocument/2006/relationships/tags" Target="../tags/tag112.xml"/><Relationship Id="rId22" Type="http://schemas.openxmlformats.org/officeDocument/2006/relationships/tags" Target="../tags/tag111.xml"/><Relationship Id="rId21" Type="http://schemas.openxmlformats.org/officeDocument/2006/relationships/tags" Target="../tags/tag110.xml"/><Relationship Id="rId20" Type="http://schemas.openxmlformats.org/officeDocument/2006/relationships/tags" Target="../tags/tag109.xml"/><Relationship Id="rId2" Type="http://schemas.openxmlformats.org/officeDocument/2006/relationships/tags" Target="../tags/tag91.xml"/><Relationship Id="rId19" Type="http://schemas.openxmlformats.org/officeDocument/2006/relationships/tags" Target="../tags/tag108.xml"/><Relationship Id="rId18" Type="http://schemas.openxmlformats.org/officeDocument/2006/relationships/tags" Target="../tags/tag107.xml"/><Relationship Id="rId17" Type="http://schemas.openxmlformats.org/officeDocument/2006/relationships/tags" Target="../tags/tag106.xml"/><Relationship Id="rId16" Type="http://schemas.openxmlformats.org/officeDocument/2006/relationships/tags" Target="../tags/tag105.xml"/><Relationship Id="rId15" Type="http://schemas.openxmlformats.org/officeDocument/2006/relationships/tags" Target="../tags/tag104.xml"/><Relationship Id="rId14" Type="http://schemas.openxmlformats.org/officeDocument/2006/relationships/tags" Target="../tags/tag103.xml"/><Relationship Id="rId13" Type="http://schemas.openxmlformats.org/officeDocument/2006/relationships/tags" Target="../tags/tag102.xml"/><Relationship Id="rId12" Type="http://schemas.openxmlformats.org/officeDocument/2006/relationships/tags" Target="../tags/tag101.xml"/><Relationship Id="rId11" Type="http://schemas.openxmlformats.org/officeDocument/2006/relationships/tags" Target="../tags/tag100.xml"/><Relationship Id="rId10" Type="http://schemas.openxmlformats.org/officeDocument/2006/relationships/tags" Target="../tags/tag99.xml"/><Relationship Id="rId1" Type="http://schemas.openxmlformats.org/officeDocument/2006/relationships/tags" Target="../tags/tag90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4" Type="http://schemas.openxmlformats.org/officeDocument/2006/relationships/slideLayout" Target="../slideLayouts/slideLayout10.xml"/><Relationship Id="rId23" Type="http://schemas.openxmlformats.org/officeDocument/2006/relationships/tags" Target="../tags/tag47.xml"/><Relationship Id="rId22" Type="http://schemas.openxmlformats.org/officeDocument/2006/relationships/tags" Target="../tags/tag46.xml"/><Relationship Id="rId21" Type="http://schemas.openxmlformats.org/officeDocument/2006/relationships/tags" Target="../tags/tag45.xml"/><Relationship Id="rId20" Type="http://schemas.openxmlformats.org/officeDocument/2006/relationships/tags" Target="../tags/tag44.xml"/><Relationship Id="rId2" Type="http://schemas.openxmlformats.org/officeDocument/2006/relationships/image" Target="../media/image4.jpeg"/><Relationship Id="rId19" Type="http://schemas.openxmlformats.org/officeDocument/2006/relationships/tags" Target="../tags/tag43.xml"/><Relationship Id="rId18" Type="http://schemas.openxmlformats.org/officeDocument/2006/relationships/tags" Target="../tags/tag42.xml"/><Relationship Id="rId17" Type="http://schemas.openxmlformats.org/officeDocument/2006/relationships/tags" Target="../tags/tag41.xml"/><Relationship Id="rId16" Type="http://schemas.openxmlformats.org/officeDocument/2006/relationships/tags" Target="../tags/tag40.xml"/><Relationship Id="rId15" Type="http://schemas.openxmlformats.org/officeDocument/2006/relationships/tags" Target="../tags/tag39.xml"/><Relationship Id="rId14" Type="http://schemas.openxmlformats.org/officeDocument/2006/relationships/tags" Target="../tags/tag38.xml"/><Relationship Id="rId13" Type="http://schemas.openxmlformats.org/officeDocument/2006/relationships/tags" Target="../tags/tag37.xml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tags" Target="../tags/tag26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126.xml"/><Relationship Id="rId8" Type="http://schemas.openxmlformats.org/officeDocument/2006/relationships/tags" Target="../tags/tag125.xml"/><Relationship Id="rId7" Type="http://schemas.openxmlformats.org/officeDocument/2006/relationships/tags" Target="../tags/tag124.xml"/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tags" Target="../tags/tag121.xml"/><Relationship Id="rId3" Type="http://schemas.openxmlformats.org/officeDocument/2006/relationships/tags" Target="../tags/tag120.xml"/><Relationship Id="rId21" Type="http://schemas.openxmlformats.org/officeDocument/2006/relationships/slideLayout" Target="../slideLayouts/slideLayout2.xml"/><Relationship Id="rId20" Type="http://schemas.openxmlformats.org/officeDocument/2006/relationships/tags" Target="../tags/tag137.xml"/><Relationship Id="rId2" Type="http://schemas.openxmlformats.org/officeDocument/2006/relationships/tags" Target="../tags/tag119.xml"/><Relationship Id="rId19" Type="http://schemas.openxmlformats.org/officeDocument/2006/relationships/tags" Target="../tags/tag136.xml"/><Relationship Id="rId18" Type="http://schemas.openxmlformats.org/officeDocument/2006/relationships/tags" Target="../tags/tag135.xml"/><Relationship Id="rId17" Type="http://schemas.openxmlformats.org/officeDocument/2006/relationships/tags" Target="../tags/tag134.xml"/><Relationship Id="rId16" Type="http://schemas.openxmlformats.org/officeDocument/2006/relationships/tags" Target="../tags/tag133.xml"/><Relationship Id="rId15" Type="http://schemas.openxmlformats.org/officeDocument/2006/relationships/tags" Target="../tags/tag132.xml"/><Relationship Id="rId14" Type="http://schemas.openxmlformats.org/officeDocument/2006/relationships/tags" Target="../tags/tag131.xml"/><Relationship Id="rId13" Type="http://schemas.openxmlformats.org/officeDocument/2006/relationships/tags" Target="../tags/tag130.xml"/><Relationship Id="rId12" Type="http://schemas.openxmlformats.org/officeDocument/2006/relationships/tags" Target="../tags/tag129.xml"/><Relationship Id="rId11" Type="http://schemas.openxmlformats.org/officeDocument/2006/relationships/tags" Target="../tags/tag128.xml"/><Relationship Id="rId10" Type="http://schemas.openxmlformats.org/officeDocument/2006/relationships/tags" Target="../tags/tag127.xml"/><Relationship Id="rId1" Type="http://schemas.openxmlformats.org/officeDocument/2006/relationships/tags" Target="../tags/tag1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Relationship Id="rId3" Type="http://schemas.openxmlformats.org/officeDocument/2006/relationships/image" Target="../media/image24.jpeg"/><Relationship Id="rId2" Type="http://schemas.microsoft.com/office/2007/relationships/hdphoto" Target="../media/image23.wdp"/><Relationship Id="rId1" Type="http://schemas.openxmlformats.org/officeDocument/2006/relationships/image" Target="../media/image22.jpe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1.xml"/><Relationship Id="rId4" Type="http://schemas.openxmlformats.org/officeDocument/2006/relationships/tags" Target="../tags/tag141.xml"/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" Type="http://schemas.openxmlformats.org/officeDocument/2006/relationships/tags" Target="../tags/tag13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4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tiff"/><Relationship Id="rId8" Type="http://schemas.openxmlformats.org/officeDocument/2006/relationships/image" Target="../media/image5.tiff"/><Relationship Id="rId7" Type="http://schemas.openxmlformats.org/officeDocument/2006/relationships/image" Target="../media/image4.tiff"/><Relationship Id="rId6" Type="http://schemas.openxmlformats.org/officeDocument/2006/relationships/image" Target="../media/image3.tiff"/><Relationship Id="rId5" Type="http://schemas.openxmlformats.org/officeDocument/2006/relationships/image" Target="../media/image6.jpeg"/><Relationship Id="rId4" Type="http://schemas.openxmlformats.org/officeDocument/2006/relationships/image" Target="../media/image2.tiff"/><Relationship Id="rId3" Type="http://schemas.openxmlformats.org/officeDocument/2006/relationships/image" Target="../media/image1.tiff"/><Relationship Id="rId2" Type="http://schemas.openxmlformats.org/officeDocument/2006/relationships/image" Target="../media/image5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8.tiff"/><Relationship Id="rId10" Type="http://schemas.openxmlformats.org/officeDocument/2006/relationships/image" Target="../media/image7.tiff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1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1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56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62.xml"/><Relationship Id="rId1" Type="http://schemas.openxmlformats.org/officeDocument/2006/relationships/tags" Target="../tags/tag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/>
          <p:cNvSpPr txBox="1"/>
          <p:nvPr userDrawn="1"/>
        </p:nvSpPr>
        <p:spPr>
          <a:xfrm>
            <a:off x="1895475" y="5797419"/>
            <a:ext cx="17743173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0" dirty="0" smtClean="0">
                <a:solidFill>
                  <a:srgbClr val="00B0F0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数字化转型规划书</a:t>
            </a:r>
            <a:r>
              <a:rPr lang="en-US" altLang="zh-CN" sz="8000" dirty="0" smtClean="0">
                <a:solidFill>
                  <a:srgbClr val="00B0F0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-</a:t>
            </a:r>
            <a:r>
              <a:rPr lang="zh-CN" altLang="en-US" sz="8000" dirty="0" smtClean="0">
                <a:solidFill>
                  <a:srgbClr val="00B0F0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沪上阿姨</a:t>
            </a:r>
            <a:endParaRPr lang="zh-CN" altLang="en-US" sz="8000" dirty="0" smtClean="0">
              <a:solidFill>
                <a:srgbClr val="00B0F0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</p:txBody>
      </p:sp>
      <p:pic>
        <p:nvPicPr>
          <p:cNvPr id="46" name="图片 45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21" r="18221"/>
          <a:stretch>
            <a:fillRect/>
          </a:stretch>
        </p:blipFill>
        <p:spPr>
          <a:xfrm>
            <a:off x="1064985" y="9207590"/>
            <a:ext cx="4097020" cy="4097020"/>
          </a:xfrm>
          <a:prstGeom prst="rect">
            <a:avLst/>
          </a:prstGeom>
        </p:spPr>
      </p:pic>
      <p:sp>
        <p:nvSpPr>
          <p:cNvPr id="47" name="文本框 46"/>
          <p:cNvSpPr txBox="1"/>
          <p:nvPr/>
        </p:nvSpPr>
        <p:spPr>
          <a:xfrm>
            <a:off x="1895475" y="7138035"/>
            <a:ext cx="12429490" cy="1089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69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思源黑体 CN Regular" panose="020B0500000000000000" charset="-122"/>
                <a:ea typeface="思源黑体 CN Regular" panose="020B0500000000000000" charset="-122"/>
                <a:cs typeface="黑体" panose="02010609060101010101" charset="-122"/>
                <a:sym typeface="Source Han Sans CN Bold Bold"/>
              </a:rPr>
              <a:t>维格智数vikadata帮助组织实现全案数字化转型</a:t>
            </a:r>
            <a:endParaRPr kumimoji="0" lang="zh-CN" altLang="en-US" sz="2800" b="0" i="0" u="none" strike="noStrike" cap="none" spc="0" normalizeH="0" baseline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FillTx/>
              <a:latin typeface="思源黑体 CN Regular" panose="020B0500000000000000" charset="-122"/>
              <a:ea typeface="思源黑体 CN Regular" panose="020B0500000000000000" charset="-122"/>
              <a:cs typeface="黑体" panose="02010609060101010101" charset="-122"/>
              <a:sym typeface="Source Han Sans CN Bold Bold"/>
            </a:endParaRPr>
          </a:p>
          <a:p>
            <a:pPr marL="0" marR="0" indent="0" algn="l" defTabSz="82169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思源黑体 CN Regular" panose="020B0500000000000000" charset="-122"/>
                <a:ea typeface="思源黑体 CN Regular" panose="020B0500000000000000" charset="-122"/>
                <a:cs typeface="黑体" panose="02010609060101010101" charset="-122"/>
                <a:sym typeface="Source Han Sans CN Bold Bold"/>
              </a:rPr>
              <a:t>带来更多的业务、更多的客户、更多的收入</a:t>
            </a:r>
            <a:endParaRPr kumimoji="0" lang="zh-CN" altLang="en-US" sz="2800" b="0" i="0" u="none" strike="noStrike" cap="none" spc="0" normalizeH="0" baseline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FillTx/>
              <a:latin typeface="思源黑体 CN Regular" panose="020B0500000000000000" charset="-122"/>
              <a:ea typeface="思源黑体 CN Regular" panose="020B0500000000000000" charset="-122"/>
              <a:cs typeface="黑体" panose="02010609060101010101" charset="-122"/>
              <a:sym typeface="Source Han Sans CN Bold Bold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81006" y="10722300"/>
            <a:ext cx="1232263" cy="10675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6000" dirty="0" smtClean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×</a:t>
            </a:r>
            <a:endParaRPr kumimoji="0" lang="zh-CN" altLang="en-US" sz="60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Source Han Sans CN Bold Bold"/>
            </a:endParaRPr>
          </a:p>
        </p:txBody>
      </p:sp>
      <p:pic>
        <p:nvPicPr>
          <p:cNvPr id="2" name="图片 1" descr="WechatIMG3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590" y="9968230"/>
            <a:ext cx="2346325" cy="234632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3.1.1 </a:t>
            </a:r>
            <a:r>
              <a:rPr lang="zh-CN" altLang="en-US"/>
              <a:t>三维一</a:t>
            </a:r>
            <a:r>
              <a:rPr lang="zh-CN" altLang="en-US"/>
              <a:t>体的会员体系（管理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"/>
          </p:nvPr>
        </p:nvSpPr>
        <p:spPr>
          <a:xfrm>
            <a:off x="1056005" y="1346200"/>
            <a:ext cx="5772150" cy="511175"/>
          </a:xfrm>
        </p:spPr>
        <p:txBody>
          <a:bodyPr/>
          <a:p>
            <a:r>
              <a:rPr lang="en-US" altLang="zh-CN"/>
              <a:t>OKR - </a:t>
            </a:r>
            <a:r>
              <a:t>三方平衡，数字化重构业务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26801" y="2391410"/>
            <a:ext cx="21887875" cy="9464623"/>
            <a:chOff x="10053" y="6024"/>
            <a:chExt cx="17976" cy="7773"/>
          </a:xfrm>
        </p:grpSpPr>
        <p:sp>
          <p:nvSpPr>
            <p:cNvPr id="28" name="任意多边形 27"/>
            <p:cNvSpPr/>
            <p:nvPr>
              <p:custDataLst>
                <p:tags r:id="rId1"/>
              </p:custDataLst>
            </p:nvPr>
          </p:nvSpPr>
          <p:spPr>
            <a:xfrm>
              <a:off x="16750" y="7787"/>
              <a:ext cx="5076" cy="2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70" extrusionOk="0">
                  <a:moveTo>
                    <a:pt x="0" y="7364"/>
                  </a:moveTo>
                  <a:lnTo>
                    <a:pt x="4221" y="20670"/>
                  </a:lnTo>
                  <a:cubicBezTo>
                    <a:pt x="4281" y="18027"/>
                    <a:pt x="5038" y="15556"/>
                    <a:pt x="6297" y="13894"/>
                  </a:cubicBezTo>
                  <a:cubicBezTo>
                    <a:pt x="7479" y="12333"/>
                    <a:pt x="9001" y="11630"/>
                    <a:pt x="10508" y="11947"/>
                  </a:cubicBezTo>
                  <a:lnTo>
                    <a:pt x="21600" y="12861"/>
                  </a:lnTo>
                  <a:cubicBezTo>
                    <a:pt x="19899" y="6224"/>
                    <a:pt x="16234" y="1478"/>
                    <a:pt x="11893" y="289"/>
                  </a:cubicBezTo>
                  <a:cubicBezTo>
                    <a:pt x="7444" y="-930"/>
                    <a:pt x="2930" y="1756"/>
                    <a:pt x="0" y="7364"/>
                  </a:cubicBezTo>
                  <a:close/>
                </a:path>
              </a:pathLst>
            </a:custGeom>
            <a:solidFill>
              <a:srgbClr val="1F74AD"/>
            </a:solidFill>
            <a:ln w="12700">
              <a:miter lim="400000"/>
            </a:ln>
          </p:spPr>
          <p:txBody>
            <a:bodyPr anchor="ctr"/>
            <a:p>
              <a:pPr algn="ctr">
                <a:lnSpc>
                  <a:spcPct val="130000"/>
                </a:lnSpc>
              </a:pPr>
              <a:endParaRPr dirty="0">
                <a:latin typeface="思源黑体 CN Medium" panose="020B0600000000000000" charset="-122"/>
                <a:ea typeface="思源黑体 CN Medium" panose="020B0600000000000000" charset="-122"/>
              </a:endParaRPr>
            </a:p>
          </p:txBody>
        </p:sp>
        <p:sp>
          <p:nvSpPr>
            <p:cNvPr id="29" name="任意多边形 28"/>
            <p:cNvSpPr/>
            <p:nvPr>
              <p:custDataLst>
                <p:tags r:id="rId2"/>
              </p:custDataLst>
            </p:nvPr>
          </p:nvSpPr>
          <p:spPr>
            <a:xfrm>
              <a:off x="16035" y="8983"/>
              <a:ext cx="3693" cy="4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6" h="21600" extrusionOk="0">
                  <a:moveTo>
                    <a:pt x="3509" y="0"/>
                  </a:moveTo>
                  <a:lnTo>
                    <a:pt x="10247" y="10469"/>
                  </a:lnTo>
                  <a:cubicBezTo>
                    <a:pt x="11074" y="12007"/>
                    <a:pt x="12677" y="13195"/>
                    <a:pt x="14660" y="13739"/>
                  </a:cubicBezTo>
                  <a:cubicBezTo>
                    <a:pt x="16756" y="14314"/>
                    <a:pt x="19063" y="14114"/>
                    <a:pt x="20956" y="13194"/>
                  </a:cubicBezTo>
                  <a:lnTo>
                    <a:pt x="14097" y="21600"/>
                  </a:lnTo>
                  <a:cubicBezTo>
                    <a:pt x="7204" y="20596"/>
                    <a:pt x="1765" y="16355"/>
                    <a:pt x="346" y="10880"/>
                  </a:cubicBezTo>
                  <a:cubicBezTo>
                    <a:pt x="-644" y="7059"/>
                    <a:pt x="512" y="3083"/>
                    <a:pt x="3509" y="0"/>
                  </a:cubicBezTo>
                  <a:close/>
                </a:path>
              </a:pathLst>
            </a:custGeom>
            <a:solidFill>
              <a:srgbClr val="1AA3AA"/>
            </a:solidFill>
            <a:ln w="12700">
              <a:miter lim="400000"/>
            </a:ln>
          </p:spPr>
          <p:txBody>
            <a:bodyPr anchor="ctr"/>
            <a:p>
              <a:pPr algn="ctr">
                <a:lnSpc>
                  <a:spcPct val="130000"/>
                </a:lnSpc>
              </a:pPr>
              <a:endParaRPr>
                <a:latin typeface="思源黑体 CN Medium" panose="020B0600000000000000" charset="-122"/>
                <a:ea typeface="思源黑体 CN Medium" panose="020B0600000000000000" charset="-122"/>
              </a:endParaRPr>
            </a:p>
          </p:txBody>
        </p:sp>
        <p:sp>
          <p:nvSpPr>
            <p:cNvPr id="30" name="任意多边形 29"/>
            <p:cNvSpPr/>
            <p:nvPr>
              <p:custDataLst>
                <p:tags r:id="rId3"/>
              </p:custDataLst>
            </p:nvPr>
          </p:nvSpPr>
          <p:spPr>
            <a:xfrm>
              <a:off x="18674" y="9654"/>
              <a:ext cx="3371" cy="4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1" h="21052" extrusionOk="0">
                  <a:moveTo>
                    <a:pt x="19386" y="520"/>
                  </a:moveTo>
                  <a:lnTo>
                    <a:pt x="5965" y="0"/>
                  </a:lnTo>
                  <a:cubicBezTo>
                    <a:pt x="8250" y="1033"/>
                    <a:pt x="9788" y="2931"/>
                    <a:pt x="10086" y="5085"/>
                  </a:cubicBezTo>
                  <a:cubicBezTo>
                    <a:pt x="10308" y="6692"/>
                    <a:pt x="9809" y="8309"/>
                    <a:pt x="8686" y="9627"/>
                  </a:cubicBezTo>
                  <a:lnTo>
                    <a:pt x="0" y="20932"/>
                  </a:lnTo>
                  <a:cubicBezTo>
                    <a:pt x="6366" y="21600"/>
                    <a:pt x="12685" y="19431"/>
                    <a:pt x="16644" y="15219"/>
                  </a:cubicBezTo>
                  <a:cubicBezTo>
                    <a:pt x="20562" y="11051"/>
                    <a:pt x="21600" y="5484"/>
                    <a:pt x="19386" y="520"/>
                  </a:cubicBezTo>
                  <a:close/>
                </a:path>
              </a:pathLst>
            </a:custGeom>
            <a:solidFill>
              <a:srgbClr val="3498DB"/>
            </a:solidFill>
            <a:ln w="12700">
              <a:miter lim="400000"/>
            </a:ln>
          </p:spPr>
          <p:txBody>
            <a:bodyPr anchor="ctr"/>
            <a:p>
              <a:pPr algn="ctr">
                <a:lnSpc>
                  <a:spcPct val="130000"/>
                </a:lnSpc>
              </a:pPr>
              <a:endParaRPr>
                <a:latin typeface="思源黑体 CN Medium" panose="020B0600000000000000" charset="-122"/>
                <a:ea typeface="思源黑体 CN Medium" panose="020B0600000000000000" charset="-122"/>
              </a:endParaRPr>
            </a:p>
          </p:txBody>
        </p:sp>
        <p:sp>
          <p:nvSpPr>
            <p:cNvPr id="33" name="任意多边形 32"/>
            <p:cNvSpPr/>
            <p:nvPr>
              <p:custDataLst>
                <p:tags r:id="rId4"/>
              </p:custDataLst>
            </p:nvPr>
          </p:nvSpPr>
          <p:spPr>
            <a:xfrm>
              <a:off x="17350" y="8661"/>
              <a:ext cx="811" cy="810"/>
            </a:xfrm>
            <a:custGeom>
              <a:avLst/>
              <a:gdLst>
                <a:gd name="connsiteX0" fmla="*/ 482620 w 607097"/>
                <a:gd name="connsiteY0" fmla="*/ 381169 h 606722"/>
                <a:gd name="connsiteX1" fmla="*/ 496768 w 607097"/>
                <a:gd name="connsiteY1" fmla="*/ 381169 h 606722"/>
                <a:gd name="connsiteX2" fmla="*/ 510916 w 607097"/>
                <a:gd name="connsiteY2" fmla="*/ 395381 h 606722"/>
                <a:gd name="connsiteX3" fmla="*/ 510916 w 607097"/>
                <a:gd name="connsiteY3" fmla="*/ 409505 h 606722"/>
                <a:gd name="connsiteX4" fmla="*/ 503887 w 607097"/>
                <a:gd name="connsiteY4" fmla="*/ 412525 h 606722"/>
                <a:gd name="connsiteX5" fmla="*/ 496768 w 607097"/>
                <a:gd name="connsiteY5" fmla="*/ 409505 h 606722"/>
                <a:gd name="connsiteX6" fmla="*/ 482620 w 607097"/>
                <a:gd name="connsiteY6" fmla="*/ 395381 h 606722"/>
                <a:gd name="connsiteX7" fmla="*/ 482620 w 607097"/>
                <a:gd name="connsiteY7" fmla="*/ 381169 h 606722"/>
                <a:gd name="connsiteX8" fmla="*/ 546398 w 607097"/>
                <a:gd name="connsiteY8" fmla="*/ 242745 h 606722"/>
                <a:gd name="connsiteX9" fmla="*/ 566606 w 607097"/>
                <a:gd name="connsiteY9" fmla="*/ 242745 h 606722"/>
                <a:gd name="connsiteX10" fmla="*/ 576754 w 607097"/>
                <a:gd name="connsiteY10" fmla="*/ 252756 h 606722"/>
                <a:gd name="connsiteX11" fmla="*/ 566606 w 607097"/>
                <a:gd name="connsiteY11" fmla="*/ 262856 h 606722"/>
                <a:gd name="connsiteX12" fmla="*/ 546398 w 607097"/>
                <a:gd name="connsiteY12" fmla="*/ 262856 h 606722"/>
                <a:gd name="connsiteX13" fmla="*/ 536249 w 607097"/>
                <a:gd name="connsiteY13" fmla="*/ 252756 h 606722"/>
                <a:gd name="connsiteX14" fmla="*/ 546398 w 607097"/>
                <a:gd name="connsiteY14" fmla="*/ 242745 h 606722"/>
                <a:gd name="connsiteX15" fmla="*/ 353968 w 607097"/>
                <a:gd name="connsiteY15" fmla="*/ 101120 h 606722"/>
                <a:gd name="connsiteX16" fmla="*/ 364118 w 607097"/>
                <a:gd name="connsiteY16" fmla="*/ 111251 h 606722"/>
                <a:gd name="connsiteX17" fmla="*/ 364118 w 607097"/>
                <a:gd name="connsiteY17" fmla="*/ 242683 h 606722"/>
                <a:gd name="connsiteX18" fmla="*/ 424838 w 607097"/>
                <a:gd name="connsiteY18" fmla="*/ 242683 h 606722"/>
                <a:gd name="connsiteX19" fmla="*/ 434988 w 607097"/>
                <a:gd name="connsiteY19" fmla="*/ 252725 h 606722"/>
                <a:gd name="connsiteX20" fmla="*/ 424838 w 607097"/>
                <a:gd name="connsiteY20" fmla="*/ 262856 h 606722"/>
                <a:gd name="connsiteX21" fmla="*/ 353968 w 607097"/>
                <a:gd name="connsiteY21" fmla="*/ 262856 h 606722"/>
                <a:gd name="connsiteX22" fmla="*/ 343818 w 607097"/>
                <a:gd name="connsiteY22" fmla="*/ 252725 h 606722"/>
                <a:gd name="connsiteX23" fmla="*/ 343818 w 607097"/>
                <a:gd name="connsiteY23" fmla="*/ 111251 h 606722"/>
                <a:gd name="connsiteX24" fmla="*/ 353968 w 607097"/>
                <a:gd name="connsiteY24" fmla="*/ 101120 h 606722"/>
                <a:gd name="connsiteX25" fmla="*/ 496768 w 607097"/>
                <a:gd name="connsiteY25" fmla="*/ 96101 h 606722"/>
                <a:gd name="connsiteX26" fmla="*/ 510916 w 607097"/>
                <a:gd name="connsiteY26" fmla="*/ 96101 h 606722"/>
                <a:gd name="connsiteX27" fmla="*/ 510916 w 607097"/>
                <a:gd name="connsiteY27" fmla="*/ 110217 h 606722"/>
                <a:gd name="connsiteX28" fmla="*/ 496768 w 607097"/>
                <a:gd name="connsiteY28" fmla="*/ 124334 h 606722"/>
                <a:gd name="connsiteX29" fmla="*/ 489650 w 607097"/>
                <a:gd name="connsiteY29" fmla="*/ 127441 h 606722"/>
                <a:gd name="connsiteX30" fmla="*/ 482620 w 607097"/>
                <a:gd name="connsiteY30" fmla="*/ 124334 h 606722"/>
                <a:gd name="connsiteX31" fmla="*/ 482620 w 607097"/>
                <a:gd name="connsiteY31" fmla="*/ 110217 h 606722"/>
                <a:gd name="connsiteX32" fmla="*/ 196955 w 607097"/>
                <a:gd name="connsiteY32" fmla="*/ 96101 h 606722"/>
                <a:gd name="connsiteX33" fmla="*/ 211110 w 607097"/>
                <a:gd name="connsiteY33" fmla="*/ 96101 h 606722"/>
                <a:gd name="connsiteX34" fmla="*/ 225355 w 607097"/>
                <a:gd name="connsiteY34" fmla="*/ 110217 h 606722"/>
                <a:gd name="connsiteX35" fmla="*/ 225355 w 607097"/>
                <a:gd name="connsiteY35" fmla="*/ 124334 h 606722"/>
                <a:gd name="connsiteX36" fmla="*/ 218233 w 607097"/>
                <a:gd name="connsiteY36" fmla="*/ 127441 h 606722"/>
                <a:gd name="connsiteX37" fmla="*/ 211110 w 607097"/>
                <a:gd name="connsiteY37" fmla="*/ 124334 h 606722"/>
                <a:gd name="connsiteX38" fmla="*/ 196955 w 607097"/>
                <a:gd name="connsiteY38" fmla="*/ 110217 h 606722"/>
                <a:gd name="connsiteX39" fmla="*/ 196955 w 607097"/>
                <a:gd name="connsiteY39" fmla="*/ 96101 h 606722"/>
                <a:gd name="connsiteX40" fmla="*/ 103963 w 607097"/>
                <a:gd name="connsiteY40" fmla="*/ 81761 h 606722"/>
                <a:gd name="connsiteX41" fmla="*/ 87598 w 607097"/>
                <a:gd name="connsiteY41" fmla="*/ 90026 h 606722"/>
                <a:gd name="connsiteX42" fmla="*/ 62322 w 607097"/>
                <a:gd name="connsiteY42" fmla="*/ 115266 h 606722"/>
                <a:gd name="connsiteX43" fmla="*/ 34998 w 607097"/>
                <a:gd name="connsiteY43" fmla="*/ 265902 h 606722"/>
                <a:gd name="connsiteX44" fmla="*/ 75494 w 607097"/>
                <a:gd name="connsiteY44" fmla="*/ 322602 h 606722"/>
                <a:gd name="connsiteX45" fmla="*/ 283044 w 607097"/>
                <a:gd name="connsiteY45" fmla="*/ 530826 h 606722"/>
                <a:gd name="connsiteX46" fmla="*/ 327634 w 607097"/>
                <a:gd name="connsiteY46" fmla="*/ 565219 h 606722"/>
                <a:gd name="connsiteX47" fmla="*/ 490684 w 607097"/>
                <a:gd name="connsiteY47" fmla="*/ 545046 h 606722"/>
                <a:gd name="connsiteX48" fmla="*/ 515960 w 607097"/>
                <a:gd name="connsiteY48" fmla="*/ 519717 h 606722"/>
                <a:gd name="connsiteX49" fmla="*/ 521033 w 607097"/>
                <a:gd name="connsiteY49" fmla="*/ 485324 h 606722"/>
                <a:gd name="connsiteX50" fmla="*/ 434969 w 607097"/>
                <a:gd name="connsiteY50" fmla="*/ 411561 h 606722"/>
                <a:gd name="connsiteX51" fmla="*/ 414321 w 607097"/>
                <a:gd name="connsiteY51" fmla="*/ 406318 h 606722"/>
                <a:gd name="connsiteX52" fmla="*/ 413698 w 607097"/>
                <a:gd name="connsiteY52" fmla="*/ 406496 h 606722"/>
                <a:gd name="connsiteX53" fmla="*/ 405599 w 607097"/>
                <a:gd name="connsiteY53" fmla="*/ 413605 h 606722"/>
                <a:gd name="connsiteX54" fmla="*/ 404620 w 607097"/>
                <a:gd name="connsiteY54" fmla="*/ 414583 h 606722"/>
                <a:gd name="connsiteX55" fmla="*/ 373202 w 607097"/>
                <a:gd name="connsiteY55" fmla="*/ 447910 h 606722"/>
                <a:gd name="connsiteX56" fmla="*/ 349528 w 607097"/>
                <a:gd name="connsiteY56" fmla="*/ 459552 h 606722"/>
                <a:gd name="connsiteX57" fmla="*/ 405599 w 607097"/>
                <a:gd name="connsiteY57" fmla="*/ 475282 h 606722"/>
                <a:gd name="connsiteX58" fmla="*/ 414677 w 607097"/>
                <a:gd name="connsiteY58" fmla="*/ 486391 h 606722"/>
                <a:gd name="connsiteX59" fmla="*/ 404620 w 607097"/>
                <a:gd name="connsiteY59" fmla="*/ 495456 h 606722"/>
                <a:gd name="connsiteX60" fmla="*/ 403552 w 607097"/>
                <a:gd name="connsiteY60" fmla="*/ 495456 h 606722"/>
                <a:gd name="connsiteX61" fmla="*/ 287138 w 607097"/>
                <a:gd name="connsiteY61" fmla="*/ 441866 h 606722"/>
                <a:gd name="connsiteX62" fmla="*/ 286426 w 607097"/>
                <a:gd name="connsiteY62" fmla="*/ 441067 h 606722"/>
                <a:gd name="connsiteX63" fmla="*/ 284112 w 607097"/>
                <a:gd name="connsiteY63" fmla="*/ 438845 h 606722"/>
                <a:gd name="connsiteX64" fmla="*/ 176777 w 607097"/>
                <a:gd name="connsiteY64" fmla="*/ 331666 h 606722"/>
                <a:gd name="connsiteX65" fmla="*/ 111895 w 607097"/>
                <a:gd name="connsiteY65" fmla="*/ 213379 h 606722"/>
                <a:gd name="connsiteX66" fmla="*/ 121062 w 607097"/>
                <a:gd name="connsiteY66" fmla="*/ 202270 h 606722"/>
                <a:gd name="connsiteX67" fmla="*/ 132188 w 607097"/>
                <a:gd name="connsiteY67" fmla="*/ 211335 h 606722"/>
                <a:gd name="connsiteX68" fmla="*/ 146428 w 607097"/>
                <a:gd name="connsiteY68" fmla="*/ 259325 h 606722"/>
                <a:gd name="connsiteX69" fmla="*/ 158532 w 607097"/>
                <a:gd name="connsiteY69" fmla="*/ 233553 h 606722"/>
                <a:gd name="connsiteX70" fmla="*/ 191907 w 607097"/>
                <a:gd name="connsiteY70" fmla="*/ 202270 h 606722"/>
                <a:gd name="connsiteX71" fmla="*/ 192975 w 607097"/>
                <a:gd name="connsiteY71" fmla="*/ 201204 h 606722"/>
                <a:gd name="connsiteX72" fmla="*/ 200006 w 607097"/>
                <a:gd name="connsiteY72" fmla="*/ 193117 h 606722"/>
                <a:gd name="connsiteX73" fmla="*/ 194933 w 607097"/>
                <a:gd name="connsiteY73" fmla="*/ 170899 h 606722"/>
                <a:gd name="connsiteX74" fmla="*/ 121062 w 607097"/>
                <a:gd name="connsiteY74" fmla="*/ 84961 h 606722"/>
                <a:gd name="connsiteX75" fmla="*/ 103963 w 607097"/>
                <a:gd name="connsiteY75" fmla="*/ 81761 h 606722"/>
                <a:gd name="connsiteX76" fmla="*/ 353980 w 607097"/>
                <a:gd name="connsiteY76" fmla="*/ 30273 h 606722"/>
                <a:gd name="connsiteX77" fmla="*/ 364141 w 607097"/>
                <a:gd name="connsiteY77" fmla="*/ 40422 h 606722"/>
                <a:gd name="connsiteX78" fmla="*/ 364141 w 607097"/>
                <a:gd name="connsiteY78" fmla="*/ 60719 h 606722"/>
                <a:gd name="connsiteX79" fmla="*/ 353980 w 607097"/>
                <a:gd name="connsiteY79" fmla="*/ 70778 h 606722"/>
                <a:gd name="connsiteX80" fmla="*/ 343818 w 607097"/>
                <a:gd name="connsiteY80" fmla="*/ 60719 h 606722"/>
                <a:gd name="connsiteX81" fmla="*/ 343818 w 607097"/>
                <a:gd name="connsiteY81" fmla="*/ 40422 h 606722"/>
                <a:gd name="connsiteX82" fmla="*/ 353980 w 607097"/>
                <a:gd name="connsiteY82" fmla="*/ 30273 h 606722"/>
                <a:gd name="connsiteX83" fmla="*/ 353978 w 607097"/>
                <a:gd name="connsiteY83" fmla="*/ 20263 h 606722"/>
                <a:gd name="connsiteX84" fmla="*/ 174819 w 607097"/>
                <a:gd name="connsiteY84" fmla="*/ 104957 h 606722"/>
                <a:gd name="connsiteX85" fmla="*/ 214246 w 607097"/>
                <a:gd name="connsiteY85" fmla="*/ 160768 h 606722"/>
                <a:gd name="connsiteX86" fmla="*/ 221278 w 607097"/>
                <a:gd name="connsiteY86" fmla="*/ 198182 h 606722"/>
                <a:gd name="connsiteX87" fmla="*/ 215938 w 607097"/>
                <a:gd name="connsiteY87" fmla="*/ 209025 h 606722"/>
                <a:gd name="connsiteX88" fmla="*/ 210152 w 607097"/>
                <a:gd name="connsiteY88" fmla="*/ 215157 h 606722"/>
                <a:gd name="connsiteX89" fmla="*/ 206147 w 607097"/>
                <a:gd name="connsiteY89" fmla="*/ 218445 h 606722"/>
                <a:gd name="connsiteX90" fmla="*/ 176777 w 607097"/>
                <a:gd name="connsiteY90" fmla="*/ 244662 h 606722"/>
                <a:gd name="connsiteX91" fmla="*/ 182829 w 607097"/>
                <a:gd name="connsiteY91" fmla="*/ 308382 h 606722"/>
                <a:gd name="connsiteX92" fmla="*/ 189504 w 607097"/>
                <a:gd name="connsiteY92" fmla="*/ 315136 h 606722"/>
                <a:gd name="connsiteX93" fmla="*/ 189949 w 607097"/>
                <a:gd name="connsiteY93" fmla="*/ 315492 h 606722"/>
                <a:gd name="connsiteX94" fmla="*/ 191640 w 607097"/>
                <a:gd name="connsiteY94" fmla="*/ 317269 h 606722"/>
                <a:gd name="connsiteX95" fmla="*/ 298263 w 607097"/>
                <a:gd name="connsiteY95" fmla="*/ 424714 h 606722"/>
                <a:gd name="connsiteX96" fmla="*/ 362077 w 607097"/>
                <a:gd name="connsiteY96" fmla="*/ 430758 h 606722"/>
                <a:gd name="connsiteX97" fmla="*/ 388422 w 607097"/>
                <a:gd name="connsiteY97" fmla="*/ 401430 h 606722"/>
                <a:gd name="connsiteX98" fmla="*/ 408625 w 607097"/>
                <a:gd name="connsiteY98" fmla="*/ 386233 h 606722"/>
                <a:gd name="connsiteX99" fmla="*/ 419661 w 607097"/>
                <a:gd name="connsiteY99" fmla="*/ 384900 h 606722"/>
                <a:gd name="connsiteX100" fmla="*/ 446094 w 607097"/>
                <a:gd name="connsiteY100" fmla="*/ 392365 h 606722"/>
                <a:gd name="connsiteX101" fmla="*/ 501987 w 607097"/>
                <a:gd name="connsiteY101" fmla="*/ 431646 h 606722"/>
                <a:gd name="connsiteX102" fmla="*/ 586894 w 607097"/>
                <a:gd name="connsiteY102" fmla="*/ 252749 h 606722"/>
                <a:gd name="connsiteX103" fmla="*/ 353978 w 607097"/>
                <a:gd name="connsiteY103" fmla="*/ 20263 h 606722"/>
                <a:gd name="connsiteX104" fmla="*/ 353978 w 607097"/>
                <a:gd name="connsiteY104" fmla="*/ 0 h 606722"/>
                <a:gd name="connsiteX105" fmla="*/ 607097 w 607097"/>
                <a:gd name="connsiteY105" fmla="*/ 252749 h 606722"/>
                <a:gd name="connsiteX106" fmla="*/ 517384 w 607097"/>
                <a:gd name="connsiteY106" fmla="*/ 445421 h 606722"/>
                <a:gd name="connsiteX107" fmla="*/ 540257 w 607097"/>
                <a:gd name="connsiteY107" fmla="*/ 474215 h 606722"/>
                <a:gd name="connsiteX108" fmla="*/ 531179 w 607097"/>
                <a:gd name="connsiteY108" fmla="*/ 532870 h 606722"/>
                <a:gd name="connsiteX109" fmla="*/ 505814 w 607097"/>
                <a:gd name="connsiteY109" fmla="*/ 559176 h 606722"/>
                <a:gd name="connsiteX110" fmla="*/ 401505 w 607097"/>
                <a:gd name="connsiteY110" fmla="*/ 606722 h 606722"/>
                <a:gd name="connsiteX111" fmla="*/ 318556 w 607097"/>
                <a:gd name="connsiteY111" fmla="*/ 582460 h 606722"/>
                <a:gd name="connsiteX112" fmla="*/ 268893 w 607097"/>
                <a:gd name="connsiteY112" fmla="*/ 543979 h 606722"/>
                <a:gd name="connsiteX113" fmla="*/ 61343 w 607097"/>
                <a:gd name="connsiteY113" fmla="*/ 336732 h 606722"/>
                <a:gd name="connsiteX114" fmla="*/ 16753 w 607097"/>
                <a:gd name="connsiteY114" fmla="*/ 275056 h 606722"/>
                <a:gd name="connsiteX115" fmla="*/ 48171 w 607097"/>
                <a:gd name="connsiteY115" fmla="*/ 101135 h 606722"/>
                <a:gd name="connsiteX116" fmla="*/ 73447 w 607097"/>
                <a:gd name="connsiteY116" fmla="*/ 75807 h 606722"/>
                <a:gd name="connsiteX117" fmla="*/ 132188 w 607097"/>
                <a:gd name="connsiteY117" fmla="*/ 66742 h 606722"/>
                <a:gd name="connsiteX118" fmla="*/ 160757 w 607097"/>
                <a:gd name="connsiteY118" fmla="*/ 89315 h 606722"/>
                <a:gd name="connsiteX119" fmla="*/ 353978 w 607097"/>
                <a:gd name="connsiteY119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607097" h="606722">
                  <a:moveTo>
                    <a:pt x="482620" y="381169"/>
                  </a:moveTo>
                  <a:cubicBezTo>
                    <a:pt x="486624" y="377172"/>
                    <a:pt x="492675" y="377172"/>
                    <a:pt x="496768" y="381169"/>
                  </a:cubicBezTo>
                  <a:lnTo>
                    <a:pt x="510916" y="395381"/>
                  </a:lnTo>
                  <a:cubicBezTo>
                    <a:pt x="515009" y="399379"/>
                    <a:pt x="515009" y="405419"/>
                    <a:pt x="510916" y="409505"/>
                  </a:cubicBezTo>
                  <a:cubicBezTo>
                    <a:pt x="509937" y="412525"/>
                    <a:pt x="506912" y="412525"/>
                    <a:pt x="503887" y="412525"/>
                  </a:cubicBezTo>
                  <a:cubicBezTo>
                    <a:pt x="500861" y="412525"/>
                    <a:pt x="498815" y="411548"/>
                    <a:pt x="496768" y="409505"/>
                  </a:cubicBezTo>
                  <a:lnTo>
                    <a:pt x="482620" y="395381"/>
                  </a:lnTo>
                  <a:cubicBezTo>
                    <a:pt x="478527" y="391295"/>
                    <a:pt x="478527" y="385255"/>
                    <a:pt x="482620" y="381169"/>
                  </a:cubicBezTo>
                  <a:close/>
                  <a:moveTo>
                    <a:pt x="546398" y="242745"/>
                  </a:moveTo>
                  <a:lnTo>
                    <a:pt x="566606" y="242745"/>
                  </a:lnTo>
                  <a:cubicBezTo>
                    <a:pt x="572659" y="242745"/>
                    <a:pt x="576754" y="246732"/>
                    <a:pt x="576754" y="252756"/>
                  </a:cubicBezTo>
                  <a:cubicBezTo>
                    <a:pt x="576754" y="258869"/>
                    <a:pt x="572659" y="262856"/>
                    <a:pt x="566606" y="262856"/>
                  </a:cubicBezTo>
                  <a:lnTo>
                    <a:pt x="546398" y="262856"/>
                  </a:lnTo>
                  <a:cubicBezTo>
                    <a:pt x="540255" y="262856"/>
                    <a:pt x="536249" y="258869"/>
                    <a:pt x="536249" y="252756"/>
                  </a:cubicBezTo>
                  <a:cubicBezTo>
                    <a:pt x="536249" y="246732"/>
                    <a:pt x="540255" y="242745"/>
                    <a:pt x="546398" y="242745"/>
                  </a:cubicBezTo>
                  <a:close/>
                  <a:moveTo>
                    <a:pt x="353968" y="101120"/>
                  </a:moveTo>
                  <a:cubicBezTo>
                    <a:pt x="360022" y="101120"/>
                    <a:pt x="364118" y="105119"/>
                    <a:pt x="364118" y="111251"/>
                  </a:cubicBezTo>
                  <a:lnTo>
                    <a:pt x="364118" y="242683"/>
                  </a:lnTo>
                  <a:lnTo>
                    <a:pt x="424838" y="242683"/>
                  </a:lnTo>
                  <a:cubicBezTo>
                    <a:pt x="430893" y="242683"/>
                    <a:pt x="434988" y="246682"/>
                    <a:pt x="434988" y="252725"/>
                  </a:cubicBezTo>
                  <a:cubicBezTo>
                    <a:pt x="434988" y="258857"/>
                    <a:pt x="430893" y="262856"/>
                    <a:pt x="424838" y="262856"/>
                  </a:cubicBezTo>
                  <a:lnTo>
                    <a:pt x="353968" y="262856"/>
                  </a:lnTo>
                  <a:cubicBezTo>
                    <a:pt x="347825" y="262856"/>
                    <a:pt x="343818" y="258857"/>
                    <a:pt x="343818" y="252725"/>
                  </a:cubicBezTo>
                  <a:lnTo>
                    <a:pt x="343818" y="111251"/>
                  </a:lnTo>
                  <a:cubicBezTo>
                    <a:pt x="343818" y="105119"/>
                    <a:pt x="347825" y="101120"/>
                    <a:pt x="353968" y="101120"/>
                  </a:cubicBezTo>
                  <a:close/>
                  <a:moveTo>
                    <a:pt x="496768" y="96101"/>
                  </a:moveTo>
                  <a:cubicBezTo>
                    <a:pt x="500861" y="92017"/>
                    <a:pt x="506912" y="92017"/>
                    <a:pt x="510916" y="96101"/>
                  </a:cubicBezTo>
                  <a:cubicBezTo>
                    <a:pt x="515009" y="100096"/>
                    <a:pt x="515009" y="106222"/>
                    <a:pt x="510916" y="110217"/>
                  </a:cubicBezTo>
                  <a:lnTo>
                    <a:pt x="496768" y="124334"/>
                  </a:lnTo>
                  <a:cubicBezTo>
                    <a:pt x="494722" y="126376"/>
                    <a:pt x="492675" y="127441"/>
                    <a:pt x="489650" y="127441"/>
                  </a:cubicBezTo>
                  <a:cubicBezTo>
                    <a:pt x="486624" y="127441"/>
                    <a:pt x="484578" y="126376"/>
                    <a:pt x="482620" y="124334"/>
                  </a:cubicBezTo>
                  <a:cubicBezTo>
                    <a:pt x="478527" y="120338"/>
                    <a:pt x="478527" y="114301"/>
                    <a:pt x="482620" y="110217"/>
                  </a:cubicBezTo>
                  <a:close/>
                  <a:moveTo>
                    <a:pt x="196955" y="96101"/>
                  </a:moveTo>
                  <a:cubicBezTo>
                    <a:pt x="201050" y="92017"/>
                    <a:pt x="207104" y="92017"/>
                    <a:pt x="211110" y="96101"/>
                  </a:cubicBezTo>
                  <a:lnTo>
                    <a:pt x="225355" y="110217"/>
                  </a:lnTo>
                  <a:cubicBezTo>
                    <a:pt x="229361" y="114301"/>
                    <a:pt x="229361" y="120338"/>
                    <a:pt x="225355" y="124334"/>
                  </a:cubicBezTo>
                  <a:cubicBezTo>
                    <a:pt x="223307" y="126376"/>
                    <a:pt x="220280" y="127441"/>
                    <a:pt x="218233" y="127441"/>
                  </a:cubicBezTo>
                  <a:cubicBezTo>
                    <a:pt x="215206" y="127441"/>
                    <a:pt x="213158" y="126376"/>
                    <a:pt x="211110" y="124334"/>
                  </a:cubicBezTo>
                  <a:lnTo>
                    <a:pt x="196955" y="110217"/>
                  </a:lnTo>
                  <a:cubicBezTo>
                    <a:pt x="192949" y="106222"/>
                    <a:pt x="192949" y="100096"/>
                    <a:pt x="196955" y="96101"/>
                  </a:cubicBezTo>
                  <a:close/>
                  <a:moveTo>
                    <a:pt x="103963" y="81761"/>
                  </a:moveTo>
                  <a:cubicBezTo>
                    <a:pt x="98011" y="82650"/>
                    <a:pt x="92182" y="85449"/>
                    <a:pt x="87598" y="90026"/>
                  </a:cubicBezTo>
                  <a:lnTo>
                    <a:pt x="62322" y="115266"/>
                  </a:lnTo>
                  <a:cubicBezTo>
                    <a:pt x="17732" y="159790"/>
                    <a:pt x="8654" y="209291"/>
                    <a:pt x="34998" y="265902"/>
                  </a:cubicBezTo>
                  <a:cubicBezTo>
                    <a:pt x="44077" y="285187"/>
                    <a:pt x="57249" y="304383"/>
                    <a:pt x="75494" y="322602"/>
                  </a:cubicBezTo>
                  <a:lnTo>
                    <a:pt x="283044" y="530826"/>
                  </a:lnTo>
                  <a:cubicBezTo>
                    <a:pt x="297284" y="545046"/>
                    <a:pt x="312415" y="557132"/>
                    <a:pt x="327634" y="565219"/>
                  </a:cubicBezTo>
                  <a:cubicBezTo>
                    <a:pt x="389401" y="599612"/>
                    <a:pt x="443068" y="592503"/>
                    <a:pt x="490684" y="545046"/>
                  </a:cubicBezTo>
                  <a:lnTo>
                    <a:pt x="515960" y="519717"/>
                  </a:lnTo>
                  <a:cubicBezTo>
                    <a:pt x="525127" y="510653"/>
                    <a:pt x="527085" y="496433"/>
                    <a:pt x="521033" y="485324"/>
                  </a:cubicBezTo>
                  <a:cubicBezTo>
                    <a:pt x="503856" y="451998"/>
                    <a:pt x="434969" y="411561"/>
                    <a:pt x="434969" y="411561"/>
                  </a:cubicBezTo>
                  <a:cubicBezTo>
                    <a:pt x="427582" y="407829"/>
                    <a:pt x="420195" y="405874"/>
                    <a:pt x="414321" y="406318"/>
                  </a:cubicBezTo>
                  <a:cubicBezTo>
                    <a:pt x="414143" y="406318"/>
                    <a:pt x="413876" y="406407"/>
                    <a:pt x="413698" y="406496"/>
                  </a:cubicBezTo>
                  <a:cubicBezTo>
                    <a:pt x="409604" y="407473"/>
                    <a:pt x="407646" y="409517"/>
                    <a:pt x="405599" y="413605"/>
                  </a:cubicBezTo>
                  <a:lnTo>
                    <a:pt x="404620" y="414583"/>
                  </a:lnTo>
                  <a:cubicBezTo>
                    <a:pt x="397500" y="423648"/>
                    <a:pt x="380323" y="443910"/>
                    <a:pt x="373202" y="447910"/>
                  </a:cubicBezTo>
                  <a:cubicBezTo>
                    <a:pt x="365548" y="453242"/>
                    <a:pt x="357538" y="457152"/>
                    <a:pt x="349528" y="459552"/>
                  </a:cubicBezTo>
                  <a:cubicBezTo>
                    <a:pt x="365281" y="466839"/>
                    <a:pt x="384328" y="473149"/>
                    <a:pt x="405599" y="475282"/>
                  </a:cubicBezTo>
                  <a:cubicBezTo>
                    <a:pt x="410672" y="476259"/>
                    <a:pt x="414677" y="480259"/>
                    <a:pt x="414677" y="486391"/>
                  </a:cubicBezTo>
                  <a:cubicBezTo>
                    <a:pt x="413698" y="491456"/>
                    <a:pt x="409604" y="495456"/>
                    <a:pt x="404620" y="495456"/>
                  </a:cubicBezTo>
                  <a:lnTo>
                    <a:pt x="403552" y="495456"/>
                  </a:lnTo>
                  <a:cubicBezTo>
                    <a:pt x="333686" y="488346"/>
                    <a:pt x="288117" y="443910"/>
                    <a:pt x="287138" y="441866"/>
                  </a:cubicBezTo>
                  <a:cubicBezTo>
                    <a:pt x="286871" y="441600"/>
                    <a:pt x="286604" y="441333"/>
                    <a:pt x="286426" y="441067"/>
                  </a:cubicBezTo>
                  <a:cubicBezTo>
                    <a:pt x="285625" y="440356"/>
                    <a:pt x="284824" y="439645"/>
                    <a:pt x="284112" y="438845"/>
                  </a:cubicBezTo>
                  <a:lnTo>
                    <a:pt x="176777" y="331666"/>
                  </a:lnTo>
                  <a:cubicBezTo>
                    <a:pt x="174730" y="329622"/>
                    <a:pt x="119015" y="284120"/>
                    <a:pt x="111895" y="213379"/>
                  </a:cubicBezTo>
                  <a:cubicBezTo>
                    <a:pt x="110916" y="208314"/>
                    <a:pt x="115010" y="203248"/>
                    <a:pt x="121062" y="202270"/>
                  </a:cubicBezTo>
                  <a:cubicBezTo>
                    <a:pt x="127115" y="201204"/>
                    <a:pt x="131209" y="205292"/>
                    <a:pt x="132188" y="211335"/>
                  </a:cubicBezTo>
                  <a:cubicBezTo>
                    <a:pt x="133968" y="229109"/>
                    <a:pt x="139486" y="245284"/>
                    <a:pt x="146428" y="259325"/>
                  </a:cubicBezTo>
                  <a:cubicBezTo>
                    <a:pt x="148653" y="250794"/>
                    <a:pt x="152658" y="242262"/>
                    <a:pt x="158532" y="233553"/>
                  </a:cubicBezTo>
                  <a:cubicBezTo>
                    <a:pt x="162537" y="227510"/>
                    <a:pt x="183808" y="210358"/>
                    <a:pt x="191907" y="202270"/>
                  </a:cubicBezTo>
                  <a:lnTo>
                    <a:pt x="192975" y="201204"/>
                  </a:lnTo>
                  <a:cubicBezTo>
                    <a:pt x="196980" y="199160"/>
                    <a:pt x="199027" y="196138"/>
                    <a:pt x="200006" y="193117"/>
                  </a:cubicBezTo>
                  <a:cubicBezTo>
                    <a:pt x="202053" y="187073"/>
                    <a:pt x="200006" y="178986"/>
                    <a:pt x="194933" y="170899"/>
                  </a:cubicBezTo>
                  <a:cubicBezTo>
                    <a:pt x="194933" y="169832"/>
                    <a:pt x="154438" y="102113"/>
                    <a:pt x="121062" y="84961"/>
                  </a:cubicBezTo>
                  <a:cubicBezTo>
                    <a:pt x="115989" y="81895"/>
                    <a:pt x="109915" y="80873"/>
                    <a:pt x="103963" y="81761"/>
                  </a:cubicBezTo>
                  <a:close/>
                  <a:moveTo>
                    <a:pt x="353980" y="30273"/>
                  </a:moveTo>
                  <a:cubicBezTo>
                    <a:pt x="360041" y="30273"/>
                    <a:pt x="364141" y="34368"/>
                    <a:pt x="364141" y="40422"/>
                  </a:cubicBezTo>
                  <a:lnTo>
                    <a:pt x="364141" y="60719"/>
                  </a:lnTo>
                  <a:cubicBezTo>
                    <a:pt x="364141" y="66772"/>
                    <a:pt x="360041" y="70778"/>
                    <a:pt x="353980" y="70778"/>
                  </a:cubicBezTo>
                  <a:cubicBezTo>
                    <a:pt x="347829" y="70778"/>
                    <a:pt x="343818" y="66772"/>
                    <a:pt x="343818" y="60719"/>
                  </a:cubicBezTo>
                  <a:lnTo>
                    <a:pt x="343818" y="40422"/>
                  </a:lnTo>
                  <a:cubicBezTo>
                    <a:pt x="343818" y="34368"/>
                    <a:pt x="347829" y="30273"/>
                    <a:pt x="353980" y="30273"/>
                  </a:cubicBezTo>
                  <a:close/>
                  <a:moveTo>
                    <a:pt x="353978" y="20263"/>
                  </a:moveTo>
                  <a:cubicBezTo>
                    <a:pt x="284112" y="20263"/>
                    <a:pt x="219409" y="50479"/>
                    <a:pt x="174819" y="104957"/>
                  </a:cubicBezTo>
                  <a:cubicBezTo>
                    <a:pt x="196446" y="130818"/>
                    <a:pt x="212911" y="158901"/>
                    <a:pt x="214246" y="160768"/>
                  </a:cubicBezTo>
                  <a:cubicBezTo>
                    <a:pt x="221278" y="173920"/>
                    <a:pt x="224304" y="187073"/>
                    <a:pt x="221278" y="198182"/>
                  </a:cubicBezTo>
                  <a:cubicBezTo>
                    <a:pt x="220299" y="202093"/>
                    <a:pt x="218430" y="205736"/>
                    <a:pt x="215938" y="209025"/>
                  </a:cubicBezTo>
                  <a:cubicBezTo>
                    <a:pt x="214336" y="211335"/>
                    <a:pt x="212466" y="213379"/>
                    <a:pt x="210152" y="215157"/>
                  </a:cubicBezTo>
                  <a:cubicBezTo>
                    <a:pt x="208906" y="216312"/>
                    <a:pt x="207482" y="217378"/>
                    <a:pt x="206147" y="218445"/>
                  </a:cubicBezTo>
                  <a:cubicBezTo>
                    <a:pt x="193954" y="228487"/>
                    <a:pt x="179803" y="241640"/>
                    <a:pt x="176777" y="244662"/>
                  </a:cubicBezTo>
                  <a:cubicBezTo>
                    <a:pt x="160579" y="269012"/>
                    <a:pt x="162537" y="287142"/>
                    <a:pt x="182829" y="308382"/>
                  </a:cubicBezTo>
                  <a:lnTo>
                    <a:pt x="189504" y="315136"/>
                  </a:lnTo>
                  <a:cubicBezTo>
                    <a:pt x="189771" y="315403"/>
                    <a:pt x="189949" y="315492"/>
                    <a:pt x="189949" y="315492"/>
                  </a:cubicBezTo>
                  <a:cubicBezTo>
                    <a:pt x="190572" y="316025"/>
                    <a:pt x="191195" y="316647"/>
                    <a:pt x="191640" y="317269"/>
                  </a:cubicBezTo>
                  <a:lnTo>
                    <a:pt x="298263" y="424714"/>
                  </a:lnTo>
                  <a:cubicBezTo>
                    <a:pt x="318556" y="444888"/>
                    <a:pt x="337780" y="446932"/>
                    <a:pt x="362077" y="430758"/>
                  </a:cubicBezTo>
                  <a:cubicBezTo>
                    <a:pt x="365103" y="428713"/>
                    <a:pt x="378275" y="414583"/>
                    <a:pt x="388422" y="401430"/>
                  </a:cubicBezTo>
                  <a:cubicBezTo>
                    <a:pt x="393406" y="393343"/>
                    <a:pt x="400526" y="388277"/>
                    <a:pt x="408625" y="386233"/>
                  </a:cubicBezTo>
                  <a:cubicBezTo>
                    <a:pt x="412096" y="385344"/>
                    <a:pt x="415834" y="384900"/>
                    <a:pt x="419661" y="384900"/>
                  </a:cubicBezTo>
                  <a:cubicBezTo>
                    <a:pt x="428294" y="384989"/>
                    <a:pt x="437728" y="387477"/>
                    <a:pt x="446094" y="392365"/>
                  </a:cubicBezTo>
                  <a:cubicBezTo>
                    <a:pt x="447963" y="393609"/>
                    <a:pt x="476088" y="410051"/>
                    <a:pt x="501987" y="431646"/>
                  </a:cubicBezTo>
                  <a:cubicBezTo>
                    <a:pt x="556545" y="387122"/>
                    <a:pt x="586894" y="322513"/>
                    <a:pt x="586894" y="252749"/>
                  </a:cubicBezTo>
                  <a:cubicBezTo>
                    <a:pt x="586894" y="124330"/>
                    <a:pt x="482585" y="20263"/>
                    <a:pt x="353978" y="20263"/>
                  </a:cubicBezTo>
                  <a:close/>
                  <a:moveTo>
                    <a:pt x="353978" y="0"/>
                  </a:moveTo>
                  <a:cubicBezTo>
                    <a:pt x="493710" y="0"/>
                    <a:pt x="607097" y="113222"/>
                    <a:pt x="607097" y="252749"/>
                  </a:cubicBezTo>
                  <a:cubicBezTo>
                    <a:pt x="607097" y="327578"/>
                    <a:pt x="574345" y="397786"/>
                    <a:pt x="517384" y="445421"/>
                  </a:cubicBezTo>
                  <a:cubicBezTo>
                    <a:pt x="526907" y="454753"/>
                    <a:pt x="535184" y="464617"/>
                    <a:pt x="540257" y="474215"/>
                  </a:cubicBezTo>
                  <a:cubicBezTo>
                    <a:pt x="550403" y="493412"/>
                    <a:pt x="547377" y="517673"/>
                    <a:pt x="531179" y="532870"/>
                  </a:cubicBezTo>
                  <a:lnTo>
                    <a:pt x="505814" y="559176"/>
                  </a:lnTo>
                  <a:cubicBezTo>
                    <a:pt x="474486" y="590548"/>
                    <a:pt x="438974" y="606722"/>
                    <a:pt x="401505" y="606722"/>
                  </a:cubicBezTo>
                  <a:cubicBezTo>
                    <a:pt x="375249" y="606722"/>
                    <a:pt x="346858" y="598635"/>
                    <a:pt x="318556" y="582460"/>
                  </a:cubicBezTo>
                  <a:cubicBezTo>
                    <a:pt x="301289" y="573307"/>
                    <a:pt x="285091" y="560154"/>
                    <a:pt x="268893" y="543979"/>
                  </a:cubicBezTo>
                  <a:lnTo>
                    <a:pt x="61343" y="336732"/>
                  </a:lnTo>
                  <a:cubicBezTo>
                    <a:pt x="42030" y="317536"/>
                    <a:pt x="26899" y="296296"/>
                    <a:pt x="16753" y="275056"/>
                  </a:cubicBezTo>
                  <a:cubicBezTo>
                    <a:pt x="-13596" y="210358"/>
                    <a:pt x="-2471" y="151703"/>
                    <a:pt x="48171" y="101135"/>
                  </a:cubicBezTo>
                  <a:lnTo>
                    <a:pt x="73447" y="75807"/>
                  </a:lnTo>
                  <a:cubicBezTo>
                    <a:pt x="88666" y="60699"/>
                    <a:pt x="112963" y="56611"/>
                    <a:pt x="132188" y="66742"/>
                  </a:cubicBezTo>
                  <a:cubicBezTo>
                    <a:pt x="141711" y="71719"/>
                    <a:pt x="151412" y="79895"/>
                    <a:pt x="160757" y="89315"/>
                  </a:cubicBezTo>
                  <a:cubicBezTo>
                    <a:pt x="209173" y="32971"/>
                    <a:pt x="278772" y="0"/>
                    <a:pt x="353978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>
              <a:miter lim="400000"/>
            </a:ln>
          </p:spPr>
          <p:txBody>
            <a:bodyPr anchor="ctr"/>
            <a:p>
              <a:pPr algn="ctr">
                <a:lnSpc>
                  <a:spcPct val="130000"/>
                </a:lnSpc>
              </a:pPr>
              <a:endParaRPr>
                <a:latin typeface="思源黑体 CN Medium" panose="020B0600000000000000" charset="-122"/>
                <a:ea typeface="思源黑体 CN Medium" panose="020B0600000000000000" charset="-122"/>
              </a:endParaRPr>
            </a:p>
          </p:txBody>
        </p:sp>
        <p:sp>
          <p:nvSpPr>
            <p:cNvPr id="34" name="矩形 33"/>
            <p:cNvSpPr/>
            <p:nvPr>
              <p:custDataLst>
                <p:tags r:id="rId5"/>
              </p:custDataLst>
            </p:nvPr>
          </p:nvSpPr>
          <p:spPr>
            <a:xfrm>
              <a:off x="18533" y="8029"/>
              <a:ext cx="1228" cy="1307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90000" tIns="46800" rIns="90000" bIns="46800" anchor="ctr">
              <a:normAutofit/>
            </a:bodyPr>
            <a:p>
              <a:pPr algn="ctr">
                <a:lnSpc>
                  <a:spcPct val="130000"/>
                </a:lnSpc>
              </a:pPr>
              <a:r>
                <a:rPr lang="en-US" altLang="zh-CN" sz="4400" dirty="0">
                  <a:solidFill>
                    <a:sysClr val="window" lastClr="FFFFFF"/>
                  </a:solidFill>
                  <a:latin typeface="思源黑体 CN Medium" panose="020B0600000000000000" charset="-122"/>
                  <a:ea typeface="思源黑体 CN Medium" panose="020B0600000000000000" charset="-122"/>
                </a:rPr>
                <a:t>01</a:t>
              </a:r>
              <a:endParaRPr lang="en-US" altLang="zh-CN" sz="4400" dirty="0">
                <a:solidFill>
                  <a:sysClr val="window" lastClr="FFFFFF"/>
                </a:solidFill>
                <a:latin typeface="思源黑体 CN Medium" panose="020B0600000000000000" charset="-122"/>
                <a:ea typeface="思源黑体 CN Medium" panose="020B0600000000000000" charset="-122"/>
              </a:endParaRPr>
            </a:p>
          </p:txBody>
        </p:sp>
        <p:sp>
          <p:nvSpPr>
            <p:cNvPr id="35" name="矩形 34"/>
            <p:cNvSpPr/>
            <p:nvPr>
              <p:custDataLst>
                <p:tags r:id="rId6"/>
              </p:custDataLst>
            </p:nvPr>
          </p:nvSpPr>
          <p:spPr>
            <a:xfrm>
              <a:off x="20275" y="11315"/>
              <a:ext cx="1293" cy="1176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90000" tIns="46800" rIns="90000" bIns="46800" anchor="ctr">
              <a:normAutofit/>
            </a:bodyPr>
            <a:p>
              <a:pPr algn="ctr">
                <a:lnSpc>
                  <a:spcPct val="130000"/>
                </a:lnSpc>
              </a:pPr>
              <a:r>
                <a:rPr lang="en-US" altLang="zh-CN" sz="4400" dirty="0">
                  <a:solidFill>
                    <a:sysClr val="window" lastClr="FFFFFF"/>
                  </a:solidFill>
                  <a:latin typeface="思源黑体 CN Medium" panose="020B0600000000000000" charset="-122"/>
                  <a:ea typeface="思源黑体 CN Medium" panose="020B0600000000000000" charset="-122"/>
                </a:rPr>
                <a:t>02</a:t>
              </a:r>
              <a:endParaRPr lang="en-US" altLang="zh-CN" sz="4400" dirty="0">
                <a:solidFill>
                  <a:sysClr val="window" lastClr="FFFFFF"/>
                </a:solidFill>
                <a:latin typeface="思源黑体 CN Medium" panose="020B0600000000000000" charset="-122"/>
                <a:ea typeface="思源黑体 CN Medium" panose="020B0600000000000000" charset="-122"/>
              </a:endParaRPr>
            </a:p>
          </p:txBody>
        </p:sp>
        <p:sp>
          <p:nvSpPr>
            <p:cNvPr id="36" name="矩形 35"/>
            <p:cNvSpPr/>
            <p:nvPr>
              <p:custDataLst>
                <p:tags r:id="rId7"/>
              </p:custDataLst>
            </p:nvPr>
          </p:nvSpPr>
          <p:spPr>
            <a:xfrm>
              <a:off x="16640" y="11137"/>
              <a:ext cx="883" cy="1176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90000" tIns="46800" rIns="90000" bIns="46800" anchor="ctr">
              <a:normAutofit/>
            </a:bodyPr>
            <a:p>
              <a:pPr algn="ctr">
                <a:lnSpc>
                  <a:spcPct val="130000"/>
                </a:lnSpc>
              </a:pPr>
              <a:r>
                <a:rPr lang="en-US" altLang="zh-CN" sz="4400" dirty="0">
                  <a:solidFill>
                    <a:sysClr val="window" lastClr="FFFFFF"/>
                  </a:solidFill>
                  <a:latin typeface="思源黑体 CN Medium" panose="020B0600000000000000" charset="-122"/>
                  <a:ea typeface="思源黑体 CN Medium" panose="020B0600000000000000" charset="-122"/>
                </a:rPr>
                <a:t>03</a:t>
              </a:r>
              <a:endParaRPr lang="en-US" altLang="zh-CN" sz="4400" dirty="0">
                <a:solidFill>
                  <a:sysClr val="window" lastClr="FFFFFF"/>
                </a:solidFill>
                <a:latin typeface="思源黑体 CN Medium" panose="020B0600000000000000" charset="-122"/>
                <a:ea typeface="思源黑体 CN Medium" panose="020B0600000000000000" charset="-122"/>
              </a:endParaRPr>
            </a:p>
          </p:txBody>
        </p:sp>
        <p:sp>
          <p:nvSpPr>
            <p:cNvPr id="40" name="矩形 39"/>
            <p:cNvSpPr/>
            <p:nvPr>
              <p:custDataLst>
                <p:tags r:id="rId8"/>
              </p:custDataLst>
            </p:nvPr>
          </p:nvSpPr>
          <p:spPr bwMode="auto">
            <a:xfrm>
              <a:off x="22045" y="11624"/>
              <a:ext cx="1518" cy="159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>
              <a:normAutofit/>
            </a:bodyPr>
            <a:p>
              <a:pPr algn="l">
                <a:lnSpc>
                  <a:spcPct val="140000"/>
                </a:lnSpc>
              </a:pPr>
              <a:r>
                <a:rPr lang="zh-CN" altLang="en-US" sz="4800" dirty="0">
                  <a:solidFill>
                    <a:srgbClr val="3498DB"/>
                  </a:solidFill>
                  <a:latin typeface="思源黑体 CN Medium" panose="020B0600000000000000" charset="-122"/>
                  <a:ea typeface="思源黑体 CN Medium" panose="020B0600000000000000" charset="-122"/>
                </a:rPr>
                <a:t>加盟商</a:t>
              </a:r>
              <a:endParaRPr lang="zh-CN" altLang="en-US" sz="4800" dirty="0">
                <a:solidFill>
                  <a:srgbClr val="3498DB"/>
                </a:solidFill>
                <a:latin typeface="思源黑体 CN Medium" panose="020B0600000000000000" charset="-122"/>
                <a:ea typeface="思源黑体 CN Medium" panose="020B0600000000000000" charset="-122"/>
              </a:endParaRPr>
            </a:p>
          </p:txBody>
        </p:sp>
        <p:sp>
          <p:nvSpPr>
            <p:cNvPr id="42" name="矩形 41"/>
            <p:cNvSpPr/>
            <p:nvPr>
              <p:custDataLst>
                <p:tags r:id="rId9"/>
              </p:custDataLst>
            </p:nvPr>
          </p:nvSpPr>
          <p:spPr bwMode="auto">
            <a:xfrm>
              <a:off x="24108" y="12397"/>
              <a:ext cx="3921" cy="1356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tIns="0" rIns="90000" bIns="46800" anchor="t" anchorCtr="0">
              <a:normAutofit fontScale="90000"/>
            </a:bodyPr>
            <a:p>
              <a:pPr algn="l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spc="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Normal" panose="020B0400000000000000" charset="-122"/>
                  <a:ea typeface="思源黑体 CN Normal" panose="020B0400000000000000" charset="-122"/>
                </a:rPr>
                <a:t>给加盟商开放管理平台，在平台上可查看自身门店群的营业情况和财务报表，保障加盟商权益得到保障。</a:t>
              </a:r>
              <a:endParaRPr lang="zh-CN" altLang="en-US" sz="24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3" name="文本框 42"/>
            <p:cNvSpPr txBox="1"/>
            <p:nvPr>
              <p:custDataLst>
                <p:tags r:id="rId10"/>
              </p:custDataLst>
            </p:nvPr>
          </p:nvSpPr>
          <p:spPr bwMode="auto">
            <a:xfrm>
              <a:off x="24107" y="11779"/>
              <a:ext cx="3922" cy="618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tIns="46800" rIns="90000" bIns="0" anchor="b" anchorCtr="0">
              <a:normAutofit/>
            </a:bodyPr>
            <a:p>
              <a:pPr algn="l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 spc="300" dirty="0">
                  <a:solidFill>
                    <a:srgbClr val="3498DB"/>
                  </a:solidFill>
                  <a:latin typeface="思源黑体 CN Medium" panose="020B0600000000000000" charset="-122"/>
                  <a:ea typeface="思源黑体 CN Medium" panose="020B0600000000000000" charset="-122"/>
                  <a:cs typeface="+mn-ea"/>
                </a:rPr>
                <a:t>独立体系</a:t>
              </a:r>
              <a:r>
                <a:rPr lang="zh-CN" altLang="en-US" b="1" spc="300" dirty="0">
                  <a:solidFill>
                    <a:srgbClr val="3498DB"/>
                  </a:solidFill>
                  <a:latin typeface="思源黑体 CN Medium" panose="020B0600000000000000" charset="-122"/>
                  <a:ea typeface="思源黑体 CN Medium" panose="020B0600000000000000" charset="-122"/>
                  <a:cs typeface="+mn-ea"/>
                </a:rPr>
                <a:t>，权益保障</a:t>
              </a:r>
              <a:endParaRPr lang="zh-CN" altLang="en-US" b="1" spc="300" dirty="0">
                <a:solidFill>
                  <a:srgbClr val="3498DB"/>
                </a:solidFill>
                <a:latin typeface="思源黑体 CN Medium" panose="020B0600000000000000" charset="-122"/>
                <a:ea typeface="思源黑体 CN Medium" panose="020B0600000000000000" charset="-122"/>
                <a:cs typeface="+mn-ea"/>
              </a:endParaRPr>
            </a:p>
          </p:txBody>
        </p:sp>
        <p:cxnSp>
          <p:nvCxnSpPr>
            <p:cNvPr id="44" name="直接连接符 43"/>
            <p:cNvCxnSpPr/>
            <p:nvPr>
              <p:custDataLst>
                <p:tags r:id="rId11"/>
              </p:custDataLst>
            </p:nvPr>
          </p:nvCxnSpPr>
          <p:spPr>
            <a:xfrm>
              <a:off x="23847" y="11931"/>
              <a:ext cx="0" cy="1224"/>
            </a:xfrm>
            <a:prstGeom prst="line">
              <a:avLst/>
            </a:prstGeom>
            <a:noFill/>
            <a:ln w="3175" cap="rnd" cmpd="sng" algn="ctr">
              <a:solidFill>
                <a:sysClr val="window" lastClr="FFFFFF">
                  <a:lumMod val="85000"/>
                </a:sysClr>
              </a:solidFill>
              <a:prstDash val="solid"/>
              <a:round/>
              <a:headEnd type="none"/>
              <a:tailEnd type="none" w="med" len="med"/>
            </a:ln>
            <a:effectLst/>
          </p:spPr>
        </p:cxnSp>
        <p:sp>
          <p:nvSpPr>
            <p:cNvPr id="45" name="矩形 44"/>
            <p:cNvSpPr/>
            <p:nvPr>
              <p:custDataLst>
                <p:tags r:id="rId12"/>
              </p:custDataLst>
            </p:nvPr>
          </p:nvSpPr>
          <p:spPr bwMode="auto">
            <a:xfrm>
              <a:off x="15593" y="6024"/>
              <a:ext cx="2477" cy="159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>
              <a:normAutofit/>
            </a:bodyPr>
            <a:p>
              <a:pPr algn="ctr">
                <a:lnSpc>
                  <a:spcPct val="140000"/>
                </a:lnSpc>
              </a:pPr>
              <a:r>
                <a:rPr lang="zh-CN" altLang="en-US" sz="4800" dirty="0">
                  <a:solidFill>
                    <a:srgbClr val="1F74AD"/>
                  </a:solidFill>
                  <a:latin typeface="思源黑体 CN Medium" panose="020B0600000000000000" charset="-122"/>
                  <a:ea typeface="思源黑体 CN Medium" panose="020B0600000000000000" charset="-122"/>
                </a:rPr>
                <a:t>沪上阿姨</a:t>
              </a:r>
              <a:endParaRPr lang="zh-CN" altLang="en-US" sz="6000" dirty="0">
                <a:solidFill>
                  <a:srgbClr val="1F74AD"/>
                </a:solidFill>
                <a:latin typeface="思源黑体 CN Medium" panose="020B0600000000000000" charset="-122"/>
                <a:ea typeface="思源黑体 CN Medium" panose="020B0600000000000000" charset="-122"/>
              </a:endParaRPr>
            </a:p>
            <a:p>
              <a:pPr algn="ctr">
                <a:lnSpc>
                  <a:spcPct val="140000"/>
                </a:lnSpc>
              </a:pPr>
              <a:r>
                <a:rPr lang="zh-CN" altLang="en-US" sz="2800" dirty="0">
                  <a:solidFill>
                    <a:srgbClr val="1F74AD"/>
                  </a:solidFill>
                  <a:latin typeface="思源黑体 CN Medium" panose="020B0600000000000000" charset="-122"/>
                  <a:ea typeface="思源黑体 CN Medium" panose="020B0600000000000000" charset="-122"/>
                </a:rPr>
                <a:t>（品牌方）</a:t>
              </a:r>
              <a:endParaRPr lang="zh-CN" altLang="en-US" sz="2800" dirty="0">
                <a:solidFill>
                  <a:srgbClr val="1F74AD"/>
                </a:solidFill>
                <a:latin typeface="思源黑体 CN Medium" panose="020B0600000000000000" charset="-122"/>
                <a:ea typeface="思源黑体 CN Medium" panose="020B0600000000000000" charset="-122"/>
              </a:endParaRPr>
            </a:p>
          </p:txBody>
        </p:sp>
        <p:sp>
          <p:nvSpPr>
            <p:cNvPr id="47" name="矩形 46"/>
            <p:cNvSpPr/>
            <p:nvPr>
              <p:custDataLst>
                <p:tags r:id="rId13"/>
              </p:custDataLst>
            </p:nvPr>
          </p:nvSpPr>
          <p:spPr bwMode="auto">
            <a:xfrm>
              <a:off x="18533" y="6787"/>
              <a:ext cx="7765" cy="827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tIns="0" rIns="90000" bIns="46800" anchor="t" anchorCtr="0">
              <a:normAutofit/>
            </a:bodyPr>
            <a:p>
              <a:pPr algn="l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spc="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Normal" panose="020B0400000000000000" charset="-122"/>
                  <a:ea typeface="思源黑体 CN Normal" panose="020B0400000000000000" charset="-122"/>
                </a:rPr>
                <a:t>加盟模式带来各种复杂的业务场景。</a:t>
              </a:r>
              <a:r>
                <a:rPr lang="zh-CN" altLang="en-US" sz="2400" spc="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Normal" panose="020B0400000000000000" charset="-122"/>
                  <a:ea typeface="思源黑体 CN Normal" panose="020B0400000000000000" charset="-122"/>
                  <a:sym typeface="+mn-ea"/>
                </a:rPr>
                <a:t>攘外必先安内，</a:t>
              </a:r>
              <a:r>
                <a:rPr lang="zh-CN" altLang="en-US" sz="2400" spc="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Normal" panose="020B0400000000000000" charset="-122"/>
                  <a:ea typeface="思源黑体 CN Normal" panose="020B0400000000000000" charset="-122"/>
                </a:rPr>
                <a:t>合规分账，建立平衡各方的会员积分体系都是需要解决的首要问题。</a:t>
              </a:r>
              <a:endParaRPr lang="zh-CN" altLang="en-US" sz="24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48" name="文本框 47"/>
            <p:cNvSpPr txBox="1"/>
            <p:nvPr>
              <p:custDataLst>
                <p:tags r:id="rId14"/>
              </p:custDataLst>
            </p:nvPr>
          </p:nvSpPr>
          <p:spPr bwMode="auto">
            <a:xfrm>
              <a:off x="18514" y="6136"/>
              <a:ext cx="5333" cy="618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tIns="46800" rIns="90000" bIns="0" anchor="b" anchorCtr="0">
              <a:normAutofit/>
            </a:bodyPr>
            <a:p>
              <a:pPr algn="l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pc="300" dirty="0">
                  <a:solidFill>
                    <a:srgbClr val="1F74AD"/>
                  </a:solidFill>
                  <a:latin typeface="思源黑体 CN Medium" panose="020B0600000000000000" charset="-122"/>
                  <a:ea typeface="思源黑体 CN Medium" panose="020B0600000000000000" charset="-122"/>
                  <a:cs typeface="+mn-ea"/>
                </a:rPr>
                <a:t>重构业务流程</a:t>
              </a:r>
              <a:endParaRPr lang="zh-CN" altLang="en-US" spc="300" dirty="0">
                <a:solidFill>
                  <a:srgbClr val="1F74AD"/>
                </a:solidFill>
                <a:latin typeface="思源黑体 CN Medium" panose="020B0600000000000000" charset="-122"/>
                <a:ea typeface="思源黑体 CN Medium" panose="020B0600000000000000" charset="-122"/>
                <a:cs typeface="+mn-ea"/>
              </a:endParaRPr>
            </a:p>
          </p:txBody>
        </p:sp>
        <p:cxnSp>
          <p:nvCxnSpPr>
            <p:cNvPr id="49" name="直接连接符 48"/>
            <p:cNvCxnSpPr/>
            <p:nvPr>
              <p:custDataLst>
                <p:tags r:id="rId15"/>
              </p:custDataLst>
            </p:nvPr>
          </p:nvCxnSpPr>
          <p:spPr>
            <a:xfrm>
              <a:off x="18413" y="6306"/>
              <a:ext cx="0" cy="1224"/>
            </a:xfrm>
            <a:prstGeom prst="line">
              <a:avLst/>
            </a:prstGeom>
            <a:noFill/>
            <a:ln w="3175" cap="rnd" cmpd="sng" algn="ctr">
              <a:solidFill>
                <a:sysClr val="window" lastClr="FFFFFF">
                  <a:lumMod val="85000"/>
                </a:sysClr>
              </a:solidFill>
              <a:prstDash val="solid"/>
              <a:round/>
              <a:headEnd type="none"/>
              <a:tailEnd type="none" w="med" len="med"/>
            </a:ln>
            <a:effectLst/>
          </p:spPr>
        </p:cxnSp>
        <p:sp>
          <p:nvSpPr>
            <p:cNvPr id="50" name="矩形 49"/>
            <p:cNvSpPr/>
            <p:nvPr>
              <p:custDataLst>
                <p:tags r:id="rId16"/>
              </p:custDataLst>
            </p:nvPr>
          </p:nvSpPr>
          <p:spPr bwMode="auto">
            <a:xfrm>
              <a:off x="10053" y="12025"/>
              <a:ext cx="1298" cy="103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>
              <a:normAutofit/>
            </a:bodyPr>
            <a:p>
              <a:pPr algn="l">
                <a:lnSpc>
                  <a:spcPct val="140000"/>
                </a:lnSpc>
              </a:pPr>
              <a:r>
                <a:rPr lang="zh-CN" altLang="en-US" sz="4800" spc="300" dirty="0">
                  <a:solidFill>
                    <a:srgbClr val="1AA3AA"/>
                  </a:solidFill>
                  <a:latin typeface="思源黑体 CN Medium" panose="020B0600000000000000" charset="-122"/>
                  <a:ea typeface="思源黑体 CN Medium" panose="020B0600000000000000" charset="-122"/>
                  <a:cs typeface="+mn-ea"/>
                  <a:sym typeface="+mn-ea"/>
                </a:rPr>
                <a:t>顾客</a:t>
              </a:r>
              <a:endParaRPr lang="zh-CN" altLang="en-US" sz="4800" spc="300" dirty="0">
                <a:solidFill>
                  <a:srgbClr val="1AA3AA"/>
                </a:solidFill>
                <a:latin typeface="思源黑体 CN Medium" panose="020B0600000000000000" charset="-122"/>
                <a:ea typeface="思源黑体 CN Medium" panose="020B0600000000000000" charset="-122"/>
                <a:cs typeface="+mn-ea"/>
                <a:sym typeface="+mn-ea"/>
              </a:endParaRPr>
            </a:p>
          </p:txBody>
        </p:sp>
        <p:sp>
          <p:nvSpPr>
            <p:cNvPr id="52" name="矩形 51"/>
            <p:cNvSpPr/>
            <p:nvPr>
              <p:custDataLst>
                <p:tags r:id="rId17"/>
              </p:custDataLst>
            </p:nvPr>
          </p:nvSpPr>
          <p:spPr bwMode="auto">
            <a:xfrm>
              <a:off x="11575" y="12397"/>
              <a:ext cx="4730" cy="1137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tIns="0" rIns="90000" bIns="46800" anchor="t" anchorCtr="0">
              <a:normAutofit fontScale="90000" lnSpcReduction="20000"/>
            </a:bodyPr>
            <a:p>
              <a:pPr algn="l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spc="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Normal" panose="020B0400000000000000" charset="-122"/>
                  <a:ea typeface="思源黑体 CN Normal" panose="020B0400000000000000" charset="-122"/>
                </a:rPr>
                <a:t>小程序作为流量入口，除了解决点单的需求，其实更需要被重视</a:t>
              </a:r>
              <a:r>
                <a:rPr lang="zh-CN" altLang="en-US" sz="2400" spc="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Normal" panose="020B0400000000000000" charset="-122"/>
                  <a:ea typeface="思源黑体 CN Normal" panose="020B0400000000000000" charset="-122"/>
                </a:rPr>
                <a:t>的是用户与品牌之间的</a:t>
              </a:r>
              <a:r>
                <a:rPr lang="zh-CN" altLang="en-US" sz="2400" spc="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Normal" panose="020B0400000000000000" charset="-122"/>
                  <a:ea typeface="思源黑体 CN Normal" panose="020B0400000000000000" charset="-122"/>
                </a:rPr>
                <a:t>互动！</a:t>
              </a:r>
              <a:endParaRPr lang="zh-CN" altLang="en-US" sz="24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53" name="文本框 52"/>
            <p:cNvSpPr txBox="1"/>
            <p:nvPr>
              <p:custDataLst>
                <p:tags r:id="rId18"/>
              </p:custDataLst>
            </p:nvPr>
          </p:nvSpPr>
          <p:spPr bwMode="auto">
            <a:xfrm>
              <a:off x="11575" y="11315"/>
              <a:ext cx="4987" cy="1037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tIns="46800" rIns="90000" bIns="0" anchor="b" anchorCtr="0">
              <a:normAutofit/>
            </a:bodyPr>
            <a:p>
              <a:pPr algn="l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 spc="300" dirty="0">
                  <a:solidFill>
                    <a:srgbClr val="1AA3AA"/>
                  </a:solidFill>
                  <a:latin typeface="思源黑体 CN Medium" panose="020B0600000000000000" charset="-122"/>
                  <a:ea typeface="思源黑体 CN Medium" panose="020B0600000000000000" charset="-122"/>
                  <a:cs typeface="+mn-ea"/>
                </a:rPr>
                <a:t>小程序，品牌对话的桥梁</a:t>
              </a:r>
              <a:endParaRPr lang="zh-CN" altLang="en-US" b="1" spc="300" dirty="0">
                <a:solidFill>
                  <a:srgbClr val="1AA3AA"/>
                </a:solidFill>
                <a:latin typeface="思源黑体 CN Medium" panose="020B0600000000000000" charset="-122"/>
                <a:ea typeface="思源黑体 CN Medium" panose="020B0600000000000000" charset="-122"/>
                <a:cs typeface="+mn-ea"/>
              </a:endParaRPr>
            </a:p>
          </p:txBody>
        </p:sp>
        <p:cxnSp>
          <p:nvCxnSpPr>
            <p:cNvPr id="54" name="直接连接符 53"/>
            <p:cNvCxnSpPr/>
            <p:nvPr>
              <p:custDataLst>
                <p:tags r:id="rId19"/>
              </p:custDataLst>
            </p:nvPr>
          </p:nvCxnSpPr>
          <p:spPr>
            <a:xfrm>
              <a:off x="11351" y="11931"/>
              <a:ext cx="0" cy="1224"/>
            </a:xfrm>
            <a:prstGeom prst="line">
              <a:avLst/>
            </a:prstGeom>
            <a:noFill/>
            <a:ln w="3175" cap="rnd" cmpd="sng" algn="ctr">
              <a:solidFill>
                <a:sysClr val="window" lastClr="FFFFFF">
                  <a:lumMod val="85000"/>
                </a:sysClr>
              </a:solidFill>
              <a:prstDash val="solid"/>
              <a:round/>
              <a:headEnd type="none"/>
              <a:tailEnd type="none" w="med" len="med"/>
            </a:ln>
            <a:effectLst/>
          </p:spPr>
        </p:cxnSp>
        <p:sp>
          <p:nvSpPr>
            <p:cNvPr id="37" name="文本框 36"/>
            <p:cNvSpPr txBox="1"/>
            <p:nvPr>
              <p:custDataLst>
                <p:tags r:id="rId20"/>
              </p:custDataLst>
            </p:nvPr>
          </p:nvSpPr>
          <p:spPr>
            <a:xfrm>
              <a:off x="17880" y="10254"/>
              <a:ext cx="2319" cy="1075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Autofit/>
            </a:bodyPr>
            <a:p>
              <a:pPr algn="ctr">
                <a:lnSpc>
                  <a:spcPct val="120000"/>
                </a:lnSpc>
              </a:pPr>
              <a:r>
                <a:rPr lang="zh-CN" altLang="en-US" sz="3600">
                  <a:latin typeface="思源黑体 CN Normal" panose="020B0400000000000000" charset="-122"/>
                  <a:ea typeface="思源黑体 CN Normal" panose="020B0400000000000000" charset="-122"/>
                  <a:sym typeface="+mn-ea"/>
                </a:rPr>
                <a:t>三维一体</a:t>
              </a:r>
              <a:endParaRPr lang="zh-CN" altLang="en-US" sz="3600" spc="300" dirty="0">
                <a:latin typeface="思源黑体 CN Normal" panose="020B0400000000000000" charset="-122"/>
                <a:ea typeface="思源黑体 CN Normal" panose="020B0400000000000000" charset="-122"/>
                <a:cs typeface="+mn-ea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3600" spc="300" dirty="0">
                  <a:latin typeface="思源黑体 CN Normal" panose="020B0400000000000000" charset="-122"/>
                  <a:ea typeface="思源黑体 CN Normal" panose="020B0400000000000000" charset="-122"/>
                  <a:cs typeface="+mn-ea"/>
                </a:rPr>
                <a:t>会员体系</a:t>
              </a:r>
              <a:endParaRPr lang="zh-CN" altLang="en-US" sz="3600" spc="300" dirty="0">
                <a:latin typeface="思源黑体 CN Normal" panose="020B0400000000000000" charset="-122"/>
                <a:ea typeface="思源黑体 CN Normal" panose="020B0400000000000000" charset="-122"/>
                <a:cs typeface="+mn-ea"/>
              </a:endParaRPr>
            </a:p>
          </p:txBody>
        </p:sp>
      </p:grpSp>
      <p:pic>
        <p:nvPicPr>
          <p:cNvPr id="5" name="图片 4" descr="icons8-聊-100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928225" y="10151110"/>
            <a:ext cx="978535" cy="978535"/>
          </a:xfrm>
          <a:prstGeom prst="rect">
            <a:avLst/>
          </a:prstGeom>
        </p:spPr>
      </p:pic>
      <p:pic>
        <p:nvPicPr>
          <p:cNvPr id="6" name="图片 5" descr="icons8-业务组-80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3675995" y="7380605"/>
            <a:ext cx="1071245" cy="107124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542204" y="6110970"/>
            <a:ext cx="11149294" cy="14947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38100" dist="38100" dir="36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14720" y="6491605"/>
            <a:ext cx="8460740" cy="734695"/>
          </a:xfrm>
        </p:spPr>
        <p:txBody>
          <a:bodyPr anchor="ctr" anchorCtr="0">
            <a:noAutofit/>
          </a:bodyPr>
          <a:lstStyle/>
          <a:p>
            <a:r>
              <a:rPr kumimoji="1" lang="zh-CN" altLang="en-US" sz="4800" dirty="0" smtClean="0">
                <a:solidFill>
                  <a:schemeClr val="bg1">
                    <a:lumMod val="9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社交游戏化的会员营销体系</a:t>
            </a:r>
            <a:endParaRPr kumimoji="1" lang="zh-CN" altLang="en-US" sz="4800" dirty="0" smtClean="0">
              <a:solidFill>
                <a:schemeClr val="bg1">
                  <a:lumMod val="95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68875" y="7965440"/>
            <a:ext cx="9722485" cy="313118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社交游戏是</a:t>
            </a:r>
            <a:r>
              <a:rPr kumimoji="1"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建立</a:t>
            </a:r>
            <a:r>
              <a:rPr kumimoji="1" lang="zh-CN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在小程序之中，承载着品牌文化的输出</a:t>
            </a:r>
            <a:r>
              <a:rPr kumimoji="1"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。通过游戏的形式，构建</a:t>
            </a:r>
            <a:r>
              <a:rPr kumimoji="1"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+mn-ea"/>
              </a:rPr>
              <a:t>用户社区，</a:t>
            </a:r>
            <a:r>
              <a:rPr kumimoji="1"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提高用户对品牌的认知和归属感。把线下用户引导到线上社区，</a:t>
            </a:r>
            <a:r>
              <a:rPr kumimoji="1"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+mn-ea"/>
              </a:rPr>
              <a:t>通过游戏奖励的形式再导流至线下，形成社区</a:t>
            </a:r>
            <a:r>
              <a:rPr kumimoji="1"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+mn-ea"/>
              </a:rPr>
              <a:t>生态</a:t>
            </a:r>
            <a:r>
              <a:rPr kumimoji="1"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+mn-ea"/>
              </a:rPr>
              <a:t>闭环</a:t>
            </a:r>
            <a:r>
              <a:rPr kumimoji="1"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。</a:t>
            </a:r>
            <a:endParaRPr kumimoji="1"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-1416873" y="3823338"/>
            <a:ext cx="144333" cy="63671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Han Sans CN Bold Bold"/>
              <a:ea typeface="Source Han Sans CN Bold Bold"/>
              <a:cs typeface="Source Han Sans CN Bold Bold"/>
              <a:sym typeface="Source Han Sans CN Bold Bold"/>
            </a:endParaRPr>
          </a:p>
        </p:txBody>
      </p:sp>
      <p:sp>
        <p:nvSpPr>
          <p:cNvPr id="5" name="标题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427095" y="4320540"/>
            <a:ext cx="11865610" cy="1790700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b">
            <a:normAutofit/>
          </a:bodyPr>
          <a:lstStyle>
            <a:lvl1pPr marL="0" marR="0" indent="0" algn="l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1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(使用中文字体)"/>
                <a:ea typeface="汉仪旗黑-85S" panose="00020600040101010101" pitchFamily="18" charset="-122"/>
                <a:cs typeface="+mn-cs"/>
                <a:sym typeface="思源黑体 CN Medium" panose="020B0600000000000000" charset="-122"/>
              </a:defRPr>
            </a:lvl1pPr>
            <a:lvl2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2pPr>
            <a:lvl3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3pPr>
            <a:lvl4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4pPr>
            <a:lvl5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5pPr>
            <a:lvl6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6pPr>
            <a:lvl7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7pPr>
            <a:lvl8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8pPr>
            <a:lvl9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9pPr>
          </a:lstStyle>
          <a:p>
            <a:pPr lvl="0"/>
            <a:r>
              <a:rPr lang="zh-CN" altLang="en-US" sz="36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数字化</a:t>
            </a:r>
            <a:r>
              <a:rPr lang="zh-CN" altLang="en-US" sz="3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转型规划</a:t>
            </a:r>
            <a:r>
              <a:rPr lang="zh-CN" altLang="en-US" sz="36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方案</a:t>
            </a:r>
            <a:endParaRPr lang="zh-CN" altLang="en-US" sz="3600" spc="3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3921125" y="6350635"/>
            <a:ext cx="1720215" cy="1014730"/>
          </a:xfrm>
          <a:prstGeom prst="rect">
            <a:avLst/>
          </a:prstGeom>
          <a:noFill/>
          <a:ln w="1174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6000" cap="all" spc="100" dirty="0" smtClean="0">
                <a:solidFill>
                  <a:srgbClr val="2FC0FF"/>
                </a:solidFill>
                <a:latin typeface="思源黑体 CN Medium" panose="020B0600000000000000" charset="-122"/>
                <a:ea typeface="思源黑体 CN Medium" panose="020B0600000000000000" charset="-122"/>
                <a:cs typeface="Arial" panose="020B0604020202020204" pitchFamily="34" charset="0"/>
              </a:rPr>
              <a:t>3.2</a:t>
            </a:r>
            <a:endParaRPr lang="en-US" altLang="zh-CN" sz="6000" cap="all" spc="100" dirty="0">
              <a:solidFill>
                <a:srgbClr val="2FC0FF"/>
              </a:solidFill>
              <a:latin typeface="思源黑体 CN Medium" panose="020B0600000000000000" charset="-122"/>
              <a:ea typeface="思源黑体 CN Medium" panose="020B0600000000000000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业务范围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/>
              <a:t>3.2.1</a:t>
            </a:r>
            <a:r>
              <a:rPr lang="zh-CN" altLang="en-US"/>
              <a:t> 社交游戏化（示例）</a:t>
            </a:r>
            <a:endParaRPr lang="zh-CN" altLang="en-US"/>
          </a:p>
        </p:txBody>
      </p:sp>
      <p:sp>
        <p:nvSpPr>
          <p:cNvPr id="218" name="Methodology"/>
          <p:cNvSpPr txBox="1">
            <a:spLocks noGrp="1"/>
          </p:cNvSpPr>
          <p:nvPr>
            <p:ph type="body" sz="quarter" idx="1"/>
          </p:nvPr>
        </p:nvSpPr>
        <p:spPr>
          <a:xfrm>
            <a:off x="1056005" y="1346200"/>
            <a:ext cx="5772150" cy="5111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星球植物养成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44" y="2221932"/>
            <a:ext cx="8765556" cy="9801741"/>
          </a:xfrm>
          <a:prstGeom prst="rect">
            <a:avLst/>
          </a:prstGeom>
        </p:spPr>
      </p:pic>
      <p:grpSp>
        <p:nvGrpSpPr>
          <p:cNvPr id="90" name="组 89"/>
          <p:cNvGrpSpPr/>
          <p:nvPr/>
        </p:nvGrpSpPr>
        <p:grpSpPr>
          <a:xfrm>
            <a:off x="11116334" y="2221932"/>
            <a:ext cx="10976750" cy="10243786"/>
            <a:chOff x="11263818" y="2693880"/>
            <a:chExt cx="10383994" cy="9690611"/>
          </a:xfrm>
        </p:grpSpPr>
        <p:grpSp>
          <p:nvGrpSpPr>
            <p:cNvPr id="73" name="组 72"/>
            <p:cNvGrpSpPr/>
            <p:nvPr/>
          </p:nvGrpSpPr>
          <p:grpSpPr>
            <a:xfrm>
              <a:off x="11263818" y="2693880"/>
              <a:ext cx="10383994" cy="9690611"/>
              <a:chOff x="10850863" y="3251523"/>
              <a:chExt cx="10383994" cy="9690611"/>
            </a:xfrm>
          </p:grpSpPr>
          <p:grpSp>
            <p:nvGrpSpPr>
              <p:cNvPr id="72" name="组 71"/>
              <p:cNvGrpSpPr/>
              <p:nvPr/>
            </p:nvGrpSpPr>
            <p:grpSpPr>
              <a:xfrm>
                <a:off x="10850863" y="3251523"/>
                <a:ext cx="10383994" cy="6442161"/>
                <a:chOff x="10492391" y="5512727"/>
                <a:chExt cx="6911173" cy="4287646"/>
              </a:xfrm>
            </p:grpSpPr>
            <p:sp>
              <p:nvSpPr>
                <p:cNvPr id="74" name="矩形 73"/>
                <p:cNvSpPr/>
                <p:nvPr/>
              </p:nvSpPr>
              <p:spPr>
                <a:xfrm>
                  <a:off x="10492391" y="5512727"/>
                  <a:ext cx="1080000" cy="1080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38100" dist="38100" dir="3600000" algn="ctr" rotWithShape="0">
                    <a:srgbClr val="000000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5" name="矩形 74"/>
                <p:cNvSpPr/>
                <p:nvPr/>
              </p:nvSpPr>
              <p:spPr>
                <a:xfrm>
                  <a:off x="10492391" y="7640374"/>
                  <a:ext cx="1080000" cy="1080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0" name="矩形 79"/>
                <p:cNvSpPr/>
                <p:nvPr/>
              </p:nvSpPr>
              <p:spPr>
                <a:xfrm>
                  <a:off x="11572391" y="6558334"/>
                  <a:ext cx="5831173" cy="1080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38100" dist="38100" dir="3600000" algn="ctr" rotWithShape="0">
                    <a:srgbClr val="000000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矩形 80"/>
                <p:cNvSpPr/>
                <p:nvPr/>
              </p:nvSpPr>
              <p:spPr>
                <a:xfrm>
                  <a:off x="11572390" y="8720373"/>
                  <a:ext cx="5831173" cy="1080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38100" dist="38100" dir="3600000" algn="ctr" rotWithShape="0">
                    <a:srgbClr val="000000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7" name="矩形 86"/>
              <p:cNvSpPr/>
              <p:nvPr/>
            </p:nvSpPr>
            <p:spPr>
              <a:xfrm>
                <a:off x="10850863" y="9696749"/>
                <a:ext cx="1622693" cy="162269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12473555" y="11319441"/>
                <a:ext cx="8761301" cy="162269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38100" dist="38100" dir="3600000" algn="ctr" rotWithShape="0">
                  <a:srgbClr val="000000">
                    <a:alpha val="3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9" name="组 88"/>
            <p:cNvGrpSpPr/>
            <p:nvPr/>
          </p:nvGrpSpPr>
          <p:grpSpPr>
            <a:xfrm>
              <a:off x="11524105" y="2898733"/>
              <a:ext cx="1100514" cy="9300544"/>
              <a:chOff x="11524105" y="2898733"/>
              <a:chExt cx="1100514" cy="9300544"/>
            </a:xfrm>
          </p:grpSpPr>
          <p:sp>
            <p:nvSpPr>
              <p:cNvPr id="86" name="文本框 85"/>
              <p:cNvSpPr txBox="1"/>
              <p:nvPr/>
            </p:nvSpPr>
            <p:spPr>
              <a:xfrm>
                <a:off x="11562735" y="2898733"/>
                <a:ext cx="1061884" cy="125226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71437" tIns="71437" rIns="71437" bIns="71437" numCol="1" spcCol="38100" rtlCol="0" anchor="ctr">
                <a:spAutoFit/>
              </a:bodyPr>
              <a:lstStyle/>
              <a:p>
                <a:pPr marL="0" marR="0" indent="0" algn="ctr" defTabSz="82169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3600" b="1" u="none" strike="noStrike" cap="none" spc="0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latin typeface="思源黑体 CN Normal" panose="020B0400000000000000" charset="-122"/>
                    <a:ea typeface="思源黑体 CN Normal" panose="020B0400000000000000" charset="-122"/>
                    <a:cs typeface="思源黑体 CN Normal" panose="020B0400000000000000" charset="-122"/>
                    <a:sym typeface="Source Han Sans CN Bold Bold"/>
                  </a:rPr>
                  <a:t>植物养成</a:t>
                </a:r>
                <a:endParaRPr kumimoji="0" lang="zh-CN" altLang="en-US" sz="3600" b="1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思源黑体 CN Normal" panose="020B0400000000000000" charset="-122"/>
                  <a:ea typeface="思源黑体 CN Normal" panose="020B0400000000000000" charset="-122"/>
                  <a:cs typeface="思源黑体 CN Normal" panose="020B0400000000000000" charset="-122"/>
                  <a:sym typeface="Source Han Sans CN Bold Bold"/>
                </a:endParaRPr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11544222" y="4525732"/>
                <a:ext cx="1061884" cy="125226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71437" tIns="71437" rIns="71437" bIns="71437" numCol="1" spcCol="38100" rtlCol="0" anchor="ctr">
                <a:spAutoFit/>
              </a:bodyPr>
              <a:lstStyle/>
              <a:p>
                <a:pPr marL="0" marR="0" indent="0" algn="ctr" defTabSz="82169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zh-CN" altLang="en-US" sz="36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Normal" panose="020B0400000000000000" charset="-122"/>
                    <a:ea typeface="思源黑体 CN Normal" panose="020B0400000000000000" charset="-122"/>
                    <a:cs typeface="思源黑体 CN Normal" panose="020B0400000000000000" charset="-122"/>
                  </a:rPr>
                  <a:t>图鉴收集</a:t>
                </a:r>
                <a:endParaRPr kumimoji="0" lang="zh-CN" altLang="en-US" sz="3600" b="1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FillTx/>
                  <a:latin typeface="思源黑体 CN Normal" panose="020B0400000000000000" charset="-122"/>
                  <a:ea typeface="思源黑体 CN Normal" panose="020B0400000000000000" charset="-122"/>
                  <a:cs typeface="思源黑体 CN Normal" panose="020B0400000000000000" charset="-122"/>
                  <a:sym typeface="Source Han Sans CN Bold Bold"/>
                </a:endParaRPr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11544222" y="6099815"/>
                <a:ext cx="1061884" cy="125226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71437" tIns="71437" rIns="71437" bIns="71437" numCol="1" spcCol="38100" rtlCol="0" anchor="ctr">
                <a:spAutoFit/>
              </a:bodyPr>
              <a:lstStyle/>
              <a:p>
                <a:pPr marL="0" marR="0" indent="0" algn="ctr" defTabSz="82169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3600" b="1" u="none" strike="noStrike" cap="none" spc="0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latin typeface="思源黑体 CN Normal" panose="020B0400000000000000" charset="-122"/>
                    <a:ea typeface="思源黑体 CN Normal" panose="020B0400000000000000" charset="-122"/>
                    <a:cs typeface="思源黑体 CN Normal" panose="020B0400000000000000" charset="-122"/>
                    <a:sym typeface="Source Han Sans CN Bold Bold"/>
                  </a:rPr>
                  <a:t>好友互动</a:t>
                </a:r>
                <a:endParaRPr kumimoji="0" lang="zh-CN" altLang="en-US" sz="3600" b="1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思源黑体 CN Normal" panose="020B0400000000000000" charset="-122"/>
                  <a:ea typeface="思源黑体 CN Normal" panose="020B0400000000000000" charset="-122"/>
                  <a:cs typeface="思源黑体 CN Normal" panose="020B0400000000000000" charset="-122"/>
                  <a:sym typeface="Source Han Sans CN Bold Bold"/>
                </a:endParaRPr>
              </a:p>
            </p:txBody>
          </p:sp>
          <p:sp>
            <p:nvSpPr>
              <p:cNvPr id="94" name="文本框 93"/>
              <p:cNvSpPr txBox="1"/>
              <p:nvPr/>
            </p:nvSpPr>
            <p:spPr>
              <a:xfrm>
                <a:off x="11524105" y="7741564"/>
                <a:ext cx="1061884" cy="125226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71437" tIns="71437" rIns="71437" bIns="71437" numCol="1" spcCol="38100" rtlCol="0" anchor="ctr">
                <a:spAutoFit/>
              </a:bodyPr>
              <a:lstStyle/>
              <a:p>
                <a:pPr marL="0" marR="0" indent="0" algn="ctr" defTabSz="82169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3600" b="1" u="none" strike="noStrike" cap="none" spc="0" normalizeH="0" baseline="0" dirty="0" smtClean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FillTx/>
                    <a:latin typeface="思源黑体 CN Normal" panose="020B0400000000000000" charset="-122"/>
                    <a:ea typeface="思源黑体 CN Normal" panose="020B0400000000000000" charset="-122"/>
                    <a:cs typeface="思源黑体 CN Normal" panose="020B0400000000000000" charset="-122"/>
                    <a:sym typeface="Source Han Sans CN Bold Bold"/>
                  </a:rPr>
                  <a:t>更多水滴</a:t>
                </a:r>
                <a:endParaRPr kumimoji="0" lang="zh-CN" altLang="en-US" sz="3600" b="1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FillTx/>
                  <a:latin typeface="思源黑体 CN Normal" panose="020B0400000000000000" charset="-122"/>
                  <a:ea typeface="思源黑体 CN Normal" panose="020B0400000000000000" charset="-122"/>
                  <a:cs typeface="思源黑体 CN Normal" panose="020B0400000000000000" charset="-122"/>
                  <a:sym typeface="Source Han Sans CN Bold Bold"/>
                </a:endParaRPr>
              </a:p>
            </p:txBody>
          </p:sp>
          <p:sp>
            <p:nvSpPr>
              <p:cNvPr id="95" name="文本框 94"/>
              <p:cNvSpPr txBox="1"/>
              <p:nvPr/>
            </p:nvSpPr>
            <p:spPr>
              <a:xfrm>
                <a:off x="11542618" y="9335129"/>
                <a:ext cx="1061884" cy="11821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71437" tIns="71437" rIns="71437" bIns="71437" numCol="1" spcCol="38100" rtlCol="0" anchor="ctr">
                <a:spAutoFit/>
              </a:bodyPr>
              <a:lstStyle/>
              <a:p>
                <a:pPr marL="0" marR="0" indent="0" algn="ctr" defTabSz="82169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3600" b="1" u="none" strike="noStrike" cap="none" spc="0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latin typeface="思源黑体 CN Normal" panose="020B0400000000000000" charset="-122"/>
                    <a:ea typeface="思源黑体 CN Normal" panose="020B0400000000000000" charset="-122"/>
                    <a:cs typeface="思源黑体 CN Normal" panose="020B0400000000000000" charset="-122"/>
                    <a:sym typeface="Source Han Sans CN Bold Bold"/>
                  </a:rPr>
                  <a:t>沪点商店</a:t>
                </a:r>
                <a:endParaRPr kumimoji="0" lang="zh-CN" altLang="en-US" sz="3600" b="1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思源黑体 CN Normal" panose="020B0400000000000000" charset="-122"/>
                  <a:ea typeface="思源黑体 CN Normal" panose="020B0400000000000000" charset="-122"/>
                  <a:cs typeface="思源黑体 CN Normal" panose="020B0400000000000000" charset="-122"/>
                  <a:sym typeface="Source Han Sans CN Bold Bold"/>
                </a:endParaRPr>
              </a:p>
            </p:txBody>
          </p:sp>
          <p:sp>
            <p:nvSpPr>
              <p:cNvPr id="96" name="文本框 95"/>
              <p:cNvSpPr txBox="1"/>
              <p:nvPr/>
            </p:nvSpPr>
            <p:spPr>
              <a:xfrm>
                <a:off x="11542618" y="10947012"/>
                <a:ext cx="1061884" cy="125226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71437" tIns="71437" rIns="71437" bIns="71437" numCol="1" spcCol="38100" rtlCol="0" anchor="ctr">
                <a:spAutoFit/>
              </a:bodyPr>
              <a:lstStyle/>
              <a:p>
                <a:pPr marL="0" marR="0" indent="0" algn="ctr" defTabSz="82169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zh-CN" altLang="en-US" sz="36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Normal" panose="020B0400000000000000" charset="-122"/>
                    <a:ea typeface="思源黑体 CN Normal" panose="020B0400000000000000" charset="-122"/>
                    <a:cs typeface="思源黑体 CN Normal" panose="020B0400000000000000" charset="-122"/>
                  </a:rPr>
                  <a:t>技术对接</a:t>
                </a:r>
                <a:endParaRPr kumimoji="0" lang="zh-CN" altLang="en-US" sz="3600" b="1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FillTx/>
                  <a:latin typeface="思源黑体 CN Normal" panose="020B0400000000000000" charset="-122"/>
                  <a:ea typeface="思源黑体 CN Normal" panose="020B0400000000000000" charset="-122"/>
                  <a:cs typeface="思源黑体 CN Normal" panose="020B0400000000000000" charset="-122"/>
                  <a:sym typeface="Source Han Sans CN Bold Bold"/>
                </a:endParaRPr>
              </a:p>
            </p:txBody>
          </p:sp>
        </p:grpSp>
      </p:grpSp>
      <p:sp>
        <p:nvSpPr>
          <p:cNvPr id="97" name="文本框 96"/>
          <p:cNvSpPr txBox="1"/>
          <p:nvPr/>
        </p:nvSpPr>
        <p:spPr>
          <a:xfrm>
            <a:off x="13158994" y="2730459"/>
            <a:ext cx="6320235" cy="69826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1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Source Han Sans CN Bold Bold"/>
              </a:rPr>
              <a:t>种子</a:t>
            </a: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 </a:t>
            </a:r>
            <a:r>
              <a:rPr lang="zh-CN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   </a:t>
            </a:r>
            <a:r>
              <a:rPr kumimoji="0" lang="zh-CN" altLang="en-US" sz="3600" b="1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Source Han Sans CN Bold Bold"/>
              </a:rPr>
              <a:t>种植    收获</a:t>
            </a:r>
            <a:endParaRPr kumimoji="0" lang="zh-CN" altLang="en-US" sz="3600" b="1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Source Han Sans CN Bold Bold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13158994" y="4417347"/>
            <a:ext cx="6320235" cy="69826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1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Source Han Sans CN Bold Bold"/>
              </a:rPr>
              <a:t>新植物</a:t>
            </a:r>
            <a:r>
              <a:rPr kumimoji="0" lang="zh-CN" altLang="en-US" sz="3600" b="1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Source Han Sans CN Bold Bold"/>
              </a:rPr>
              <a:t>    新装饰    新分数</a:t>
            </a:r>
            <a:endParaRPr kumimoji="0" lang="zh-CN" altLang="en-US" sz="3600" b="1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Source Han Sans CN Bold Bold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13128066" y="6135339"/>
            <a:ext cx="8143954" cy="69826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1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Source Han Sans CN Bold Bold"/>
              </a:rPr>
              <a:t>帮忙浇水    收取水滴    品鉴加分</a:t>
            </a:r>
            <a:endParaRPr kumimoji="0" lang="zh-CN" altLang="en-US" sz="3600" b="1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Source Han Sans CN Bold Bold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13158994" y="7868906"/>
            <a:ext cx="6320235" cy="69826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1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Source Han Sans CN Bold Bold"/>
              </a:rPr>
              <a:t>任务    小游戏</a:t>
            </a:r>
            <a:endParaRPr kumimoji="0" lang="zh-CN" altLang="en-US" sz="3600" b="1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Source Han Sans CN Bold Bold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13158994" y="9544756"/>
            <a:ext cx="9100280" cy="6959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1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Source Han Sans CN Bold Bold"/>
              </a:rPr>
              <a:t>植物种子  游戏道具  游戏装扮  沪上权益</a:t>
            </a:r>
            <a:endParaRPr kumimoji="0" lang="zh-CN" altLang="en-US" sz="3600" b="1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Source Han Sans CN Bold Bold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13158994" y="11262163"/>
            <a:ext cx="7518245" cy="69826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1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Source Han Sans CN Bold Bold"/>
              </a:rPr>
              <a:t>会员等级</a:t>
            </a:r>
            <a:r>
              <a:rPr kumimoji="0" lang="zh-CN" altLang="en-US" sz="3600" b="1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Source Han Sans CN Bold Bold"/>
              </a:rPr>
              <a:t>  支付行为  权益兑换</a:t>
            </a:r>
            <a:endParaRPr kumimoji="0" lang="zh-CN" altLang="en-US" sz="3600" b="1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Source Han Sans CN Bold Bold"/>
            </a:endParaRPr>
          </a:p>
        </p:txBody>
      </p:sp>
      <p:grpSp>
        <p:nvGrpSpPr>
          <p:cNvPr id="108" name="组 107"/>
          <p:cNvGrpSpPr/>
          <p:nvPr/>
        </p:nvGrpSpPr>
        <p:grpSpPr>
          <a:xfrm>
            <a:off x="10601679" y="1891100"/>
            <a:ext cx="635633" cy="601208"/>
            <a:chOff x="10762824" y="650550"/>
            <a:chExt cx="2126410" cy="2011248"/>
          </a:xfrm>
        </p:grpSpPr>
        <p:sp>
          <p:nvSpPr>
            <p:cNvPr id="99" name="椭圆 98"/>
            <p:cNvSpPr/>
            <p:nvPr/>
          </p:nvSpPr>
          <p:spPr>
            <a:xfrm>
              <a:off x="10820411" y="650550"/>
              <a:ext cx="2011247" cy="2011248"/>
            </a:xfrm>
            <a:prstGeom prst="ellipse">
              <a:avLst/>
            </a:prstGeom>
            <a:solidFill>
              <a:srgbClr val="FFC00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69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10762824" y="1057790"/>
              <a:ext cx="2126410" cy="1036296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69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800" b="0" i="0" u="none" strike="noStrike" cap="none" spc="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Source Han Sans CN Bold Bold"/>
                  <a:ea typeface="Source Han Sans CN Bold Bold"/>
                  <a:cs typeface="Source Han Sans CN Bold Bold"/>
                  <a:sym typeface="Source Han Sans CN Bold Bold"/>
                </a:rPr>
                <a:t>01</a:t>
              </a:r>
              <a:endPara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Han Sans CN Bold Bold"/>
                <a:ea typeface="Source Han Sans CN Bold Bold"/>
                <a:cs typeface="Source Han Sans CN Bold Bold"/>
                <a:sym typeface="Source Han Sans CN Bold Bold"/>
              </a:endParaRPr>
            </a:p>
          </p:txBody>
        </p:sp>
      </p:grpSp>
      <p:grpSp>
        <p:nvGrpSpPr>
          <p:cNvPr id="126" name="组 125"/>
          <p:cNvGrpSpPr/>
          <p:nvPr/>
        </p:nvGrpSpPr>
        <p:grpSpPr>
          <a:xfrm>
            <a:off x="12512003" y="3684160"/>
            <a:ext cx="635633" cy="612166"/>
            <a:chOff x="10762824" y="613892"/>
            <a:chExt cx="2126410" cy="2047906"/>
          </a:xfrm>
        </p:grpSpPr>
        <p:sp>
          <p:nvSpPr>
            <p:cNvPr id="127" name="椭圆 126"/>
            <p:cNvSpPr/>
            <p:nvPr/>
          </p:nvSpPr>
          <p:spPr>
            <a:xfrm>
              <a:off x="10820411" y="650550"/>
              <a:ext cx="2011247" cy="2011248"/>
            </a:xfrm>
            <a:prstGeom prst="ellipse">
              <a:avLst/>
            </a:prstGeom>
            <a:solidFill>
              <a:srgbClr val="FFC00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69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endParaRPr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10762824" y="613892"/>
              <a:ext cx="2126410" cy="1924095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69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800" b="0" i="0" u="none" strike="noStrike" cap="none" spc="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Source Han Sans CN Bold Bold"/>
                  <a:ea typeface="Source Han Sans CN Bold Bold"/>
                  <a:cs typeface="Source Han Sans CN Bold Bold"/>
                  <a:sym typeface="Source Han Sans CN Bold Bold"/>
                </a:rPr>
                <a:t>02</a:t>
              </a:r>
              <a:endPara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Han Sans CN Bold Bold"/>
                <a:ea typeface="Source Han Sans CN Bold Bold"/>
                <a:cs typeface="Source Han Sans CN Bold Bold"/>
                <a:sym typeface="Source Han Sans CN Bold Bold"/>
              </a:endParaRPr>
            </a:p>
          </p:txBody>
        </p:sp>
      </p:grpSp>
      <p:grpSp>
        <p:nvGrpSpPr>
          <p:cNvPr id="129" name="组 128"/>
          <p:cNvGrpSpPr/>
          <p:nvPr/>
        </p:nvGrpSpPr>
        <p:grpSpPr>
          <a:xfrm>
            <a:off x="10636107" y="5282191"/>
            <a:ext cx="635633" cy="612166"/>
            <a:chOff x="10762824" y="613892"/>
            <a:chExt cx="2126410" cy="2047906"/>
          </a:xfrm>
        </p:grpSpPr>
        <p:sp>
          <p:nvSpPr>
            <p:cNvPr id="130" name="椭圆 129"/>
            <p:cNvSpPr/>
            <p:nvPr/>
          </p:nvSpPr>
          <p:spPr>
            <a:xfrm>
              <a:off x="10820411" y="650550"/>
              <a:ext cx="2011247" cy="2011248"/>
            </a:xfrm>
            <a:prstGeom prst="ellipse">
              <a:avLst/>
            </a:prstGeom>
            <a:solidFill>
              <a:srgbClr val="FFC00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69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endParaRPr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10762824" y="613892"/>
              <a:ext cx="2126410" cy="1924095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69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800" b="0" i="0" u="none" strike="noStrike" cap="none" spc="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Source Han Sans CN Bold Bold"/>
                  <a:ea typeface="Source Han Sans CN Bold Bold"/>
                  <a:cs typeface="Source Han Sans CN Bold Bold"/>
                  <a:sym typeface="Source Han Sans CN Bold Bold"/>
                </a:rPr>
                <a:t>03</a:t>
              </a:r>
              <a:endPara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Han Sans CN Bold Bold"/>
                <a:ea typeface="Source Han Sans CN Bold Bold"/>
                <a:cs typeface="Source Han Sans CN Bold Bold"/>
                <a:sym typeface="Source Han Sans CN Bold Bold"/>
              </a:endParaRPr>
            </a:p>
          </p:txBody>
        </p:sp>
      </p:grpSp>
      <p:grpSp>
        <p:nvGrpSpPr>
          <p:cNvPr id="132" name="组 131"/>
          <p:cNvGrpSpPr/>
          <p:nvPr/>
        </p:nvGrpSpPr>
        <p:grpSpPr>
          <a:xfrm>
            <a:off x="12492433" y="7077468"/>
            <a:ext cx="635633" cy="612166"/>
            <a:chOff x="10762824" y="613892"/>
            <a:chExt cx="2126410" cy="2047906"/>
          </a:xfrm>
        </p:grpSpPr>
        <p:sp>
          <p:nvSpPr>
            <p:cNvPr id="133" name="椭圆 132"/>
            <p:cNvSpPr/>
            <p:nvPr/>
          </p:nvSpPr>
          <p:spPr>
            <a:xfrm>
              <a:off x="10820414" y="650550"/>
              <a:ext cx="2011247" cy="2011248"/>
            </a:xfrm>
            <a:prstGeom prst="ellipse">
              <a:avLst/>
            </a:prstGeom>
            <a:solidFill>
              <a:srgbClr val="FFC00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69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endParaRP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10762824" y="613892"/>
              <a:ext cx="2126410" cy="1924095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69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800" b="0" i="0" u="none" strike="noStrike" cap="none" spc="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Source Han Sans CN Bold Bold"/>
                  <a:ea typeface="Source Han Sans CN Bold Bold"/>
                  <a:cs typeface="Source Han Sans CN Bold Bold"/>
                  <a:sym typeface="Source Han Sans CN Bold Bold"/>
                </a:rPr>
                <a:t>04</a:t>
              </a:r>
              <a:endPara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Han Sans CN Bold Bold"/>
                <a:ea typeface="Source Han Sans CN Bold Bold"/>
                <a:cs typeface="Source Han Sans CN Bold Bold"/>
                <a:sym typeface="Source Han Sans CN Bold Bold"/>
              </a:endParaRPr>
            </a:p>
          </p:txBody>
        </p:sp>
      </p:grpSp>
      <p:grpSp>
        <p:nvGrpSpPr>
          <p:cNvPr id="135" name="组 134"/>
          <p:cNvGrpSpPr/>
          <p:nvPr/>
        </p:nvGrpSpPr>
        <p:grpSpPr>
          <a:xfrm>
            <a:off x="10636105" y="8667727"/>
            <a:ext cx="635633" cy="612166"/>
            <a:chOff x="10762824" y="613892"/>
            <a:chExt cx="2126410" cy="2047906"/>
          </a:xfrm>
        </p:grpSpPr>
        <p:sp>
          <p:nvSpPr>
            <p:cNvPr id="136" name="椭圆 135"/>
            <p:cNvSpPr/>
            <p:nvPr/>
          </p:nvSpPr>
          <p:spPr>
            <a:xfrm>
              <a:off x="10820411" y="650550"/>
              <a:ext cx="2011247" cy="2011248"/>
            </a:xfrm>
            <a:prstGeom prst="ellipse">
              <a:avLst/>
            </a:prstGeom>
            <a:solidFill>
              <a:srgbClr val="FFC00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69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10762824" y="613892"/>
              <a:ext cx="2126410" cy="1924095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69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800" b="0" i="0" u="none" strike="noStrike" cap="none" spc="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Source Han Sans CN Bold Bold"/>
                  <a:ea typeface="Source Han Sans CN Bold Bold"/>
                  <a:cs typeface="Source Han Sans CN Bold Bold"/>
                  <a:sym typeface="Source Han Sans CN Bold Bold"/>
                </a:rPr>
                <a:t>05</a:t>
              </a:r>
              <a:endPara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Han Sans CN Bold Bold"/>
                <a:ea typeface="Source Han Sans CN Bold Bold"/>
                <a:cs typeface="Source Han Sans CN Bold Bold"/>
                <a:sym typeface="Source Han Sans CN Bold Bold"/>
              </a:endParaRPr>
            </a:p>
          </p:txBody>
        </p:sp>
      </p:grpSp>
      <p:grpSp>
        <p:nvGrpSpPr>
          <p:cNvPr id="138" name="组 137"/>
          <p:cNvGrpSpPr/>
          <p:nvPr/>
        </p:nvGrpSpPr>
        <p:grpSpPr>
          <a:xfrm>
            <a:off x="12475223" y="10450657"/>
            <a:ext cx="635633" cy="612166"/>
            <a:chOff x="10762824" y="613892"/>
            <a:chExt cx="2126410" cy="2047906"/>
          </a:xfrm>
        </p:grpSpPr>
        <p:sp>
          <p:nvSpPr>
            <p:cNvPr id="139" name="椭圆 138"/>
            <p:cNvSpPr/>
            <p:nvPr/>
          </p:nvSpPr>
          <p:spPr>
            <a:xfrm>
              <a:off x="10820411" y="650550"/>
              <a:ext cx="2011247" cy="2011248"/>
            </a:xfrm>
            <a:prstGeom prst="ellipse">
              <a:avLst/>
            </a:prstGeom>
            <a:solidFill>
              <a:srgbClr val="FFC00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69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endParaRP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10762824" y="613892"/>
              <a:ext cx="2126410" cy="1924095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69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800" b="0" i="0" u="none" strike="noStrike" cap="none" spc="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Source Han Sans CN Bold Bold"/>
                  <a:ea typeface="Source Han Sans CN Bold Bold"/>
                  <a:cs typeface="Source Han Sans CN Bold Bold"/>
                  <a:sym typeface="Source Han Sans CN Bold Bold"/>
                </a:rPr>
                <a:t>06</a:t>
              </a:r>
              <a:endPara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Han Sans CN Bold Bold"/>
                <a:ea typeface="Source Han Sans CN Bold Bold"/>
                <a:cs typeface="Source Han Sans CN Bold Bold"/>
                <a:sym typeface="Source Han Sans CN Bold Bold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业务范围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/>
              <a:t>3.2.2</a:t>
            </a:r>
            <a:r>
              <a:rPr lang="zh-CN" altLang="en-US"/>
              <a:t> 社交游戏化（示例）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9" name="文本占位符 108"/>
          <p:cNvSpPr>
            <a:spLocks noGrp="1"/>
          </p:cNvSpPr>
          <p:nvPr>
            <p:ph type="body" sz="quarter" idx="1"/>
          </p:nvPr>
        </p:nvSpPr>
        <p:spPr>
          <a:xfrm>
            <a:off x="1056005" y="1346200"/>
            <a:ext cx="5772150" cy="511175"/>
          </a:xfrm>
        </p:spPr>
        <p:txBody>
          <a:bodyPr/>
          <a:lstStyle/>
          <a:p>
            <a:r>
              <a:rPr lang="zh-CN" altLang="en-US"/>
              <a:t>用户心智：在星球种一颗植物</a:t>
            </a:r>
            <a:endParaRPr lang="zh-CN" altLang="en-US"/>
          </a:p>
        </p:txBody>
      </p:sp>
      <p:pic>
        <p:nvPicPr>
          <p:cNvPr id="145" name="图片 14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40" b="51647"/>
          <a:stretch>
            <a:fillRect/>
          </a:stretch>
        </p:blipFill>
        <p:spPr>
          <a:xfrm>
            <a:off x="7543192" y="10647155"/>
            <a:ext cx="8473556" cy="3068845"/>
          </a:xfrm>
          <a:prstGeom prst="rect">
            <a:avLst/>
          </a:prstGeom>
        </p:spPr>
      </p:pic>
      <p:sp>
        <p:nvSpPr>
          <p:cNvPr id="161" name="门店数据中心"/>
          <p:cNvSpPr/>
          <p:nvPr/>
        </p:nvSpPr>
        <p:spPr>
          <a:xfrm>
            <a:off x="1891977" y="3008671"/>
            <a:ext cx="2805010" cy="808311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>
            <a:lvl1pPr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1pPr>
          </a:lstStyle>
          <a:p>
            <a:r>
              <a:rPr lang="zh-CN" altLang="en-US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系统赠送</a:t>
            </a:r>
            <a:endParaRPr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165" name="门店数据中心"/>
          <p:cNvSpPr/>
          <p:nvPr/>
        </p:nvSpPr>
        <p:spPr>
          <a:xfrm>
            <a:off x="1891977" y="4035151"/>
            <a:ext cx="2805010" cy="808311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>
            <a:lvl1pPr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1pPr>
          </a:lstStyle>
          <a:p>
            <a:r>
              <a:rPr lang="zh-CN" altLang="en-US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付费购买</a:t>
            </a:r>
            <a:endParaRPr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166" name="门店数据中心"/>
          <p:cNvSpPr/>
          <p:nvPr/>
        </p:nvSpPr>
        <p:spPr>
          <a:xfrm>
            <a:off x="1891977" y="6329907"/>
            <a:ext cx="2805010" cy="808311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>
            <a:lvl1pPr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1pPr>
          </a:lstStyle>
          <a:p>
            <a:r>
              <a:rPr lang="zh-CN" altLang="en-US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领取种子</a:t>
            </a:r>
            <a:endParaRPr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167" name="门店数据中心"/>
          <p:cNvSpPr/>
          <p:nvPr/>
        </p:nvSpPr>
        <p:spPr>
          <a:xfrm>
            <a:off x="7543192" y="6329907"/>
            <a:ext cx="2805010" cy="808311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>
            <a:lvl1pPr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1pPr>
          </a:lstStyle>
          <a:p>
            <a:r>
              <a:rPr lang="zh-CN" altLang="en-US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种植植物</a:t>
            </a:r>
            <a:endParaRPr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168" name="门店数据中心"/>
          <p:cNvSpPr/>
          <p:nvPr/>
        </p:nvSpPr>
        <p:spPr>
          <a:xfrm>
            <a:off x="13194407" y="6329907"/>
            <a:ext cx="2805010" cy="808311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>
            <a:lvl1pPr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1pPr>
          </a:lstStyle>
          <a:p>
            <a:r>
              <a:rPr lang="zh-CN" altLang="en-US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植物品鉴</a:t>
            </a:r>
            <a:endParaRPr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169" name="门店数据中心"/>
          <p:cNvSpPr/>
          <p:nvPr/>
        </p:nvSpPr>
        <p:spPr>
          <a:xfrm>
            <a:off x="18845622" y="6329907"/>
            <a:ext cx="2805010" cy="808311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>
            <a:lvl1pPr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1pPr>
          </a:lstStyle>
          <a:p>
            <a:r>
              <a:rPr lang="zh-CN" altLang="en-US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获得奖励</a:t>
            </a:r>
            <a:endParaRPr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170" name="门店数据中心"/>
          <p:cNvSpPr/>
          <p:nvPr/>
        </p:nvSpPr>
        <p:spPr>
          <a:xfrm>
            <a:off x="7802580" y="7934063"/>
            <a:ext cx="2273734" cy="655215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>
            <a:lvl1pPr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1pPr>
          </a:lstStyle>
          <a:p>
            <a:r>
              <a:rPr lang="zh-CN" altLang="en-US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浇水</a:t>
            </a:r>
            <a:endParaRPr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171" name="门店数据中心"/>
          <p:cNvSpPr/>
          <p:nvPr/>
        </p:nvSpPr>
        <p:spPr>
          <a:xfrm>
            <a:off x="7802580" y="8706652"/>
            <a:ext cx="2273734" cy="655215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>
            <a:lvl1pPr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1pPr>
          </a:lstStyle>
          <a:p>
            <a:r>
              <a:rPr lang="zh-CN" altLang="en-US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收水滴</a:t>
            </a:r>
            <a:endParaRPr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172" name="门店数据中心"/>
          <p:cNvSpPr/>
          <p:nvPr/>
        </p:nvSpPr>
        <p:spPr>
          <a:xfrm>
            <a:off x="2779049" y="8094428"/>
            <a:ext cx="2825337" cy="69460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>
            <a:lvl1pPr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1pPr>
          </a:lstStyle>
          <a:p>
            <a:r>
              <a:rPr lang="zh-CN" altLang="en-US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购买奶茶</a:t>
            </a:r>
            <a:endParaRPr lang="zh-CN" altLang="en-US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173" name="门店数据中心"/>
          <p:cNvSpPr/>
          <p:nvPr/>
        </p:nvSpPr>
        <p:spPr>
          <a:xfrm>
            <a:off x="2779048" y="8906197"/>
            <a:ext cx="2825337" cy="69460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>
            <a:lvl1pPr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1pPr>
          </a:lstStyle>
          <a:p>
            <a:r>
              <a:rPr lang="zh-CN" altLang="en-US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免费产生</a:t>
            </a:r>
            <a:endParaRPr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174" name="门店数据中心"/>
          <p:cNvSpPr/>
          <p:nvPr/>
        </p:nvSpPr>
        <p:spPr>
          <a:xfrm>
            <a:off x="2779048" y="9745244"/>
            <a:ext cx="2825337" cy="69460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>
            <a:lvl1pPr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1pPr>
          </a:lstStyle>
          <a:p>
            <a:r>
              <a:rPr lang="zh-CN" altLang="en-US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收取好友</a:t>
            </a:r>
            <a:endParaRPr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175" name="门店数据中心"/>
          <p:cNvSpPr/>
          <p:nvPr/>
        </p:nvSpPr>
        <p:spPr>
          <a:xfrm>
            <a:off x="2779048" y="10584291"/>
            <a:ext cx="2825337" cy="69460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>
            <a:lvl1pPr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1pPr>
          </a:lstStyle>
          <a:p>
            <a:r>
              <a:rPr lang="zh-CN" altLang="en-US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水滴游戏</a:t>
            </a:r>
            <a:endParaRPr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176" name="门店数据中心"/>
          <p:cNvSpPr/>
          <p:nvPr/>
        </p:nvSpPr>
        <p:spPr>
          <a:xfrm>
            <a:off x="13460045" y="7934063"/>
            <a:ext cx="2273734" cy="655215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>
            <a:lvl1pPr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1pPr>
          </a:lstStyle>
          <a:p>
            <a:r>
              <a:rPr lang="zh-CN" altLang="en-US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回顾数值</a:t>
            </a:r>
            <a:endParaRPr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177" name="门店数据中心"/>
          <p:cNvSpPr/>
          <p:nvPr/>
        </p:nvSpPr>
        <p:spPr>
          <a:xfrm>
            <a:off x="13460045" y="8737359"/>
            <a:ext cx="2273734" cy="655215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>
            <a:lvl1pPr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1pPr>
          </a:lstStyle>
          <a:p>
            <a:r>
              <a:rPr lang="zh-CN" altLang="en-US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更新成就</a:t>
            </a:r>
            <a:endParaRPr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178" name="门店数据中心"/>
          <p:cNvSpPr/>
          <p:nvPr/>
        </p:nvSpPr>
        <p:spPr>
          <a:xfrm>
            <a:off x="13460045" y="9505934"/>
            <a:ext cx="2273734" cy="655215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>
            <a:lvl1pPr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1pPr>
          </a:lstStyle>
          <a:p>
            <a:r>
              <a:rPr lang="zh-CN" altLang="en-US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获得奖励</a:t>
            </a:r>
            <a:endParaRPr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180" name="门店数据中心"/>
          <p:cNvSpPr/>
          <p:nvPr/>
        </p:nvSpPr>
        <p:spPr>
          <a:xfrm>
            <a:off x="17704841" y="7894672"/>
            <a:ext cx="2825337" cy="69460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>
            <a:lvl1pPr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1pPr>
          </a:lstStyle>
          <a:p>
            <a:r>
              <a:rPr lang="zh-CN" altLang="en-US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基础成长值</a:t>
            </a:r>
            <a:endParaRPr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181" name="门店数据中心"/>
          <p:cNvSpPr/>
          <p:nvPr/>
        </p:nvSpPr>
        <p:spPr>
          <a:xfrm>
            <a:off x="17704840" y="8697968"/>
            <a:ext cx="2825337" cy="69460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>
            <a:lvl1pPr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1pPr>
          </a:lstStyle>
          <a:p>
            <a:r>
              <a:rPr lang="zh-CN" altLang="en-US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健康度影响</a:t>
            </a:r>
            <a:endParaRPr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182" name="门店数据中心"/>
          <p:cNvSpPr/>
          <p:nvPr/>
        </p:nvSpPr>
        <p:spPr>
          <a:xfrm>
            <a:off x="17704840" y="9501264"/>
            <a:ext cx="2825337" cy="69460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>
            <a:lvl1pPr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1pPr>
          </a:lstStyle>
          <a:p>
            <a:r>
              <a:rPr lang="zh-CN" altLang="en-US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好友点赞</a:t>
            </a:r>
            <a:endParaRPr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184" name="门店数据中心"/>
          <p:cNvSpPr/>
          <p:nvPr/>
        </p:nvSpPr>
        <p:spPr>
          <a:xfrm>
            <a:off x="16669679" y="2162098"/>
            <a:ext cx="2805010" cy="808311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>
            <a:lvl1pPr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1pPr>
          </a:lstStyle>
          <a:p>
            <a:r>
              <a:rPr lang="zh-CN" altLang="en-US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奖：沪点</a:t>
            </a:r>
            <a:endParaRPr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185" name="门店数据中心"/>
          <p:cNvSpPr/>
          <p:nvPr/>
        </p:nvSpPr>
        <p:spPr>
          <a:xfrm>
            <a:off x="16669679" y="3580804"/>
            <a:ext cx="2805010" cy="808311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>
            <a:lvl1pPr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1pPr>
          </a:lstStyle>
          <a:p>
            <a:r>
              <a:rPr lang="zh-CN" altLang="en-US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装扮</a:t>
            </a:r>
            <a:r>
              <a:rPr lang="en-US" altLang="zh-CN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&amp;</a:t>
            </a:r>
            <a:r>
              <a:rPr lang="zh-CN" altLang="en-US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道具</a:t>
            </a:r>
            <a:endParaRPr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186" name="门店数据中心"/>
          <p:cNvSpPr/>
          <p:nvPr/>
        </p:nvSpPr>
        <p:spPr>
          <a:xfrm>
            <a:off x="20245855" y="2162098"/>
            <a:ext cx="2805010" cy="808311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>
            <a:lvl1pPr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1pPr>
          </a:lstStyle>
          <a:p>
            <a:r>
              <a:rPr lang="zh-CN" altLang="en-US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奖：代金券</a:t>
            </a:r>
            <a:endParaRPr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187" name="门店数据中心"/>
          <p:cNvSpPr/>
          <p:nvPr/>
        </p:nvSpPr>
        <p:spPr>
          <a:xfrm>
            <a:off x="20234031" y="3580804"/>
            <a:ext cx="2805010" cy="808311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>
            <a:lvl1pPr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1pPr>
          </a:lstStyle>
          <a:p>
            <a:r>
              <a:rPr lang="zh-CN" altLang="en-US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会员经验</a:t>
            </a:r>
            <a:endParaRPr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cxnSp>
        <p:nvCxnSpPr>
          <p:cNvPr id="183" name="直线箭头连接符 182"/>
          <p:cNvCxnSpPr/>
          <p:nvPr/>
        </p:nvCxnSpPr>
        <p:spPr>
          <a:xfrm>
            <a:off x="3294482" y="5102942"/>
            <a:ext cx="0" cy="973393"/>
          </a:xfrm>
          <a:prstGeom prst="straightConnector1">
            <a:avLst/>
          </a:prstGeom>
          <a:noFill/>
          <a:ln w="44450" cap="flat">
            <a:solidFill>
              <a:schemeClr val="tx1">
                <a:lumMod val="65000"/>
                <a:lumOff val="35000"/>
              </a:schemeClr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1" name="直线箭头连接符 190"/>
          <p:cNvCxnSpPr/>
          <p:nvPr/>
        </p:nvCxnSpPr>
        <p:spPr>
          <a:xfrm>
            <a:off x="5552640" y="6772356"/>
            <a:ext cx="1223770" cy="0"/>
          </a:xfrm>
          <a:prstGeom prst="straightConnector1">
            <a:avLst/>
          </a:prstGeom>
          <a:noFill/>
          <a:ln w="44450" cap="flat">
            <a:solidFill>
              <a:schemeClr val="tx1">
                <a:lumMod val="65000"/>
                <a:lumOff val="35000"/>
              </a:schemeClr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3" name="直线箭头连接符 192"/>
          <p:cNvCxnSpPr/>
          <p:nvPr/>
        </p:nvCxnSpPr>
        <p:spPr>
          <a:xfrm>
            <a:off x="11168085" y="6772356"/>
            <a:ext cx="1223770" cy="0"/>
          </a:xfrm>
          <a:prstGeom prst="straightConnector1">
            <a:avLst/>
          </a:prstGeom>
          <a:noFill/>
          <a:ln w="44450" cap="flat">
            <a:solidFill>
              <a:schemeClr val="tx1">
                <a:lumMod val="65000"/>
                <a:lumOff val="35000"/>
              </a:schemeClr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4" name="直线箭头连接符 193"/>
          <p:cNvCxnSpPr/>
          <p:nvPr/>
        </p:nvCxnSpPr>
        <p:spPr>
          <a:xfrm>
            <a:off x="16848414" y="6772356"/>
            <a:ext cx="1223770" cy="0"/>
          </a:xfrm>
          <a:prstGeom prst="straightConnector1">
            <a:avLst/>
          </a:prstGeom>
          <a:noFill/>
          <a:ln w="44450" cap="flat">
            <a:solidFill>
              <a:schemeClr val="tx1">
                <a:lumMod val="65000"/>
                <a:lumOff val="35000"/>
              </a:schemeClr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9" name="直线连接符 198"/>
          <p:cNvCxnSpPr/>
          <p:nvPr/>
        </p:nvCxnSpPr>
        <p:spPr>
          <a:xfrm>
            <a:off x="5810865" y="8441731"/>
            <a:ext cx="20653" cy="2489863"/>
          </a:xfrm>
          <a:prstGeom prst="line">
            <a:avLst/>
          </a:prstGeom>
          <a:noFill/>
          <a:ln w="41275" cap="flat">
            <a:solidFill>
              <a:srgbClr val="000000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3" name="直线箭头连接符 202"/>
          <p:cNvCxnSpPr/>
          <p:nvPr/>
        </p:nvCxnSpPr>
        <p:spPr>
          <a:xfrm flipV="1">
            <a:off x="5831518" y="9064966"/>
            <a:ext cx="1711674" cy="22511"/>
          </a:xfrm>
          <a:prstGeom prst="straightConnector1">
            <a:avLst/>
          </a:prstGeom>
          <a:noFill/>
          <a:ln w="44450" cap="flat">
            <a:solidFill>
              <a:schemeClr val="tx1">
                <a:lumMod val="65000"/>
                <a:lumOff val="35000"/>
              </a:schemeClr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5" name="直线连接符 204"/>
          <p:cNvCxnSpPr/>
          <p:nvPr/>
        </p:nvCxnSpPr>
        <p:spPr>
          <a:xfrm>
            <a:off x="17439646" y="7983163"/>
            <a:ext cx="20653" cy="2109384"/>
          </a:xfrm>
          <a:prstGeom prst="line">
            <a:avLst/>
          </a:prstGeom>
          <a:noFill/>
          <a:ln w="41275" cap="flat">
            <a:solidFill>
              <a:srgbClr val="000000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8" name="直线箭头连接符 207"/>
          <p:cNvCxnSpPr/>
          <p:nvPr/>
        </p:nvCxnSpPr>
        <p:spPr>
          <a:xfrm flipH="1">
            <a:off x="16345665" y="8245112"/>
            <a:ext cx="1114634" cy="0"/>
          </a:xfrm>
          <a:prstGeom prst="straightConnector1">
            <a:avLst/>
          </a:prstGeom>
          <a:noFill/>
          <a:ln w="44450" cap="flat">
            <a:solidFill>
              <a:schemeClr val="tx1">
                <a:lumMod val="65000"/>
                <a:lumOff val="35000"/>
              </a:schemeClr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1" name="直线箭头连接符 210"/>
          <p:cNvCxnSpPr/>
          <p:nvPr/>
        </p:nvCxnSpPr>
        <p:spPr>
          <a:xfrm>
            <a:off x="18072184" y="3067665"/>
            <a:ext cx="0" cy="449072"/>
          </a:xfrm>
          <a:prstGeom prst="straightConnector1">
            <a:avLst/>
          </a:prstGeom>
          <a:noFill/>
          <a:ln w="44450" cap="flat">
            <a:solidFill>
              <a:schemeClr val="tx1">
                <a:lumMod val="65000"/>
                <a:lumOff val="35000"/>
              </a:schemeClr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5" name="直线箭头连接符 214"/>
          <p:cNvCxnSpPr/>
          <p:nvPr/>
        </p:nvCxnSpPr>
        <p:spPr>
          <a:xfrm>
            <a:off x="19581434" y="2604295"/>
            <a:ext cx="534609" cy="0"/>
          </a:xfrm>
          <a:prstGeom prst="straightConnector1">
            <a:avLst/>
          </a:prstGeom>
          <a:noFill/>
          <a:ln w="44450" cap="flat">
            <a:solidFill>
              <a:schemeClr val="tx1">
                <a:lumMod val="65000"/>
                <a:lumOff val="35000"/>
              </a:schemeClr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4" name="文本框 213"/>
          <p:cNvSpPr txBox="1"/>
          <p:nvPr/>
        </p:nvSpPr>
        <p:spPr>
          <a:xfrm>
            <a:off x="14040465" y="7332107"/>
            <a:ext cx="1091380" cy="57515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过程</a:t>
            </a:r>
            <a:endParaRPr kumimoji="0" lang="zh-CN" altLang="en-US" sz="280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Source Han Sans CN Bold Bold"/>
            </a:endParaRPr>
          </a:p>
        </p:txBody>
      </p:sp>
      <p:sp>
        <p:nvSpPr>
          <p:cNvPr id="219" name="文本框 218"/>
          <p:cNvSpPr txBox="1"/>
          <p:nvPr/>
        </p:nvSpPr>
        <p:spPr>
          <a:xfrm>
            <a:off x="7839953" y="7300220"/>
            <a:ext cx="2198987" cy="57515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800" smtClean="0">
                <a:solidFill>
                  <a:schemeClr val="bg1">
                    <a:lumMod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PVE&amp;PVP</a:t>
            </a:r>
            <a:endParaRPr kumimoji="0" lang="zh-CN" altLang="en-US" sz="280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Source Han Sans CN Bold Bold"/>
            </a:endParaRPr>
          </a:p>
        </p:txBody>
      </p:sp>
      <p:sp>
        <p:nvSpPr>
          <p:cNvPr id="220" name="文本框 219"/>
          <p:cNvSpPr txBox="1"/>
          <p:nvPr/>
        </p:nvSpPr>
        <p:spPr>
          <a:xfrm>
            <a:off x="17054662" y="1555592"/>
            <a:ext cx="2035043" cy="57515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游戏奖励</a:t>
            </a:r>
            <a:endParaRPr kumimoji="0" lang="zh-CN" altLang="en-US" sz="280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Source Han Sans CN Bold Bold"/>
            </a:endParaRPr>
          </a:p>
        </p:txBody>
      </p:sp>
      <p:sp>
        <p:nvSpPr>
          <p:cNvPr id="221" name="文本框 220"/>
          <p:cNvSpPr txBox="1"/>
          <p:nvPr/>
        </p:nvSpPr>
        <p:spPr>
          <a:xfrm>
            <a:off x="20668350" y="1476588"/>
            <a:ext cx="1960019" cy="57277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沪上权益</a:t>
            </a:r>
            <a:endParaRPr kumimoji="0" lang="zh-CN" altLang="en-US" sz="280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Source Han Sans CN Bold Bold"/>
            </a:endParaRPr>
          </a:p>
        </p:txBody>
      </p:sp>
      <p:sp>
        <p:nvSpPr>
          <p:cNvPr id="222" name="文本框 221"/>
          <p:cNvSpPr txBox="1"/>
          <p:nvPr/>
        </p:nvSpPr>
        <p:spPr>
          <a:xfrm>
            <a:off x="2748792" y="2416838"/>
            <a:ext cx="1091380" cy="57515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获得</a:t>
            </a:r>
            <a:endParaRPr kumimoji="0" lang="zh-CN" altLang="en-US" sz="280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Source Han Sans CN Bold Bold"/>
            </a:endParaRPr>
          </a:p>
        </p:txBody>
      </p:sp>
      <p:cxnSp>
        <p:nvCxnSpPr>
          <p:cNvPr id="232" name="肘形连接符 231"/>
          <p:cNvCxnSpPr/>
          <p:nvPr/>
        </p:nvCxnSpPr>
        <p:spPr>
          <a:xfrm rot="10800000" flipV="1">
            <a:off x="8945695" y="4035151"/>
            <a:ext cx="7399970" cy="2146769"/>
          </a:xfrm>
          <a:prstGeom prst="bentConnector2">
            <a:avLst/>
          </a:prstGeom>
          <a:noFill/>
          <a:ln w="44450" cap="flat">
            <a:solidFill>
              <a:schemeClr val="tx1">
                <a:lumMod val="65000"/>
                <a:lumOff val="35000"/>
              </a:schemeClr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39" name="组 238"/>
          <p:cNvGrpSpPr/>
          <p:nvPr/>
        </p:nvGrpSpPr>
        <p:grpSpPr>
          <a:xfrm>
            <a:off x="1352578" y="5980727"/>
            <a:ext cx="916304" cy="866678"/>
            <a:chOff x="10762824" y="650550"/>
            <a:chExt cx="2126410" cy="2011248"/>
          </a:xfrm>
        </p:grpSpPr>
        <p:sp>
          <p:nvSpPr>
            <p:cNvPr id="240" name="椭圆 239"/>
            <p:cNvSpPr/>
            <p:nvPr/>
          </p:nvSpPr>
          <p:spPr>
            <a:xfrm>
              <a:off x="10820411" y="650550"/>
              <a:ext cx="2011247" cy="2011248"/>
            </a:xfrm>
            <a:prstGeom prst="ellipse">
              <a:avLst/>
            </a:prstGeom>
            <a:solidFill>
              <a:srgbClr val="FFC00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69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endParaRPr>
            </a:p>
          </p:txBody>
        </p:sp>
        <p:sp>
          <p:nvSpPr>
            <p:cNvPr id="241" name="文本框 240"/>
            <p:cNvSpPr txBox="1"/>
            <p:nvPr/>
          </p:nvSpPr>
          <p:spPr>
            <a:xfrm>
              <a:off x="10762824" y="837148"/>
              <a:ext cx="2126410" cy="147758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69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b="0" i="0" u="none" strike="noStrike" cap="none" spc="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Source Han Sans CN Bold Bold"/>
                  <a:ea typeface="Source Han Sans CN Bold Bold"/>
                  <a:cs typeface="Source Han Sans CN Bold Bold"/>
                  <a:sym typeface="Source Han Sans CN Bold Bold"/>
                </a:rPr>
                <a:t>01</a:t>
              </a:r>
              <a:endParaRPr kumimoji="0" lang="zh-CN" altLang="en-US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Han Sans CN Bold Bold"/>
                <a:ea typeface="Source Han Sans CN Bold Bold"/>
                <a:cs typeface="Source Han Sans CN Bold Bold"/>
                <a:sym typeface="Source Han Sans CN Bold Bold"/>
              </a:endParaRPr>
            </a:p>
          </p:txBody>
        </p:sp>
      </p:grpSp>
      <p:grpSp>
        <p:nvGrpSpPr>
          <p:cNvPr id="242" name="组 241"/>
          <p:cNvGrpSpPr/>
          <p:nvPr/>
        </p:nvGrpSpPr>
        <p:grpSpPr>
          <a:xfrm>
            <a:off x="7038755" y="5954948"/>
            <a:ext cx="916304" cy="866678"/>
            <a:chOff x="10762824" y="650550"/>
            <a:chExt cx="2126410" cy="2011248"/>
          </a:xfrm>
        </p:grpSpPr>
        <p:sp>
          <p:nvSpPr>
            <p:cNvPr id="243" name="椭圆 242"/>
            <p:cNvSpPr/>
            <p:nvPr/>
          </p:nvSpPr>
          <p:spPr>
            <a:xfrm>
              <a:off x="10820411" y="650550"/>
              <a:ext cx="2011247" cy="2011248"/>
            </a:xfrm>
            <a:prstGeom prst="ellipse">
              <a:avLst/>
            </a:prstGeom>
            <a:solidFill>
              <a:srgbClr val="FFC00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69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endParaRPr>
            </a:p>
          </p:txBody>
        </p:sp>
        <p:sp>
          <p:nvSpPr>
            <p:cNvPr id="244" name="文本框 243"/>
            <p:cNvSpPr txBox="1"/>
            <p:nvPr/>
          </p:nvSpPr>
          <p:spPr>
            <a:xfrm>
              <a:off x="10762824" y="837148"/>
              <a:ext cx="2126410" cy="147758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69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b="0" i="0" u="none" strike="noStrike" cap="none" spc="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Source Han Sans CN Bold Bold"/>
                  <a:ea typeface="Source Han Sans CN Bold Bold"/>
                  <a:cs typeface="Source Han Sans CN Bold Bold"/>
                  <a:sym typeface="Source Han Sans CN Bold Bold"/>
                </a:rPr>
                <a:t>02</a:t>
              </a:r>
              <a:endParaRPr kumimoji="0" lang="zh-CN" altLang="en-US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Han Sans CN Bold Bold"/>
                <a:ea typeface="Source Han Sans CN Bold Bold"/>
                <a:cs typeface="Source Han Sans CN Bold Bold"/>
                <a:sym typeface="Source Han Sans CN Bold Bold"/>
              </a:endParaRPr>
            </a:p>
          </p:txBody>
        </p:sp>
      </p:grpSp>
      <p:grpSp>
        <p:nvGrpSpPr>
          <p:cNvPr id="245" name="组 244"/>
          <p:cNvGrpSpPr/>
          <p:nvPr/>
        </p:nvGrpSpPr>
        <p:grpSpPr>
          <a:xfrm>
            <a:off x="12690708" y="5980727"/>
            <a:ext cx="916304" cy="866678"/>
            <a:chOff x="10762824" y="650550"/>
            <a:chExt cx="2126410" cy="2011248"/>
          </a:xfrm>
        </p:grpSpPr>
        <p:sp>
          <p:nvSpPr>
            <p:cNvPr id="246" name="椭圆 245"/>
            <p:cNvSpPr/>
            <p:nvPr/>
          </p:nvSpPr>
          <p:spPr>
            <a:xfrm>
              <a:off x="10820411" y="650550"/>
              <a:ext cx="2011247" cy="2011248"/>
            </a:xfrm>
            <a:prstGeom prst="ellipse">
              <a:avLst/>
            </a:prstGeom>
            <a:solidFill>
              <a:srgbClr val="FFC00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69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endParaRPr>
            </a:p>
          </p:txBody>
        </p:sp>
        <p:sp>
          <p:nvSpPr>
            <p:cNvPr id="247" name="文本框 246"/>
            <p:cNvSpPr txBox="1"/>
            <p:nvPr/>
          </p:nvSpPr>
          <p:spPr>
            <a:xfrm>
              <a:off x="10762824" y="837148"/>
              <a:ext cx="2126410" cy="147758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69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b="0" i="0" u="none" strike="noStrike" cap="none" spc="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Source Han Sans CN Bold Bold"/>
                  <a:ea typeface="Source Han Sans CN Bold Bold"/>
                  <a:cs typeface="Source Han Sans CN Bold Bold"/>
                  <a:sym typeface="Source Han Sans CN Bold Bold"/>
                </a:rPr>
                <a:t>03</a:t>
              </a:r>
              <a:endParaRPr kumimoji="0" lang="zh-CN" altLang="en-US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Han Sans CN Bold Bold"/>
                <a:ea typeface="Source Han Sans CN Bold Bold"/>
                <a:cs typeface="Source Han Sans CN Bold Bold"/>
                <a:sym typeface="Source Han Sans CN Bold Bold"/>
              </a:endParaRPr>
            </a:p>
          </p:txBody>
        </p:sp>
      </p:grpSp>
      <p:grpSp>
        <p:nvGrpSpPr>
          <p:cNvPr id="248" name="组 247"/>
          <p:cNvGrpSpPr/>
          <p:nvPr/>
        </p:nvGrpSpPr>
        <p:grpSpPr>
          <a:xfrm>
            <a:off x="18291218" y="5954948"/>
            <a:ext cx="916304" cy="866678"/>
            <a:chOff x="10762824" y="650550"/>
            <a:chExt cx="2126410" cy="2011248"/>
          </a:xfrm>
        </p:grpSpPr>
        <p:sp>
          <p:nvSpPr>
            <p:cNvPr id="249" name="椭圆 248"/>
            <p:cNvSpPr/>
            <p:nvPr/>
          </p:nvSpPr>
          <p:spPr>
            <a:xfrm>
              <a:off x="10820411" y="650550"/>
              <a:ext cx="2011247" cy="2011248"/>
            </a:xfrm>
            <a:prstGeom prst="ellipse">
              <a:avLst/>
            </a:prstGeom>
            <a:solidFill>
              <a:srgbClr val="FFC00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69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endParaRPr>
            </a:p>
          </p:txBody>
        </p:sp>
        <p:sp>
          <p:nvSpPr>
            <p:cNvPr id="250" name="文本框 249"/>
            <p:cNvSpPr txBox="1"/>
            <p:nvPr/>
          </p:nvSpPr>
          <p:spPr>
            <a:xfrm>
              <a:off x="10762824" y="837148"/>
              <a:ext cx="2126410" cy="147758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69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b="0" i="0" u="none" strike="noStrike" cap="none" spc="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Source Han Sans CN Bold Bold"/>
                  <a:ea typeface="Source Han Sans CN Bold Bold"/>
                  <a:cs typeface="Source Han Sans CN Bold Bold"/>
                  <a:sym typeface="Source Han Sans CN Bold Bold"/>
                </a:rPr>
                <a:t>04</a:t>
              </a:r>
              <a:endParaRPr kumimoji="0" lang="zh-CN" altLang="en-US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Han Sans CN Bold Bold"/>
                <a:ea typeface="Source Han Sans CN Bold Bold"/>
                <a:cs typeface="Source Han Sans CN Bold Bold"/>
                <a:sym typeface="Source Han Sans CN Bold Bold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业务范围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/>
              <a:t>3.2.3</a:t>
            </a:r>
            <a:r>
              <a:rPr lang="zh-CN" altLang="en-US"/>
              <a:t> 社交游戏化（示例）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9" name="文本占位符 108"/>
          <p:cNvSpPr>
            <a:spLocks noGrp="1"/>
          </p:cNvSpPr>
          <p:nvPr>
            <p:ph type="body" sz="quarter" idx="1"/>
          </p:nvPr>
        </p:nvSpPr>
        <p:spPr>
          <a:xfrm>
            <a:off x="1056005" y="1346200"/>
            <a:ext cx="5772150" cy="511175"/>
          </a:xfrm>
        </p:spPr>
        <p:txBody>
          <a:bodyPr/>
          <a:lstStyle/>
          <a:p>
            <a:r>
              <a:rPr lang="zh-CN" altLang="en-US"/>
              <a:t>主要交互界面</a:t>
            </a:r>
            <a:endParaRPr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1356138" y="2186420"/>
            <a:ext cx="5889172" cy="10554990"/>
            <a:chOff x="1647372" y="2141119"/>
            <a:chExt cx="5889172" cy="1055499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harpenSoften amount="4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7372" y="2141119"/>
              <a:ext cx="5889172" cy="10554990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3408184" y="3551239"/>
              <a:ext cx="2463800" cy="42126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69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sz="1800" dirty="0" smtClean="0">
                  <a:solidFill>
                    <a:schemeClr val="bg1">
                      <a:lumMod val="50000"/>
                      <a:alpha val="71000"/>
                    </a:schemeClr>
                  </a:solidFill>
                </a:rPr>
                <a:t>沪上</a:t>
              </a:r>
              <a:r>
                <a:rPr kumimoji="0" lang="zh-CN" altLang="en-US" sz="18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50000"/>
                      <a:alpha val="71000"/>
                    </a:schemeClr>
                  </a:solidFill>
                  <a:effectLst/>
                  <a:uFillTx/>
                  <a:latin typeface="Source Han Sans CN Bold Bold"/>
                  <a:ea typeface="Source Han Sans CN Bold Bold"/>
                  <a:cs typeface="Source Han Sans CN Bold Bold"/>
                  <a:sym typeface="Source Han Sans CN Bold Bold"/>
                </a:rPr>
                <a:t>星球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  <a:alpha val="71000"/>
                  </a:schemeClr>
                </a:solidFill>
                <a:effectLst/>
                <a:uFillTx/>
                <a:latin typeface="Source Han Sans CN Bold Bold"/>
                <a:ea typeface="Source Han Sans CN Bold Bold"/>
                <a:cs typeface="Source Han Sans CN Bold Bold"/>
                <a:sym typeface="Source Han Sans CN Bold Bold"/>
              </a:endParaRPr>
            </a:p>
          </p:txBody>
        </p:sp>
      </p:grpSp>
      <p:grpSp>
        <p:nvGrpSpPr>
          <p:cNvPr id="7" name="组 6"/>
          <p:cNvGrpSpPr/>
          <p:nvPr/>
        </p:nvGrpSpPr>
        <p:grpSpPr>
          <a:xfrm>
            <a:off x="8430780" y="2231721"/>
            <a:ext cx="6070600" cy="10464388"/>
            <a:chOff x="8439235" y="2231721"/>
            <a:chExt cx="6070600" cy="10464388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4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9235" y="2231721"/>
              <a:ext cx="6070600" cy="10464388"/>
            </a:xfrm>
            <a:prstGeom prst="rect">
              <a:avLst/>
            </a:prstGeom>
          </p:spPr>
        </p:pic>
        <p:sp>
          <p:nvSpPr>
            <p:cNvPr id="58" name="文本框 57"/>
            <p:cNvSpPr txBox="1"/>
            <p:nvPr/>
          </p:nvSpPr>
          <p:spPr>
            <a:xfrm>
              <a:off x="10810176" y="8609820"/>
              <a:ext cx="566007" cy="3597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69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  <a:alpha val="67000"/>
                    </a:schemeClr>
                  </a:solidFill>
                </a:rPr>
                <a:t>沪上</a:t>
              </a:r>
              <a:endParaRPr kumimoji="0" lang="zh-CN" altLang="en-US" sz="140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  <a:alpha val="67000"/>
                  </a:schemeClr>
                </a:solidFill>
                <a:effectLst/>
                <a:uFillTx/>
                <a:sym typeface="Source Han Sans CN Bold Bold"/>
              </a:endParaRPr>
            </a:p>
          </p:txBody>
        </p:sp>
      </p:grpSp>
      <p:cxnSp>
        <p:nvCxnSpPr>
          <p:cNvPr id="60" name="直线箭头连接符 59"/>
          <p:cNvCxnSpPr/>
          <p:nvPr/>
        </p:nvCxnSpPr>
        <p:spPr>
          <a:xfrm>
            <a:off x="13586946" y="8946449"/>
            <a:ext cx="1872129" cy="0"/>
          </a:xfrm>
          <a:prstGeom prst="straightConnector1">
            <a:avLst/>
          </a:prstGeom>
          <a:noFill/>
          <a:ln w="44450" cap="flat">
            <a:solidFill>
              <a:schemeClr val="tx1">
                <a:lumMod val="65000"/>
                <a:lumOff val="35000"/>
              </a:schemeClr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2321" y="2434715"/>
            <a:ext cx="4741313" cy="1026139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542204" y="6110335"/>
            <a:ext cx="11149294" cy="14947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38100" dist="38100" dir="36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26125" y="6491605"/>
            <a:ext cx="8420735" cy="734695"/>
          </a:xfrm>
        </p:spPr>
        <p:txBody>
          <a:bodyPr anchor="ctr" anchorCtr="0">
            <a:noAutofit/>
          </a:bodyPr>
          <a:lstStyle/>
          <a:p>
            <a:r>
              <a:rPr kumimoji="1" lang="zh-CN" altLang="en-US" sz="4800" dirty="0" smtClean="0">
                <a:solidFill>
                  <a:schemeClr val="bg1">
                    <a:lumMod val="9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维格数表—企业级数据工作台</a:t>
            </a:r>
            <a:endParaRPr kumimoji="1" lang="zh-CN" altLang="en-US" sz="4800" dirty="0" smtClean="0">
              <a:solidFill>
                <a:schemeClr val="bg1">
                  <a:lumMod val="95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14645" y="8051330"/>
            <a:ext cx="9628095" cy="220578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建立全渠道数据池，一站式监控经营指标。快速接入企业本地和云端的内外部、线上线下数据，轻松搭建一站式大数据自助分析平台。</a:t>
            </a:r>
            <a:endParaRPr lang="zh-CN" altLang="en-US" sz="3200" dirty="0" smtClean="0">
              <a:solidFill>
                <a:schemeClr val="bg1">
                  <a:lumMod val="50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-1416873" y="3823338"/>
            <a:ext cx="144333" cy="63671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Han Sans CN Bold Bold"/>
              <a:ea typeface="Source Han Sans CN Bold Bold"/>
              <a:cs typeface="Source Han Sans CN Bold Bold"/>
              <a:sym typeface="Source Han Sans CN Bold Bold"/>
            </a:endParaRPr>
          </a:p>
        </p:txBody>
      </p:sp>
      <p:sp>
        <p:nvSpPr>
          <p:cNvPr id="5" name="标题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427095" y="4320540"/>
            <a:ext cx="11865610" cy="1790700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b">
            <a:normAutofit/>
          </a:bodyPr>
          <a:lstStyle>
            <a:lvl1pPr marL="0" marR="0" indent="0" algn="l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1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(使用中文字体)"/>
                <a:ea typeface="汉仪旗黑-85S" panose="00020600040101010101" pitchFamily="18" charset="-122"/>
                <a:cs typeface="+mn-cs"/>
                <a:sym typeface="思源黑体 CN Medium" panose="020B0600000000000000" charset="-122"/>
              </a:defRPr>
            </a:lvl1pPr>
            <a:lvl2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2pPr>
            <a:lvl3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3pPr>
            <a:lvl4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4pPr>
            <a:lvl5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5pPr>
            <a:lvl6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6pPr>
            <a:lvl7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7pPr>
            <a:lvl8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8pPr>
            <a:lvl9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9pPr>
          </a:lstStyle>
          <a:p>
            <a:pPr lvl="0"/>
            <a:r>
              <a:rPr lang="zh-CN" altLang="en-US" sz="36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数字化</a:t>
            </a:r>
            <a:r>
              <a:rPr lang="zh-CN" altLang="en-US" sz="3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转型规划</a:t>
            </a:r>
            <a:r>
              <a:rPr lang="zh-CN" altLang="en-US" sz="36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方案</a:t>
            </a:r>
            <a:endParaRPr lang="zh-CN" altLang="en-US" sz="3600" spc="3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065444" y="6350535"/>
            <a:ext cx="1371189" cy="1014730"/>
          </a:xfrm>
          <a:prstGeom prst="rect">
            <a:avLst/>
          </a:prstGeom>
          <a:noFill/>
          <a:ln w="1174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6000" cap="all" spc="100" dirty="0" smtClean="0">
                <a:solidFill>
                  <a:srgbClr val="2FC0FF"/>
                </a:solidFill>
                <a:latin typeface="思源黑体 CN Medium" panose="020B0600000000000000" charset="-122"/>
                <a:ea typeface="思源黑体 CN Medium" panose="020B0600000000000000" charset="-122"/>
                <a:cs typeface="Arial" panose="020B0604020202020204" pitchFamily="34" charset="0"/>
              </a:rPr>
              <a:t>3.3</a:t>
            </a:r>
            <a:endParaRPr lang="en-US" altLang="zh-CN" sz="6000" cap="all" spc="100" dirty="0">
              <a:solidFill>
                <a:srgbClr val="2FC0FF"/>
              </a:solidFill>
              <a:latin typeface="思源黑体 CN Medium" panose="020B0600000000000000" charset="-122"/>
              <a:ea typeface="思源黑体 CN Medium" panose="020B0600000000000000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业务范围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/>
              <a:t>3.2.1</a:t>
            </a:r>
            <a:r>
              <a:rPr lang="zh-CN" altLang="en-US"/>
              <a:t> </a:t>
            </a:r>
            <a:r>
              <a:rPr lang="en-US" altLang="zh-CN"/>
              <a:t>VIKADATA</a:t>
            </a:r>
            <a:r>
              <a:rPr lang="zh-CN" altLang="en-US"/>
              <a:t>（维格数表）</a:t>
            </a:r>
            <a:endParaRPr lang="zh-CN" altLang="en-US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218" name="Methodology"/>
          <p:cNvSpPr txBox="1">
            <a:spLocks noGrp="1"/>
          </p:cNvSpPr>
          <p:nvPr>
            <p:ph type="body" sz="quarter" idx="1"/>
          </p:nvPr>
        </p:nvSpPr>
        <p:spPr>
          <a:xfrm>
            <a:off x="1056005" y="1346200"/>
            <a:ext cx="5772150" cy="5111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企业级数据工作台</a:t>
            </a:r>
            <a:endParaRPr lang="zh-CN" altLang="en-US"/>
          </a:p>
        </p:txBody>
      </p:sp>
      <p:grpSp>
        <p:nvGrpSpPr>
          <p:cNvPr id="1087" name="组 1086"/>
          <p:cNvGrpSpPr/>
          <p:nvPr/>
        </p:nvGrpSpPr>
        <p:grpSpPr>
          <a:xfrm>
            <a:off x="1894112" y="2470785"/>
            <a:ext cx="20730568" cy="9776573"/>
            <a:chOff x="1255038" y="2611978"/>
            <a:chExt cx="21369642" cy="9630719"/>
          </a:xfrm>
        </p:grpSpPr>
        <p:sp>
          <p:nvSpPr>
            <p:cNvPr id="23" name="矩形 22"/>
            <p:cNvSpPr/>
            <p:nvPr/>
          </p:nvSpPr>
          <p:spPr>
            <a:xfrm>
              <a:off x="10766869" y="3672254"/>
              <a:ext cx="9512163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2800" b="1">
                  <a:solidFill>
                    <a:schemeClr val="bg1"/>
                  </a:solidFill>
                  <a:latin typeface="思源黑体 CN" panose="020B0800000000000000" charset="-122"/>
                  <a:ea typeface="思源黑体 CN" panose="020B0800000000000000" charset="-122"/>
                  <a:cs typeface="思源黑体 CN" panose="020B0800000000000000" charset="-122"/>
                </a:rPr>
                <a:t>用于整合各部门资源，统一协调项目的推进。比如，会员系统的落地，就牵扯到</a:t>
              </a:r>
              <a:r>
                <a:rPr lang="en-US" altLang="zh-CN" sz="2800" b="1" dirty="0">
                  <a:solidFill>
                    <a:schemeClr val="bg1"/>
                  </a:solidFill>
                  <a:latin typeface="思源黑体 CN" panose="020B0800000000000000" charset="-122"/>
                  <a:ea typeface="思源黑体 CN" panose="020B0800000000000000" charset="-122"/>
                  <a:cs typeface="思源黑体 CN" panose="020B0800000000000000" charset="-122"/>
                </a:rPr>
                <a:t>IT</a:t>
              </a:r>
              <a:r>
                <a:rPr lang="zh-CN" altLang="en-US" sz="2800" b="1">
                  <a:solidFill>
                    <a:schemeClr val="bg1"/>
                  </a:solidFill>
                  <a:latin typeface="思源黑体 CN" panose="020B0800000000000000" charset="-122"/>
                  <a:ea typeface="思源黑体 CN" panose="020B0800000000000000" charset="-122"/>
                  <a:cs typeface="思源黑体 CN" panose="020B0800000000000000" charset="-122"/>
                </a:rPr>
                <a:t>、市场、财务、营运等等多个部门的事情，单纯依靠</a:t>
              </a:r>
              <a:r>
                <a:rPr lang="en-US" altLang="zh-CN" sz="2800" b="1" dirty="0">
                  <a:solidFill>
                    <a:schemeClr val="bg1"/>
                  </a:solidFill>
                  <a:latin typeface="思源黑体 CN" panose="020B0800000000000000" charset="-122"/>
                  <a:ea typeface="思源黑体 CN" panose="020B0800000000000000" charset="-122"/>
                  <a:cs typeface="思源黑体 CN" panose="020B0800000000000000" charset="-122"/>
                </a:rPr>
                <a:t>IT</a:t>
              </a:r>
              <a:r>
                <a:rPr lang="zh-CN" altLang="en-US" sz="2800" b="1">
                  <a:solidFill>
                    <a:schemeClr val="bg1"/>
                  </a:solidFill>
                  <a:latin typeface="思源黑体 CN" panose="020B0800000000000000" charset="-122"/>
                  <a:ea typeface="思源黑体 CN" panose="020B0800000000000000" charset="-122"/>
                  <a:cs typeface="思源黑体 CN" panose="020B0800000000000000" charset="-122"/>
                </a:rPr>
                <a:t>去推进是异常艰辛，因为各部门听命的是老板，而非</a:t>
              </a:r>
              <a:r>
                <a:rPr lang="en-US" altLang="zh-CN" sz="2800" b="1" dirty="0">
                  <a:solidFill>
                    <a:schemeClr val="bg1"/>
                  </a:solidFill>
                  <a:latin typeface="思源黑体 CN" panose="020B0800000000000000" charset="-122"/>
                  <a:ea typeface="思源黑体 CN" panose="020B0800000000000000" charset="-122"/>
                  <a:cs typeface="思源黑体 CN" panose="020B0800000000000000" charset="-122"/>
                </a:rPr>
                <a:t>IT</a:t>
              </a:r>
              <a:r>
                <a:rPr lang="zh-CN" altLang="en-US" sz="2800" b="1">
                  <a:solidFill>
                    <a:schemeClr val="bg1"/>
                  </a:solidFill>
                  <a:latin typeface="思源黑体 CN" panose="020B0800000000000000" charset="-122"/>
                  <a:ea typeface="思源黑体 CN" panose="020B0800000000000000" charset="-122"/>
                  <a:cs typeface="思源黑体 CN" panose="020B0800000000000000" charset="-122"/>
                </a:rPr>
                <a:t>或某部门，某部门的意见容易被忽略。</a:t>
              </a:r>
              <a:endParaRPr lang="zh-CN" altLang="en-US" sz="2800" b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endParaRPr>
            </a:p>
            <a:p>
              <a:pPr algn="just"/>
              <a:r>
                <a:rPr lang="zh-CN" altLang="en-US" sz="2800" b="1">
                  <a:solidFill>
                    <a:schemeClr val="bg1"/>
                  </a:solidFill>
                  <a:latin typeface="思源黑体 CN" panose="020B0800000000000000" charset="-122"/>
                  <a:ea typeface="思源黑体 CN" panose="020B0800000000000000" charset="-122"/>
                  <a:cs typeface="思源黑体 CN" panose="020B0800000000000000" charset="-122"/>
                </a:rPr>
                <a:t>该虚拟组织建议</a:t>
              </a:r>
              <a:r>
                <a:rPr lang="en-US" altLang="zh-CN" sz="2800" b="1" dirty="0">
                  <a:solidFill>
                    <a:schemeClr val="bg1"/>
                  </a:solidFill>
                  <a:latin typeface="思源黑体 CN" panose="020B0800000000000000" charset="-122"/>
                  <a:ea typeface="思源黑体 CN" panose="020B0800000000000000" charset="-122"/>
                  <a:cs typeface="思源黑体 CN" panose="020B0800000000000000" charset="-122"/>
                </a:rPr>
                <a:t>CEO</a:t>
              </a:r>
              <a:r>
                <a:rPr lang="zh-CN" altLang="en-US" sz="2800" b="1">
                  <a:solidFill>
                    <a:schemeClr val="bg1"/>
                  </a:solidFill>
                  <a:latin typeface="思源黑体 CN" panose="020B0800000000000000" charset="-122"/>
                  <a:ea typeface="思源黑体 CN" panose="020B0800000000000000" charset="-122"/>
                  <a:cs typeface="思源黑体 CN" panose="020B0800000000000000" charset="-122"/>
                </a:rPr>
                <a:t>直接挂帅，并委派一名项目助理进行日常执行管理，定期进行会议统筹。</a:t>
              </a:r>
              <a:endParaRPr lang="zh-CN" altLang="en-US" sz="2800" b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endParaRPr>
            </a:p>
          </p:txBody>
        </p:sp>
        <p:pic>
          <p:nvPicPr>
            <p:cNvPr id="7" name="original.png" descr="original.png"/>
            <p:cNvPicPr>
              <a:picLocks noChangeAspect="1"/>
            </p:cNvPicPr>
            <p:nvPr/>
          </p:nvPicPr>
          <p:blipFill>
            <a:blip r:embed="rId1"/>
            <a:srcRect r="40783"/>
            <a:stretch>
              <a:fillRect/>
            </a:stretch>
          </p:blipFill>
          <p:spPr>
            <a:xfrm>
              <a:off x="13358236" y="2611978"/>
              <a:ext cx="4329363" cy="1648888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  <p:sp>
          <p:nvSpPr>
            <p:cNvPr id="8" name="POS…"/>
            <p:cNvSpPr/>
            <p:nvPr/>
          </p:nvSpPr>
          <p:spPr>
            <a:xfrm>
              <a:off x="8060671" y="8233178"/>
              <a:ext cx="4226604" cy="1099109"/>
            </a:xfrm>
            <a:prstGeom prst="rect">
              <a:avLst/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>
                  <a:latin typeface="+mn-lt"/>
                  <a:ea typeface="+mn-ea"/>
                  <a:cs typeface="+mn-cs"/>
                  <a:sym typeface="思源黑体 CN Medium" panose="020B0600000000000000" charset="-122"/>
                </a:defRPr>
              </a:pPr>
              <a:r>
                <a:rPr dirty="0">
                  <a:latin typeface="思源黑体 CN Light" panose="020B0300000000000000" charset="-122"/>
                  <a:ea typeface="思源黑体 CN Light" panose="020B0300000000000000" charset="-122"/>
                  <a:cs typeface="思源黑体 CN Light" panose="020B0300000000000000" charset="-122"/>
                </a:rPr>
                <a:t>POS</a:t>
              </a:r>
              <a:endParaRPr dirty="0"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endParaRPr>
            </a:p>
            <a:p>
              <a:pPr>
                <a:defRPr sz="3000">
                  <a:latin typeface="+mn-lt"/>
                  <a:ea typeface="+mn-ea"/>
                  <a:cs typeface="+mn-cs"/>
                  <a:sym typeface="思源黑体 CN Medium" panose="020B0600000000000000" charset="-122"/>
                </a:defRPr>
              </a:pPr>
              <a:r>
                <a:rPr dirty="0">
                  <a:latin typeface="思源黑体 CN Light" panose="020B0300000000000000" charset="-122"/>
                  <a:ea typeface="思源黑体 CN Light" panose="020B0300000000000000" charset="-122"/>
                  <a:cs typeface="思源黑体 CN Light" panose="020B0300000000000000" charset="-122"/>
                </a:rPr>
                <a:t>收银系统</a:t>
              </a:r>
              <a:endParaRPr dirty="0"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endParaRPr>
            </a:p>
          </p:txBody>
        </p:sp>
        <p:sp>
          <p:nvSpPr>
            <p:cNvPr id="9" name="ERP…"/>
            <p:cNvSpPr/>
            <p:nvPr/>
          </p:nvSpPr>
          <p:spPr>
            <a:xfrm>
              <a:off x="13229373" y="8233178"/>
              <a:ext cx="4226604" cy="1099109"/>
            </a:xfrm>
            <a:prstGeom prst="rect">
              <a:avLst/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>
                  <a:latin typeface="+mn-lt"/>
                  <a:ea typeface="+mn-ea"/>
                  <a:cs typeface="+mn-cs"/>
                  <a:sym typeface="思源黑体 CN Medium" panose="020B0600000000000000" charset="-122"/>
                </a:defRPr>
              </a:pPr>
              <a:r>
                <a:rPr dirty="0">
                  <a:latin typeface="思源黑体 CN Light" panose="020B0300000000000000" charset="-122"/>
                  <a:ea typeface="思源黑体 CN Light" panose="020B0300000000000000" charset="-122"/>
                  <a:cs typeface="思源黑体 CN Light" panose="020B0300000000000000" charset="-122"/>
                </a:rPr>
                <a:t>ERP</a:t>
              </a:r>
              <a:endParaRPr dirty="0"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endParaRPr>
            </a:p>
            <a:p>
              <a:pPr>
                <a:defRPr sz="3000">
                  <a:latin typeface="+mn-lt"/>
                  <a:ea typeface="+mn-ea"/>
                  <a:cs typeface="+mn-cs"/>
                  <a:sym typeface="思源黑体 CN Medium" panose="020B0600000000000000" charset="-122"/>
                </a:defRPr>
              </a:pPr>
              <a:r>
                <a:rPr dirty="0">
                  <a:latin typeface="思源黑体 CN Light" panose="020B0300000000000000" charset="-122"/>
                  <a:ea typeface="思源黑体 CN Light" panose="020B0300000000000000" charset="-122"/>
                  <a:cs typeface="思源黑体 CN Light" panose="020B0300000000000000" charset="-122"/>
                </a:rPr>
                <a:t>供应链财务系统</a:t>
              </a:r>
              <a:endParaRPr dirty="0"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endParaRPr>
            </a:p>
          </p:txBody>
        </p:sp>
        <p:sp>
          <p:nvSpPr>
            <p:cNvPr id="10" name="商品配置中心"/>
            <p:cNvSpPr/>
            <p:nvPr/>
          </p:nvSpPr>
          <p:spPr>
            <a:xfrm>
              <a:off x="8627718" y="4048011"/>
              <a:ext cx="4226605" cy="109910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miter lim="400000"/>
            </a:ln>
          </p:spPr>
          <p:txBody>
            <a:bodyPr lIns="71437" tIns="71437" rIns="71437" bIns="71437" anchor="ctr"/>
            <a:lstStyle>
              <a:lvl1pPr>
                <a:defRPr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思源黑体 CN Medium" panose="020B0600000000000000" charset="-122"/>
                </a:defRPr>
              </a:lvl1pPr>
            </a:lstStyle>
            <a:p>
              <a:r>
                <a:rPr dirty="0">
                  <a:latin typeface="思源黑体 CN Light" panose="020B0300000000000000" charset="-122"/>
                  <a:ea typeface="思源黑体 CN Light" panose="020B0300000000000000" charset="-122"/>
                  <a:cs typeface="思源黑体 CN Light" panose="020B0300000000000000" charset="-122"/>
                </a:rPr>
                <a:t>商品配置中心</a:t>
              </a:r>
              <a:endParaRPr dirty="0"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endParaRPr>
            </a:p>
          </p:txBody>
        </p:sp>
        <p:sp>
          <p:nvSpPr>
            <p:cNvPr id="11" name="人力资源数据中心"/>
            <p:cNvSpPr/>
            <p:nvPr/>
          </p:nvSpPr>
          <p:spPr>
            <a:xfrm>
              <a:off x="13229373" y="4048011"/>
              <a:ext cx="4226604" cy="109910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miter lim="400000"/>
            </a:ln>
          </p:spPr>
          <p:txBody>
            <a:bodyPr lIns="71437" tIns="71437" rIns="71437" bIns="71437" anchor="ctr"/>
            <a:lstStyle>
              <a:lvl1pPr>
                <a:defRPr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思源黑体 CN Medium" panose="020B0600000000000000" charset="-122"/>
                </a:defRPr>
              </a:lvl1pPr>
            </a:lstStyle>
            <a:p>
              <a:r>
                <a:rPr dirty="0">
                  <a:latin typeface="思源黑体 CN Light" panose="020B0300000000000000" charset="-122"/>
                  <a:ea typeface="思源黑体 CN Light" panose="020B0300000000000000" charset="-122"/>
                  <a:cs typeface="思源黑体 CN Light" panose="020B0300000000000000" charset="-122"/>
                </a:rPr>
                <a:t>人力资源数据中心</a:t>
              </a:r>
              <a:endParaRPr dirty="0"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endParaRPr>
            </a:p>
          </p:txBody>
        </p:sp>
        <p:sp>
          <p:nvSpPr>
            <p:cNvPr id="12" name="供应商数据中心"/>
            <p:cNvSpPr/>
            <p:nvPr/>
          </p:nvSpPr>
          <p:spPr>
            <a:xfrm>
              <a:off x="17831029" y="4048011"/>
              <a:ext cx="4226605" cy="109910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miter lim="400000"/>
            </a:ln>
          </p:spPr>
          <p:txBody>
            <a:bodyPr lIns="71437" tIns="71437" rIns="71437" bIns="71437" anchor="ctr"/>
            <a:lstStyle>
              <a:lvl1pPr>
                <a:defRPr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思源黑体 CN Medium" panose="020B0600000000000000" charset="-122"/>
                </a:defRPr>
              </a:lvl1pPr>
            </a:lstStyle>
            <a:p>
              <a:r>
                <a:rPr dirty="0">
                  <a:latin typeface="思源黑体 CN Light" panose="020B0300000000000000" charset="-122"/>
                  <a:ea typeface="思源黑体 CN Light" panose="020B0300000000000000" charset="-122"/>
                  <a:cs typeface="思源黑体 CN Light" panose="020B0300000000000000" charset="-122"/>
                </a:rPr>
                <a:t>供应商数据中心</a:t>
              </a:r>
              <a:endParaRPr dirty="0"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endParaRPr>
            </a:p>
          </p:txBody>
        </p:sp>
        <p:sp>
          <p:nvSpPr>
            <p:cNvPr id="13" name="供应商数据中心"/>
            <p:cNvSpPr/>
            <p:nvPr/>
          </p:nvSpPr>
          <p:spPr>
            <a:xfrm>
              <a:off x="13229373" y="5409770"/>
              <a:ext cx="4226604" cy="109910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miter lim="400000"/>
            </a:ln>
          </p:spPr>
          <p:txBody>
            <a:bodyPr lIns="71437" tIns="71437" rIns="71437" bIns="71437" anchor="ctr"/>
            <a:lstStyle>
              <a:lvl1pPr>
                <a:defRPr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思源黑体 CN Medium" panose="020B0600000000000000" charset="-122"/>
                </a:defRPr>
              </a:lvl1pPr>
            </a:lstStyle>
            <a:p>
              <a:r>
                <a:rPr lang="zh-CN" altLang="en-US" dirty="0" smtClean="0">
                  <a:latin typeface="思源黑体 CN Light" panose="020B0300000000000000" charset="-122"/>
                  <a:ea typeface="思源黑体 CN Light" panose="020B0300000000000000" charset="-122"/>
                  <a:cs typeface="思源黑体 CN Light" panose="020B0300000000000000" charset="-122"/>
                </a:rPr>
                <a:t>行政</a:t>
              </a:r>
              <a:r>
                <a:rPr dirty="0" smtClean="0">
                  <a:latin typeface="思源黑体 CN Light" panose="020B0300000000000000" charset="-122"/>
                  <a:ea typeface="思源黑体 CN Light" panose="020B0300000000000000" charset="-122"/>
                  <a:cs typeface="思源黑体 CN Light" panose="020B0300000000000000" charset="-122"/>
                </a:rPr>
                <a:t>数据中心</a:t>
              </a:r>
              <a:endParaRPr dirty="0"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endParaRPr>
            </a:p>
          </p:txBody>
        </p:sp>
        <p:sp>
          <p:nvSpPr>
            <p:cNvPr id="14" name="矩形"/>
            <p:cNvSpPr/>
            <p:nvPr/>
          </p:nvSpPr>
          <p:spPr>
            <a:xfrm>
              <a:off x="8076105" y="2763987"/>
              <a:ext cx="14533140" cy="4516589"/>
            </a:xfrm>
            <a:prstGeom prst="rect">
              <a:avLst/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思源黑体 CN Medium" panose="020B0600000000000000" charset="-122"/>
                </a:defRPr>
              </a:pPr>
              <a:endParaRPr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endParaRPr>
            </a:p>
          </p:txBody>
        </p:sp>
        <p:sp>
          <p:nvSpPr>
            <p:cNvPr id="15" name="门店数据中心"/>
            <p:cNvSpPr/>
            <p:nvPr/>
          </p:nvSpPr>
          <p:spPr>
            <a:xfrm>
              <a:off x="8627718" y="5409770"/>
              <a:ext cx="4226605" cy="109910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miter lim="400000"/>
            </a:ln>
          </p:spPr>
          <p:txBody>
            <a:bodyPr lIns="71437" tIns="71437" rIns="71437" bIns="71437" anchor="ctr"/>
            <a:lstStyle>
              <a:lvl1pPr>
                <a:defRPr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思源黑体 CN Medium" panose="020B0600000000000000" charset="-122"/>
                </a:defRPr>
              </a:lvl1pPr>
            </a:lstStyle>
            <a:p>
              <a:r>
                <a:rPr dirty="0">
                  <a:latin typeface="思源黑体 CN Light" panose="020B0300000000000000" charset="-122"/>
                  <a:ea typeface="思源黑体 CN Light" panose="020B0300000000000000" charset="-122"/>
                  <a:cs typeface="思源黑体 CN Light" panose="020B0300000000000000" charset="-122"/>
                </a:rPr>
                <a:t>门店数据中心</a:t>
              </a:r>
              <a:endParaRPr dirty="0"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endParaRPr>
            </a:p>
          </p:txBody>
        </p:sp>
        <p:sp>
          <p:nvSpPr>
            <p:cNvPr id="16" name="会员活动配置"/>
            <p:cNvSpPr/>
            <p:nvPr/>
          </p:nvSpPr>
          <p:spPr>
            <a:xfrm>
              <a:off x="17831029" y="5409770"/>
              <a:ext cx="4226605" cy="109910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miter lim="400000"/>
            </a:ln>
          </p:spPr>
          <p:txBody>
            <a:bodyPr lIns="71437" tIns="71437" rIns="71437" bIns="71437" anchor="ctr"/>
            <a:lstStyle>
              <a:lvl1pPr>
                <a:defRPr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思源黑体 CN Medium" panose="020B0600000000000000" charset="-122"/>
                </a:defRPr>
              </a:lvl1pPr>
            </a:lstStyle>
            <a:p>
              <a:r>
                <a:rPr dirty="0">
                  <a:latin typeface="思源黑体 CN Light" panose="020B0300000000000000" charset="-122"/>
                  <a:ea typeface="思源黑体 CN Light" panose="020B0300000000000000" charset="-122"/>
                  <a:cs typeface="思源黑体 CN Light" panose="020B0300000000000000" charset="-122"/>
                </a:rPr>
                <a:t>会员活动配置</a:t>
              </a:r>
              <a:endParaRPr dirty="0"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endParaRPr>
            </a:p>
          </p:txBody>
        </p:sp>
        <p:sp>
          <p:nvSpPr>
            <p:cNvPr id="17" name="……."/>
            <p:cNvSpPr txBox="1"/>
            <p:nvPr/>
          </p:nvSpPr>
          <p:spPr>
            <a:xfrm>
              <a:off x="14808875" y="6487147"/>
              <a:ext cx="1067600" cy="698267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71437" tIns="71437" rIns="71437" bIns="71437" anchor="ctr">
              <a:spAutoFit/>
            </a:bodyPr>
            <a:lstStyle/>
            <a:p>
              <a:r>
                <a:rPr sz="3600" b="1" dirty="0" smtClean="0">
                  <a:latin typeface="思源黑体 CN" panose="020B0800000000000000" charset="-122"/>
                  <a:ea typeface="思源黑体 CN" panose="020B0800000000000000" charset="-122"/>
                  <a:cs typeface="思源黑体 CN" panose="020B0800000000000000" charset="-122"/>
                </a:rPr>
                <a:t>……</a:t>
              </a:r>
              <a:endParaRPr b="1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endParaRPr>
            </a:p>
          </p:txBody>
        </p:sp>
        <p:sp>
          <p:nvSpPr>
            <p:cNvPr id="18" name="CRM…"/>
            <p:cNvSpPr/>
            <p:nvPr/>
          </p:nvSpPr>
          <p:spPr>
            <a:xfrm>
              <a:off x="18398075" y="8233178"/>
              <a:ext cx="4226605" cy="1099109"/>
            </a:xfrm>
            <a:prstGeom prst="rect">
              <a:avLst/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>
                  <a:latin typeface="+mn-lt"/>
                  <a:ea typeface="+mn-ea"/>
                  <a:cs typeface="+mn-cs"/>
                  <a:sym typeface="思源黑体 CN Medium" panose="020B0600000000000000" charset="-122"/>
                </a:defRPr>
              </a:pPr>
              <a:r>
                <a:rPr dirty="0">
                  <a:latin typeface="思源黑体 CN Light" panose="020B0300000000000000" charset="-122"/>
                  <a:ea typeface="思源黑体 CN Light" panose="020B0300000000000000" charset="-122"/>
                  <a:cs typeface="思源黑体 CN Light" panose="020B0300000000000000" charset="-122"/>
                </a:rPr>
                <a:t>CRM</a:t>
              </a:r>
              <a:endParaRPr dirty="0"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endParaRPr>
            </a:p>
            <a:p>
              <a:pPr>
                <a:defRPr sz="3000">
                  <a:latin typeface="+mn-lt"/>
                  <a:ea typeface="+mn-ea"/>
                  <a:cs typeface="+mn-cs"/>
                  <a:sym typeface="思源黑体 CN Medium" panose="020B0600000000000000" charset="-122"/>
                </a:defRPr>
              </a:pPr>
              <a:r>
                <a:rPr dirty="0">
                  <a:latin typeface="思源黑体 CN Light" panose="020B0300000000000000" charset="-122"/>
                  <a:ea typeface="思源黑体 CN Light" panose="020B0300000000000000" charset="-122"/>
                  <a:cs typeface="思源黑体 CN Light" panose="020B0300000000000000" charset="-122"/>
                </a:rPr>
                <a:t>敏捷会员系统</a:t>
              </a:r>
              <a:endParaRPr dirty="0"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endParaRPr>
            </a:p>
          </p:txBody>
        </p:sp>
        <p:sp>
          <p:nvSpPr>
            <p:cNvPr id="22" name="BI…"/>
            <p:cNvSpPr/>
            <p:nvPr/>
          </p:nvSpPr>
          <p:spPr>
            <a:xfrm>
              <a:off x="13229373" y="10835810"/>
              <a:ext cx="4226604" cy="1099109"/>
            </a:xfrm>
            <a:prstGeom prst="rect">
              <a:avLst/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>
                  <a:latin typeface="+mn-lt"/>
                  <a:ea typeface="+mn-ea"/>
                  <a:cs typeface="+mn-cs"/>
                  <a:sym typeface="思源黑体 CN Medium" panose="020B0600000000000000" charset="-122"/>
                </a:defRPr>
              </a:pPr>
              <a:r>
                <a:rPr dirty="0">
                  <a:latin typeface="思源黑体 CN Light" panose="020B0300000000000000" charset="-122"/>
                  <a:ea typeface="思源黑体 CN Light" panose="020B0300000000000000" charset="-122"/>
                  <a:cs typeface="思源黑体 CN Light" panose="020B0300000000000000" charset="-122"/>
                </a:rPr>
                <a:t>BI</a:t>
              </a:r>
              <a:endParaRPr dirty="0"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endParaRPr>
            </a:p>
            <a:p>
              <a:pPr>
                <a:defRPr sz="3000">
                  <a:latin typeface="+mn-lt"/>
                  <a:ea typeface="+mn-ea"/>
                  <a:cs typeface="+mn-cs"/>
                  <a:sym typeface="思源黑体 CN Medium" panose="020B0600000000000000" charset="-122"/>
                </a:defRPr>
              </a:pPr>
              <a:r>
                <a:rPr dirty="0">
                  <a:latin typeface="思源黑体 CN Light" panose="020B0300000000000000" charset="-122"/>
                  <a:ea typeface="思源黑体 CN Light" panose="020B0300000000000000" charset="-122"/>
                  <a:cs typeface="思源黑体 CN Light" panose="020B0300000000000000" charset="-122"/>
                </a:rPr>
                <a:t>数据分析</a:t>
              </a:r>
              <a:endParaRPr dirty="0"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endParaRPr>
            </a:p>
          </p:txBody>
        </p:sp>
        <p:sp>
          <p:nvSpPr>
            <p:cNvPr id="24" name="DW…"/>
            <p:cNvSpPr/>
            <p:nvPr/>
          </p:nvSpPr>
          <p:spPr>
            <a:xfrm>
              <a:off x="8155797" y="10835810"/>
              <a:ext cx="4226604" cy="1099109"/>
            </a:xfrm>
            <a:prstGeom prst="rect">
              <a:avLst/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>
                <a:defRPr sz="3000">
                  <a:latin typeface="+mn-lt"/>
                  <a:ea typeface="+mn-ea"/>
                  <a:cs typeface="+mn-cs"/>
                  <a:sym typeface="思源黑体 CN Medium" panose="020B0600000000000000" charset="-122"/>
                </a:defRPr>
              </a:pPr>
              <a:r>
                <a:rPr dirty="0">
                  <a:latin typeface="思源黑体 CN Light" panose="020B0300000000000000" charset="-122"/>
                  <a:ea typeface="思源黑体 CN Light" panose="020B0300000000000000" charset="-122"/>
                  <a:cs typeface="思源黑体 CN Light" panose="020B0300000000000000" charset="-122"/>
                </a:rPr>
                <a:t>DW</a:t>
              </a:r>
              <a:endParaRPr dirty="0"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endParaRPr>
            </a:p>
            <a:p>
              <a:pPr>
                <a:defRPr sz="3000">
                  <a:latin typeface="+mn-lt"/>
                  <a:ea typeface="+mn-ea"/>
                  <a:cs typeface="+mn-cs"/>
                  <a:sym typeface="思源黑体 CN Medium" panose="020B0600000000000000" charset="-122"/>
                </a:defRPr>
              </a:pPr>
              <a:r>
                <a:rPr dirty="0">
                  <a:latin typeface="思源黑体 CN Light" panose="020B0300000000000000" charset="-122"/>
                  <a:ea typeface="思源黑体 CN Light" panose="020B0300000000000000" charset="-122"/>
                  <a:cs typeface="思源黑体 CN Light" panose="020B0300000000000000" charset="-122"/>
                </a:rPr>
                <a:t>数据仓库</a:t>
              </a:r>
              <a:endParaRPr dirty="0"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endParaRPr>
            </a:p>
          </p:txBody>
        </p:sp>
        <p:sp>
          <p:nvSpPr>
            <p:cNvPr id="28" name="2.数据推送…"/>
            <p:cNvSpPr txBox="1"/>
            <p:nvPr/>
          </p:nvSpPr>
          <p:spPr>
            <a:xfrm>
              <a:off x="1290658" y="7848821"/>
              <a:ext cx="5292253" cy="1867822"/>
            </a:xfrm>
            <a:prstGeom prst="rect">
              <a:avLst/>
            </a:prstGeom>
            <a:ln w="41275">
              <a:solidFill>
                <a:schemeClr val="bg2"/>
              </a:solidFill>
              <a:prstDash val="sysDash"/>
              <a:miter lim="400000"/>
            </a:ln>
          </p:spPr>
          <p:txBody>
            <a:bodyPr wrap="square" lIns="71437" tIns="71437" rIns="71437" bIns="71437" anchor="ctr">
              <a:spAutoFit/>
            </a:bodyPr>
            <a:lstStyle/>
            <a:p>
              <a:pPr lvl="0" algn="l">
                <a:lnSpc>
                  <a:spcPct val="150000"/>
                </a:lnSpc>
                <a:defRPr sz="2400"/>
              </a:pPr>
              <a:r>
                <a:rPr sz="2800" b="1" dirty="0">
                  <a:solidFill>
                    <a:srgbClr val="00B0F0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思源黑体 CN Normal" panose="020B0400000000000000" charset="-122"/>
                  <a:sym typeface="+mn-ea"/>
                </a:rPr>
                <a:t>2.数据推送</a:t>
              </a:r>
              <a:endParaRPr sz="2800" b="1" dirty="0">
                <a:solidFill>
                  <a:srgbClr val="00B0F0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endParaRPr>
            </a:p>
            <a:p>
              <a:pPr lvl="0" algn="l">
                <a:lnSpc>
                  <a:spcPct val="150000"/>
                </a:lnSpc>
                <a:defRPr sz="2400"/>
              </a:pPr>
              <a:r>
                <a:rPr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思源黑体 CN Normal" panose="020B0400000000000000" charset="-122"/>
                  <a:sym typeface="+mn-ea"/>
                </a:rPr>
                <a:t>基础数据通过vikadata维格数表</a:t>
              </a:r>
              <a:endParaRPr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endParaRPr>
            </a:p>
            <a:p>
              <a:pPr lvl="0" algn="l">
                <a:lnSpc>
                  <a:spcPct val="150000"/>
                </a:lnSpc>
                <a:defRPr sz="2400"/>
              </a:pPr>
              <a:r>
                <a:rPr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思源黑体 CN Normal" panose="020B0400000000000000" charset="-122"/>
                  <a:sym typeface="+mn-ea"/>
                </a:rPr>
                <a:t>进行私有化并聚合</a:t>
              </a:r>
              <a:endParaRPr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endParaRPr>
            </a:p>
          </p:txBody>
        </p:sp>
        <p:sp>
          <p:nvSpPr>
            <p:cNvPr id="29" name="3. 数据整合…"/>
            <p:cNvSpPr txBox="1"/>
            <p:nvPr/>
          </p:nvSpPr>
          <p:spPr>
            <a:xfrm>
              <a:off x="1255038" y="10374875"/>
              <a:ext cx="5660063" cy="1867822"/>
            </a:xfrm>
            <a:prstGeom prst="rect">
              <a:avLst/>
            </a:prstGeom>
            <a:ln w="41275">
              <a:solidFill>
                <a:schemeClr val="bg2"/>
              </a:solidFill>
              <a:prstDash val="sysDash"/>
              <a:miter lim="400000"/>
            </a:ln>
          </p:spPr>
          <p:txBody>
            <a:bodyPr wrap="square" lIns="71437" tIns="71437" rIns="71437" bIns="71437" anchor="ctr">
              <a:spAutoFit/>
            </a:bodyPr>
            <a:lstStyle/>
            <a:p>
              <a:pPr lvl="0" algn="l">
                <a:lnSpc>
                  <a:spcPct val="150000"/>
                </a:lnSpc>
                <a:defRPr sz="2400"/>
              </a:pPr>
              <a:r>
                <a:rPr sz="2800" b="1" dirty="0">
                  <a:solidFill>
                    <a:srgbClr val="00B0F0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思源黑体 CN Normal" panose="020B0400000000000000" charset="-122"/>
                  <a:sym typeface="+mn-ea"/>
                </a:rPr>
                <a:t>3. 数据整合</a:t>
              </a:r>
              <a:endParaRPr sz="2800" b="1" dirty="0">
                <a:solidFill>
                  <a:srgbClr val="00B0F0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endParaRPr>
            </a:p>
            <a:p>
              <a:pPr lvl="0" algn="l">
                <a:lnSpc>
                  <a:spcPct val="150000"/>
                </a:lnSpc>
                <a:defRPr sz="2400"/>
              </a:pPr>
              <a:r>
                <a:rPr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思源黑体 CN Normal" panose="020B0400000000000000" charset="-122"/>
                  <a:sym typeface="+mn-ea"/>
                </a:rPr>
                <a:t>包括基础数据、业务数据，都进入到数据仓库，通过BI进行自动化报表输出</a:t>
              </a:r>
              <a:endParaRPr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endParaRPr>
            </a:p>
          </p:txBody>
        </p:sp>
        <p:sp>
          <p:nvSpPr>
            <p:cNvPr id="31" name="1.数据中心…"/>
            <p:cNvSpPr txBox="1"/>
            <p:nvPr/>
          </p:nvSpPr>
          <p:spPr>
            <a:xfrm>
              <a:off x="1290385" y="2912321"/>
              <a:ext cx="5292243" cy="1685794"/>
            </a:xfrm>
            <a:prstGeom prst="rect">
              <a:avLst/>
            </a:prstGeom>
            <a:ln w="41275">
              <a:solidFill>
                <a:schemeClr val="bg2"/>
              </a:solidFill>
              <a:prstDash val="sysDash"/>
              <a:miter lim="400000"/>
            </a:ln>
          </p:spPr>
          <p:txBody>
            <a:bodyPr wrap="square" lIns="71437" tIns="71437" rIns="71437" bIns="71437" anchor="ctr">
              <a:spAutoFit/>
            </a:bodyPr>
            <a:lstStyle/>
            <a:p>
              <a:pPr algn="l">
                <a:lnSpc>
                  <a:spcPct val="150000"/>
                </a:lnSpc>
                <a:defRPr sz="2400"/>
              </a:pPr>
              <a:r>
                <a:rPr sz="2800" b="1" dirty="0">
                  <a:solidFill>
                    <a:srgbClr val="00B0F0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思源黑体 CN Normal" panose="020B0400000000000000" charset="-122"/>
                </a:rPr>
                <a:t>1.数据中心</a:t>
              </a:r>
              <a:endParaRPr sz="2800" dirty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endParaRPr>
            </a:p>
            <a:p>
              <a:pPr algn="l">
                <a:lnSpc>
                  <a:spcPct val="125000"/>
                </a:lnSpc>
                <a:defRPr sz="2400">
                  <a:latin typeface="思源黑体 CN Normal" panose="020B0400000000000000" charset="-122"/>
                  <a:ea typeface="思源黑体 CN Normal" panose="020B0400000000000000" charset="-122"/>
                  <a:cs typeface="思源黑体 CN Normal" panose="020B0400000000000000" charset="-122"/>
                  <a:sym typeface="思源黑体 CN Normal" panose="020B0400000000000000" charset="-122"/>
                </a:defRPr>
              </a:pPr>
              <a:r>
                <a:rPr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思源黑体 CN Normal" panose="020B0400000000000000" charset="-122"/>
                </a:rPr>
                <a:t>「vikadata 维格数表」</a:t>
              </a:r>
              <a:endParaRPr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endParaRPr>
            </a:p>
            <a:p>
              <a:pPr algn="l">
                <a:lnSpc>
                  <a:spcPct val="125000"/>
                </a:lnSpc>
                <a:defRPr sz="2400">
                  <a:latin typeface="思源黑体 CN Normal" panose="020B0400000000000000" charset="-122"/>
                  <a:ea typeface="思源黑体 CN Normal" panose="020B0400000000000000" charset="-122"/>
                  <a:cs typeface="思源黑体 CN Normal" panose="020B0400000000000000" charset="-122"/>
                  <a:sym typeface="思源黑体 CN Normal" panose="020B0400000000000000" charset="-122"/>
                </a:defRPr>
              </a:pPr>
              <a:r>
                <a:rPr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思源黑体 CN Normal" panose="020B0400000000000000" charset="-122"/>
                </a:rPr>
                <a:t>汇聚日常工作数据</a:t>
              </a:r>
              <a:endParaRPr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endParaRPr>
            </a:p>
          </p:txBody>
        </p:sp>
        <p:sp>
          <p:nvSpPr>
            <p:cNvPr id="32" name="品牌小程序"/>
            <p:cNvSpPr/>
            <p:nvPr/>
          </p:nvSpPr>
          <p:spPr>
            <a:xfrm>
              <a:off x="18398075" y="10835810"/>
              <a:ext cx="4226605" cy="1099109"/>
            </a:xfrm>
            <a:prstGeom prst="rect">
              <a:avLst/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  <a:miter lim="400000"/>
            </a:ln>
          </p:spPr>
          <p:txBody>
            <a:bodyPr lIns="71437" tIns="71437" rIns="71437" bIns="71437" anchor="ctr"/>
            <a:lstStyle>
              <a:lvl1pPr>
                <a:defRPr sz="3000">
                  <a:latin typeface="+mn-lt"/>
                  <a:ea typeface="+mn-ea"/>
                  <a:cs typeface="+mn-cs"/>
                  <a:sym typeface="思源黑体 CN Medium" panose="020B0600000000000000" charset="-122"/>
                </a:defRPr>
              </a:lvl1pPr>
            </a:lstStyle>
            <a:p>
              <a:r>
                <a:rPr dirty="0">
                  <a:latin typeface="思源黑体 CN Light" panose="020B0300000000000000" charset="-122"/>
                  <a:ea typeface="思源黑体 CN Light" panose="020B0300000000000000" charset="-122"/>
                  <a:cs typeface="思源黑体 CN Light" panose="020B0300000000000000" charset="-122"/>
                </a:rPr>
                <a:t>品牌小程序</a:t>
              </a:r>
              <a:endParaRPr dirty="0"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endParaRPr>
            </a:p>
          </p:txBody>
        </p:sp>
        <p:cxnSp>
          <p:nvCxnSpPr>
            <p:cNvPr id="34" name="曲线连接符 33"/>
            <p:cNvCxnSpPr>
              <a:endCxn id="8" idx="0"/>
            </p:cNvCxnSpPr>
            <p:nvPr/>
          </p:nvCxnSpPr>
          <p:spPr>
            <a:xfrm rot="10800000" flipV="1">
              <a:off x="10173974" y="7280576"/>
              <a:ext cx="1286507" cy="952602"/>
            </a:xfrm>
            <a:prstGeom prst="curvedConnector2">
              <a:avLst/>
            </a:prstGeom>
            <a:noFill/>
            <a:ln w="47625" cap="flat">
              <a:solidFill>
                <a:schemeClr val="bg2"/>
              </a:solidFill>
              <a:prstDash val="sysDot"/>
              <a:miter lim="400000"/>
              <a:tailEnd type="triangle" w="lg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0" name="曲线连接符 39"/>
            <p:cNvCxnSpPr>
              <a:endCxn id="18" idx="0"/>
            </p:cNvCxnSpPr>
            <p:nvPr/>
          </p:nvCxnSpPr>
          <p:spPr>
            <a:xfrm>
              <a:off x="19165420" y="7317887"/>
              <a:ext cx="1345958" cy="915291"/>
            </a:xfrm>
            <a:prstGeom prst="curvedConnector2">
              <a:avLst/>
            </a:prstGeom>
            <a:noFill/>
            <a:ln w="47625" cap="flat">
              <a:solidFill>
                <a:schemeClr val="bg2"/>
              </a:solidFill>
              <a:prstDash val="sysDot"/>
              <a:miter lim="400000"/>
              <a:tailEnd type="triangle" w="lg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3" name="曲线连接符 42"/>
            <p:cNvCxnSpPr>
              <a:stCxn id="14" idx="2"/>
              <a:endCxn id="9" idx="0"/>
            </p:cNvCxnSpPr>
            <p:nvPr/>
          </p:nvCxnSpPr>
          <p:spPr>
            <a:xfrm rot="5400000">
              <a:off x="14866374" y="7756877"/>
              <a:ext cx="952602" cy="12700"/>
            </a:xfrm>
            <a:prstGeom prst="curvedConnector3">
              <a:avLst>
                <a:gd name="adj1" fmla="val 50000"/>
              </a:avLst>
            </a:prstGeom>
            <a:noFill/>
            <a:ln w="47625" cap="flat">
              <a:solidFill>
                <a:schemeClr val="bg2"/>
              </a:solidFill>
              <a:prstDash val="sysDot"/>
              <a:miter lim="400000"/>
              <a:tailEnd type="triangle" w="lg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77" name="任意形状 1076"/>
            <p:cNvSpPr/>
            <p:nvPr/>
          </p:nvSpPr>
          <p:spPr>
            <a:xfrm>
              <a:off x="9357360" y="9332287"/>
              <a:ext cx="243840" cy="1503524"/>
            </a:xfrm>
            <a:custGeom>
              <a:avLst/>
              <a:gdLst>
                <a:gd name="connsiteX0" fmla="*/ 304800 w 304800"/>
                <a:gd name="connsiteY0" fmla="*/ 0 h 1584960"/>
                <a:gd name="connsiteX1" fmla="*/ 0 w 304800"/>
                <a:gd name="connsiteY1" fmla="*/ 640080 h 1584960"/>
                <a:gd name="connsiteX2" fmla="*/ 304800 w 304800"/>
                <a:gd name="connsiteY2" fmla="*/ 1584960 h 1584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" h="1584960">
                  <a:moveTo>
                    <a:pt x="304800" y="0"/>
                  </a:moveTo>
                  <a:cubicBezTo>
                    <a:pt x="152400" y="187960"/>
                    <a:pt x="0" y="375920"/>
                    <a:pt x="0" y="640080"/>
                  </a:cubicBezTo>
                  <a:cubicBezTo>
                    <a:pt x="0" y="904240"/>
                    <a:pt x="208280" y="1209040"/>
                    <a:pt x="304800" y="1584960"/>
                  </a:cubicBezTo>
                </a:path>
              </a:pathLst>
            </a:custGeom>
            <a:noFill/>
            <a:ln w="47625" cap="flat">
              <a:solidFill>
                <a:schemeClr val="bg2"/>
              </a:solidFill>
              <a:prstDash val="solid"/>
              <a:miter lim="400000"/>
              <a:tailEnd type="triangle" w="lg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cxnSp>
          <p:nvCxnSpPr>
            <p:cNvPr id="1079" name="直线箭头连接符 1078"/>
            <p:cNvCxnSpPr/>
            <p:nvPr/>
          </p:nvCxnSpPr>
          <p:spPr>
            <a:xfrm flipH="1">
              <a:off x="11243359" y="9332287"/>
              <a:ext cx="2929843" cy="1469063"/>
            </a:xfrm>
            <a:prstGeom prst="straightConnector1">
              <a:avLst/>
            </a:prstGeom>
            <a:noFill/>
            <a:ln w="47625" cap="flat">
              <a:solidFill>
                <a:schemeClr val="bg2"/>
              </a:solidFill>
              <a:prstDash val="solid"/>
              <a:miter lim="400000"/>
              <a:tailEnd type="triangle" w="lg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26" name="直线箭头连接符 125"/>
            <p:cNvCxnSpPr>
              <a:stCxn id="24" idx="3"/>
              <a:endCxn id="22" idx="1"/>
            </p:cNvCxnSpPr>
            <p:nvPr/>
          </p:nvCxnSpPr>
          <p:spPr>
            <a:xfrm>
              <a:off x="12382401" y="11385365"/>
              <a:ext cx="846972" cy="0"/>
            </a:xfrm>
            <a:prstGeom prst="straightConnector1">
              <a:avLst/>
            </a:prstGeom>
            <a:noFill/>
            <a:ln w="47625" cap="flat">
              <a:solidFill>
                <a:srgbClr val="000000"/>
              </a:solidFill>
              <a:prstDash val="solid"/>
              <a:miter lim="400000"/>
              <a:tailEnd type="triangle" w="lg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29" name="直线箭头连接符 128"/>
            <p:cNvCxnSpPr>
              <a:stCxn id="18" idx="2"/>
              <a:endCxn id="32" idx="0"/>
            </p:cNvCxnSpPr>
            <p:nvPr/>
          </p:nvCxnSpPr>
          <p:spPr>
            <a:xfrm>
              <a:off x="20511378" y="9332287"/>
              <a:ext cx="0" cy="1503523"/>
            </a:xfrm>
            <a:prstGeom prst="straightConnector1">
              <a:avLst/>
            </a:prstGeom>
            <a:noFill/>
            <a:ln w="47625" cap="flat">
              <a:solidFill>
                <a:schemeClr val="bg2"/>
              </a:solidFill>
              <a:prstDash val="solid"/>
              <a:miter lim="400000"/>
              <a:tailEnd type="triangle" w="lg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86" name="任意形状 1085"/>
            <p:cNvSpPr/>
            <p:nvPr/>
          </p:nvSpPr>
          <p:spPr>
            <a:xfrm>
              <a:off x="6915102" y="7286625"/>
              <a:ext cx="1885998" cy="3514725"/>
            </a:xfrm>
            <a:custGeom>
              <a:avLst/>
              <a:gdLst>
                <a:gd name="connsiteX0" fmla="*/ 1885998 w 1885998"/>
                <a:gd name="connsiteY0" fmla="*/ 0 h 3514725"/>
                <a:gd name="connsiteX1" fmla="*/ 48 w 1885998"/>
                <a:gd name="connsiteY1" fmla="*/ 1514475 h 3514725"/>
                <a:gd name="connsiteX2" fmla="*/ 1828848 w 1885998"/>
                <a:gd name="connsiteY2" fmla="*/ 3514725 h 3514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5998" h="3514725">
                  <a:moveTo>
                    <a:pt x="1885998" y="0"/>
                  </a:moveTo>
                  <a:cubicBezTo>
                    <a:pt x="947785" y="464344"/>
                    <a:pt x="9573" y="928688"/>
                    <a:pt x="48" y="1514475"/>
                  </a:cubicBezTo>
                  <a:cubicBezTo>
                    <a:pt x="-9477" y="2100262"/>
                    <a:pt x="1400223" y="3171825"/>
                    <a:pt x="1828848" y="3514725"/>
                  </a:cubicBezTo>
                </a:path>
              </a:pathLst>
            </a:custGeom>
            <a:noFill/>
            <a:ln w="47625" cap="flat">
              <a:solidFill>
                <a:schemeClr val="bg2"/>
              </a:solidFill>
              <a:miter lim="400000"/>
              <a:tailEnd type="triangle" w="lg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业务范围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/>
              <a:t>3.2.3</a:t>
            </a:r>
            <a:r>
              <a:rPr lang="zh-CN" altLang="en-US"/>
              <a:t> 全局业务流程剖视图</a:t>
            </a:r>
            <a:endParaRPr lang="zh-CN" altLang="en-US"/>
          </a:p>
        </p:txBody>
      </p:sp>
      <p:sp>
        <p:nvSpPr>
          <p:cNvPr id="218" name="Methodology"/>
          <p:cNvSpPr txBox="1">
            <a:spLocks noGrp="1"/>
          </p:cNvSpPr>
          <p:nvPr>
            <p:ph type="body" sz="quarter" idx="1"/>
          </p:nvPr>
        </p:nvSpPr>
        <p:spPr>
          <a:xfrm>
            <a:off x="1056005" y="1346200"/>
            <a:ext cx="5772150" cy="5111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数字引擎</a:t>
            </a:r>
            <a:endParaRPr lang="zh-CN" altLang="en-US"/>
          </a:p>
        </p:txBody>
      </p:sp>
      <p:grpSp>
        <p:nvGrpSpPr>
          <p:cNvPr id="2" name="组 1"/>
          <p:cNvGrpSpPr/>
          <p:nvPr/>
        </p:nvGrpSpPr>
        <p:grpSpPr>
          <a:xfrm>
            <a:off x="1469128" y="2735768"/>
            <a:ext cx="20737801" cy="8426627"/>
            <a:chOff x="942656" y="1604064"/>
            <a:chExt cx="10306688" cy="4188034"/>
          </a:xfrm>
        </p:grpSpPr>
        <p:sp>
          <p:nvSpPr>
            <p:cNvPr id="6" name="订单管理"/>
            <p:cNvSpPr/>
            <p:nvPr/>
          </p:nvSpPr>
          <p:spPr>
            <a:xfrm>
              <a:off x="3349210" y="2077808"/>
              <a:ext cx="941366" cy="459265"/>
            </a:xfrm>
            <a:prstGeom prst="rect">
              <a:avLst/>
            </a:prstGeom>
            <a:solidFill>
              <a:srgbClr val="00B0F0"/>
            </a:solidFill>
            <a:ln w="12700">
              <a:miter lim="400000"/>
            </a:ln>
          </p:spPr>
          <p:txBody>
            <a:bodyPr lIns="71437" tIns="71437" rIns="71437" bIns="71437" anchor="ctr"/>
            <a:lstStyle>
              <a:lvl1pPr algn="ctr" defTabSz="821690">
                <a:defRPr sz="1200">
                  <a:solidFill>
                    <a:schemeClr val="accent3">
                      <a:lumOff val="44000"/>
                    </a:schemeClr>
                  </a:solidFill>
                  <a:latin typeface="思源黑体 CN Medium" panose="020B0600000000000000" charset="-122"/>
                  <a:ea typeface="思源黑体 CN Medium" panose="020B0600000000000000" charset="-122"/>
                  <a:cs typeface="思源黑体 CN Medium" panose="020B0600000000000000" charset="-122"/>
                  <a:sym typeface="思源黑体 CN Medium" panose="020B0600000000000000" charset="-122"/>
                </a:defRPr>
              </a:lvl1pPr>
            </a:lstStyle>
            <a:p>
              <a:r>
                <a:rPr sz="2400" dirty="0"/>
                <a:t>订单管理</a:t>
              </a:r>
              <a:endParaRPr sz="2400" dirty="0"/>
            </a:p>
          </p:txBody>
        </p:sp>
        <p:sp>
          <p:nvSpPr>
            <p:cNvPr id="7" name="会员管理"/>
            <p:cNvSpPr/>
            <p:nvPr/>
          </p:nvSpPr>
          <p:spPr>
            <a:xfrm>
              <a:off x="3349210" y="3813800"/>
              <a:ext cx="941366" cy="459264"/>
            </a:xfrm>
            <a:prstGeom prst="rect">
              <a:avLst/>
            </a:prstGeom>
            <a:solidFill>
              <a:srgbClr val="00B0F0"/>
            </a:solidFill>
            <a:ln w="12700">
              <a:miter lim="400000"/>
            </a:ln>
          </p:spPr>
          <p:txBody>
            <a:bodyPr lIns="71437" tIns="71437" rIns="71437" bIns="71437" anchor="ctr"/>
            <a:lstStyle>
              <a:lvl1pPr algn="ctr" defTabSz="821690">
                <a:defRPr sz="1200">
                  <a:solidFill>
                    <a:schemeClr val="accent3">
                      <a:lumOff val="44000"/>
                    </a:schemeClr>
                  </a:solidFill>
                  <a:latin typeface="思源黑体 CN Medium" panose="020B0600000000000000" charset="-122"/>
                  <a:ea typeface="思源黑体 CN Medium" panose="020B0600000000000000" charset="-122"/>
                  <a:cs typeface="思源黑体 CN Medium" panose="020B0600000000000000" charset="-122"/>
                  <a:sym typeface="思源黑体 CN Medium" panose="020B0600000000000000" charset="-122"/>
                </a:defRPr>
              </a:lvl1pPr>
            </a:lstStyle>
            <a:p>
              <a:r>
                <a:rPr sz="2400"/>
                <a:t>会员管理</a:t>
              </a:r>
              <a:endParaRPr sz="2400"/>
            </a:p>
          </p:txBody>
        </p:sp>
        <p:sp>
          <p:nvSpPr>
            <p:cNvPr id="8" name="门店管理"/>
            <p:cNvSpPr/>
            <p:nvPr/>
          </p:nvSpPr>
          <p:spPr>
            <a:xfrm>
              <a:off x="4362711" y="2077808"/>
              <a:ext cx="941365" cy="459265"/>
            </a:xfrm>
            <a:prstGeom prst="rect">
              <a:avLst/>
            </a:prstGeom>
            <a:solidFill>
              <a:srgbClr val="00B0F0"/>
            </a:solidFill>
            <a:ln w="12700">
              <a:miter lim="400000"/>
            </a:ln>
          </p:spPr>
          <p:txBody>
            <a:bodyPr lIns="71437" tIns="71437" rIns="71437" bIns="71437" anchor="ctr"/>
            <a:lstStyle>
              <a:lvl1pPr algn="ctr" defTabSz="821690">
                <a:defRPr sz="1200">
                  <a:solidFill>
                    <a:schemeClr val="accent3">
                      <a:lumOff val="44000"/>
                    </a:schemeClr>
                  </a:solidFill>
                  <a:latin typeface="思源黑体 CN Medium" panose="020B0600000000000000" charset="-122"/>
                  <a:ea typeface="思源黑体 CN Medium" panose="020B0600000000000000" charset="-122"/>
                  <a:cs typeface="思源黑体 CN Medium" panose="020B0600000000000000" charset="-122"/>
                  <a:sym typeface="思源黑体 CN Medium" panose="020B0600000000000000" charset="-122"/>
                </a:defRPr>
              </a:lvl1pPr>
            </a:lstStyle>
            <a:p>
              <a:r>
                <a:rPr sz="2400"/>
                <a:t>门店管理</a:t>
              </a:r>
              <a:endParaRPr sz="2400"/>
            </a:p>
          </p:txBody>
        </p:sp>
        <p:sp>
          <p:nvSpPr>
            <p:cNvPr id="9" name="供应链管理"/>
            <p:cNvSpPr/>
            <p:nvPr/>
          </p:nvSpPr>
          <p:spPr>
            <a:xfrm>
              <a:off x="7585158" y="2364296"/>
              <a:ext cx="1327539" cy="459265"/>
            </a:xfrm>
            <a:prstGeom prst="rect">
              <a:avLst/>
            </a:prstGeom>
            <a:solidFill>
              <a:srgbClr val="00B0F0"/>
            </a:solidFill>
            <a:ln w="12700">
              <a:miter lim="400000"/>
            </a:ln>
          </p:spPr>
          <p:txBody>
            <a:bodyPr lIns="71437" tIns="71437" rIns="71437" bIns="71437" anchor="ctr"/>
            <a:lstStyle>
              <a:lvl1pPr algn="ctr" defTabSz="821690">
                <a:defRPr sz="1200">
                  <a:solidFill>
                    <a:schemeClr val="accent3">
                      <a:lumOff val="44000"/>
                    </a:schemeClr>
                  </a:solidFill>
                  <a:latin typeface="思源黑体 CN Medium" panose="020B0600000000000000" charset="-122"/>
                  <a:ea typeface="思源黑体 CN Medium" panose="020B0600000000000000" charset="-122"/>
                  <a:cs typeface="思源黑体 CN Medium" panose="020B0600000000000000" charset="-122"/>
                  <a:sym typeface="思源黑体 CN Medium" panose="020B0600000000000000" charset="-122"/>
                </a:defRPr>
              </a:lvl1pPr>
            </a:lstStyle>
            <a:p>
              <a:r>
                <a:rPr sz="2400"/>
                <a:t>供应链管理</a:t>
              </a:r>
              <a:endParaRPr sz="2400"/>
            </a:p>
          </p:txBody>
        </p:sp>
        <p:sp>
          <p:nvSpPr>
            <p:cNvPr id="10" name="财务管理"/>
            <p:cNvSpPr/>
            <p:nvPr/>
          </p:nvSpPr>
          <p:spPr>
            <a:xfrm>
              <a:off x="7585158" y="3554780"/>
              <a:ext cx="1327539" cy="459265"/>
            </a:xfrm>
            <a:prstGeom prst="rect">
              <a:avLst/>
            </a:prstGeom>
            <a:solidFill>
              <a:srgbClr val="00B0F0"/>
            </a:solidFill>
            <a:ln w="12700">
              <a:miter lim="400000"/>
            </a:ln>
          </p:spPr>
          <p:txBody>
            <a:bodyPr lIns="71437" tIns="71437" rIns="71437" bIns="71437" anchor="ctr"/>
            <a:lstStyle>
              <a:lvl1pPr algn="ctr" defTabSz="821690">
                <a:defRPr sz="1200">
                  <a:solidFill>
                    <a:schemeClr val="accent3">
                      <a:lumOff val="44000"/>
                    </a:schemeClr>
                  </a:solidFill>
                  <a:latin typeface="思源黑体 CN Medium" panose="020B0600000000000000" charset="-122"/>
                  <a:ea typeface="思源黑体 CN Medium" panose="020B0600000000000000" charset="-122"/>
                  <a:cs typeface="思源黑体 CN Medium" panose="020B0600000000000000" charset="-122"/>
                  <a:sym typeface="思源黑体 CN Medium" panose="020B0600000000000000" charset="-122"/>
                </a:defRPr>
              </a:lvl1pPr>
            </a:lstStyle>
            <a:p>
              <a:r>
                <a:rPr sz="2400"/>
                <a:t>财务管理</a:t>
              </a:r>
              <a:endParaRPr sz="2400"/>
            </a:p>
          </p:txBody>
        </p:sp>
        <p:sp>
          <p:nvSpPr>
            <p:cNvPr id="11" name="线条"/>
            <p:cNvSpPr/>
            <p:nvPr/>
          </p:nvSpPr>
          <p:spPr>
            <a:xfrm>
              <a:off x="942656" y="5194800"/>
              <a:ext cx="10306688" cy="1"/>
            </a:xfrm>
            <a:prstGeom prst="line">
              <a:avLst/>
            </a:prstGeom>
            <a:ln w="63500">
              <a:solidFill>
                <a:srgbClr val="000000"/>
              </a:solidFill>
              <a:miter lim="400000"/>
              <a:tailEnd type="triangle"/>
            </a:ln>
          </p:spPr>
          <p:txBody>
            <a:bodyPr lIns="71437" tIns="71437" rIns="71437" bIns="71437" anchor="ctr"/>
            <a:lstStyle/>
            <a:p>
              <a:pPr algn="ctr" defTabSz="821690">
                <a:defRPr sz="3000">
                  <a:solidFill>
                    <a:schemeClr val="accent3">
                      <a:lumOff val="44000"/>
                    </a:schemeClr>
                  </a:solidFill>
                  <a:latin typeface="思源黑体 CN Medium" panose="020B0600000000000000" charset="-122"/>
                  <a:ea typeface="思源黑体 CN Medium" panose="020B0600000000000000" charset="-122"/>
                  <a:cs typeface="思源黑体 CN Medium" panose="020B0600000000000000" charset="-122"/>
                  <a:sym typeface="思源黑体 CN Medium" panose="020B0600000000000000" charset="-122"/>
                </a:defRPr>
              </a:pPr>
            </a:p>
          </p:txBody>
        </p:sp>
        <p:sp>
          <p:nvSpPr>
            <p:cNvPr id="12" name="营销平台"/>
            <p:cNvSpPr/>
            <p:nvPr/>
          </p:nvSpPr>
          <p:spPr>
            <a:xfrm>
              <a:off x="4362711" y="3813800"/>
              <a:ext cx="941365" cy="459264"/>
            </a:xfrm>
            <a:prstGeom prst="rect">
              <a:avLst/>
            </a:prstGeom>
            <a:solidFill>
              <a:srgbClr val="00B0F0"/>
            </a:solidFill>
            <a:ln w="12700">
              <a:miter lim="400000"/>
            </a:ln>
          </p:spPr>
          <p:txBody>
            <a:bodyPr lIns="71437" tIns="71437" rIns="71437" bIns="71437" anchor="ctr"/>
            <a:lstStyle>
              <a:lvl1pPr algn="ctr" defTabSz="821690">
                <a:defRPr sz="1200">
                  <a:solidFill>
                    <a:schemeClr val="accent3">
                      <a:lumOff val="44000"/>
                    </a:schemeClr>
                  </a:solidFill>
                  <a:latin typeface="思源黑体 CN Medium" panose="020B0600000000000000" charset="-122"/>
                  <a:ea typeface="思源黑体 CN Medium" panose="020B0600000000000000" charset="-122"/>
                  <a:cs typeface="思源黑体 CN Medium" panose="020B0600000000000000" charset="-122"/>
                  <a:sym typeface="思源黑体 CN Medium" panose="020B0600000000000000" charset="-122"/>
                </a:defRPr>
              </a:lvl1pPr>
            </a:lstStyle>
            <a:p>
              <a:r>
                <a:rPr sz="2400"/>
                <a:t>营销平台</a:t>
              </a:r>
              <a:endParaRPr sz="2400"/>
            </a:p>
          </p:txBody>
        </p:sp>
        <p:sp>
          <p:nvSpPr>
            <p:cNvPr id="13" name="IT设施管理"/>
            <p:cNvSpPr/>
            <p:nvPr/>
          </p:nvSpPr>
          <p:spPr>
            <a:xfrm>
              <a:off x="9595758" y="2660167"/>
              <a:ext cx="1327539" cy="459264"/>
            </a:xfrm>
            <a:prstGeom prst="rect">
              <a:avLst/>
            </a:prstGeom>
            <a:solidFill>
              <a:srgbClr val="00B0F0"/>
            </a:solidFill>
            <a:ln w="12700">
              <a:miter lim="400000"/>
            </a:ln>
          </p:spPr>
          <p:txBody>
            <a:bodyPr lIns="71437" tIns="71437" rIns="71437" bIns="71437" anchor="ctr"/>
            <a:lstStyle>
              <a:lvl1pPr algn="ctr" defTabSz="821690">
                <a:defRPr sz="1200">
                  <a:solidFill>
                    <a:schemeClr val="accent3">
                      <a:lumOff val="44000"/>
                    </a:schemeClr>
                  </a:solidFill>
                  <a:latin typeface="思源黑体 CN Medium" panose="020B0600000000000000" charset="-122"/>
                  <a:ea typeface="思源黑体 CN Medium" panose="020B0600000000000000" charset="-122"/>
                  <a:cs typeface="思源黑体 CN Medium" panose="020B0600000000000000" charset="-122"/>
                  <a:sym typeface="思源黑体 CN Medium" panose="020B0600000000000000" charset="-122"/>
                </a:defRPr>
              </a:lvl1pPr>
            </a:lstStyle>
            <a:p>
              <a:r>
                <a:rPr sz="2400"/>
                <a:t>IT设施管理</a:t>
              </a:r>
              <a:endParaRPr sz="2400"/>
            </a:p>
          </p:txBody>
        </p:sp>
        <p:sp>
          <p:nvSpPr>
            <p:cNvPr id="16" name="行政管理"/>
            <p:cNvSpPr/>
            <p:nvPr/>
          </p:nvSpPr>
          <p:spPr>
            <a:xfrm>
              <a:off x="7585158" y="2959538"/>
              <a:ext cx="1327539" cy="459265"/>
            </a:xfrm>
            <a:prstGeom prst="rect">
              <a:avLst/>
            </a:prstGeom>
            <a:solidFill>
              <a:srgbClr val="00B0F0"/>
            </a:solidFill>
            <a:ln w="12700">
              <a:miter lim="400000"/>
            </a:ln>
          </p:spPr>
          <p:txBody>
            <a:bodyPr lIns="71437" tIns="71437" rIns="71437" bIns="71437" anchor="ctr"/>
            <a:lstStyle>
              <a:lvl1pPr algn="ctr" defTabSz="821690">
                <a:defRPr sz="1200">
                  <a:solidFill>
                    <a:schemeClr val="accent3">
                      <a:lumOff val="44000"/>
                    </a:schemeClr>
                  </a:solidFill>
                  <a:latin typeface="思源黑体 CN Medium" panose="020B0600000000000000" charset="-122"/>
                  <a:ea typeface="思源黑体 CN Medium" panose="020B0600000000000000" charset="-122"/>
                  <a:cs typeface="思源黑体 CN Medium" panose="020B0600000000000000" charset="-122"/>
                  <a:sym typeface="思源黑体 CN Medium" panose="020B0600000000000000" charset="-122"/>
                </a:defRPr>
              </a:lvl1pPr>
            </a:lstStyle>
            <a:p>
              <a:r>
                <a:rPr sz="2400"/>
                <a:t>行政管理</a:t>
              </a:r>
              <a:endParaRPr sz="2400"/>
            </a:p>
          </p:txBody>
        </p:sp>
        <p:sp>
          <p:nvSpPr>
            <p:cNvPr id="17" name="大数据管理"/>
            <p:cNvSpPr/>
            <p:nvPr/>
          </p:nvSpPr>
          <p:spPr>
            <a:xfrm>
              <a:off x="9595758" y="3256229"/>
              <a:ext cx="1327539" cy="459265"/>
            </a:xfrm>
            <a:prstGeom prst="rect">
              <a:avLst/>
            </a:prstGeom>
            <a:solidFill>
              <a:srgbClr val="00B0F0"/>
            </a:solidFill>
            <a:ln w="12700">
              <a:miter lim="400000"/>
            </a:ln>
          </p:spPr>
          <p:txBody>
            <a:bodyPr lIns="71437" tIns="71437" rIns="71437" bIns="71437" anchor="ctr"/>
            <a:lstStyle>
              <a:lvl1pPr algn="ctr" defTabSz="821690">
                <a:defRPr sz="1200">
                  <a:solidFill>
                    <a:schemeClr val="accent3">
                      <a:lumOff val="44000"/>
                    </a:schemeClr>
                  </a:solidFill>
                  <a:latin typeface="思源黑体 CN Medium" panose="020B0600000000000000" charset="-122"/>
                  <a:ea typeface="思源黑体 CN Medium" panose="020B0600000000000000" charset="-122"/>
                  <a:cs typeface="思源黑体 CN Medium" panose="020B0600000000000000" charset="-122"/>
                  <a:sym typeface="思源黑体 CN Medium" panose="020B0600000000000000" charset="-122"/>
                </a:defRPr>
              </a:lvl1pPr>
            </a:lstStyle>
            <a:p>
              <a:r>
                <a:rPr sz="2400"/>
                <a:t>大数据管理</a:t>
              </a:r>
              <a:endParaRPr sz="2400"/>
            </a:p>
          </p:txBody>
        </p:sp>
        <p:sp>
          <p:nvSpPr>
            <p:cNvPr id="18" name="电商平台"/>
            <p:cNvSpPr/>
            <p:nvPr/>
          </p:nvSpPr>
          <p:spPr>
            <a:xfrm>
              <a:off x="1245878" y="2069620"/>
              <a:ext cx="941366" cy="459264"/>
            </a:xfrm>
            <a:prstGeom prst="rect">
              <a:avLst/>
            </a:prstGeom>
            <a:solidFill>
              <a:srgbClr val="00B0F0"/>
            </a:solidFill>
            <a:ln w="12700">
              <a:miter lim="400000"/>
            </a:ln>
          </p:spPr>
          <p:txBody>
            <a:bodyPr lIns="71437" tIns="71437" rIns="71437" bIns="71437" anchor="ctr"/>
            <a:lstStyle>
              <a:lvl1pPr algn="ctr" defTabSz="821690">
                <a:defRPr sz="1200">
                  <a:solidFill>
                    <a:schemeClr val="accent3">
                      <a:lumOff val="44000"/>
                    </a:schemeClr>
                  </a:solidFill>
                </a:defRPr>
              </a:lvl1pPr>
            </a:lstStyle>
            <a:p>
              <a:r>
                <a:rPr sz="2400" dirty="0"/>
                <a:t>电商平台</a:t>
              </a:r>
              <a:endParaRPr sz="2400" dirty="0"/>
            </a:p>
          </p:txBody>
        </p:sp>
        <p:sp>
          <p:nvSpPr>
            <p:cNvPr id="19" name="O2O平台"/>
            <p:cNvSpPr/>
            <p:nvPr/>
          </p:nvSpPr>
          <p:spPr>
            <a:xfrm>
              <a:off x="1245878" y="2668012"/>
              <a:ext cx="941366" cy="459265"/>
            </a:xfrm>
            <a:prstGeom prst="rect">
              <a:avLst/>
            </a:prstGeom>
            <a:solidFill>
              <a:srgbClr val="00B0F0"/>
            </a:solidFill>
            <a:ln w="12700">
              <a:miter lim="400000"/>
            </a:ln>
          </p:spPr>
          <p:txBody>
            <a:bodyPr lIns="71437" tIns="71437" rIns="71437" bIns="71437" anchor="ctr"/>
            <a:lstStyle>
              <a:lvl1pPr algn="ctr" defTabSz="821690">
                <a:defRPr sz="1200">
                  <a:solidFill>
                    <a:schemeClr val="accent3">
                      <a:lumOff val="44000"/>
                    </a:schemeClr>
                  </a:solidFill>
                </a:defRPr>
              </a:lvl1pPr>
            </a:lstStyle>
            <a:p>
              <a:r>
                <a:rPr sz="2400"/>
                <a:t>O2O平台</a:t>
              </a:r>
              <a:endParaRPr sz="2400"/>
            </a:p>
          </p:txBody>
        </p:sp>
        <p:sp>
          <p:nvSpPr>
            <p:cNvPr id="20" name="APP"/>
            <p:cNvSpPr/>
            <p:nvPr/>
          </p:nvSpPr>
          <p:spPr>
            <a:xfrm>
              <a:off x="1245878" y="3266405"/>
              <a:ext cx="941366" cy="459264"/>
            </a:xfrm>
            <a:prstGeom prst="rect">
              <a:avLst/>
            </a:prstGeom>
            <a:solidFill>
              <a:srgbClr val="00B0F0"/>
            </a:solidFill>
            <a:ln w="12700">
              <a:miter lim="400000"/>
            </a:ln>
          </p:spPr>
          <p:txBody>
            <a:bodyPr lIns="71437" tIns="71437" rIns="71437" bIns="71437" anchor="ctr"/>
            <a:lstStyle>
              <a:lvl1pPr algn="ctr" defTabSz="821690">
                <a:defRPr sz="1200">
                  <a:solidFill>
                    <a:schemeClr val="accent3">
                      <a:lumOff val="44000"/>
                    </a:schemeClr>
                  </a:solidFill>
                </a:defRPr>
              </a:lvl1pPr>
            </a:lstStyle>
            <a:p>
              <a:r>
                <a:rPr sz="2400"/>
                <a:t>APP</a:t>
              </a:r>
              <a:endParaRPr sz="2400"/>
            </a:p>
          </p:txBody>
        </p:sp>
        <p:sp>
          <p:nvSpPr>
            <p:cNvPr id="21" name="客户触点"/>
            <p:cNvSpPr txBox="1"/>
            <p:nvPr/>
          </p:nvSpPr>
          <p:spPr>
            <a:xfrm>
              <a:off x="1283279" y="1611197"/>
              <a:ext cx="833136" cy="334146"/>
            </a:xfrm>
            <a:prstGeom prst="rect">
              <a:avLst/>
            </a:prstGeom>
            <a:ln w="12700">
              <a:miter lim="400000"/>
            </a:ln>
          </p:spPr>
          <p:txBody>
            <a:bodyPr lIns="71437" tIns="71437" rIns="71437" bIns="71437" anchor="ctr"/>
            <a:lstStyle>
              <a:lvl1pPr algn="ctr" defTabSz="821690">
                <a:defRPr sz="1200">
                  <a:solidFill>
                    <a:srgbClr val="000000"/>
                  </a:solidFill>
                  <a:latin typeface="Source Han Sans CN Bold Bold"/>
                  <a:ea typeface="Source Han Sans CN Bold Bold"/>
                  <a:cs typeface="Source Han Sans CN Bold Bold"/>
                  <a:sym typeface="Source Han Sans CN Bold Bold"/>
                </a:defRPr>
              </a:lvl1pPr>
            </a:lstStyle>
            <a:p>
              <a:r>
                <a:rPr sz="2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客户触点</a:t>
              </a:r>
              <a:endParaRPr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" name="小程序"/>
            <p:cNvSpPr/>
            <p:nvPr/>
          </p:nvSpPr>
          <p:spPr>
            <a:xfrm>
              <a:off x="1245878" y="3864797"/>
              <a:ext cx="941366" cy="459265"/>
            </a:xfrm>
            <a:prstGeom prst="rect">
              <a:avLst/>
            </a:prstGeom>
            <a:solidFill>
              <a:srgbClr val="00B0F0"/>
            </a:solidFill>
            <a:ln w="12700">
              <a:miter lim="400000"/>
            </a:ln>
          </p:spPr>
          <p:txBody>
            <a:bodyPr lIns="71437" tIns="71437" rIns="71437" bIns="71437" anchor="ctr"/>
            <a:lstStyle>
              <a:lvl1pPr algn="ctr" defTabSz="821690">
                <a:defRPr sz="1200">
                  <a:solidFill>
                    <a:schemeClr val="accent3">
                      <a:lumOff val="44000"/>
                    </a:schemeClr>
                  </a:solidFill>
                </a:defRPr>
              </a:lvl1pPr>
            </a:lstStyle>
            <a:p>
              <a:r>
                <a:rPr sz="2400"/>
                <a:t>小程序</a:t>
              </a:r>
              <a:endParaRPr sz="2400"/>
            </a:p>
          </p:txBody>
        </p:sp>
        <p:sp>
          <p:nvSpPr>
            <p:cNvPr id="23" name="门店触点"/>
            <p:cNvSpPr txBox="1"/>
            <p:nvPr/>
          </p:nvSpPr>
          <p:spPr>
            <a:xfrm>
              <a:off x="3909390" y="1604064"/>
              <a:ext cx="833136" cy="334146"/>
            </a:xfrm>
            <a:prstGeom prst="rect">
              <a:avLst/>
            </a:prstGeom>
            <a:ln w="12700">
              <a:miter lim="400000"/>
            </a:ln>
          </p:spPr>
          <p:txBody>
            <a:bodyPr lIns="71437" tIns="71437" rIns="71437" bIns="71437" anchor="ctr"/>
            <a:lstStyle>
              <a:lvl1pPr algn="ctr" defTabSz="821690">
                <a:defRPr sz="1200">
                  <a:solidFill>
                    <a:srgbClr val="000000"/>
                  </a:solidFill>
                  <a:latin typeface="Source Han Sans CN Bold Bold"/>
                  <a:ea typeface="Source Han Sans CN Bold Bold"/>
                  <a:cs typeface="Source Han Sans CN Bold Bold"/>
                  <a:sym typeface="Source Han Sans CN Bold Bold"/>
                </a:defRPr>
              </a:lvl1pPr>
            </a:lstStyle>
            <a:p>
              <a:r>
                <a:rPr sz="2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门店触点</a:t>
              </a:r>
              <a:endParaRPr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" name="总部触点"/>
            <p:cNvSpPr txBox="1"/>
            <p:nvPr/>
          </p:nvSpPr>
          <p:spPr>
            <a:xfrm>
              <a:off x="7104419" y="1841678"/>
              <a:ext cx="833135" cy="334146"/>
            </a:xfrm>
            <a:prstGeom prst="rect">
              <a:avLst/>
            </a:prstGeom>
            <a:ln w="12700">
              <a:miter lim="400000"/>
            </a:ln>
          </p:spPr>
          <p:txBody>
            <a:bodyPr lIns="71437" tIns="71437" rIns="71437" bIns="71437" anchor="ctr"/>
            <a:lstStyle>
              <a:lvl1pPr algn="ctr" defTabSz="821690">
                <a:defRPr sz="1200">
                  <a:solidFill>
                    <a:srgbClr val="000000"/>
                  </a:solidFill>
                  <a:latin typeface="Source Han Sans CN Bold Bold"/>
                  <a:ea typeface="Source Han Sans CN Bold Bold"/>
                  <a:cs typeface="Source Han Sans CN Bold Bold"/>
                  <a:sym typeface="Source Han Sans CN Bold Bold"/>
                </a:defRPr>
              </a:lvl1pPr>
            </a:lstStyle>
            <a:p>
              <a:r>
                <a:rPr sz="2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总部触点</a:t>
              </a:r>
              <a:endParaRPr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5" name="C 用户体验…"/>
            <p:cNvSpPr txBox="1"/>
            <p:nvPr/>
          </p:nvSpPr>
          <p:spPr>
            <a:xfrm>
              <a:off x="1170492" y="5185122"/>
              <a:ext cx="1079684" cy="606976"/>
            </a:xfrm>
            <a:prstGeom prst="rect">
              <a:avLst/>
            </a:prstGeom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algn="ctr" defTabSz="821690">
                <a:defRPr sz="1200">
                  <a:solidFill>
                    <a:srgbClr val="000000"/>
                  </a:solidFill>
                  <a:latin typeface="Source Han Sans CN Bold Bold"/>
                  <a:ea typeface="Source Han Sans CN Bold Bold"/>
                  <a:cs typeface="Source Han Sans CN Bold Bold"/>
                  <a:sym typeface="Source Han Sans CN Bold Bold"/>
                </a:defRPr>
              </a:pPr>
              <a:r>
                <a:rPr sz="2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 用户体验</a:t>
              </a:r>
              <a:endParaRPr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defTabSz="821690">
                <a:defRPr sz="1200">
                  <a:solidFill>
                    <a:srgbClr val="000000"/>
                  </a:solidFill>
                  <a:latin typeface="Source Han Sans CN Bold Bold"/>
                  <a:ea typeface="Source Han Sans CN Bold Bold"/>
                  <a:cs typeface="Source Han Sans CN Bold Bold"/>
                  <a:sym typeface="Source Han Sans CN Bold Bold"/>
                </a:defRPr>
              </a:pPr>
              <a:r>
                <a:rPr sz="2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消费者</a:t>
              </a:r>
              <a:endParaRPr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6" name="B 业务流程…"/>
            <p:cNvSpPr txBox="1"/>
            <p:nvPr/>
          </p:nvSpPr>
          <p:spPr>
            <a:xfrm>
              <a:off x="5559674" y="5185122"/>
              <a:ext cx="1072651" cy="606976"/>
            </a:xfrm>
            <a:prstGeom prst="rect">
              <a:avLst/>
            </a:prstGeom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algn="ctr" defTabSz="821690">
                <a:defRPr sz="1200">
                  <a:solidFill>
                    <a:srgbClr val="000000"/>
                  </a:solidFill>
                  <a:latin typeface="Source Han Sans CN Bold Bold"/>
                  <a:ea typeface="Source Han Sans CN Bold Bold"/>
                  <a:cs typeface="Source Han Sans CN Bold Bold"/>
                  <a:sym typeface="Source Han Sans CN Bold Bold"/>
                </a:defRPr>
              </a:pPr>
              <a:r>
                <a:rPr sz="2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 业务流程</a:t>
              </a:r>
              <a:endParaRPr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defTabSz="821690">
                <a:defRPr sz="1200">
                  <a:solidFill>
                    <a:srgbClr val="000000"/>
                  </a:solidFill>
                  <a:latin typeface="Source Han Sans CN Bold Bold"/>
                  <a:ea typeface="Source Han Sans CN Bold Bold"/>
                  <a:cs typeface="Source Han Sans CN Bold Bold"/>
                  <a:sym typeface="Source Han Sans CN Bold Bold"/>
                </a:defRPr>
              </a:pPr>
              <a:r>
                <a:rPr sz="2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职能人员</a:t>
              </a:r>
              <a:endParaRPr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7" name="D 大数据…"/>
            <p:cNvSpPr txBox="1"/>
            <p:nvPr/>
          </p:nvSpPr>
          <p:spPr>
            <a:xfrm>
              <a:off x="9941824" y="5185122"/>
              <a:ext cx="889592" cy="606976"/>
            </a:xfrm>
            <a:prstGeom prst="rect">
              <a:avLst/>
            </a:prstGeom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algn="ctr" defTabSz="821690">
                <a:defRPr sz="1200">
                  <a:solidFill>
                    <a:srgbClr val="000000"/>
                  </a:solidFill>
                  <a:latin typeface="Source Han Sans CN Bold Bold"/>
                  <a:ea typeface="Source Han Sans CN Bold Bold"/>
                  <a:cs typeface="Source Han Sans CN Bold Bold"/>
                  <a:sym typeface="Source Han Sans CN Bold Bold"/>
                </a:defRPr>
              </a:pPr>
              <a:r>
                <a:rPr sz="2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 大数据</a:t>
              </a:r>
              <a:endParaRPr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defTabSz="821690">
                <a:defRPr sz="1200">
                  <a:solidFill>
                    <a:srgbClr val="000000"/>
                  </a:solidFill>
                  <a:latin typeface="Source Han Sans CN Bold Bold"/>
                  <a:ea typeface="Source Han Sans CN Bold Bold"/>
                  <a:cs typeface="Source Han Sans CN Bold Bold"/>
                  <a:sym typeface="Source Han Sans CN Bold Bold"/>
                </a:defRPr>
              </a:pPr>
              <a:r>
                <a:rPr sz="2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科技人员</a:t>
              </a:r>
              <a:endParaRPr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8" name="用户资产"/>
            <p:cNvSpPr/>
            <p:nvPr/>
          </p:nvSpPr>
          <p:spPr>
            <a:xfrm>
              <a:off x="3349210" y="4378840"/>
              <a:ext cx="941366" cy="459265"/>
            </a:xfrm>
            <a:prstGeom prst="rect">
              <a:avLst/>
            </a:prstGeom>
            <a:solidFill>
              <a:srgbClr val="00B0F0"/>
            </a:solidFill>
            <a:ln w="12700">
              <a:miter lim="400000"/>
            </a:ln>
          </p:spPr>
          <p:txBody>
            <a:bodyPr lIns="71437" tIns="71437" rIns="71437" bIns="71437" anchor="ctr"/>
            <a:lstStyle>
              <a:lvl1pPr algn="ctr" defTabSz="821690">
                <a:defRPr sz="1200">
                  <a:solidFill>
                    <a:schemeClr val="accent3">
                      <a:lumOff val="44000"/>
                    </a:schemeClr>
                  </a:solidFill>
                  <a:latin typeface="思源黑体 CN Medium" panose="020B0600000000000000" charset="-122"/>
                  <a:ea typeface="思源黑体 CN Medium" panose="020B0600000000000000" charset="-122"/>
                  <a:cs typeface="思源黑体 CN Medium" panose="020B0600000000000000" charset="-122"/>
                  <a:sym typeface="思源黑体 CN Medium" panose="020B0600000000000000" charset="-122"/>
                </a:defRPr>
              </a:lvl1pPr>
            </a:lstStyle>
            <a:p>
              <a:r>
                <a:rPr sz="2400"/>
                <a:t>用户资产</a:t>
              </a:r>
              <a:endParaRPr sz="2400"/>
            </a:p>
          </p:txBody>
        </p:sp>
        <p:sp>
          <p:nvSpPr>
            <p:cNvPr id="29" name="人力资源管理"/>
            <p:cNvSpPr/>
            <p:nvPr/>
          </p:nvSpPr>
          <p:spPr>
            <a:xfrm>
              <a:off x="6146445" y="2364296"/>
              <a:ext cx="1327539" cy="459265"/>
            </a:xfrm>
            <a:prstGeom prst="rect">
              <a:avLst/>
            </a:prstGeom>
            <a:solidFill>
              <a:srgbClr val="00B0F0"/>
            </a:solidFill>
            <a:ln w="12700">
              <a:miter lim="400000"/>
            </a:ln>
          </p:spPr>
          <p:txBody>
            <a:bodyPr lIns="71437" tIns="71437" rIns="71437" bIns="71437" anchor="ctr"/>
            <a:lstStyle>
              <a:lvl1pPr algn="ctr" defTabSz="821690">
                <a:defRPr sz="1200">
                  <a:solidFill>
                    <a:schemeClr val="accent3">
                      <a:lumOff val="44000"/>
                    </a:schemeClr>
                  </a:solidFill>
                  <a:latin typeface="思源黑体 CN Medium" panose="020B0600000000000000" charset="-122"/>
                  <a:ea typeface="思源黑体 CN Medium" panose="020B0600000000000000" charset="-122"/>
                  <a:cs typeface="思源黑体 CN Medium" panose="020B0600000000000000" charset="-122"/>
                  <a:sym typeface="思源黑体 CN Medium" panose="020B0600000000000000" charset="-122"/>
                </a:defRPr>
              </a:lvl1pPr>
            </a:lstStyle>
            <a:p>
              <a:r>
                <a:rPr sz="2400" dirty="0"/>
                <a:t>人力资源管理</a:t>
              </a:r>
              <a:endParaRPr sz="2400" dirty="0"/>
            </a:p>
          </p:txBody>
        </p:sp>
        <p:sp>
          <p:nvSpPr>
            <p:cNvPr id="30" name="商业智能"/>
            <p:cNvSpPr/>
            <p:nvPr/>
          </p:nvSpPr>
          <p:spPr>
            <a:xfrm>
              <a:off x="6146445" y="2959538"/>
              <a:ext cx="1327539" cy="459265"/>
            </a:xfrm>
            <a:prstGeom prst="rect">
              <a:avLst/>
            </a:prstGeom>
            <a:solidFill>
              <a:srgbClr val="00B0F0"/>
            </a:solidFill>
            <a:ln w="12700">
              <a:miter lim="400000"/>
            </a:ln>
          </p:spPr>
          <p:txBody>
            <a:bodyPr lIns="71437" tIns="71437" rIns="71437" bIns="71437" anchor="ctr"/>
            <a:lstStyle>
              <a:lvl1pPr algn="ctr" defTabSz="821690">
                <a:defRPr sz="1200">
                  <a:solidFill>
                    <a:schemeClr val="accent3">
                      <a:lumOff val="44000"/>
                    </a:schemeClr>
                  </a:solidFill>
                  <a:latin typeface="思源黑体 CN Medium" panose="020B0600000000000000" charset="-122"/>
                  <a:ea typeface="思源黑体 CN Medium" panose="020B0600000000000000" charset="-122"/>
                  <a:cs typeface="思源黑体 CN Medium" panose="020B0600000000000000" charset="-122"/>
                  <a:sym typeface="思源黑体 CN Medium" panose="020B0600000000000000" charset="-122"/>
                </a:defRPr>
              </a:lvl1pPr>
            </a:lstStyle>
            <a:p>
              <a:r>
                <a:rPr sz="2400"/>
                <a:t>商业智能</a:t>
              </a:r>
              <a:endParaRPr sz="2400"/>
            </a:p>
          </p:txBody>
        </p:sp>
        <p:sp>
          <p:nvSpPr>
            <p:cNvPr id="31" name="数字触点"/>
            <p:cNvSpPr txBox="1"/>
            <p:nvPr/>
          </p:nvSpPr>
          <p:spPr>
            <a:xfrm>
              <a:off x="9825566" y="2150017"/>
              <a:ext cx="833135" cy="334146"/>
            </a:xfrm>
            <a:prstGeom prst="rect">
              <a:avLst/>
            </a:prstGeom>
            <a:ln w="12700">
              <a:miter lim="400000"/>
            </a:ln>
          </p:spPr>
          <p:txBody>
            <a:bodyPr lIns="71437" tIns="71437" rIns="71437" bIns="71437" anchor="ctr"/>
            <a:lstStyle>
              <a:lvl1pPr algn="ctr" defTabSz="821690">
                <a:defRPr sz="1200">
                  <a:solidFill>
                    <a:srgbClr val="000000"/>
                  </a:solidFill>
                  <a:latin typeface="Source Han Sans CN Bold Bold"/>
                  <a:ea typeface="Source Han Sans CN Bold Bold"/>
                  <a:cs typeface="Source Han Sans CN Bold Bold"/>
                  <a:sym typeface="Source Han Sans CN Bold Bold"/>
                </a:defRPr>
              </a:lvl1pPr>
            </a:lstStyle>
            <a:p>
              <a:r>
                <a:rPr sz="2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数字触点</a:t>
              </a:r>
              <a:endParaRPr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2" name="渠道整合"/>
            <p:cNvSpPr/>
            <p:nvPr/>
          </p:nvSpPr>
          <p:spPr>
            <a:xfrm>
              <a:off x="4362711" y="4378840"/>
              <a:ext cx="941365" cy="459265"/>
            </a:xfrm>
            <a:prstGeom prst="rect">
              <a:avLst/>
            </a:prstGeom>
            <a:solidFill>
              <a:srgbClr val="00B0F0"/>
            </a:solidFill>
            <a:ln w="12700">
              <a:miter lim="400000"/>
            </a:ln>
          </p:spPr>
          <p:txBody>
            <a:bodyPr lIns="71437" tIns="71437" rIns="71437" bIns="71437" anchor="ctr"/>
            <a:lstStyle>
              <a:lvl1pPr algn="ctr" defTabSz="821690">
                <a:defRPr sz="1200">
                  <a:solidFill>
                    <a:schemeClr val="accent3">
                      <a:lumOff val="44000"/>
                    </a:schemeClr>
                  </a:solidFill>
                  <a:latin typeface="思源黑体 CN Medium" panose="020B0600000000000000" charset="-122"/>
                  <a:ea typeface="思源黑体 CN Medium" panose="020B0600000000000000" charset="-122"/>
                  <a:cs typeface="思源黑体 CN Medium" panose="020B0600000000000000" charset="-122"/>
                  <a:sym typeface="思源黑体 CN Medium" panose="020B0600000000000000" charset="-122"/>
                </a:defRPr>
              </a:lvl1pPr>
            </a:lstStyle>
            <a:p>
              <a:r>
                <a:rPr sz="2400"/>
                <a:t>渠道整合</a:t>
              </a:r>
              <a:endParaRPr sz="2400"/>
            </a:p>
          </p:txBody>
        </p:sp>
        <p:sp>
          <p:nvSpPr>
            <p:cNvPr id="33" name="效率管理"/>
            <p:cNvSpPr/>
            <p:nvPr/>
          </p:nvSpPr>
          <p:spPr>
            <a:xfrm>
              <a:off x="4362711" y="2710880"/>
              <a:ext cx="941365" cy="459265"/>
            </a:xfrm>
            <a:prstGeom prst="rect">
              <a:avLst/>
            </a:prstGeom>
            <a:solidFill>
              <a:srgbClr val="00B0F0"/>
            </a:solidFill>
            <a:ln w="12700">
              <a:miter lim="400000"/>
            </a:ln>
          </p:spPr>
          <p:txBody>
            <a:bodyPr lIns="71437" tIns="71437" rIns="71437" bIns="71437" anchor="ctr"/>
            <a:lstStyle>
              <a:lvl1pPr algn="ctr" defTabSz="821690">
                <a:defRPr sz="1200">
                  <a:solidFill>
                    <a:schemeClr val="accent3">
                      <a:lumOff val="44000"/>
                    </a:schemeClr>
                  </a:solidFill>
                  <a:latin typeface="思源黑体 CN Medium" panose="020B0600000000000000" charset="-122"/>
                  <a:ea typeface="思源黑体 CN Medium" panose="020B0600000000000000" charset="-122"/>
                  <a:cs typeface="思源黑体 CN Medium" panose="020B0600000000000000" charset="-122"/>
                  <a:sym typeface="思源黑体 CN Medium" panose="020B0600000000000000" charset="-122"/>
                </a:defRPr>
              </a:lvl1pPr>
            </a:lstStyle>
            <a:p>
              <a:r>
                <a:rPr sz="2400"/>
                <a:t>效率管理</a:t>
              </a:r>
              <a:endParaRPr sz="2400"/>
            </a:p>
          </p:txBody>
        </p:sp>
        <p:sp>
          <p:nvSpPr>
            <p:cNvPr id="34" name="营销触点"/>
            <p:cNvSpPr txBox="1"/>
            <p:nvPr/>
          </p:nvSpPr>
          <p:spPr>
            <a:xfrm>
              <a:off x="3909390" y="3336853"/>
              <a:ext cx="833136" cy="334146"/>
            </a:xfrm>
            <a:prstGeom prst="rect">
              <a:avLst/>
            </a:prstGeom>
            <a:ln w="12700">
              <a:miter lim="400000"/>
            </a:ln>
          </p:spPr>
          <p:txBody>
            <a:bodyPr lIns="71437" tIns="71437" rIns="71437" bIns="71437" anchor="ctr"/>
            <a:lstStyle>
              <a:lvl1pPr algn="ctr" defTabSz="821690">
                <a:defRPr sz="1200">
                  <a:solidFill>
                    <a:srgbClr val="000000"/>
                  </a:solidFill>
                  <a:latin typeface="Source Han Sans CN Bold Bold"/>
                  <a:ea typeface="Source Han Sans CN Bold Bold"/>
                  <a:cs typeface="Source Han Sans CN Bold Bold"/>
                  <a:sym typeface="Source Han Sans CN Bold Bold"/>
                </a:defRPr>
              </a:lvl1pPr>
            </a:lstStyle>
            <a:p>
              <a:r>
                <a:rPr sz="2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营销触点</a:t>
              </a:r>
              <a:endParaRPr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5" name="货物管理"/>
            <p:cNvSpPr/>
            <p:nvPr/>
          </p:nvSpPr>
          <p:spPr>
            <a:xfrm>
              <a:off x="3349210" y="2712658"/>
              <a:ext cx="941366" cy="459264"/>
            </a:xfrm>
            <a:prstGeom prst="rect">
              <a:avLst/>
            </a:prstGeom>
            <a:solidFill>
              <a:srgbClr val="00B0F0"/>
            </a:solidFill>
            <a:ln w="12700">
              <a:miter lim="400000"/>
            </a:ln>
          </p:spPr>
          <p:txBody>
            <a:bodyPr lIns="71437" tIns="71437" rIns="71437" bIns="71437" anchor="ctr"/>
            <a:lstStyle>
              <a:lvl1pPr algn="ctr" defTabSz="821690">
                <a:defRPr sz="1200">
                  <a:solidFill>
                    <a:schemeClr val="accent3">
                      <a:lumOff val="44000"/>
                    </a:schemeClr>
                  </a:solidFill>
                  <a:latin typeface="思源黑体 CN Medium" panose="020B0600000000000000" charset="-122"/>
                  <a:ea typeface="思源黑体 CN Medium" panose="020B0600000000000000" charset="-122"/>
                  <a:cs typeface="思源黑体 CN Medium" panose="020B0600000000000000" charset="-122"/>
                  <a:sym typeface="思源黑体 CN Medium" panose="020B0600000000000000" charset="-122"/>
                </a:defRPr>
              </a:lvl1pPr>
            </a:lstStyle>
            <a:p>
              <a:r>
                <a:rPr sz="2400"/>
                <a:t>货物管理</a:t>
              </a:r>
              <a:endParaRPr sz="2400"/>
            </a:p>
          </p:txBody>
        </p:sp>
        <p:sp>
          <p:nvSpPr>
            <p:cNvPr id="36" name="项目管理"/>
            <p:cNvSpPr/>
            <p:nvPr/>
          </p:nvSpPr>
          <p:spPr>
            <a:xfrm>
              <a:off x="6146445" y="3554780"/>
              <a:ext cx="1327539" cy="459265"/>
            </a:xfrm>
            <a:prstGeom prst="rect">
              <a:avLst/>
            </a:prstGeom>
            <a:solidFill>
              <a:srgbClr val="00B0F0"/>
            </a:solidFill>
            <a:ln w="12700">
              <a:miter lim="400000"/>
            </a:ln>
          </p:spPr>
          <p:txBody>
            <a:bodyPr lIns="71437" tIns="71437" rIns="71437" bIns="71437" anchor="ctr"/>
            <a:lstStyle>
              <a:lvl1pPr algn="ctr" defTabSz="821690">
                <a:defRPr sz="1200">
                  <a:solidFill>
                    <a:schemeClr val="accent3">
                      <a:lumOff val="44000"/>
                    </a:schemeClr>
                  </a:solidFill>
                  <a:latin typeface="思源黑体 CN Medium" panose="020B0600000000000000" charset="-122"/>
                  <a:ea typeface="思源黑体 CN Medium" panose="020B0600000000000000" charset="-122"/>
                  <a:cs typeface="思源黑体 CN Medium" panose="020B0600000000000000" charset="-122"/>
                  <a:sym typeface="思源黑体 CN Medium" panose="020B0600000000000000" charset="-122"/>
                </a:defRPr>
              </a:lvl1pPr>
            </a:lstStyle>
            <a:p>
              <a:r>
                <a:rPr sz="2400"/>
                <a:t>项目管理</a:t>
              </a:r>
              <a:endParaRPr sz="2400"/>
            </a:p>
          </p:txBody>
        </p:sp>
        <p:sp>
          <p:nvSpPr>
            <p:cNvPr id="37" name="流程管理"/>
            <p:cNvSpPr/>
            <p:nvPr/>
          </p:nvSpPr>
          <p:spPr>
            <a:xfrm>
              <a:off x="6146445" y="4150022"/>
              <a:ext cx="1327539" cy="459265"/>
            </a:xfrm>
            <a:prstGeom prst="rect">
              <a:avLst/>
            </a:prstGeom>
            <a:solidFill>
              <a:srgbClr val="00B0F0"/>
            </a:solidFill>
            <a:ln w="12700">
              <a:miter lim="400000"/>
            </a:ln>
          </p:spPr>
          <p:txBody>
            <a:bodyPr lIns="71437" tIns="71437" rIns="71437" bIns="71437" anchor="ctr"/>
            <a:lstStyle>
              <a:lvl1pPr algn="ctr" defTabSz="821690">
                <a:defRPr sz="1200">
                  <a:solidFill>
                    <a:schemeClr val="accent3">
                      <a:lumOff val="44000"/>
                    </a:schemeClr>
                  </a:solidFill>
                  <a:latin typeface="思源黑体 CN Medium" panose="020B0600000000000000" charset="-122"/>
                  <a:ea typeface="思源黑体 CN Medium" panose="020B0600000000000000" charset="-122"/>
                  <a:cs typeface="思源黑体 CN Medium" panose="020B0600000000000000" charset="-122"/>
                  <a:sym typeface="思源黑体 CN Medium" panose="020B0600000000000000" charset="-122"/>
                </a:defRPr>
              </a:lvl1pPr>
            </a:lstStyle>
            <a:p>
              <a:r>
                <a:rPr sz="2400"/>
                <a:t>流程管理</a:t>
              </a:r>
              <a:endParaRPr sz="2400"/>
            </a:p>
          </p:txBody>
        </p:sp>
        <p:sp>
          <p:nvSpPr>
            <p:cNvPr id="38" name="培训管理"/>
            <p:cNvSpPr/>
            <p:nvPr/>
          </p:nvSpPr>
          <p:spPr>
            <a:xfrm>
              <a:off x="7585158" y="4150022"/>
              <a:ext cx="1327539" cy="459265"/>
            </a:xfrm>
            <a:prstGeom prst="rect">
              <a:avLst/>
            </a:prstGeom>
            <a:solidFill>
              <a:srgbClr val="00B0F0"/>
            </a:solidFill>
            <a:ln w="12700">
              <a:miter lim="400000"/>
            </a:ln>
          </p:spPr>
          <p:txBody>
            <a:bodyPr lIns="71437" tIns="71437" rIns="71437" bIns="71437" anchor="ctr"/>
            <a:lstStyle>
              <a:lvl1pPr algn="ctr" defTabSz="821690">
                <a:defRPr sz="1200">
                  <a:solidFill>
                    <a:schemeClr val="accent3">
                      <a:lumOff val="44000"/>
                    </a:schemeClr>
                  </a:solidFill>
                  <a:latin typeface="思源黑体 CN Medium" panose="020B0600000000000000" charset="-122"/>
                  <a:ea typeface="思源黑体 CN Medium" panose="020B0600000000000000" charset="-122"/>
                  <a:cs typeface="思源黑体 CN Medium" panose="020B0600000000000000" charset="-122"/>
                  <a:sym typeface="思源黑体 CN Medium" panose="020B0600000000000000" charset="-122"/>
                </a:defRPr>
              </a:lvl1pPr>
            </a:lstStyle>
            <a:p>
              <a:r>
                <a:rPr sz="2400"/>
                <a:t>培训管理</a:t>
              </a:r>
              <a:endParaRPr sz="2400"/>
            </a:p>
          </p:txBody>
        </p:sp>
        <p:sp>
          <p:nvSpPr>
            <p:cNvPr id="39" name="矩形"/>
            <p:cNvSpPr/>
            <p:nvPr/>
          </p:nvSpPr>
          <p:spPr>
            <a:xfrm>
              <a:off x="1124572" y="1997946"/>
              <a:ext cx="1171524" cy="2988067"/>
            </a:xfrm>
            <a:prstGeom prst="rect">
              <a:avLst/>
            </a:prstGeom>
            <a:ln w="127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 algn="ctr" defTabSz="821690">
                <a:defRPr sz="3000">
                  <a:solidFill>
                    <a:schemeClr val="accent3">
                      <a:lumOff val="44000"/>
                    </a:schemeClr>
                  </a:solidFill>
                  <a:latin typeface="思源黑体 CN Medium" panose="020B0600000000000000" charset="-122"/>
                  <a:ea typeface="思源黑体 CN Medium" panose="020B0600000000000000" charset="-122"/>
                  <a:cs typeface="思源黑体 CN Medium" panose="020B0600000000000000" charset="-122"/>
                  <a:sym typeface="思源黑体 CN Medium" panose="020B0600000000000000" charset="-122"/>
                </a:defRPr>
              </a:pPr>
            </a:p>
          </p:txBody>
        </p:sp>
        <p:sp>
          <p:nvSpPr>
            <p:cNvPr id="40" name="矩形"/>
            <p:cNvSpPr/>
            <p:nvPr/>
          </p:nvSpPr>
          <p:spPr>
            <a:xfrm>
              <a:off x="3259199" y="1998840"/>
              <a:ext cx="2133517" cy="1277384"/>
            </a:xfrm>
            <a:prstGeom prst="rect">
              <a:avLst/>
            </a:prstGeom>
            <a:ln w="127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 algn="ctr" defTabSz="821690">
                <a:defRPr sz="3000">
                  <a:solidFill>
                    <a:schemeClr val="accent3">
                      <a:lumOff val="44000"/>
                    </a:schemeClr>
                  </a:solidFill>
                  <a:latin typeface="思源黑体 CN Medium" panose="020B0600000000000000" charset="-122"/>
                  <a:ea typeface="思源黑体 CN Medium" panose="020B0600000000000000" charset="-122"/>
                  <a:cs typeface="思源黑体 CN Medium" panose="020B0600000000000000" charset="-122"/>
                  <a:sym typeface="思源黑体 CN Medium" panose="020B0600000000000000" charset="-122"/>
                </a:defRPr>
              </a:pPr>
            </a:p>
          </p:txBody>
        </p:sp>
        <p:sp>
          <p:nvSpPr>
            <p:cNvPr id="41" name="矩形"/>
            <p:cNvSpPr/>
            <p:nvPr/>
          </p:nvSpPr>
          <p:spPr>
            <a:xfrm>
              <a:off x="3259791" y="3674666"/>
              <a:ext cx="2132333" cy="1277384"/>
            </a:xfrm>
            <a:prstGeom prst="rect">
              <a:avLst/>
            </a:prstGeom>
            <a:ln w="127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 algn="ctr" defTabSz="821690">
                <a:defRPr sz="3000">
                  <a:solidFill>
                    <a:schemeClr val="accent3">
                      <a:lumOff val="44000"/>
                    </a:schemeClr>
                  </a:solidFill>
                  <a:latin typeface="思源黑体 CN Medium" panose="020B0600000000000000" charset="-122"/>
                  <a:ea typeface="思源黑体 CN Medium" panose="020B0600000000000000" charset="-122"/>
                  <a:cs typeface="思源黑体 CN Medium" panose="020B0600000000000000" charset="-122"/>
                  <a:sym typeface="思源黑体 CN Medium" panose="020B0600000000000000" charset="-122"/>
                </a:defRPr>
              </a:pPr>
            </a:p>
          </p:txBody>
        </p:sp>
        <p:sp>
          <p:nvSpPr>
            <p:cNvPr id="42" name="矩形"/>
            <p:cNvSpPr/>
            <p:nvPr/>
          </p:nvSpPr>
          <p:spPr>
            <a:xfrm>
              <a:off x="6019537" y="2230854"/>
              <a:ext cx="3002901" cy="2526153"/>
            </a:xfrm>
            <a:prstGeom prst="rect">
              <a:avLst/>
            </a:prstGeom>
            <a:ln w="127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 algn="ctr" defTabSz="821690">
                <a:defRPr sz="3000">
                  <a:solidFill>
                    <a:schemeClr val="accent3">
                      <a:lumOff val="44000"/>
                    </a:schemeClr>
                  </a:solidFill>
                  <a:latin typeface="思源黑体 CN Medium" panose="020B0600000000000000" charset="-122"/>
                  <a:ea typeface="思源黑体 CN Medium" panose="020B0600000000000000" charset="-122"/>
                  <a:cs typeface="思源黑体 CN Medium" panose="020B0600000000000000" charset="-122"/>
                  <a:sym typeface="思源黑体 CN Medium" panose="020B0600000000000000" charset="-122"/>
                </a:defRPr>
              </a:pPr>
            </a:p>
          </p:txBody>
        </p:sp>
        <p:sp>
          <p:nvSpPr>
            <p:cNvPr id="43" name="矩形"/>
            <p:cNvSpPr/>
            <p:nvPr/>
          </p:nvSpPr>
          <p:spPr>
            <a:xfrm>
              <a:off x="9471459" y="2595863"/>
              <a:ext cx="1541351" cy="1783064"/>
            </a:xfrm>
            <a:prstGeom prst="rect">
              <a:avLst/>
            </a:prstGeom>
            <a:ln w="12700">
              <a:solidFill>
                <a:srgbClr val="000000"/>
              </a:solidFill>
              <a:miter lim="400000"/>
            </a:ln>
          </p:spPr>
          <p:txBody>
            <a:bodyPr lIns="71437" tIns="71437" rIns="71437" bIns="71437" anchor="ctr"/>
            <a:lstStyle/>
            <a:p>
              <a:pPr algn="ctr" defTabSz="821690">
                <a:defRPr sz="3000">
                  <a:solidFill>
                    <a:schemeClr val="accent3">
                      <a:lumOff val="44000"/>
                    </a:schemeClr>
                  </a:solidFill>
                  <a:latin typeface="思源黑体 CN Medium" panose="020B0600000000000000" charset="-122"/>
                  <a:ea typeface="思源黑体 CN Medium" panose="020B0600000000000000" charset="-122"/>
                  <a:cs typeface="思源黑体 CN Medium" panose="020B0600000000000000" charset="-122"/>
                  <a:sym typeface="思源黑体 CN Medium" panose="020B0600000000000000" charset="-122"/>
                </a:defRPr>
              </a:pPr>
            </a:p>
          </p:txBody>
        </p:sp>
        <p:cxnSp>
          <p:nvCxnSpPr>
            <p:cNvPr id="44" name="连接线"/>
            <p:cNvCxnSpPr>
              <a:stCxn id="39" idx="3"/>
            </p:cNvCxnSpPr>
            <p:nvPr/>
          </p:nvCxnSpPr>
          <p:spPr>
            <a:xfrm flipV="1">
              <a:off x="2296058" y="2639122"/>
              <a:ext cx="969192" cy="852738"/>
            </a:xfrm>
            <a:prstGeom prst="bentConnector3">
              <a:avLst>
                <a:gd name="adj1" fmla="val 50030"/>
              </a:avLst>
            </a:prstGeom>
            <a:ln w="25400">
              <a:solidFill>
                <a:srgbClr val="000000"/>
              </a:solidFill>
              <a:miter lim="400000"/>
              <a:tailEnd type="triangle"/>
            </a:ln>
          </p:spPr>
        </p:cxnSp>
        <p:cxnSp>
          <p:nvCxnSpPr>
            <p:cNvPr id="45" name="连接线"/>
            <p:cNvCxnSpPr>
              <a:stCxn id="39" idx="3"/>
            </p:cNvCxnSpPr>
            <p:nvPr/>
          </p:nvCxnSpPr>
          <p:spPr>
            <a:xfrm>
              <a:off x="2296058" y="3491860"/>
              <a:ext cx="988128" cy="838220"/>
            </a:xfrm>
            <a:prstGeom prst="bentConnector3">
              <a:avLst>
                <a:gd name="adj1" fmla="val 49057"/>
              </a:avLst>
            </a:prstGeom>
            <a:ln w="25400">
              <a:solidFill>
                <a:srgbClr val="000000"/>
              </a:solidFill>
              <a:miter lim="400000"/>
              <a:tailEnd type="triangle"/>
            </a:ln>
          </p:spPr>
        </p:cxnSp>
        <p:cxnSp>
          <p:nvCxnSpPr>
            <p:cNvPr id="48" name="连接线"/>
            <p:cNvCxnSpPr/>
            <p:nvPr/>
          </p:nvCxnSpPr>
          <p:spPr>
            <a:xfrm flipV="1">
              <a:off x="9024228" y="3495647"/>
              <a:ext cx="424791" cy="7890"/>
            </a:xfrm>
            <a:prstGeom prst="straightConnector1">
              <a:avLst/>
            </a:prstGeom>
            <a:ln w="25400">
              <a:solidFill>
                <a:srgbClr val="000000"/>
              </a:solidFill>
              <a:miter lim="400000"/>
              <a:tailEnd type="triangle"/>
            </a:ln>
          </p:spPr>
        </p:cxnSp>
        <p:sp>
          <p:nvSpPr>
            <p:cNvPr id="49" name="数字系统管理"/>
            <p:cNvSpPr/>
            <p:nvPr/>
          </p:nvSpPr>
          <p:spPr>
            <a:xfrm>
              <a:off x="9595758" y="3852292"/>
              <a:ext cx="1327539" cy="459265"/>
            </a:xfrm>
            <a:prstGeom prst="rect">
              <a:avLst/>
            </a:prstGeom>
            <a:solidFill>
              <a:srgbClr val="00B0F0"/>
            </a:solidFill>
            <a:ln w="12700">
              <a:miter lim="400000"/>
            </a:ln>
          </p:spPr>
          <p:txBody>
            <a:bodyPr lIns="71437" tIns="71437" rIns="71437" bIns="71437" anchor="ctr"/>
            <a:lstStyle>
              <a:lvl1pPr algn="ctr" defTabSz="821690">
                <a:defRPr sz="1200">
                  <a:solidFill>
                    <a:schemeClr val="accent3">
                      <a:lumOff val="44000"/>
                    </a:schemeClr>
                  </a:solidFill>
                  <a:latin typeface="思源黑体 CN Medium" panose="020B0600000000000000" charset="-122"/>
                  <a:ea typeface="思源黑体 CN Medium" panose="020B0600000000000000" charset="-122"/>
                  <a:cs typeface="思源黑体 CN Medium" panose="020B0600000000000000" charset="-122"/>
                  <a:sym typeface="思源黑体 CN Medium" panose="020B0600000000000000" charset="-122"/>
                </a:defRPr>
              </a:lvl1pPr>
            </a:lstStyle>
            <a:p>
              <a:r>
                <a:rPr sz="2400"/>
                <a:t>数字系统管理</a:t>
              </a:r>
              <a:endParaRPr sz="2400"/>
            </a:p>
          </p:txBody>
        </p:sp>
        <p:sp>
          <p:nvSpPr>
            <p:cNvPr id="50" name="品牌门店"/>
            <p:cNvSpPr/>
            <p:nvPr/>
          </p:nvSpPr>
          <p:spPr>
            <a:xfrm>
              <a:off x="1229164" y="4463189"/>
              <a:ext cx="941366" cy="459265"/>
            </a:xfrm>
            <a:prstGeom prst="rect">
              <a:avLst/>
            </a:prstGeom>
            <a:solidFill>
              <a:srgbClr val="00B0F0"/>
            </a:solidFill>
            <a:ln w="12700">
              <a:miter lim="400000"/>
            </a:ln>
          </p:spPr>
          <p:txBody>
            <a:bodyPr lIns="71437" tIns="71437" rIns="71437" bIns="71437" anchor="ctr"/>
            <a:lstStyle>
              <a:lvl1pPr algn="ctr" defTabSz="821690">
                <a:defRPr sz="1200">
                  <a:solidFill>
                    <a:schemeClr val="accent3">
                      <a:lumOff val="44000"/>
                    </a:schemeClr>
                  </a:solidFill>
                </a:defRPr>
              </a:lvl1pPr>
            </a:lstStyle>
            <a:p>
              <a:r>
                <a:rPr sz="2400"/>
                <a:t>品牌门店</a:t>
              </a:r>
              <a:endParaRPr sz="2400"/>
            </a:p>
          </p:txBody>
        </p:sp>
      </p:grpSp>
      <p:cxnSp>
        <p:nvCxnSpPr>
          <p:cNvPr id="5" name="肘形连接符 4"/>
          <p:cNvCxnSpPr>
            <a:stCxn id="40" idx="3"/>
            <a:endCxn id="42" idx="1"/>
          </p:cNvCxnSpPr>
          <p:nvPr/>
        </p:nvCxnSpPr>
        <p:spPr>
          <a:xfrm>
            <a:off x="10422890" y="4815205"/>
            <a:ext cx="1261110" cy="1722755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肘形连接符 14"/>
          <p:cNvCxnSpPr/>
          <p:nvPr/>
        </p:nvCxnSpPr>
        <p:spPr>
          <a:xfrm flipV="1">
            <a:off x="10440670" y="6537960"/>
            <a:ext cx="635000" cy="1649095"/>
          </a:xfrm>
          <a:prstGeom prst="bentConnector2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895465" y="4978400"/>
            <a:ext cx="11865610" cy="1790700"/>
          </a:xfrm>
        </p:spPr>
        <p:txBody>
          <a:bodyPr>
            <a:normAutofit/>
          </a:bodyPr>
          <a:lstStyle/>
          <a:p>
            <a:pPr lvl="0"/>
            <a:r>
              <a:rPr lang="zh-CN" altLang="en-US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专业优势与合作流程</a:t>
            </a:r>
            <a:endParaRPr lang="zh-CN" altLang="en-US" spc="3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745529" y="5577105"/>
            <a:ext cx="1371189" cy="119219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800" cap="all" spc="100" dirty="0">
                <a:solidFill>
                  <a:srgbClr val="2FC0FF"/>
                </a:solidFill>
                <a:latin typeface="思源黑体 CN Medium" panose="020B0600000000000000" charset="-122"/>
                <a:ea typeface="思源黑体 CN Medium" panose="020B0600000000000000" charset="-122"/>
                <a:cs typeface="Arial" panose="020B0604020202020204" pitchFamily="34" charset="0"/>
              </a:rPr>
              <a:t>4</a:t>
            </a:r>
            <a:endParaRPr lang="en-US" altLang="zh-CN" sz="1800" cap="all" spc="100" dirty="0">
              <a:solidFill>
                <a:srgbClr val="2FC0FF"/>
              </a:solidFill>
              <a:latin typeface="思源黑体 CN Medium" panose="020B0600000000000000" charset="-122"/>
              <a:ea typeface="思源黑体 CN Medium" panose="020B0600000000000000" charset="-122"/>
              <a:cs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业务范围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/>
              <a:t>4.1</a:t>
            </a:r>
            <a:r>
              <a:rPr lang="zh-CN" altLang="en-US"/>
              <a:t> 我们的优势</a:t>
            </a:r>
            <a:endParaRPr lang="zh-CN" altLang="en-US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12524340" y="4115537"/>
            <a:ext cx="9635081" cy="7965626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noFill/>
          </a:ln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6000"/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2112182" y="4115537"/>
            <a:ext cx="9635081" cy="7965626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noFill/>
          </a:ln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6000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2414353" y="3623483"/>
            <a:ext cx="8324508" cy="8486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4800" b="1" spc="300" dirty="0">
                <a:solidFill>
                  <a:srgbClr val="2196F3"/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维格智数</a:t>
            </a:r>
            <a:r>
              <a:rPr kumimoji="1" lang="en-US" altLang="zh-CN" sz="4800" b="1" spc="300" dirty="0">
                <a:solidFill>
                  <a:srgbClr val="2196F3"/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-</a:t>
            </a:r>
            <a:r>
              <a:rPr kumimoji="1" lang="zh-CN" altLang="en-US" sz="4800" b="1" spc="300" dirty="0">
                <a:solidFill>
                  <a:srgbClr val="2196F3"/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数字化转型服务</a:t>
            </a:r>
            <a:endParaRPr kumimoji="1" lang="zh-CN" altLang="en-US" sz="4800" b="1" spc="300" dirty="0">
              <a:solidFill>
                <a:srgbClr val="2196F3"/>
              </a:solidFill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4"/>
            </p:custDataLst>
          </p:nvPr>
        </p:nvSpPr>
        <p:spPr>
          <a:xfrm>
            <a:off x="12892588" y="3623483"/>
            <a:ext cx="7481354" cy="8486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4800" b="1" spc="300" dirty="0">
                <a:solidFill>
                  <a:srgbClr val="009587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市面上的数字化产品</a:t>
            </a:r>
            <a:endParaRPr kumimoji="1" lang="zh-CN" altLang="en-US" sz="4800" b="1" spc="300" dirty="0">
              <a:solidFill>
                <a:srgbClr val="009587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5"/>
            </p:custDataLst>
          </p:nvPr>
        </p:nvSpPr>
        <p:spPr>
          <a:xfrm>
            <a:off x="3287815" y="4726293"/>
            <a:ext cx="7959935" cy="1115269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sz="2800" b="1" spc="150" dirty="0">
                <a:solidFill>
                  <a:srgbClr val="2196F3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+mn-ea"/>
              </a:rPr>
              <a:t>[</a:t>
            </a:r>
            <a:r>
              <a:rPr kumimoji="1" lang="zh-CN" altLang="en-US" sz="2800" b="1" spc="150" dirty="0">
                <a:solidFill>
                  <a:srgbClr val="2196F3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+mn-ea"/>
              </a:rPr>
              <a:t>灵活</a:t>
            </a:r>
            <a:r>
              <a:rPr kumimoji="1" lang="en-US" altLang="zh-CN" sz="2800" b="1" spc="150" dirty="0">
                <a:solidFill>
                  <a:srgbClr val="2196F3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+mn-ea"/>
              </a:rPr>
              <a:t>]</a:t>
            </a:r>
            <a:r>
              <a:rPr kumimoji="1" lang="zh-CN" altLang="en-US" sz="2800" spc="150" dirty="0">
                <a:solidFill>
                  <a:srgbClr val="222222">
                    <a:lumMod val="75000"/>
                    <a:lumOff val="25000"/>
                  </a:srgb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聚焦企业/组织的实际需求和数字化程度。按阶段给出规划方案并执行实施。</a:t>
            </a:r>
            <a:endParaRPr kumimoji="1" lang="zh-CN" altLang="en-US" sz="2800" spc="150" dirty="0">
              <a:solidFill>
                <a:srgbClr val="222222">
                  <a:lumMod val="75000"/>
                  <a:lumOff val="25000"/>
                </a:srgbClr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</a:endParaRPr>
          </a:p>
        </p:txBody>
      </p:sp>
      <p:sp>
        <p:nvSpPr>
          <p:cNvPr id="15" name="Oval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658332" y="4934053"/>
            <a:ext cx="599739" cy="602752"/>
          </a:xfrm>
          <a:prstGeom prst="ellipse">
            <a:avLst/>
          </a:prstGeom>
          <a:solidFill>
            <a:srgbClr val="2196F3"/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6000" dirty="0"/>
          </a:p>
        </p:txBody>
      </p:sp>
      <p:sp>
        <p:nvSpPr>
          <p:cNvPr id="16" name="任意形状 15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794994" y="5098742"/>
            <a:ext cx="326412" cy="273374"/>
          </a:xfrm>
          <a:custGeom>
            <a:avLst/>
            <a:gdLst>
              <a:gd name="connsiteX0" fmla="*/ 387009 w 457200"/>
              <a:gd name="connsiteY0" fmla="*/ 0 h 381000"/>
              <a:gd name="connsiteX1" fmla="*/ 149768 w 457200"/>
              <a:gd name="connsiteY1" fmla="*/ 237762 h 381000"/>
              <a:gd name="connsiteX2" fmla="*/ 73856 w 457200"/>
              <a:gd name="connsiteY2" fmla="*/ 161851 h 381000"/>
              <a:gd name="connsiteX3" fmla="*/ 0 w 457200"/>
              <a:gd name="connsiteY3" fmla="*/ 235711 h 381000"/>
              <a:gd name="connsiteX4" fmla="*/ 148173 w 457200"/>
              <a:gd name="connsiteY4" fmla="*/ 383884 h 381000"/>
              <a:gd name="connsiteX5" fmla="*/ 222052 w 457200"/>
              <a:gd name="connsiteY5" fmla="*/ 310004 h 381000"/>
              <a:gd name="connsiteX6" fmla="*/ 221140 w 457200"/>
              <a:gd name="connsiteY6" fmla="*/ 309102 h 381000"/>
              <a:gd name="connsiteX7" fmla="*/ 458363 w 457200"/>
              <a:gd name="connsiteY7" fmla="*/ 71354 h 381000"/>
              <a:gd name="connsiteX8" fmla="*/ 387009 w 457200"/>
              <a:gd name="connsiteY8" fmla="*/ 0 h 381000"/>
              <a:gd name="connsiteX9" fmla="*/ 195077 w 457200"/>
              <a:gd name="connsiteY9" fmla="*/ 310042 h 381000"/>
              <a:gd name="connsiteX10" fmla="*/ 148172 w 457200"/>
              <a:gd name="connsiteY10" fmla="*/ 356946 h 381000"/>
              <a:gd name="connsiteX11" fmla="*/ 26938 w 457200"/>
              <a:gd name="connsiteY11" fmla="*/ 235712 h 381000"/>
              <a:gd name="connsiteX12" fmla="*/ 73856 w 457200"/>
              <a:gd name="connsiteY12" fmla="*/ 188789 h 381000"/>
              <a:gd name="connsiteX13" fmla="*/ 149786 w 457200"/>
              <a:gd name="connsiteY13" fmla="*/ 264719 h 381000"/>
              <a:gd name="connsiteX14" fmla="*/ 387028 w 457200"/>
              <a:gd name="connsiteY14" fmla="*/ 26957 h 381000"/>
              <a:gd name="connsiteX15" fmla="*/ 431444 w 457200"/>
              <a:gd name="connsiteY15" fmla="*/ 71372 h 381000"/>
              <a:gd name="connsiteX16" fmla="*/ 194184 w 457200"/>
              <a:gd name="connsiteY16" fmla="*/ 309149 h 381000"/>
              <a:gd name="connsiteX17" fmla="*/ 195077 w 457200"/>
              <a:gd name="connsiteY17" fmla="*/ 310042 h 381000"/>
              <a:gd name="connsiteX0-1" fmla="*/ 387009 w 458363"/>
              <a:gd name="connsiteY0-2" fmla="*/ 0 h 383884"/>
              <a:gd name="connsiteX1-3" fmla="*/ 149768 w 458363"/>
              <a:gd name="connsiteY1-4" fmla="*/ 237762 h 383884"/>
              <a:gd name="connsiteX2-5" fmla="*/ 73856 w 458363"/>
              <a:gd name="connsiteY2-6" fmla="*/ 161851 h 383884"/>
              <a:gd name="connsiteX3-7" fmla="*/ 0 w 458363"/>
              <a:gd name="connsiteY3-8" fmla="*/ 235711 h 383884"/>
              <a:gd name="connsiteX4-9" fmla="*/ 148173 w 458363"/>
              <a:gd name="connsiteY4-10" fmla="*/ 383884 h 383884"/>
              <a:gd name="connsiteX5-11" fmla="*/ 222052 w 458363"/>
              <a:gd name="connsiteY5-12" fmla="*/ 310004 h 383884"/>
              <a:gd name="connsiteX6-13" fmla="*/ 221140 w 458363"/>
              <a:gd name="connsiteY6-14" fmla="*/ 309102 h 383884"/>
              <a:gd name="connsiteX7-15" fmla="*/ 458363 w 458363"/>
              <a:gd name="connsiteY7-16" fmla="*/ 71354 h 383884"/>
              <a:gd name="connsiteX8-17" fmla="*/ 387009 w 458363"/>
              <a:gd name="connsiteY8-18" fmla="*/ 0 h 383884"/>
              <a:gd name="connsiteX9-19" fmla="*/ 195077 w 458363"/>
              <a:gd name="connsiteY9-20" fmla="*/ 310042 h 383884"/>
              <a:gd name="connsiteX10-21" fmla="*/ 148172 w 458363"/>
              <a:gd name="connsiteY10-22" fmla="*/ 356946 h 383884"/>
              <a:gd name="connsiteX11-23" fmla="*/ 26938 w 458363"/>
              <a:gd name="connsiteY11-24" fmla="*/ 235712 h 383884"/>
              <a:gd name="connsiteX12-25" fmla="*/ 73856 w 458363"/>
              <a:gd name="connsiteY12-26" fmla="*/ 188789 h 383884"/>
              <a:gd name="connsiteX13-27" fmla="*/ 149786 w 458363"/>
              <a:gd name="connsiteY13-28" fmla="*/ 264719 h 383884"/>
              <a:gd name="connsiteX14-29" fmla="*/ 431444 w 458363"/>
              <a:gd name="connsiteY14-30" fmla="*/ 71372 h 383884"/>
              <a:gd name="connsiteX15-31" fmla="*/ 194184 w 458363"/>
              <a:gd name="connsiteY15-32" fmla="*/ 309149 h 383884"/>
              <a:gd name="connsiteX16-33" fmla="*/ 195077 w 458363"/>
              <a:gd name="connsiteY16-34" fmla="*/ 310042 h 383884"/>
              <a:gd name="connsiteX0-35" fmla="*/ 387009 w 458363"/>
              <a:gd name="connsiteY0-36" fmla="*/ 0 h 383884"/>
              <a:gd name="connsiteX1-37" fmla="*/ 149768 w 458363"/>
              <a:gd name="connsiteY1-38" fmla="*/ 237762 h 383884"/>
              <a:gd name="connsiteX2-39" fmla="*/ 73856 w 458363"/>
              <a:gd name="connsiteY2-40" fmla="*/ 161851 h 383884"/>
              <a:gd name="connsiteX3-41" fmla="*/ 0 w 458363"/>
              <a:gd name="connsiteY3-42" fmla="*/ 235711 h 383884"/>
              <a:gd name="connsiteX4-43" fmla="*/ 148173 w 458363"/>
              <a:gd name="connsiteY4-44" fmla="*/ 383884 h 383884"/>
              <a:gd name="connsiteX5-45" fmla="*/ 222052 w 458363"/>
              <a:gd name="connsiteY5-46" fmla="*/ 310004 h 383884"/>
              <a:gd name="connsiteX6-47" fmla="*/ 221140 w 458363"/>
              <a:gd name="connsiteY6-48" fmla="*/ 309102 h 383884"/>
              <a:gd name="connsiteX7-49" fmla="*/ 458363 w 458363"/>
              <a:gd name="connsiteY7-50" fmla="*/ 71354 h 383884"/>
              <a:gd name="connsiteX8-51" fmla="*/ 387009 w 458363"/>
              <a:gd name="connsiteY8-52" fmla="*/ 0 h 383884"/>
              <a:gd name="connsiteX9-53" fmla="*/ 195077 w 458363"/>
              <a:gd name="connsiteY9-54" fmla="*/ 310042 h 383884"/>
              <a:gd name="connsiteX10-55" fmla="*/ 148172 w 458363"/>
              <a:gd name="connsiteY10-56" fmla="*/ 356946 h 383884"/>
              <a:gd name="connsiteX11-57" fmla="*/ 26938 w 458363"/>
              <a:gd name="connsiteY11-58" fmla="*/ 235712 h 383884"/>
              <a:gd name="connsiteX12-59" fmla="*/ 73856 w 458363"/>
              <a:gd name="connsiteY12-60" fmla="*/ 188789 h 383884"/>
              <a:gd name="connsiteX13-61" fmla="*/ 149786 w 458363"/>
              <a:gd name="connsiteY13-62" fmla="*/ 264719 h 383884"/>
              <a:gd name="connsiteX14-63" fmla="*/ 194184 w 458363"/>
              <a:gd name="connsiteY14-64" fmla="*/ 309149 h 383884"/>
              <a:gd name="connsiteX15-65" fmla="*/ 195077 w 458363"/>
              <a:gd name="connsiteY15-66" fmla="*/ 310042 h 383884"/>
              <a:gd name="connsiteX0-67" fmla="*/ 387009 w 458363"/>
              <a:gd name="connsiteY0-68" fmla="*/ 0 h 383884"/>
              <a:gd name="connsiteX1-69" fmla="*/ 149768 w 458363"/>
              <a:gd name="connsiteY1-70" fmla="*/ 237762 h 383884"/>
              <a:gd name="connsiteX2-71" fmla="*/ 73856 w 458363"/>
              <a:gd name="connsiteY2-72" fmla="*/ 161851 h 383884"/>
              <a:gd name="connsiteX3-73" fmla="*/ 0 w 458363"/>
              <a:gd name="connsiteY3-74" fmla="*/ 235711 h 383884"/>
              <a:gd name="connsiteX4-75" fmla="*/ 148173 w 458363"/>
              <a:gd name="connsiteY4-76" fmla="*/ 383884 h 383884"/>
              <a:gd name="connsiteX5-77" fmla="*/ 222052 w 458363"/>
              <a:gd name="connsiteY5-78" fmla="*/ 310004 h 383884"/>
              <a:gd name="connsiteX6-79" fmla="*/ 221140 w 458363"/>
              <a:gd name="connsiteY6-80" fmla="*/ 309102 h 383884"/>
              <a:gd name="connsiteX7-81" fmla="*/ 458363 w 458363"/>
              <a:gd name="connsiteY7-82" fmla="*/ 71354 h 383884"/>
              <a:gd name="connsiteX8-83" fmla="*/ 387009 w 458363"/>
              <a:gd name="connsiteY8-84" fmla="*/ 0 h 383884"/>
              <a:gd name="connsiteX9-85" fmla="*/ 194184 w 458363"/>
              <a:gd name="connsiteY9-86" fmla="*/ 309149 h 383884"/>
              <a:gd name="connsiteX10-87" fmla="*/ 148172 w 458363"/>
              <a:gd name="connsiteY10-88" fmla="*/ 356946 h 383884"/>
              <a:gd name="connsiteX11-89" fmla="*/ 26938 w 458363"/>
              <a:gd name="connsiteY11-90" fmla="*/ 235712 h 383884"/>
              <a:gd name="connsiteX12-91" fmla="*/ 73856 w 458363"/>
              <a:gd name="connsiteY12-92" fmla="*/ 188789 h 383884"/>
              <a:gd name="connsiteX13-93" fmla="*/ 149786 w 458363"/>
              <a:gd name="connsiteY13-94" fmla="*/ 264719 h 383884"/>
              <a:gd name="connsiteX14-95" fmla="*/ 194184 w 458363"/>
              <a:gd name="connsiteY14-96" fmla="*/ 309149 h 383884"/>
              <a:gd name="connsiteX0-97" fmla="*/ 387009 w 458363"/>
              <a:gd name="connsiteY0-98" fmla="*/ 0 h 383884"/>
              <a:gd name="connsiteX1-99" fmla="*/ 149768 w 458363"/>
              <a:gd name="connsiteY1-100" fmla="*/ 237762 h 383884"/>
              <a:gd name="connsiteX2-101" fmla="*/ 73856 w 458363"/>
              <a:gd name="connsiteY2-102" fmla="*/ 161851 h 383884"/>
              <a:gd name="connsiteX3-103" fmla="*/ 0 w 458363"/>
              <a:gd name="connsiteY3-104" fmla="*/ 235711 h 383884"/>
              <a:gd name="connsiteX4-105" fmla="*/ 148173 w 458363"/>
              <a:gd name="connsiteY4-106" fmla="*/ 383884 h 383884"/>
              <a:gd name="connsiteX5-107" fmla="*/ 222052 w 458363"/>
              <a:gd name="connsiteY5-108" fmla="*/ 310004 h 383884"/>
              <a:gd name="connsiteX6-109" fmla="*/ 221140 w 458363"/>
              <a:gd name="connsiteY6-110" fmla="*/ 309102 h 383884"/>
              <a:gd name="connsiteX7-111" fmla="*/ 458363 w 458363"/>
              <a:gd name="connsiteY7-112" fmla="*/ 71354 h 383884"/>
              <a:gd name="connsiteX8-113" fmla="*/ 387009 w 458363"/>
              <a:gd name="connsiteY8-114" fmla="*/ 0 h 383884"/>
              <a:gd name="connsiteX9-115" fmla="*/ 194184 w 458363"/>
              <a:gd name="connsiteY9-116" fmla="*/ 309149 h 383884"/>
              <a:gd name="connsiteX10-117" fmla="*/ 26938 w 458363"/>
              <a:gd name="connsiteY10-118" fmla="*/ 235712 h 383884"/>
              <a:gd name="connsiteX11-119" fmla="*/ 73856 w 458363"/>
              <a:gd name="connsiteY11-120" fmla="*/ 188789 h 383884"/>
              <a:gd name="connsiteX12-121" fmla="*/ 149786 w 458363"/>
              <a:gd name="connsiteY12-122" fmla="*/ 264719 h 383884"/>
              <a:gd name="connsiteX13-123" fmla="*/ 194184 w 458363"/>
              <a:gd name="connsiteY13-124" fmla="*/ 309149 h 383884"/>
              <a:gd name="connsiteX0-125" fmla="*/ 387009 w 458363"/>
              <a:gd name="connsiteY0-126" fmla="*/ 0 h 383884"/>
              <a:gd name="connsiteX1-127" fmla="*/ 149768 w 458363"/>
              <a:gd name="connsiteY1-128" fmla="*/ 237762 h 383884"/>
              <a:gd name="connsiteX2-129" fmla="*/ 73856 w 458363"/>
              <a:gd name="connsiteY2-130" fmla="*/ 161851 h 383884"/>
              <a:gd name="connsiteX3-131" fmla="*/ 0 w 458363"/>
              <a:gd name="connsiteY3-132" fmla="*/ 235711 h 383884"/>
              <a:gd name="connsiteX4-133" fmla="*/ 148173 w 458363"/>
              <a:gd name="connsiteY4-134" fmla="*/ 383884 h 383884"/>
              <a:gd name="connsiteX5-135" fmla="*/ 222052 w 458363"/>
              <a:gd name="connsiteY5-136" fmla="*/ 310004 h 383884"/>
              <a:gd name="connsiteX6-137" fmla="*/ 221140 w 458363"/>
              <a:gd name="connsiteY6-138" fmla="*/ 309102 h 383884"/>
              <a:gd name="connsiteX7-139" fmla="*/ 458363 w 458363"/>
              <a:gd name="connsiteY7-140" fmla="*/ 71354 h 383884"/>
              <a:gd name="connsiteX8-141" fmla="*/ 387009 w 458363"/>
              <a:gd name="connsiteY8-142" fmla="*/ 0 h 383884"/>
              <a:gd name="connsiteX9-143" fmla="*/ 149786 w 458363"/>
              <a:gd name="connsiteY9-144" fmla="*/ 264719 h 383884"/>
              <a:gd name="connsiteX10-145" fmla="*/ 26938 w 458363"/>
              <a:gd name="connsiteY10-146" fmla="*/ 235712 h 383884"/>
              <a:gd name="connsiteX11-147" fmla="*/ 73856 w 458363"/>
              <a:gd name="connsiteY11-148" fmla="*/ 188789 h 383884"/>
              <a:gd name="connsiteX12-149" fmla="*/ 149786 w 458363"/>
              <a:gd name="connsiteY12-150" fmla="*/ 264719 h 383884"/>
              <a:gd name="connsiteX0-151" fmla="*/ 387009 w 458363"/>
              <a:gd name="connsiteY0-152" fmla="*/ 0 h 383884"/>
              <a:gd name="connsiteX1-153" fmla="*/ 149768 w 458363"/>
              <a:gd name="connsiteY1-154" fmla="*/ 237762 h 383884"/>
              <a:gd name="connsiteX2-155" fmla="*/ 73856 w 458363"/>
              <a:gd name="connsiteY2-156" fmla="*/ 161851 h 383884"/>
              <a:gd name="connsiteX3-157" fmla="*/ 0 w 458363"/>
              <a:gd name="connsiteY3-158" fmla="*/ 235711 h 383884"/>
              <a:gd name="connsiteX4-159" fmla="*/ 148173 w 458363"/>
              <a:gd name="connsiteY4-160" fmla="*/ 383884 h 383884"/>
              <a:gd name="connsiteX5-161" fmla="*/ 222052 w 458363"/>
              <a:gd name="connsiteY5-162" fmla="*/ 310004 h 383884"/>
              <a:gd name="connsiteX6-163" fmla="*/ 221140 w 458363"/>
              <a:gd name="connsiteY6-164" fmla="*/ 309102 h 383884"/>
              <a:gd name="connsiteX7-165" fmla="*/ 458363 w 458363"/>
              <a:gd name="connsiteY7-166" fmla="*/ 71354 h 383884"/>
              <a:gd name="connsiteX8-167" fmla="*/ 387009 w 458363"/>
              <a:gd name="connsiteY8-168" fmla="*/ 0 h 383884"/>
              <a:gd name="connsiteX9-169" fmla="*/ 73856 w 458363"/>
              <a:gd name="connsiteY9-170" fmla="*/ 188789 h 383884"/>
              <a:gd name="connsiteX10-171" fmla="*/ 26938 w 458363"/>
              <a:gd name="connsiteY10-172" fmla="*/ 235712 h 383884"/>
              <a:gd name="connsiteX11-173" fmla="*/ 73856 w 458363"/>
              <a:gd name="connsiteY11-174" fmla="*/ 188789 h 383884"/>
              <a:gd name="connsiteX0-175" fmla="*/ 387009 w 458363"/>
              <a:gd name="connsiteY0-176" fmla="*/ 0 h 383884"/>
              <a:gd name="connsiteX1-177" fmla="*/ 149768 w 458363"/>
              <a:gd name="connsiteY1-178" fmla="*/ 237762 h 383884"/>
              <a:gd name="connsiteX2-179" fmla="*/ 73856 w 458363"/>
              <a:gd name="connsiteY2-180" fmla="*/ 161851 h 383884"/>
              <a:gd name="connsiteX3-181" fmla="*/ 0 w 458363"/>
              <a:gd name="connsiteY3-182" fmla="*/ 235711 h 383884"/>
              <a:gd name="connsiteX4-183" fmla="*/ 148173 w 458363"/>
              <a:gd name="connsiteY4-184" fmla="*/ 383884 h 383884"/>
              <a:gd name="connsiteX5-185" fmla="*/ 222052 w 458363"/>
              <a:gd name="connsiteY5-186" fmla="*/ 310004 h 383884"/>
              <a:gd name="connsiteX6-187" fmla="*/ 221140 w 458363"/>
              <a:gd name="connsiteY6-188" fmla="*/ 309102 h 383884"/>
              <a:gd name="connsiteX7-189" fmla="*/ 458363 w 458363"/>
              <a:gd name="connsiteY7-190" fmla="*/ 71354 h 383884"/>
              <a:gd name="connsiteX8-191" fmla="*/ 387009 w 458363"/>
              <a:gd name="connsiteY8-192" fmla="*/ 0 h 3838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458363" h="383884">
                <a:moveTo>
                  <a:pt x="387009" y="0"/>
                </a:moveTo>
                <a:lnTo>
                  <a:pt x="149768" y="237762"/>
                </a:lnTo>
                <a:lnTo>
                  <a:pt x="73856" y="161851"/>
                </a:lnTo>
                <a:lnTo>
                  <a:pt x="0" y="235711"/>
                </a:lnTo>
                <a:lnTo>
                  <a:pt x="148173" y="383884"/>
                </a:lnTo>
                <a:lnTo>
                  <a:pt x="222052" y="310004"/>
                </a:lnTo>
                <a:lnTo>
                  <a:pt x="221140" y="309102"/>
                </a:lnTo>
                <a:lnTo>
                  <a:pt x="458363" y="71354"/>
                </a:lnTo>
                <a:lnTo>
                  <a:pt x="387009" y="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6000"/>
          </a:p>
        </p:txBody>
      </p:sp>
      <p:sp>
        <p:nvSpPr>
          <p:cNvPr id="17" name="文本框 16"/>
          <p:cNvSpPr txBox="1"/>
          <p:nvPr>
            <p:custDataLst>
              <p:tags r:id="rId8"/>
            </p:custDataLst>
          </p:nvPr>
        </p:nvSpPr>
        <p:spPr>
          <a:xfrm>
            <a:off x="13726794" y="4771407"/>
            <a:ext cx="7959935" cy="1115269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kumimoji="1" lang="zh-CN" altLang="en-US" sz="2800" spc="150" dirty="0">
                <a:solidFill>
                  <a:srgbClr val="222222">
                    <a:lumMod val="75000"/>
                    <a:lumOff val="25000"/>
                  </a:srgb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+mn-ea"/>
              </a:rPr>
              <a:t>往往是“大而全”的标准化产品。并不一定适合现阶段的企业需求。</a:t>
            </a:r>
            <a:endParaRPr kumimoji="1" lang="zh-CN" altLang="en-US" sz="2800" spc="150" dirty="0">
              <a:solidFill>
                <a:srgbClr val="222222">
                  <a:lumMod val="75000"/>
                  <a:lumOff val="25000"/>
                </a:srgbClr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  <a:sym typeface="+mn-ea"/>
            </a:endParaRPr>
          </a:p>
        </p:txBody>
      </p:sp>
      <p:sp>
        <p:nvSpPr>
          <p:cNvPr id="18" name="Oval 8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3130072" y="4934053"/>
            <a:ext cx="599739" cy="602752"/>
          </a:xfrm>
          <a:prstGeom prst="ellipse">
            <a:avLst/>
          </a:prstGeom>
          <a:solidFill>
            <a:srgbClr val="009587"/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6000" dirty="0"/>
          </a:p>
        </p:txBody>
      </p:sp>
      <p:sp>
        <p:nvSpPr>
          <p:cNvPr id="19" name="任意形状 18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3293480" y="5098742"/>
            <a:ext cx="272922" cy="273374"/>
          </a:xfrm>
          <a:custGeom>
            <a:avLst/>
            <a:gdLst>
              <a:gd name="connsiteX0" fmla="*/ 339254 w 409575"/>
              <a:gd name="connsiteY0" fmla="*/ 0 h 409575"/>
              <a:gd name="connsiteX1" fmla="*/ 205299 w 409575"/>
              <a:gd name="connsiteY1" fmla="*/ 134215 h 409575"/>
              <a:gd name="connsiteX2" fmla="*/ 71354 w 409575"/>
              <a:gd name="connsiteY2" fmla="*/ 0 h 409575"/>
              <a:gd name="connsiteX3" fmla="*/ 0 w 409575"/>
              <a:gd name="connsiteY3" fmla="*/ 71358 h 409575"/>
              <a:gd name="connsiteX4" fmla="*/ 134020 w 409575"/>
              <a:gd name="connsiteY4" fmla="*/ 205639 h 409575"/>
              <a:gd name="connsiteX5" fmla="*/ 0 w 409575"/>
              <a:gd name="connsiteY5" fmla="*/ 339923 h 409575"/>
              <a:gd name="connsiteX6" fmla="*/ 71354 w 409575"/>
              <a:gd name="connsiteY6" fmla="*/ 411282 h 409575"/>
              <a:gd name="connsiteX7" fmla="*/ 205299 w 409575"/>
              <a:gd name="connsiteY7" fmla="*/ 277067 h 409575"/>
              <a:gd name="connsiteX8" fmla="*/ 339254 w 409575"/>
              <a:gd name="connsiteY8" fmla="*/ 411282 h 409575"/>
              <a:gd name="connsiteX9" fmla="*/ 410598 w 409575"/>
              <a:gd name="connsiteY9" fmla="*/ 339923 h 409575"/>
              <a:gd name="connsiteX10" fmla="*/ 276588 w 409575"/>
              <a:gd name="connsiteY10" fmla="*/ 205639 h 409575"/>
              <a:gd name="connsiteX11" fmla="*/ 410598 w 409575"/>
              <a:gd name="connsiteY11" fmla="*/ 71358 h 409575"/>
              <a:gd name="connsiteX12" fmla="*/ 339254 w 409575"/>
              <a:gd name="connsiteY12" fmla="*/ 0 h 409575"/>
              <a:gd name="connsiteX13" fmla="*/ 383679 w 409575"/>
              <a:gd name="connsiteY13" fmla="*/ 339914 h 409575"/>
              <a:gd name="connsiteX14" fmla="*/ 339272 w 409575"/>
              <a:gd name="connsiteY14" fmla="*/ 384326 h 409575"/>
              <a:gd name="connsiteX15" fmla="*/ 205299 w 409575"/>
              <a:gd name="connsiteY15" fmla="*/ 250101 h 409575"/>
              <a:gd name="connsiteX16" fmla="*/ 71335 w 409575"/>
              <a:gd name="connsiteY16" fmla="*/ 384326 h 409575"/>
              <a:gd name="connsiteX17" fmla="*/ 26919 w 409575"/>
              <a:gd name="connsiteY17" fmla="*/ 339915 h 409575"/>
              <a:gd name="connsiteX18" fmla="*/ 160939 w 409575"/>
              <a:gd name="connsiteY18" fmla="*/ 205639 h 409575"/>
              <a:gd name="connsiteX19" fmla="*/ 26919 w 409575"/>
              <a:gd name="connsiteY19" fmla="*/ 71368 h 409575"/>
              <a:gd name="connsiteX20" fmla="*/ 71335 w 409575"/>
              <a:gd name="connsiteY20" fmla="*/ 26957 h 409575"/>
              <a:gd name="connsiteX21" fmla="*/ 205299 w 409575"/>
              <a:gd name="connsiteY21" fmla="*/ 161181 h 409575"/>
              <a:gd name="connsiteX22" fmla="*/ 339272 w 409575"/>
              <a:gd name="connsiteY22" fmla="*/ 26956 h 409575"/>
              <a:gd name="connsiteX23" fmla="*/ 383679 w 409575"/>
              <a:gd name="connsiteY23" fmla="*/ 71368 h 409575"/>
              <a:gd name="connsiteX24" fmla="*/ 249668 w 409575"/>
              <a:gd name="connsiteY24" fmla="*/ 205639 h 409575"/>
              <a:gd name="connsiteX25" fmla="*/ 383679 w 409575"/>
              <a:gd name="connsiteY25" fmla="*/ 339914 h 409575"/>
              <a:gd name="connsiteX0-1" fmla="*/ 339254 w 410598"/>
              <a:gd name="connsiteY0-2" fmla="*/ 0 h 411282"/>
              <a:gd name="connsiteX1-3" fmla="*/ 205299 w 410598"/>
              <a:gd name="connsiteY1-4" fmla="*/ 134215 h 411282"/>
              <a:gd name="connsiteX2-5" fmla="*/ 71354 w 410598"/>
              <a:gd name="connsiteY2-6" fmla="*/ 0 h 411282"/>
              <a:gd name="connsiteX3-7" fmla="*/ 0 w 410598"/>
              <a:gd name="connsiteY3-8" fmla="*/ 71358 h 411282"/>
              <a:gd name="connsiteX4-9" fmla="*/ 134020 w 410598"/>
              <a:gd name="connsiteY4-10" fmla="*/ 205639 h 411282"/>
              <a:gd name="connsiteX5-11" fmla="*/ 0 w 410598"/>
              <a:gd name="connsiteY5-12" fmla="*/ 339923 h 411282"/>
              <a:gd name="connsiteX6-13" fmla="*/ 71354 w 410598"/>
              <a:gd name="connsiteY6-14" fmla="*/ 411282 h 411282"/>
              <a:gd name="connsiteX7-15" fmla="*/ 205299 w 410598"/>
              <a:gd name="connsiteY7-16" fmla="*/ 277067 h 411282"/>
              <a:gd name="connsiteX8-17" fmla="*/ 339254 w 410598"/>
              <a:gd name="connsiteY8-18" fmla="*/ 411282 h 411282"/>
              <a:gd name="connsiteX9-19" fmla="*/ 410598 w 410598"/>
              <a:gd name="connsiteY9-20" fmla="*/ 339923 h 411282"/>
              <a:gd name="connsiteX10-21" fmla="*/ 276588 w 410598"/>
              <a:gd name="connsiteY10-22" fmla="*/ 205639 h 411282"/>
              <a:gd name="connsiteX11-23" fmla="*/ 410598 w 410598"/>
              <a:gd name="connsiteY11-24" fmla="*/ 71358 h 411282"/>
              <a:gd name="connsiteX12-25" fmla="*/ 339254 w 410598"/>
              <a:gd name="connsiteY12-26" fmla="*/ 0 h 411282"/>
              <a:gd name="connsiteX13-27" fmla="*/ 383679 w 410598"/>
              <a:gd name="connsiteY13-28" fmla="*/ 339914 h 411282"/>
              <a:gd name="connsiteX14-29" fmla="*/ 339272 w 410598"/>
              <a:gd name="connsiteY14-30" fmla="*/ 384326 h 411282"/>
              <a:gd name="connsiteX15-31" fmla="*/ 205299 w 410598"/>
              <a:gd name="connsiteY15-32" fmla="*/ 250101 h 411282"/>
              <a:gd name="connsiteX16-33" fmla="*/ 71335 w 410598"/>
              <a:gd name="connsiteY16-34" fmla="*/ 384326 h 411282"/>
              <a:gd name="connsiteX17-35" fmla="*/ 160939 w 410598"/>
              <a:gd name="connsiteY17-36" fmla="*/ 205639 h 411282"/>
              <a:gd name="connsiteX18-37" fmla="*/ 26919 w 410598"/>
              <a:gd name="connsiteY18-38" fmla="*/ 71368 h 411282"/>
              <a:gd name="connsiteX19-39" fmla="*/ 71335 w 410598"/>
              <a:gd name="connsiteY19-40" fmla="*/ 26957 h 411282"/>
              <a:gd name="connsiteX20-41" fmla="*/ 205299 w 410598"/>
              <a:gd name="connsiteY20-42" fmla="*/ 161181 h 411282"/>
              <a:gd name="connsiteX21-43" fmla="*/ 339272 w 410598"/>
              <a:gd name="connsiteY21-44" fmla="*/ 26956 h 411282"/>
              <a:gd name="connsiteX22-45" fmla="*/ 383679 w 410598"/>
              <a:gd name="connsiteY22-46" fmla="*/ 71368 h 411282"/>
              <a:gd name="connsiteX23-47" fmla="*/ 249668 w 410598"/>
              <a:gd name="connsiteY23-48" fmla="*/ 205639 h 411282"/>
              <a:gd name="connsiteX24-49" fmla="*/ 383679 w 410598"/>
              <a:gd name="connsiteY24-50" fmla="*/ 339914 h 411282"/>
              <a:gd name="connsiteX0-51" fmla="*/ 339254 w 410598"/>
              <a:gd name="connsiteY0-52" fmla="*/ 0 h 411282"/>
              <a:gd name="connsiteX1-53" fmla="*/ 205299 w 410598"/>
              <a:gd name="connsiteY1-54" fmla="*/ 134215 h 411282"/>
              <a:gd name="connsiteX2-55" fmla="*/ 71354 w 410598"/>
              <a:gd name="connsiteY2-56" fmla="*/ 0 h 411282"/>
              <a:gd name="connsiteX3-57" fmla="*/ 0 w 410598"/>
              <a:gd name="connsiteY3-58" fmla="*/ 71358 h 411282"/>
              <a:gd name="connsiteX4-59" fmla="*/ 134020 w 410598"/>
              <a:gd name="connsiteY4-60" fmla="*/ 205639 h 411282"/>
              <a:gd name="connsiteX5-61" fmla="*/ 0 w 410598"/>
              <a:gd name="connsiteY5-62" fmla="*/ 339923 h 411282"/>
              <a:gd name="connsiteX6-63" fmla="*/ 71354 w 410598"/>
              <a:gd name="connsiteY6-64" fmla="*/ 411282 h 411282"/>
              <a:gd name="connsiteX7-65" fmla="*/ 205299 w 410598"/>
              <a:gd name="connsiteY7-66" fmla="*/ 277067 h 411282"/>
              <a:gd name="connsiteX8-67" fmla="*/ 339254 w 410598"/>
              <a:gd name="connsiteY8-68" fmla="*/ 411282 h 411282"/>
              <a:gd name="connsiteX9-69" fmla="*/ 410598 w 410598"/>
              <a:gd name="connsiteY9-70" fmla="*/ 339923 h 411282"/>
              <a:gd name="connsiteX10-71" fmla="*/ 276588 w 410598"/>
              <a:gd name="connsiteY10-72" fmla="*/ 205639 h 411282"/>
              <a:gd name="connsiteX11-73" fmla="*/ 410598 w 410598"/>
              <a:gd name="connsiteY11-74" fmla="*/ 71358 h 411282"/>
              <a:gd name="connsiteX12-75" fmla="*/ 339254 w 410598"/>
              <a:gd name="connsiteY12-76" fmla="*/ 0 h 411282"/>
              <a:gd name="connsiteX13-77" fmla="*/ 383679 w 410598"/>
              <a:gd name="connsiteY13-78" fmla="*/ 339914 h 411282"/>
              <a:gd name="connsiteX14-79" fmla="*/ 339272 w 410598"/>
              <a:gd name="connsiteY14-80" fmla="*/ 384326 h 411282"/>
              <a:gd name="connsiteX15-81" fmla="*/ 205299 w 410598"/>
              <a:gd name="connsiteY15-82" fmla="*/ 250101 h 411282"/>
              <a:gd name="connsiteX16-83" fmla="*/ 160939 w 410598"/>
              <a:gd name="connsiteY16-84" fmla="*/ 205639 h 411282"/>
              <a:gd name="connsiteX17-85" fmla="*/ 26919 w 410598"/>
              <a:gd name="connsiteY17-86" fmla="*/ 71368 h 411282"/>
              <a:gd name="connsiteX18-87" fmla="*/ 71335 w 410598"/>
              <a:gd name="connsiteY18-88" fmla="*/ 26957 h 411282"/>
              <a:gd name="connsiteX19-89" fmla="*/ 205299 w 410598"/>
              <a:gd name="connsiteY19-90" fmla="*/ 161181 h 411282"/>
              <a:gd name="connsiteX20-91" fmla="*/ 339272 w 410598"/>
              <a:gd name="connsiteY20-92" fmla="*/ 26956 h 411282"/>
              <a:gd name="connsiteX21-93" fmla="*/ 383679 w 410598"/>
              <a:gd name="connsiteY21-94" fmla="*/ 71368 h 411282"/>
              <a:gd name="connsiteX22-95" fmla="*/ 249668 w 410598"/>
              <a:gd name="connsiteY22-96" fmla="*/ 205639 h 411282"/>
              <a:gd name="connsiteX23-97" fmla="*/ 383679 w 410598"/>
              <a:gd name="connsiteY23-98" fmla="*/ 339914 h 411282"/>
              <a:gd name="connsiteX0-99" fmla="*/ 339254 w 410598"/>
              <a:gd name="connsiteY0-100" fmla="*/ 0 h 411282"/>
              <a:gd name="connsiteX1-101" fmla="*/ 205299 w 410598"/>
              <a:gd name="connsiteY1-102" fmla="*/ 134215 h 411282"/>
              <a:gd name="connsiteX2-103" fmla="*/ 71354 w 410598"/>
              <a:gd name="connsiteY2-104" fmla="*/ 0 h 411282"/>
              <a:gd name="connsiteX3-105" fmla="*/ 0 w 410598"/>
              <a:gd name="connsiteY3-106" fmla="*/ 71358 h 411282"/>
              <a:gd name="connsiteX4-107" fmla="*/ 134020 w 410598"/>
              <a:gd name="connsiteY4-108" fmla="*/ 205639 h 411282"/>
              <a:gd name="connsiteX5-109" fmla="*/ 0 w 410598"/>
              <a:gd name="connsiteY5-110" fmla="*/ 339923 h 411282"/>
              <a:gd name="connsiteX6-111" fmla="*/ 71354 w 410598"/>
              <a:gd name="connsiteY6-112" fmla="*/ 411282 h 411282"/>
              <a:gd name="connsiteX7-113" fmla="*/ 205299 w 410598"/>
              <a:gd name="connsiteY7-114" fmla="*/ 277067 h 411282"/>
              <a:gd name="connsiteX8-115" fmla="*/ 339254 w 410598"/>
              <a:gd name="connsiteY8-116" fmla="*/ 411282 h 411282"/>
              <a:gd name="connsiteX9-117" fmla="*/ 410598 w 410598"/>
              <a:gd name="connsiteY9-118" fmla="*/ 339923 h 411282"/>
              <a:gd name="connsiteX10-119" fmla="*/ 276588 w 410598"/>
              <a:gd name="connsiteY10-120" fmla="*/ 205639 h 411282"/>
              <a:gd name="connsiteX11-121" fmla="*/ 410598 w 410598"/>
              <a:gd name="connsiteY11-122" fmla="*/ 71358 h 411282"/>
              <a:gd name="connsiteX12-123" fmla="*/ 339254 w 410598"/>
              <a:gd name="connsiteY12-124" fmla="*/ 0 h 411282"/>
              <a:gd name="connsiteX13-125" fmla="*/ 383679 w 410598"/>
              <a:gd name="connsiteY13-126" fmla="*/ 339914 h 411282"/>
              <a:gd name="connsiteX14-127" fmla="*/ 339272 w 410598"/>
              <a:gd name="connsiteY14-128" fmla="*/ 384326 h 411282"/>
              <a:gd name="connsiteX15-129" fmla="*/ 160939 w 410598"/>
              <a:gd name="connsiteY15-130" fmla="*/ 205639 h 411282"/>
              <a:gd name="connsiteX16-131" fmla="*/ 26919 w 410598"/>
              <a:gd name="connsiteY16-132" fmla="*/ 71368 h 411282"/>
              <a:gd name="connsiteX17-133" fmla="*/ 71335 w 410598"/>
              <a:gd name="connsiteY17-134" fmla="*/ 26957 h 411282"/>
              <a:gd name="connsiteX18-135" fmla="*/ 205299 w 410598"/>
              <a:gd name="connsiteY18-136" fmla="*/ 161181 h 411282"/>
              <a:gd name="connsiteX19-137" fmla="*/ 339272 w 410598"/>
              <a:gd name="connsiteY19-138" fmla="*/ 26956 h 411282"/>
              <a:gd name="connsiteX20-139" fmla="*/ 383679 w 410598"/>
              <a:gd name="connsiteY20-140" fmla="*/ 71368 h 411282"/>
              <a:gd name="connsiteX21-141" fmla="*/ 249668 w 410598"/>
              <a:gd name="connsiteY21-142" fmla="*/ 205639 h 411282"/>
              <a:gd name="connsiteX22-143" fmla="*/ 383679 w 410598"/>
              <a:gd name="connsiteY22-144" fmla="*/ 339914 h 411282"/>
              <a:gd name="connsiteX0-145" fmla="*/ 339254 w 410598"/>
              <a:gd name="connsiteY0-146" fmla="*/ 0 h 411282"/>
              <a:gd name="connsiteX1-147" fmla="*/ 205299 w 410598"/>
              <a:gd name="connsiteY1-148" fmla="*/ 134215 h 411282"/>
              <a:gd name="connsiteX2-149" fmla="*/ 71354 w 410598"/>
              <a:gd name="connsiteY2-150" fmla="*/ 0 h 411282"/>
              <a:gd name="connsiteX3-151" fmla="*/ 0 w 410598"/>
              <a:gd name="connsiteY3-152" fmla="*/ 71358 h 411282"/>
              <a:gd name="connsiteX4-153" fmla="*/ 134020 w 410598"/>
              <a:gd name="connsiteY4-154" fmla="*/ 205639 h 411282"/>
              <a:gd name="connsiteX5-155" fmla="*/ 0 w 410598"/>
              <a:gd name="connsiteY5-156" fmla="*/ 339923 h 411282"/>
              <a:gd name="connsiteX6-157" fmla="*/ 71354 w 410598"/>
              <a:gd name="connsiteY6-158" fmla="*/ 411282 h 411282"/>
              <a:gd name="connsiteX7-159" fmla="*/ 205299 w 410598"/>
              <a:gd name="connsiteY7-160" fmla="*/ 277067 h 411282"/>
              <a:gd name="connsiteX8-161" fmla="*/ 339254 w 410598"/>
              <a:gd name="connsiteY8-162" fmla="*/ 411282 h 411282"/>
              <a:gd name="connsiteX9-163" fmla="*/ 410598 w 410598"/>
              <a:gd name="connsiteY9-164" fmla="*/ 339923 h 411282"/>
              <a:gd name="connsiteX10-165" fmla="*/ 276588 w 410598"/>
              <a:gd name="connsiteY10-166" fmla="*/ 205639 h 411282"/>
              <a:gd name="connsiteX11-167" fmla="*/ 410598 w 410598"/>
              <a:gd name="connsiteY11-168" fmla="*/ 71358 h 411282"/>
              <a:gd name="connsiteX12-169" fmla="*/ 339254 w 410598"/>
              <a:gd name="connsiteY12-170" fmla="*/ 0 h 411282"/>
              <a:gd name="connsiteX13-171" fmla="*/ 383679 w 410598"/>
              <a:gd name="connsiteY13-172" fmla="*/ 339914 h 411282"/>
              <a:gd name="connsiteX14-173" fmla="*/ 160939 w 410598"/>
              <a:gd name="connsiteY14-174" fmla="*/ 205639 h 411282"/>
              <a:gd name="connsiteX15-175" fmla="*/ 26919 w 410598"/>
              <a:gd name="connsiteY15-176" fmla="*/ 71368 h 411282"/>
              <a:gd name="connsiteX16-177" fmla="*/ 71335 w 410598"/>
              <a:gd name="connsiteY16-178" fmla="*/ 26957 h 411282"/>
              <a:gd name="connsiteX17-179" fmla="*/ 205299 w 410598"/>
              <a:gd name="connsiteY17-180" fmla="*/ 161181 h 411282"/>
              <a:gd name="connsiteX18-181" fmla="*/ 339272 w 410598"/>
              <a:gd name="connsiteY18-182" fmla="*/ 26956 h 411282"/>
              <a:gd name="connsiteX19-183" fmla="*/ 383679 w 410598"/>
              <a:gd name="connsiteY19-184" fmla="*/ 71368 h 411282"/>
              <a:gd name="connsiteX20-185" fmla="*/ 249668 w 410598"/>
              <a:gd name="connsiteY20-186" fmla="*/ 205639 h 411282"/>
              <a:gd name="connsiteX21-187" fmla="*/ 383679 w 410598"/>
              <a:gd name="connsiteY21-188" fmla="*/ 339914 h 411282"/>
              <a:gd name="connsiteX0-189" fmla="*/ 339254 w 410598"/>
              <a:gd name="connsiteY0-190" fmla="*/ 0 h 411282"/>
              <a:gd name="connsiteX1-191" fmla="*/ 205299 w 410598"/>
              <a:gd name="connsiteY1-192" fmla="*/ 134215 h 411282"/>
              <a:gd name="connsiteX2-193" fmla="*/ 71354 w 410598"/>
              <a:gd name="connsiteY2-194" fmla="*/ 0 h 411282"/>
              <a:gd name="connsiteX3-195" fmla="*/ 0 w 410598"/>
              <a:gd name="connsiteY3-196" fmla="*/ 71358 h 411282"/>
              <a:gd name="connsiteX4-197" fmla="*/ 134020 w 410598"/>
              <a:gd name="connsiteY4-198" fmla="*/ 205639 h 411282"/>
              <a:gd name="connsiteX5-199" fmla="*/ 0 w 410598"/>
              <a:gd name="connsiteY5-200" fmla="*/ 339923 h 411282"/>
              <a:gd name="connsiteX6-201" fmla="*/ 71354 w 410598"/>
              <a:gd name="connsiteY6-202" fmla="*/ 411282 h 411282"/>
              <a:gd name="connsiteX7-203" fmla="*/ 205299 w 410598"/>
              <a:gd name="connsiteY7-204" fmla="*/ 277067 h 411282"/>
              <a:gd name="connsiteX8-205" fmla="*/ 339254 w 410598"/>
              <a:gd name="connsiteY8-206" fmla="*/ 411282 h 411282"/>
              <a:gd name="connsiteX9-207" fmla="*/ 410598 w 410598"/>
              <a:gd name="connsiteY9-208" fmla="*/ 339923 h 411282"/>
              <a:gd name="connsiteX10-209" fmla="*/ 276588 w 410598"/>
              <a:gd name="connsiteY10-210" fmla="*/ 205639 h 411282"/>
              <a:gd name="connsiteX11-211" fmla="*/ 410598 w 410598"/>
              <a:gd name="connsiteY11-212" fmla="*/ 71358 h 411282"/>
              <a:gd name="connsiteX12-213" fmla="*/ 339254 w 410598"/>
              <a:gd name="connsiteY12-214" fmla="*/ 0 h 411282"/>
              <a:gd name="connsiteX13-215" fmla="*/ 249668 w 410598"/>
              <a:gd name="connsiteY13-216" fmla="*/ 205639 h 411282"/>
              <a:gd name="connsiteX14-217" fmla="*/ 160939 w 410598"/>
              <a:gd name="connsiteY14-218" fmla="*/ 205639 h 411282"/>
              <a:gd name="connsiteX15-219" fmla="*/ 26919 w 410598"/>
              <a:gd name="connsiteY15-220" fmla="*/ 71368 h 411282"/>
              <a:gd name="connsiteX16-221" fmla="*/ 71335 w 410598"/>
              <a:gd name="connsiteY16-222" fmla="*/ 26957 h 411282"/>
              <a:gd name="connsiteX17-223" fmla="*/ 205299 w 410598"/>
              <a:gd name="connsiteY17-224" fmla="*/ 161181 h 411282"/>
              <a:gd name="connsiteX18-225" fmla="*/ 339272 w 410598"/>
              <a:gd name="connsiteY18-226" fmla="*/ 26956 h 411282"/>
              <a:gd name="connsiteX19-227" fmla="*/ 383679 w 410598"/>
              <a:gd name="connsiteY19-228" fmla="*/ 71368 h 411282"/>
              <a:gd name="connsiteX20-229" fmla="*/ 249668 w 410598"/>
              <a:gd name="connsiteY20-230" fmla="*/ 205639 h 411282"/>
              <a:gd name="connsiteX0-231" fmla="*/ 339254 w 410598"/>
              <a:gd name="connsiteY0-232" fmla="*/ 0 h 411282"/>
              <a:gd name="connsiteX1-233" fmla="*/ 205299 w 410598"/>
              <a:gd name="connsiteY1-234" fmla="*/ 134215 h 411282"/>
              <a:gd name="connsiteX2-235" fmla="*/ 71354 w 410598"/>
              <a:gd name="connsiteY2-236" fmla="*/ 0 h 411282"/>
              <a:gd name="connsiteX3-237" fmla="*/ 0 w 410598"/>
              <a:gd name="connsiteY3-238" fmla="*/ 71358 h 411282"/>
              <a:gd name="connsiteX4-239" fmla="*/ 134020 w 410598"/>
              <a:gd name="connsiteY4-240" fmla="*/ 205639 h 411282"/>
              <a:gd name="connsiteX5-241" fmla="*/ 0 w 410598"/>
              <a:gd name="connsiteY5-242" fmla="*/ 339923 h 411282"/>
              <a:gd name="connsiteX6-243" fmla="*/ 71354 w 410598"/>
              <a:gd name="connsiteY6-244" fmla="*/ 411282 h 411282"/>
              <a:gd name="connsiteX7-245" fmla="*/ 205299 w 410598"/>
              <a:gd name="connsiteY7-246" fmla="*/ 277067 h 411282"/>
              <a:gd name="connsiteX8-247" fmla="*/ 339254 w 410598"/>
              <a:gd name="connsiteY8-248" fmla="*/ 411282 h 411282"/>
              <a:gd name="connsiteX9-249" fmla="*/ 410598 w 410598"/>
              <a:gd name="connsiteY9-250" fmla="*/ 339923 h 411282"/>
              <a:gd name="connsiteX10-251" fmla="*/ 276588 w 410598"/>
              <a:gd name="connsiteY10-252" fmla="*/ 205639 h 411282"/>
              <a:gd name="connsiteX11-253" fmla="*/ 410598 w 410598"/>
              <a:gd name="connsiteY11-254" fmla="*/ 71358 h 411282"/>
              <a:gd name="connsiteX12-255" fmla="*/ 339254 w 410598"/>
              <a:gd name="connsiteY12-256" fmla="*/ 0 h 411282"/>
              <a:gd name="connsiteX13-257" fmla="*/ 383679 w 410598"/>
              <a:gd name="connsiteY13-258" fmla="*/ 71368 h 411282"/>
              <a:gd name="connsiteX14-259" fmla="*/ 160939 w 410598"/>
              <a:gd name="connsiteY14-260" fmla="*/ 205639 h 411282"/>
              <a:gd name="connsiteX15-261" fmla="*/ 26919 w 410598"/>
              <a:gd name="connsiteY15-262" fmla="*/ 71368 h 411282"/>
              <a:gd name="connsiteX16-263" fmla="*/ 71335 w 410598"/>
              <a:gd name="connsiteY16-264" fmla="*/ 26957 h 411282"/>
              <a:gd name="connsiteX17-265" fmla="*/ 205299 w 410598"/>
              <a:gd name="connsiteY17-266" fmla="*/ 161181 h 411282"/>
              <a:gd name="connsiteX18-267" fmla="*/ 339272 w 410598"/>
              <a:gd name="connsiteY18-268" fmla="*/ 26956 h 411282"/>
              <a:gd name="connsiteX19-269" fmla="*/ 383679 w 410598"/>
              <a:gd name="connsiteY19-270" fmla="*/ 71368 h 411282"/>
              <a:gd name="connsiteX0-271" fmla="*/ 339254 w 410598"/>
              <a:gd name="connsiteY0-272" fmla="*/ 0 h 411282"/>
              <a:gd name="connsiteX1-273" fmla="*/ 205299 w 410598"/>
              <a:gd name="connsiteY1-274" fmla="*/ 134215 h 411282"/>
              <a:gd name="connsiteX2-275" fmla="*/ 71354 w 410598"/>
              <a:gd name="connsiteY2-276" fmla="*/ 0 h 411282"/>
              <a:gd name="connsiteX3-277" fmla="*/ 0 w 410598"/>
              <a:gd name="connsiteY3-278" fmla="*/ 71358 h 411282"/>
              <a:gd name="connsiteX4-279" fmla="*/ 134020 w 410598"/>
              <a:gd name="connsiteY4-280" fmla="*/ 205639 h 411282"/>
              <a:gd name="connsiteX5-281" fmla="*/ 0 w 410598"/>
              <a:gd name="connsiteY5-282" fmla="*/ 339923 h 411282"/>
              <a:gd name="connsiteX6-283" fmla="*/ 71354 w 410598"/>
              <a:gd name="connsiteY6-284" fmla="*/ 411282 h 411282"/>
              <a:gd name="connsiteX7-285" fmla="*/ 205299 w 410598"/>
              <a:gd name="connsiteY7-286" fmla="*/ 277067 h 411282"/>
              <a:gd name="connsiteX8-287" fmla="*/ 339254 w 410598"/>
              <a:gd name="connsiteY8-288" fmla="*/ 411282 h 411282"/>
              <a:gd name="connsiteX9-289" fmla="*/ 410598 w 410598"/>
              <a:gd name="connsiteY9-290" fmla="*/ 339923 h 411282"/>
              <a:gd name="connsiteX10-291" fmla="*/ 276588 w 410598"/>
              <a:gd name="connsiteY10-292" fmla="*/ 205639 h 411282"/>
              <a:gd name="connsiteX11-293" fmla="*/ 410598 w 410598"/>
              <a:gd name="connsiteY11-294" fmla="*/ 71358 h 411282"/>
              <a:gd name="connsiteX12-295" fmla="*/ 339254 w 410598"/>
              <a:gd name="connsiteY12-296" fmla="*/ 0 h 411282"/>
              <a:gd name="connsiteX13-297" fmla="*/ 339272 w 410598"/>
              <a:gd name="connsiteY13-298" fmla="*/ 26956 h 411282"/>
              <a:gd name="connsiteX14-299" fmla="*/ 160939 w 410598"/>
              <a:gd name="connsiteY14-300" fmla="*/ 205639 h 411282"/>
              <a:gd name="connsiteX15-301" fmla="*/ 26919 w 410598"/>
              <a:gd name="connsiteY15-302" fmla="*/ 71368 h 411282"/>
              <a:gd name="connsiteX16-303" fmla="*/ 71335 w 410598"/>
              <a:gd name="connsiteY16-304" fmla="*/ 26957 h 411282"/>
              <a:gd name="connsiteX17-305" fmla="*/ 205299 w 410598"/>
              <a:gd name="connsiteY17-306" fmla="*/ 161181 h 411282"/>
              <a:gd name="connsiteX18-307" fmla="*/ 339272 w 410598"/>
              <a:gd name="connsiteY18-308" fmla="*/ 26956 h 411282"/>
              <a:gd name="connsiteX0-309" fmla="*/ 339254 w 410598"/>
              <a:gd name="connsiteY0-310" fmla="*/ 0 h 411282"/>
              <a:gd name="connsiteX1-311" fmla="*/ 205299 w 410598"/>
              <a:gd name="connsiteY1-312" fmla="*/ 134215 h 411282"/>
              <a:gd name="connsiteX2-313" fmla="*/ 71354 w 410598"/>
              <a:gd name="connsiteY2-314" fmla="*/ 0 h 411282"/>
              <a:gd name="connsiteX3-315" fmla="*/ 0 w 410598"/>
              <a:gd name="connsiteY3-316" fmla="*/ 71358 h 411282"/>
              <a:gd name="connsiteX4-317" fmla="*/ 134020 w 410598"/>
              <a:gd name="connsiteY4-318" fmla="*/ 205639 h 411282"/>
              <a:gd name="connsiteX5-319" fmla="*/ 0 w 410598"/>
              <a:gd name="connsiteY5-320" fmla="*/ 339923 h 411282"/>
              <a:gd name="connsiteX6-321" fmla="*/ 71354 w 410598"/>
              <a:gd name="connsiteY6-322" fmla="*/ 411282 h 411282"/>
              <a:gd name="connsiteX7-323" fmla="*/ 205299 w 410598"/>
              <a:gd name="connsiteY7-324" fmla="*/ 277067 h 411282"/>
              <a:gd name="connsiteX8-325" fmla="*/ 339254 w 410598"/>
              <a:gd name="connsiteY8-326" fmla="*/ 411282 h 411282"/>
              <a:gd name="connsiteX9-327" fmla="*/ 410598 w 410598"/>
              <a:gd name="connsiteY9-328" fmla="*/ 339923 h 411282"/>
              <a:gd name="connsiteX10-329" fmla="*/ 276588 w 410598"/>
              <a:gd name="connsiteY10-330" fmla="*/ 205639 h 411282"/>
              <a:gd name="connsiteX11-331" fmla="*/ 410598 w 410598"/>
              <a:gd name="connsiteY11-332" fmla="*/ 71358 h 411282"/>
              <a:gd name="connsiteX12-333" fmla="*/ 339254 w 410598"/>
              <a:gd name="connsiteY12-334" fmla="*/ 0 h 411282"/>
              <a:gd name="connsiteX13-335" fmla="*/ 205299 w 410598"/>
              <a:gd name="connsiteY13-336" fmla="*/ 161181 h 411282"/>
              <a:gd name="connsiteX14-337" fmla="*/ 160939 w 410598"/>
              <a:gd name="connsiteY14-338" fmla="*/ 205639 h 411282"/>
              <a:gd name="connsiteX15-339" fmla="*/ 26919 w 410598"/>
              <a:gd name="connsiteY15-340" fmla="*/ 71368 h 411282"/>
              <a:gd name="connsiteX16-341" fmla="*/ 71335 w 410598"/>
              <a:gd name="connsiteY16-342" fmla="*/ 26957 h 411282"/>
              <a:gd name="connsiteX17-343" fmla="*/ 205299 w 410598"/>
              <a:gd name="connsiteY17-344" fmla="*/ 161181 h 411282"/>
              <a:gd name="connsiteX0-345" fmla="*/ 339254 w 410598"/>
              <a:gd name="connsiteY0-346" fmla="*/ 0 h 411282"/>
              <a:gd name="connsiteX1-347" fmla="*/ 205299 w 410598"/>
              <a:gd name="connsiteY1-348" fmla="*/ 134215 h 411282"/>
              <a:gd name="connsiteX2-349" fmla="*/ 71354 w 410598"/>
              <a:gd name="connsiteY2-350" fmla="*/ 0 h 411282"/>
              <a:gd name="connsiteX3-351" fmla="*/ 0 w 410598"/>
              <a:gd name="connsiteY3-352" fmla="*/ 71358 h 411282"/>
              <a:gd name="connsiteX4-353" fmla="*/ 134020 w 410598"/>
              <a:gd name="connsiteY4-354" fmla="*/ 205639 h 411282"/>
              <a:gd name="connsiteX5-355" fmla="*/ 0 w 410598"/>
              <a:gd name="connsiteY5-356" fmla="*/ 339923 h 411282"/>
              <a:gd name="connsiteX6-357" fmla="*/ 71354 w 410598"/>
              <a:gd name="connsiteY6-358" fmla="*/ 411282 h 411282"/>
              <a:gd name="connsiteX7-359" fmla="*/ 205299 w 410598"/>
              <a:gd name="connsiteY7-360" fmla="*/ 277067 h 411282"/>
              <a:gd name="connsiteX8-361" fmla="*/ 339254 w 410598"/>
              <a:gd name="connsiteY8-362" fmla="*/ 411282 h 411282"/>
              <a:gd name="connsiteX9-363" fmla="*/ 410598 w 410598"/>
              <a:gd name="connsiteY9-364" fmla="*/ 339923 h 411282"/>
              <a:gd name="connsiteX10-365" fmla="*/ 276588 w 410598"/>
              <a:gd name="connsiteY10-366" fmla="*/ 205639 h 411282"/>
              <a:gd name="connsiteX11-367" fmla="*/ 410598 w 410598"/>
              <a:gd name="connsiteY11-368" fmla="*/ 71358 h 411282"/>
              <a:gd name="connsiteX12-369" fmla="*/ 339254 w 410598"/>
              <a:gd name="connsiteY12-370" fmla="*/ 0 h 411282"/>
              <a:gd name="connsiteX13-371" fmla="*/ 71335 w 410598"/>
              <a:gd name="connsiteY13-372" fmla="*/ 26957 h 411282"/>
              <a:gd name="connsiteX14-373" fmla="*/ 160939 w 410598"/>
              <a:gd name="connsiteY14-374" fmla="*/ 205639 h 411282"/>
              <a:gd name="connsiteX15-375" fmla="*/ 26919 w 410598"/>
              <a:gd name="connsiteY15-376" fmla="*/ 71368 h 411282"/>
              <a:gd name="connsiteX16-377" fmla="*/ 71335 w 410598"/>
              <a:gd name="connsiteY16-378" fmla="*/ 26957 h 411282"/>
              <a:gd name="connsiteX0-379" fmla="*/ 339254 w 410598"/>
              <a:gd name="connsiteY0-380" fmla="*/ 0 h 411282"/>
              <a:gd name="connsiteX1-381" fmla="*/ 205299 w 410598"/>
              <a:gd name="connsiteY1-382" fmla="*/ 134215 h 411282"/>
              <a:gd name="connsiteX2-383" fmla="*/ 71354 w 410598"/>
              <a:gd name="connsiteY2-384" fmla="*/ 0 h 411282"/>
              <a:gd name="connsiteX3-385" fmla="*/ 0 w 410598"/>
              <a:gd name="connsiteY3-386" fmla="*/ 71358 h 411282"/>
              <a:gd name="connsiteX4-387" fmla="*/ 134020 w 410598"/>
              <a:gd name="connsiteY4-388" fmla="*/ 205639 h 411282"/>
              <a:gd name="connsiteX5-389" fmla="*/ 0 w 410598"/>
              <a:gd name="connsiteY5-390" fmla="*/ 339923 h 411282"/>
              <a:gd name="connsiteX6-391" fmla="*/ 71354 w 410598"/>
              <a:gd name="connsiteY6-392" fmla="*/ 411282 h 411282"/>
              <a:gd name="connsiteX7-393" fmla="*/ 205299 w 410598"/>
              <a:gd name="connsiteY7-394" fmla="*/ 277067 h 411282"/>
              <a:gd name="connsiteX8-395" fmla="*/ 339254 w 410598"/>
              <a:gd name="connsiteY8-396" fmla="*/ 411282 h 411282"/>
              <a:gd name="connsiteX9-397" fmla="*/ 410598 w 410598"/>
              <a:gd name="connsiteY9-398" fmla="*/ 339923 h 411282"/>
              <a:gd name="connsiteX10-399" fmla="*/ 276588 w 410598"/>
              <a:gd name="connsiteY10-400" fmla="*/ 205639 h 411282"/>
              <a:gd name="connsiteX11-401" fmla="*/ 410598 w 410598"/>
              <a:gd name="connsiteY11-402" fmla="*/ 71358 h 411282"/>
              <a:gd name="connsiteX12-403" fmla="*/ 339254 w 410598"/>
              <a:gd name="connsiteY12-404" fmla="*/ 0 h 411282"/>
              <a:gd name="connsiteX13-405" fmla="*/ 26919 w 410598"/>
              <a:gd name="connsiteY13-406" fmla="*/ 71368 h 411282"/>
              <a:gd name="connsiteX14-407" fmla="*/ 160939 w 410598"/>
              <a:gd name="connsiteY14-408" fmla="*/ 205639 h 411282"/>
              <a:gd name="connsiteX15-409" fmla="*/ 26919 w 410598"/>
              <a:gd name="connsiteY15-410" fmla="*/ 71368 h 411282"/>
              <a:gd name="connsiteX0-411" fmla="*/ 339254 w 410598"/>
              <a:gd name="connsiteY0-412" fmla="*/ 0 h 411282"/>
              <a:gd name="connsiteX1-413" fmla="*/ 205299 w 410598"/>
              <a:gd name="connsiteY1-414" fmla="*/ 134215 h 411282"/>
              <a:gd name="connsiteX2-415" fmla="*/ 71354 w 410598"/>
              <a:gd name="connsiteY2-416" fmla="*/ 0 h 411282"/>
              <a:gd name="connsiteX3-417" fmla="*/ 0 w 410598"/>
              <a:gd name="connsiteY3-418" fmla="*/ 71358 h 411282"/>
              <a:gd name="connsiteX4-419" fmla="*/ 134020 w 410598"/>
              <a:gd name="connsiteY4-420" fmla="*/ 205639 h 411282"/>
              <a:gd name="connsiteX5-421" fmla="*/ 0 w 410598"/>
              <a:gd name="connsiteY5-422" fmla="*/ 339923 h 411282"/>
              <a:gd name="connsiteX6-423" fmla="*/ 71354 w 410598"/>
              <a:gd name="connsiteY6-424" fmla="*/ 411282 h 411282"/>
              <a:gd name="connsiteX7-425" fmla="*/ 205299 w 410598"/>
              <a:gd name="connsiteY7-426" fmla="*/ 277067 h 411282"/>
              <a:gd name="connsiteX8-427" fmla="*/ 339254 w 410598"/>
              <a:gd name="connsiteY8-428" fmla="*/ 411282 h 411282"/>
              <a:gd name="connsiteX9-429" fmla="*/ 410598 w 410598"/>
              <a:gd name="connsiteY9-430" fmla="*/ 339923 h 411282"/>
              <a:gd name="connsiteX10-431" fmla="*/ 276588 w 410598"/>
              <a:gd name="connsiteY10-432" fmla="*/ 205639 h 411282"/>
              <a:gd name="connsiteX11-433" fmla="*/ 410598 w 410598"/>
              <a:gd name="connsiteY11-434" fmla="*/ 71358 h 411282"/>
              <a:gd name="connsiteX12-435" fmla="*/ 339254 w 410598"/>
              <a:gd name="connsiteY12-436" fmla="*/ 0 h 4112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410598" h="411282">
                <a:moveTo>
                  <a:pt x="339254" y="0"/>
                </a:moveTo>
                <a:lnTo>
                  <a:pt x="205299" y="134215"/>
                </a:lnTo>
                <a:lnTo>
                  <a:pt x="71354" y="0"/>
                </a:lnTo>
                <a:lnTo>
                  <a:pt x="0" y="71358"/>
                </a:lnTo>
                <a:lnTo>
                  <a:pt x="134020" y="205639"/>
                </a:lnTo>
                <a:lnTo>
                  <a:pt x="0" y="339923"/>
                </a:lnTo>
                <a:lnTo>
                  <a:pt x="71354" y="411282"/>
                </a:lnTo>
                <a:lnTo>
                  <a:pt x="205299" y="277067"/>
                </a:lnTo>
                <a:lnTo>
                  <a:pt x="339254" y="411282"/>
                </a:lnTo>
                <a:lnTo>
                  <a:pt x="410598" y="339923"/>
                </a:lnTo>
                <a:lnTo>
                  <a:pt x="276588" y="205639"/>
                </a:lnTo>
                <a:lnTo>
                  <a:pt x="410598" y="71358"/>
                </a:lnTo>
                <a:lnTo>
                  <a:pt x="339254" y="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6000"/>
          </a:p>
        </p:txBody>
      </p:sp>
      <p:sp>
        <p:nvSpPr>
          <p:cNvPr id="20" name="Oval 7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661347" y="6738619"/>
            <a:ext cx="596724" cy="602752"/>
          </a:xfrm>
          <a:prstGeom prst="ellipse">
            <a:avLst/>
          </a:prstGeom>
          <a:solidFill>
            <a:srgbClr val="2196F3"/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6000"/>
          </a:p>
        </p:txBody>
      </p:sp>
      <p:sp>
        <p:nvSpPr>
          <p:cNvPr id="21" name="文本框 20"/>
          <p:cNvSpPr txBox="1"/>
          <p:nvPr>
            <p:custDataLst>
              <p:tags r:id="rId12"/>
            </p:custDataLst>
          </p:nvPr>
        </p:nvSpPr>
        <p:spPr>
          <a:xfrm>
            <a:off x="3258002" y="6550441"/>
            <a:ext cx="7959935" cy="1115269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kumimoji="1" lang="en-US" altLang="zh-CN" sz="2800" b="1" spc="150" dirty="0">
                <a:solidFill>
                  <a:srgbClr val="2196F3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+mn-ea"/>
              </a:rPr>
              <a:t>[</a:t>
            </a:r>
            <a:r>
              <a:rPr kumimoji="1" lang="zh-CN" altLang="en-US" sz="2800" b="1" spc="150" dirty="0">
                <a:solidFill>
                  <a:srgbClr val="2196F3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+mn-ea"/>
              </a:rPr>
              <a:t>精准</a:t>
            </a:r>
            <a:r>
              <a:rPr kumimoji="1" lang="en-US" altLang="zh-CN" sz="2800" b="1" spc="150" dirty="0">
                <a:solidFill>
                  <a:srgbClr val="2196F3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+mn-ea"/>
              </a:rPr>
              <a:t>]</a:t>
            </a:r>
            <a:r>
              <a:rPr kumimoji="1" lang="zh-CN" altLang="en-US" sz="2800" spc="150" dirty="0">
                <a:solidFill>
                  <a:srgbClr val="222222">
                    <a:lumMod val="75000"/>
                    <a:lumOff val="25000"/>
                  </a:srgb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+mn-ea"/>
              </a:rPr>
              <a:t>提供实施顾问驻点调研，对企业不同部门的不同业务流程进行梳理优化。</a:t>
            </a:r>
            <a:endParaRPr kumimoji="1" lang="zh-CN" altLang="en-US" sz="2800" spc="150" dirty="0">
              <a:solidFill>
                <a:srgbClr val="222222">
                  <a:lumMod val="75000"/>
                  <a:lumOff val="25000"/>
                </a:srgbClr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  <a:sym typeface="+mn-ea"/>
            </a:endParaRPr>
          </a:p>
        </p:txBody>
      </p:sp>
      <p:sp>
        <p:nvSpPr>
          <p:cNvPr id="22" name="任意形状 21"/>
          <p:cNvSpPr>
            <a:spLocks noChangeAspect="1"/>
          </p:cNvSpPr>
          <p:nvPr>
            <p:custDataLst>
              <p:tags r:id="rId13"/>
            </p:custDataLst>
          </p:nvPr>
        </p:nvSpPr>
        <p:spPr>
          <a:xfrm>
            <a:off x="2796502" y="6903308"/>
            <a:ext cx="326412" cy="273374"/>
          </a:xfrm>
          <a:custGeom>
            <a:avLst/>
            <a:gdLst>
              <a:gd name="connsiteX0" fmla="*/ 387009 w 457200"/>
              <a:gd name="connsiteY0" fmla="*/ 0 h 381000"/>
              <a:gd name="connsiteX1" fmla="*/ 149768 w 457200"/>
              <a:gd name="connsiteY1" fmla="*/ 237762 h 381000"/>
              <a:gd name="connsiteX2" fmla="*/ 73856 w 457200"/>
              <a:gd name="connsiteY2" fmla="*/ 161851 h 381000"/>
              <a:gd name="connsiteX3" fmla="*/ 0 w 457200"/>
              <a:gd name="connsiteY3" fmla="*/ 235711 h 381000"/>
              <a:gd name="connsiteX4" fmla="*/ 148173 w 457200"/>
              <a:gd name="connsiteY4" fmla="*/ 383884 h 381000"/>
              <a:gd name="connsiteX5" fmla="*/ 222052 w 457200"/>
              <a:gd name="connsiteY5" fmla="*/ 310004 h 381000"/>
              <a:gd name="connsiteX6" fmla="*/ 221140 w 457200"/>
              <a:gd name="connsiteY6" fmla="*/ 309102 h 381000"/>
              <a:gd name="connsiteX7" fmla="*/ 458363 w 457200"/>
              <a:gd name="connsiteY7" fmla="*/ 71354 h 381000"/>
              <a:gd name="connsiteX8" fmla="*/ 387009 w 457200"/>
              <a:gd name="connsiteY8" fmla="*/ 0 h 381000"/>
              <a:gd name="connsiteX9" fmla="*/ 195077 w 457200"/>
              <a:gd name="connsiteY9" fmla="*/ 310042 h 381000"/>
              <a:gd name="connsiteX10" fmla="*/ 148172 w 457200"/>
              <a:gd name="connsiteY10" fmla="*/ 356946 h 381000"/>
              <a:gd name="connsiteX11" fmla="*/ 26938 w 457200"/>
              <a:gd name="connsiteY11" fmla="*/ 235712 h 381000"/>
              <a:gd name="connsiteX12" fmla="*/ 73856 w 457200"/>
              <a:gd name="connsiteY12" fmla="*/ 188789 h 381000"/>
              <a:gd name="connsiteX13" fmla="*/ 149786 w 457200"/>
              <a:gd name="connsiteY13" fmla="*/ 264719 h 381000"/>
              <a:gd name="connsiteX14" fmla="*/ 387028 w 457200"/>
              <a:gd name="connsiteY14" fmla="*/ 26957 h 381000"/>
              <a:gd name="connsiteX15" fmla="*/ 431444 w 457200"/>
              <a:gd name="connsiteY15" fmla="*/ 71372 h 381000"/>
              <a:gd name="connsiteX16" fmla="*/ 194184 w 457200"/>
              <a:gd name="connsiteY16" fmla="*/ 309149 h 381000"/>
              <a:gd name="connsiteX17" fmla="*/ 195077 w 457200"/>
              <a:gd name="connsiteY17" fmla="*/ 310042 h 381000"/>
              <a:gd name="connsiteX0-1" fmla="*/ 387009 w 458363"/>
              <a:gd name="connsiteY0-2" fmla="*/ 0 h 383884"/>
              <a:gd name="connsiteX1-3" fmla="*/ 149768 w 458363"/>
              <a:gd name="connsiteY1-4" fmla="*/ 237762 h 383884"/>
              <a:gd name="connsiteX2-5" fmla="*/ 73856 w 458363"/>
              <a:gd name="connsiteY2-6" fmla="*/ 161851 h 383884"/>
              <a:gd name="connsiteX3-7" fmla="*/ 0 w 458363"/>
              <a:gd name="connsiteY3-8" fmla="*/ 235711 h 383884"/>
              <a:gd name="connsiteX4-9" fmla="*/ 148173 w 458363"/>
              <a:gd name="connsiteY4-10" fmla="*/ 383884 h 383884"/>
              <a:gd name="connsiteX5-11" fmla="*/ 222052 w 458363"/>
              <a:gd name="connsiteY5-12" fmla="*/ 310004 h 383884"/>
              <a:gd name="connsiteX6-13" fmla="*/ 221140 w 458363"/>
              <a:gd name="connsiteY6-14" fmla="*/ 309102 h 383884"/>
              <a:gd name="connsiteX7-15" fmla="*/ 458363 w 458363"/>
              <a:gd name="connsiteY7-16" fmla="*/ 71354 h 383884"/>
              <a:gd name="connsiteX8-17" fmla="*/ 387009 w 458363"/>
              <a:gd name="connsiteY8-18" fmla="*/ 0 h 383884"/>
              <a:gd name="connsiteX9-19" fmla="*/ 195077 w 458363"/>
              <a:gd name="connsiteY9-20" fmla="*/ 310042 h 383884"/>
              <a:gd name="connsiteX10-21" fmla="*/ 148172 w 458363"/>
              <a:gd name="connsiteY10-22" fmla="*/ 356946 h 383884"/>
              <a:gd name="connsiteX11-23" fmla="*/ 26938 w 458363"/>
              <a:gd name="connsiteY11-24" fmla="*/ 235712 h 383884"/>
              <a:gd name="connsiteX12-25" fmla="*/ 73856 w 458363"/>
              <a:gd name="connsiteY12-26" fmla="*/ 188789 h 383884"/>
              <a:gd name="connsiteX13-27" fmla="*/ 149786 w 458363"/>
              <a:gd name="connsiteY13-28" fmla="*/ 264719 h 383884"/>
              <a:gd name="connsiteX14-29" fmla="*/ 431444 w 458363"/>
              <a:gd name="connsiteY14-30" fmla="*/ 71372 h 383884"/>
              <a:gd name="connsiteX15-31" fmla="*/ 194184 w 458363"/>
              <a:gd name="connsiteY15-32" fmla="*/ 309149 h 383884"/>
              <a:gd name="connsiteX16-33" fmla="*/ 195077 w 458363"/>
              <a:gd name="connsiteY16-34" fmla="*/ 310042 h 383884"/>
              <a:gd name="connsiteX0-35" fmla="*/ 387009 w 458363"/>
              <a:gd name="connsiteY0-36" fmla="*/ 0 h 383884"/>
              <a:gd name="connsiteX1-37" fmla="*/ 149768 w 458363"/>
              <a:gd name="connsiteY1-38" fmla="*/ 237762 h 383884"/>
              <a:gd name="connsiteX2-39" fmla="*/ 73856 w 458363"/>
              <a:gd name="connsiteY2-40" fmla="*/ 161851 h 383884"/>
              <a:gd name="connsiteX3-41" fmla="*/ 0 w 458363"/>
              <a:gd name="connsiteY3-42" fmla="*/ 235711 h 383884"/>
              <a:gd name="connsiteX4-43" fmla="*/ 148173 w 458363"/>
              <a:gd name="connsiteY4-44" fmla="*/ 383884 h 383884"/>
              <a:gd name="connsiteX5-45" fmla="*/ 222052 w 458363"/>
              <a:gd name="connsiteY5-46" fmla="*/ 310004 h 383884"/>
              <a:gd name="connsiteX6-47" fmla="*/ 221140 w 458363"/>
              <a:gd name="connsiteY6-48" fmla="*/ 309102 h 383884"/>
              <a:gd name="connsiteX7-49" fmla="*/ 458363 w 458363"/>
              <a:gd name="connsiteY7-50" fmla="*/ 71354 h 383884"/>
              <a:gd name="connsiteX8-51" fmla="*/ 387009 w 458363"/>
              <a:gd name="connsiteY8-52" fmla="*/ 0 h 383884"/>
              <a:gd name="connsiteX9-53" fmla="*/ 195077 w 458363"/>
              <a:gd name="connsiteY9-54" fmla="*/ 310042 h 383884"/>
              <a:gd name="connsiteX10-55" fmla="*/ 148172 w 458363"/>
              <a:gd name="connsiteY10-56" fmla="*/ 356946 h 383884"/>
              <a:gd name="connsiteX11-57" fmla="*/ 26938 w 458363"/>
              <a:gd name="connsiteY11-58" fmla="*/ 235712 h 383884"/>
              <a:gd name="connsiteX12-59" fmla="*/ 73856 w 458363"/>
              <a:gd name="connsiteY12-60" fmla="*/ 188789 h 383884"/>
              <a:gd name="connsiteX13-61" fmla="*/ 149786 w 458363"/>
              <a:gd name="connsiteY13-62" fmla="*/ 264719 h 383884"/>
              <a:gd name="connsiteX14-63" fmla="*/ 194184 w 458363"/>
              <a:gd name="connsiteY14-64" fmla="*/ 309149 h 383884"/>
              <a:gd name="connsiteX15-65" fmla="*/ 195077 w 458363"/>
              <a:gd name="connsiteY15-66" fmla="*/ 310042 h 383884"/>
              <a:gd name="connsiteX0-67" fmla="*/ 387009 w 458363"/>
              <a:gd name="connsiteY0-68" fmla="*/ 0 h 383884"/>
              <a:gd name="connsiteX1-69" fmla="*/ 149768 w 458363"/>
              <a:gd name="connsiteY1-70" fmla="*/ 237762 h 383884"/>
              <a:gd name="connsiteX2-71" fmla="*/ 73856 w 458363"/>
              <a:gd name="connsiteY2-72" fmla="*/ 161851 h 383884"/>
              <a:gd name="connsiteX3-73" fmla="*/ 0 w 458363"/>
              <a:gd name="connsiteY3-74" fmla="*/ 235711 h 383884"/>
              <a:gd name="connsiteX4-75" fmla="*/ 148173 w 458363"/>
              <a:gd name="connsiteY4-76" fmla="*/ 383884 h 383884"/>
              <a:gd name="connsiteX5-77" fmla="*/ 222052 w 458363"/>
              <a:gd name="connsiteY5-78" fmla="*/ 310004 h 383884"/>
              <a:gd name="connsiteX6-79" fmla="*/ 221140 w 458363"/>
              <a:gd name="connsiteY6-80" fmla="*/ 309102 h 383884"/>
              <a:gd name="connsiteX7-81" fmla="*/ 458363 w 458363"/>
              <a:gd name="connsiteY7-82" fmla="*/ 71354 h 383884"/>
              <a:gd name="connsiteX8-83" fmla="*/ 387009 w 458363"/>
              <a:gd name="connsiteY8-84" fmla="*/ 0 h 383884"/>
              <a:gd name="connsiteX9-85" fmla="*/ 194184 w 458363"/>
              <a:gd name="connsiteY9-86" fmla="*/ 309149 h 383884"/>
              <a:gd name="connsiteX10-87" fmla="*/ 148172 w 458363"/>
              <a:gd name="connsiteY10-88" fmla="*/ 356946 h 383884"/>
              <a:gd name="connsiteX11-89" fmla="*/ 26938 w 458363"/>
              <a:gd name="connsiteY11-90" fmla="*/ 235712 h 383884"/>
              <a:gd name="connsiteX12-91" fmla="*/ 73856 w 458363"/>
              <a:gd name="connsiteY12-92" fmla="*/ 188789 h 383884"/>
              <a:gd name="connsiteX13-93" fmla="*/ 149786 w 458363"/>
              <a:gd name="connsiteY13-94" fmla="*/ 264719 h 383884"/>
              <a:gd name="connsiteX14-95" fmla="*/ 194184 w 458363"/>
              <a:gd name="connsiteY14-96" fmla="*/ 309149 h 383884"/>
              <a:gd name="connsiteX0-97" fmla="*/ 387009 w 458363"/>
              <a:gd name="connsiteY0-98" fmla="*/ 0 h 383884"/>
              <a:gd name="connsiteX1-99" fmla="*/ 149768 w 458363"/>
              <a:gd name="connsiteY1-100" fmla="*/ 237762 h 383884"/>
              <a:gd name="connsiteX2-101" fmla="*/ 73856 w 458363"/>
              <a:gd name="connsiteY2-102" fmla="*/ 161851 h 383884"/>
              <a:gd name="connsiteX3-103" fmla="*/ 0 w 458363"/>
              <a:gd name="connsiteY3-104" fmla="*/ 235711 h 383884"/>
              <a:gd name="connsiteX4-105" fmla="*/ 148173 w 458363"/>
              <a:gd name="connsiteY4-106" fmla="*/ 383884 h 383884"/>
              <a:gd name="connsiteX5-107" fmla="*/ 222052 w 458363"/>
              <a:gd name="connsiteY5-108" fmla="*/ 310004 h 383884"/>
              <a:gd name="connsiteX6-109" fmla="*/ 221140 w 458363"/>
              <a:gd name="connsiteY6-110" fmla="*/ 309102 h 383884"/>
              <a:gd name="connsiteX7-111" fmla="*/ 458363 w 458363"/>
              <a:gd name="connsiteY7-112" fmla="*/ 71354 h 383884"/>
              <a:gd name="connsiteX8-113" fmla="*/ 387009 w 458363"/>
              <a:gd name="connsiteY8-114" fmla="*/ 0 h 383884"/>
              <a:gd name="connsiteX9-115" fmla="*/ 194184 w 458363"/>
              <a:gd name="connsiteY9-116" fmla="*/ 309149 h 383884"/>
              <a:gd name="connsiteX10-117" fmla="*/ 26938 w 458363"/>
              <a:gd name="connsiteY10-118" fmla="*/ 235712 h 383884"/>
              <a:gd name="connsiteX11-119" fmla="*/ 73856 w 458363"/>
              <a:gd name="connsiteY11-120" fmla="*/ 188789 h 383884"/>
              <a:gd name="connsiteX12-121" fmla="*/ 149786 w 458363"/>
              <a:gd name="connsiteY12-122" fmla="*/ 264719 h 383884"/>
              <a:gd name="connsiteX13-123" fmla="*/ 194184 w 458363"/>
              <a:gd name="connsiteY13-124" fmla="*/ 309149 h 383884"/>
              <a:gd name="connsiteX0-125" fmla="*/ 387009 w 458363"/>
              <a:gd name="connsiteY0-126" fmla="*/ 0 h 383884"/>
              <a:gd name="connsiteX1-127" fmla="*/ 149768 w 458363"/>
              <a:gd name="connsiteY1-128" fmla="*/ 237762 h 383884"/>
              <a:gd name="connsiteX2-129" fmla="*/ 73856 w 458363"/>
              <a:gd name="connsiteY2-130" fmla="*/ 161851 h 383884"/>
              <a:gd name="connsiteX3-131" fmla="*/ 0 w 458363"/>
              <a:gd name="connsiteY3-132" fmla="*/ 235711 h 383884"/>
              <a:gd name="connsiteX4-133" fmla="*/ 148173 w 458363"/>
              <a:gd name="connsiteY4-134" fmla="*/ 383884 h 383884"/>
              <a:gd name="connsiteX5-135" fmla="*/ 222052 w 458363"/>
              <a:gd name="connsiteY5-136" fmla="*/ 310004 h 383884"/>
              <a:gd name="connsiteX6-137" fmla="*/ 221140 w 458363"/>
              <a:gd name="connsiteY6-138" fmla="*/ 309102 h 383884"/>
              <a:gd name="connsiteX7-139" fmla="*/ 458363 w 458363"/>
              <a:gd name="connsiteY7-140" fmla="*/ 71354 h 383884"/>
              <a:gd name="connsiteX8-141" fmla="*/ 387009 w 458363"/>
              <a:gd name="connsiteY8-142" fmla="*/ 0 h 383884"/>
              <a:gd name="connsiteX9-143" fmla="*/ 149786 w 458363"/>
              <a:gd name="connsiteY9-144" fmla="*/ 264719 h 383884"/>
              <a:gd name="connsiteX10-145" fmla="*/ 26938 w 458363"/>
              <a:gd name="connsiteY10-146" fmla="*/ 235712 h 383884"/>
              <a:gd name="connsiteX11-147" fmla="*/ 73856 w 458363"/>
              <a:gd name="connsiteY11-148" fmla="*/ 188789 h 383884"/>
              <a:gd name="connsiteX12-149" fmla="*/ 149786 w 458363"/>
              <a:gd name="connsiteY12-150" fmla="*/ 264719 h 383884"/>
              <a:gd name="connsiteX0-151" fmla="*/ 387009 w 458363"/>
              <a:gd name="connsiteY0-152" fmla="*/ 0 h 383884"/>
              <a:gd name="connsiteX1-153" fmla="*/ 149768 w 458363"/>
              <a:gd name="connsiteY1-154" fmla="*/ 237762 h 383884"/>
              <a:gd name="connsiteX2-155" fmla="*/ 73856 w 458363"/>
              <a:gd name="connsiteY2-156" fmla="*/ 161851 h 383884"/>
              <a:gd name="connsiteX3-157" fmla="*/ 0 w 458363"/>
              <a:gd name="connsiteY3-158" fmla="*/ 235711 h 383884"/>
              <a:gd name="connsiteX4-159" fmla="*/ 148173 w 458363"/>
              <a:gd name="connsiteY4-160" fmla="*/ 383884 h 383884"/>
              <a:gd name="connsiteX5-161" fmla="*/ 222052 w 458363"/>
              <a:gd name="connsiteY5-162" fmla="*/ 310004 h 383884"/>
              <a:gd name="connsiteX6-163" fmla="*/ 221140 w 458363"/>
              <a:gd name="connsiteY6-164" fmla="*/ 309102 h 383884"/>
              <a:gd name="connsiteX7-165" fmla="*/ 458363 w 458363"/>
              <a:gd name="connsiteY7-166" fmla="*/ 71354 h 383884"/>
              <a:gd name="connsiteX8-167" fmla="*/ 387009 w 458363"/>
              <a:gd name="connsiteY8-168" fmla="*/ 0 h 383884"/>
              <a:gd name="connsiteX9-169" fmla="*/ 73856 w 458363"/>
              <a:gd name="connsiteY9-170" fmla="*/ 188789 h 383884"/>
              <a:gd name="connsiteX10-171" fmla="*/ 26938 w 458363"/>
              <a:gd name="connsiteY10-172" fmla="*/ 235712 h 383884"/>
              <a:gd name="connsiteX11-173" fmla="*/ 73856 w 458363"/>
              <a:gd name="connsiteY11-174" fmla="*/ 188789 h 383884"/>
              <a:gd name="connsiteX0-175" fmla="*/ 387009 w 458363"/>
              <a:gd name="connsiteY0-176" fmla="*/ 0 h 383884"/>
              <a:gd name="connsiteX1-177" fmla="*/ 149768 w 458363"/>
              <a:gd name="connsiteY1-178" fmla="*/ 237762 h 383884"/>
              <a:gd name="connsiteX2-179" fmla="*/ 73856 w 458363"/>
              <a:gd name="connsiteY2-180" fmla="*/ 161851 h 383884"/>
              <a:gd name="connsiteX3-181" fmla="*/ 0 w 458363"/>
              <a:gd name="connsiteY3-182" fmla="*/ 235711 h 383884"/>
              <a:gd name="connsiteX4-183" fmla="*/ 148173 w 458363"/>
              <a:gd name="connsiteY4-184" fmla="*/ 383884 h 383884"/>
              <a:gd name="connsiteX5-185" fmla="*/ 222052 w 458363"/>
              <a:gd name="connsiteY5-186" fmla="*/ 310004 h 383884"/>
              <a:gd name="connsiteX6-187" fmla="*/ 221140 w 458363"/>
              <a:gd name="connsiteY6-188" fmla="*/ 309102 h 383884"/>
              <a:gd name="connsiteX7-189" fmla="*/ 458363 w 458363"/>
              <a:gd name="connsiteY7-190" fmla="*/ 71354 h 383884"/>
              <a:gd name="connsiteX8-191" fmla="*/ 387009 w 458363"/>
              <a:gd name="connsiteY8-192" fmla="*/ 0 h 3838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458363" h="383884">
                <a:moveTo>
                  <a:pt x="387009" y="0"/>
                </a:moveTo>
                <a:lnTo>
                  <a:pt x="149768" y="237762"/>
                </a:lnTo>
                <a:lnTo>
                  <a:pt x="73856" y="161851"/>
                </a:lnTo>
                <a:lnTo>
                  <a:pt x="0" y="235711"/>
                </a:lnTo>
                <a:lnTo>
                  <a:pt x="148173" y="383884"/>
                </a:lnTo>
                <a:lnTo>
                  <a:pt x="222052" y="310004"/>
                </a:lnTo>
                <a:lnTo>
                  <a:pt x="221140" y="309102"/>
                </a:lnTo>
                <a:lnTo>
                  <a:pt x="458363" y="71354"/>
                </a:lnTo>
                <a:lnTo>
                  <a:pt x="387009" y="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6000"/>
          </a:p>
        </p:txBody>
      </p:sp>
      <p:sp>
        <p:nvSpPr>
          <p:cNvPr id="23" name="Oval 7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3133087" y="6738619"/>
            <a:ext cx="596724" cy="602752"/>
          </a:xfrm>
          <a:prstGeom prst="ellipse">
            <a:avLst/>
          </a:prstGeom>
          <a:solidFill>
            <a:srgbClr val="009587"/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6000"/>
          </a:p>
        </p:txBody>
      </p:sp>
      <p:sp>
        <p:nvSpPr>
          <p:cNvPr id="24" name="文本框 23"/>
          <p:cNvSpPr txBox="1"/>
          <p:nvPr>
            <p:custDataLst>
              <p:tags r:id="rId15"/>
            </p:custDataLst>
          </p:nvPr>
        </p:nvSpPr>
        <p:spPr>
          <a:xfrm>
            <a:off x="13729743" y="6550441"/>
            <a:ext cx="7959935" cy="1115269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kumimoji="1" lang="zh-CN" altLang="en-US" sz="2800" spc="150">
                <a:solidFill>
                  <a:srgbClr val="222222">
                    <a:lumMod val="75000"/>
                    <a:lumOff val="25000"/>
                  </a:srgb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+mn-ea"/>
              </a:rPr>
              <a:t>市面上数字化产品种类繁多，不知道哪家产品与企业自身最契合。</a:t>
            </a:r>
            <a:endParaRPr kumimoji="1" lang="zh-CN" altLang="en-US" sz="2800" spc="150">
              <a:solidFill>
                <a:srgbClr val="222222">
                  <a:lumMod val="75000"/>
                  <a:lumOff val="25000"/>
                </a:srgbClr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  <a:sym typeface="+mn-ea"/>
            </a:endParaRPr>
          </a:p>
        </p:txBody>
      </p:sp>
      <p:sp>
        <p:nvSpPr>
          <p:cNvPr id="25" name="任意形状 24"/>
          <p:cNvSpPr>
            <a:spLocks noChangeAspect="1"/>
          </p:cNvSpPr>
          <p:nvPr>
            <p:custDataLst>
              <p:tags r:id="rId16"/>
            </p:custDataLst>
          </p:nvPr>
        </p:nvSpPr>
        <p:spPr>
          <a:xfrm>
            <a:off x="13294987" y="6903308"/>
            <a:ext cx="272922" cy="273374"/>
          </a:xfrm>
          <a:custGeom>
            <a:avLst/>
            <a:gdLst>
              <a:gd name="connsiteX0" fmla="*/ 339254 w 409575"/>
              <a:gd name="connsiteY0" fmla="*/ 0 h 409575"/>
              <a:gd name="connsiteX1" fmla="*/ 205299 w 409575"/>
              <a:gd name="connsiteY1" fmla="*/ 134215 h 409575"/>
              <a:gd name="connsiteX2" fmla="*/ 71354 w 409575"/>
              <a:gd name="connsiteY2" fmla="*/ 0 h 409575"/>
              <a:gd name="connsiteX3" fmla="*/ 0 w 409575"/>
              <a:gd name="connsiteY3" fmla="*/ 71358 h 409575"/>
              <a:gd name="connsiteX4" fmla="*/ 134020 w 409575"/>
              <a:gd name="connsiteY4" fmla="*/ 205639 h 409575"/>
              <a:gd name="connsiteX5" fmla="*/ 0 w 409575"/>
              <a:gd name="connsiteY5" fmla="*/ 339923 h 409575"/>
              <a:gd name="connsiteX6" fmla="*/ 71354 w 409575"/>
              <a:gd name="connsiteY6" fmla="*/ 411282 h 409575"/>
              <a:gd name="connsiteX7" fmla="*/ 205299 w 409575"/>
              <a:gd name="connsiteY7" fmla="*/ 277067 h 409575"/>
              <a:gd name="connsiteX8" fmla="*/ 339254 w 409575"/>
              <a:gd name="connsiteY8" fmla="*/ 411282 h 409575"/>
              <a:gd name="connsiteX9" fmla="*/ 410598 w 409575"/>
              <a:gd name="connsiteY9" fmla="*/ 339923 h 409575"/>
              <a:gd name="connsiteX10" fmla="*/ 276588 w 409575"/>
              <a:gd name="connsiteY10" fmla="*/ 205639 h 409575"/>
              <a:gd name="connsiteX11" fmla="*/ 410598 w 409575"/>
              <a:gd name="connsiteY11" fmla="*/ 71358 h 409575"/>
              <a:gd name="connsiteX12" fmla="*/ 339254 w 409575"/>
              <a:gd name="connsiteY12" fmla="*/ 0 h 409575"/>
              <a:gd name="connsiteX13" fmla="*/ 383679 w 409575"/>
              <a:gd name="connsiteY13" fmla="*/ 339914 h 409575"/>
              <a:gd name="connsiteX14" fmla="*/ 339272 w 409575"/>
              <a:gd name="connsiteY14" fmla="*/ 384326 h 409575"/>
              <a:gd name="connsiteX15" fmla="*/ 205299 w 409575"/>
              <a:gd name="connsiteY15" fmla="*/ 250101 h 409575"/>
              <a:gd name="connsiteX16" fmla="*/ 71335 w 409575"/>
              <a:gd name="connsiteY16" fmla="*/ 384326 h 409575"/>
              <a:gd name="connsiteX17" fmla="*/ 26919 w 409575"/>
              <a:gd name="connsiteY17" fmla="*/ 339915 h 409575"/>
              <a:gd name="connsiteX18" fmla="*/ 160939 w 409575"/>
              <a:gd name="connsiteY18" fmla="*/ 205639 h 409575"/>
              <a:gd name="connsiteX19" fmla="*/ 26919 w 409575"/>
              <a:gd name="connsiteY19" fmla="*/ 71368 h 409575"/>
              <a:gd name="connsiteX20" fmla="*/ 71335 w 409575"/>
              <a:gd name="connsiteY20" fmla="*/ 26957 h 409575"/>
              <a:gd name="connsiteX21" fmla="*/ 205299 w 409575"/>
              <a:gd name="connsiteY21" fmla="*/ 161181 h 409575"/>
              <a:gd name="connsiteX22" fmla="*/ 339272 w 409575"/>
              <a:gd name="connsiteY22" fmla="*/ 26956 h 409575"/>
              <a:gd name="connsiteX23" fmla="*/ 383679 w 409575"/>
              <a:gd name="connsiteY23" fmla="*/ 71368 h 409575"/>
              <a:gd name="connsiteX24" fmla="*/ 249668 w 409575"/>
              <a:gd name="connsiteY24" fmla="*/ 205639 h 409575"/>
              <a:gd name="connsiteX25" fmla="*/ 383679 w 409575"/>
              <a:gd name="connsiteY25" fmla="*/ 339914 h 409575"/>
              <a:gd name="connsiteX0-1" fmla="*/ 339254 w 410598"/>
              <a:gd name="connsiteY0-2" fmla="*/ 0 h 411282"/>
              <a:gd name="connsiteX1-3" fmla="*/ 205299 w 410598"/>
              <a:gd name="connsiteY1-4" fmla="*/ 134215 h 411282"/>
              <a:gd name="connsiteX2-5" fmla="*/ 71354 w 410598"/>
              <a:gd name="connsiteY2-6" fmla="*/ 0 h 411282"/>
              <a:gd name="connsiteX3-7" fmla="*/ 0 w 410598"/>
              <a:gd name="connsiteY3-8" fmla="*/ 71358 h 411282"/>
              <a:gd name="connsiteX4-9" fmla="*/ 134020 w 410598"/>
              <a:gd name="connsiteY4-10" fmla="*/ 205639 h 411282"/>
              <a:gd name="connsiteX5-11" fmla="*/ 0 w 410598"/>
              <a:gd name="connsiteY5-12" fmla="*/ 339923 h 411282"/>
              <a:gd name="connsiteX6-13" fmla="*/ 71354 w 410598"/>
              <a:gd name="connsiteY6-14" fmla="*/ 411282 h 411282"/>
              <a:gd name="connsiteX7-15" fmla="*/ 205299 w 410598"/>
              <a:gd name="connsiteY7-16" fmla="*/ 277067 h 411282"/>
              <a:gd name="connsiteX8-17" fmla="*/ 339254 w 410598"/>
              <a:gd name="connsiteY8-18" fmla="*/ 411282 h 411282"/>
              <a:gd name="connsiteX9-19" fmla="*/ 410598 w 410598"/>
              <a:gd name="connsiteY9-20" fmla="*/ 339923 h 411282"/>
              <a:gd name="connsiteX10-21" fmla="*/ 276588 w 410598"/>
              <a:gd name="connsiteY10-22" fmla="*/ 205639 h 411282"/>
              <a:gd name="connsiteX11-23" fmla="*/ 410598 w 410598"/>
              <a:gd name="connsiteY11-24" fmla="*/ 71358 h 411282"/>
              <a:gd name="connsiteX12-25" fmla="*/ 339254 w 410598"/>
              <a:gd name="connsiteY12-26" fmla="*/ 0 h 411282"/>
              <a:gd name="connsiteX13-27" fmla="*/ 383679 w 410598"/>
              <a:gd name="connsiteY13-28" fmla="*/ 339914 h 411282"/>
              <a:gd name="connsiteX14-29" fmla="*/ 339272 w 410598"/>
              <a:gd name="connsiteY14-30" fmla="*/ 384326 h 411282"/>
              <a:gd name="connsiteX15-31" fmla="*/ 205299 w 410598"/>
              <a:gd name="connsiteY15-32" fmla="*/ 250101 h 411282"/>
              <a:gd name="connsiteX16-33" fmla="*/ 71335 w 410598"/>
              <a:gd name="connsiteY16-34" fmla="*/ 384326 h 411282"/>
              <a:gd name="connsiteX17-35" fmla="*/ 160939 w 410598"/>
              <a:gd name="connsiteY17-36" fmla="*/ 205639 h 411282"/>
              <a:gd name="connsiteX18-37" fmla="*/ 26919 w 410598"/>
              <a:gd name="connsiteY18-38" fmla="*/ 71368 h 411282"/>
              <a:gd name="connsiteX19-39" fmla="*/ 71335 w 410598"/>
              <a:gd name="connsiteY19-40" fmla="*/ 26957 h 411282"/>
              <a:gd name="connsiteX20-41" fmla="*/ 205299 w 410598"/>
              <a:gd name="connsiteY20-42" fmla="*/ 161181 h 411282"/>
              <a:gd name="connsiteX21-43" fmla="*/ 339272 w 410598"/>
              <a:gd name="connsiteY21-44" fmla="*/ 26956 h 411282"/>
              <a:gd name="connsiteX22-45" fmla="*/ 383679 w 410598"/>
              <a:gd name="connsiteY22-46" fmla="*/ 71368 h 411282"/>
              <a:gd name="connsiteX23-47" fmla="*/ 249668 w 410598"/>
              <a:gd name="connsiteY23-48" fmla="*/ 205639 h 411282"/>
              <a:gd name="connsiteX24-49" fmla="*/ 383679 w 410598"/>
              <a:gd name="connsiteY24-50" fmla="*/ 339914 h 411282"/>
              <a:gd name="connsiteX0-51" fmla="*/ 339254 w 410598"/>
              <a:gd name="connsiteY0-52" fmla="*/ 0 h 411282"/>
              <a:gd name="connsiteX1-53" fmla="*/ 205299 w 410598"/>
              <a:gd name="connsiteY1-54" fmla="*/ 134215 h 411282"/>
              <a:gd name="connsiteX2-55" fmla="*/ 71354 w 410598"/>
              <a:gd name="connsiteY2-56" fmla="*/ 0 h 411282"/>
              <a:gd name="connsiteX3-57" fmla="*/ 0 w 410598"/>
              <a:gd name="connsiteY3-58" fmla="*/ 71358 h 411282"/>
              <a:gd name="connsiteX4-59" fmla="*/ 134020 w 410598"/>
              <a:gd name="connsiteY4-60" fmla="*/ 205639 h 411282"/>
              <a:gd name="connsiteX5-61" fmla="*/ 0 w 410598"/>
              <a:gd name="connsiteY5-62" fmla="*/ 339923 h 411282"/>
              <a:gd name="connsiteX6-63" fmla="*/ 71354 w 410598"/>
              <a:gd name="connsiteY6-64" fmla="*/ 411282 h 411282"/>
              <a:gd name="connsiteX7-65" fmla="*/ 205299 w 410598"/>
              <a:gd name="connsiteY7-66" fmla="*/ 277067 h 411282"/>
              <a:gd name="connsiteX8-67" fmla="*/ 339254 w 410598"/>
              <a:gd name="connsiteY8-68" fmla="*/ 411282 h 411282"/>
              <a:gd name="connsiteX9-69" fmla="*/ 410598 w 410598"/>
              <a:gd name="connsiteY9-70" fmla="*/ 339923 h 411282"/>
              <a:gd name="connsiteX10-71" fmla="*/ 276588 w 410598"/>
              <a:gd name="connsiteY10-72" fmla="*/ 205639 h 411282"/>
              <a:gd name="connsiteX11-73" fmla="*/ 410598 w 410598"/>
              <a:gd name="connsiteY11-74" fmla="*/ 71358 h 411282"/>
              <a:gd name="connsiteX12-75" fmla="*/ 339254 w 410598"/>
              <a:gd name="connsiteY12-76" fmla="*/ 0 h 411282"/>
              <a:gd name="connsiteX13-77" fmla="*/ 383679 w 410598"/>
              <a:gd name="connsiteY13-78" fmla="*/ 339914 h 411282"/>
              <a:gd name="connsiteX14-79" fmla="*/ 339272 w 410598"/>
              <a:gd name="connsiteY14-80" fmla="*/ 384326 h 411282"/>
              <a:gd name="connsiteX15-81" fmla="*/ 205299 w 410598"/>
              <a:gd name="connsiteY15-82" fmla="*/ 250101 h 411282"/>
              <a:gd name="connsiteX16-83" fmla="*/ 160939 w 410598"/>
              <a:gd name="connsiteY16-84" fmla="*/ 205639 h 411282"/>
              <a:gd name="connsiteX17-85" fmla="*/ 26919 w 410598"/>
              <a:gd name="connsiteY17-86" fmla="*/ 71368 h 411282"/>
              <a:gd name="connsiteX18-87" fmla="*/ 71335 w 410598"/>
              <a:gd name="connsiteY18-88" fmla="*/ 26957 h 411282"/>
              <a:gd name="connsiteX19-89" fmla="*/ 205299 w 410598"/>
              <a:gd name="connsiteY19-90" fmla="*/ 161181 h 411282"/>
              <a:gd name="connsiteX20-91" fmla="*/ 339272 w 410598"/>
              <a:gd name="connsiteY20-92" fmla="*/ 26956 h 411282"/>
              <a:gd name="connsiteX21-93" fmla="*/ 383679 w 410598"/>
              <a:gd name="connsiteY21-94" fmla="*/ 71368 h 411282"/>
              <a:gd name="connsiteX22-95" fmla="*/ 249668 w 410598"/>
              <a:gd name="connsiteY22-96" fmla="*/ 205639 h 411282"/>
              <a:gd name="connsiteX23-97" fmla="*/ 383679 w 410598"/>
              <a:gd name="connsiteY23-98" fmla="*/ 339914 h 411282"/>
              <a:gd name="connsiteX0-99" fmla="*/ 339254 w 410598"/>
              <a:gd name="connsiteY0-100" fmla="*/ 0 h 411282"/>
              <a:gd name="connsiteX1-101" fmla="*/ 205299 w 410598"/>
              <a:gd name="connsiteY1-102" fmla="*/ 134215 h 411282"/>
              <a:gd name="connsiteX2-103" fmla="*/ 71354 w 410598"/>
              <a:gd name="connsiteY2-104" fmla="*/ 0 h 411282"/>
              <a:gd name="connsiteX3-105" fmla="*/ 0 w 410598"/>
              <a:gd name="connsiteY3-106" fmla="*/ 71358 h 411282"/>
              <a:gd name="connsiteX4-107" fmla="*/ 134020 w 410598"/>
              <a:gd name="connsiteY4-108" fmla="*/ 205639 h 411282"/>
              <a:gd name="connsiteX5-109" fmla="*/ 0 w 410598"/>
              <a:gd name="connsiteY5-110" fmla="*/ 339923 h 411282"/>
              <a:gd name="connsiteX6-111" fmla="*/ 71354 w 410598"/>
              <a:gd name="connsiteY6-112" fmla="*/ 411282 h 411282"/>
              <a:gd name="connsiteX7-113" fmla="*/ 205299 w 410598"/>
              <a:gd name="connsiteY7-114" fmla="*/ 277067 h 411282"/>
              <a:gd name="connsiteX8-115" fmla="*/ 339254 w 410598"/>
              <a:gd name="connsiteY8-116" fmla="*/ 411282 h 411282"/>
              <a:gd name="connsiteX9-117" fmla="*/ 410598 w 410598"/>
              <a:gd name="connsiteY9-118" fmla="*/ 339923 h 411282"/>
              <a:gd name="connsiteX10-119" fmla="*/ 276588 w 410598"/>
              <a:gd name="connsiteY10-120" fmla="*/ 205639 h 411282"/>
              <a:gd name="connsiteX11-121" fmla="*/ 410598 w 410598"/>
              <a:gd name="connsiteY11-122" fmla="*/ 71358 h 411282"/>
              <a:gd name="connsiteX12-123" fmla="*/ 339254 w 410598"/>
              <a:gd name="connsiteY12-124" fmla="*/ 0 h 411282"/>
              <a:gd name="connsiteX13-125" fmla="*/ 383679 w 410598"/>
              <a:gd name="connsiteY13-126" fmla="*/ 339914 h 411282"/>
              <a:gd name="connsiteX14-127" fmla="*/ 339272 w 410598"/>
              <a:gd name="connsiteY14-128" fmla="*/ 384326 h 411282"/>
              <a:gd name="connsiteX15-129" fmla="*/ 160939 w 410598"/>
              <a:gd name="connsiteY15-130" fmla="*/ 205639 h 411282"/>
              <a:gd name="connsiteX16-131" fmla="*/ 26919 w 410598"/>
              <a:gd name="connsiteY16-132" fmla="*/ 71368 h 411282"/>
              <a:gd name="connsiteX17-133" fmla="*/ 71335 w 410598"/>
              <a:gd name="connsiteY17-134" fmla="*/ 26957 h 411282"/>
              <a:gd name="connsiteX18-135" fmla="*/ 205299 w 410598"/>
              <a:gd name="connsiteY18-136" fmla="*/ 161181 h 411282"/>
              <a:gd name="connsiteX19-137" fmla="*/ 339272 w 410598"/>
              <a:gd name="connsiteY19-138" fmla="*/ 26956 h 411282"/>
              <a:gd name="connsiteX20-139" fmla="*/ 383679 w 410598"/>
              <a:gd name="connsiteY20-140" fmla="*/ 71368 h 411282"/>
              <a:gd name="connsiteX21-141" fmla="*/ 249668 w 410598"/>
              <a:gd name="connsiteY21-142" fmla="*/ 205639 h 411282"/>
              <a:gd name="connsiteX22-143" fmla="*/ 383679 w 410598"/>
              <a:gd name="connsiteY22-144" fmla="*/ 339914 h 411282"/>
              <a:gd name="connsiteX0-145" fmla="*/ 339254 w 410598"/>
              <a:gd name="connsiteY0-146" fmla="*/ 0 h 411282"/>
              <a:gd name="connsiteX1-147" fmla="*/ 205299 w 410598"/>
              <a:gd name="connsiteY1-148" fmla="*/ 134215 h 411282"/>
              <a:gd name="connsiteX2-149" fmla="*/ 71354 w 410598"/>
              <a:gd name="connsiteY2-150" fmla="*/ 0 h 411282"/>
              <a:gd name="connsiteX3-151" fmla="*/ 0 w 410598"/>
              <a:gd name="connsiteY3-152" fmla="*/ 71358 h 411282"/>
              <a:gd name="connsiteX4-153" fmla="*/ 134020 w 410598"/>
              <a:gd name="connsiteY4-154" fmla="*/ 205639 h 411282"/>
              <a:gd name="connsiteX5-155" fmla="*/ 0 w 410598"/>
              <a:gd name="connsiteY5-156" fmla="*/ 339923 h 411282"/>
              <a:gd name="connsiteX6-157" fmla="*/ 71354 w 410598"/>
              <a:gd name="connsiteY6-158" fmla="*/ 411282 h 411282"/>
              <a:gd name="connsiteX7-159" fmla="*/ 205299 w 410598"/>
              <a:gd name="connsiteY7-160" fmla="*/ 277067 h 411282"/>
              <a:gd name="connsiteX8-161" fmla="*/ 339254 w 410598"/>
              <a:gd name="connsiteY8-162" fmla="*/ 411282 h 411282"/>
              <a:gd name="connsiteX9-163" fmla="*/ 410598 w 410598"/>
              <a:gd name="connsiteY9-164" fmla="*/ 339923 h 411282"/>
              <a:gd name="connsiteX10-165" fmla="*/ 276588 w 410598"/>
              <a:gd name="connsiteY10-166" fmla="*/ 205639 h 411282"/>
              <a:gd name="connsiteX11-167" fmla="*/ 410598 w 410598"/>
              <a:gd name="connsiteY11-168" fmla="*/ 71358 h 411282"/>
              <a:gd name="connsiteX12-169" fmla="*/ 339254 w 410598"/>
              <a:gd name="connsiteY12-170" fmla="*/ 0 h 411282"/>
              <a:gd name="connsiteX13-171" fmla="*/ 383679 w 410598"/>
              <a:gd name="connsiteY13-172" fmla="*/ 339914 h 411282"/>
              <a:gd name="connsiteX14-173" fmla="*/ 160939 w 410598"/>
              <a:gd name="connsiteY14-174" fmla="*/ 205639 h 411282"/>
              <a:gd name="connsiteX15-175" fmla="*/ 26919 w 410598"/>
              <a:gd name="connsiteY15-176" fmla="*/ 71368 h 411282"/>
              <a:gd name="connsiteX16-177" fmla="*/ 71335 w 410598"/>
              <a:gd name="connsiteY16-178" fmla="*/ 26957 h 411282"/>
              <a:gd name="connsiteX17-179" fmla="*/ 205299 w 410598"/>
              <a:gd name="connsiteY17-180" fmla="*/ 161181 h 411282"/>
              <a:gd name="connsiteX18-181" fmla="*/ 339272 w 410598"/>
              <a:gd name="connsiteY18-182" fmla="*/ 26956 h 411282"/>
              <a:gd name="connsiteX19-183" fmla="*/ 383679 w 410598"/>
              <a:gd name="connsiteY19-184" fmla="*/ 71368 h 411282"/>
              <a:gd name="connsiteX20-185" fmla="*/ 249668 w 410598"/>
              <a:gd name="connsiteY20-186" fmla="*/ 205639 h 411282"/>
              <a:gd name="connsiteX21-187" fmla="*/ 383679 w 410598"/>
              <a:gd name="connsiteY21-188" fmla="*/ 339914 h 411282"/>
              <a:gd name="connsiteX0-189" fmla="*/ 339254 w 410598"/>
              <a:gd name="connsiteY0-190" fmla="*/ 0 h 411282"/>
              <a:gd name="connsiteX1-191" fmla="*/ 205299 w 410598"/>
              <a:gd name="connsiteY1-192" fmla="*/ 134215 h 411282"/>
              <a:gd name="connsiteX2-193" fmla="*/ 71354 w 410598"/>
              <a:gd name="connsiteY2-194" fmla="*/ 0 h 411282"/>
              <a:gd name="connsiteX3-195" fmla="*/ 0 w 410598"/>
              <a:gd name="connsiteY3-196" fmla="*/ 71358 h 411282"/>
              <a:gd name="connsiteX4-197" fmla="*/ 134020 w 410598"/>
              <a:gd name="connsiteY4-198" fmla="*/ 205639 h 411282"/>
              <a:gd name="connsiteX5-199" fmla="*/ 0 w 410598"/>
              <a:gd name="connsiteY5-200" fmla="*/ 339923 h 411282"/>
              <a:gd name="connsiteX6-201" fmla="*/ 71354 w 410598"/>
              <a:gd name="connsiteY6-202" fmla="*/ 411282 h 411282"/>
              <a:gd name="connsiteX7-203" fmla="*/ 205299 w 410598"/>
              <a:gd name="connsiteY7-204" fmla="*/ 277067 h 411282"/>
              <a:gd name="connsiteX8-205" fmla="*/ 339254 w 410598"/>
              <a:gd name="connsiteY8-206" fmla="*/ 411282 h 411282"/>
              <a:gd name="connsiteX9-207" fmla="*/ 410598 w 410598"/>
              <a:gd name="connsiteY9-208" fmla="*/ 339923 h 411282"/>
              <a:gd name="connsiteX10-209" fmla="*/ 276588 w 410598"/>
              <a:gd name="connsiteY10-210" fmla="*/ 205639 h 411282"/>
              <a:gd name="connsiteX11-211" fmla="*/ 410598 w 410598"/>
              <a:gd name="connsiteY11-212" fmla="*/ 71358 h 411282"/>
              <a:gd name="connsiteX12-213" fmla="*/ 339254 w 410598"/>
              <a:gd name="connsiteY12-214" fmla="*/ 0 h 411282"/>
              <a:gd name="connsiteX13-215" fmla="*/ 249668 w 410598"/>
              <a:gd name="connsiteY13-216" fmla="*/ 205639 h 411282"/>
              <a:gd name="connsiteX14-217" fmla="*/ 160939 w 410598"/>
              <a:gd name="connsiteY14-218" fmla="*/ 205639 h 411282"/>
              <a:gd name="connsiteX15-219" fmla="*/ 26919 w 410598"/>
              <a:gd name="connsiteY15-220" fmla="*/ 71368 h 411282"/>
              <a:gd name="connsiteX16-221" fmla="*/ 71335 w 410598"/>
              <a:gd name="connsiteY16-222" fmla="*/ 26957 h 411282"/>
              <a:gd name="connsiteX17-223" fmla="*/ 205299 w 410598"/>
              <a:gd name="connsiteY17-224" fmla="*/ 161181 h 411282"/>
              <a:gd name="connsiteX18-225" fmla="*/ 339272 w 410598"/>
              <a:gd name="connsiteY18-226" fmla="*/ 26956 h 411282"/>
              <a:gd name="connsiteX19-227" fmla="*/ 383679 w 410598"/>
              <a:gd name="connsiteY19-228" fmla="*/ 71368 h 411282"/>
              <a:gd name="connsiteX20-229" fmla="*/ 249668 w 410598"/>
              <a:gd name="connsiteY20-230" fmla="*/ 205639 h 411282"/>
              <a:gd name="connsiteX0-231" fmla="*/ 339254 w 410598"/>
              <a:gd name="connsiteY0-232" fmla="*/ 0 h 411282"/>
              <a:gd name="connsiteX1-233" fmla="*/ 205299 w 410598"/>
              <a:gd name="connsiteY1-234" fmla="*/ 134215 h 411282"/>
              <a:gd name="connsiteX2-235" fmla="*/ 71354 w 410598"/>
              <a:gd name="connsiteY2-236" fmla="*/ 0 h 411282"/>
              <a:gd name="connsiteX3-237" fmla="*/ 0 w 410598"/>
              <a:gd name="connsiteY3-238" fmla="*/ 71358 h 411282"/>
              <a:gd name="connsiteX4-239" fmla="*/ 134020 w 410598"/>
              <a:gd name="connsiteY4-240" fmla="*/ 205639 h 411282"/>
              <a:gd name="connsiteX5-241" fmla="*/ 0 w 410598"/>
              <a:gd name="connsiteY5-242" fmla="*/ 339923 h 411282"/>
              <a:gd name="connsiteX6-243" fmla="*/ 71354 w 410598"/>
              <a:gd name="connsiteY6-244" fmla="*/ 411282 h 411282"/>
              <a:gd name="connsiteX7-245" fmla="*/ 205299 w 410598"/>
              <a:gd name="connsiteY7-246" fmla="*/ 277067 h 411282"/>
              <a:gd name="connsiteX8-247" fmla="*/ 339254 w 410598"/>
              <a:gd name="connsiteY8-248" fmla="*/ 411282 h 411282"/>
              <a:gd name="connsiteX9-249" fmla="*/ 410598 w 410598"/>
              <a:gd name="connsiteY9-250" fmla="*/ 339923 h 411282"/>
              <a:gd name="connsiteX10-251" fmla="*/ 276588 w 410598"/>
              <a:gd name="connsiteY10-252" fmla="*/ 205639 h 411282"/>
              <a:gd name="connsiteX11-253" fmla="*/ 410598 w 410598"/>
              <a:gd name="connsiteY11-254" fmla="*/ 71358 h 411282"/>
              <a:gd name="connsiteX12-255" fmla="*/ 339254 w 410598"/>
              <a:gd name="connsiteY12-256" fmla="*/ 0 h 411282"/>
              <a:gd name="connsiteX13-257" fmla="*/ 383679 w 410598"/>
              <a:gd name="connsiteY13-258" fmla="*/ 71368 h 411282"/>
              <a:gd name="connsiteX14-259" fmla="*/ 160939 w 410598"/>
              <a:gd name="connsiteY14-260" fmla="*/ 205639 h 411282"/>
              <a:gd name="connsiteX15-261" fmla="*/ 26919 w 410598"/>
              <a:gd name="connsiteY15-262" fmla="*/ 71368 h 411282"/>
              <a:gd name="connsiteX16-263" fmla="*/ 71335 w 410598"/>
              <a:gd name="connsiteY16-264" fmla="*/ 26957 h 411282"/>
              <a:gd name="connsiteX17-265" fmla="*/ 205299 w 410598"/>
              <a:gd name="connsiteY17-266" fmla="*/ 161181 h 411282"/>
              <a:gd name="connsiteX18-267" fmla="*/ 339272 w 410598"/>
              <a:gd name="connsiteY18-268" fmla="*/ 26956 h 411282"/>
              <a:gd name="connsiteX19-269" fmla="*/ 383679 w 410598"/>
              <a:gd name="connsiteY19-270" fmla="*/ 71368 h 411282"/>
              <a:gd name="connsiteX0-271" fmla="*/ 339254 w 410598"/>
              <a:gd name="connsiteY0-272" fmla="*/ 0 h 411282"/>
              <a:gd name="connsiteX1-273" fmla="*/ 205299 w 410598"/>
              <a:gd name="connsiteY1-274" fmla="*/ 134215 h 411282"/>
              <a:gd name="connsiteX2-275" fmla="*/ 71354 w 410598"/>
              <a:gd name="connsiteY2-276" fmla="*/ 0 h 411282"/>
              <a:gd name="connsiteX3-277" fmla="*/ 0 w 410598"/>
              <a:gd name="connsiteY3-278" fmla="*/ 71358 h 411282"/>
              <a:gd name="connsiteX4-279" fmla="*/ 134020 w 410598"/>
              <a:gd name="connsiteY4-280" fmla="*/ 205639 h 411282"/>
              <a:gd name="connsiteX5-281" fmla="*/ 0 w 410598"/>
              <a:gd name="connsiteY5-282" fmla="*/ 339923 h 411282"/>
              <a:gd name="connsiteX6-283" fmla="*/ 71354 w 410598"/>
              <a:gd name="connsiteY6-284" fmla="*/ 411282 h 411282"/>
              <a:gd name="connsiteX7-285" fmla="*/ 205299 w 410598"/>
              <a:gd name="connsiteY7-286" fmla="*/ 277067 h 411282"/>
              <a:gd name="connsiteX8-287" fmla="*/ 339254 w 410598"/>
              <a:gd name="connsiteY8-288" fmla="*/ 411282 h 411282"/>
              <a:gd name="connsiteX9-289" fmla="*/ 410598 w 410598"/>
              <a:gd name="connsiteY9-290" fmla="*/ 339923 h 411282"/>
              <a:gd name="connsiteX10-291" fmla="*/ 276588 w 410598"/>
              <a:gd name="connsiteY10-292" fmla="*/ 205639 h 411282"/>
              <a:gd name="connsiteX11-293" fmla="*/ 410598 w 410598"/>
              <a:gd name="connsiteY11-294" fmla="*/ 71358 h 411282"/>
              <a:gd name="connsiteX12-295" fmla="*/ 339254 w 410598"/>
              <a:gd name="connsiteY12-296" fmla="*/ 0 h 411282"/>
              <a:gd name="connsiteX13-297" fmla="*/ 339272 w 410598"/>
              <a:gd name="connsiteY13-298" fmla="*/ 26956 h 411282"/>
              <a:gd name="connsiteX14-299" fmla="*/ 160939 w 410598"/>
              <a:gd name="connsiteY14-300" fmla="*/ 205639 h 411282"/>
              <a:gd name="connsiteX15-301" fmla="*/ 26919 w 410598"/>
              <a:gd name="connsiteY15-302" fmla="*/ 71368 h 411282"/>
              <a:gd name="connsiteX16-303" fmla="*/ 71335 w 410598"/>
              <a:gd name="connsiteY16-304" fmla="*/ 26957 h 411282"/>
              <a:gd name="connsiteX17-305" fmla="*/ 205299 w 410598"/>
              <a:gd name="connsiteY17-306" fmla="*/ 161181 h 411282"/>
              <a:gd name="connsiteX18-307" fmla="*/ 339272 w 410598"/>
              <a:gd name="connsiteY18-308" fmla="*/ 26956 h 411282"/>
              <a:gd name="connsiteX0-309" fmla="*/ 339254 w 410598"/>
              <a:gd name="connsiteY0-310" fmla="*/ 0 h 411282"/>
              <a:gd name="connsiteX1-311" fmla="*/ 205299 w 410598"/>
              <a:gd name="connsiteY1-312" fmla="*/ 134215 h 411282"/>
              <a:gd name="connsiteX2-313" fmla="*/ 71354 w 410598"/>
              <a:gd name="connsiteY2-314" fmla="*/ 0 h 411282"/>
              <a:gd name="connsiteX3-315" fmla="*/ 0 w 410598"/>
              <a:gd name="connsiteY3-316" fmla="*/ 71358 h 411282"/>
              <a:gd name="connsiteX4-317" fmla="*/ 134020 w 410598"/>
              <a:gd name="connsiteY4-318" fmla="*/ 205639 h 411282"/>
              <a:gd name="connsiteX5-319" fmla="*/ 0 w 410598"/>
              <a:gd name="connsiteY5-320" fmla="*/ 339923 h 411282"/>
              <a:gd name="connsiteX6-321" fmla="*/ 71354 w 410598"/>
              <a:gd name="connsiteY6-322" fmla="*/ 411282 h 411282"/>
              <a:gd name="connsiteX7-323" fmla="*/ 205299 w 410598"/>
              <a:gd name="connsiteY7-324" fmla="*/ 277067 h 411282"/>
              <a:gd name="connsiteX8-325" fmla="*/ 339254 w 410598"/>
              <a:gd name="connsiteY8-326" fmla="*/ 411282 h 411282"/>
              <a:gd name="connsiteX9-327" fmla="*/ 410598 w 410598"/>
              <a:gd name="connsiteY9-328" fmla="*/ 339923 h 411282"/>
              <a:gd name="connsiteX10-329" fmla="*/ 276588 w 410598"/>
              <a:gd name="connsiteY10-330" fmla="*/ 205639 h 411282"/>
              <a:gd name="connsiteX11-331" fmla="*/ 410598 w 410598"/>
              <a:gd name="connsiteY11-332" fmla="*/ 71358 h 411282"/>
              <a:gd name="connsiteX12-333" fmla="*/ 339254 w 410598"/>
              <a:gd name="connsiteY12-334" fmla="*/ 0 h 411282"/>
              <a:gd name="connsiteX13-335" fmla="*/ 205299 w 410598"/>
              <a:gd name="connsiteY13-336" fmla="*/ 161181 h 411282"/>
              <a:gd name="connsiteX14-337" fmla="*/ 160939 w 410598"/>
              <a:gd name="connsiteY14-338" fmla="*/ 205639 h 411282"/>
              <a:gd name="connsiteX15-339" fmla="*/ 26919 w 410598"/>
              <a:gd name="connsiteY15-340" fmla="*/ 71368 h 411282"/>
              <a:gd name="connsiteX16-341" fmla="*/ 71335 w 410598"/>
              <a:gd name="connsiteY16-342" fmla="*/ 26957 h 411282"/>
              <a:gd name="connsiteX17-343" fmla="*/ 205299 w 410598"/>
              <a:gd name="connsiteY17-344" fmla="*/ 161181 h 411282"/>
              <a:gd name="connsiteX0-345" fmla="*/ 339254 w 410598"/>
              <a:gd name="connsiteY0-346" fmla="*/ 0 h 411282"/>
              <a:gd name="connsiteX1-347" fmla="*/ 205299 w 410598"/>
              <a:gd name="connsiteY1-348" fmla="*/ 134215 h 411282"/>
              <a:gd name="connsiteX2-349" fmla="*/ 71354 w 410598"/>
              <a:gd name="connsiteY2-350" fmla="*/ 0 h 411282"/>
              <a:gd name="connsiteX3-351" fmla="*/ 0 w 410598"/>
              <a:gd name="connsiteY3-352" fmla="*/ 71358 h 411282"/>
              <a:gd name="connsiteX4-353" fmla="*/ 134020 w 410598"/>
              <a:gd name="connsiteY4-354" fmla="*/ 205639 h 411282"/>
              <a:gd name="connsiteX5-355" fmla="*/ 0 w 410598"/>
              <a:gd name="connsiteY5-356" fmla="*/ 339923 h 411282"/>
              <a:gd name="connsiteX6-357" fmla="*/ 71354 w 410598"/>
              <a:gd name="connsiteY6-358" fmla="*/ 411282 h 411282"/>
              <a:gd name="connsiteX7-359" fmla="*/ 205299 w 410598"/>
              <a:gd name="connsiteY7-360" fmla="*/ 277067 h 411282"/>
              <a:gd name="connsiteX8-361" fmla="*/ 339254 w 410598"/>
              <a:gd name="connsiteY8-362" fmla="*/ 411282 h 411282"/>
              <a:gd name="connsiteX9-363" fmla="*/ 410598 w 410598"/>
              <a:gd name="connsiteY9-364" fmla="*/ 339923 h 411282"/>
              <a:gd name="connsiteX10-365" fmla="*/ 276588 w 410598"/>
              <a:gd name="connsiteY10-366" fmla="*/ 205639 h 411282"/>
              <a:gd name="connsiteX11-367" fmla="*/ 410598 w 410598"/>
              <a:gd name="connsiteY11-368" fmla="*/ 71358 h 411282"/>
              <a:gd name="connsiteX12-369" fmla="*/ 339254 w 410598"/>
              <a:gd name="connsiteY12-370" fmla="*/ 0 h 411282"/>
              <a:gd name="connsiteX13-371" fmla="*/ 71335 w 410598"/>
              <a:gd name="connsiteY13-372" fmla="*/ 26957 h 411282"/>
              <a:gd name="connsiteX14-373" fmla="*/ 160939 w 410598"/>
              <a:gd name="connsiteY14-374" fmla="*/ 205639 h 411282"/>
              <a:gd name="connsiteX15-375" fmla="*/ 26919 w 410598"/>
              <a:gd name="connsiteY15-376" fmla="*/ 71368 h 411282"/>
              <a:gd name="connsiteX16-377" fmla="*/ 71335 w 410598"/>
              <a:gd name="connsiteY16-378" fmla="*/ 26957 h 411282"/>
              <a:gd name="connsiteX0-379" fmla="*/ 339254 w 410598"/>
              <a:gd name="connsiteY0-380" fmla="*/ 0 h 411282"/>
              <a:gd name="connsiteX1-381" fmla="*/ 205299 w 410598"/>
              <a:gd name="connsiteY1-382" fmla="*/ 134215 h 411282"/>
              <a:gd name="connsiteX2-383" fmla="*/ 71354 w 410598"/>
              <a:gd name="connsiteY2-384" fmla="*/ 0 h 411282"/>
              <a:gd name="connsiteX3-385" fmla="*/ 0 w 410598"/>
              <a:gd name="connsiteY3-386" fmla="*/ 71358 h 411282"/>
              <a:gd name="connsiteX4-387" fmla="*/ 134020 w 410598"/>
              <a:gd name="connsiteY4-388" fmla="*/ 205639 h 411282"/>
              <a:gd name="connsiteX5-389" fmla="*/ 0 w 410598"/>
              <a:gd name="connsiteY5-390" fmla="*/ 339923 h 411282"/>
              <a:gd name="connsiteX6-391" fmla="*/ 71354 w 410598"/>
              <a:gd name="connsiteY6-392" fmla="*/ 411282 h 411282"/>
              <a:gd name="connsiteX7-393" fmla="*/ 205299 w 410598"/>
              <a:gd name="connsiteY7-394" fmla="*/ 277067 h 411282"/>
              <a:gd name="connsiteX8-395" fmla="*/ 339254 w 410598"/>
              <a:gd name="connsiteY8-396" fmla="*/ 411282 h 411282"/>
              <a:gd name="connsiteX9-397" fmla="*/ 410598 w 410598"/>
              <a:gd name="connsiteY9-398" fmla="*/ 339923 h 411282"/>
              <a:gd name="connsiteX10-399" fmla="*/ 276588 w 410598"/>
              <a:gd name="connsiteY10-400" fmla="*/ 205639 h 411282"/>
              <a:gd name="connsiteX11-401" fmla="*/ 410598 w 410598"/>
              <a:gd name="connsiteY11-402" fmla="*/ 71358 h 411282"/>
              <a:gd name="connsiteX12-403" fmla="*/ 339254 w 410598"/>
              <a:gd name="connsiteY12-404" fmla="*/ 0 h 411282"/>
              <a:gd name="connsiteX13-405" fmla="*/ 26919 w 410598"/>
              <a:gd name="connsiteY13-406" fmla="*/ 71368 h 411282"/>
              <a:gd name="connsiteX14-407" fmla="*/ 160939 w 410598"/>
              <a:gd name="connsiteY14-408" fmla="*/ 205639 h 411282"/>
              <a:gd name="connsiteX15-409" fmla="*/ 26919 w 410598"/>
              <a:gd name="connsiteY15-410" fmla="*/ 71368 h 411282"/>
              <a:gd name="connsiteX0-411" fmla="*/ 339254 w 410598"/>
              <a:gd name="connsiteY0-412" fmla="*/ 0 h 411282"/>
              <a:gd name="connsiteX1-413" fmla="*/ 205299 w 410598"/>
              <a:gd name="connsiteY1-414" fmla="*/ 134215 h 411282"/>
              <a:gd name="connsiteX2-415" fmla="*/ 71354 w 410598"/>
              <a:gd name="connsiteY2-416" fmla="*/ 0 h 411282"/>
              <a:gd name="connsiteX3-417" fmla="*/ 0 w 410598"/>
              <a:gd name="connsiteY3-418" fmla="*/ 71358 h 411282"/>
              <a:gd name="connsiteX4-419" fmla="*/ 134020 w 410598"/>
              <a:gd name="connsiteY4-420" fmla="*/ 205639 h 411282"/>
              <a:gd name="connsiteX5-421" fmla="*/ 0 w 410598"/>
              <a:gd name="connsiteY5-422" fmla="*/ 339923 h 411282"/>
              <a:gd name="connsiteX6-423" fmla="*/ 71354 w 410598"/>
              <a:gd name="connsiteY6-424" fmla="*/ 411282 h 411282"/>
              <a:gd name="connsiteX7-425" fmla="*/ 205299 w 410598"/>
              <a:gd name="connsiteY7-426" fmla="*/ 277067 h 411282"/>
              <a:gd name="connsiteX8-427" fmla="*/ 339254 w 410598"/>
              <a:gd name="connsiteY8-428" fmla="*/ 411282 h 411282"/>
              <a:gd name="connsiteX9-429" fmla="*/ 410598 w 410598"/>
              <a:gd name="connsiteY9-430" fmla="*/ 339923 h 411282"/>
              <a:gd name="connsiteX10-431" fmla="*/ 276588 w 410598"/>
              <a:gd name="connsiteY10-432" fmla="*/ 205639 h 411282"/>
              <a:gd name="connsiteX11-433" fmla="*/ 410598 w 410598"/>
              <a:gd name="connsiteY11-434" fmla="*/ 71358 h 411282"/>
              <a:gd name="connsiteX12-435" fmla="*/ 339254 w 410598"/>
              <a:gd name="connsiteY12-436" fmla="*/ 0 h 4112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410598" h="411282">
                <a:moveTo>
                  <a:pt x="339254" y="0"/>
                </a:moveTo>
                <a:lnTo>
                  <a:pt x="205299" y="134215"/>
                </a:lnTo>
                <a:lnTo>
                  <a:pt x="71354" y="0"/>
                </a:lnTo>
                <a:lnTo>
                  <a:pt x="0" y="71358"/>
                </a:lnTo>
                <a:lnTo>
                  <a:pt x="134020" y="205639"/>
                </a:lnTo>
                <a:lnTo>
                  <a:pt x="0" y="339923"/>
                </a:lnTo>
                <a:lnTo>
                  <a:pt x="71354" y="411282"/>
                </a:lnTo>
                <a:lnTo>
                  <a:pt x="205299" y="277067"/>
                </a:lnTo>
                <a:lnTo>
                  <a:pt x="339254" y="411282"/>
                </a:lnTo>
                <a:lnTo>
                  <a:pt x="410598" y="339923"/>
                </a:lnTo>
                <a:lnTo>
                  <a:pt x="276588" y="205639"/>
                </a:lnTo>
                <a:lnTo>
                  <a:pt x="410598" y="71358"/>
                </a:lnTo>
                <a:lnTo>
                  <a:pt x="339254" y="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6000"/>
          </a:p>
        </p:txBody>
      </p:sp>
      <p:sp>
        <p:nvSpPr>
          <p:cNvPr id="26" name="Oval 6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661278" y="8546874"/>
            <a:ext cx="596724" cy="602752"/>
          </a:xfrm>
          <a:prstGeom prst="ellipse">
            <a:avLst/>
          </a:prstGeom>
          <a:solidFill>
            <a:srgbClr val="2196F3"/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6000"/>
          </a:p>
        </p:txBody>
      </p:sp>
      <p:sp>
        <p:nvSpPr>
          <p:cNvPr id="27" name="文本框 26"/>
          <p:cNvSpPr txBox="1"/>
          <p:nvPr>
            <p:custDataLst>
              <p:tags r:id="rId18"/>
            </p:custDataLst>
          </p:nvPr>
        </p:nvSpPr>
        <p:spPr>
          <a:xfrm>
            <a:off x="3258001" y="8374590"/>
            <a:ext cx="7959935" cy="111526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kumimoji="1" lang="en-US" altLang="zh-CN" sz="2800" b="1" spc="150" dirty="0">
                <a:solidFill>
                  <a:srgbClr val="2196F3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+mn-ea"/>
              </a:rPr>
              <a:t>[</a:t>
            </a:r>
            <a:r>
              <a:rPr kumimoji="1" lang="zh-CN" altLang="en-US" sz="2800" b="1" spc="150" dirty="0">
                <a:solidFill>
                  <a:srgbClr val="2196F3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+mn-ea"/>
              </a:rPr>
              <a:t>兼容</a:t>
            </a:r>
            <a:r>
              <a:rPr kumimoji="1" lang="en-US" altLang="zh-CN" sz="2800" b="1" spc="150" dirty="0">
                <a:solidFill>
                  <a:srgbClr val="2196F3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+mn-ea"/>
              </a:rPr>
              <a:t>]</a:t>
            </a:r>
            <a:r>
              <a:rPr kumimoji="1" lang="zh-CN" altLang="en-US" sz="2800" spc="150" dirty="0">
                <a:solidFill>
                  <a:srgbClr val="222222">
                    <a:lumMod val="75000"/>
                    <a:lumOff val="25000"/>
                  </a:srgb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+mn-ea"/>
              </a:rPr>
              <a:t>充分考虑企业现有的业务系统，给出最佳的数据连接方案，让多个</a:t>
            </a:r>
            <a:r>
              <a:rPr kumimoji="1" lang="en-US" altLang="zh-CN" sz="2800" spc="150" dirty="0">
                <a:solidFill>
                  <a:srgbClr val="222222">
                    <a:lumMod val="75000"/>
                    <a:lumOff val="25000"/>
                  </a:srgb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+mn-ea"/>
              </a:rPr>
              <a:t>“</a:t>
            </a:r>
            <a:r>
              <a:rPr kumimoji="1" lang="zh-CN" altLang="en-US" sz="2800" spc="150" dirty="0">
                <a:solidFill>
                  <a:srgbClr val="222222">
                    <a:lumMod val="75000"/>
                    <a:lumOff val="25000"/>
                  </a:srgb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+mn-ea"/>
              </a:rPr>
              <a:t>单点系统</a:t>
            </a:r>
            <a:r>
              <a:rPr kumimoji="1" lang="en-US" altLang="zh-CN" sz="2800" spc="150" dirty="0">
                <a:solidFill>
                  <a:srgbClr val="222222">
                    <a:lumMod val="75000"/>
                    <a:lumOff val="25000"/>
                  </a:srgb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+mn-ea"/>
              </a:rPr>
              <a:t>”</a:t>
            </a:r>
            <a:r>
              <a:rPr kumimoji="1" lang="zh-CN" altLang="en-US" sz="2800" spc="150" dirty="0">
                <a:solidFill>
                  <a:srgbClr val="222222">
                    <a:lumMod val="75000"/>
                    <a:lumOff val="25000"/>
                  </a:srgb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+mn-ea"/>
              </a:rPr>
              <a:t>连成整体。</a:t>
            </a:r>
            <a:endParaRPr kumimoji="1" lang="zh-CN" altLang="en-US" sz="2800" spc="150" dirty="0">
              <a:solidFill>
                <a:srgbClr val="222222">
                  <a:lumMod val="75000"/>
                  <a:lumOff val="25000"/>
                </a:srgbClr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  <a:sym typeface="+mn-ea"/>
            </a:endParaRPr>
          </a:p>
        </p:txBody>
      </p:sp>
      <p:sp>
        <p:nvSpPr>
          <p:cNvPr id="28" name="任意形状 27"/>
          <p:cNvSpPr>
            <a:spLocks noChangeAspect="1"/>
          </p:cNvSpPr>
          <p:nvPr>
            <p:custDataLst>
              <p:tags r:id="rId19"/>
            </p:custDataLst>
          </p:nvPr>
        </p:nvSpPr>
        <p:spPr>
          <a:xfrm>
            <a:off x="2796433" y="8711563"/>
            <a:ext cx="326412" cy="273374"/>
          </a:xfrm>
          <a:custGeom>
            <a:avLst/>
            <a:gdLst>
              <a:gd name="connsiteX0" fmla="*/ 387009 w 457200"/>
              <a:gd name="connsiteY0" fmla="*/ 0 h 381000"/>
              <a:gd name="connsiteX1" fmla="*/ 149768 w 457200"/>
              <a:gd name="connsiteY1" fmla="*/ 237762 h 381000"/>
              <a:gd name="connsiteX2" fmla="*/ 73856 w 457200"/>
              <a:gd name="connsiteY2" fmla="*/ 161851 h 381000"/>
              <a:gd name="connsiteX3" fmla="*/ 0 w 457200"/>
              <a:gd name="connsiteY3" fmla="*/ 235711 h 381000"/>
              <a:gd name="connsiteX4" fmla="*/ 148173 w 457200"/>
              <a:gd name="connsiteY4" fmla="*/ 383884 h 381000"/>
              <a:gd name="connsiteX5" fmla="*/ 222052 w 457200"/>
              <a:gd name="connsiteY5" fmla="*/ 310004 h 381000"/>
              <a:gd name="connsiteX6" fmla="*/ 221140 w 457200"/>
              <a:gd name="connsiteY6" fmla="*/ 309102 h 381000"/>
              <a:gd name="connsiteX7" fmla="*/ 458363 w 457200"/>
              <a:gd name="connsiteY7" fmla="*/ 71354 h 381000"/>
              <a:gd name="connsiteX8" fmla="*/ 387009 w 457200"/>
              <a:gd name="connsiteY8" fmla="*/ 0 h 381000"/>
              <a:gd name="connsiteX9" fmla="*/ 195077 w 457200"/>
              <a:gd name="connsiteY9" fmla="*/ 310042 h 381000"/>
              <a:gd name="connsiteX10" fmla="*/ 148172 w 457200"/>
              <a:gd name="connsiteY10" fmla="*/ 356946 h 381000"/>
              <a:gd name="connsiteX11" fmla="*/ 26938 w 457200"/>
              <a:gd name="connsiteY11" fmla="*/ 235712 h 381000"/>
              <a:gd name="connsiteX12" fmla="*/ 73856 w 457200"/>
              <a:gd name="connsiteY12" fmla="*/ 188789 h 381000"/>
              <a:gd name="connsiteX13" fmla="*/ 149786 w 457200"/>
              <a:gd name="connsiteY13" fmla="*/ 264719 h 381000"/>
              <a:gd name="connsiteX14" fmla="*/ 387028 w 457200"/>
              <a:gd name="connsiteY14" fmla="*/ 26957 h 381000"/>
              <a:gd name="connsiteX15" fmla="*/ 431444 w 457200"/>
              <a:gd name="connsiteY15" fmla="*/ 71372 h 381000"/>
              <a:gd name="connsiteX16" fmla="*/ 194184 w 457200"/>
              <a:gd name="connsiteY16" fmla="*/ 309149 h 381000"/>
              <a:gd name="connsiteX17" fmla="*/ 195077 w 457200"/>
              <a:gd name="connsiteY17" fmla="*/ 310042 h 381000"/>
              <a:gd name="connsiteX0-1" fmla="*/ 387009 w 458363"/>
              <a:gd name="connsiteY0-2" fmla="*/ 0 h 383884"/>
              <a:gd name="connsiteX1-3" fmla="*/ 149768 w 458363"/>
              <a:gd name="connsiteY1-4" fmla="*/ 237762 h 383884"/>
              <a:gd name="connsiteX2-5" fmla="*/ 73856 w 458363"/>
              <a:gd name="connsiteY2-6" fmla="*/ 161851 h 383884"/>
              <a:gd name="connsiteX3-7" fmla="*/ 0 w 458363"/>
              <a:gd name="connsiteY3-8" fmla="*/ 235711 h 383884"/>
              <a:gd name="connsiteX4-9" fmla="*/ 148173 w 458363"/>
              <a:gd name="connsiteY4-10" fmla="*/ 383884 h 383884"/>
              <a:gd name="connsiteX5-11" fmla="*/ 222052 w 458363"/>
              <a:gd name="connsiteY5-12" fmla="*/ 310004 h 383884"/>
              <a:gd name="connsiteX6-13" fmla="*/ 221140 w 458363"/>
              <a:gd name="connsiteY6-14" fmla="*/ 309102 h 383884"/>
              <a:gd name="connsiteX7-15" fmla="*/ 458363 w 458363"/>
              <a:gd name="connsiteY7-16" fmla="*/ 71354 h 383884"/>
              <a:gd name="connsiteX8-17" fmla="*/ 387009 w 458363"/>
              <a:gd name="connsiteY8-18" fmla="*/ 0 h 383884"/>
              <a:gd name="connsiteX9-19" fmla="*/ 195077 w 458363"/>
              <a:gd name="connsiteY9-20" fmla="*/ 310042 h 383884"/>
              <a:gd name="connsiteX10-21" fmla="*/ 148172 w 458363"/>
              <a:gd name="connsiteY10-22" fmla="*/ 356946 h 383884"/>
              <a:gd name="connsiteX11-23" fmla="*/ 26938 w 458363"/>
              <a:gd name="connsiteY11-24" fmla="*/ 235712 h 383884"/>
              <a:gd name="connsiteX12-25" fmla="*/ 73856 w 458363"/>
              <a:gd name="connsiteY12-26" fmla="*/ 188789 h 383884"/>
              <a:gd name="connsiteX13-27" fmla="*/ 149786 w 458363"/>
              <a:gd name="connsiteY13-28" fmla="*/ 264719 h 383884"/>
              <a:gd name="connsiteX14-29" fmla="*/ 431444 w 458363"/>
              <a:gd name="connsiteY14-30" fmla="*/ 71372 h 383884"/>
              <a:gd name="connsiteX15-31" fmla="*/ 194184 w 458363"/>
              <a:gd name="connsiteY15-32" fmla="*/ 309149 h 383884"/>
              <a:gd name="connsiteX16-33" fmla="*/ 195077 w 458363"/>
              <a:gd name="connsiteY16-34" fmla="*/ 310042 h 383884"/>
              <a:gd name="connsiteX0-35" fmla="*/ 387009 w 458363"/>
              <a:gd name="connsiteY0-36" fmla="*/ 0 h 383884"/>
              <a:gd name="connsiteX1-37" fmla="*/ 149768 w 458363"/>
              <a:gd name="connsiteY1-38" fmla="*/ 237762 h 383884"/>
              <a:gd name="connsiteX2-39" fmla="*/ 73856 w 458363"/>
              <a:gd name="connsiteY2-40" fmla="*/ 161851 h 383884"/>
              <a:gd name="connsiteX3-41" fmla="*/ 0 w 458363"/>
              <a:gd name="connsiteY3-42" fmla="*/ 235711 h 383884"/>
              <a:gd name="connsiteX4-43" fmla="*/ 148173 w 458363"/>
              <a:gd name="connsiteY4-44" fmla="*/ 383884 h 383884"/>
              <a:gd name="connsiteX5-45" fmla="*/ 222052 w 458363"/>
              <a:gd name="connsiteY5-46" fmla="*/ 310004 h 383884"/>
              <a:gd name="connsiteX6-47" fmla="*/ 221140 w 458363"/>
              <a:gd name="connsiteY6-48" fmla="*/ 309102 h 383884"/>
              <a:gd name="connsiteX7-49" fmla="*/ 458363 w 458363"/>
              <a:gd name="connsiteY7-50" fmla="*/ 71354 h 383884"/>
              <a:gd name="connsiteX8-51" fmla="*/ 387009 w 458363"/>
              <a:gd name="connsiteY8-52" fmla="*/ 0 h 383884"/>
              <a:gd name="connsiteX9-53" fmla="*/ 195077 w 458363"/>
              <a:gd name="connsiteY9-54" fmla="*/ 310042 h 383884"/>
              <a:gd name="connsiteX10-55" fmla="*/ 148172 w 458363"/>
              <a:gd name="connsiteY10-56" fmla="*/ 356946 h 383884"/>
              <a:gd name="connsiteX11-57" fmla="*/ 26938 w 458363"/>
              <a:gd name="connsiteY11-58" fmla="*/ 235712 h 383884"/>
              <a:gd name="connsiteX12-59" fmla="*/ 73856 w 458363"/>
              <a:gd name="connsiteY12-60" fmla="*/ 188789 h 383884"/>
              <a:gd name="connsiteX13-61" fmla="*/ 149786 w 458363"/>
              <a:gd name="connsiteY13-62" fmla="*/ 264719 h 383884"/>
              <a:gd name="connsiteX14-63" fmla="*/ 194184 w 458363"/>
              <a:gd name="connsiteY14-64" fmla="*/ 309149 h 383884"/>
              <a:gd name="connsiteX15-65" fmla="*/ 195077 w 458363"/>
              <a:gd name="connsiteY15-66" fmla="*/ 310042 h 383884"/>
              <a:gd name="connsiteX0-67" fmla="*/ 387009 w 458363"/>
              <a:gd name="connsiteY0-68" fmla="*/ 0 h 383884"/>
              <a:gd name="connsiteX1-69" fmla="*/ 149768 w 458363"/>
              <a:gd name="connsiteY1-70" fmla="*/ 237762 h 383884"/>
              <a:gd name="connsiteX2-71" fmla="*/ 73856 w 458363"/>
              <a:gd name="connsiteY2-72" fmla="*/ 161851 h 383884"/>
              <a:gd name="connsiteX3-73" fmla="*/ 0 w 458363"/>
              <a:gd name="connsiteY3-74" fmla="*/ 235711 h 383884"/>
              <a:gd name="connsiteX4-75" fmla="*/ 148173 w 458363"/>
              <a:gd name="connsiteY4-76" fmla="*/ 383884 h 383884"/>
              <a:gd name="connsiteX5-77" fmla="*/ 222052 w 458363"/>
              <a:gd name="connsiteY5-78" fmla="*/ 310004 h 383884"/>
              <a:gd name="connsiteX6-79" fmla="*/ 221140 w 458363"/>
              <a:gd name="connsiteY6-80" fmla="*/ 309102 h 383884"/>
              <a:gd name="connsiteX7-81" fmla="*/ 458363 w 458363"/>
              <a:gd name="connsiteY7-82" fmla="*/ 71354 h 383884"/>
              <a:gd name="connsiteX8-83" fmla="*/ 387009 w 458363"/>
              <a:gd name="connsiteY8-84" fmla="*/ 0 h 383884"/>
              <a:gd name="connsiteX9-85" fmla="*/ 194184 w 458363"/>
              <a:gd name="connsiteY9-86" fmla="*/ 309149 h 383884"/>
              <a:gd name="connsiteX10-87" fmla="*/ 148172 w 458363"/>
              <a:gd name="connsiteY10-88" fmla="*/ 356946 h 383884"/>
              <a:gd name="connsiteX11-89" fmla="*/ 26938 w 458363"/>
              <a:gd name="connsiteY11-90" fmla="*/ 235712 h 383884"/>
              <a:gd name="connsiteX12-91" fmla="*/ 73856 w 458363"/>
              <a:gd name="connsiteY12-92" fmla="*/ 188789 h 383884"/>
              <a:gd name="connsiteX13-93" fmla="*/ 149786 w 458363"/>
              <a:gd name="connsiteY13-94" fmla="*/ 264719 h 383884"/>
              <a:gd name="connsiteX14-95" fmla="*/ 194184 w 458363"/>
              <a:gd name="connsiteY14-96" fmla="*/ 309149 h 383884"/>
              <a:gd name="connsiteX0-97" fmla="*/ 387009 w 458363"/>
              <a:gd name="connsiteY0-98" fmla="*/ 0 h 383884"/>
              <a:gd name="connsiteX1-99" fmla="*/ 149768 w 458363"/>
              <a:gd name="connsiteY1-100" fmla="*/ 237762 h 383884"/>
              <a:gd name="connsiteX2-101" fmla="*/ 73856 w 458363"/>
              <a:gd name="connsiteY2-102" fmla="*/ 161851 h 383884"/>
              <a:gd name="connsiteX3-103" fmla="*/ 0 w 458363"/>
              <a:gd name="connsiteY3-104" fmla="*/ 235711 h 383884"/>
              <a:gd name="connsiteX4-105" fmla="*/ 148173 w 458363"/>
              <a:gd name="connsiteY4-106" fmla="*/ 383884 h 383884"/>
              <a:gd name="connsiteX5-107" fmla="*/ 222052 w 458363"/>
              <a:gd name="connsiteY5-108" fmla="*/ 310004 h 383884"/>
              <a:gd name="connsiteX6-109" fmla="*/ 221140 w 458363"/>
              <a:gd name="connsiteY6-110" fmla="*/ 309102 h 383884"/>
              <a:gd name="connsiteX7-111" fmla="*/ 458363 w 458363"/>
              <a:gd name="connsiteY7-112" fmla="*/ 71354 h 383884"/>
              <a:gd name="connsiteX8-113" fmla="*/ 387009 w 458363"/>
              <a:gd name="connsiteY8-114" fmla="*/ 0 h 383884"/>
              <a:gd name="connsiteX9-115" fmla="*/ 194184 w 458363"/>
              <a:gd name="connsiteY9-116" fmla="*/ 309149 h 383884"/>
              <a:gd name="connsiteX10-117" fmla="*/ 26938 w 458363"/>
              <a:gd name="connsiteY10-118" fmla="*/ 235712 h 383884"/>
              <a:gd name="connsiteX11-119" fmla="*/ 73856 w 458363"/>
              <a:gd name="connsiteY11-120" fmla="*/ 188789 h 383884"/>
              <a:gd name="connsiteX12-121" fmla="*/ 149786 w 458363"/>
              <a:gd name="connsiteY12-122" fmla="*/ 264719 h 383884"/>
              <a:gd name="connsiteX13-123" fmla="*/ 194184 w 458363"/>
              <a:gd name="connsiteY13-124" fmla="*/ 309149 h 383884"/>
              <a:gd name="connsiteX0-125" fmla="*/ 387009 w 458363"/>
              <a:gd name="connsiteY0-126" fmla="*/ 0 h 383884"/>
              <a:gd name="connsiteX1-127" fmla="*/ 149768 w 458363"/>
              <a:gd name="connsiteY1-128" fmla="*/ 237762 h 383884"/>
              <a:gd name="connsiteX2-129" fmla="*/ 73856 w 458363"/>
              <a:gd name="connsiteY2-130" fmla="*/ 161851 h 383884"/>
              <a:gd name="connsiteX3-131" fmla="*/ 0 w 458363"/>
              <a:gd name="connsiteY3-132" fmla="*/ 235711 h 383884"/>
              <a:gd name="connsiteX4-133" fmla="*/ 148173 w 458363"/>
              <a:gd name="connsiteY4-134" fmla="*/ 383884 h 383884"/>
              <a:gd name="connsiteX5-135" fmla="*/ 222052 w 458363"/>
              <a:gd name="connsiteY5-136" fmla="*/ 310004 h 383884"/>
              <a:gd name="connsiteX6-137" fmla="*/ 221140 w 458363"/>
              <a:gd name="connsiteY6-138" fmla="*/ 309102 h 383884"/>
              <a:gd name="connsiteX7-139" fmla="*/ 458363 w 458363"/>
              <a:gd name="connsiteY7-140" fmla="*/ 71354 h 383884"/>
              <a:gd name="connsiteX8-141" fmla="*/ 387009 w 458363"/>
              <a:gd name="connsiteY8-142" fmla="*/ 0 h 383884"/>
              <a:gd name="connsiteX9-143" fmla="*/ 149786 w 458363"/>
              <a:gd name="connsiteY9-144" fmla="*/ 264719 h 383884"/>
              <a:gd name="connsiteX10-145" fmla="*/ 26938 w 458363"/>
              <a:gd name="connsiteY10-146" fmla="*/ 235712 h 383884"/>
              <a:gd name="connsiteX11-147" fmla="*/ 73856 w 458363"/>
              <a:gd name="connsiteY11-148" fmla="*/ 188789 h 383884"/>
              <a:gd name="connsiteX12-149" fmla="*/ 149786 w 458363"/>
              <a:gd name="connsiteY12-150" fmla="*/ 264719 h 383884"/>
              <a:gd name="connsiteX0-151" fmla="*/ 387009 w 458363"/>
              <a:gd name="connsiteY0-152" fmla="*/ 0 h 383884"/>
              <a:gd name="connsiteX1-153" fmla="*/ 149768 w 458363"/>
              <a:gd name="connsiteY1-154" fmla="*/ 237762 h 383884"/>
              <a:gd name="connsiteX2-155" fmla="*/ 73856 w 458363"/>
              <a:gd name="connsiteY2-156" fmla="*/ 161851 h 383884"/>
              <a:gd name="connsiteX3-157" fmla="*/ 0 w 458363"/>
              <a:gd name="connsiteY3-158" fmla="*/ 235711 h 383884"/>
              <a:gd name="connsiteX4-159" fmla="*/ 148173 w 458363"/>
              <a:gd name="connsiteY4-160" fmla="*/ 383884 h 383884"/>
              <a:gd name="connsiteX5-161" fmla="*/ 222052 w 458363"/>
              <a:gd name="connsiteY5-162" fmla="*/ 310004 h 383884"/>
              <a:gd name="connsiteX6-163" fmla="*/ 221140 w 458363"/>
              <a:gd name="connsiteY6-164" fmla="*/ 309102 h 383884"/>
              <a:gd name="connsiteX7-165" fmla="*/ 458363 w 458363"/>
              <a:gd name="connsiteY7-166" fmla="*/ 71354 h 383884"/>
              <a:gd name="connsiteX8-167" fmla="*/ 387009 w 458363"/>
              <a:gd name="connsiteY8-168" fmla="*/ 0 h 383884"/>
              <a:gd name="connsiteX9-169" fmla="*/ 73856 w 458363"/>
              <a:gd name="connsiteY9-170" fmla="*/ 188789 h 383884"/>
              <a:gd name="connsiteX10-171" fmla="*/ 26938 w 458363"/>
              <a:gd name="connsiteY10-172" fmla="*/ 235712 h 383884"/>
              <a:gd name="connsiteX11-173" fmla="*/ 73856 w 458363"/>
              <a:gd name="connsiteY11-174" fmla="*/ 188789 h 383884"/>
              <a:gd name="connsiteX0-175" fmla="*/ 387009 w 458363"/>
              <a:gd name="connsiteY0-176" fmla="*/ 0 h 383884"/>
              <a:gd name="connsiteX1-177" fmla="*/ 149768 w 458363"/>
              <a:gd name="connsiteY1-178" fmla="*/ 237762 h 383884"/>
              <a:gd name="connsiteX2-179" fmla="*/ 73856 w 458363"/>
              <a:gd name="connsiteY2-180" fmla="*/ 161851 h 383884"/>
              <a:gd name="connsiteX3-181" fmla="*/ 0 w 458363"/>
              <a:gd name="connsiteY3-182" fmla="*/ 235711 h 383884"/>
              <a:gd name="connsiteX4-183" fmla="*/ 148173 w 458363"/>
              <a:gd name="connsiteY4-184" fmla="*/ 383884 h 383884"/>
              <a:gd name="connsiteX5-185" fmla="*/ 222052 w 458363"/>
              <a:gd name="connsiteY5-186" fmla="*/ 310004 h 383884"/>
              <a:gd name="connsiteX6-187" fmla="*/ 221140 w 458363"/>
              <a:gd name="connsiteY6-188" fmla="*/ 309102 h 383884"/>
              <a:gd name="connsiteX7-189" fmla="*/ 458363 w 458363"/>
              <a:gd name="connsiteY7-190" fmla="*/ 71354 h 383884"/>
              <a:gd name="connsiteX8-191" fmla="*/ 387009 w 458363"/>
              <a:gd name="connsiteY8-192" fmla="*/ 0 h 3838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458363" h="383884">
                <a:moveTo>
                  <a:pt x="387009" y="0"/>
                </a:moveTo>
                <a:lnTo>
                  <a:pt x="149768" y="237762"/>
                </a:lnTo>
                <a:lnTo>
                  <a:pt x="73856" y="161851"/>
                </a:lnTo>
                <a:lnTo>
                  <a:pt x="0" y="235711"/>
                </a:lnTo>
                <a:lnTo>
                  <a:pt x="148173" y="383884"/>
                </a:lnTo>
                <a:lnTo>
                  <a:pt x="222052" y="310004"/>
                </a:lnTo>
                <a:lnTo>
                  <a:pt x="221140" y="309102"/>
                </a:lnTo>
                <a:lnTo>
                  <a:pt x="458363" y="71354"/>
                </a:lnTo>
                <a:lnTo>
                  <a:pt x="387009" y="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6000"/>
          </a:p>
        </p:txBody>
      </p:sp>
      <p:sp>
        <p:nvSpPr>
          <p:cNvPr id="29" name="Oval 6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3133019" y="8546874"/>
            <a:ext cx="596724" cy="602752"/>
          </a:xfrm>
          <a:prstGeom prst="ellipse">
            <a:avLst/>
          </a:prstGeom>
          <a:solidFill>
            <a:srgbClr val="009587"/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6000"/>
          </a:p>
        </p:txBody>
      </p:sp>
      <p:sp>
        <p:nvSpPr>
          <p:cNvPr id="30" name="文本框 29"/>
          <p:cNvSpPr txBox="1"/>
          <p:nvPr>
            <p:custDataLst>
              <p:tags r:id="rId21"/>
            </p:custDataLst>
          </p:nvPr>
        </p:nvSpPr>
        <p:spPr>
          <a:xfrm>
            <a:off x="13729741" y="8374590"/>
            <a:ext cx="7959935" cy="1115269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kumimoji="1" lang="en-US" altLang="zh-CN" sz="2800" spc="150">
                <a:solidFill>
                  <a:srgbClr val="222222">
                    <a:lumMod val="75000"/>
                    <a:lumOff val="25000"/>
                  </a:srgb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+mn-ea"/>
              </a:rPr>
              <a:t>“</a:t>
            </a:r>
            <a:r>
              <a:rPr kumimoji="1" lang="zh-CN" altLang="en-US" sz="2800" spc="150">
                <a:solidFill>
                  <a:srgbClr val="222222">
                    <a:lumMod val="75000"/>
                    <a:lumOff val="25000"/>
                  </a:srgb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+mn-ea"/>
              </a:rPr>
              <a:t>单点系统</a:t>
            </a:r>
            <a:r>
              <a:rPr kumimoji="1" lang="en-US" altLang="zh-CN" sz="2800" spc="150">
                <a:solidFill>
                  <a:srgbClr val="222222">
                    <a:lumMod val="75000"/>
                    <a:lumOff val="25000"/>
                  </a:srgb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+mn-ea"/>
              </a:rPr>
              <a:t>”</a:t>
            </a:r>
            <a:r>
              <a:rPr kumimoji="1" lang="zh-CN" altLang="en-US" sz="2800" spc="150">
                <a:solidFill>
                  <a:srgbClr val="222222">
                    <a:lumMod val="75000"/>
                    <a:lumOff val="25000"/>
                  </a:srgb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+mn-ea"/>
              </a:rPr>
              <a:t>只能解决部分企业问题，多个系统就形成了多个</a:t>
            </a:r>
            <a:r>
              <a:rPr kumimoji="1" lang="en-US" altLang="zh-CN" sz="2800" spc="150">
                <a:solidFill>
                  <a:srgbClr val="222222">
                    <a:lumMod val="75000"/>
                    <a:lumOff val="25000"/>
                  </a:srgb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+mn-ea"/>
              </a:rPr>
              <a:t>“</a:t>
            </a:r>
            <a:r>
              <a:rPr kumimoji="1" lang="zh-CN" altLang="en-US" sz="2800" spc="150">
                <a:solidFill>
                  <a:srgbClr val="222222">
                    <a:lumMod val="75000"/>
                    <a:lumOff val="25000"/>
                  </a:srgb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+mn-ea"/>
              </a:rPr>
              <a:t>数据孤岛</a:t>
            </a:r>
            <a:r>
              <a:rPr kumimoji="1" lang="en-US" altLang="zh-CN" sz="2800" spc="150">
                <a:solidFill>
                  <a:srgbClr val="222222">
                    <a:lumMod val="75000"/>
                    <a:lumOff val="25000"/>
                  </a:srgb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+mn-ea"/>
              </a:rPr>
              <a:t>”</a:t>
            </a:r>
            <a:r>
              <a:rPr kumimoji="1" lang="zh-CN" altLang="en-US" sz="2800" spc="150">
                <a:solidFill>
                  <a:srgbClr val="222222">
                    <a:lumMod val="75000"/>
                    <a:lumOff val="25000"/>
                  </a:srgb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+mn-ea"/>
              </a:rPr>
              <a:t>。</a:t>
            </a:r>
            <a:endParaRPr kumimoji="1" lang="zh-CN" altLang="en-US" sz="2800" spc="150">
              <a:solidFill>
                <a:srgbClr val="222222">
                  <a:lumMod val="75000"/>
                  <a:lumOff val="25000"/>
                </a:srgbClr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  <a:sym typeface="+mn-ea"/>
            </a:endParaRPr>
          </a:p>
        </p:txBody>
      </p:sp>
      <p:sp>
        <p:nvSpPr>
          <p:cNvPr id="31" name="任意形状 30"/>
          <p:cNvSpPr>
            <a:spLocks noChangeAspect="1"/>
          </p:cNvSpPr>
          <p:nvPr>
            <p:custDataLst>
              <p:tags r:id="rId22"/>
            </p:custDataLst>
          </p:nvPr>
        </p:nvSpPr>
        <p:spPr>
          <a:xfrm>
            <a:off x="13294919" y="8711563"/>
            <a:ext cx="272922" cy="273374"/>
          </a:xfrm>
          <a:custGeom>
            <a:avLst/>
            <a:gdLst>
              <a:gd name="connsiteX0" fmla="*/ 339254 w 409575"/>
              <a:gd name="connsiteY0" fmla="*/ 0 h 409575"/>
              <a:gd name="connsiteX1" fmla="*/ 205299 w 409575"/>
              <a:gd name="connsiteY1" fmla="*/ 134215 h 409575"/>
              <a:gd name="connsiteX2" fmla="*/ 71354 w 409575"/>
              <a:gd name="connsiteY2" fmla="*/ 0 h 409575"/>
              <a:gd name="connsiteX3" fmla="*/ 0 w 409575"/>
              <a:gd name="connsiteY3" fmla="*/ 71358 h 409575"/>
              <a:gd name="connsiteX4" fmla="*/ 134020 w 409575"/>
              <a:gd name="connsiteY4" fmla="*/ 205639 h 409575"/>
              <a:gd name="connsiteX5" fmla="*/ 0 w 409575"/>
              <a:gd name="connsiteY5" fmla="*/ 339923 h 409575"/>
              <a:gd name="connsiteX6" fmla="*/ 71354 w 409575"/>
              <a:gd name="connsiteY6" fmla="*/ 411282 h 409575"/>
              <a:gd name="connsiteX7" fmla="*/ 205299 w 409575"/>
              <a:gd name="connsiteY7" fmla="*/ 277067 h 409575"/>
              <a:gd name="connsiteX8" fmla="*/ 339254 w 409575"/>
              <a:gd name="connsiteY8" fmla="*/ 411282 h 409575"/>
              <a:gd name="connsiteX9" fmla="*/ 410598 w 409575"/>
              <a:gd name="connsiteY9" fmla="*/ 339923 h 409575"/>
              <a:gd name="connsiteX10" fmla="*/ 276588 w 409575"/>
              <a:gd name="connsiteY10" fmla="*/ 205639 h 409575"/>
              <a:gd name="connsiteX11" fmla="*/ 410598 w 409575"/>
              <a:gd name="connsiteY11" fmla="*/ 71358 h 409575"/>
              <a:gd name="connsiteX12" fmla="*/ 339254 w 409575"/>
              <a:gd name="connsiteY12" fmla="*/ 0 h 409575"/>
              <a:gd name="connsiteX13" fmla="*/ 383679 w 409575"/>
              <a:gd name="connsiteY13" fmla="*/ 339914 h 409575"/>
              <a:gd name="connsiteX14" fmla="*/ 339272 w 409575"/>
              <a:gd name="connsiteY14" fmla="*/ 384326 h 409575"/>
              <a:gd name="connsiteX15" fmla="*/ 205299 w 409575"/>
              <a:gd name="connsiteY15" fmla="*/ 250101 h 409575"/>
              <a:gd name="connsiteX16" fmla="*/ 71335 w 409575"/>
              <a:gd name="connsiteY16" fmla="*/ 384326 h 409575"/>
              <a:gd name="connsiteX17" fmla="*/ 26919 w 409575"/>
              <a:gd name="connsiteY17" fmla="*/ 339915 h 409575"/>
              <a:gd name="connsiteX18" fmla="*/ 160939 w 409575"/>
              <a:gd name="connsiteY18" fmla="*/ 205639 h 409575"/>
              <a:gd name="connsiteX19" fmla="*/ 26919 w 409575"/>
              <a:gd name="connsiteY19" fmla="*/ 71368 h 409575"/>
              <a:gd name="connsiteX20" fmla="*/ 71335 w 409575"/>
              <a:gd name="connsiteY20" fmla="*/ 26957 h 409575"/>
              <a:gd name="connsiteX21" fmla="*/ 205299 w 409575"/>
              <a:gd name="connsiteY21" fmla="*/ 161181 h 409575"/>
              <a:gd name="connsiteX22" fmla="*/ 339272 w 409575"/>
              <a:gd name="connsiteY22" fmla="*/ 26956 h 409575"/>
              <a:gd name="connsiteX23" fmla="*/ 383679 w 409575"/>
              <a:gd name="connsiteY23" fmla="*/ 71368 h 409575"/>
              <a:gd name="connsiteX24" fmla="*/ 249668 w 409575"/>
              <a:gd name="connsiteY24" fmla="*/ 205639 h 409575"/>
              <a:gd name="connsiteX25" fmla="*/ 383679 w 409575"/>
              <a:gd name="connsiteY25" fmla="*/ 339914 h 409575"/>
              <a:gd name="connsiteX0-1" fmla="*/ 339254 w 410598"/>
              <a:gd name="connsiteY0-2" fmla="*/ 0 h 411282"/>
              <a:gd name="connsiteX1-3" fmla="*/ 205299 w 410598"/>
              <a:gd name="connsiteY1-4" fmla="*/ 134215 h 411282"/>
              <a:gd name="connsiteX2-5" fmla="*/ 71354 w 410598"/>
              <a:gd name="connsiteY2-6" fmla="*/ 0 h 411282"/>
              <a:gd name="connsiteX3-7" fmla="*/ 0 w 410598"/>
              <a:gd name="connsiteY3-8" fmla="*/ 71358 h 411282"/>
              <a:gd name="connsiteX4-9" fmla="*/ 134020 w 410598"/>
              <a:gd name="connsiteY4-10" fmla="*/ 205639 h 411282"/>
              <a:gd name="connsiteX5-11" fmla="*/ 0 w 410598"/>
              <a:gd name="connsiteY5-12" fmla="*/ 339923 h 411282"/>
              <a:gd name="connsiteX6-13" fmla="*/ 71354 w 410598"/>
              <a:gd name="connsiteY6-14" fmla="*/ 411282 h 411282"/>
              <a:gd name="connsiteX7-15" fmla="*/ 205299 w 410598"/>
              <a:gd name="connsiteY7-16" fmla="*/ 277067 h 411282"/>
              <a:gd name="connsiteX8-17" fmla="*/ 339254 w 410598"/>
              <a:gd name="connsiteY8-18" fmla="*/ 411282 h 411282"/>
              <a:gd name="connsiteX9-19" fmla="*/ 410598 w 410598"/>
              <a:gd name="connsiteY9-20" fmla="*/ 339923 h 411282"/>
              <a:gd name="connsiteX10-21" fmla="*/ 276588 w 410598"/>
              <a:gd name="connsiteY10-22" fmla="*/ 205639 h 411282"/>
              <a:gd name="connsiteX11-23" fmla="*/ 410598 w 410598"/>
              <a:gd name="connsiteY11-24" fmla="*/ 71358 h 411282"/>
              <a:gd name="connsiteX12-25" fmla="*/ 339254 w 410598"/>
              <a:gd name="connsiteY12-26" fmla="*/ 0 h 411282"/>
              <a:gd name="connsiteX13-27" fmla="*/ 383679 w 410598"/>
              <a:gd name="connsiteY13-28" fmla="*/ 339914 h 411282"/>
              <a:gd name="connsiteX14-29" fmla="*/ 339272 w 410598"/>
              <a:gd name="connsiteY14-30" fmla="*/ 384326 h 411282"/>
              <a:gd name="connsiteX15-31" fmla="*/ 205299 w 410598"/>
              <a:gd name="connsiteY15-32" fmla="*/ 250101 h 411282"/>
              <a:gd name="connsiteX16-33" fmla="*/ 71335 w 410598"/>
              <a:gd name="connsiteY16-34" fmla="*/ 384326 h 411282"/>
              <a:gd name="connsiteX17-35" fmla="*/ 160939 w 410598"/>
              <a:gd name="connsiteY17-36" fmla="*/ 205639 h 411282"/>
              <a:gd name="connsiteX18-37" fmla="*/ 26919 w 410598"/>
              <a:gd name="connsiteY18-38" fmla="*/ 71368 h 411282"/>
              <a:gd name="connsiteX19-39" fmla="*/ 71335 w 410598"/>
              <a:gd name="connsiteY19-40" fmla="*/ 26957 h 411282"/>
              <a:gd name="connsiteX20-41" fmla="*/ 205299 w 410598"/>
              <a:gd name="connsiteY20-42" fmla="*/ 161181 h 411282"/>
              <a:gd name="connsiteX21-43" fmla="*/ 339272 w 410598"/>
              <a:gd name="connsiteY21-44" fmla="*/ 26956 h 411282"/>
              <a:gd name="connsiteX22-45" fmla="*/ 383679 w 410598"/>
              <a:gd name="connsiteY22-46" fmla="*/ 71368 h 411282"/>
              <a:gd name="connsiteX23-47" fmla="*/ 249668 w 410598"/>
              <a:gd name="connsiteY23-48" fmla="*/ 205639 h 411282"/>
              <a:gd name="connsiteX24-49" fmla="*/ 383679 w 410598"/>
              <a:gd name="connsiteY24-50" fmla="*/ 339914 h 411282"/>
              <a:gd name="connsiteX0-51" fmla="*/ 339254 w 410598"/>
              <a:gd name="connsiteY0-52" fmla="*/ 0 h 411282"/>
              <a:gd name="connsiteX1-53" fmla="*/ 205299 w 410598"/>
              <a:gd name="connsiteY1-54" fmla="*/ 134215 h 411282"/>
              <a:gd name="connsiteX2-55" fmla="*/ 71354 w 410598"/>
              <a:gd name="connsiteY2-56" fmla="*/ 0 h 411282"/>
              <a:gd name="connsiteX3-57" fmla="*/ 0 w 410598"/>
              <a:gd name="connsiteY3-58" fmla="*/ 71358 h 411282"/>
              <a:gd name="connsiteX4-59" fmla="*/ 134020 w 410598"/>
              <a:gd name="connsiteY4-60" fmla="*/ 205639 h 411282"/>
              <a:gd name="connsiteX5-61" fmla="*/ 0 w 410598"/>
              <a:gd name="connsiteY5-62" fmla="*/ 339923 h 411282"/>
              <a:gd name="connsiteX6-63" fmla="*/ 71354 w 410598"/>
              <a:gd name="connsiteY6-64" fmla="*/ 411282 h 411282"/>
              <a:gd name="connsiteX7-65" fmla="*/ 205299 w 410598"/>
              <a:gd name="connsiteY7-66" fmla="*/ 277067 h 411282"/>
              <a:gd name="connsiteX8-67" fmla="*/ 339254 w 410598"/>
              <a:gd name="connsiteY8-68" fmla="*/ 411282 h 411282"/>
              <a:gd name="connsiteX9-69" fmla="*/ 410598 w 410598"/>
              <a:gd name="connsiteY9-70" fmla="*/ 339923 h 411282"/>
              <a:gd name="connsiteX10-71" fmla="*/ 276588 w 410598"/>
              <a:gd name="connsiteY10-72" fmla="*/ 205639 h 411282"/>
              <a:gd name="connsiteX11-73" fmla="*/ 410598 w 410598"/>
              <a:gd name="connsiteY11-74" fmla="*/ 71358 h 411282"/>
              <a:gd name="connsiteX12-75" fmla="*/ 339254 w 410598"/>
              <a:gd name="connsiteY12-76" fmla="*/ 0 h 411282"/>
              <a:gd name="connsiteX13-77" fmla="*/ 383679 w 410598"/>
              <a:gd name="connsiteY13-78" fmla="*/ 339914 h 411282"/>
              <a:gd name="connsiteX14-79" fmla="*/ 339272 w 410598"/>
              <a:gd name="connsiteY14-80" fmla="*/ 384326 h 411282"/>
              <a:gd name="connsiteX15-81" fmla="*/ 205299 w 410598"/>
              <a:gd name="connsiteY15-82" fmla="*/ 250101 h 411282"/>
              <a:gd name="connsiteX16-83" fmla="*/ 160939 w 410598"/>
              <a:gd name="connsiteY16-84" fmla="*/ 205639 h 411282"/>
              <a:gd name="connsiteX17-85" fmla="*/ 26919 w 410598"/>
              <a:gd name="connsiteY17-86" fmla="*/ 71368 h 411282"/>
              <a:gd name="connsiteX18-87" fmla="*/ 71335 w 410598"/>
              <a:gd name="connsiteY18-88" fmla="*/ 26957 h 411282"/>
              <a:gd name="connsiteX19-89" fmla="*/ 205299 w 410598"/>
              <a:gd name="connsiteY19-90" fmla="*/ 161181 h 411282"/>
              <a:gd name="connsiteX20-91" fmla="*/ 339272 w 410598"/>
              <a:gd name="connsiteY20-92" fmla="*/ 26956 h 411282"/>
              <a:gd name="connsiteX21-93" fmla="*/ 383679 w 410598"/>
              <a:gd name="connsiteY21-94" fmla="*/ 71368 h 411282"/>
              <a:gd name="connsiteX22-95" fmla="*/ 249668 w 410598"/>
              <a:gd name="connsiteY22-96" fmla="*/ 205639 h 411282"/>
              <a:gd name="connsiteX23-97" fmla="*/ 383679 w 410598"/>
              <a:gd name="connsiteY23-98" fmla="*/ 339914 h 411282"/>
              <a:gd name="connsiteX0-99" fmla="*/ 339254 w 410598"/>
              <a:gd name="connsiteY0-100" fmla="*/ 0 h 411282"/>
              <a:gd name="connsiteX1-101" fmla="*/ 205299 w 410598"/>
              <a:gd name="connsiteY1-102" fmla="*/ 134215 h 411282"/>
              <a:gd name="connsiteX2-103" fmla="*/ 71354 w 410598"/>
              <a:gd name="connsiteY2-104" fmla="*/ 0 h 411282"/>
              <a:gd name="connsiteX3-105" fmla="*/ 0 w 410598"/>
              <a:gd name="connsiteY3-106" fmla="*/ 71358 h 411282"/>
              <a:gd name="connsiteX4-107" fmla="*/ 134020 w 410598"/>
              <a:gd name="connsiteY4-108" fmla="*/ 205639 h 411282"/>
              <a:gd name="connsiteX5-109" fmla="*/ 0 w 410598"/>
              <a:gd name="connsiteY5-110" fmla="*/ 339923 h 411282"/>
              <a:gd name="connsiteX6-111" fmla="*/ 71354 w 410598"/>
              <a:gd name="connsiteY6-112" fmla="*/ 411282 h 411282"/>
              <a:gd name="connsiteX7-113" fmla="*/ 205299 w 410598"/>
              <a:gd name="connsiteY7-114" fmla="*/ 277067 h 411282"/>
              <a:gd name="connsiteX8-115" fmla="*/ 339254 w 410598"/>
              <a:gd name="connsiteY8-116" fmla="*/ 411282 h 411282"/>
              <a:gd name="connsiteX9-117" fmla="*/ 410598 w 410598"/>
              <a:gd name="connsiteY9-118" fmla="*/ 339923 h 411282"/>
              <a:gd name="connsiteX10-119" fmla="*/ 276588 w 410598"/>
              <a:gd name="connsiteY10-120" fmla="*/ 205639 h 411282"/>
              <a:gd name="connsiteX11-121" fmla="*/ 410598 w 410598"/>
              <a:gd name="connsiteY11-122" fmla="*/ 71358 h 411282"/>
              <a:gd name="connsiteX12-123" fmla="*/ 339254 w 410598"/>
              <a:gd name="connsiteY12-124" fmla="*/ 0 h 411282"/>
              <a:gd name="connsiteX13-125" fmla="*/ 383679 w 410598"/>
              <a:gd name="connsiteY13-126" fmla="*/ 339914 h 411282"/>
              <a:gd name="connsiteX14-127" fmla="*/ 339272 w 410598"/>
              <a:gd name="connsiteY14-128" fmla="*/ 384326 h 411282"/>
              <a:gd name="connsiteX15-129" fmla="*/ 160939 w 410598"/>
              <a:gd name="connsiteY15-130" fmla="*/ 205639 h 411282"/>
              <a:gd name="connsiteX16-131" fmla="*/ 26919 w 410598"/>
              <a:gd name="connsiteY16-132" fmla="*/ 71368 h 411282"/>
              <a:gd name="connsiteX17-133" fmla="*/ 71335 w 410598"/>
              <a:gd name="connsiteY17-134" fmla="*/ 26957 h 411282"/>
              <a:gd name="connsiteX18-135" fmla="*/ 205299 w 410598"/>
              <a:gd name="connsiteY18-136" fmla="*/ 161181 h 411282"/>
              <a:gd name="connsiteX19-137" fmla="*/ 339272 w 410598"/>
              <a:gd name="connsiteY19-138" fmla="*/ 26956 h 411282"/>
              <a:gd name="connsiteX20-139" fmla="*/ 383679 w 410598"/>
              <a:gd name="connsiteY20-140" fmla="*/ 71368 h 411282"/>
              <a:gd name="connsiteX21-141" fmla="*/ 249668 w 410598"/>
              <a:gd name="connsiteY21-142" fmla="*/ 205639 h 411282"/>
              <a:gd name="connsiteX22-143" fmla="*/ 383679 w 410598"/>
              <a:gd name="connsiteY22-144" fmla="*/ 339914 h 411282"/>
              <a:gd name="connsiteX0-145" fmla="*/ 339254 w 410598"/>
              <a:gd name="connsiteY0-146" fmla="*/ 0 h 411282"/>
              <a:gd name="connsiteX1-147" fmla="*/ 205299 w 410598"/>
              <a:gd name="connsiteY1-148" fmla="*/ 134215 h 411282"/>
              <a:gd name="connsiteX2-149" fmla="*/ 71354 w 410598"/>
              <a:gd name="connsiteY2-150" fmla="*/ 0 h 411282"/>
              <a:gd name="connsiteX3-151" fmla="*/ 0 w 410598"/>
              <a:gd name="connsiteY3-152" fmla="*/ 71358 h 411282"/>
              <a:gd name="connsiteX4-153" fmla="*/ 134020 w 410598"/>
              <a:gd name="connsiteY4-154" fmla="*/ 205639 h 411282"/>
              <a:gd name="connsiteX5-155" fmla="*/ 0 w 410598"/>
              <a:gd name="connsiteY5-156" fmla="*/ 339923 h 411282"/>
              <a:gd name="connsiteX6-157" fmla="*/ 71354 w 410598"/>
              <a:gd name="connsiteY6-158" fmla="*/ 411282 h 411282"/>
              <a:gd name="connsiteX7-159" fmla="*/ 205299 w 410598"/>
              <a:gd name="connsiteY7-160" fmla="*/ 277067 h 411282"/>
              <a:gd name="connsiteX8-161" fmla="*/ 339254 w 410598"/>
              <a:gd name="connsiteY8-162" fmla="*/ 411282 h 411282"/>
              <a:gd name="connsiteX9-163" fmla="*/ 410598 w 410598"/>
              <a:gd name="connsiteY9-164" fmla="*/ 339923 h 411282"/>
              <a:gd name="connsiteX10-165" fmla="*/ 276588 w 410598"/>
              <a:gd name="connsiteY10-166" fmla="*/ 205639 h 411282"/>
              <a:gd name="connsiteX11-167" fmla="*/ 410598 w 410598"/>
              <a:gd name="connsiteY11-168" fmla="*/ 71358 h 411282"/>
              <a:gd name="connsiteX12-169" fmla="*/ 339254 w 410598"/>
              <a:gd name="connsiteY12-170" fmla="*/ 0 h 411282"/>
              <a:gd name="connsiteX13-171" fmla="*/ 383679 w 410598"/>
              <a:gd name="connsiteY13-172" fmla="*/ 339914 h 411282"/>
              <a:gd name="connsiteX14-173" fmla="*/ 160939 w 410598"/>
              <a:gd name="connsiteY14-174" fmla="*/ 205639 h 411282"/>
              <a:gd name="connsiteX15-175" fmla="*/ 26919 w 410598"/>
              <a:gd name="connsiteY15-176" fmla="*/ 71368 h 411282"/>
              <a:gd name="connsiteX16-177" fmla="*/ 71335 w 410598"/>
              <a:gd name="connsiteY16-178" fmla="*/ 26957 h 411282"/>
              <a:gd name="connsiteX17-179" fmla="*/ 205299 w 410598"/>
              <a:gd name="connsiteY17-180" fmla="*/ 161181 h 411282"/>
              <a:gd name="connsiteX18-181" fmla="*/ 339272 w 410598"/>
              <a:gd name="connsiteY18-182" fmla="*/ 26956 h 411282"/>
              <a:gd name="connsiteX19-183" fmla="*/ 383679 w 410598"/>
              <a:gd name="connsiteY19-184" fmla="*/ 71368 h 411282"/>
              <a:gd name="connsiteX20-185" fmla="*/ 249668 w 410598"/>
              <a:gd name="connsiteY20-186" fmla="*/ 205639 h 411282"/>
              <a:gd name="connsiteX21-187" fmla="*/ 383679 w 410598"/>
              <a:gd name="connsiteY21-188" fmla="*/ 339914 h 411282"/>
              <a:gd name="connsiteX0-189" fmla="*/ 339254 w 410598"/>
              <a:gd name="connsiteY0-190" fmla="*/ 0 h 411282"/>
              <a:gd name="connsiteX1-191" fmla="*/ 205299 w 410598"/>
              <a:gd name="connsiteY1-192" fmla="*/ 134215 h 411282"/>
              <a:gd name="connsiteX2-193" fmla="*/ 71354 w 410598"/>
              <a:gd name="connsiteY2-194" fmla="*/ 0 h 411282"/>
              <a:gd name="connsiteX3-195" fmla="*/ 0 w 410598"/>
              <a:gd name="connsiteY3-196" fmla="*/ 71358 h 411282"/>
              <a:gd name="connsiteX4-197" fmla="*/ 134020 w 410598"/>
              <a:gd name="connsiteY4-198" fmla="*/ 205639 h 411282"/>
              <a:gd name="connsiteX5-199" fmla="*/ 0 w 410598"/>
              <a:gd name="connsiteY5-200" fmla="*/ 339923 h 411282"/>
              <a:gd name="connsiteX6-201" fmla="*/ 71354 w 410598"/>
              <a:gd name="connsiteY6-202" fmla="*/ 411282 h 411282"/>
              <a:gd name="connsiteX7-203" fmla="*/ 205299 w 410598"/>
              <a:gd name="connsiteY7-204" fmla="*/ 277067 h 411282"/>
              <a:gd name="connsiteX8-205" fmla="*/ 339254 w 410598"/>
              <a:gd name="connsiteY8-206" fmla="*/ 411282 h 411282"/>
              <a:gd name="connsiteX9-207" fmla="*/ 410598 w 410598"/>
              <a:gd name="connsiteY9-208" fmla="*/ 339923 h 411282"/>
              <a:gd name="connsiteX10-209" fmla="*/ 276588 w 410598"/>
              <a:gd name="connsiteY10-210" fmla="*/ 205639 h 411282"/>
              <a:gd name="connsiteX11-211" fmla="*/ 410598 w 410598"/>
              <a:gd name="connsiteY11-212" fmla="*/ 71358 h 411282"/>
              <a:gd name="connsiteX12-213" fmla="*/ 339254 w 410598"/>
              <a:gd name="connsiteY12-214" fmla="*/ 0 h 411282"/>
              <a:gd name="connsiteX13-215" fmla="*/ 249668 w 410598"/>
              <a:gd name="connsiteY13-216" fmla="*/ 205639 h 411282"/>
              <a:gd name="connsiteX14-217" fmla="*/ 160939 w 410598"/>
              <a:gd name="connsiteY14-218" fmla="*/ 205639 h 411282"/>
              <a:gd name="connsiteX15-219" fmla="*/ 26919 w 410598"/>
              <a:gd name="connsiteY15-220" fmla="*/ 71368 h 411282"/>
              <a:gd name="connsiteX16-221" fmla="*/ 71335 w 410598"/>
              <a:gd name="connsiteY16-222" fmla="*/ 26957 h 411282"/>
              <a:gd name="connsiteX17-223" fmla="*/ 205299 w 410598"/>
              <a:gd name="connsiteY17-224" fmla="*/ 161181 h 411282"/>
              <a:gd name="connsiteX18-225" fmla="*/ 339272 w 410598"/>
              <a:gd name="connsiteY18-226" fmla="*/ 26956 h 411282"/>
              <a:gd name="connsiteX19-227" fmla="*/ 383679 w 410598"/>
              <a:gd name="connsiteY19-228" fmla="*/ 71368 h 411282"/>
              <a:gd name="connsiteX20-229" fmla="*/ 249668 w 410598"/>
              <a:gd name="connsiteY20-230" fmla="*/ 205639 h 411282"/>
              <a:gd name="connsiteX0-231" fmla="*/ 339254 w 410598"/>
              <a:gd name="connsiteY0-232" fmla="*/ 0 h 411282"/>
              <a:gd name="connsiteX1-233" fmla="*/ 205299 w 410598"/>
              <a:gd name="connsiteY1-234" fmla="*/ 134215 h 411282"/>
              <a:gd name="connsiteX2-235" fmla="*/ 71354 w 410598"/>
              <a:gd name="connsiteY2-236" fmla="*/ 0 h 411282"/>
              <a:gd name="connsiteX3-237" fmla="*/ 0 w 410598"/>
              <a:gd name="connsiteY3-238" fmla="*/ 71358 h 411282"/>
              <a:gd name="connsiteX4-239" fmla="*/ 134020 w 410598"/>
              <a:gd name="connsiteY4-240" fmla="*/ 205639 h 411282"/>
              <a:gd name="connsiteX5-241" fmla="*/ 0 w 410598"/>
              <a:gd name="connsiteY5-242" fmla="*/ 339923 h 411282"/>
              <a:gd name="connsiteX6-243" fmla="*/ 71354 w 410598"/>
              <a:gd name="connsiteY6-244" fmla="*/ 411282 h 411282"/>
              <a:gd name="connsiteX7-245" fmla="*/ 205299 w 410598"/>
              <a:gd name="connsiteY7-246" fmla="*/ 277067 h 411282"/>
              <a:gd name="connsiteX8-247" fmla="*/ 339254 w 410598"/>
              <a:gd name="connsiteY8-248" fmla="*/ 411282 h 411282"/>
              <a:gd name="connsiteX9-249" fmla="*/ 410598 w 410598"/>
              <a:gd name="connsiteY9-250" fmla="*/ 339923 h 411282"/>
              <a:gd name="connsiteX10-251" fmla="*/ 276588 w 410598"/>
              <a:gd name="connsiteY10-252" fmla="*/ 205639 h 411282"/>
              <a:gd name="connsiteX11-253" fmla="*/ 410598 w 410598"/>
              <a:gd name="connsiteY11-254" fmla="*/ 71358 h 411282"/>
              <a:gd name="connsiteX12-255" fmla="*/ 339254 w 410598"/>
              <a:gd name="connsiteY12-256" fmla="*/ 0 h 411282"/>
              <a:gd name="connsiteX13-257" fmla="*/ 383679 w 410598"/>
              <a:gd name="connsiteY13-258" fmla="*/ 71368 h 411282"/>
              <a:gd name="connsiteX14-259" fmla="*/ 160939 w 410598"/>
              <a:gd name="connsiteY14-260" fmla="*/ 205639 h 411282"/>
              <a:gd name="connsiteX15-261" fmla="*/ 26919 w 410598"/>
              <a:gd name="connsiteY15-262" fmla="*/ 71368 h 411282"/>
              <a:gd name="connsiteX16-263" fmla="*/ 71335 w 410598"/>
              <a:gd name="connsiteY16-264" fmla="*/ 26957 h 411282"/>
              <a:gd name="connsiteX17-265" fmla="*/ 205299 w 410598"/>
              <a:gd name="connsiteY17-266" fmla="*/ 161181 h 411282"/>
              <a:gd name="connsiteX18-267" fmla="*/ 339272 w 410598"/>
              <a:gd name="connsiteY18-268" fmla="*/ 26956 h 411282"/>
              <a:gd name="connsiteX19-269" fmla="*/ 383679 w 410598"/>
              <a:gd name="connsiteY19-270" fmla="*/ 71368 h 411282"/>
              <a:gd name="connsiteX0-271" fmla="*/ 339254 w 410598"/>
              <a:gd name="connsiteY0-272" fmla="*/ 0 h 411282"/>
              <a:gd name="connsiteX1-273" fmla="*/ 205299 w 410598"/>
              <a:gd name="connsiteY1-274" fmla="*/ 134215 h 411282"/>
              <a:gd name="connsiteX2-275" fmla="*/ 71354 w 410598"/>
              <a:gd name="connsiteY2-276" fmla="*/ 0 h 411282"/>
              <a:gd name="connsiteX3-277" fmla="*/ 0 w 410598"/>
              <a:gd name="connsiteY3-278" fmla="*/ 71358 h 411282"/>
              <a:gd name="connsiteX4-279" fmla="*/ 134020 w 410598"/>
              <a:gd name="connsiteY4-280" fmla="*/ 205639 h 411282"/>
              <a:gd name="connsiteX5-281" fmla="*/ 0 w 410598"/>
              <a:gd name="connsiteY5-282" fmla="*/ 339923 h 411282"/>
              <a:gd name="connsiteX6-283" fmla="*/ 71354 w 410598"/>
              <a:gd name="connsiteY6-284" fmla="*/ 411282 h 411282"/>
              <a:gd name="connsiteX7-285" fmla="*/ 205299 w 410598"/>
              <a:gd name="connsiteY7-286" fmla="*/ 277067 h 411282"/>
              <a:gd name="connsiteX8-287" fmla="*/ 339254 w 410598"/>
              <a:gd name="connsiteY8-288" fmla="*/ 411282 h 411282"/>
              <a:gd name="connsiteX9-289" fmla="*/ 410598 w 410598"/>
              <a:gd name="connsiteY9-290" fmla="*/ 339923 h 411282"/>
              <a:gd name="connsiteX10-291" fmla="*/ 276588 w 410598"/>
              <a:gd name="connsiteY10-292" fmla="*/ 205639 h 411282"/>
              <a:gd name="connsiteX11-293" fmla="*/ 410598 w 410598"/>
              <a:gd name="connsiteY11-294" fmla="*/ 71358 h 411282"/>
              <a:gd name="connsiteX12-295" fmla="*/ 339254 w 410598"/>
              <a:gd name="connsiteY12-296" fmla="*/ 0 h 411282"/>
              <a:gd name="connsiteX13-297" fmla="*/ 339272 w 410598"/>
              <a:gd name="connsiteY13-298" fmla="*/ 26956 h 411282"/>
              <a:gd name="connsiteX14-299" fmla="*/ 160939 w 410598"/>
              <a:gd name="connsiteY14-300" fmla="*/ 205639 h 411282"/>
              <a:gd name="connsiteX15-301" fmla="*/ 26919 w 410598"/>
              <a:gd name="connsiteY15-302" fmla="*/ 71368 h 411282"/>
              <a:gd name="connsiteX16-303" fmla="*/ 71335 w 410598"/>
              <a:gd name="connsiteY16-304" fmla="*/ 26957 h 411282"/>
              <a:gd name="connsiteX17-305" fmla="*/ 205299 w 410598"/>
              <a:gd name="connsiteY17-306" fmla="*/ 161181 h 411282"/>
              <a:gd name="connsiteX18-307" fmla="*/ 339272 w 410598"/>
              <a:gd name="connsiteY18-308" fmla="*/ 26956 h 411282"/>
              <a:gd name="connsiteX0-309" fmla="*/ 339254 w 410598"/>
              <a:gd name="connsiteY0-310" fmla="*/ 0 h 411282"/>
              <a:gd name="connsiteX1-311" fmla="*/ 205299 w 410598"/>
              <a:gd name="connsiteY1-312" fmla="*/ 134215 h 411282"/>
              <a:gd name="connsiteX2-313" fmla="*/ 71354 w 410598"/>
              <a:gd name="connsiteY2-314" fmla="*/ 0 h 411282"/>
              <a:gd name="connsiteX3-315" fmla="*/ 0 w 410598"/>
              <a:gd name="connsiteY3-316" fmla="*/ 71358 h 411282"/>
              <a:gd name="connsiteX4-317" fmla="*/ 134020 w 410598"/>
              <a:gd name="connsiteY4-318" fmla="*/ 205639 h 411282"/>
              <a:gd name="connsiteX5-319" fmla="*/ 0 w 410598"/>
              <a:gd name="connsiteY5-320" fmla="*/ 339923 h 411282"/>
              <a:gd name="connsiteX6-321" fmla="*/ 71354 w 410598"/>
              <a:gd name="connsiteY6-322" fmla="*/ 411282 h 411282"/>
              <a:gd name="connsiteX7-323" fmla="*/ 205299 w 410598"/>
              <a:gd name="connsiteY7-324" fmla="*/ 277067 h 411282"/>
              <a:gd name="connsiteX8-325" fmla="*/ 339254 w 410598"/>
              <a:gd name="connsiteY8-326" fmla="*/ 411282 h 411282"/>
              <a:gd name="connsiteX9-327" fmla="*/ 410598 w 410598"/>
              <a:gd name="connsiteY9-328" fmla="*/ 339923 h 411282"/>
              <a:gd name="connsiteX10-329" fmla="*/ 276588 w 410598"/>
              <a:gd name="connsiteY10-330" fmla="*/ 205639 h 411282"/>
              <a:gd name="connsiteX11-331" fmla="*/ 410598 w 410598"/>
              <a:gd name="connsiteY11-332" fmla="*/ 71358 h 411282"/>
              <a:gd name="connsiteX12-333" fmla="*/ 339254 w 410598"/>
              <a:gd name="connsiteY12-334" fmla="*/ 0 h 411282"/>
              <a:gd name="connsiteX13-335" fmla="*/ 205299 w 410598"/>
              <a:gd name="connsiteY13-336" fmla="*/ 161181 h 411282"/>
              <a:gd name="connsiteX14-337" fmla="*/ 160939 w 410598"/>
              <a:gd name="connsiteY14-338" fmla="*/ 205639 h 411282"/>
              <a:gd name="connsiteX15-339" fmla="*/ 26919 w 410598"/>
              <a:gd name="connsiteY15-340" fmla="*/ 71368 h 411282"/>
              <a:gd name="connsiteX16-341" fmla="*/ 71335 w 410598"/>
              <a:gd name="connsiteY16-342" fmla="*/ 26957 h 411282"/>
              <a:gd name="connsiteX17-343" fmla="*/ 205299 w 410598"/>
              <a:gd name="connsiteY17-344" fmla="*/ 161181 h 411282"/>
              <a:gd name="connsiteX0-345" fmla="*/ 339254 w 410598"/>
              <a:gd name="connsiteY0-346" fmla="*/ 0 h 411282"/>
              <a:gd name="connsiteX1-347" fmla="*/ 205299 w 410598"/>
              <a:gd name="connsiteY1-348" fmla="*/ 134215 h 411282"/>
              <a:gd name="connsiteX2-349" fmla="*/ 71354 w 410598"/>
              <a:gd name="connsiteY2-350" fmla="*/ 0 h 411282"/>
              <a:gd name="connsiteX3-351" fmla="*/ 0 w 410598"/>
              <a:gd name="connsiteY3-352" fmla="*/ 71358 h 411282"/>
              <a:gd name="connsiteX4-353" fmla="*/ 134020 w 410598"/>
              <a:gd name="connsiteY4-354" fmla="*/ 205639 h 411282"/>
              <a:gd name="connsiteX5-355" fmla="*/ 0 w 410598"/>
              <a:gd name="connsiteY5-356" fmla="*/ 339923 h 411282"/>
              <a:gd name="connsiteX6-357" fmla="*/ 71354 w 410598"/>
              <a:gd name="connsiteY6-358" fmla="*/ 411282 h 411282"/>
              <a:gd name="connsiteX7-359" fmla="*/ 205299 w 410598"/>
              <a:gd name="connsiteY7-360" fmla="*/ 277067 h 411282"/>
              <a:gd name="connsiteX8-361" fmla="*/ 339254 w 410598"/>
              <a:gd name="connsiteY8-362" fmla="*/ 411282 h 411282"/>
              <a:gd name="connsiteX9-363" fmla="*/ 410598 w 410598"/>
              <a:gd name="connsiteY9-364" fmla="*/ 339923 h 411282"/>
              <a:gd name="connsiteX10-365" fmla="*/ 276588 w 410598"/>
              <a:gd name="connsiteY10-366" fmla="*/ 205639 h 411282"/>
              <a:gd name="connsiteX11-367" fmla="*/ 410598 w 410598"/>
              <a:gd name="connsiteY11-368" fmla="*/ 71358 h 411282"/>
              <a:gd name="connsiteX12-369" fmla="*/ 339254 w 410598"/>
              <a:gd name="connsiteY12-370" fmla="*/ 0 h 411282"/>
              <a:gd name="connsiteX13-371" fmla="*/ 71335 w 410598"/>
              <a:gd name="connsiteY13-372" fmla="*/ 26957 h 411282"/>
              <a:gd name="connsiteX14-373" fmla="*/ 160939 w 410598"/>
              <a:gd name="connsiteY14-374" fmla="*/ 205639 h 411282"/>
              <a:gd name="connsiteX15-375" fmla="*/ 26919 w 410598"/>
              <a:gd name="connsiteY15-376" fmla="*/ 71368 h 411282"/>
              <a:gd name="connsiteX16-377" fmla="*/ 71335 w 410598"/>
              <a:gd name="connsiteY16-378" fmla="*/ 26957 h 411282"/>
              <a:gd name="connsiteX0-379" fmla="*/ 339254 w 410598"/>
              <a:gd name="connsiteY0-380" fmla="*/ 0 h 411282"/>
              <a:gd name="connsiteX1-381" fmla="*/ 205299 w 410598"/>
              <a:gd name="connsiteY1-382" fmla="*/ 134215 h 411282"/>
              <a:gd name="connsiteX2-383" fmla="*/ 71354 w 410598"/>
              <a:gd name="connsiteY2-384" fmla="*/ 0 h 411282"/>
              <a:gd name="connsiteX3-385" fmla="*/ 0 w 410598"/>
              <a:gd name="connsiteY3-386" fmla="*/ 71358 h 411282"/>
              <a:gd name="connsiteX4-387" fmla="*/ 134020 w 410598"/>
              <a:gd name="connsiteY4-388" fmla="*/ 205639 h 411282"/>
              <a:gd name="connsiteX5-389" fmla="*/ 0 w 410598"/>
              <a:gd name="connsiteY5-390" fmla="*/ 339923 h 411282"/>
              <a:gd name="connsiteX6-391" fmla="*/ 71354 w 410598"/>
              <a:gd name="connsiteY6-392" fmla="*/ 411282 h 411282"/>
              <a:gd name="connsiteX7-393" fmla="*/ 205299 w 410598"/>
              <a:gd name="connsiteY7-394" fmla="*/ 277067 h 411282"/>
              <a:gd name="connsiteX8-395" fmla="*/ 339254 w 410598"/>
              <a:gd name="connsiteY8-396" fmla="*/ 411282 h 411282"/>
              <a:gd name="connsiteX9-397" fmla="*/ 410598 w 410598"/>
              <a:gd name="connsiteY9-398" fmla="*/ 339923 h 411282"/>
              <a:gd name="connsiteX10-399" fmla="*/ 276588 w 410598"/>
              <a:gd name="connsiteY10-400" fmla="*/ 205639 h 411282"/>
              <a:gd name="connsiteX11-401" fmla="*/ 410598 w 410598"/>
              <a:gd name="connsiteY11-402" fmla="*/ 71358 h 411282"/>
              <a:gd name="connsiteX12-403" fmla="*/ 339254 w 410598"/>
              <a:gd name="connsiteY12-404" fmla="*/ 0 h 411282"/>
              <a:gd name="connsiteX13-405" fmla="*/ 26919 w 410598"/>
              <a:gd name="connsiteY13-406" fmla="*/ 71368 h 411282"/>
              <a:gd name="connsiteX14-407" fmla="*/ 160939 w 410598"/>
              <a:gd name="connsiteY14-408" fmla="*/ 205639 h 411282"/>
              <a:gd name="connsiteX15-409" fmla="*/ 26919 w 410598"/>
              <a:gd name="connsiteY15-410" fmla="*/ 71368 h 411282"/>
              <a:gd name="connsiteX0-411" fmla="*/ 339254 w 410598"/>
              <a:gd name="connsiteY0-412" fmla="*/ 0 h 411282"/>
              <a:gd name="connsiteX1-413" fmla="*/ 205299 w 410598"/>
              <a:gd name="connsiteY1-414" fmla="*/ 134215 h 411282"/>
              <a:gd name="connsiteX2-415" fmla="*/ 71354 w 410598"/>
              <a:gd name="connsiteY2-416" fmla="*/ 0 h 411282"/>
              <a:gd name="connsiteX3-417" fmla="*/ 0 w 410598"/>
              <a:gd name="connsiteY3-418" fmla="*/ 71358 h 411282"/>
              <a:gd name="connsiteX4-419" fmla="*/ 134020 w 410598"/>
              <a:gd name="connsiteY4-420" fmla="*/ 205639 h 411282"/>
              <a:gd name="connsiteX5-421" fmla="*/ 0 w 410598"/>
              <a:gd name="connsiteY5-422" fmla="*/ 339923 h 411282"/>
              <a:gd name="connsiteX6-423" fmla="*/ 71354 w 410598"/>
              <a:gd name="connsiteY6-424" fmla="*/ 411282 h 411282"/>
              <a:gd name="connsiteX7-425" fmla="*/ 205299 w 410598"/>
              <a:gd name="connsiteY7-426" fmla="*/ 277067 h 411282"/>
              <a:gd name="connsiteX8-427" fmla="*/ 339254 w 410598"/>
              <a:gd name="connsiteY8-428" fmla="*/ 411282 h 411282"/>
              <a:gd name="connsiteX9-429" fmla="*/ 410598 w 410598"/>
              <a:gd name="connsiteY9-430" fmla="*/ 339923 h 411282"/>
              <a:gd name="connsiteX10-431" fmla="*/ 276588 w 410598"/>
              <a:gd name="connsiteY10-432" fmla="*/ 205639 h 411282"/>
              <a:gd name="connsiteX11-433" fmla="*/ 410598 w 410598"/>
              <a:gd name="connsiteY11-434" fmla="*/ 71358 h 411282"/>
              <a:gd name="connsiteX12-435" fmla="*/ 339254 w 410598"/>
              <a:gd name="connsiteY12-436" fmla="*/ 0 h 4112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410598" h="411282">
                <a:moveTo>
                  <a:pt x="339254" y="0"/>
                </a:moveTo>
                <a:lnTo>
                  <a:pt x="205299" y="134215"/>
                </a:lnTo>
                <a:lnTo>
                  <a:pt x="71354" y="0"/>
                </a:lnTo>
                <a:lnTo>
                  <a:pt x="0" y="71358"/>
                </a:lnTo>
                <a:lnTo>
                  <a:pt x="134020" y="205639"/>
                </a:lnTo>
                <a:lnTo>
                  <a:pt x="0" y="339923"/>
                </a:lnTo>
                <a:lnTo>
                  <a:pt x="71354" y="411282"/>
                </a:lnTo>
                <a:lnTo>
                  <a:pt x="205299" y="277067"/>
                </a:lnTo>
                <a:lnTo>
                  <a:pt x="339254" y="411282"/>
                </a:lnTo>
                <a:lnTo>
                  <a:pt x="410598" y="339923"/>
                </a:lnTo>
                <a:lnTo>
                  <a:pt x="276588" y="205639"/>
                </a:lnTo>
                <a:lnTo>
                  <a:pt x="410598" y="71358"/>
                </a:lnTo>
                <a:lnTo>
                  <a:pt x="339254" y="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6000"/>
          </a:p>
        </p:txBody>
      </p:sp>
      <p:sp>
        <p:nvSpPr>
          <p:cNvPr id="32" name="Oval 6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658332" y="10371025"/>
            <a:ext cx="596724" cy="602752"/>
          </a:xfrm>
          <a:prstGeom prst="ellipse">
            <a:avLst/>
          </a:prstGeom>
          <a:solidFill>
            <a:srgbClr val="2196F3"/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6000"/>
          </a:p>
        </p:txBody>
      </p:sp>
      <p:sp>
        <p:nvSpPr>
          <p:cNvPr id="33" name="文本框 32"/>
          <p:cNvSpPr txBox="1"/>
          <p:nvPr>
            <p:custDataLst>
              <p:tags r:id="rId24"/>
            </p:custDataLst>
          </p:nvPr>
        </p:nvSpPr>
        <p:spPr>
          <a:xfrm>
            <a:off x="3255054" y="10198740"/>
            <a:ext cx="7959935" cy="111526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kumimoji="1" lang="en-US" altLang="zh-CN" sz="2800" b="1" spc="150">
                <a:solidFill>
                  <a:srgbClr val="2196F3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+mn-ea"/>
              </a:rPr>
              <a:t>[</a:t>
            </a:r>
            <a:r>
              <a:rPr kumimoji="1" lang="zh-CN" altLang="en-US" sz="2800" b="1" spc="150">
                <a:solidFill>
                  <a:srgbClr val="2196F3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+mn-ea"/>
              </a:rPr>
              <a:t>专业</a:t>
            </a:r>
            <a:r>
              <a:rPr kumimoji="1" lang="en-US" altLang="zh-CN" sz="2800" b="1" spc="150">
                <a:solidFill>
                  <a:srgbClr val="2196F3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+mn-ea"/>
              </a:rPr>
              <a:t>]</a:t>
            </a:r>
            <a:r>
              <a:rPr kumimoji="1" lang="en-US" altLang="zh-CN" sz="2800" spc="150">
                <a:solidFill>
                  <a:srgbClr val="222222">
                    <a:lumMod val="75000"/>
                    <a:lumOff val="25000"/>
                  </a:srgb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+mn-ea"/>
              </a:rPr>
              <a:t>经历过茶饮企业全案数字化，深度了解行业</a:t>
            </a:r>
            <a:r>
              <a:rPr kumimoji="1" lang="zh-CN" altLang="en-US" sz="2800" spc="150">
                <a:solidFill>
                  <a:srgbClr val="222222">
                    <a:lumMod val="75000"/>
                    <a:lumOff val="25000"/>
                  </a:srgb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+mn-ea"/>
              </a:rPr>
              <a:t>痛点</a:t>
            </a:r>
            <a:r>
              <a:rPr kumimoji="1" lang="en-US" altLang="zh-CN" sz="2800" spc="150">
                <a:solidFill>
                  <a:srgbClr val="222222">
                    <a:lumMod val="75000"/>
                    <a:lumOff val="25000"/>
                  </a:srgb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+mn-ea"/>
              </a:rPr>
              <a:t>和弯路</a:t>
            </a:r>
            <a:r>
              <a:rPr kumimoji="1" lang="zh-CN" altLang="en-US" sz="2800" spc="150">
                <a:solidFill>
                  <a:srgbClr val="222222">
                    <a:lumMod val="75000"/>
                    <a:lumOff val="25000"/>
                  </a:srgb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+mn-ea"/>
              </a:rPr>
              <a:t>。</a:t>
            </a:r>
            <a:endParaRPr kumimoji="1" lang="zh-CN" altLang="en-US" sz="2800" spc="150">
              <a:solidFill>
                <a:srgbClr val="222222">
                  <a:lumMod val="75000"/>
                  <a:lumOff val="25000"/>
                </a:srgbClr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  <a:sym typeface="+mn-ea"/>
            </a:endParaRPr>
          </a:p>
        </p:txBody>
      </p:sp>
      <p:sp>
        <p:nvSpPr>
          <p:cNvPr id="34" name="任意形状 33"/>
          <p:cNvSpPr>
            <a:spLocks noChangeAspect="1"/>
          </p:cNvSpPr>
          <p:nvPr>
            <p:custDataLst>
              <p:tags r:id="rId25"/>
            </p:custDataLst>
          </p:nvPr>
        </p:nvSpPr>
        <p:spPr>
          <a:xfrm>
            <a:off x="2793487" y="10535713"/>
            <a:ext cx="326412" cy="273374"/>
          </a:xfrm>
          <a:custGeom>
            <a:avLst/>
            <a:gdLst>
              <a:gd name="connsiteX0" fmla="*/ 387009 w 457200"/>
              <a:gd name="connsiteY0" fmla="*/ 0 h 381000"/>
              <a:gd name="connsiteX1" fmla="*/ 149768 w 457200"/>
              <a:gd name="connsiteY1" fmla="*/ 237762 h 381000"/>
              <a:gd name="connsiteX2" fmla="*/ 73856 w 457200"/>
              <a:gd name="connsiteY2" fmla="*/ 161851 h 381000"/>
              <a:gd name="connsiteX3" fmla="*/ 0 w 457200"/>
              <a:gd name="connsiteY3" fmla="*/ 235711 h 381000"/>
              <a:gd name="connsiteX4" fmla="*/ 148173 w 457200"/>
              <a:gd name="connsiteY4" fmla="*/ 383884 h 381000"/>
              <a:gd name="connsiteX5" fmla="*/ 222052 w 457200"/>
              <a:gd name="connsiteY5" fmla="*/ 310004 h 381000"/>
              <a:gd name="connsiteX6" fmla="*/ 221140 w 457200"/>
              <a:gd name="connsiteY6" fmla="*/ 309102 h 381000"/>
              <a:gd name="connsiteX7" fmla="*/ 458363 w 457200"/>
              <a:gd name="connsiteY7" fmla="*/ 71354 h 381000"/>
              <a:gd name="connsiteX8" fmla="*/ 387009 w 457200"/>
              <a:gd name="connsiteY8" fmla="*/ 0 h 381000"/>
              <a:gd name="connsiteX9" fmla="*/ 195077 w 457200"/>
              <a:gd name="connsiteY9" fmla="*/ 310042 h 381000"/>
              <a:gd name="connsiteX10" fmla="*/ 148172 w 457200"/>
              <a:gd name="connsiteY10" fmla="*/ 356946 h 381000"/>
              <a:gd name="connsiteX11" fmla="*/ 26938 w 457200"/>
              <a:gd name="connsiteY11" fmla="*/ 235712 h 381000"/>
              <a:gd name="connsiteX12" fmla="*/ 73856 w 457200"/>
              <a:gd name="connsiteY12" fmla="*/ 188789 h 381000"/>
              <a:gd name="connsiteX13" fmla="*/ 149786 w 457200"/>
              <a:gd name="connsiteY13" fmla="*/ 264719 h 381000"/>
              <a:gd name="connsiteX14" fmla="*/ 387028 w 457200"/>
              <a:gd name="connsiteY14" fmla="*/ 26957 h 381000"/>
              <a:gd name="connsiteX15" fmla="*/ 431444 w 457200"/>
              <a:gd name="connsiteY15" fmla="*/ 71372 h 381000"/>
              <a:gd name="connsiteX16" fmla="*/ 194184 w 457200"/>
              <a:gd name="connsiteY16" fmla="*/ 309149 h 381000"/>
              <a:gd name="connsiteX17" fmla="*/ 195077 w 457200"/>
              <a:gd name="connsiteY17" fmla="*/ 310042 h 381000"/>
              <a:gd name="connsiteX0-1" fmla="*/ 387009 w 458363"/>
              <a:gd name="connsiteY0-2" fmla="*/ 0 h 383884"/>
              <a:gd name="connsiteX1-3" fmla="*/ 149768 w 458363"/>
              <a:gd name="connsiteY1-4" fmla="*/ 237762 h 383884"/>
              <a:gd name="connsiteX2-5" fmla="*/ 73856 w 458363"/>
              <a:gd name="connsiteY2-6" fmla="*/ 161851 h 383884"/>
              <a:gd name="connsiteX3-7" fmla="*/ 0 w 458363"/>
              <a:gd name="connsiteY3-8" fmla="*/ 235711 h 383884"/>
              <a:gd name="connsiteX4-9" fmla="*/ 148173 w 458363"/>
              <a:gd name="connsiteY4-10" fmla="*/ 383884 h 383884"/>
              <a:gd name="connsiteX5-11" fmla="*/ 222052 w 458363"/>
              <a:gd name="connsiteY5-12" fmla="*/ 310004 h 383884"/>
              <a:gd name="connsiteX6-13" fmla="*/ 221140 w 458363"/>
              <a:gd name="connsiteY6-14" fmla="*/ 309102 h 383884"/>
              <a:gd name="connsiteX7-15" fmla="*/ 458363 w 458363"/>
              <a:gd name="connsiteY7-16" fmla="*/ 71354 h 383884"/>
              <a:gd name="connsiteX8-17" fmla="*/ 387009 w 458363"/>
              <a:gd name="connsiteY8-18" fmla="*/ 0 h 383884"/>
              <a:gd name="connsiteX9-19" fmla="*/ 195077 w 458363"/>
              <a:gd name="connsiteY9-20" fmla="*/ 310042 h 383884"/>
              <a:gd name="connsiteX10-21" fmla="*/ 148172 w 458363"/>
              <a:gd name="connsiteY10-22" fmla="*/ 356946 h 383884"/>
              <a:gd name="connsiteX11-23" fmla="*/ 26938 w 458363"/>
              <a:gd name="connsiteY11-24" fmla="*/ 235712 h 383884"/>
              <a:gd name="connsiteX12-25" fmla="*/ 73856 w 458363"/>
              <a:gd name="connsiteY12-26" fmla="*/ 188789 h 383884"/>
              <a:gd name="connsiteX13-27" fmla="*/ 149786 w 458363"/>
              <a:gd name="connsiteY13-28" fmla="*/ 264719 h 383884"/>
              <a:gd name="connsiteX14-29" fmla="*/ 431444 w 458363"/>
              <a:gd name="connsiteY14-30" fmla="*/ 71372 h 383884"/>
              <a:gd name="connsiteX15-31" fmla="*/ 194184 w 458363"/>
              <a:gd name="connsiteY15-32" fmla="*/ 309149 h 383884"/>
              <a:gd name="connsiteX16-33" fmla="*/ 195077 w 458363"/>
              <a:gd name="connsiteY16-34" fmla="*/ 310042 h 383884"/>
              <a:gd name="connsiteX0-35" fmla="*/ 387009 w 458363"/>
              <a:gd name="connsiteY0-36" fmla="*/ 0 h 383884"/>
              <a:gd name="connsiteX1-37" fmla="*/ 149768 w 458363"/>
              <a:gd name="connsiteY1-38" fmla="*/ 237762 h 383884"/>
              <a:gd name="connsiteX2-39" fmla="*/ 73856 w 458363"/>
              <a:gd name="connsiteY2-40" fmla="*/ 161851 h 383884"/>
              <a:gd name="connsiteX3-41" fmla="*/ 0 w 458363"/>
              <a:gd name="connsiteY3-42" fmla="*/ 235711 h 383884"/>
              <a:gd name="connsiteX4-43" fmla="*/ 148173 w 458363"/>
              <a:gd name="connsiteY4-44" fmla="*/ 383884 h 383884"/>
              <a:gd name="connsiteX5-45" fmla="*/ 222052 w 458363"/>
              <a:gd name="connsiteY5-46" fmla="*/ 310004 h 383884"/>
              <a:gd name="connsiteX6-47" fmla="*/ 221140 w 458363"/>
              <a:gd name="connsiteY6-48" fmla="*/ 309102 h 383884"/>
              <a:gd name="connsiteX7-49" fmla="*/ 458363 w 458363"/>
              <a:gd name="connsiteY7-50" fmla="*/ 71354 h 383884"/>
              <a:gd name="connsiteX8-51" fmla="*/ 387009 w 458363"/>
              <a:gd name="connsiteY8-52" fmla="*/ 0 h 383884"/>
              <a:gd name="connsiteX9-53" fmla="*/ 195077 w 458363"/>
              <a:gd name="connsiteY9-54" fmla="*/ 310042 h 383884"/>
              <a:gd name="connsiteX10-55" fmla="*/ 148172 w 458363"/>
              <a:gd name="connsiteY10-56" fmla="*/ 356946 h 383884"/>
              <a:gd name="connsiteX11-57" fmla="*/ 26938 w 458363"/>
              <a:gd name="connsiteY11-58" fmla="*/ 235712 h 383884"/>
              <a:gd name="connsiteX12-59" fmla="*/ 73856 w 458363"/>
              <a:gd name="connsiteY12-60" fmla="*/ 188789 h 383884"/>
              <a:gd name="connsiteX13-61" fmla="*/ 149786 w 458363"/>
              <a:gd name="connsiteY13-62" fmla="*/ 264719 h 383884"/>
              <a:gd name="connsiteX14-63" fmla="*/ 194184 w 458363"/>
              <a:gd name="connsiteY14-64" fmla="*/ 309149 h 383884"/>
              <a:gd name="connsiteX15-65" fmla="*/ 195077 w 458363"/>
              <a:gd name="connsiteY15-66" fmla="*/ 310042 h 383884"/>
              <a:gd name="connsiteX0-67" fmla="*/ 387009 w 458363"/>
              <a:gd name="connsiteY0-68" fmla="*/ 0 h 383884"/>
              <a:gd name="connsiteX1-69" fmla="*/ 149768 w 458363"/>
              <a:gd name="connsiteY1-70" fmla="*/ 237762 h 383884"/>
              <a:gd name="connsiteX2-71" fmla="*/ 73856 w 458363"/>
              <a:gd name="connsiteY2-72" fmla="*/ 161851 h 383884"/>
              <a:gd name="connsiteX3-73" fmla="*/ 0 w 458363"/>
              <a:gd name="connsiteY3-74" fmla="*/ 235711 h 383884"/>
              <a:gd name="connsiteX4-75" fmla="*/ 148173 w 458363"/>
              <a:gd name="connsiteY4-76" fmla="*/ 383884 h 383884"/>
              <a:gd name="connsiteX5-77" fmla="*/ 222052 w 458363"/>
              <a:gd name="connsiteY5-78" fmla="*/ 310004 h 383884"/>
              <a:gd name="connsiteX6-79" fmla="*/ 221140 w 458363"/>
              <a:gd name="connsiteY6-80" fmla="*/ 309102 h 383884"/>
              <a:gd name="connsiteX7-81" fmla="*/ 458363 w 458363"/>
              <a:gd name="connsiteY7-82" fmla="*/ 71354 h 383884"/>
              <a:gd name="connsiteX8-83" fmla="*/ 387009 w 458363"/>
              <a:gd name="connsiteY8-84" fmla="*/ 0 h 383884"/>
              <a:gd name="connsiteX9-85" fmla="*/ 194184 w 458363"/>
              <a:gd name="connsiteY9-86" fmla="*/ 309149 h 383884"/>
              <a:gd name="connsiteX10-87" fmla="*/ 148172 w 458363"/>
              <a:gd name="connsiteY10-88" fmla="*/ 356946 h 383884"/>
              <a:gd name="connsiteX11-89" fmla="*/ 26938 w 458363"/>
              <a:gd name="connsiteY11-90" fmla="*/ 235712 h 383884"/>
              <a:gd name="connsiteX12-91" fmla="*/ 73856 w 458363"/>
              <a:gd name="connsiteY12-92" fmla="*/ 188789 h 383884"/>
              <a:gd name="connsiteX13-93" fmla="*/ 149786 w 458363"/>
              <a:gd name="connsiteY13-94" fmla="*/ 264719 h 383884"/>
              <a:gd name="connsiteX14-95" fmla="*/ 194184 w 458363"/>
              <a:gd name="connsiteY14-96" fmla="*/ 309149 h 383884"/>
              <a:gd name="connsiteX0-97" fmla="*/ 387009 w 458363"/>
              <a:gd name="connsiteY0-98" fmla="*/ 0 h 383884"/>
              <a:gd name="connsiteX1-99" fmla="*/ 149768 w 458363"/>
              <a:gd name="connsiteY1-100" fmla="*/ 237762 h 383884"/>
              <a:gd name="connsiteX2-101" fmla="*/ 73856 w 458363"/>
              <a:gd name="connsiteY2-102" fmla="*/ 161851 h 383884"/>
              <a:gd name="connsiteX3-103" fmla="*/ 0 w 458363"/>
              <a:gd name="connsiteY3-104" fmla="*/ 235711 h 383884"/>
              <a:gd name="connsiteX4-105" fmla="*/ 148173 w 458363"/>
              <a:gd name="connsiteY4-106" fmla="*/ 383884 h 383884"/>
              <a:gd name="connsiteX5-107" fmla="*/ 222052 w 458363"/>
              <a:gd name="connsiteY5-108" fmla="*/ 310004 h 383884"/>
              <a:gd name="connsiteX6-109" fmla="*/ 221140 w 458363"/>
              <a:gd name="connsiteY6-110" fmla="*/ 309102 h 383884"/>
              <a:gd name="connsiteX7-111" fmla="*/ 458363 w 458363"/>
              <a:gd name="connsiteY7-112" fmla="*/ 71354 h 383884"/>
              <a:gd name="connsiteX8-113" fmla="*/ 387009 w 458363"/>
              <a:gd name="connsiteY8-114" fmla="*/ 0 h 383884"/>
              <a:gd name="connsiteX9-115" fmla="*/ 194184 w 458363"/>
              <a:gd name="connsiteY9-116" fmla="*/ 309149 h 383884"/>
              <a:gd name="connsiteX10-117" fmla="*/ 26938 w 458363"/>
              <a:gd name="connsiteY10-118" fmla="*/ 235712 h 383884"/>
              <a:gd name="connsiteX11-119" fmla="*/ 73856 w 458363"/>
              <a:gd name="connsiteY11-120" fmla="*/ 188789 h 383884"/>
              <a:gd name="connsiteX12-121" fmla="*/ 149786 w 458363"/>
              <a:gd name="connsiteY12-122" fmla="*/ 264719 h 383884"/>
              <a:gd name="connsiteX13-123" fmla="*/ 194184 w 458363"/>
              <a:gd name="connsiteY13-124" fmla="*/ 309149 h 383884"/>
              <a:gd name="connsiteX0-125" fmla="*/ 387009 w 458363"/>
              <a:gd name="connsiteY0-126" fmla="*/ 0 h 383884"/>
              <a:gd name="connsiteX1-127" fmla="*/ 149768 w 458363"/>
              <a:gd name="connsiteY1-128" fmla="*/ 237762 h 383884"/>
              <a:gd name="connsiteX2-129" fmla="*/ 73856 w 458363"/>
              <a:gd name="connsiteY2-130" fmla="*/ 161851 h 383884"/>
              <a:gd name="connsiteX3-131" fmla="*/ 0 w 458363"/>
              <a:gd name="connsiteY3-132" fmla="*/ 235711 h 383884"/>
              <a:gd name="connsiteX4-133" fmla="*/ 148173 w 458363"/>
              <a:gd name="connsiteY4-134" fmla="*/ 383884 h 383884"/>
              <a:gd name="connsiteX5-135" fmla="*/ 222052 w 458363"/>
              <a:gd name="connsiteY5-136" fmla="*/ 310004 h 383884"/>
              <a:gd name="connsiteX6-137" fmla="*/ 221140 w 458363"/>
              <a:gd name="connsiteY6-138" fmla="*/ 309102 h 383884"/>
              <a:gd name="connsiteX7-139" fmla="*/ 458363 w 458363"/>
              <a:gd name="connsiteY7-140" fmla="*/ 71354 h 383884"/>
              <a:gd name="connsiteX8-141" fmla="*/ 387009 w 458363"/>
              <a:gd name="connsiteY8-142" fmla="*/ 0 h 383884"/>
              <a:gd name="connsiteX9-143" fmla="*/ 149786 w 458363"/>
              <a:gd name="connsiteY9-144" fmla="*/ 264719 h 383884"/>
              <a:gd name="connsiteX10-145" fmla="*/ 26938 w 458363"/>
              <a:gd name="connsiteY10-146" fmla="*/ 235712 h 383884"/>
              <a:gd name="connsiteX11-147" fmla="*/ 73856 w 458363"/>
              <a:gd name="connsiteY11-148" fmla="*/ 188789 h 383884"/>
              <a:gd name="connsiteX12-149" fmla="*/ 149786 w 458363"/>
              <a:gd name="connsiteY12-150" fmla="*/ 264719 h 383884"/>
              <a:gd name="connsiteX0-151" fmla="*/ 387009 w 458363"/>
              <a:gd name="connsiteY0-152" fmla="*/ 0 h 383884"/>
              <a:gd name="connsiteX1-153" fmla="*/ 149768 w 458363"/>
              <a:gd name="connsiteY1-154" fmla="*/ 237762 h 383884"/>
              <a:gd name="connsiteX2-155" fmla="*/ 73856 w 458363"/>
              <a:gd name="connsiteY2-156" fmla="*/ 161851 h 383884"/>
              <a:gd name="connsiteX3-157" fmla="*/ 0 w 458363"/>
              <a:gd name="connsiteY3-158" fmla="*/ 235711 h 383884"/>
              <a:gd name="connsiteX4-159" fmla="*/ 148173 w 458363"/>
              <a:gd name="connsiteY4-160" fmla="*/ 383884 h 383884"/>
              <a:gd name="connsiteX5-161" fmla="*/ 222052 w 458363"/>
              <a:gd name="connsiteY5-162" fmla="*/ 310004 h 383884"/>
              <a:gd name="connsiteX6-163" fmla="*/ 221140 w 458363"/>
              <a:gd name="connsiteY6-164" fmla="*/ 309102 h 383884"/>
              <a:gd name="connsiteX7-165" fmla="*/ 458363 w 458363"/>
              <a:gd name="connsiteY7-166" fmla="*/ 71354 h 383884"/>
              <a:gd name="connsiteX8-167" fmla="*/ 387009 w 458363"/>
              <a:gd name="connsiteY8-168" fmla="*/ 0 h 383884"/>
              <a:gd name="connsiteX9-169" fmla="*/ 73856 w 458363"/>
              <a:gd name="connsiteY9-170" fmla="*/ 188789 h 383884"/>
              <a:gd name="connsiteX10-171" fmla="*/ 26938 w 458363"/>
              <a:gd name="connsiteY10-172" fmla="*/ 235712 h 383884"/>
              <a:gd name="connsiteX11-173" fmla="*/ 73856 w 458363"/>
              <a:gd name="connsiteY11-174" fmla="*/ 188789 h 383884"/>
              <a:gd name="connsiteX0-175" fmla="*/ 387009 w 458363"/>
              <a:gd name="connsiteY0-176" fmla="*/ 0 h 383884"/>
              <a:gd name="connsiteX1-177" fmla="*/ 149768 w 458363"/>
              <a:gd name="connsiteY1-178" fmla="*/ 237762 h 383884"/>
              <a:gd name="connsiteX2-179" fmla="*/ 73856 w 458363"/>
              <a:gd name="connsiteY2-180" fmla="*/ 161851 h 383884"/>
              <a:gd name="connsiteX3-181" fmla="*/ 0 w 458363"/>
              <a:gd name="connsiteY3-182" fmla="*/ 235711 h 383884"/>
              <a:gd name="connsiteX4-183" fmla="*/ 148173 w 458363"/>
              <a:gd name="connsiteY4-184" fmla="*/ 383884 h 383884"/>
              <a:gd name="connsiteX5-185" fmla="*/ 222052 w 458363"/>
              <a:gd name="connsiteY5-186" fmla="*/ 310004 h 383884"/>
              <a:gd name="connsiteX6-187" fmla="*/ 221140 w 458363"/>
              <a:gd name="connsiteY6-188" fmla="*/ 309102 h 383884"/>
              <a:gd name="connsiteX7-189" fmla="*/ 458363 w 458363"/>
              <a:gd name="connsiteY7-190" fmla="*/ 71354 h 383884"/>
              <a:gd name="connsiteX8-191" fmla="*/ 387009 w 458363"/>
              <a:gd name="connsiteY8-192" fmla="*/ 0 h 3838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458363" h="383884">
                <a:moveTo>
                  <a:pt x="387009" y="0"/>
                </a:moveTo>
                <a:lnTo>
                  <a:pt x="149768" y="237762"/>
                </a:lnTo>
                <a:lnTo>
                  <a:pt x="73856" y="161851"/>
                </a:lnTo>
                <a:lnTo>
                  <a:pt x="0" y="235711"/>
                </a:lnTo>
                <a:lnTo>
                  <a:pt x="148173" y="383884"/>
                </a:lnTo>
                <a:lnTo>
                  <a:pt x="222052" y="310004"/>
                </a:lnTo>
                <a:lnTo>
                  <a:pt x="221140" y="309102"/>
                </a:lnTo>
                <a:lnTo>
                  <a:pt x="458363" y="71354"/>
                </a:lnTo>
                <a:lnTo>
                  <a:pt x="387009" y="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6000"/>
          </a:p>
        </p:txBody>
      </p:sp>
      <p:sp>
        <p:nvSpPr>
          <p:cNvPr id="35" name="Oval 6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13130072" y="10371025"/>
            <a:ext cx="596724" cy="602752"/>
          </a:xfrm>
          <a:prstGeom prst="ellipse">
            <a:avLst/>
          </a:prstGeom>
          <a:solidFill>
            <a:srgbClr val="009587"/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6000"/>
          </a:p>
        </p:txBody>
      </p:sp>
      <p:sp>
        <p:nvSpPr>
          <p:cNvPr id="36" name="文本框 35"/>
          <p:cNvSpPr txBox="1"/>
          <p:nvPr>
            <p:custDataLst>
              <p:tags r:id="rId27"/>
            </p:custDataLst>
          </p:nvPr>
        </p:nvSpPr>
        <p:spPr>
          <a:xfrm>
            <a:off x="13726794" y="10198740"/>
            <a:ext cx="7959935" cy="111526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kumimoji="1" lang="en-US" altLang="zh-CN" sz="2800" spc="150">
                <a:solidFill>
                  <a:srgbClr val="222222">
                    <a:lumMod val="75000"/>
                    <a:lumOff val="25000"/>
                  </a:srgb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+mn-ea"/>
              </a:rPr>
              <a:t>“</a:t>
            </a:r>
            <a:r>
              <a:rPr kumimoji="1" lang="zh-CN" altLang="en-US" sz="2800" spc="150">
                <a:solidFill>
                  <a:srgbClr val="222222">
                    <a:lumMod val="75000"/>
                    <a:lumOff val="25000"/>
                  </a:srgb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+mn-ea"/>
              </a:rPr>
              <a:t>单点系统</a:t>
            </a:r>
            <a:r>
              <a:rPr kumimoji="1" lang="en-US" altLang="zh-CN" sz="2800" spc="150">
                <a:solidFill>
                  <a:srgbClr val="222222">
                    <a:lumMod val="75000"/>
                    <a:lumOff val="25000"/>
                  </a:srgb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+mn-ea"/>
              </a:rPr>
              <a:t>”</a:t>
            </a:r>
            <a:r>
              <a:rPr kumimoji="1" lang="zh-CN" altLang="en-US" sz="2800" spc="150">
                <a:solidFill>
                  <a:srgbClr val="222222">
                    <a:lumMod val="75000"/>
                    <a:lumOff val="25000"/>
                  </a:srgb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+mn-ea"/>
              </a:rPr>
              <a:t>关注的是业务中的一个垂直领域，无法有效地跨领域的问题。</a:t>
            </a:r>
            <a:endParaRPr kumimoji="1" lang="zh-CN" altLang="en-US" sz="2800" spc="150">
              <a:solidFill>
                <a:srgbClr val="222222">
                  <a:lumMod val="75000"/>
                  <a:lumOff val="25000"/>
                </a:srgbClr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  <a:sym typeface="+mn-ea"/>
            </a:endParaRPr>
          </a:p>
        </p:txBody>
      </p:sp>
      <p:sp>
        <p:nvSpPr>
          <p:cNvPr id="37" name="任意形状 36"/>
          <p:cNvSpPr>
            <a:spLocks noChangeAspect="1"/>
          </p:cNvSpPr>
          <p:nvPr>
            <p:custDataLst>
              <p:tags r:id="rId28"/>
            </p:custDataLst>
          </p:nvPr>
        </p:nvSpPr>
        <p:spPr>
          <a:xfrm>
            <a:off x="13291972" y="10535713"/>
            <a:ext cx="272922" cy="273374"/>
          </a:xfrm>
          <a:custGeom>
            <a:avLst/>
            <a:gdLst>
              <a:gd name="connsiteX0" fmla="*/ 339254 w 409575"/>
              <a:gd name="connsiteY0" fmla="*/ 0 h 409575"/>
              <a:gd name="connsiteX1" fmla="*/ 205299 w 409575"/>
              <a:gd name="connsiteY1" fmla="*/ 134215 h 409575"/>
              <a:gd name="connsiteX2" fmla="*/ 71354 w 409575"/>
              <a:gd name="connsiteY2" fmla="*/ 0 h 409575"/>
              <a:gd name="connsiteX3" fmla="*/ 0 w 409575"/>
              <a:gd name="connsiteY3" fmla="*/ 71358 h 409575"/>
              <a:gd name="connsiteX4" fmla="*/ 134020 w 409575"/>
              <a:gd name="connsiteY4" fmla="*/ 205639 h 409575"/>
              <a:gd name="connsiteX5" fmla="*/ 0 w 409575"/>
              <a:gd name="connsiteY5" fmla="*/ 339923 h 409575"/>
              <a:gd name="connsiteX6" fmla="*/ 71354 w 409575"/>
              <a:gd name="connsiteY6" fmla="*/ 411282 h 409575"/>
              <a:gd name="connsiteX7" fmla="*/ 205299 w 409575"/>
              <a:gd name="connsiteY7" fmla="*/ 277067 h 409575"/>
              <a:gd name="connsiteX8" fmla="*/ 339254 w 409575"/>
              <a:gd name="connsiteY8" fmla="*/ 411282 h 409575"/>
              <a:gd name="connsiteX9" fmla="*/ 410598 w 409575"/>
              <a:gd name="connsiteY9" fmla="*/ 339923 h 409575"/>
              <a:gd name="connsiteX10" fmla="*/ 276588 w 409575"/>
              <a:gd name="connsiteY10" fmla="*/ 205639 h 409575"/>
              <a:gd name="connsiteX11" fmla="*/ 410598 w 409575"/>
              <a:gd name="connsiteY11" fmla="*/ 71358 h 409575"/>
              <a:gd name="connsiteX12" fmla="*/ 339254 w 409575"/>
              <a:gd name="connsiteY12" fmla="*/ 0 h 409575"/>
              <a:gd name="connsiteX13" fmla="*/ 383679 w 409575"/>
              <a:gd name="connsiteY13" fmla="*/ 339914 h 409575"/>
              <a:gd name="connsiteX14" fmla="*/ 339272 w 409575"/>
              <a:gd name="connsiteY14" fmla="*/ 384326 h 409575"/>
              <a:gd name="connsiteX15" fmla="*/ 205299 w 409575"/>
              <a:gd name="connsiteY15" fmla="*/ 250101 h 409575"/>
              <a:gd name="connsiteX16" fmla="*/ 71335 w 409575"/>
              <a:gd name="connsiteY16" fmla="*/ 384326 h 409575"/>
              <a:gd name="connsiteX17" fmla="*/ 26919 w 409575"/>
              <a:gd name="connsiteY17" fmla="*/ 339915 h 409575"/>
              <a:gd name="connsiteX18" fmla="*/ 160939 w 409575"/>
              <a:gd name="connsiteY18" fmla="*/ 205639 h 409575"/>
              <a:gd name="connsiteX19" fmla="*/ 26919 w 409575"/>
              <a:gd name="connsiteY19" fmla="*/ 71368 h 409575"/>
              <a:gd name="connsiteX20" fmla="*/ 71335 w 409575"/>
              <a:gd name="connsiteY20" fmla="*/ 26957 h 409575"/>
              <a:gd name="connsiteX21" fmla="*/ 205299 w 409575"/>
              <a:gd name="connsiteY21" fmla="*/ 161181 h 409575"/>
              <a:gd name="connsiteX22" fmla="*/ 339272 w 409575"/>
              <a:gd name="connsiteY22" fmla="*/ 26956 h 409575"/>
              <a:gd name="connsiteX23" fmla="*/ 383679 w 409575"/>
              <a:gd name="connsiteY23" fmla="*/ 71368 h 409575"/>
              <a:gd name="connsiteX24" fmla="*/ 249668 w 409575"/>
              <a:gd name="connsiteY24" fmla="*/ 205639 h 409575"/>
              <a:gd name="connsiteX25" fmla="*/ 383679 w 409575"/>
              <a:gd name="connsiteY25" fmla="*/ 339914 h 409575"/>
              <a:gd name="connsiteX0-1" fmla="*/ 339254 w 410598"/>
              <a:gd name="connsiteY0-2" fmla="*/ 0 h 411282"/>
              <a:gd name="connsiteX1-3" fmla="*/ 205299 w 410598"/>
              <a:gd name="connsiteY1-4" fmla="*/ 134215 h 411282"/>
              <a:gd name="connsiteX2-5" fmla="*/ 71354 w 410598"/>
              <a:gd name="connsiteY2-6" fmla="*/ 0 h 411282"/>
              <a:gd name="connsiteX3-7" fmla="*/ 0 w 410598"/>
              <a:gd name="connsiteY3-8" fmla="*/ 71358 h 411282"/>
              <a:gd name="connsiteX4-9" fmla="*/ 134020 w 410598"/>
              <a:gd name="connsiteY4-10" fmla="*/ 205639 h 411282"/>
              <a:gd name="connsiteX5-11" fmla="*/ 0 w 410598"/>
              <a:gd name="connsiteY5-12" fmla="*/ 339923 h 411282"/>
              <a:gd name="connsiteX6-13" fmla="*/ 71354 w 410598"/>
              <a:gd name="connsiteY6-14" fmla="*/ 411282 h 411282"/>
              <a:gd name="connsiteX7-15" fmla="*/ 205299 w 410598"/>
              <a:gd name="connsiteY7-16" fmla="*/ 277067 h 411282"/>
              <a:gd name="connsiteX8-17" fmla="*/ 339254 w 410598"/>
              <a:gd name="connsiteY8-18" fmla="*/ 411282 h 411282"/>
              <a:gd name="connsiteX9-19" fmla="*/ 410598 w 410598"/>
              <a:gd name="connsiteY9-20" fmla="*/ 339923 h 411282"/>
              <a:gd name="connsiteX10-21" fmla="*/ 276588 w 410598"/>
              <a:gd name="connsiteY10-22" fmla="*/ 205639 h 411282"/>
              <a:gd name="connsiteX11-23" fmla="*/ 410598 w 410598"/>
              <a:gd name="connsiteY11-24" fmla="*/ 71358 h 411282"/>
              <a:gd name="connsiteX12-25" fmla="*/ 339254 w 410598"/>
              <a:gd name="connsiteY12-26" fmla="*/ 0 h 411282"/>
              <a:gd name="connsiteX13-27" fmla="*/ 383679 w 410598"/>
              <a:gd name="connsiteY13-28" fmla="*/ 339914 h 411282"/>
              <a:gd name="connsiteX14-29" fmla="*/ 339272 w 410598"/>
              <a:gd name="connsiteY14-30" fmla="*/ 384326 h 411282"/>
              <a:gd name="connsiteX15-31" fmla="*/ 205299 w 410598"/>
              <a:gd name="connsiteY15-32" fmla="*/ 250101 h 411282"/>
              <a:gd name="connsiteX16-33" fmla="*/ 71335 w 410598"/>
              <a:gd name="connsiteY16-34" fmla="*/ 384326 h 411282"/>
              <a:gd name="connsiteX17-35" fmla="*/ 160939 w 410598"/>
              <a:gd name="connsiteY17-36" fmla="*/ 205639 h 411282"/>
              <a:gd name="connsiteX18-37" fmla="*/ 26919 w 410598"/>
              <a:gd name="connsiteY18-38" fmla="*/ 71368 h 411282"/>
              <a:gd name="connsiteX19-39" fmla="*/ 71335 w 410598"/>
              <a:gd name="connsiteY19-40" fmla="*/ 26957 h 411282"/>
              <a:gd name="connsiteX20-41" fmla="*/ 205299 w 410598"/>
              <a:gd name="connsiteY20-42" fmla="*/ 161181 h 411282"/>
              <a:gd name="connsiteX21-43" fmla="*/ 339272 w 410598"/>
              <a:gd name="connsiteY21-44" fmla="*/ 26956 h 411282"/>
              <a:gd name="connsiteX22-45" fmla="*/ 383679 w 410598"/>
              <a:gd name="connsiteY22-46" fmla="*/ 71368 h 411282"/>
              <a:gd name="connsiteX23-47" fmla="*/ 249668 w 410598"/>
              <a:gd name="connsiteY23-48" fmla="*/ 205639 h 411282"/>
              <a:gd name="connsiteX24-49" fmla="*/ 383679 w 410598"/>
              <a:gd name="connsiteY24-50" fmla="*/ 339914 h 411282"/>
              <a:gd name="connsiteX0-51" fmla="*/ 339254 w 410598"/>
              <a:gd name="connsiteY0-52" fmla="*/ 0 h 411282"/>
              <a:gd name="connsiteX1-53" fmla="*/ 205299 w 410598"/>
              <a:gd name="connsiteY1-54" fmla="*/ 134215 h 411282"/>
              <a:gd name="connsiteX2-55" fmla="*/ 71354 w 410598"/>
              <a:gd name="connsiteY2-56" fmla="*/ 0 h 411282"/>
              <a:gd name="connsiteX3-57" fmla="*/ 0 w 410598"/>
              <a:gd name="connsiteY3-58" fmla="*/ 71358 h 411282"/>
              <a:gd name="connsiteX4-59" fmla="*/ 134020 w 410598"/>
              <a:gd name="connsiteY4-60" fmla="*/ 205639 h 411282"/>
              <a:gd name="connsiteX5-61" fmla="*/ 0 w 410598"/>
              <a:gd name="connsiteY5-62" fmla="*/ 339923 h 411282"/>
              <a:gd name="connsiteX6-63" fmla="*/ 71354 w 410598"/>
              <a:gd name="connsiteY6-64" fmla="*/ 411282 h 411282"/>
              <a:gd name="connsiteX7-65" fmla="*/ 205299 w 410598"/>
              <a:gd name="connsiteY7-66" fmla="*/ 277067 h 411282"/>
              <a:gd name="connsiteX8-67" fmla="*/ 339254 w 410598"/>
              <a:gd name="connsiteY8-68" fmla="*/ 411282 h 411282"/>
              <a:gd name="connsiteX9-69" fmla="*/ 410598 w 410598"/>
              <a:gd name="connsiteY9-70" fmla="*/ 339923 h 411282"/>
              <a:gd name="connsiteX10-71" fmla="*/ 276588 w 410598"/>
              <a:gd name="connsiteY10-72" fmla="*/ 205639 h 411282"/>
              <a:gd name="connsiteX11-73" fmla="*/ 410598 w 410598"/>
              <a:gd name="connsiteY11-74" fmla="*/ 71358 h 411282"/>
              <a:gd name="connsiteX12-75" fmla="*/ 339254 w 410598"/>
              <a:gd name="connsiteY12-76" fmla="*/ 0 h 411282"/>
              <a:gd name="connsiteX13-77" fmla="*/ 383679 w 410598"/>
              <a:gd name="connsiteY13-78" fmla="*/ 339914 h 411282"/>
              <a:gd name="connsiteX14-79" fmla="*/ 339272 w 410598"/>
              <a:gd name="connsiteY14-80" fmla="*/ 384326 h 411282"/>
              <a:gd name="connsiteX15-81" fmla="*/ 205299 w 410598"/>
              <a:gd name="connsiteY15-82" fmla="*/ 250101 h 411282"/>
              <a:gd name="connsiteX16-83" fmla="*/ 160939 w 410598"/>
              <a:gd name="connsiteY16-84" fmla="*/ 205639 h 411282"/>
              <a:gd name="connsiteX17-85" fmla="*/ 26919 w 410598"/>
              <a:gd name="connsiteY17-86" fmla="*/ 71368 h 411282"/>
              <a:gd name="connsiteX18-87" fmla="*/ 71335 w 410598"/>
              <a:gd name="connsiteY18-88" fmla="*/ 26957 h 411282"/>
              <a:gd name="connsiteX19-89" fmla="*/ 205299 w 410598"/>
              <a:gd name="connsiteY19-90" fmla="*/ 161181 h 411282"/>
              <a:gd name="connsiteX20-91" fmla="*/ 339272 w 410598"/>
              <a:gd name="connsiteY20-92" fmla="*/ 26956 h 411282"/>
              <a:gd name="connsiteX21-93" fmla="*/ 383679 w 410598"/>
              <a:gd name="connsiteY21-94" fmla="*/ 71368 h 411282"/>
              <a:gd name="connsiteX22-95" fmla="*/ 249668 w 410598"/>
              <a:gd name="connsiteY22-96" fmla="*/ 205639 h 411282"/>
              <a:gd name="connsiteX23-97" fmla="*/ 383679 w 410598"/>
              <a:gd name="connsiteY23-98" fmla="*/ 339914 h 411282"/>
              <a:gd name="connsiteX0-99" fmla="*/ 339254 w 410598"/>
              <a:gd name="connsiteY0-100" fmla="*/ 0 h 411282"/>
              <a:gd name="connsiteX1-101" fmla="*/ 205299 w 410598"/>
              <a:gd name="connsiteY1-102" fmla="*/ 134215 h 411282"/>
              <a:gd name="connsiteX2-103" fmla="*/ 71354 w 410598"/>
              <a:gd name="connsiteY2-104" fmla="*/ 0 h 411282"/>
              <a:gd name="connsiteX3-105" fmla="*/ 0 w 410598"/>
              <a:gd name="connsiteY3-106" fmla="*/ 71358 h 411282"/>
              <a:gd name="connsiteX4-107" fmla="*/ 134020 w 410598"/>
              <a:gd name="connsiteY4-108" fmla="*/ 205639 h 411282"/>
              <a:gd name="connsiteX5-109" fmla="*/ 0 w 410598"/>
              <a:gd name="connsiteY5-110" fmla="*/ 339923 h 411282"/>
              <a:gd name="connsiteX6-111" fmla="*/ 71354 w 410598"/>
              <a:gd name="connsiteY6-112" fmla="*/ 411282 h 411282"/>
              <a:gd name="connsiteX7-113" fmla="*/ 205299 w 410598"/>
              <a:gd name="connsiteY7-114" fmla="*/ 277067 h 411282"/>
              <a:gd name="connsiteX8-115" fmla="*/ 339254 w 410598"/>
              <a:gd name="connsiteY8-116" fmla="*/ 411282 h 411282"/>
              <a:gd name="connsiteX9-117" fmla="*/ 410598 w 410598"/>
              <a:gd name="connsiteY9-118" fmla="*/ 339923 h 411282"/>
              <a:gd name="connsiteX10-119" fmla="*/ 276588 w 410598"/>
              <a:gd name="connsiteY10-120" fmla="*/ 205639 h 411282"/>
              <a:gd name="connsiteX11-121" fmla="*/ 410598 w 410598"/>
              <a:gd name="connsiteY11-122" fmla="*/ 71358 h 411282"/>
              <a:gd name="connsiteX12-123" fmla="*/ 339254 w 410598"/>
              <a:gd name="connsiteY12-124" fmla="*/ 0 h 411282"/>
              <a:gd name="connsiteX13-125" fmla="*/ 383679 w 410598"/>
              <a:gd name="connsiteY13-126" fmla="*/ 339914 h 411282"/>
              <a:gd name="connsiteX14-127" fmla="*/ 339272 w 410598"/>
              <a:gd name="connsiteY14-128" fmla="*/ 384326 h 411282"/>
              <a:gd name="connsiteX15-129" fmla="*/ 160939 w 410598"/>
              <a:gd name="connsiteY15-130" fmla="*/ 205639 h 411282"/>
              <a:gd name="connsiteX16-131" fmla="*/ 26919 w 410598"/>
              <a:gd name="connsiteY16-132" fmla="*/ 71368 h 411282"/>
              <a:gd name="connsiteX17-133" fmla="*/ 71335 w 410598"/>
              <a:gd name="connsiteY17-134" fmla="*/ 26957 h 411282"/>
              <a:gd name="connsiteX18-135" fmla="*/ 205299 w 410598"/>
              <a:gd name="connsiteY18-136" fmla="*/ 161181 h 411282"/>
              <a:gd name="connsiteX19-137" fmla="*/ 339272 w 410598"/>
              <a:gd name="connsiteY19-138" fmla="*/ 26956 h 411282"/>
              <a:gd name="connsiteX20-139" fmla="*/ 383679 w 410598"/>
              <a:gd name="connsiteY20-140" fmla="*/ 71368 h 411282"/>
              <a:gd name="connsiteX21-141" fmla="*/ 249668 w 410598"/>
              <a:gd name="connsiteY21-142" fmla="*/ 205639 h 411282"/>
              <a:gd name="connsiteX22-143" fmla="*/ 383679 w 410598"/>
              <a:gd name="connsiteY22-144" fmla="*/ 339914 h 411282"/>
              <a:gd name="connsiteX0-145" fmla="*/ 339254 w 410598"/>
              <a:gd name="connsiteY0-146" fmla="*/ 0 h 411282"/>
              <a:gd name="connsiteX1-147" fmla="*/ 205299 w 410598"/>
              <a:gd name="connsiteY1-148" fmla="*/ 134215 h 411282"/>
              <a:gd name="connsiteX2-149" fmla="*/ 71354 w 410598"/>
              <a:gd name="connsiteY2-150" fmla="*/ 0 h 411282"/>
              <a:gd name="connsiteX3-151" fmla="*/ 0 w 410598"/>
              <a:gd name="connsiteY3-152" fmla="*/ 71358 h 411282"/>
              <a:gd name="connsiteX4-153" fmla="*/ 134020 w 410598"/>
              <a:gd name="connsiteY4-154" fmla="*/ 205639 h 411282"/>
              <a:gd name="connsiteX5-155" fmla="*/ 0 w 410598"/>
              <a:gd name="connsiteY5-156" fmla="*/ 339923 h 411282"/>
              <a:gd name="connsiteX6-157" fmla="*/ 71354 w 410598"/>
              <a:gd name="connsiteY6-158" fmla="*/ 411282 h 411282"/>
              <a:gd name="connsiteX7-159" fmla="*/ 205299 w 410598"/>
              <a:gd name="connsiteY7-160" fmla="*/ 277067 h 411282"/>
              <a:gd name="connsiteX8-161" fmla="*/ 339254 w 410598"/>
              <a:gd name="connsiteY8-162" fmla="*/ 411282 h 411282"/>
              <a:gd name="connsiteX9-163" fmla="*/ 410598 w 410598"/>
              <a:gd name="connsiteY9-164" fmla="*/ 339923 h 411282"/>
              <a:gd name="connsiteX10-165" fmla="*/ 276588 w 410598"/>
              <a:gd name="connsiteY10-166" fmla="*/ 205639 h 411282"/>
              <a:gd name="connsiteX11-167" fmla="*/ 410598 w 410598"/>
              <a:gd name="connsiteY11-168" fmla="*/ 71358 h 411282"/>
              <a:gd name="connsiteX12-169" fmla="*/ 339254 w 410598"/>
              <a:gd name="connsiteY12-170" fmla="*/ 0 h 411282"/>
              <a:gd name="connsiteX13-171" fmla="*/ 383679 w 410598"/>
              <a:gd name="connsiteY13-172" fmla="*/ 339914 h 411282"/>
              <a:gd name="connsiteX14-173" fmla="*/ 160939 w 410598"/>
              <a:gd name="connsiteY14-174" fmla="*/ 205639 h 411282"/>
              <a:gd name="connsiteX15-175" fmla="*/ 26919 w 410598"/>
              <a:gd name="connsiteY15-176" fmla="*/ 71368 h 411282"/>
              <a:gd name="connsiteX16-177" fmla="*/ 71335 w 410598"/>
              <a:gd name="connsiteY16-178" fmla="*/ 26957 h 411282"/>
              <a:gd name="connsiteX17-179" fmla="*/ 205299 w 410598"/>
              <a:gd name="connsiteY17-180" fmla="*/ 161181 h 411282"/>
              <a:gd name="connsiteX18-181" fmla="*/ 339272 w 410598"/>
              <a:gd name="connsiteY18-182" fmla="*/ 26956 h 411282"/>
              <a:gd name="connsiteX19-183" fmla="*/ 383679 w 410598"/>
              <a:gd name="connsiteY19-184" fmla="*/ 71368 h 411282"/>
              <a:gd name="connsiteX20-185" fmla="*/ 249668 w 410598"/>
              <a:gd name="connsiteY20-186" fmla="*/ 205639 h 411282"/>
              <a:gd name="connsiteX21-187" fmla="*/ 383679 w 410598"/>
              <a:gd name="connsiteY21-188" fmla="*/ 339914 h 411282"/>
              <a:gd name="connsiteX0-189" fmla="*/ 339254 w 410598"/>
              <a:gd name="connsiteY0-190" fmla="*/ 0 h 411282"/>
              <a:gd name="connsiteX1-191" fmla="*/ 205299 w 410598"/>
              <a:gd name="connsiteY1-192" fmla="*/ 134215 h 411282"/>
              <a:gd name="connsiteX2-193" fmla="*/ 71354 w 410598"/>
              <a:gd name="connsiteY2-194" fmla="*/ 0 h 411282"/>
              <a:gd name="connsiteX3-195" fmla="*/ 0 w 410598"/>
              <a:gd name="connsiteY3-196" fmla="*/ 71358 h 411282"/>
              <a:gd name="connsiteX4-197" fmla="*/ 134020 w 410598"/>
              <a:gd name="connsiteY4-198" fmla="*/ 205639 h 411282"/>
              <a:gd name="connsiteX5-199" fmla="*/ 0 w 410598"/>
              <a:gd name="connsiteY5-200" fmla="*/ 339923 h 411282"/>
              <a:gd name="connsiteX6-201" fmla="*/ 71354 w 410598"/>
              <a:gd name="connsiteY6-202" fmla="*/ 411282 h 411282"/>
              <a:gd name="connsiteX7-203" fmla="*/ 205299 w 410598"/>
              <a:gd name="connsiteY7-204" fmla="*/ 277067 h 411282"/>
              <a:gd name="connsiteX8-205" fmla="*/ 339254 w 410598"/>
              <a:gd name="connsiteY8-206" fmla="*/ 411282 h 411282"/>
              <a:gd name="connsiteX9-207" fmla="*/ 410598 w 410598"/>
              <a:gd name="connsiteY9-208" fmla="*/ 339923 h 411282"/>
              <a:gd name="connsiteX10-209" fmla="*/ 276588 w 410598"/>
              <a:gd name="connsiteY10-210" fmla="*/ 205639 h 411282"/>
              <a:gd name="connsiteX11-211" fmla="*/ 410598 w 410598"/>
              <a:gd name="connsiteY11-212" fmla="*/ 71358 h 411282"/>
              <a:gd name="connsiteX12-213" fmla="*/ 339254 w 410598"/>
              <a:gd name="connsiteY12-214" fmla="*/ 0 h 411282"/>
              <a:gd name="connsiteX13-215" fmla="*/ 249668 w 410598"/>
              <a:gd name="connsiteY13-216" fmla="*/ 205639 h 411282"/>
              <a:gd name="connsiteX14-217" fmla="*/ 160939 w 410598"/>
              <a:gd name="connsiteY14-218" fmla="*/ 205639 h 411282"/>
              <a:gd name="connsiteX15-219" fmla="*/ 26919 w 410598"/>
              <a:gd name="connsiteY15-220" fmla="*/ 71368 h 411282"/>
              <a:gd name="connsiteX16-221" fmla="*/ 71335 w 410598"/>
              <a:gd name="connsiteY16-222" fmla="*/ 26957 h 411282"/>
              <a:gd name="connsiteX17-223" fmla="*/ 205299 w 410598"/>
              <a:gd name="connsiteY17-224" fmla="*/ 161181 h 411282"/>
              <a:gd name="connsiteX18-225" fmla="*/ 339272 w 410598"/>
              <a:gd name="connsiteY18-226" fmla="*/ 26956 h 411282"/>
              <a:gd name="connsiteX19-227" fmla="*/ 383679 w 410598"/>
              <a:gd name="connsiteY19-228" fmla="*/ 71368 h 411282"/>
              <a:gd name="connsiteX20-229" fmla="*/ 249668 w 410598"/>
              <a:gd name="connsiteY20-230" fmla="*/ 205639 h 411282"/>
              <a:gd name="connsiteX0-231" fmla="*/ 339254 w 410598"/>
              <a:gd name="connsiteY0-232" fmla="*/ 0 h 411282"/>
              <a:gd name="connsiteX1-233" fmla="*/ 205299 w 410598"/>
              <a:gd name="connsiteY1-234" fmla="*/ 134215 h 411282"/>
              <a:gd name="connsiteX2-235" fmla="*/ 71354 w 410598"/>
              <a:gd name="connsiteY2-236" fmla="*/ 0 h 411282"/>
              <a:gd name="connsiteX3-237" fmla="*/ 0 w 410598"/>
              <a:gd name="connsiteY3-238" fmla="*/ 71358 h 411282"/>
              <a:gd name="connsiteX4-239" fmla="*/ 134020 w 410598"/>
              <a:gd name="connsiteY4-240" fmla="*/ 205639 h 411282"/>
              <a:gd name="connsiteX5-241" fmla="*/ 0 w 410598"/>
              <a:gd name="connsiteY5-242" fmla="*/ 339923 h 411282"/>
              <a:gd name="connsiteX6-243" fmla="*/ 71354 w 410598"/>
              <a:gd name="connsiteY6-244" fmla="*/ 411282 h 411282"/>
              <a:gd name="connsiteX7-245" fmla="*/ 205299 w 410598"/>
              <a:gd name="connsiteY7-246" fmla="*/ 277067 h 411282"/>
              <a:gd name="connsiteX8-247" fmla="*/ 339254 w 410598"/>
              <a:gd name="connsiteY8-248" fmla="*/ 411282 h 411282"/>
              <a:gd name="connsiteX9-249" fmla="*/ 410598 w 410598"/>
              <a:gd name="connsiteY9-250" fmla="*/ 339923 h 411282"/>
              <a:gd name="connsiteX10-251" fmla="*/ 276588 w 410598"/>
              <a:gd name="connsiteY10-252" fmla="*/ 205639 h 411282"/>
              <a:gd name="connsiteX11-253" fmla="*/ 410598 w 410598"/>
              <a:gd name="connsiteY11-254" fmla="*/ 71358 h 411282"/>
              <a:gd name="connsiteX12-255" fmla="*/ 339254 w 410598"/>
              <a:gd name="connsiteY12-256" fmla="*/ 0 h 411282"/>
              <a:gd name="connsiteX13-257" fmla="*/ 383679 w 410598"/>
              <a:gd name="connsiteY13-258" fmla="*/ 71368 h 411282"/>
              <a:gd name="connsiteX14-259" fmla="*/ 160939 w 410598"/>
              <a:gd name="connsiteY14-260" fmla="*/ 205639 h 411282"/>
              <a:gd name="connsiteX15-261" fmla="*/ 26919 w 410598"/>
              <a:gd name="connsiteY15-262" fmla="*/ 71368 h 411282"/>
              <a:gd name="connsiteX16-263" fmla="*/ 71335 w 410598"/>
              <a:gd name="connsiteY16-264" fmla="*/ 26957 h 411282"/>
              <a:gd name="connsiteX17-265" fmla="*/ 205299 w 410598"/>
              <a:gd name="connsiteY17-266" fmla="*/ 161181 h 411282"/>
              <a:gd name="connsiteX18-267" fmla="*/ 339272 w 410598"/>
              <a:gd name="connsiteY18-268" fmla="*/ 26956 h 411282"/>
              <a:gd name="connsiteX19-269" fmla="*/ 383679 w 410598"/>
              <a:gd name="connsiteY19-270" fmla="*/ 71368 h 411282"/>
              <a:gd name="connsiteX0-271" fmla="*/ 339254 w 410598"/>
              <a:gd name="connsiteY0-272" fmla="*/ 0 h 411282"/>
              <a:gd name="connsiteX1-273" fmla="*/ 205299 w 410598"/>
              <a:gd name="connsiteY1-274" fmla="*/ 134215 h 411282"/>
              <a:gd name="connsiteX2-275" fmla="*/ 71354 w 410598"/>
              <a:gd name="connsiteY2-276" fmla="*/ 0 h 411282"/>
              <a:gd name="connsiteX3-277" fmla="*/ 0 w 410598"/>
              <a:gd name="connsiteY3-278" fmla="*/ 71358 h 411282"/>
              <a:gd name="connsiteX4-279" fmla="*/ 134020 w 410598"/>
              <a:gd name="connsiteY4-280" fmla="*/ 205639 h 411282"/>
              <a:gd name="connsiteX5-281" fmla="*/ 0 w 410598"/>
              <a:gd name="connsiteY5-282" fmla="*/ 339923 h 411282"/>
              <a:gd name="connsiteX6-283" fmla="*/ 71354 w 410598"/>
              <a:gd name="connsiteY6-284" fmla="*/ 411282 h 411282"/>
              <a:gd name="connsiteX7-285" fmla="*/ 205299 w 410598"/>
              <a:gd name="connsiteY7-286" fmla="*/ 277067 h 411282"/>
              <a:gd name="connsiteX8-287" fmla="*/ 339254 w 410598"/>
              <a:gd name="connsiteY8-288" fmla="*/ 411282 h 411282"/>
              <a:gd name="connsiteX9-289" fmla="*/ 410598 w 410598"/>
              <a:gd name="connsiteY9-290" fmla="*/ 339923 h 411282"/>
              <a:gd name="connsiteX10-291" fmla="*/ 276588 w 410598"/>
              <a:gd name="connsiteY10-292" fmla="*/ 205639 h 411282"/>
              <a:gd name="connsiteX11-293" fmla="*/ 410598 w 410598"/>
              <a:gd name="connsiteY11-294" fmla="*/ 71358 h 411282"/>
              <a:gd name="connsiteX12-295" fmla="*/ 339254 w 410598"/>
              <a:gd name="connsiteY12-296" fmla="*/ 0 h 411282"/>
              <a:gd name="connsiteX13-297" fmla="*/ 339272 w 410598"/>
              <a:gd name="connsiteY13-298" fmla="*/ 26956 h 411282"/>
              <a:gd name="connsiteX14-299" fmla="*/ 160939 w 410598"/>
              <a:gd name="connsiteY14-300" fmla="*/ 205639 h 411282"/>
              <a:gd name="connsiteX15-301" fmla="*/ 26919 w 410598"/>
              <a:gd name="connsiteY15-302" fmla="*/ 71368 h 411282"/>
              <a:gd name="connsiteX16-303" fmla="*/ 71335 w 410598"/>
              <a:gd name="connsiteY16-304" fmla="*/ 26957 h 411282"/>
              <a:gd name="connsiteX17-305" fmla="*/ 205299 w 410598"/>
              <a:gd name="connsiteY17-306" fmla="*/ 161181 h 411282"/>
              <a:gd name="connsiteX18-307" fmla="*/ 339272 w 410598"/>
              <a:gd name="connsiteY18-308" fmla="*/ 26956 h 411282"/>
              <a:gd name="connsiteX0-309" fmla="*/ 339254 w 410598"/>
              <a:gd name="connsiteY0-310" fmla="*/ 0 h 411282"/>
              <a:gd name="connsiteX1-311" fmla="*/ 205299 w 410598"/>
              <a:gd name="connsiteY1-312" fmla="*/ 134215 h 411282"/>
              <a:gd name="connsiteX2-313" fmla="*/ 71354 w 410598"/>
              <a:gd name="connsiteY2-314" fmla="*/ 0 h 411282"/>
              <a:gd name="connsiteX3-315" fmla="*/ 0 w 410598"/>
              <a:gd name="connsiteY3-316" fmla="*/ 71358 h 411282"/>
              <a:gd name="connsiteX4-317" fmla="*/ 134020 w 410598"/>
              <a:gd name="connsiteY4-318" fmla="*/ 205639 h 411282"/>
              <a:gd name="connsiteX5-319" fmla="*/ 0 w 410598"/>
              <a:gd name="connsiteY5-320" fmla="*/ 339923 h 411282"/>
              <a:gd name="connsiteX6-321" fmla="*/ 71354 w 410598"/>
              <a:gd name="connsiteY6-322" fmla="*/ 411282 h 411282"/>
              <a:gd name="connsiteX7-323" fmla="*/ 205299 w 410598"/>
              <a:gd name="connsiteY7-324" fmla="*/ 277067 h 411282"/>
              <a:gd name="connsiteX8-325" fmla="*/ 339254 w 410598"/>
              <a:gd name="connsiteY8-326" fmla="*/ 411282 h 411282"/>
              <a:gd name="connsiteX9-327" fmla="*/ 410598 w 410598"/>
              <a:gd name="connsiteY9-328" fmla="*/ 339923 h 411282"/>
              <a:gd name="connsiteX10-329" fmla="*/ 276588 w 410598"/>
              <a:gd name="connsiteY10-330" fmla="*/ 205639 h 411282"/>
              <a:gd name="connsiteX11-331" fmla="*/ 410598 w 410598"/>
              <a:gd name="connsiteY11-332" fmla="*/ 71358 h 411282"/>
              <a:gd name="connsiteX12-333" fmla="*/ 339254 w 410598"/>
              <a:gd name="connsiteY12-334" fmla="*/ 0 h 411282"/>
              <a:gd name="connsiteX13-335" fmla="*/ 205299 w 410598"/>
              <a:gd name="connsiteY13-336" fmla="*/ 161181 h 411282"/>
              <a:gd name="connsiteX14-337" fmla="*/ 160939 w 410598"/>
              <a:gd name="connsiteY14-338" fmla="*/ 205639 h 411282"/>
              <a:gd name="connsiteX15-339" fmla="*/ 26919 w 410598"/>
              <a:gd name="connsiteY15-340" fmla="*/ 71368 h 411282"/>
              <a:gd name="connsiteX16-341" fmla="*/ 71335 w 410598"/>
              <a:gd name="connsiteY16-342" fmla="*/ 26957 h 411282"/>
              <a:gd name="connsiteX17-343" fmla="*/ 205299 w 410598"/>
              <a:gd name="connsiteY17-344" fmla="*/ 161181 h 411282"/>
              <a:gd name="connsiteX0-345" fmla="*/ 339254 w 410598"/>
              <a:gd name="connsiteY0-346" fmla="*/ 0 h 411282"/>
              <a:gd name="connsiteX1-347" fmla="*/ 205299 w 410598"/>
              <a:gd name="connsiteY1-348" fmla="*/ 134215 h 411282"/>
              <a:gd name="connsiteX2-349" fmla="*/ 71354 w 410598"/>
              <a:gd name="connsiteY2-350" fmla="*/ 0 h 411282"/>
              <a:gd name="connsiteX3-351" fmla="*/ 0 w 410598"/>
              <a:gd name="connsiteY3-352" fmla="*/ 71358 h 411282"/>
              <a:gd name="connsiteX4-353" fmla="*/ 134020 w 410598"/>
              <a:gd name="connsiteY4-354" fmla="*/ 205639 h 411282"/>
              <a:gd name="connsiteX5-355" fmla="*/ 0 w 410598"/>
              <a:gd name="connsiteY5-356" fmla="*/ 339923 h 411282"/>
              <a:gd name="connsiteX6-357" fmla="*/ 71354 w 410598"/>
              <a:gd name="connsiteY6-358" fmla="*/ 411282 h 411282"/>
              <a:gd name="connsiteX7-359" fmla="*/ 205299 w 410598"/>
              <a:gd name="connsiteY7-360" fmla="*/ 277067 h 411282"/>
              <a:gd name="connsiteX8-361" fmla="*/ 339254 w 410598"/>
              <a:gd name="connsiteY8-362" fmla="*/ 411282 h 411282"/>
              <a:gd name="connsiteX9-363" fmla="*/ 410598 w 410598"/>
              <a:gd name="connsiteY9-364" fmla="*/ 339923 h 411282"/>
              <a:gd name="connsiteX10-365" fmla="*/ 276588 w 410598"/>
              <a:gd name="connsiteY10-366" fmla="*/ 205639 h 411282"/>
              <a:gd name="connsiteX11-367" fmla="*/ 410598 w 410598"/>
              <a:gd name="connsiteY11-368" fmla="*/ 71358 h 411282"/>
              <a:gd name="connsiteX12-369" fmla="*/ 339254 w 410598"/>
              <a:gd name="connsiteY12-370" fmla="*/ 0 h 411282"/>
              <a:gd name="connsiteX13-371" fmla="*/ 71335 w 410598"/>
              <a:gd name="connsiteY13-372" fmla="*/ 26957 h 411282"/>
              <a:gd name="connsiteX14-373" fmla="*/ 160939 w 410598"/>
              <a:gd name="connsiteY14-374" fmla="*/ 205639 h 411282"/>
              <a:gd name="connsiteX15-375" fmla="*/ 26919 w 410598"/>
              <a:gd name="connsiteY15-376" fmla="*/ 71368 h 411282"/>
              <a:gd name="connsiteX16-377" fmla="*/ 71335 w 410598"/>
              <a:gd name="connsiteY16-378" fmla="*/ 26957 h 411282"/>
              <a:gd name="connsiteX0-379" fmla="*/ 339254 w 410598"/>
              <a:gd name="connsiteY0-380" fmla="*/ 0 h 411282"/>
              <a:gd name="connsiteX1-381" fmla="*/ 205299 w 410598"/>
              <a:gd name="connsiteY1-382" fmla="*/ 134215 h 411282"/>
              <a:gd name="connsiteX2-383" fmla="*/ 71354 w 410598"/>
              <a:gd name="connsiteY2-384" fmla="*/ 0 h 411282"/>
              <a:gd name="connsiteX3-385" fmla="*/ 0 w 410598"/>
              <a:gd name="connsiteY3-386" fmla="*/ 71358 h 411282"/>
              <a:gd name="connsiteX4-387" fmla="*/ 134020 w 410598"/>
              <a:gd name="connsiteY4-388" fmla="*/ 205639 h 411282"/>
              <a:gd name="connsiteX5-389" fmla="*/ 0 w 410598"/>
              <a:gd name="connsiteY5-390" fmla="*/ 339923 h 411282"/>
              <a:gd name="connsiteX6-391" fmla="*/ 71354 w 410598"/>
              <a:gd name="connsiteY6-392" fmla="*/ 411282 h 411282"/>
              <a:gd name="connsiteX7-393" fmla="*/ 205299 w 410598"/>
              <a:gd name="connsiteY7-394" fmla="*/ 277067 h 411282"/>
              <a:gd name="connsiteX8-395" fmla="*/ 339254 w 410598"/>
              <a:gd name="connsiteY8-396" fmla="*/ 411282 h 411282"/>
              <a:gd name="connsiteX9-397" fmla="*/ 410598 w 410598"/>
              <a:gd name="connsiteY9-398" fmla="*/ 339923 h 411282"/>
              <a:gd name="connsiteX10-399" fmla="*/ 276588 w 410598"/>
              <a:gd name="connsiteY10-400" fmla="*/ 205639 h 411282"/>
              <a:gd name="connsiteX11-401" fmla="*/ 410598 w 410598"/>
              <a:gd name="connsiteY11-402" fmla="*/ 71358 h 411282"/>
              <a:gd name="connsiteX12-403" fmla="*/ 339254 w 410598"/>
              <a:gd name="connsiteY12-404" fmla="*/ 0 h 411282"/>
              <a:gd name="connsiteX13-405" fmla="*/ 26919 w 410598"/>
              <a:gd name="connsiteY13-406" fmla="*/ 71368 h 411282"/>
              <a:gd name="connsiteX14-407" fmla="*/ 160939 w 410598"/>
              <a:gd name="connsiteY14-408" fmla="*/ 205639 h 411282"/>
              <a:gd name="connsiteX15-409" fmla="*/ 26919 w 410598"/>
              <a:gd name="connsiteY15-410" fmla="*/ 71368 h 411282"/>
              <a:gd name="connsiteX0-411" fmla="*/ 339254 w 410598"/>
              <a:gd name="connsiteY0-412" fmla="*/ 0 h 411282"/>
              <a:gd name="connsiteX1-413" fmla="*/ 205299 w 410598"/>
              <a:gd name="connsiteY1-414" fmla="*/ 134215 h 411282"/>
              <a:gd name="connsiteX2-415" fmla="*/ 71354 w 410598"/>
              <a:gd name="connsiteY2-416" fmla="*/ 0 h 411282"/>
              <a:gd name="connsiteX3-417" fmla="*/ 0 w 410598"/>
              <a:gd name="connsiteY3-418" fmla="*/ 71358 h 411282"/>
              <a:gd name="connsiteX4-419" fmla="*/ 134020 w 410598"/>
              <a:gd name="connsiteY4-420" fmla="*/ 205639 h 411282"/>
              <a:gd name="connsiteX5-421" fmla="*/ 0 w 410598"/>
              <a:gd name="connsiteY5-422" fmla="*/ 339923 h 411282"/>
              <a:gd name="connsiteX6-423" fmla="*/ 71354 w 410598"/>
              <a:gd name="connsiteY6-424" fmla="*/ 411282 h 411282"/>
              <a:gd name="connsiteX7-425" fmla="*/ 205299 w 410598"/>
              <a:gd name="connsiteY7-426" fmla="*/ 277067 h 411282"/>
              <a:gd name="connsiteX8-427" fmla="*/ 339254 w 410598"/>
              <a:gd name="connsiteY8-428" fmla="*/ 411282 h 411282"/>
              <a:gd name="connsiteX9-429" fmla="*/ 410598 w 410598"/>
              <a:gd name="connsiteY9-430" fmla="*/ 339923 h 411282"/>
              <a:gd name="connsiteX10-431" fmla="*/ 276588 w 410598"/>
              <a:gd name="connsiteY10-432" fmla="*/ 205639 h 411282"/>
              <a:gd name="connsiteX11-433" fmla="*/ 410598 w 410598"/>
              <a:gd name="connsiteY11-434" fmla="*/ 71358 h 411282"/>
              <a:gd name="connsiteX12-435" fmla="*/ 339254 w 410598"/>
              <a:gd name="connsiteY12-436" fmla="*/ 0 h 4112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410598" h="411282">
                <a:moveTo>
                  <a:pt x="339254" y="0"/>
                </a:moveTo>
                <a:lnTo>
                  <a:pt x="205299" y="134215"/>
                </a:lnTo>
                <a:lnTo>
                  <a:pt x="71354" y="0"/>
                </a:lnTo>
                <a:lnTo>
                  <a:pt x="0" y="71358"/>
                </a:lnTo>
                <a:lnTo>
                  <a:pt x="134020" y="205639"/>
                </a:lnTo>
                <a:lnTo>
                  <a:pt x="0" y="339923"/>
                </a:lnTo>
                <a:lnTo>
                  <a:pt x="71354" y="411282"/>
                </a:lnTo>
                <a:lnTo>
                  <a:pt x="205299" y="277067"/>
                </a:lnTo>
                <a:lnTo>
                  <a:pt x="339254" y="411282"/>
                </a:lnTo>
                <a:lnTo>
                  <a:pt x="410598" y="339923"/>
                </a:lnTo>
                <a:lnTo>
                  <a:pt x="276588" y="205639"/>
                </a:lnTo>
                <a:lnTo>
                  <a:pt x="410598" y="71358"/>
                </a:lnTo>
                <a:lnTo>
                  <a:pt x="339254" y="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60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图片 49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/>
          <a:srcRect l="7905" r="7905"/>
          <a:stretch>
            <a:fillRect/>
          </a:stretch>
        </p:blipFill>
        <p:spPr>
          <a:xfrm>
            <a:off x="-2540" y="2618740"/>
            <a:ext cx="11744325" cy="7607300"/>
          </a:xfrm>
          <a:prstGeom prst="rect">
            <a:avLst/>
          </a:prstGeom>
        </p:spPr>
      </p:pic>
      <p:sp>
        <p:nvSpPr>
          <p:cNvPr id="51" name="椭圆 50"/>
          <p:cNvSpPr/>
          <p:nvPr>
            <p:custDataLst>
              <p:tags r:id="rId3"/>
            </p:custDataLst>
          </p:nvPr>
        </p:nvSpPr>
        <p:spPr>
          <a:xfrm>
            <a:off x="13232098" y="1780470"/>
            <a:ext cx="1262527" cy="126252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 sz="1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矩形 52"/>
          <p:cNvSpPr/>
          <p:nvPr>
            <p:custDataLst>
              <p:tags r:id="rId4"/>
            </p:custDataLst>
          </p:nvPr>
        </p:nvSpPr>
        <p:spPr>
          <a:xfrm>
            <a:off x="14775180" y="1780246"/>
            <a:ext cx="9135110" cy="692785"/>
          </a:xfrm>
          <a:prstGeom prst="rect">
            <a:avLst/>
          </a:prstGeom>
        </p:spPr>
        <p:txBody>
          <a:bodyPr wrap="square" lIns="3175" tIns="1905" rIns="3175" bIns="0" anchor="b" anchorCtr="0">
            <a:normAutofit/>
          </a:bodyPr>
          <a:lstStyle/>
          <a:p>
            <a:pPr lvl="0" algn="l">
              <a:lnSpc>
                <a:spcPct val="120000"/>
              </a:lnSpc>
            </a:pPr>
            <a:r>
              <a:rPr lang="zh-CN" altLang="en-US" spc="3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维格智数-公司简介</a:t>
            </a:r>
            <a:endParaRPr lang="zh-CN" altLang="en-US" spc="30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  <a:sym typeface="+mn-ea"/>
            </a:endParaRPr>
          </a:p>
        </p:txBody>
      </p:sp>
      <p:sp>
        <p:nvSpPr>
          <p:cNvPr id="54" name="矩形 53"/>
          <p:cNvSpPr/>
          <p:nvPr>
            <p:custDataLst>
              <p:tags r:id="rId5"/>
            </p:custDataLst>
          </p:nvPr>
        </p:nvSpPr>
        <p:spPr>
          <a:xfrm>
            <a:off x="14763115" y="2524466"/>
            <a:ext cx="9135110" cy="518160"/>
          </a:xfrm>
          <a:prstGeom prst="rect">
            <a:avLst/>
          </a:prstGeom>
        </p:spPr>
        <p:txBody>
          <a:bodyPr wrap="square" lIns="3175" tIns="0" rIns="3175" bIns="1905">
            <a:normAutofit/>
          </a:bodyPr>
          <a:lstStyle/>
          <a:p>
            <a:pPr lvl="0" algn="l">
              <a:lnSpc>
                <a:spcPct val="120000"/>
              </a:lnSpc>
              <a:buSzPct val="100000"/>
            </a:pPr>
            <a:r>
              <a:rPr lang="zh-CN" altLang="en-US" sz="2400" spc="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用</a:t>
            </a:r>
            <a:r>
              <a:rPr lang="zh-CN" altLang="en-US" sz="24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数字工具推动人类进步</a:t>
            </a:r>
            <a:r>
              <a:rPr lang="zh-CN" altLang="en-US" sz="24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+mn-ea"/>
              </a:rPr>
              <a:t>，驱动数字化中国</a:t>
            </a:r>
            <a:endParaRPr lang="zh-CN" altLang="en-US" sz="2400" spc="150" dirty="0">
              <a:solidFill>
                <a:schemeClr val="tx1">
                  <a:lumMod val="50000"/>
                  <a:lumOff val="50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sym typeface="+mn-ea"/>
            </a:endParaRPr>
          </a:p>
        </p:txBody>
      </p:sp>
      <p:sp>
        <p:nvSpPr>
          <p:cNvPr id="90" name="椭圆 89"/>
          <p:cNvSpPr/>
          <p:nvPr>
            <p:custDataLst>
              <p:tags r:id="rId6"/>
            </p:custDataLst>
          </p:nvPr>
        </p:nvSpPr>
        <p:spPr>
          <a:xfrm>
            <a:off x="13232098" y="3795971"/>
            <a:ext cx="1262527" cy="126252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 sz="1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8" name="矩形 87"/>
          <p:cNvSpPr/>
          <p:nvPr>
            <p:custDataLst>
              <p:tags r:id="rId7"/>
            </p:custDataLst>
          </p:nvPr>
        </p:nvSpPr>
        <p:spPr>
          <a:xfrm>
            <a:off x="14774889" y="3584293"/>
            <a:ext cx="9135068" cy="941468"/>
          </a:xfrm>
          <a:prstGeom prst="rect">
            <a:avLst/>
          </a:prstGeom>
        </p:spPr>
        <p:txBody>
          <a:bodyPr wrap="square" lIns="3175" tIns="1905" rIns="3175" bIns="0" anchor="b" anchorCtr="0">
            <a:normAutofit/>
          </a:bodyPr>
          <a:lstStyle/>
          <a:p>
            <a:pPr lvl="0" algn="l">
              <a:lnSpc>
                <a:spcPct val="120000"/>
              </a:lnSpc>
            </a:pPr>
            <a:r>
              <a:rPr lang="zh-CN" altLang="en-US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痛点分析</a:t>
            </a:r>
            <a:endParaRPr lang="zh-CN" altLang="en-US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  <a:sym typeface="+mn-ea"/>
            </a:endParaRPr>
          </a:p>
        </p:txBody>
      </p:sp>
      <p:sp>
        <p:nvSpPr>
          <p:cNvPr id="89" name="矩形 88"/>
          <p:cNvSpPr/>
          <p:nvPr>
            <p:custDataLst>
              <p:tags r:id="rId8"/>
            </p:custDataLst>
          </p:nvPr>
        </p:nvSpPr>
        <p:spPr>
          <a:xfrm>
            <a:off x="14774887" y="4525761"/>
            <a:ext cx="9135068" cy="744419"/>
          </a:xfrm>
          <a:prstGeom prst="rect">
            <a:avLst/>
          </a:prstGeom>
        </p:spPr>
        <p:txBody>
          <a:bodyPr wrap="square" lIns="3175" tIns="0" rIns="3175" bIns="1905">
            <a:normAutofit/>
          </a:bodyPr>
          <a:lstStyle/>
          <a:p>
            <a:pPr lvl="0" algn="l">
              <a:lnSpc>
                <a:spcPct val="120000"/>
              </a:lnSpc>
            </a:pPr>
            <a:r>
              <a:rPr lang="zh-CN" altLang="en-US" sz="24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+mn-ea"/>
              </a:rPr>
              <a:t>根据首次面谈情况得出的企业现况</a:t>
            </a:r>
            <a:endParaRPr lang="zh-CN" altLang="en-US" sz="2400" spc="150" dirty="0">
              <a:solidFill>
                <a:schemeClr val="tx1">
                  <a:lumMod val="50000"/>
                  <a:lumOff val="50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sym typeface="+mn-ea"/>
            </a:endParaRPr>
          </a:p>
        </p:txBody>
      </p:sp>
      <p:sp>
        <p:nvSpPr>
          <p:cNvPr id="97" name="椭圆 96"/>
          <p:cNvSpPr/>
          <p:nvPr>
            <p:custDataLst>
              <p:tags r:id="rId9"/>
            </p:custDataLst>
          </p:nvPr>
        </p:nvSpPr>
        <p:spPr>
          <a:xfrm>
            <a:off x="13232098" y="5811475"/>
            <a:ext cx="1262527" cy="126252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 sz="1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5" name="矩形 94"/>
          <p:cNvSpPr/>
          <p:nvPr>
            <p:custDataLst>
              <p:tags r:id="rId10"/>
            </p:custDataLst>
          </p:nvPr>
        </p:nvSpPr>
        <p:spPr>
          <a:xfrm>
            <a:off x="14774889" y="5599796"/>
            <a:ext cx="9135068" cy="941468"/>
          </a:xfrm>
          <a:prstGeom prst="rect">
            <a:avLst/>
          </a:prstGeom>
        </p:spPr>
        <p:txBody>
          <a:bodyPr wrap="square" lIns="3175" tIns="1905" rIns="3175" bIns="0" anchor="b" anchorCtr="0">
            <a:normAutofit/>
          </a:bodyPr>
          <a:lstStyle/>
          <a:p>
            <a:pPr lvl="0" algn="l">
              <a:lnSpc>
                <a:spcPct val="120000"/>
              </a:lnSpc>
            </a:pPr>
            <a:r>
              <a:rPr lang="zh-CN" altLang="en-US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数字化</a:t>
            </a:r>
            <a:r>
              <a:rPr lang="zh-CN" altLang="en-US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规划方案</a:t>
            </a:r>
            <a:endParaRPr lang="zh-CN" altLang="en-US" spc="3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  <a:sym typeface="+mn-ea"/>
            </a:endParaRPr>
          </a:p>
        </p:txBody>
      </p:sp>
      <p:sp>
        <p:nvSpPr>
          <p:cNvPr id="96" name="矩形 95"/>
          <p:cNvSpPr/>
          <p:nvPr>
            <p:custDataLst>
              <p:tags r:id="rId11"/>
            </p:custDataLst>
          </p:nvPr>
        </p:nvSpPr>
        <p:spPr>
          <a:xfrm>
            <a:off x="14774887" y="6541264"/>
            <a:ext cx="9135068" cy="744419"/>
          </a:xfrm>
          <a:prstGeom prst="rect">
            <a:avLst/>
          </a:prstGeom>
        </p:spPr>
        <p:txBody>
          <a:bodyPr wrap="square" lIns="3175" tIns="0" rIns="3175" bIns="1905">
            <a:normAutofit/>
          </a:bodyPr>
          <a:lstStyle/>
          <a:p>
            <a:pPr lvl="0" algn="l"/>
            <a:r>
              <a:rPr lang="zh-CN" altLang="en-US" sz="2400" spc="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+mn-ea"/>
              </a:rPr>
              <a:t>结合实际情况，给出方案规划</a:t>
            </a:r>
            <a:endParaRPr lang="zh-CN" altLang="en-US" sz="2400" spc="150" dirty="0" smtClean="0">
              <a:solidFill>
                <a:schemeClr val="tx1">
                  <a:lumMod val="50000"/>
                  <a:lumOff val="50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sym typeface="+mn-ea"/>
            </a:endParaRPr>
          </a:p>
        </p:txBody>
      </p:sp>
      <p:sp>
        <p:nvSpPr>
          <p:cNvPr id="104" name="椭圆 103"/>
          <p:cNvSpPr/>
          <p:nvPr>
            <p:custDataLst>
              <p:tags r:id="rId12"/>
            </p:custDataLst>
          </p:nvPr>
        </p:nvSpPr>
        <p:spPr>
          <a:xfrm>
            <a:off x="13232098" y="9807585"/>
            <a:ext cx="1262527" cy="1262527"/>
          </a:xfrm>
          <a:prstGeom prst="ellipse">
            <a:avLst/>
          </a:prstGeom>
          <a:solidFill>
            <a:srgbClr val="00A2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 sz="1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" name="矩形 101"/>
          <p:cNvSpPr/>
          <p:nvPr>
            <p:custDataLst>
              <p:tags r:id="rId13"/>
            </p:custDataLst>
          </p:nvPr>
        </p:nvSpPr>
        <p:spPr>
          <a:xfrm>
            <a:off x="14774889" y="9595907"/>
            <a:ext cx="9135068" cy="941468"/>
          </a:xfrm>
          <a:prstGeom prst="rect">
            <a:avLst/>
          </a:prstGeom>
        </p:spPr>
        <p:txBody>
          <a:bodyPr wrap="square" lIns="3175" tIns="1905" rIns="3175" bIns="0" anchor="b" anchorCtr="0">
            <a:normAutofit/>
          </a:bodyPr>
          <a:lstStyle/>
          <a:p>
            <a:pPr lvl="0" algn="l">
              <a:lnSpc>
                <a:spcPct val="120000"/>
              </a:lnSpc>
            </a:pPr>
            <a:r>
              <a:rPr lang="zh-CN" altLang="en-US" spc="3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数字化核心认知</a:t>
            </a:r>
            <a:endParaRPr lang="zh-CN" altLang="en-US" spc="30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  <a:sym typeface="+mn-ea"/>
            </a:endParaRPr>
          </a:p>
        </p:txBody>
      </p:sp>
      <p:sp>
        <p:nvSpPr>
          <p:cNvPr id="103" name="矩形 102"/>
          <p:cNvSpPr/>
          <p:nvPr>
            <p:custDataLst>
              <p:tags r:id="rId14"/>
            </p:custDataLst>
          </p:nvPr>
        </p:nvSpPr>
        <p:spPr>
          <a:xfrm>
            <a:off x="14774887" y="10537374"/>
            <a:ext cx="9135068" cy="744419"/>
          </a:xfrm>
          <a:prstGeom prst="rect">
            <a:avLst/>
          </a:prstGeom>
        </p:spPr>
        <p:txBody>
          <a:bodyPr wrap="square" lIns="3175" tIns="0" rIns="3175" bIns="1905">
            <a:normAutofit/>
          </a:bodyPr>
          <a:lstStyle/>
          <a:p>
            <a:pPr lvl="0" algn="l">
              <a:lnSpc>
                <a:spcPct val="120000"/>
              </a:lnSpc>
            </a:pPr>
            <a:r>
              <a:rPr lang="zh-CN" altLang="en-US" sz="2400" spc="15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+mn-ea"/>
              </a:rPr>
              <a:t>三角色、三价值、三支柱</a:t>
            </a:r>
            <a:endParaRPr lang="zh-CN" altLang="en-US" sz="2400" spc="150">
              <a:solidFill>
                <a:schemeClr val="tx1">
                  <a:lumMod val="50000"/>
                  <a:lumOff val="50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sym typeface="+mn-ea"/>
            </a:endParaRPr>
          </a:p>
        </p:txBody>
      </p:sp>
      <p:cxnSp>
        <p:nvCxnSpPr>
          <p:cNvPr id="58" name="直接连接符 57"/>
          <p:cNvCxnSpPr/>
          <p:nvPr>
            <p:custDataLst>
              <p:tags r:id="rId15"/>
            </p:custDataLst>
          </p:nvPr>
        </p:nvCxnSpPr>
        <p:spPr>
          <a:xfrm>
            <a:off x="14992985" y="3419181"/>
            <a:ext cx="774827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>
            <p:custDataLst>
              <p:tags r:id="rId16"/>
            </p:custDataLst>
          </p:nvPr>
        </p:nvCxnSpPr>
        <p:spPr>
          <a:xfrm>
            <a:off x="14992985" y="5434671"/>
            <a:ext cx="774827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>
            <p:custDataLst>
              <p:tags r:id="rId17"/>
            </p:custDataLst>
          </p:nvPr>
        </p:nvCxnSpPr>
        <p:spPr>
          <a:xfrm>
            <a:off x="14992985" y="7630188"/>
            <a:ext cx="774827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圆角矩形 60"/>
          <p:cNvSpPr/>
          <p:nvPr>
            <p:custDataLst>
              <p:tags r:id="rId18"/>
            </p:custDataLst>
          </p:nvPr>
        </p:nvSpPr>
        <p:spPr bwMode="auto">
          <a:xfrm>
            <a:off x="7974330" y="2619375"/>
            <a:ext cx="3767455" cy="7606030"/>
          </a:xfrm>
          <a:prstGeom prst="roundRect">
            <a:avLst>
              <a:gd name="adj" fmla="val 0"/>
            </a:avLst>
          </a:prstGeom>
          <a:solidFill>
            <a:schemeClr val="tx1">
              <a:alpha val="70000"/>
            </a:schemeClr>
          </a:solidFill>
          <a:ln w="25400" cap="flat">
            <a:noFill/>
            <a:miter lim="4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/>
          <a:p>
            <a:pPr algn="ctr" fontAlgn="auto">
              <a:lnSpc>
                <a:spcPct val="120000"/>
              </a:lnSpc>
              <a:buSzPct val="25000"/>
            </a:pPr>
            <a:r>
              <a:rPr lang="zh-CN" altLang="en-US" sz="4400" b="1" spc="150" dirty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  <a:sym typeface="+mn-ea"/>
              </a:rPr>
              <a:t>目录</a:t>
            </a:r>
            <a:endParaRPr lang="zh-CN" altLang="en-US" sz="4400" b="1" spc="150" dirty="0">
              <a:solidFill>
                <a:schemeClr val="bg1"/>
              </a:solidFill>
              <a:latin typeface="Arial" panose="020B0604020202020204" pitchFamily="34" charset="0"/>
              <a:ea typeface="汉仪旗黑-85S" panose="00020600040101010101" pitchFamily="18" charset="-122"/>
              <a:sym typeface="+mn-ea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3509057" y="10027824"/>
            <a:ext cx="708526" cy="82137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Medium" panose="020B0600000000000000" charset="-122"/>
                <a:ea typeface="思源黑体 CN Medium" panose="020B0600000000000000" charset="-122"/>
                <a:cs typeface="Source Han Sans CN Bold Bold"/>
                <a:sym typeface="Source Han Sans CN Bold Bold"/>
              </a:rPr>
              <a:t>附</a:t>
            </a:r>
            <a:endParaRPr kumimoji="0" lang="zh-CN" altLang="en-US" sz="4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思源黑体 CN Medium" panose="020B0600000000000000" charset="-122"/>
              <a:ea typeface="思源黑体 CN Medium" panose="020B0600000000000000" charset="-122"/>
              <a:cs typeface="Source Han Sans CN Bold Bold"/>
              <a:sym typeface="Source Han Sans CN Bold Bold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13632815" y="6032841"/>
            <a:ext cx="461010" cy="8191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Medium" panose="020B0600000000000000" charset="-122"/>
                <a:ea typeface="思源黑体 CN Medium" panose="020B0600000000000000" charset="-122"/>
                <a:cs typeface="Source Han Sans CN Bold Bold"/>
                <a:sym typeface="Source Han Sans CN Bold Bold"/>
              </a:rPr>
              <a:t>3</a:t>
            </a:r>
            <a:endParaRPr kumimoji="0" lang="en-US" altLang="zh-CN" sz="4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思源黑体 CN Medium" panose="020B0600000000000000" charset="-122"/>
              <a:ea typeface="思源黑体 CN Medium" panose="020B0600000000000000" charset="-122"/>
              <a:cs typeface="Source Han Sans CN Bold Bold"/>
              <a:sym typeface="Source Han Sans CN Bold Bold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3632815" y="4017351"/>
            <a:ext cx="461010" cy="8191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400" b="0" i="0" u="none" strike="noStrike" cap="none" spc="0" normalizeH="0" baseline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思源黑体 CN Medium" panose="020B0600000000000000" charset="-122"/>
                <a:ea typeface="思源黑体 CN Medium" panose="020B0600000000000000" charset="-122"/>
                <a:cs typeface="Source Han Sans CN Bold Bold"/>
                <a:sym typeface="Source Han Sans CN Bold Bold"/>
              </a:rPr>
              <a:t>2</a:t>
            </a:r>
            <a:endParaRPr kumimoji="0" lang="en-US" altLang="zh-CN" sz="4400" b="0" i="0" u="none" strike="noStrike" cap="none" spc="0" normalizeH="0" baseline="0">
              <a:ln>
                <a:noFill/>
              </a:ln>
              <a:solidFill>
                <a:srgbClr val="00B0F0"/>
              </a:solidFill>
              <a:effectLst/>
              <a:uFillTx/>
              <a:latin typeface="思源黑体 CN Medium" panose="020B0600000000000000" charset="-122"/>
              <a:ea typeface="思源黑体 CN Medium" panose="020B0600000000000000" charset="-122"/>
              <a:cs typeface="Source Han Sans CN Bold Bold"/>
              <a:sym typeface="Source Han Sans CN Bold Bold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13632815" y="2001861"/>
            <a:ext cx="461010" cy="8191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Medium" panose="020B0600000000000000" charset="-122"/>
                <a:ea typeface="思源黑体 CN Medium" panose="020B0600000000000000" charset="-122"/>
                <a:cs typeface="Source Han Sans CN Bold Bold"/>
                <a:sym typeface="Source Han Sans CN Bold Bold"/>
              </a:rPr>
              <a:t>1</a:t>
            </a:r>
            <a:endParaRPr kumimoji="0" lang="en-US" altLang="zh-CN" sz="4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思源黑体 CN Medium" panose="020B0600000000000000" charset="-122"/>
              <a:ea typeface="思源黑体 CN Medium" panose="020B0600000000000000" charset="-122"/>
              <a:cs typeface="Source Han Sans CN Bold Bold"/>
              <a:sym typeface="Source Han Sans CN Bold Bold"/>
            </a:endParaRPr>
          </a:p>
        </p:txBody>
      </p:sp>
      <p:sp>
        <p:nvSpPr>
          <p:cNvPr id="23" name="椭圆 22"/>
          <p:cNvSpPr/>
          <p:nvPr>
            <p:custDataLst>
              <p:tags r:id="rId19"/>
            </p:custDataLst>
          </p:nvPr>
        </p:nvSpPr>
        <p:spPr>
          <a:xfrm>
            <a:off x="13232098" y="7819034"/>
            <a:ext cx="1262527" cy="126252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 sz="1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>
            <p:custDataLst>
              <p:tags r:id="rId20"/>
            </p:custDataLst>
          </p:nvPr>
        </p:nvSpPr>
        <p:spPr>
          <a:xfrm>
            <a:off x="14774889" y="7607356"/>
            <a:ext cx="9135068" cy="941468"/>
          </a:xfrm>
          <a:prstGeom prst="rect">
            <a:avLst/>
          </a:prstGeom>
        </p:spPr>
        <p:txBody>
          <a:bodyPr wrap="square" lIns="3175" tIns="1905" rIns="3175" bIns="0" anchor="b" anchorCtr="0">
            <a:normAutofit/>
          </a:bodyPr>
          <a:lstStyle/>
          <a:p>
            <a:pPr lvl="0" algn="l">
              <a:lnSpc>
                <a:spcPct val="120000"/>
              </a:lnSpc>
            </a:pPr>
            <a:r>
              <a:rPr lang="zh-CN" altLang="en-US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专业优势与合作流程</a:t>
            </a:r>
            <a:endParaRPr lang="zh-CN" altLang="en-US" spc="3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  <a:sym typeface="+mn-ea"/>
            </a:endParaRPr>
          </a:p>
        </p:txBody>
      </p:sp>
      <p:sp>
        <p:nvSpPr>
          <p:cNvPr id="25" name="矩形 24"/>
          <p:cNvSpPr/>
          <p:nvPr>
            <p:custDataLst>
              <p:tags r:id="rId21"/>
            </p:custDataLst>
          </p:nvPr>
        </p:nvSpPr>
        <p:spPr>
          <a:xfrm>
            <a:off x="14774887" y="8548823"/>
            <a:ext cx="9135068" cy="744419"/>
          </a:xfrm>
          <a:prstGeom prst="rect">
            <a:avLst/>
          </a:prstGeom>
        </p:spPr>
        <p:txBody>
          <a:bodyPr wrap="square" lIns="3175" tIns="0" rIns="3175" bIns="1905">
            <a:normAutofit/>
          </a:bodyPr>
          <a:lstStyle/>
          <a:p>
            <a:pPr lvl="0" algn="l">
              <a:lnSpc>
                <a:spcPct val="120000"/>
              </a:lnSpc>
            </a:pPr>
            <a:r>
              <a:rPr lang="zh-CN" altLang="en-US" sz="2400" spc="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+mn-ea"/>
              </a:rPr>
              <a:t>团队介绍及核心竞争力</a:t>
            </a:r>
            <a:endParaRPr lang="zh-CN" altLang="en-US" sz="2400" spc="150" dirty="0">
              <a:solidFill>
                <a:schemeClr val="tx1">
                  <a:lumMod val="50000"/>
                  <a:lumOff val="50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3630084" y="8039273"/>
            <a:ext cx="466472" cy="82137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400" b="0" i="0" u="none" strike="noStrike" cap="none" spc="0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思源黑体 CN Medium" panose="020B0600000000000000" charset="-122"/>
                <a:ea typeface="思源黑体 CN Medium" panose="020B0600000000000000" charset="-122"/>
                <a:cs typeface="Source Han Sans CN Bold Bold"/>
                <a:sym typeface="Source Han Sans CN Bold Bold"/>
              </a:rPr>
              <a:t>4</a:t>
            </a:r>
            <a:endParaRPr kumimoji="0" lang="zh-CN" altLang="en-US" sz="4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思源黑体 CN Medium" panose="020B0600000000000000" charset="-122"/>
              <a:ea typeface="思源黑体 CN Medium" panose="020B0600000000000000" charset="-122"/>
              <a:cs typeface="Source Han Sans CN Bold Bold"/>
              <a:sym typeface="Source Han Sans CN Bold Bold"/>
            </a:endParaRPr>
          </a:p>
        </p:txBody>
      </p:sp>
      <p:cxnSp>
        <p:nvCxnSpPr>
          <p:cNvPr id="27" name="直接连接符 59"/>
          <p:cNvCxnSpPr/>
          <p:nvPr>
            <p:custDataLst>
              <p:tags r:id="rId22"/>
            </p:custDataLst>
          </p:nvPr>
        </p:nvCxnSpPr>
        <p:spPr>
          <a:xfrm>
            <a:off x="14992985" y="9595907"/>
            <a:ext cx="774827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3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4.2</a:t>
            </a:r>
            <a:r>
              <a:rPr lang="zh-CN" altLang="en-US"/>
              <a:t> 核心竞争力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"/>
          </p:nvPr>
        </p:nvSpPr>
        <p:spPr>
          <a:xfrm>
            <a:off x="1056005" y="1346200"/>
            <a:ext cx="7607935" cy="511175"/>
          </a:xfrm>
        </p:spPr>
        <p:txBody>
          <a:bodyPr wrap="square"/>
          <a:lstStyle/>
          <a:p>
            <a:r>
              <a:t>输出的是方案及实施督导，而不是单点系统</a:t>
            </a:r>
            <a:endParaRPr lang="zh-CN" altLang="en-US"/>
          </a:p>
        </p:txBody>
      </p:sp>
      <p:sp>
        <p:nvSpPr>
          <p:cNvPr id="24" name="任意多边形: 形状 23"/>
          <p:cNvSpPr/>
          <p:nvPr>
            <p:custDataLst>
              <p:tags r:id="rId1"/>
            </p:custDataLst>
          </p:nvPr>
        </p:nvSpPr>
        <p:spPr>
          <a:xfrm>
            <a:off x="7377475" y="5383222"/>
            <a:ext cx="9889702" cy="3300097"/>
          </a:xfrm>
          <a:custGeom>
            <a:avLst/>
            <a:gdLst>
              <a:gd name="connsiteX0" fmla="*/ 0 w 4363770"/>
              <a:gd name="connsiteY0" fmla="*/ 0 h 1414938"/>
              <a:gd name="connsiteX1" fmla="*/ 4363770 w 4363770"/>
              <a:gd name="connsiteY1" fmla="*/ 0 h 1414938"/>
              <a:gd name="connsiteX2" fmla="*/ 4363770 w 4363770"/>
              <a:gd name="connsiteY2" fmla="*/ 13626 h 1414938"/>
              <a:gd name="connsiteX3" fmla="*/ 3603821 w 4363770"/>
              <a:gd name="connsiteY3" fmla="*/ 690206 h 1414938"/>
              <a:gd name="connsiteX4" fmla="*/ 4363770 w 4363770"/>
              <a:gd name="connsiteY4" fmla="*/ 1366787 h 1414938"/>
              <a:gd name="connsiteX5" fmla="*/ 4363770 w 4363770"/>
              <a:gd name="connsiteY5" fmla="*/ 1414938 h 1414938"/>
              <a:gd name="connsiteX6" fmla="*/ 0 w 4363770"/>
              <a:gd name="connsiteY6" fmla="*/ 1414938 h 1414938"/>
              <a:gd name="connsiteX7" fmla="*/ 0 w 4363770"/>
              <a:gd name="connsiteY7" fmla="*/ 1366658 h 1414938"/>
              <a:gd name="connsiteX8" fmla="*/ 748992 w 4363770"/>
              <a:gd name="connsiteY8" fmla="*/ 699833 h 1414938"/>
              <a:gd name="connsiteX9" fmla="*/ 0 w 4363770"/>
              <a:gd name="connsiteY9" fmla="*/ 33007 h 1414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63770" h="1414938">
                <a:moveTo>
                  <a:pt x="0" y="0"/>
                </a:moveTo>
                <a:lnTo>
                  <a:pt x="4363770" y="0"/>
                </a:lnTo>
                <a:lnTo>
                  <a:pt x="4363770" y="13626"/>
                </a:lnTo>
                <a:lnTo>
                  <a:pt x="3603821" y="690206"/>
                </a:lnTo>
                <a:lnTo>
                  <a:pt x="4363770" y="1366787"/>
                </a:lnTo>
                <a:lnTo>
                  <a:pt x="4363770" y="1414938"/>
                </a:lnTo>
                <a:lnTo>
                  <a:pt x="0" y="1414938"/>
                </a:lnTo>
                <a:lnTo>
                  <a:pt x="0" y="1366658"/>
                </a:lnTo>
                <a:lnTo>
                  <a:pt x="748992" y="699833"/>
                </a:lnTo>
                <a:lnTo>
                  <a:pt x="0" y="33007"/>
                </a:lnTo>
                <a:close/>
              </a:path>
            </a:pathLst>
          </a:cu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31639" tIns="15819" rIns="31639" bIns="15819" numCol="1" spcCol="0" rtlCol="0" fromWordArt="0" anchor="ctr" anchorCtr="0" forceAA="0" compatLnSpc="1">
            <a:noAutofit/>
          </a:bodyPr>
          <a:lstStyle/>
          <a:p>
            <a:endParaRPr lang="zh-CN" altLang="en-US" sz="4400"/>
          </a:p>
        </p:txBody>
      </p:sp>
      <p:sp>
        <p:nvSpPr>
          <p:cNvPr id="25" name="KSO_Shape"/>
          <p:cNvSpPr/>
          <p:nvPr>
            <p:custDataLst>
              <p:tags r:id="rId2"/>
            </p:custDataLst>
          </p:nvPr>
        </p:nvSpPr>
        <p:spPr>
          <a:xfrm>
            <a:off x="12455365" y="7111292"/>
            <a:ext cx="3075766" cy="3210236"/>
          </a:xfrm>
          <a:custGeom>
            <a:avLst/>
            <a:gdLst>
              <a:gd name="connsiteX0" fmla="*/ 0 w 1079818"/>
              <a:gd name="connsiteY0" fmla="*/ 0 h 1080105"/>
              <a:gd name="connsiteX1" fmla="*/ 1079818 w 1079818"/>
              <a:gd name="connsiteY1" fmla="*/ 0 h 1080105"/>
              <a:gd name="connsiteX2" fmla="*/ 110134 w 1079818"/>
              <a:gd name="connsiteY2" fmla="*/ 1074544 h 1080105"/>
              <a:gd name="connsiteX3" fmla="*/ 0 w 1079818"/>
              <a:gd name="connsiteY3" fmla="*/ 1080105 h 108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818" h="1080105">
                <a:moveTo>
                  <a:pt x="0" y="0"/>
                </a:moveTo>
                <a:lnTo>
                  <a:pt x="1079818" y="0"/>
                </a:lnTo>
                <a:cubicBezTo>
                  <a:pt x="1079818" y="559251"/>
                  <a:pt x="654791" y="1019231"/>
                  <a:pt x="110134" y="1074544"/>
                </a:cubicBezTo>
                <a:lnTo>
                  <a:pt x="0" y="1080105"/>
                </a:lnTo>
                <a:close/>
              </a:path>
            </a:pathLst>
          </a:custGeom>
          <a:solidFill>
            <a:srgbClr val="00CFB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endParaRPr lang="zh-CN" altLang="en-US" sz="4400">
              <a:solidFill>
                <a:srgbClr val="00E4FF"/>
              </a:solidFill>
            </a:endParaRPr>
          </a:p>
        </p:txBody>
      </p:sp>
      <p:sp>
        <p:nvSpPr>
          <p:cNvPr id="26" name="KSO_Shape"/>
          <p:cNvSpPr/>
          <p:nvPr>
            <p:custDataLst>
              <p:tags r:id="rId3"/>
            </p:custDataLst>
          </p:nvPr>
        </p:nvSpPr>
        <p:spPr>
          <a:xfrm rot="16200000">
            <a:off x="12432395" y="3631593"/>
            <a:ext cx="3165343" cy="3119390"/>
          </a:xfrm>
          <a:custGeom>
            <a:avLst/>
            <a:gdLst>
              <a:gd name="connsiteX0" fmla="*/ 0 w 1079818"/>
              <a:gd name="connsiteY0" fmla="*/ 0 h 1080105"/>
              <a:gd name="connsiteX1" fmla="*/ 1079818 w 1079818"/>
              <a:gd name="connsiteY1" fmla="*/ 0 h 1080105"/>
              <a:gd name="connsiteX2" fmla="*/ 110134 w 1079818"/>
              <a:gd name="connsiteY2" fmla="*/ 1074544 h 1080105"/>
              <a:gd name="connsiteX3" fmla="*/ 0 w 1079818"/>
              <a:gd name="connsiteY3" fmla="*/ 1080105 h 108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818" h="1080105">
                <a:moveTo>
                  <a:pt x="0" y="0"/>
                </a:moveTo>
                <a:lnTo>
                  <a:pt x="1079818" y="0"/>
                </a:lnTo>
                <a:cubicBezTo>
                  <a:pt x="1079818" y="559251"/>
                  <a:pt x="654791" y="1019231"/>
                  <a:pt x="110134" y="1074544"/>
                </a:cubicBezTo>
                <a:lnTo>
                  <a:pt x="0" y="1080105"/>
                </a:lnTo>
                <a:close/>
              </a:path>
            </a:pathLst>
          </a:custGeom>
          <a:solidFill>
            <a:srgbClr val="25C4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endParaRPr lang="zh-CN" altLang="en-US" sz="4400"/>
          </a:p>
        </p:txBody>
      </p:sp>
      <p:sp>
        <p:nvSpPr>
          <p:cNvPr id="27" name="KSO_Shape"/>
          <p:cNvSpPr/>
          <p:nvPr>
            <p:custDataLst>
              <p:tags r:id="rId4"/>
            </p:custDataLst>
          </p:nvPr>
        </p:nvSpPr>
        <p:spPr>
          <a:xfrm rot="5400000">
            <a:off x="8978519" y="7123624"/>
            <a:ext cx="3165343" cy="3119390"/>
          </a:xfrm>
          <a:custGeom>
            <a:avLst/>
            <a:gdLst>
              <a:gd name="connsiteX0" fmla="*/ 0 w 1079818"/>
              <a:gd name="connsiteY0" fmla="*/ 0 h 1080105"/>
              <a:gd name="connsiteX1" fmla="*/ 1079818 w 1079818"/>
              <a:gd name="connsiteY1" fmla="*/ 0 h 1080105"/>
              <a:gd name="connsiteX2" fmla="*/ 110134 w 1079818"/>
              <a:gd name="connsiteY2" fmla="*/ 1074544 h 1080105"/>
              <a:gd name="connsiteX3" fmla="*/ 0 w 1079818"/>
              <a:gd name="connsiteY3" fmla="*/ 1080105 h 108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818" h="1080105">
                <a:moveTo>
                  <a:pt x="0" y="0"/>
                </a:moveTo>
                <a:lnTo>
                  <a:pt x="1079818" y="0"/>
                </a:lnTo>
                <a:cubicBezTo>
                  <a:pt x="1079818" y="559251"/>
                  <a:pt x="654791" y="1019231"/>
                  <a:pt x="110134" y="1074544"/>
                </a:cubicBezTo>
                <a:lnTo>
                  <a:pt x="0" y="1080105"/>
                </a:lnTo>
                <a:close/>
              </a:path>
            </a:pathLst>
          </a:custGeom>
          <a:solidFill>
            <a:srgbClr val="00E4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endParaRPr lang="zh-CN" altLang="en-US" sz="4400"/>
          </a:p>
        </p:txBody>
      </p:sp>
      <p:sp>
        <p:nvSpPr>
          <p:cNvPr id="28" name="KSO_Shape"/>
          <p:cNvSpPr/>
          <p:nvPr>
            <p:custDataLst>
              <p:tags r:id="rId5"/>
            </p:custDataLst>
          </p:nvPr>
        </p:nvSpPr>
        <p:spPr>
          <a:xfrm rot="10800000">
            <a:off x="9045120" y="3586169"/>
            <a:ext cx="3075766" cy="3210236"/>
          </a:xfrm>
          <a:custGeom>
            <a:avLst/>
            <a:gdLst>
              <a:gd name="connsiteX0" fmla="*/ 0 w 1079818"/>
              <a:gd name="connsiteY0" fmla="*/ 0 h 1080105"/>
              <a:gd name="connsiteX1" fmla="*/ 1079818 w 1079818"/>
              <a:gd name="connsiteY1" fmla="*/ 0 h 1080105"/>
              <a:gd name="connsiteX2" fmla="*/ 110134 w 1079818"/>
              <a:gd name="connsiteY2" fmla="*/ 1074544 h 1080105"/>
              <a:gd name="connsiteX3" fmla="*/ 0 w 1079818"/>
              <a:gd name="connsiteY3" fmla="*/ 1080105 h 108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818" h="1080105">
                <a:moveTo>
                  <a:pt x="0" y="0"/>
                </a:moveTo>
                <a:lnTo>
                  <a:pt x="1079818" y="0"/>
                </a:lnTo>
                <a:cubicBezTo>
                  <a:pt x="1079818" y="559251"/>
                  <a:pt x="654791" y="1019231"/>
                  <a:pt x="110134" y="1074544"/>
                </a:cubicBezTo>
                <a:lnTo>
                  <a:pt x="0" y="1080105"/>
                </a:lnTo>
                <a:close/>
              </a:path>
            </a:pathLst>
          </a:custGeom>
          <a:solidFill>
            <a:srgbClr val="359E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endParaRPr lang="zh-CN" altLang="en-US" sz="4400"/>
          </a:p>
        </p:txBody>
      </p:sp>
      <p:sp>
        <p:nvSpPr>
          <p:cNvPr id="29" name="椭圆 28"/>
          <p:cNvSpPr/>
          <p:nvPr>
            <p:custDataLst>
              <p:tags r:id="rId6"/>
            </p:custDataLst>
          </p:nvPr>
        </p:nvSpPr>
        <p:spPr>
          <a:xfrm>
            <a:off x="10350716" y="5067205"/>
            <a:ext cx="3874813" cy="3932124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>
              <a:lnSpc>
                <a:spcPct val="80000"/>
              </a:lnSpc>
              <a:spcAft>
                <a:spcPts val="0"/>
              </a:spcAft>
            </a:pPr>
            <a:endParaRPr lang="zh-CN" sz="3600" b="1" spc="300" dirty="0">
              <a:solidFill>
                <a:srgbClr val="000000">
                  <a:lumMod val="85000"/>
                  <a:lumOff val="15000"/>
                </a:srgb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9373174" y="4460783"/>
            <a:ext cx="2018207" cy="146101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10000"/>
              </a:lnSpc>
              <a:spcAft>
                <a:spcPts val="0"/>
              </a:spcAft>
            </a:pPr>
            <a:r>
              <a:rPr lang="en-US" sz="4000" b="1" kern="1200" dirty="0">
                <a:solidFill>
                  <a:sysClr val="window" lastClr="FFFFFF"/>
                </a:solidFill>
                <a:effectLst/>
              </a:rPr>
              <a:t>P</a:t>
            </a:r>
            <a:endParaRPr lang="en-US" sz="4000" b="1" kern="1200" dirty="0">
              <a:solidFill>
                <a:sysClr val="window" lastClr="FFFFFF"/>
              </a:solidFill>
              <a:effectLst/>
            </a:endParaRPr>
          </a:p>
        </p:txBody>
      </p:sp>
      <p:sp>
        <p:nvSpPr>
          <p:cNvPr id="7" name="矩形 6"/>
          <p:cNvSpPr/>
          <p:nvPr>
            <p:custDataLst>
              <p:tags r:id="rId8"/>
            </p:custDataLst>
          </p:nvPr>
        </p:nvSpPr>
        <p:spPr>
          <a:xfrm>
            <a:off x="9373174" y="8123765"/>
            <a:ext cx="2018207" cy="146101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10000"/>
              </a:lnSpc>
              <a:spcAft>
                <a:spcPts val="0"/>
              </a:spcAft>
            </a:pPr>
            <a:r>
              <a:rPr lang="en-US" altLang="zh-CN" sz="4000" b="1">
                <a:solidFill>
                  <a:sysClr val="window" lastClr="FFFFFF"/>
                </a:solidFill>
                <a:effectLst/>
              </a:rPr>
              <a:t>F</a:t>
            </a:r>
            <a:endParaRPr lang="zh-CN" sz="4000" b="1">
              <a:solidFill>
                <a:sysClr val="window" lastClr="FFFFFF"/>
              </a:solidFill>
              <a:effectLst/>
            </a:endParaRPr>
          </a:p>
        </p:txBody>
      </p:sp>
      <p:sp>
        <p:nvSpPr>
          <p:cNvPr id="8" name="矩形 7"/>
          <p:cNvSpPr/>
          <p:nvPr>
            <p:custDataLst>
              <p:tags r:id="rId9"/>
            </p:custDataLst>
          </p:nvPr>
        </p:nvSpPr>
        <p:spPr>
          <a:xfrm>
            <a:off x="13183385" y="8123765"/>
            <a:ext cx="2018207" cy="146101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10000"/>
              </a:lnSpc>
              <a:spcAft>
                <a:spcPts val="0"/>
              </a:spcAft>
            </a:pPr>
            <a:r>
              <a:rPr lang="en-US" altLang="zh-CN" sz="4000" b="1">
                <a:solidFill>
                  <a:sysClr val="window" lastClr="FFFFFF"/>
                </a:solidFill>
                <a:effectLst/>
              </a:rPr>
              <a:t>I</a:t>
            </a:r>
            <a:endParaRPr lang="zh-CN" sz="4000" b="1">
              <a:solidFill>
                <a:sysClr val="window" lastClr="FFFFFF"/>
              </a:solidFill>
              <a:effectLst/>
            </a:endParaRPr>
          </a:p>
        </p:txBody>
      </p:sp>
      <p:sp>
        <p:nvSpPr>
          <p:cNvPr id="9" name="矩形 8"/>
          <p:cNvSpPr/>
          <p:nvPr>
            <p:custDataLst>
              <p:tags r:id="rId10"/>
            </p:custDataLst>
          </p:nvPr>
        </p:nvSpPr>
        <p:spPr>
          <a:xfrm>
            <a:off x="13183385" y="4460783"/>
            <a:ext cx="2018207" cy="146101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10000"/>
              </a:lnSpc>
              <a:spcAft>
                <a:spcPts val="0"/>
              </a:spcAft>
            </a:pPr>
            <a:r>
              <a:rPr lang="en-US" altLang="zh-CN" sz="4000" b="1">
                <a:solidFill>
                  <a:sysClr val="window" lastClr="FFFFFF"/>
                </a:solidFill>
              </a:rPr>
              <a:t>R</a:t>
            </a:r>
            <a:endParaRPr lang="zh-CN" sz="4000" b="1" dirty="0">
              <a:solidFill>
                <a:sysClr val="window" lastClr="FFFFFF"/>
              </a:solidFill>
              <a:effectLst/>
            </a:endParaRPr>
          </a:p>
        </p:txBody>
      </p:sp>
      <p:sp>
        <p:nvSpPr>
          <p:cNvPr id="21" name="矩形 20"/>
          <p:cNvSpPr/>
          <p:nvPr>
            <p:custDataLst>
              <p:tags r:id="rId11"/>
            </p:custDataLst>
          </p:nvPr>
        </p:nvSpPr>
        <p:spPr>
          <a:xfrm>
            <a:off x="15201299" y="3608444"/>
            <a:ext cx="7472871" cy="156353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tIns="0" bIns="46800" rtlCol="0" anchor="t" anchorCtr="0">
            <a:noAutofit/>
          </a:bodyPr>
          <a:lstStyle/>
          <a:p>
            <a:pPr lvl="0" algn="l">
              <a:lnSpc>
                <a:spcPct val="125000"/>
              </a:lnSpc>
            </a:pPr>
            <a:r>
              <a:rPr lang="zh-CN" altLang="en-US" sz="2400" kern="1200" spc="15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根据规划，派出数字化实施顾问驻点客户企业内部，对不同部门的业务流程进行梳理优化。</a:t>
            </a:r>
            <a:endParaRPr lang="zh-CN" altLang="en-US" sz="2400" kern="1200" spc="15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  <a:p>
            <a:pPr lvl="0" algn="l">
              <a:lnSpc>
                <a:spcPct val="125000"/>
              </a:lnSpc>
            </a:pPr>
            <a:r>
              <a:rPr lang="zh-CN" altLang="en-US" sz="2400" kern="1200" spc="15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在调研周期结束后，出具完整细致的建议报告书。</a:t>
            </a:r>
            <a:endParaRPr lang="zh-CN" altLang="en-US" sz="2400" kern="1200" spc="15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</p:txBody>
      </p:sp>
      <p:sp>
        <p:nvSpPr>
          <p:cNvPr id="22" name="矩形 21"/>
          <p:cNvSpPr/>
          <p:nvPr>
            <p:custDataLst>
              <p:tags r:id="rId12"/>
            </p:custDataLst>
          </p:nvPr>
        </p:nvSpPr>
        <p:spPr>
          <a:xfrm>
            <a:off x="15136648" y="2713717"/>
            <a:ext cx="7472871" cy="63627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bIns="0" rtlCol="0" anchor="ctr">
            <a:spAutoFit/>
          </a:bodyPr>
          <a:lstStyle/>
          <a:p>
            <a:pPr algn="l">
              <a:lnSpc>
                <a:spcPct val="120000"/>
              </a:lnSpc>
              <a:spcAft>
                <a:spcPts val="0"/>
              </a:spcAft>
            </a:pPr>
            <a:r>
              <a:rPr lang="zh-CN" altLang="en-US" b="1" kern="1200" spc="300" dirty="0">
                <a:solidFill>
                  <a:srgbClr val="25C4FF"/>
                </a:solidFill>
                <a:effectLst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顾问驻点调研</a:t>
            </a:r>
            <a:r>
              <a:rPr lang="en-US" altLang="zh-CN" b="1" kern="1200" spc="300" dirty="0">
                <a:solidFill>
                  <a:srgbClr val="25C4FF"/>
                </a:solidFill>
                <a:effectLst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(Researching)</a:t>
            </a:r>
            <a:endParaRPr lang="en-US" altLang="zh-CN" b="1" kern="1200" spc="300" dirty="0">
              <a:solidFill>
                <a:srgbClr val="25C4FF"/>
              </a:solidFill>
              <a:effectLst/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19" name="矩形 18"/>
          <p:cNvSpPr/>
          <p:nvPr>
            <p:custDataLst>
              <p:tags r:id="rId13"/>
            </p:custDataLst>
          </p:nvPr>
        </p:nvSpPr>
        <p:spPr>
          <a:xfrm>
            <a:off x="15136495" y="9942195"/>
            <a:ext cx="5956935" cy="23704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tIns="0" bIns="46800" rtlCol="0" anchor="t" anchorCtr="0">
            <a:noAutofit/>
          </a:bodyPr>
          <a:lstStyle/>
          <a:p>
            <a:pPr lvl="0" algn="l">
              <a:lnSpc>
                <a:spcPct val="125000"/>
              </a:lnSpc>
            </a:pPr>
            <a:r>
              <a:rPr lang="zh-CN" altLang="en-US" sz="2400" kern="1200" spc="15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为了项目能按照规划正常地落地实施。维格智数的项目经理将会全程参与客户企业</a:t>
            </a:r>
            <a:r>
              <a:rPr lang="en-US" altLang="zh-CN" sz="2400" kern="1200" spc="15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PMO</a:t>
            </a:r>
            <a:r>
              <a:rPr lang="zh-CN" altLang="en-US" sz="2400" kern="1200" spc="15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，协助推进数字化落地。同时监督、引导第三方数字化产品服务商的产品落地与对接。</a:t>
            </a:r>
            <a:endParaRPr lang="zh-CN" altLang="en-US" sz="2400" kern="1200" spc="15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</p:txBody>
      </p:sp>
      <p:sp>
        <p:nvSpPr>
          <p:cNvPr id="20" name="矩形 19"/>
          <p:cNvSpPr/>
          <p:nvPr>
            <p:custDataLst>
              <p:tags r:id="rId14"/>
            </p:custDataLst>
          </p:nvPr>
        </p:nvSpPr>
        <p:spPr>
          <a:xfrm>
            <a:off x="15201146" y="9042819"/>
            <a:ext cx="7472871" cy="54848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bIns="0" rtlCol="0" anchor="ctr">
            <a:spAutoFit/>
          </a:bodyPr>
          <a:lstStyle/>
          <a:p>
            <a:pPr algn="l">
              <a:lnSpc>
                <a:spcPct val="120000"/>
              </a:lnSpc>
              <a:spcAft>
                <a:spcPts val="0"/>
              </a:spcAft>
            </a:pPr>
            <a:r>
              <a:rPr lang="zh-CN" altLang="en-US" b="1" kern="1200" spc="300" dirty="0">
                <a:solidFill>
                  <a:srgbClr val="00CFB9"/>
                </a:solidFill>
                <a:effectLst/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实施与督导</a:t>
            </a:r>
            <a:r>
              <a:rPr lang="en-US" altLang="zh-CN" b="1" kern="1200" spc="300" dirty="0">
                <a:solidFill>
                  <a:srgbClr val="00CFB9"/>
                </a:solidFill>
                <a:effectLst/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(Implementation)</a:t>
            </a:r>
            <a:endParaRPr lang="en-US" altLang="zh-CN" b="1" kern="1200" spc="300" dirty="0">
              <a:solidFill>
                <a:srgbClr val="00CFB9"/>
              </a:solidFill>
              <a:effectLst/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17" name="矩形 16"/>
          <p:cNvSpPr/>
          <p:nvPr>
            <p:custDataLst>
              <p:tags r:id="rId15"/>
            </p:custDataLst>
          </p:nvPr>
        </p:nvSpPr>
        <p:spPr>
          <a:xfrm>
            <a:off x="1290320" y="3608705"/>
            <a:ext cx="8037830" cy="156337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tIns="0" bIns="46800" rtlCol="0" anchor="t" anchorCtr="0">
            <a:noAutofit/>
          </a:bodyPr>
          <a:lstStyle/>
          <a:p>
            <a:pPr algn="l" eaLnBrk="1">
              <a:lnSpc>
                <a:spcPct val="125000"/>
              </a:lnSpc>
              <a:spcAft>
                <a:spcPts val="0"/>
              </a:spcAft>
            </a:pPr>
            <a:r>
              <a:rPr lang="zh-CN" altLang="en-US" sz="2400" kern="1200" spc="15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思源黑体 CN Normal" panose="020B0400000000000000" charset="-122"/>
                <a:ea typeface="思源黑体 CN Normal" panose="020B0400000000000000" charset="-122"/>
              </a:rPr>
              <a:t>派遣专业团队与客户进行沟通，分析客户的核心诉求。深入了解客户企业的商业模式及业务流程。结合企业现状和述求，给出数字化转型规划方案。</a:t>
            </a:r>
            <a:endParaRPr lang="zh-CN" altLang="en-US" sz="2400" kern="1200" spc="150">
              <a:solidFill>
                <a:schemeClr val="tx1">
                  <a:lumMod val="50000"/>
                  <a:lumOff val="50000"/>
                </a:schemeClr>
              </a:solidFill>
              <a:effectLst/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18" name="矩形 17"/>
          <p:cNvSpPr/>
          <p:nvPr>
            <p:custDataLst>
              <p:tags r:id="rId16"/>
            </p:custDataLst>
          </p:nvPr>
        </p:nvSpPr>
        <p:spPr>
          <a:xfrm>
            <a:off x="1573811" y="2713918"/>
            <a:ext cx="7471218" cy="63627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bIns="0" rtlCol="0" anchor="ctr">
            <a:spAutoFit/>
          </a:bodyPr>
          <a:lstStyle/>
          <a:p>
            <a:pPr algn="r">
              <a:lnSpc>
                <a:spcPct val="120000"/>
              </a:lnSpc>
              <a:spcAft>
                <a:spcPts val="0"/>
              </a:spcAft>
            </a:pPr>
            <a:r>
              <a:rPr lang="zh-CN" altLang="en-US" b="1" kern="1200" spc="300" dirty="0">
                <a:solidFill>
                  <a:srgbClr val="359EFF"/>
                </a:solidFill>
                <a:effectLst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数字化一站式全案规划</a:t>
            </a:r>
            <a:r>
              <a:rPr lang="en-US" altLang="zh-CN" b="1" kern="1200" spc="300" dirty="0">
                <a:solidFill>
                  <a:srgbClr val="359EFF"/>
                </a:solidFill>
                <a:effectLst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(Planning)</a:t>
            </a:r>
            <a:endParaRPr lang="en-US" altLang="zh-CN" b="1" kern="1200" spc="300" dirty="0">
              <a:solidFill>
                <a:srgbClr val="359EFF"/>
              </a:solidFill>
              <a:effectLst/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15" name="矩形 14"/>
          <p:cNvSpPr/>
          <p:nvPr>
            <p:custDataLst>
              <p:tags r:id="rId17"/>
            </p:custDataLst>
          </p:nvPr>
        </p:nvSpPr>
        <p:spPr>
          <a:xfrm>
            <a:off x="1530512" y="9942331"/>
            <a:ext cx="7471218" cy="156353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tIns="0" bIns="46800" rtlCol="0" anchor="t" anchorCtr="0">
            <a:noAutofit/>
          </a:bodyPr>
          <a:lstStyle/>
          <a:p>
            <a:pPr lvl="0" algn="l">
              <a:lnSpc>
                <a:spcPct val="125000"/>
              </a:lnSpc>
            </a:pPr>
            <a:r>
              <a:rPr lang="zh-CN" altLang="en-US" sz="2400" kern="12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项目落地后，我们将会持续跟进客户的反馈情况，进行方案的调整，让客户企业敏捷、可持续地进行数字化改革。</a:t>
            </a:r>
            <a:endParaRPr lang="zh-CN" altLang="en-US" sz="2400" kern="1200" spc="150" dirty="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  <a:p>
            <a:pPr lvl="0" algn="r">
              <a:lnSpc>
                <a:spcPct val="125000"/>
              </a:lnSpc>
            </a:pPr>
            <a:endParaRPr lang="zh-CN" altLang="en-US" sz="2400" kern="1200" spc="150" dirty="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</p:txBody>
      </p:sp>
      <p:sp>
        <p:nvSpPr>
          <p:cNvPr id="16" name="矩形 15"/>
          <p:cNvSpPr/>
          <p:nvPr>
            <p:custDataLst>
              <p:tags r:id="rId18"/>
            </p:custDataLst>
          </p:nvPr>
        </p:nvSpPr>
        <p:spPr>
          <a:xfrm>
            <a:off x="1573811" y="8992217"/>
            <a:ext cx="7471218" cy="54848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bIns="0" rtlCol="0" anchor="ctr">
            <a:spAutoFit/>
          </a:bodyPr>
          <a:lstStyle/>
          <a:p>
            <a:pPr algn="r">
              <a:lnSpc>
                <a:spcPct val="120000"/>
              </a:lnSpc>
              <a:spcAft>
                <a:spcPts val="0"/>
              </a:spcAft>
            </a:pPr>
            <a:r>
              <a:rPr lang="zh-CN" altLang="en-US" b="1" kern="1200" spc="300" dirty="0">
                <a:solidFill>
                  <a:srgbClr val="00E4FF"/>
                </a:solidFill>
                <a:effectLst/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反馈与调整</a:t>
            </a:r>
            <a:r>
              <a:rPr lang="en-US" altLang="zh-CN" b="1" kern="1200" spc="300" dirty="0">
                <a:solidFill>
                  <a:srgbClr val="00E4FF"/>
                </a:solidFill>
                <a:effectLst/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(Feedback)</a:t>
            </a:r>
            <a:endParaRPr lang="en-US" altLang="zh-CN" b="1" kern="1200" spc="300" dirty="0">
              <a:solidFill>
                <a:srgbClr val="00E4FF"/>
              </a:solidFill>
              <a:effectLst/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19"/>
            </p:custDataLst>
          </p:nvPr>
        </p:nvSpPr>
        <p:spPr>
          <a:xfrm>
            <a:off x="10589895" y="5922010"/>
            <a:ext cx="3356610" cy="21329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5400" b="1" spc="300">
                <a:solidFill>
                  <a:srgbClr val="000000">
                    <a:lumMod val="75000"/>
                    <a:lumOff val="25000"/>
                  </a:srgbClr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核心</a:t>
            </a:r>
            <a:endParaRPr lang="zh-CN" altLang="en-US" sz="5400" b="1" spc="300">
              <a:solidFill>
                <a:srgbClr val="000000">
                  <a:lumMod val="75000"/>
                  <a:lumOff val="25000"/>
                </a:srgbClr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5400" b="1" spc="300">
                <a:solidFill>
                  <a:srgbClr val="000000">
                    <a:lumMod val="75000"/>
                    <a:lumOff val="25000"/>
                  </a:srgbClr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竞争力</a:t>
            </a:r>
            <a:endParaRPr lang="zh-CN" altLang="en-US" sz="5400" b="1" spc="300">
              <a:solidFill>
                <a:srgbClr val="000000">
                  <a:lumMod val="75000"/>
                  <a:lumOff val="25000"/>
                </a:srgbClr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5" name="上弧形箭头 4"/>
          <p:cNvSpPr/>
          <p:nvPr/>
        </p:nvSpPr>
        <p:spPr>
          <a:xfrm>
            <a:off x="11790045" y="2713990"/>
            <a:ext cx="1064260" cy="636270"/>
          </a:xfrm>
          <a:prstGeom prst="curvedDownArrow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思源黑体 CN Medium" panose="020B0600000000000000" charset="-122"/>
            </a:endParaRPr>
          </a:p>
        </p:txBody>
      </p:sp>
      <p:sp>
        <p:nvSpPr>
          <p:cNvPr id="10" name="上弧形箭头 9"/>
          <p:cNvSpPr/>
          <p:nvPr/>
        </p:nvSpPr>
        <p:spPr>
          <a:xfrm rot="5400000">
            <a:off x="15521940" y="6715760"/>
            <a:ext cx="1064260" cy="636270"/>
          </a:xfrm>
          <a:prstGeom prst="curvedDownArrow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思源黑体 CN Medium" panose="020B0600000000000000" charset="-122"/>
            </a:endParaRPr>
          </a:p>
        </p:txBody>
      </p:sp>
      <p:sp>
        <p:nvSpPr>
          <p:cNvPr id="11" name="上弧形箭头 10"/>
          <p:cNvSpPr/>
          <p:nvPr/>
        </p:nvSpPr>
        <p:spPr>
          <a:xfrm rot="10800000">
            <a:off x="11755755" y="10658475"/>
            <a:ext cx="1064260" cy="636270"/>
          </a:xfrm>
          <a:prstGeom prst="curvedDownArrow">
            <a:avLst/>
          </a:prstGeom>
          <a:solidFill>
            <a:schemeClr val="accent2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思源黑体 CN Medium" panose="020B0600000000000000" charset="-122"/>
            </a:endParaRPr>
          </a:p>
        </p:txBody>
      </p:sp>
      <p:sp>
        <p:nvSpPr>
          <p:cNvPr id="12" name="上弧形箭头 11"/>
          <p:cNvSpPr/>
          <p:nvPr/>
        </p:nvSpPr>
        <p:spPr>
          <a:xfrm rot="16200000">
            <a:off x="7947660" y="6670675"/>
            <a:ext cx="1064260" cy="636270"/>
          </a:xfrm>
          <a:prstGeom prst="curvedDownArrow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思源黑体 CN Medium" panose="020B0600000000000000" charset="-122"/>
            </a:endParaRPr>
          </a:p>
        </p:txBody>
      </p:sp>
    </p:spTree>
    <p:custDataLst>
      <p:tags r:id="rId20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矩形 110"/>
          <p:cNvSpPr/>
          <p:nvPr/>
        </p:nvSpPr>
        <p:spPr>
          <a:xfrm>
            <a:off x="1539875" y="5581015"/>
            <a:ext cx="5685155" cy="3046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494949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确定本「规划方案」可行。</a:t>
            </a:r>
            <a:endParaRPr lang="zh-CN" altLang="en-US" dirty="0">
              <a:solidFill>
                <a:srgbClr val="494949"/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494949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开始签订「框架合同」，根据工作量进行伸缩。</a:t>
            </a:r>
            <a:endParaRPr lang="zh-CN" altLang="en-US" dirty="0">
              <a:solidFill>
                <a:srgbClr val="494949"/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494949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进入下一阶段</a:t>
            </a:r>
            <a:r>
              <a:rPr lang="zh-CN" altLang="en-US" dirty="0">
                <a:solidFill>
                  <a:srgbClr val="494949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驻点调研。</a:t>
            </a:r>
            <a:endParaRPr lang="zh-CN" altLang="en-US" dirty="0">
              <a:solidFill>
                <a:srgbClr val="494949"/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9442540" y="5581105"/>
            <a:ext cx="5684646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494949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派驻核心成员，驻点企业。</a:t>
            </a:r>
            <a:endParaRPr lang="zh-CN" altLang="en-US" dirty="0">
              <a:solidFill>
                <a:srgbClr val="494949"/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494949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深度参与业务部门的日常，并作出咨询服务。</a:t>
            </a:r>
            <a:endParaRPr lang="zh-CN" altLang="en-US" dirty="0">
              <a:solidFill>
                <a:srgbClr val="494949"/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494949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根据调研结果，出具详细的《数字化转型建议书》。</a:t>
            </a:r>
            <a:endParaRPr lang="zh-CN" altLang="en-US" dirty="0">
              <a:solidFill>
                <a:srgbClr val="494949"/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17085507" y="5581105"/>
            <a:ext cx="6306243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494949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根据</a:t>
            </a:r>
            <a:r>
              <a:rPr lang="zh-CN" altLang="en-US" dirty="0" smtClean="0">
                <a:solidFill>
                  <a:srgbClr val="494949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+mn-ea"/>
              </a:rPr>
              <a:t>《数字化转型建议书》制定</a:t>
            </a:r>
            <a:r>
              <a:rPr lang="zh-CN" altLang="en-US" dirty="0">
                <a:solidFill>
                  <a:srgbClr val="494949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+mn-ea"/>
              </a:rPr>
              <a:t>「实施计划」，然后</a:t>
            </a:r>
            <a:r>
              <a:rPr lang="zh-CN" altLang="en-US" dirty="0">
                <a:solidFill>
                  <a:srgbClr val="494949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落地实施。</a:t>
            </a:r>
            <a:endParaRPr lang="zh-CN" altLang="en-US" dirty="0">
              <a:solidFill>
                <a:srgbClr val="494949"/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494949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实施过程中，双方根据情况持续调整「实施计划」。</a:t>
            </a:r>
            <a:endParaRPr lang="zh-CN" altLang="en-US" dirty="0">
              <a:solidFill>
                <a:srgbClr val="494949"/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494949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持续教育咨询，落地培训。</a:t>
            </a:r>
            <a:endParaRPr lang="zh-CN" altLang="en-US" dirty="0">
              <a:solidFill>
                <a:srgbClr val="494949"/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494949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交付和反馈调整。</a:t>
            </a:r>
            <a:endParaRPr lang="zh-CN" altLang="en-US" dirty="0">
              <a:solidFill>
                <a:srgbClr val="494949"/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</a:endParaRPr>
          </a:p>
        </p:txBody>
      </p:sp>
      <p:cxnSp>
        <p:nvCxnSpPr>
          <p:cNvPr id="76" name="直接连接符 6"/>
          <p:cNvCxnSpPr/>
          <p:nvPr/>
        </p:nvCxnSpPr>
        <p:spPr>
          <a:xfrm flipH="1">
            <a:off x="7880211" y="3906074"/>
            <a:ext cx="162594" cy="45649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6"/>
          <p:cNvCxnSpPr/>
          <p:nvPr/>
        </p:nvCxnSpPr>
        <p:spPr>
          <a:xfrm flipH="1">
            <a:off x="15993363" y="3906074"/>
            <a:ext cx="162594" cy="45649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 3"/>
          <p:cNvGrpSpPr/>
          <p:nvPr/>
        </p:nvGrpSpPr>
        <p:grpSpPr>
          <a:xfrm>
            <a:off x="2093754" y="3620418"/>
            <a:ext cx="4154281" cy="969112"/>
            <a:chOff x="2002314" y="4701231"/>
            <a:chExt cx="4154281" cy="969112"/>
          </a:xfrm>
        </p:grpSpPr>
        <p:sp>
          <p:nvSpPr>
            <p:cNvPr id="118" name="文本框 117"/>
            <p:cNvSpPr txBox="1"/>
            <p:nvPr/>
          </p:nvSpPr>
          <p:spPr>
            <a:xfrm>
              <a:off x="3284471" y="4701231"/>
              <a:ext cx="2872124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latin typeface="思源黑体 CN Medium" panose="020B0600000000000000" charset="-122"/>
                  <a:ea typeface="思源黑体 CN Medium" panose="020B0600000000000000" charset="-122"/>
                  <a:cs typeface="思源黑体 CN Medium" panose="020B0600000000000000" charset="-122"/>
                </a:rPr>
                <a:t>01</a:t>
              </a:r>
              <a:r>
                <a:rPr lang="zh-CN" altLang="en-US" sz="4800" dirty="0" smtClean="0">
                  <a:latin typeface="思源黑体 CN Medium" panose="020B0600000000000000" charset="-122"/>
                  <a:ea typeface="思源黑体 CN Medium" panose="020B0600000000000000" charset="-122"/>
                  <a:cs typeface="思源黑体 CN Medium" panose="020B0600000000000000" charset="-122"/>
                </a:rPr>
                <a:t> 规划</a:t>
              </a:r>
              <a:endParaRPr lang="zh-CN" altLang="en-US" sz="4800" dirty="0"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endParaRPr>
            </a:p>
          </p:txBody>
        </p:sp>
        <p:pic>
          <p:nvPicPr>
            <p:cNvPr id="37" name="图片 36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09" t="18144" r="38503" b="56214"/>
            <a:stretch>
              <a:fillRect/>
            </a:stretch>
          </p:blipFill>
          <p:spPr>
            <a:xfrm>
              <a:off x="2002314" y="4759921"/>
              <a:ext cx="1507671" cy="910422"/>
            </a:xfrm>
            <a:prstGeom prst="rect">
              <a:avLst/>
            </a:prstGeom>
          </p:spPr>
        </p:pic>
      </p:grpSp>
      <p:grpSp>
        <p:nvGrpSpPr>
          <p:cNvPr id="41" name="组 40"/>
          <p:cNvGrpSpPr/>
          <p:nvPr/>
        </p:nvGrpSpPr>
        <p:grpSpPr>
          <a:xfrm>
            <a:off x="9573170" y="3620418"/>
            <a:ext cx="5553710" cy="969112"/>
            <a:chOff x="2002314" y="4701231"/>
            <a:chExt cx="5553710" cy="969112"/>
          </a:xfrm>
        </p:grpSpPr>
        <p:sp>
          <p:nvSpPr>
            <p:cNvPr id="43" name="文本框 42"/>
            <p:cNvSpPr txBox="1"/>
            <p:nvPr/>
          </p:nvSpPr>
          <p:spPr>
            <a:xfrm>
              <a:off x="3284379" y="4701231"/>
              <a:ext cx="4271645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zh-CN" sz="4800" dirty="0" smtClean="0">
                  <a:latin typeface="思源黑体 CN Medium" panose="020B0600000000000000" charset="-122"/>
                  <a:ea typeface="思源黑体 CN Medium" panose="020B0600000000000000" charset="-122"/>
                  <a:cs typeface="思源黑体 CN Medium" panose="020B0600000000000000" charset="-122"/>
                  <a:sym typeface="+mn-ea"/>
                </a:rPr>
                <a:t>02 </a:t>
              </a:r>
              <a:r>
                <a:rPr lang="zh-CN" altLang="en-US" sz="4800" dirty="0" smtClean="0">
                  <a:latin typeface="思源黑体 CN Medium" panose="020B0600000000000000" charset="-122"/>
                  <a:ea typeface="思源黑体 CN Medium" panose="020B0600000000000000" charset="-122"/>
                  <a:cs typeface="思源黑体 CN Medium" panose="020B0600000000000000" charset="-122"/>
                  <a:sym typeface="+mn-ea"/>
                </a:rPr>
                <a:t>调研</a:t>
              </a:r>
              <a:r>
                <a:rPr lang="en-US" altLang="zh-CN" sz="4800" dirty="0" smtClean="0">
                  <a:latin typeface="思源黑体 CN Medium" panose="020B0600000000000000" charset="-122"/>
                  <a:ea typeface="思源黑体 CN Medium" panose="020B0600000000000000" charset="-122"/>
                  <a:cs typeface="思源黑体 CN Medium" panose="020B0600000000000000" charset="-122"/>
                  <a:sym typeface="+mn-ea"/>
                </a:rPr>
                <a:t>&amp;</a:t>
              </a:r>
              <a:r>
                <a:rPr lang="zh-CN" altLang="en-US" sz="4800" dirty="0" smtClean="0">
                  <a:latin typeface="思源黑体 CN Medium" panose="020B0600000000000000" charset="-122"/>
                  <a:ea typeface="思源黑体 CN Medium" panose="020B0600000000000000" charset="-122"/>
                  <a:cs typeface="思源黑体 CN Medium" panose="020B0600000000000000" charset="-122"/>
                  <a:sym typeface="+mn-ea"/>
                </a:rPr>
                <a:t>设计</a:t>
              </a:r>
              <a:endParaRPr lang="zh-CN" altLang="en-US" sz="4800" dirty="0" smtClean="0"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endParaRPr>
            </a:p>
          </p:txBody>
        </p:sp>
        <p:pic>
          <p:nvPicPr>
            <p:cNvPr id="44" name="图片 43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09" t="18144" r="38503" b="56214"/>
            <a:stretch>
              <a:fillRect/>
            </a:stretch>
          </p:blipFill>
          <p:spPr>
            <a:xfrm>
              <a:off x="2002314" y="4759921"/>
              <a:ext cx="1507671" cy="910422"/>
            </a:xfrm>
            <a:prstGeom prst="rect">
              <a:avLst/>
            </a:prstGeom>
          </p:spPr>
        </p:pic>
      </p:grpSp>
      <p:grpSp>
        <p:nvGrpSpPr>
          <p:cNvPr id="45" name="组 44"/>
          <p:cNvGrpSpPr/>
          <p:nvPr/>
        </p:nvGrpSpPr>
        <p:grpSpPr>
          <a:xfrm>
            <a:off x="17520410" y="3620418"/>
            <a:ext cx="4154281" cy="969112"/>
            <a:chOff x="2002314" y="4701231"/>
            <a:chExt cx="4154281" cy="969112"/>
          </a:xfrm>
        </p:grpSpPr>
        <p:sp>
          <p:nvSpPr>
            <p:cNvPr id="46" name="文本框 45"/>
            <p:cNvSpPr txBox="1"/>
            <p:nvPr/>
          </p:nvSpPr>
          <p:spPr>
            <a:xfrm>
              <a:off x="3284471" y="4701231"/>
              <a:ext cx="2872124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zh-CN" sz="4800" dirty="0" smtClean="0">
                  <a:latin typeface="思源黑体 CN Medium" panose="020B0600000000000000" charset="-122"/>
                  <a:ea typeface="思源黑体 CN Medium" panose="020B0600000000000000" charset="-122"/>
                  <a:cs typeface="思源黑体 CN Medium" panose="020B0600000000000000" charset="-122"/>
                  <a:sym typeface="+mn-ea"/>
                </a:rPr>
                <a:t>03 </a:t>
              </a:r>
              <a:r>
                <a:rPr lang="zh-CN" altLang="en-US" sz="4800" dirty="0" smtClean="0">
                  <a:latin typeface="思源黑体 CN Medium" panose="020B0600000000000000" charset="-122"/>
                  <a:ea typeface="思源黑体 CN Medium" panose="020B0600000000000000" charset="-122"/>
                  <a:cs typeface="思源黑体 CN Medium" panose="020B0600000000000000" charset="-122"/>
                  <a:sym typeface="+mn-ea"/>
                </a:rPr>
                <a:t>实施</a:t>
              </a:r>
              <a:endParaRPr lang="zh-CN" altLang="en-US" sz="4800" dirty="0" smtClean="0"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endParaRPr>
            </a:p>
          </p:txBody>
        </p:sp>
        <p:pic>
          <p:nvPicPr>
            <p:cNvPr id="47" name="图片 46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09" t="18144" r="38503" b="56214"/>
            <a:stretch>
              <a:fillRect/>
            </a:stretch>
          </p:blipFill>
          <p:spPr>
            <a:xfrm>
              <a:off x="2002314" y="4759921"/>
              <a:ext cx="1507671" cy="910422"/>
            </a:xfrm>
            <a:prstGeom prst="rect">
              <a:avLst/>
            </a:prstGeom>
          </p:spPr>
        </p:pic>
      </p:grpSp>
      <p:sp>
        <p:nvSpPr>
          <p:cNvPr id="23" name="业务范围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vert="horz" lIns="71437" tIns="71437" rIns="71437" bIns="71437" rtlCol="0" anchor="ctr">
            <a:normAutofit fontScale="90000"/>
          </a:bodyPr>
          <a:lstStyle/>
          <a:p>
            <a:pPr lvl="0" algn="l"/>
            <a:r>
              <a:rPr lang="en-US" altLang="zh-CN" dirty="0" smtClean="0">
                <a:sym typeface="+mn-ea"/>
              </a:rPr>
              <a:t>4.3</a:t>
            </a:r>
            <a:r>
              <a:rPr lang="zh-CN" altLang="en-US" dirty="0" smtClean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合作流程</a:t>
            </a:r>
            <a:endParaRPr lang="en-US" altLang="zh-CN" dirty="0" smtClean="0"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8379801" y="2493330"/>
            <a:ext cx="5401945" cy="102000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0" name="矩形 29"/>
          <p:cNvSpPr/>
          <p:nvPr/>
        </p:nvSpPr>
        <p:spPr>
          <a:xfrm>
            <a:off x="12495256" y="2506343"/>
            <a:ext cx="5401945" cy="102000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9" name="矩形 28"/>
          <p:cNvSpPr/>
          <p:nvPr/>
        </p:nvSpPr>
        <p:spPr>
          <a:xfrm>
            <a:off x="779189" y="2506344"/>
            <a:ext cx="5401945" cy="102000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7" r="-1452" b="502"/>
          <a:stretch>
            <a:fillRect/>
          </a:stretch>
        </p:blipFill>
        <p:spPr>
          <a:xfrm>
            <a:off x="13902573" y="3403784"/>
            <a:ext cx="2520000" cy="2520000"/>
          </a:xfrm>
          <a:prstGeom prst="ellipse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17769" y="3403784"/>
            <a:ext cx="2520315" cy="2520315"/>
          </a:xfrm>
          <a:prstGeom prst="ellipse">
            <a:avLst/>
          </a:prstGeom>
        </p:spPr>
      </p:pic>
      <p:sp>
        <p:nvSpPr>
          <p:cNvPr id="47" name="Rectangle 96"/>
          <p:cNvSpPr/>
          <p:nvPr/>
        </p:nvSpPr>
        <p:spPr>
          <a:xfrm>
            <a:off x="1055732" y="7708084"/>
            <a:ext cx="488505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VIKA</a:t>
            </a:r>
            <a:r>
              <a:rPr lang="zh-CN" altLang="en-US" sz="2400" b="1" dirty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维格创始人。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前喜茶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CTO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、金山软件架构师，北京师范大学金融系毕业，技术与业务思维兼备，从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0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到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1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帮助喜茶实现数字化转型，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10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个月内积累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1300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万会员，线下业态改造专家。</a:t>
            </a:r>
            <a:endParaRPr lang="en-US" altLang="zh-CN" sz="2400" dirty="0">
              <a:solidFill>
                <a:schemeClr val="bg2">
                  <a:lumMod val="50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062717" y="6514649"/>
            <a:ext cx="485775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2">
                    <a:lumMod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陈霈霖 </a:t>
            </a:r>
            <a:r>
              <a:rPr lang="en-US" altLang="zh-CN" sz="4000" dirty="0" smtClean="0">
                <a:solidFill>
                  <a:schemeClr val="bg2">
                    <a:lumMod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Kelly</a:t>
            </a:r>
            <a:endParaRPr lang="zh-CN" altLang="en-US" sz="4000" dirty="0">
              <a:solidFill>
                <a:schemeClr val="bg2">
                  <a:lumMod val="2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65" name="业务范围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/>
              <a:t>4.4 </a:t>
            </a:r>
            <a:r>
              <a:rPr lang="zh-CN" altLang="en-US"/>
              <a:t>团队介绍</a:t>
            </a:r>
            <a:endParaRPr lang="zh-CN" altLang="en-US"/>
          </a:p>
        </p:txBody>
      </p:sp>
      <p:sp>
        <p:nvSpPr>
          <p:cNvPr id="218" name="Methodology"/>
          <p:cNvSpPr txBox="1">
            <a:spLocks noGrp="1"/>
          </p:cNvSpPr>
          <p:nvPr>
            <p:ph type="body" sz="quarter" idx="1"/>
          </p:nvPr>
        </p:nvSpPr>
        <p:spPr>
          <a:xfrm>
            <a:off x="1056005" y="1346200"/>
            <a:ext cx="9176385" cy="511175"/>
          </a:xfrm>
          <a:prstGeom prst="rect">
            <a:avLst/>
          </a:prstGeom>
        </p:spPr>
        <p:txBody>
          <a:bodyPr wrap="square"/>
          <a:lstStyle/>
          <a:p>
            <a:r>
              <a:rPr lang="zh-CN" altLang="en-US"/>
              <a:t>核心成员来自各大知名企业，具有丰富的数字化经验。</a:t>
            </a:r>
            <a:endParaRPr lang="zh-CN" altLang="en-US"/>
          </a:p>
        </p:txBody>
      </p:sp>
      <p:pic>
        <p:nvPicPr>
          <p:cNvPr id="66" name="图片 6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7" t="4028" r="7034" b="10586"/>
          <a:stretch>
            <a:fillRect/>
          </a:stretch>
        </p:blipFill>
        <p:spPr>
          <a:xfrm flipH="1">
            <a:off x="19820773" y="3376869"/>
            <a:ext cx="2520000" cy="2520000"/>
          </a:xfrm>
          <a:prstGeom prst="ellipse">
            <a:avLst/>
          </a:prstGeom>
          <a:effectLst>
            <a:softEdge rad="12700"/>
          </a:effectLst>
        </p:spPr>
      </p:pic>
      <p:sp>
        <p:nvSpPr>
          <p:cNvPr id="8" name="矩形 7"/>
          <p:cNvSpPr/>
          <p:nvPr/>
        </p:nvSpPr>
        <p:spPr>
          <a:xfrm>
            <a:off x="6610711" y="2506345"/>
            <a:ext cx="5401945" cy="102000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0" name="Rectangle 96"/>
          <p:cNvSpPr/>
          <p:nvPr/>
        </p:nvSpPr>
        <p:spPr>
          <a:xfrm>
            <a:off x="6952341" y="7708084"/>
            <a:ext cx="485775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sz="2400" b="1" dirty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VIKA维格数字营销负责人。</a:t>
            </a:r>
            <a:r>
              <a:rPr sz="2400" dirty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前喜茶GO产品架构师，曾为美资科技公司Protegrity数据软件工程师、擅长新媒体、裂变、会员等数字营销方案，曾服务客户包括中国移动、电信、美的、 腾讯大粤网等知名组织和企业。</a:t>
            </a:r>
            <a:endParaRPr sz="2400" dirty="0">
              <a:solidFill>
                <a:schemeClr val="bg2">
                  <a:lumMod val="50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52341" y="6508934"/>
            <a:ext cx="485775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2">
                    <a:lumMod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潘嘉文 </a:t>
            </a:r>
            <a:r>
              <a:rPr lang="en-US" altLang="zh-CN" sz="4000" dirty="0" smtClean="0">
                <a:solidFill>
                  <a:schemeClr val="bg2">
                    <a:lumMod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Kelvin</a:t>
            </a:r>
            <a:endParaRPr lang="en-US" altLang="zh-CN" sz="4000" dirty="0" smtClean="0">
              <a:solidFill>
                <a:schemeClr val="bg2">
                  <a:lumMod val="2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17" name="Rectangle 96"/>
          <p:cNvSpPr/>
          <p:nvPr/>
        </p:nvSpPr>
        <p:spPr>
          <a:xfrm>
            <a:off x="12785950" y="7666080"/>
            <a:ext cx="4805498" cy="4523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sz="2400" b="1" dirty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VIKA维格</a:t>
            </a:r>
            <a:r>
              <a:rPr lang="zh-CN" sz="2400" b="1" dirty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数字</a:t>
            </a:r>
            <a:r>
              <a:rPr sz="2400" b="1" dirty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项目负责人</a:t>
            </a:r>
            <a:r>
              <a:rPr lang="zh-CN" sz="2400" dirty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。</a:t>
            </a:r>
            <a:r>
              <a:rPr sz="2400" dirty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前汤臣倍健电商事业部技术总监、</a:t>
            </a:r>
            <a:r>
              <a:rPr lang="zh-CN" sz="2400" dirty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星润集团电商事业部技术总监、</a:t>
            </a:r>
            <a:r>
              <a:rPr sz="2400" dirty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联合信息项目总监、喜茶互联网事业部PMO。曾带领团队落地多个大型项目，涉及美容、专家咨询、酒店、物联网、社区养老等多个行业的互联网产品研发与项目管理</a:t>
            </a:r>
            <a:r>
              <a:rPr lang="zh-CN" sz="2400" dirty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。</a:t>
            </a:r>
            <a:endParaRPr lang="zh-CN" sz="2400" dirty="0">
              <a:solidFill>
                <a:schemeClr val="bg2">
                  <a:lumMod val="50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2733698" y="6503014"/>
            <a:ext cx="485775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sz="4000" dirty="0" smtClean="0">
                <a:solidFill>
                  <a:schemeClr val="bg2">
                    <a:lumMod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张本富 Benson</a:t>
            </a:r>
            <a:endParaRPr sz="4000" dirty="0" smtClean="0">
              <a:solidFill>
                <a:schemeClr val="bg2">
                  <a:lumMod val="2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24" name="Rectangle 96"/>
          <p:cNvSpPr/>
          <p:nvPr/>
        </p:nvSpPr>
        <p:spPr>
          <a:xfrm>
            <a:off x="18651898" y="7598078"/>
            <a:ext cx="485775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sz="2400" b="1" dirty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VIKA维格数字管理负责人。</a:t>
            </a:r>
            <a:r>
              <a:rPr sz="2400" dirty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前青莲科技钉钉事业部总监，</a:t>
            </a:r>
            <a:r>
              <a:rPr sz="2400" dirty="0" smtClean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知名管理信息化咨询顾问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,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 </a:t>
            </a:r>
            <a:r>
              <a:rPr sz="2400" dirty="0" smtClean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曾服务客户包括汇美集团</a:t>
            </a:r>
            <a:r>
              <a:rPr sz="2400" dirty="0">
                <a:solidFill>
                  <a:schemeClr val="bg2">
                    <a:lumMod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（茵蔓母公司）、奥马电器（深圳上市）、速品（千人规模连锁服装企业）、喜茶（新茶饮企业）、联盛（营收数亿）等知名企业。</a:t>
            </a:r>
            <a:endParaRPr sz="2400" dirty="0">
              <a:solidFill>
                <a:schemeClr val="bg2">
                  <a:lumMod val="50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8651898" y="6467811"/>
            <a:ext cx="485775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sz="4000" dirty="0" smtClean="0">
                <a:solidFill>
                  <a:schemeClr val="bg2">
                    <a:lumMod val="2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袁国安 Ken</a:t>
            </a:r>
            <a:endParaRPr sz="4000" dirty="0" smtClean="0">
              <a:solidFill>
                <a:schemeClr val="bg2">
                  <a:lumMod val="2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35651" y="3403784"/>
            <a:ext cx="2520000" cy="2520000"/>
          </a:xfrm>
          <a:prstGeom prst="ellipse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pc="3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数字化核心认知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三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角色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、三价值、三支柱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2325188" y="5017765"/>
            <a:ext cx="3687028" cy="171196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zh-CN" altLang="en-US" sz="1800" cap="all" spc="100" dirty="0" smtClean="0">
                <a:solidFill>
                  <a:srgbClr val="2FC0FF"/>
                </a:solidFill>
                <a:latin typeface="思源黑体 CN Medium" panose="020B0600000000000000" charset="-122"/>
                <a:ea typeface="思源黑体 CN Medium" panose="020B0600000000000000" charset="-122"/>
                <a:cs typeface="Arial" panose="020B0604020202020204" pitchFamily="34" charset="0"/>
              </a:rPr>
              <a:t>附录</a:t>
            </a:r>
            <a:endParaRPr lang="zh-CN" altLang="en-US" sz="1800" cap="all" spc="100" dirty="0">
              <a:solidFill>
                <a:srgbClr val="2FC0FF"/>
              </a:solidFill>
              <a:latin typeface="思源黑体 CN Medium" panose="020B0600000000000000" charset="-122"/>
              <a:ea typeface="思源黑体 CN Medium" panose="020B0600000000000000" charset="-122"/>
              <a:cs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阶段式服务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/>
              <a:t>附：数字化核心认知 </a:t>
            </a:r>
            <a:r>
              <a:rPr lang="en-US" altLang="zh-CN"/>
              <a:t>- </a:t>
            </a:r>
            <a:r>
              <a:rPr lang="zh-CN" altLang="en-US"/>
              <a:t>三角色</a:t>
            </a:r>
            <a:endParaRPr lang="zh-CN" altLang="en-US"/>
          </a:p>
        </p:txBody>
      </p:sp>
      <p:sp>
        <p:nvSpPr>
          <p:cNvPr id="222" name="正文"/>
          <p:cNvSpPr txBox="1">
            <a:spLocks noGrp="1"/>
          </p:cNvSpPr>
          <p:nvPr>
            <p:ph type="body" sz="quarter" idx="1"/>
          </p:nvPr>
        </p:nvSpPr>
        <p:spPr>
          <a:xfrm>
            <a:off x="1056005" y="1346200"/>
            <a:ext cx="5772150" cy="5111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数字化负责的不止是</a:t>
            </a:r>
            <a:r>
              <a:rPr lang="en-US" altLang="zh-CN"/>
              <a:t>CIO</a:t>
            </a:r>
            <a:endParaRPr lang="en-US" altLang="zh-CN"/>
          </a:p>
        </p:txBody>
      </p:sp>
      <p:sp>
        <p:nvSpPr>
          <p:cNvPr id="2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3451820" y="13146405"/>
            <a:ext cx="778510" cy="480695"/>
          </a:xfrm>
          <a:prstGeom prst="rect">
            <a:avLst/>
          </a:prstGeom>
        </p:spPr>
        <p:txBody>
          <a:bodyPr/>
          <a:lstStyle/>
          <a:p>
            <a:r>
              <a:t>*</a:t>
            </a:r>
          </a:p>
        </p:txBody>
      </p:sp>
      <p:sp>
        <p:nvSpPr>
          <p:cNvPr id="6" name="矩形 5"/>
          <p:cNvSpPr/>
          <p:nvPr/>
        </p:nvSpPr>
        <p:spPr>
          <a:xfrm>
            <a:off x="901929" y="3121590"/>
            <a:ext cx="5464434" cy="5835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square">
            <a:spAutoFit/>
          </a:bodyPr>
          <a:lstStyle/>
          <a:p>
            <a:pPr marL="457200" lvl="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谁该为</a:t>
            </a:r>
            <a:r>
              <a:rPr lang="zh-CN" altLang="en-US" dirty="0" smtClean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数字化负责</a:t>
            </a:r>
            <a:endParaRPr lang="zh-CN" altLang="en-US" dirty="0" smtClean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25085" y="4554538"/>
            <a:ext cx="1240790" cy="9112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fromWordArt="0" anchor="ctr" anchorCtr="0" forceAA="0" compatLnSpc="1">
            <a:spAutoFit/>
          </a:bodyPr>
          <a:lstStyle/>
          <a:p>
            <a:pPr lvl="0" algn="l"/>
            <a:r>
              <a:rPr lang="en-US" altLang="zh-CN" dirty="0">
                <a:solidFill>
                  <a:srgbClr val="00B0F0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Normal" panose="020B0400000000000000" charset="-122"/>
                <a:sym typeface="+mn-ea"/>
              </a:rPr>
              <a:t>CEO</a:t>
            </a:r>
            <a:endParaRPr lang="en-US" altLang="zh-CN" dirty="0">
              <a:solidFill>
                <a:srgbClr val="00B0F0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4" name="三角形 3"/>
          <p:cNvSpPr/>
          <p:nvPr/>
        </p:nvSpPr>
        <p:spPr>
          <a:xfrm>
            <a:off x="3676015" y="5521643"/>
            <a:ext cx="4140000" cy="414000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思源黑体 CN Medium" panose="020B0600000000000000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848305" y="2245365"/>
            <a:ext cx="10366836" cy="5835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在数字化过程中，他们的分工</a:t>
            </a:r>
            <a:r>
              <a:rPr lang="zh-CN" altLang="en-US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：</a:t>
            </a:r>
            <a:endParaRPr lang="zh-CN" altLang="en-US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52955" y="9667558"/>
            <a:ext cx="1623060" cy="9112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fromWordArt="0" anchor="ctr" anchorCtr="0" forceAA="0" compatLnSpc="1">
            <a:spAutoFit/>
          </a:bodyPr>
          <a:lstStyle/>
          <a:p>
            <a:pPr lvl="0" algn="l"/>
            <a:r>
              <a:rPr lang="en-US" altLang="zh-CN" dirty="0">
                <a:solidFill>
                  <a:srgbClr val="00B0F0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Normal" panose="020B0400000000000000" charset="-122"/>
                <a:sym typeface="+mn-ea"/>
              </a:rPr>
              <a:t>HRD</a:t>
            </a:r>
            <a:endParaRPr lang="en-US" altLang="zh-CN" dirty="0">
              <a:solidFill>
                <a:srgbClr val="00B0F0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16215" y="9667558"/>
            <a:ext cx="1868170" cy="9112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fromWordArt="0" anchor="ctr" anchorCtr="0" forceAA="0" compatLnSpc="1">
            <a:spAutoFit/>
          </a:bodyPr>
          <a:lstStyle/>
          <a:p>
            <a:pPr lvl="0" algn="l"/>
            <a:r>
              <a:rPr lang="en-US" altLang="zh-CN" dirty="0">
                <a:solidFill>
                  <a:srgbClr val="00B0F0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Normal" panose="020B0400000000000000" charset="-122"/>
                <a:sym typeface="+mn-ea"/>
              </a:rPr>
              <a:t>PMO</a:t>
            </a:r>
            <a:endParaRPr lang="en-US" altLang="zh-CN" dirty="0">
              <a:solidFill>
                <a:srgbClr val="00B0F0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01235" y="7851458"/>
            <a:ext cx="188849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思源黑体 CN Medium" panose="020B0600000000000000" charset="-122"/>
                <a:ea typeface="思源黑体 CN Medium" panose="020B0600000000000000" charset="-122"/>
                <a:cs typeface="Source Han Sans CN Bold Bold"/>
                <a:sym typeface="Source Han Sans CN Bold Bold"/>
              </a:rPr>
              <a:t>三角色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FillTx/>
              <a:latin typeface="思源黑体 CN Medium" panose="020B0600000000000000" charset="-122"/>
              <a:ea typeface="思源黑体 CN Medium" panose="020B0600000000000000" charset="-122"/>
              <a:cs typeface="Source Han Sans CN Bold Bold"/>
              <a:sym typeface="Source Han Sans CN Bold Bold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65875" y="4623435"/>
            <a:ext cx="3011170" cy="10655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lvl="0" algn="l">
              <a:lnSpc>
                <a:spcPct val="125000"/>
              </a:lnSpc>
            </a:pPr>
            <a:r>
              <a:rPr lang="zh-CN" altLang="en-US" sz="2400" kern="1200" spc="15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负有最高责任决定数字化成效。</a:t>
            </a:r>
            <a:endParaRPr lang="zh-CN" altLang="en-US" sz="2400" kern="1200" spc="15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816215" y="10533698"/>
            <a:ext cx="3994785" cy="10655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lvl="0" algn="l">
              <a:lnSpc>
                <a:spcPct val="125000"/>
              </a:lnSpc>
            </a:pPr>
            <a:r>
              <a:rPr lang="zh-CN" altLang="en-US" sz="2400" kern="1200" spc="15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数字化系统的本质是项目PM需条理化地推进节奏。</a:t>
            </a:r>
            <a:endParaRPr lang="zh-CN" altLang="en-US" sz="2400" kern="1200" spc="15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56005" y="10533698"/>
            <a:ext cx="4069080" cy="10655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lvl="0" algn="l">
              <a:lnSpc>
                <a:spcPct val="125000"/>
              </a:lnSpc>
            </a:pPr>
            <a:r>
              <a:rPr lang="zh-CN" altLang="en-US" sz="2400" kern="1200" spc="15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需要引起数字化重视，数字化转型是一种团队变革。</a:t>
            </a:r>
            <a:endParaRPr lang="zh-CN" altLang="en-US" sz="2400" kern="1200" spc="15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613130" y="10341610"/>
            <a:ext cx="9603105" cy="23577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通常就是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IT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人员，他们需要有强悍的项目管理能力，有条斯里地确保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IT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工具的落地。数字化转型它不像市场买菜，想买就买，它是一个循序渐进的过程，这需要项目管理理论和实践进行配合；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FillTx/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Source Han Sans CN Bold Bold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3612495" y="7174548"/>
            <a:ext cx="9839325" cy="14344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fromWordArt="0" anchor="ctr" anchorCtr="0" forceAA="0" compatLnSpc="1">
            <a:spAutoFit/>
          </a:bodyPr>
          <a:lstStyle/>
          <a:p>
            <a:pPr lvl="0" algn="l"/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数字化转型既然是对不同工作岗位的工作习惯变革，自然也对所负责工作岗位的人的能力有变革的要求，是对组织能力的挑战，人力资源应对数字化转型中员工的提升负有重要责任；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3595985" y="3986530"/>
            <a:ext cx="10229850" cy="14344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fromWordArt="0" anchor="ctr" anchorCtr="0" forceAA="0" compatLnSpc="1">
            <a:spAutoFit/>
          </a:bodyPr>
          <a:lstStyle/>
          <a:p>
            <a:pPr lvl="0" algn="l"/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数字化转型是一把手工程，数字化工具，是对每一个部门的工作习惯的变革，IT建立了工具，但由于组织权力制约，无法在业务部门进行很好的实施，这是CEO的责任；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17" name="泪滴形 16"/>
          <p:cNvSpPr/>
          <p:nvPr/>
        </p:nvSpPr>
        <p:spPr>
          <a:xfrm>
            <a:off x="12865735" y="3435985"/>
            <a:ext cx="520700" cy="467360"/>
          </a:xfrm>
          <a:prstGeom prst="teardrop">
            <a:avLst/>
          </a:prstGeom>
          <a:solidFill>
            <a:srgbClr val="00B0F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思源黑体 CN Medium" panose="020B0600000000000000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3613130" y="3351848"/>
            <a:ext cx="834898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00B0F0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Normal" panose="020B0400000000000000" charset="-122"/>
                <a:sym typeface="+mn-ea"/>
              </a:rPr>
              <a:t>CEO</a:t>
            </a:r>
            <a:endParaRPr kumimoji="0" lang="en-US" altLang="zh-CN" b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思源黑体 CN Bold" panose="020B0800000000000000" charset="-122"/>
              <a:ea typeface="思源黑体 CN Bold" panose="020B08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20" name="泪滴形 19"/>
          <p:cNvSpPr/>
          <p:nvPr/>
        </p:nvSpPr>
        <p:spPr>
          <a:xfrm>
            <a:off x="12848590" y="6624320"/>
            <a:ext cx="520700" cy="467360"/>
          </a:xfrm>
          <a:prstGeom prst="teardrop">
            <a:avLst/>
          </a:prstGeom>
          <a:solidFill>
            <a:srgbClr val="00B0F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思源黑体 CN Medium" panose="020B0600000000000000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3595985" y="6540183"/>
            <a:ext cx="834898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00B0F0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Normal" panose="020B0400000000000000" charset="-122"/>
                <a:sym typeface="+mn-ea"/>
              </a:rPr>
              <a:t>HRD</a:t>
            </a:r>
            <a:endParaRPr kumimoji="0" lang="en-US" altLang="zh-CN" b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思源黑体 CN Bold" panose="020B0800000000000000" charset="-122"/>
              <a:ea typeface="思源黑体 CN Bold" panose="020B08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22" name="泪滴形 21"/>
          <p:cNvSpPr/>
          <p:nvPr/>
        </p:nvSpPr>
        <p:spPr>
          <a:xfrm>
            <a:off x="12848590" y="9791065"/>
            <a:ext cx="520700" cy="467360"/>
          </a:xfrm>
          <a:prstGeom prst="teardrop">
            <a:avLst/>
          </a:prstGeom>
          <a:solidFill>
            <a:srgbClr val="00B0F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思源黑体 CN Medium" panose="020B0600000000000000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3595985" y="9706928"/>
            <a:ext cx="834898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mtClean="0">
                <a:solidFill>
                  <a:srgbClr val="00B0F0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Normal" panose="020B0400000000000000" charset="-122"/>
                <a:sym typeface="+mn-ea"/>
              </a:rPr>
              <a:t>PMO</a:t>
            </a:r>
            <a:endParaRPr kumimoji="0" lang="en-US" altLang="zh-CN" b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思源黑体 CN Bold" panose="020B0800000000000000" charset="-122"/>
              <a:ea typeface="思源黑体 CN Bold" panose="020B0800000000000000" charset="-122"/>
              <a:cs typeface="思源黑体 CN Normal" panose="020B0400000000000000" charset="-122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阶段式服务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/>
              <a:t>附：数字化核心认知 </a:t>
            </a:r>
            <a:r>
              <a:rPr lang="en-US" altLang="zh-CN"/>
              <a:t>- </a:t>
            </a:r>
            <a:r>
              <a:rPr lang="zh-CN" altLang="en-US"/>
              <a:t>三价值</a:t>
            </a:r>
            <a:endParaRPr lang="zh-CN" altLang="en-US"/>
          </a:p>
        </p:txBody>
      </p:sp>
      <p:sp>
        <p:nvSpPr>
          <p:cNvPr id="222" name="正文"/>
          <p:cNvSpPr txBox="1">
            <a:spLocks noGrp="1"/>
          </p:cNvSpPr>
          <p:nvPr>
            <p:ph type="body" sz="quarter" idx="1"/>
          </p:nvPr>
        </p:nvSpPr>
        <p:spPr>
          <a:xfrm>
            <a:off x="1056005" y="1346200"/>
            <a:ext cx="5772150" cy="5111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创新、增值、智能</a:t>
            </a:r>
            <a:endParaRPr lang="zh-CN" altLang="en-US"/>
          </a:p>
        </p:txBody>
      </p:sp>
      <p:sp>
        <p:nvSpPr>
          <p:cNvPr id="2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3451820" y="13146405"/>
            <a:ext cx="778510" cy="480695"/>
          </a:xfrm>
          <a:prstGeom prst="rect">
            <a:avLst/>
          </a:prstGeom>
        </p:spPr>
        <p:txBody>
          <a:bodyPr/>
          <a:lstStyle/>
          <a:p>
            <a:r>
              <a:t>*</a:t>
            </a:r>
          </a:p>
        </p:txBody>
      </p:sp>
      <p:sp>
        <p:nvSpPr>
          <p:cNvPr id="6" name="矩形 5"/>
          <p:cNvSpPr/>
          <p:nvPr/>
        </p:nvSpPr>
        <p:spPr>
          <a:xfrm>
            <a:off x="13177749" y="2558980"/>
            <a:ext cx="5464434" cy="5835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>
            <a:spAutoFit/>
          </a:bodyPr>
          <a:lstStyle/>
          <a:p>
            <a:pPr marL="457200" lvl="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数字化的价值所在</a:t>
            </a:r>
            <a:endParaRPr lang="zh-CN" altLang="en-US" dirty="0" smtClean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861790" y="4082415"/>
            <a:ext cx="219837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fromWordArt="0" anchor="ctr" anchorCtr="0" forceAA="0" compatLnSpc="1">
            <a:spAutoFit/>
          </a:bodyPr>
          <a:lstStyle/>
          <a:p>
            <a:pPr lvl="0" algn="l"/>
            <a:r>
              <a:rPr lang="en-US" altLang="zh-CN" dirty="0">
                <a:solidFill>
                  <a:schemeClr val="accent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Normal" panose="020B0400000000000000" charset="-122"/>
                <a:sym typeface="+mn-ea"/>
              </a:rPr>
              <a:t>数字化创新</a:t>
            </a:r>
            <a:endParaRPr lang="en-US" altLang="zh-CN" dirty="0">
              <a:solidFill>
                <a:schemeClr val="accent1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4" name="三角形 3"/>
          <p:cNvSpPr/>
          <p:nvPr/>
        </p:nvSpPr>
        <p:spPr>
          <a:xfrm>
            <a:off x="15736570" y="5343208"/>
            <a:ext cx="4140000" cy="414000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思源黑体 CN Medium" panose="020B06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113510" y="9627870"/>
            <a:ext cx="223329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fromWordArt="0" anchor="ctr" anchorCtr="0" forceAA="0" compatLnSpc="1">
            <a:spAutoFit/>
          </a:bodyPr>
          <a:lstStyle/>
          <a:p>
            <a:pPr lvl="0" algn="l"/>
            <a:r>
              <a:rPr lang="en-US" altLang="zh-CN" dirty="0">
                <a:solidFill>
                  <a:schemeClr val="accent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Normal" panose="020B0400000000000000" charset="-122"/>
                <a:sym typeface="+mn-ea"/>
              </a:rPr>
              <a:t>增值化业务</a:t>
            </a:r>
            <a:endParaRPr lang="en-US" altLang="zh-CN" dirty="0">
              <a:solidFill>
                <a:schemeClr val="accent1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876770" y="9627870"/>
            <a:ext cx="234061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fromWordArt="0" anchor="ctr" anchorCtr="0" forceAA="0" compatLnSpc="1">
            <a:spAutoFit/>
          </a:bodyPr>
          <a:lstStyle/>
          <a:p>
            <a:pPr lvl="0" algn="l"/>
            <a:r>
              <a:rPr lang="en-US" altLang="zh-CN" dirty="0">
                <a:solidFill>
                  <a:schemeClr val="accent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Normal" panose="020B0400000000000000" charset="-122"/>
                <a:sym typeface="+mn-ea"/>
              </a:rPr>
              <a:t>智能化运营</a:t>
            </a:r>
            <a:endParaRPr lang="en-US" altLang="zh-CN" dirty="0">
              <a:solidFill>
                <a:schemeClr val="accent1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861790" y="7673023"/>
            <a:ext cx="188849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思源黑体 CN Medium" panose="020B0600000000000000" charset="-122"/>
                <a:ea typeface="思源黑体 CN Medium" panose="020B0600000000000000" charset="-122"/>
                <a:cs typeface="Source Han Sans CN Bold Bold"/>
                <a:sym typeface="Source Han Sans CN Bold Bold"/>
              </a:rPr>
              <a:t>三价值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FillTx/>
              <a:latin typeface="思源黑体 CN Medium" panose="020B0600000000000000" charset="-122"/>
              <a:ea typeface="思源黑体 CN Medium" panose="020B0600000000000000" charset="-122"/>
              <a:cs typeface="Source Han Sans CN Bold Bold"/>
              <a:sym typeface="Source Han Sans CN Bold Bold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468090" y="4638358"/>
            <a:ext cx="3237230" cy="6038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lvl="0" algn="l">
              <a:lnSpc>
                <a:spcPct val="125000"/>
              </a:lnSpc>
            </a:pPr>
            <a:r>
              <a:rPr lang="zh-CN" altLang="en-US" sz="2400" kern="1200" spc="15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打造企业数字化资产</a:t>
            </a:r>
            <a:endParaRPr lang="zh-CN" altLang="en-US" sz="2400" kern="1200" spc="15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876770" y="10355263"/>
            <a:ext cx="3994785" cy="10655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lvl="0" algn="l">
              <a:lnSpc>
                <a:spcPct val="125000"/>
              </a:lnSpc>
            </a:pPr>
            <a:r>
              <a:rPr lang="zh-CN" altLang="en-US" sz="2400" kern="1200" spc="15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通过数字化系统，改善运营和管理模式。</a:t>
            </a:r>
            <a:endParaRPr lang="zh-CN" altLang="en-US" sz="2400" kern="1200" spc="15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343255" y="10355263"/>
            <a:ext cx="4069080" cy="10655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lvl="0" algn="l">
              <a:lnSpc>
                <a:spcPct val="125000"/>
              </a:lnSpc>
            </a:pPr>
            <a:r>
              <a:rPr lang="zh-CN" altLang="en-US" sz="2400" kern="1200" spc="15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放大主营业务，同时延伸增量业务能。</a:t>
            </a:r>
            <a:endParaRPr lang="zh-CN" altLang="en-US" sz="2400" kern="1200" spc="15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55720" y="2559055"/>
            <a:ext cx="10366836" cy="5835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商业组织数字化，离不开商业的本质</a:t>
            </a:r>
            <a:endParaRPr lang="zh-CN" altLang="en-US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20545" y="10754360"/>
            <a:ext cx="9603105" cy="10039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更高的工作效率，</a:t>
            </a:r>
            <a:r>
              <a:rPr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通过增值化业务，利用互联网的规模化效应，去无限级去扩大业务范围，赚更多的钱</a:t>
            </a:r>
            <a:r>
              <a:rPr 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。</a:t>
            </a:r>
            <a:endParaRPr lang="zh-CN" sz="2800" dirty="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819910" y="7488238"/>
            <a:ext cx="9839325" cy="10039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fromWordArt="0" anchor="ctr" anchorCtr="0" forceAA="0" compatLnSpc="1">
            <a:spAutoFit/>
          </a:bodyPr>
          <a:lstStyle/>
          <a:p>
            <a:pPr lvl="0" algn="l"/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通过智能化运营，用好手中的“数字化武器”，更好地管理原来的工作，有效地降低成本。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803400" y="4300220"/>
            <a:ext cx="10229850" cy="10039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fromWordArt="0" anchor="ctr" anchorCtr="0" forceAA="0" compatLnSpc="1">
            <a:spAutoFit/>
          </a:bodyPr>
          <a:lstStyle/>
          <a:p>
            <a:pPr lvl="0" algn="l"/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通过数字化创新，我们落地具体的数字化技术，转化原有的业务体系，打造数字资产。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25" name="泪滴形 24"/>
          <p:cNvSpPr/>
          <p:nvPr/>
        </p:nvSpPr>
        <p:spPr>
          <a:xfrm>
            <a:off x="1073150" y="3749675"/>
            <a:ext cx="520700" cy="467360"/>
          </a:xfrm>
          <a:prstGeom prst="teardrop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思源黑体 CN Medium" panose="020B0600000000000000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820545" y="3665538"/>
            <a:ext cx="834898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accent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Normal" panose="020B0400000000000000" charset="-122"/>
                <a:sym typeface="+mn-ea"/>
              </a:rPr>
              <a:t>资产</a:t>
            </a:r>
            <a:endParaRPr lang="en-US" altLang="zh-CN" dirty="0">
              <a:solidFill>
                <a:schemeClr val="accent1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27" name="泪滴形 26"/>
          <p:cNvSpPr/>
          <p:nvPr/>
        </p:nvSpPr>
        <p:spPr>
          <a:xfrm>
            <a:off x="1056005" y="6938010"/>
            <a:ext cx="520700" cy="467360"/>
          </a:xfrm>
          <a:prstGeom prst="teardrop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思源黑体 CN Medium" panose="020B0600000000000000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803400" y="6853873"/>
            <a:ext cx="834898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fromWordArt="0" anchor="ctr" anchorCtr="0" forceAA="0" compatLnSpc="1">
            <a:spAutoFit/>
          </a:bodyPr>
          <a:lstStyle/>
          <a:p>
            <a:pPr lvl="0" algn="l"/>
            <a:r>
              <a:rPr lang="en-US" altLang="zh-CN" dirty="0">
                <a:solidFill>
                  <a:schemeClr val="accent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Normal" panose="020B0400000000000000" charset="-122"/>
                <a:sym typeface="+mn-ea"/>
              </a:rPr>
              <a:t>降低成本</a:t>
            </a:r>
            <a:endParaRPr lang="en-US" altLang="zh-CN" dirty="0">
              <a:solidFill>
                <a:schemeClr val="accent1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29" name="泪滴形 28"/>
          <p:cNvSpPr/>
          <p:nvPr/>
        </p:nvSpPr>
        <p:spPr>
          <a:xfrm>
            <a:off x="1056005" y="10104755"/>
            <a:ext cx="520700" cy="467360"/>
          </a:xfrm>
          <a:prstGeom prst="teardrop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思源黑体 CN Medium" panose="020B0600000000000000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803400" y="10020618"/>
            <a:ext cx="834898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fromWordArt="0" anchor="ctr" anchorCtr="0" forceAA="0" compatLnSpc="1">
            <a:spAutoFit/>
          </a:bodyPr>
          <a:lstStyle/>
          <a:p>
            <a:pPr lvl="0" algn="l"/>
            <a:r>
              <a:rPr lang="en-US" altLang="zh-CN" dirty="0">
                <a:solidFill>
                  <a:schemeClr val="accent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Normal" panose="020B0400000000000000" charset="-122"/>
                <a:sym typeface="+mn-ea"/>
              </a:rPr>
              <a:t>提高效率</a:t>
            </a:r>
            <a:endParaRPr lang="en-US" altLang="zh-CN" dirty="0">
              <a:solidFill>
                <a:schemeClr val="accent1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Normal" panose="020B0400000000000000" charset="-122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阶段式服务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/>
              <a:t>附：数字化核心认知 </a:t>
            </a:r>
            <a:r>
              <a:rPr lang="en-US" altLang="zh-CN"/>
              <a:t>- </a:t>
            </a:r>
            <a:r>
              <a:rPr lang="zh-CN" altLang="en-US"/>
              <a:t>三支柱</a:t>
            </a:r>
            <a:endParaRPr lang="zh-CN" altLang="en-US"/>
          </a:p>
        </p:txBody>
      </p:sp>
      <p:sp>
        <p:nvSpPr>
          <p:cNvPr id="222" name="正文"/>
          <p:cNvSpPr txBox="1">
            <a:spLocks noGrp="1"/>
          </p:cNvSpPr>
          <p:nvPr>
            <p:ph type="body" sz="quarter" idx="1"/>
          </p:nvPr>
        </p:nvSpPr>
        <p:spPr>
          <a:xfrm>
            <a:off x="1056005" y="1346200"/>
            <a:ext cx="5772150" cy="5111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数字化负责的不止是</a:t>
            </a:r>
            <a:r>
              <a:rPr lang="en-US" altLang="zh-CN"/>
              <a:t>CIO</a:t>
            </a:r>
            <a:endParaRPr lang="en-US" altLang="zh-CN"/>
          </a:p>
        </p:txBody>
      </p:sp>
      <p:sp>
        <p:nvSpPr>
          <p:cNvPr id="2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3451820" y="13146405"/>
            <a:ext cx="778510" cy="480695"/>
          </a:xfrm>
          <a:prstGeom prst="rect">
            <a:avLst/>
          </a:prstGeom>
        </p:spPr>
        <p:txBody>
          <a:bodyPr/>
          <a:lstStyle/>
          <a:p>
            <a:r>
              <a:t>*</a:t>
            </a:r>
          </a:p>
        </p:txBody>
      </p:sp>
      <p:sp>
        <p:nvSpPr>
          <p:cNvPr id="6" name="矩形 5"/>
          <p:cNvSpPr/>
          <p:nvPr/>
        </p:nvSpPr>
        <p:spPr>
          <a:xfrm>
            <a:off x="901700" y="3121660"/>
            <a:ext cx="6475095" cy="5835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square">
            <a:spAutoFit/>
          </a:bodyPr>
          <a:lstStyle/>
          <a:p>
            <a:pPr marL="457200" lvl="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企业数字化转型的三大领域</a:t>
            </a:r>
            <a:endParaRPr lang="zh-CN" altLang="en-US" dirty="0" smtClean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52575" y="5420995"/>
            <a:ext cx="186817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fromWordArt="0" anchor="ctr" anchorCtr="0" forceAA="0" compatLnSpc="1">
            <a:spAutoFit/>
          </a:bodyPr>
          <a:lstStyle/>
          <a:p>
            <a:pPr lvl="0" algn="l"/>
            <a:r>
              <a:rPr lang="zh-CN" altLang="en-US" dirty="0">
                <a:solidFill>
                  <a:srgbClr val="00B0F0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Normal" panose="020B0400000000000000" charset="-122"/>
                <a:sym typeface="+mn-ea"/>
              </a:rPr>
              <a:t>数字管理</a:t>
            </a:r>
            <a:endParaRPr lang="zh-CN" altLang="en-US" dirty="0">
              <a:solidFill>
                <a:srgbClr val="00B0F0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4" name="三角形 3"/>
          <p:cNvSpPr/>
          <p:nvPr/>
        </p:nvSpPr>
        <p:spPr>
          <a:xfrm rot="10800000">
            <a:off x="3675380" y="6098223"/>
            <a:ext cx="4140000" cy="414000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思源黑体 CN Medium" panose="020B0600000000000000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848305" y="2245365"/>
            <a:ext cx="10366836" cy="5835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发展的不同阶段，侧重点会不同：</a:t>
            </a:r>
            <a:endParaRPr lang="zh-CN" altLang="en-US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95920" y="5420995"/>
            <a:ext cx="193675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fromWordArt="0" anchor="ctr" anchorCtr="0" forceAA="0" compatLnSpc="1">
            <a:spAutoFit/>
          </a:bodyPr>
          <a:lstStyle/>
          <a:p>
            <a:pPr lvl="0" algn="l"/>
            <a:r>
              <a:rPr lang="zh-CN" altLang="en-US" dirty="0">
                <a:solidFill>
                  <a:srgbClr val="00B0F0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Normal" panose="020B0400000000000000" charset="-122"/>
                <a:sym typeface="+mn-ea"/>
              </a:rPr>
              <a:t>数字营销</a:t>
            </a:r>
            <a:endParaRPr lang="zh-CN" altLang="en-US" dirty="0">
              <a:solidFill>
                <a:srgbClr val="00B0F0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90135" y="10341293"/>
            <a:ext cx="186817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fromWordArt="0" anchor="ctr" anchorCtr="0" forceAA="0" compatLnSpc="1">
            <a:spAutoFit/>
          </a:bodyPr>
          <a:lstStyle/>
          <a:p>
            <a:pPr lvl="0" algn="l"/>
            <a:r>
              <a:rPr lang="zh-CN" altLang="en-US" dirty="0">
                <a:solidFill>
                  <a:srgbClr val="00B0F0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Normal" panose="020B0400000000000000" charset="-122"/>
                <a:sym typeface="+mn-ea"/>
              </a:rPr>
              <a:t>数字引擎</a:t>
            </a:r>
            <a:endParaRPr lang="zh-CN" altLang="en-US" dirty="0">
              <a:solidFill>
                <a:srgbClr val="00B0F0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01235" y="7174548"/>
            <a:ext cx="188849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思源黑体 CN Medium" panose="020B0600000000000000" charset="-122"/>
                <a:ea typeface="思源黑体 CN Medium" panose="020B0600000000000000" charset="-122"/>
                <a:cs typeface="Source Han Sans CN Bold Bold"/>
                <a:sym typeface="Source Han Sans CN Bold Bold"/>
              </a:rPr>
              <a:t>三支柱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FillTx/>
              <a:latin typeface="思源黑体 CN Medium" panose="020B0600000000000000" charset="-122"/>
              <a:ea typeface="思源黑体 CN Medium" panose="020B0600000000000000" charset="-122"/>
              <a:cs typeface="Source Han Sans CN Bold Bold"/>
              <a:sym typeface="Source Han Sans CN Bold Bold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8160" y="6055360"/>
            <a:ext cx="2767330" cy="10655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lvl="0" algn="l">
              <a:lnSpc>
                <a:spcPct val="125000"/>
              </a:lnSpc>
            </a:pPr>
            <a:r>
              <a:rPr lang="zh-CN" altLang="en-US" sz="2400" kern="1200" spc="15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供应链、人资、行政</a:t>
            </a:r>
            <a:r>
              <a:rPr lang="en-US" altLang="zh-CN" sz="2400" kern="1200" spc="15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......</a:t>
            </a:r>
            <a:endParaRPr lang="en-US" altLang="zh-CN" sz="2400" kern="1200" spc="15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827145" y="10975976"/>
            <a:ext cx="3994785" cy="6038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lvl="0" algn="ctr">
              <a:lnSpc>
                <a:spcPct val="125000"/>
              </a:lnSpc>
            </a:pPr>
            <a:r>
              <a:rPr lang="zh-CN" altLang="en-US" sz="2400" kern="1200" spc="15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落地具体数据中台</a:t>
            </a:r>
            <a:endParaRPr lang="zh-CN" altLang="en-US" sz="2400" kern="1200" spc="15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995920" y="6055361"/>
            <a:ext cx="4069080" cy="6038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lvl="0" algn="l">
              <a:lnSpc>
                <a:spcPct val="125000"/>
              </a:lnSpc>
            </a:pPr>
            <a:r>
              <a:rPr lang="zh-CN" altLang="en-US" sz="2400" kern="1200" spc="15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拉新、留存、会员</a:t>
            </a:r>
            <a:r>
              <a:rPr lang="en-US" altLang="zh-CN" sz="2400" kern="1200" spc="15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......</a:t>
            </a:r>
            <a:endParaRPr lang="en-US" altLang="zh-CN" sz="2400" kern="1200" spc="15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2848590" y="3336608"/>
            <a:ext cx="10367645" cy="53130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fromWordArt="0" anchor="ctr" anchorCtr="0" forceAA="0" compatLnSpc="1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我们通过洞悉自身的组织需要，选择发力的领域，再配合具体的工具，再该领域下进行变革。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+mn-ea"/>
            </a:endParaRPr>
          </a:p>
          <a:p>
            <a:pPr lvl="0" algn="l">
              <a:lnSpc>
                <a:spcPct val="150000"/>
              </a:lnSpc>
            </a:pP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+mn-ea"/>
            </a:endParaRPr>
          </a:p>
          <a:p>
            <a:pPr lvl="0" algn="l"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比如，随着门店的规模发展，多门店管理存在压力，这时候就需要落地数字管理类系统（如OA、ERP等等）；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+mn-ea"/>
            </a:endParaRPr>
          </a:p>
          <a:p>
            <a:pPr lvl="0" algn="l">
              <a:lnSpc>
                <a:spcPct val="150000"/>
              </a:lnSpc>
            </a:pP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+mn-ea"/>
            </a:endParaRPr>
          </a:p>
          <a:p>
            <a:pPr lvl="0" algn="l"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比如，随着品牌声量的放大和消费者规模的增长，这时候就需要落地数字营销类（如社群工具、会员系统等等）。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21" r="18221"/>
          <a:stretch>
            <a:fillRect/>
          </a:stretch>
        </p:blipFill>
        <p:spPr>
          <a:xfrm>
            <a:off x="20286980" y="0"/>
            <a:ext cx="4097020" cy="4097020"/>
          </a:xfrm>
          <a:prstGeom prst="rect">
            <a:avLst/>
          </a:prstGeom>
        </p:spPr>
      </p:pic>
      <p:sp>
        <p:nvSpPr>
          <p:cNvPr id="13" name="标题 1"/>
          <p:cNvSpPr txBox="1"/>
          <p:nvPr/>
        </p:nvSpPr>
        <p:spPr>
          <a:xfrm>
            <a:off x="1744164" y="3680551"/>
            <a:ext cx="16760825" cy="8090535"/>
          </a:xfrm>
          <a:prstGeom prst="rect">
            <a:avLst/>
          </a:prstGeom>
          <a:ln w="12700">
            <a:miter lim="400000"/>
          </a:ln>
        </p:spPr>
        <p:txBody>
          <a:bodyPr vert="horz" lIns="91440" tIns="45720" rIns="91440" bIns="45720" rtlCol="0" anchor="ctr">
            <a:normAutofit/>
          </a:bodyPr>
          <a:lstStyle>
            <a:lvl1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ea"/>
                <a:ea typeface="+mj-ea"/>
                <a:cs typeface="+mn-cs"/>
                <a:sym typeface="思源黑体 CN Medium" panose="020B0600000000000000" charset="-122"/>
              </a:defRPr>
            </a:lvl1pPr>
            <a:lvl2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2pPr>
            <a:lvl3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3pPr>
            <a:lvl4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4pPr>
            <a:lvl5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5pPr>
            <a:lvl6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6pPr>
            <a:lvl7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7pPr>
            <a:lvl8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8pPr>
            <a:lvl9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9pPr>
          </a:lstStyle>
          <a:p>
            <a:pPr algn="l" hangingPunct="1"/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Segoe UI" panose="020B0502040204020203" pitchFamily="34" charset="0"/>
                <a:sym typeface="+mn-ea"/>
              </a:rPr>
              <a:t>我们的愿景：</a:t>
            </a:r>
            <a:r>
              <a:rPr lang="en-US" altLang="zh-C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Segoe UI" panose="020B0502040204020203" pitchFamily="34" charset="0"/>
                <a:sym typeface="+mn-ea"/>
              </a:rPr>
              <a:t>用数字工具推动人类进步</a:t>
            </a:r>
            <a:b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Segoe UI" panose="020B0502040204020203" pitchFamily="34" charset="0"/>
                <a:sym typeface="+mn-ea"/>
              </a:rPr>
            </a:br>
            <a:b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Segoe UI" panose="020B0502040204020203" pitchFamily="34" charset="0"/>
                <a:sym typeface="+mn-ea"/>
              </a:rPr>
            </a:b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我们希望在云计算、大数据、区块链时代，创造和应用极致体验的数字化工具，以全新的方式去改善人们的生活与工作，推动人类社会的进步。</a:t>
            </a:r>
            <a:b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</a:br>
            <a:b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Segoe UI" panose="020B0502040204020203" pitchFamily="34" charset="0"/>
                <a:sym typeface="+mn-ea"/>
              </a:rPr>
            </a:br>
            <a:b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Segoe UI" panose="020B0502040204020203" pitchFamily="34" charset="0"/>
                <a:sym typeface="+mn-ea"/>
              </a:rPr>
            </a:br>
            <a:b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Segoe UI" panose="020B0502040204020203" pitchFamily="34" charset="0"/>
                <a:sym typeface="+mn-ea"/>
              </a:rPr>
            </a:br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Segoe UI" panose="020B0502040204020203" pitchFamily="34" charset="0"/>
                <a:sym typeface="+mn-ea"/>
              </a:rPr>
              <a:t>我们的使命：</a:t>
            </a:r>
            <a:r>
              <a:rPr lang="en-US" altLang="zh-C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Segoe UI" panose="020B0502040204020203" pitchFamily="34" charset="0"/>
                <a:sym typeface="+mn-ea"/>
              </a:rPr>
              <a:t>致力驱动数字化中国</a:t>
            </a:r>
            <a:b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Segoe UI" panose="020B0502040204020203" pitchFamily="34" charset="0"/>
                <a:sym typeface="+mn-ea"/>
              </a:rPr>
            </a:br>
            <a:b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Segoe UI" panose="020B0502040204020203" pitchFamily="34" charset="0"/>
                <a:sym typeface="+mn-ea"/>
              </a:rPr>
            </a:b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“数字化中国”是中国未来发展的新趋势、新动能，帮助无数中国企业和组织数字化转型，实现14亿人的数字中国梦，是我们这一代人肩上的使命。</a:t>
            </a:r>
            <a:b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</a:br>
            <a:b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</a:b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我们希望通过自己的经验输出，提供数字化咨询解决方案和轻量级大数据平台产品，以最专业和客观的态度，让中国企业数字化转型少走弯路、少交学费，不被技术厂商绑架，驱动数字化中国。</a:t>
            </a:r>
            <a:endParaRPr lang="en-US" altLang="zh-CN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21" r="18221"/>
          <a:stretch>
            <a:fillRect/>
          </a:stretch>
        </p:blipFill>
        <p:spPr>
          <a:xfrm>
            <a:off x="40005" y="2616835"/>
            <a:ext cx="4840605" cy="4840605"/>
          </a:xfrm>
          <a:prstGeom prst="rect">
            <a:avLst/>
          </a:prstGeom>
        </p:spPr>
      </p:pic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1.1</a:t>
            </a:r>
            <a:r>
              <a:rPr lang="zh-CN" altLang="en-US" dirty="0" smtClean="0"/>
              <a:t> 公司</a:t>
            </a:r>
            <a:r>
              <a:rPr lang="zh-CN" altLang="en-US" dirty="0"/>
              <a:t>简介</a:t>
            </a:r>
            <a:endParaRPr lang="zh-CN" altLang="en-US" dirty="0"/>
          </a:p>
        </p:txBody>
      </p:sp>
      <p:sp>
        <p:nvSpPr>
          <p:cNvPr id="184" name="核心成员来自于金山、腾讯、阿里巴巴、新浪、字节跳动、金蝶、平安等顶级科技公司，成员曾服务过中国电信、中国移动、政事业单位、汤臣倍健、喜茶、汇美集团、搭建数字中台经验等大型企业和组织，有丰富的B端产品落地经验。"/>
          <p:cNvSpPr txBox="1"/>
          <p:nvPr/>
        </p:nvSpPr>
        <p:spPr>
          <a:xfrm>
            <a:off x="5210175" y="2011363"/>
            <a:ext cx="18134965" cy="6051550"/>
          </a:xfrm>
          <a:prstGeom prst="rect">
            <a:avLst/>
          </a:prstGeom>
          <a:ln w="12700">
            <a:miter lim="400000"/>
          </a:ln>
        </p:spPr>
        <p:txBody>
          <a:bodyPr wrap="square" lIns="71437" tIns="71437" rIns="71437" bIns="71437" anchor="ctr">
            <a:spAutoFit/>
          </a:bodyPr>
          <a:lstStyle>
            <a:lvl1pPr algn="just" defTabSz="355600">
              <a:defRPr sz="350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思源黑体 CN Normal" panose="020B0400000000000000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sz="3200">
                <a:solidFill>
                  <a:schemeClr val="tx1">
                    <a:lumMod val="65000"/>
                    <a:lumOff val="35000"/>
                  </a:schemeClr>
                </a:solidFill>
              </a:rPr>
              <a:t>「vikadata维格智数」是一家数字化转型</a:t>
            </a:r>
            <a:r>
              <a:rPr lang="zh-CN" sz="3200">
                <a:solidFill>
                  <a:schemeClr val="tx1">
                    <a:lumMod val="65000"/>
                    <a:lumOff val="35000"/>
                  </a:schemeClr>
                </a:solidFill>
              </a:rPr>
              <a:t>咨询</a:t>
            </a:r>
            <a:r>
              <a:rPr sz="3200">
                <a:solidFill>
                  <a:schemeClr val="tx1">
                    <a:lumMod val="65000"/>
                    <a:lumOff val="35000"/>
                  </a:schemeClr>
                </a:solidFill>
              </a:rPr>
              <a:t>策划公司，提供数字化整体方案的设计和咨询、会员营销系统的研发、智能OA搭建、轻量级数据中台</a:t>
            </a:r>
            <a:r>
              <a:rPr lang="zh-CN" sz="3200">
                <a:solidFill>
                  <a:schemeClr val="tx1">
                    <a:lumMod val="65000"/>
                    <a:lumOff val="35000"/>
                  </a:schemeClr>
                </a:solidFill>
              </a:rPr>
              <a:t>建设</a:t>
            </a:r>
            <a:r>
              <a:rPr sz="3200">
                <a:solidFill>
                  <a:schemeClr val="tx1">
                    <a:lumMod val="65000"/>
                    <a:lumOff val="35000"/>
                  </a:schemeClr>
                </a:solidFill>
              </a:rPr>
              <a:t>，致力于驱动数字化中国。</a:t>
            </a:r>
            <a:endParaRPr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sz="3200">
                <a:solidFill>
                  <a:schemeClr val="tx1">
                    <a:lumMod val="65000"/>
                    <a:lumOff val="35000"/>
                  </a:schemeClr>
                </a:solidFill>
              </a:rPr>
              <a:t>创始阶段即获得IDG资本、天图资本两家顶级VC机构的近千万级天使轮融资，成员来自于平安、阿里巴巴、腾讯、字节跳动、金山软件、新浪、猎豹移动等顶级科技公司，有丰富的C端大规模互联网产品经验和资源。 同时成员还服务和合作过中国电信、中国联通、中国移动、政事业单位、汤臣倍健、喜茶、京东、美的地产、广汽集团、汇美集团、IBM、华为、TCL等大型企业和组织，有丰富的B端产品研发和数字化转型落地经验。</a:t>
            </a:r>
            <a:endParaRPr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9" name="图像" descr="图像"/>
          <p:cNvPicPr>
            <a:picLocks noChangeAspect="1"/>
          </p:cNvPicPr>
          <p:nvPr/>
        </p:nvPicPr>
        <p:blipFill>
          <a:blip r:embed="rId2"/>
          <a:srcRect t="30876" b="34415"/>
          <a:stretch>
            <a:fillRect/>
          </a:stretch>
        </p:blipFill>
        <p:spPr>
          <a:xfrm>
            <a:off x="4515485" y="12005945"/>
            <a:ext cx="3368040" cy="8464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75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5100" y="10953115"/>
            <a:ext cx="1419860" cy="79502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76" name="图像" descr="图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315" y="11121390"/>
            <a:ext cx="2673350" cy="35941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77" name="timg.jpeg" descr="timg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2660" y="10543540"/>
            <a:ext cx="2183765" cy="131699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80" name="图像" descr="图像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3315" y="12251055"/>
            <a:ext cx="3392170" cy="39306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81" name="图像" descr="图像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3525" y="11121390"/>
            <a:ext cx="1587500" cy="5924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83" name="图像" descr="图像"/>
          <p:cNvPicPr>
            <a:picLocks noChangeAspect="1"/>
          </p:cNvPicPr>
          <p:nvPr/>
        </p:nvPicPr>
        <p:blipFill>
          <a:blip r:embed="rId8"/>
          <a:srcRect t="32765" b="34255"/>
          <a:stretch>
            <a:fillRect/>
          </a:stretch>
        </p:blipFill>
        <p:spPr>
          <a:xfrm>
            <a:off x="9905365" y="11918315"/>
            <a:ext cx="2365375" cy="110553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82" name="图像" descr="图像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83195" y="12026265"/>
            <a:ext cx="2417445" cy="90932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78" name="图像" descr="图像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187680" y="11995785"/>
            <a:ext cx="4613275" cy="85661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79" name="图像" descr="图像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038445" y="11884660"/>
            <a:ext cx="5306695" cy="112522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文本框 5"/>
          <p:cNvSpPr txBox="1"/>
          <p:nvPr/>
        </p:nvSpPr>
        <p:spPr>
          <a:xfrm>
            <a:off x="13943965" y="10304780"/>
            <a:ext cx="5001260" cy="8807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algn="just" defTabSz="3556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由</a:t>
            </a:r>
            <a:r>
              <a:rPr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顶级</a:t>
            </a:r>
            <a:r>
              <a:rPr lang="zh-CN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知名投资方</a:t>
            </a:r>
            <a:r>
              <a:rPr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投资</a:t>
            </a:r>
            <a:endParaRPr kumimoji="0" sz="3200" b="0" i="0" u="none" strike="noStrike" cap="none" spc="0" normalizeH="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55165" y="9509443"/>
            <a:ext cx="5189855" cy="8807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algn="just" defTabSz="3556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团队成员来自</a:t>
            </a:r>
            <a:r>
              <a:rPr lang="zh-CN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顶级科技公司</a:t>
            </a:r>
            <a:endParaRPr lang="zh-CN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11" name="泪滴形 10"/>
          <p:cNvSpPr/>
          <p:nvPr/>
        </p:nvSpPr>
        <p:spPr>
          <a:xfrm>
            <a:off x="1123315" y="9744891"/>
            <a:ext cx="548731" cy="559890"/>
          </a:xfrm>
          <a:prstGeom prst="teardrop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思源黑体 CN Medium" panose="020B0600000000000000" charset="-122"/>
            </a:endParaRPr>
          </a:p>
        </p:txBody>
      </p:sp>
      <p:sp>
        <p:nvSpPr>
          <p:cNvPr id="21" name="泪滴形 10"/>
          <p:cNvSpPr/>
          <p:nvPr/>
        </p:nvSpPr>
        <p:spPr>
          <a:xfrm>
            <a:off x="13084175" y="10543540"/>
            <a:ext cx="548731" cy="559890"/>
          </a:xfrm>
          <a:prstGeom prst="teardrop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思源黑体 CN Medium" panose="020B0600000000000000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pc="3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维格智数-公司简介</a:t>
            </a:r>
            <a:endParaRPr lang="zh-CN" altLang="en-US" spc="30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  <a:sym typeface="+mn-ea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895465" y="6927850"/>
            <a:ext cx="12580620" cy="776605"/>
          </a:xfrm>
        </p:spPr>
        <p:txBody>
          <a:bodyPr>
            <a:normAutofit fontScale="97500"/>
          </a:bodyPr>
          <a:lstStyle/>
          <a:p>
            <a:pPr lvl="0">
              <a:lnSpc>
                <a:spcPct val="100000"/>
              </a:lnSpc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用数字工具推动人类进步</a:t>
            </a:r>
            <a:r>
              <a:rPr dirty="0" smtClean="0">
                <a:solidFill>
                  <a:schemeClr val="bg1">
                    <a:lumMod val="6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，</a:t>
            </a:r>
            <a:r>
              <a:rPr dirty="0">
                <a:solidFill>
                  <a:schemeClr val="bg1">
                    <a:lumMod val="6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驱动数字化中国</a:t>
            </a:r>
            <a:endParaRPr dirty="0">
              <a:solidFill>
                <a:schemeClr val="bg1">
                  <a:lumMod val="6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4745529" y="5577105"/>
            <a:ext cx="1371189" cy="119219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800" cap="all" spc="100" dirty="0">
                <a:solidFill>
                  <a:srgbClr val="2FC0FF"/>
                </a:solidFill>
                <a:latin typeface="思源黑体 CN Medium" panose="020B0600000000000000" charset="-122"/>
                <a:ea typeface="思源黑体 CN Medium" panose="020B0600000000000000" charset="-122"/>
                <a:cs typeface="Arial" panose="020B0604020202020204" pitchFamily="34" charset="0"/>
              </a:rPr>
              <a:t>1</a:t>
            </a:r>
            <a:endParaRPr lang="en-US" altLang="zh-CN" sz="1800" cap="all" spc="100" dirty="0">
              <a:solidFill>
                <a:srgbClr val="2FC0FF"/>
              </a:solidFill>
              <a:latin typeface="思源黑体 CN Medium" panose="020B0600000000000000" charset="-122"/>
              <a:ea typeface="思源黑体 CN Medium" panose="020B0600000000000000" charset="-122"/>
              <a:cs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27225" y="6218071"/>
            <a:ext cx="21558885" cy="57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思源黑体 CN Medium" panose="020B0600000000000000" charset="-122"/>
            </a:endParaRPr>
          </a:p>
        </p:txBody>
      </p:sp>
      <p:sp>
        <p:nvSpPr>
          <p:cNvPr id="150" name="服务范围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1.2 </a:t>
            </a:r>
            <a:r>
              <a:rPr lang="zh-CN" altLang="en-US" dirty="0" smtClean="0"/>
              <a:t>服务</a:t>
            </a:r>
            <a:r>
              <a:rPr lang="en-US" dirty="0" smtClean="0"/>
              <a:t>-</a:t>
            </a:r>
            <a:r>
              <a:rPr lang="zh-CN" altLang="en-US" dirty="0"/>
              <a:t>数字化转型规划</a:t>
            </a:r>
            <a:endParaRPr lang="zh-CN" altLang="en-US" dirty="0"/>
          </a:p>
        </p:txBody>
      </p:sp>
      <p:sp>
        <p:nvSpPr>
          <p:cNvPr id="162" name="数字化转型是一件看起来复杂而又庞大的事情…"/>
          <p:cNvSpPr txBox="1"/>
          <p:nvPr/>
        </p:nvSpPr>
        <p:spPr>
          <a:xfrm>
            <a:off x="1056005" y="3114596"/>
            <a:ext cx="22430105" cy="1973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fromWordArt="0" anchor="ctr" anchorCtr="0" forceAA="0" compatLnSpc="1">
            <a:spAutoFit/>
          </a:bodyPr>
          <a:lstStyle/>
          <a:p>
            <a:pPr lvl="0" algn="l">
              <a:lnSpc>
                <a:spcPct val="125000"/>
              </a:lnSpc>
              <a:buFont typeface="Arial" panose="020B0604020202020204" pitchFamily="34" charset="0"/>
            </a:pPr>
            <a:r>
              <a:rPr lang="zh-CN" altLang="en-US" sz="3600" dirty="0" smtClean="0">
                <a:solidFill>
                  <a:srgbClr val="00B0F0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维格</a:t>
            </a:r>
            <a:r>
              <a:rPr lang="zh-CN" altLang="en-US" sz="3600" dirty="0">
                <a:solidFill>
                  <a:srgbClr val="00B0F0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智数提供数字化转型咨询及实施全案服务</a:t>
            </a:r>
            <a:endParaRPr lang="en-US" altLang="zh-CN" dirty="0">
              <a:solidFill>
                <a:schemeClr val="tx1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+mn-ea"/>
            </a:endParaRPr>
          </a:p>
          <a:p>
            <a:pPr lvl="0" algn="l">
              <a:lnSpc>
                <a:spcPct val="125000"/>
              </a:lnSpc>
            </a:pPr>
            <a:r>
              <a:rPr lang="zh-CN" altLang="en-US" dirty="0">
                <a:solidFill>
                  <a:schemeClr val="tx1"/>
                </a:solidFill>
                <a:latin typeface="思源黑体 CN Light" panose="020B0300000000000000" charset="-122"/>
                <a:ea typeface="思源黑体 CN Light" panose="020B0300000000000000" charset="-122"/>
                <a:sym typeface="+mn-ea"/>
              </a:rPr>
              <a:t>我们以客户企业的发展战略和业务场景为目标导向， 从数字营销、数字管理、数字引擎三个维度为切入点，帮助中国企业低成本、敏捷地实现数字化转型。</a:t>
            </a:r>
            <a:endParaRPr lang="zh-CN" altLang="en-US" dirty="0">
              <a:solidFill>
                <a:schemeClr val="tx1"/>
              </a:solidFill>
              <a:latin typeface="思源黑体 CN Light" panose="020B0300000000000000" charset="-122"/>
              <a:ea typeface="思源黑体 CN Light" panose="020B0300000000000000" charset="-122"/>
              <a:sym typeface="+mn-ea"/>
            </a:endParaRPr>
          </a:p>
        </p:txBody>
      </p:sp>
      <p:sp>
        <p:nvSpPr>
          <p:cNvPr id="163" name="一站式数字化解决方案…"/>
          <p:cNvSpPr txBox="1"/>
          <p:nvPr/>
        </p:nvSpPr>
        <p:spPr>
          <a:xfrm>
            <a:off x="2621601" y="8780790"/>
            <a:ext cx="4206240" cy="634365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/>
          <a:p>
            <a:pPr defTabSz="457200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 b="0" dirty="0">
                <a:solidFill>
                  <a:srgbClr val="00B0F0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一站式数字化</a:t>
            </a:r>
            <a:r>
              <a:rPr lang="zh-CN" b="0" dirty="0">
                <a:solidFill>
                  <a:srgbClr val="00B0F0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转型</a:t>
            </a:r>
            <a:r>
              <a:rPr b="0" dirty="0">
                <a:solidFill>
                  <a:srgbClr val="00B0F0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方案</a:t>
            </a:r>
            <a:endParaRPr b="0" dirty="0">
              <a:solidFill>
                <a:srgbClr val="00B0F0"/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  <p:sp>
        <p:nvSpPr>
          <p:cNvPr id="171" name="About us"/>
          <p:cNvSpPr txBox="1">
            <a:spLocks noGrp="1"/>
          </p:cNvSpPr>
          <p:nvPr>
            <p:ph type="body" sz="quarter" idx="1"/>
          </p:nvPr>
        </p:nvSpPr>
        <p:spPr>
          <a:xfrm>
            <a:off x="1056004" y="1161415"/>
            <a:ext cx="9002395" cy="880745"/>
          </a:xfrm>
          <a:prstGeom prst="rect">
            <a:avLst/>
          </a:prstGeom>
        </p:spPr>
        <p:txBody>
          <a:bodyPr/>
          <a:lstStyle/>
          <a:p>
            <a:r>
              <a:rPr dirty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以发展战略和业务场景为导向，为企业提供数字化解决方案。</a:t>
            </a:r>
            <a:endParaRPr dirty="0"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6005" y="6218071"/>
            <a:ext cx="871220" cy="576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思源黑体 CN Medium" panose="020B06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74115" y="6218071"/>
            <a:ext cx="634365" cy="57600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eaVert" wrap="squar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sym typeface="Source Han Sans CN Bold Bold"/>
              </a:rPr>
              <a:t>灵活的服务合作模式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Han Sans CN Bold Bold"/>
              <a:ea typeface="Source Han Sans CN Bold Bold"/>
              <a:cs typeface="Source Han Sans CN Bold Bold"/>
              <a:sym typeface="Source Han Sans CN Bold Bold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646805" y="6671461"/>
            <a:ext cx="1800225" cy="180022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思源黑体 CN Medium" panose="020B0600000000000000" charset="-122"/>
            </a:endParaRPr>
          </a:p>
        </p:txBody>
      </p:sp>
      <p:sp>
        <p:nvSpPr>
          <p:cNvPr id="18" name="一站式数字化解决方案…"/>
          <p:cNvSpPr txBox="1"/>
          <p:nvPr/>
        </p:nvSpPr>
        <p:spPr>
          <a:xfrm>
            <a:off x="8503606" y="8779617"/>
            <a:ext cx="3016851" cy="636712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/>
          <a:p>
            <a:pPr algn="ctr" defTabSz="457200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b="0" dirty="0" smtClean="0">
                <a:solidFill>
                  <a:srgbClr val="00B0F0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会员营销小程序</a:t>
            </a:r>
            <a:endParaRPr b="0" dirty="0">
              <a:solidFill>
                <a:srgbClr val="00B0F0"/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  <p:sp>
        <p:nvSpPr>
          <p:cNvPr id="19" name="一站式数字化解决方案…"/>
          <p:cNvSpPr txBox="1"/>
          <p:nvPr/>
        </p:nvSpPr>
        <p:spPr>
          <a:xfrm>
            <a:off x="13905185" y="8778443"/>
            <a:ext cx="3016851" cy="636712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/>
          <a:p>
            <a:pPr algn="ctr" defTabSz="457200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b="0" dirty="0" smtClean="0">
                <a:solidFill>
                  <a:srgbClr val="00B0F0"/>
                </a:solidFill>
                <a:latin typeface="思源黑体 CN Light" panose="020B0300000000000000" charset="-122"/>
                <a:ea typeface="思源黑体 CN Light" panose="020B0300000000000000" charset="-122"/>
                <a:sym typeface="+mn-ea"/>
              </a:rPr>
              <a:t>数字化智能办公</a:t>
            </a:r>
            <a:endParaRPr dirty="0"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923030" y="7006997"/>
            <a:ext cx="1247775" cy="112915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Source Han Sans CN Bold Bold"/>
              </a:rPr>
              <a:t>全案</a:t>
            </a:r>
            <a:endParaRPr kumimoji="0" lang="en-US" altLang="zh-CN" sz="320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Source Han Sans CN Bold Bold"/>
            </a:endParaRPr>
          </a:p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规划</a:t>
            </a:r>
            <a:endParaRPr kumimoji="0" lang="zh-CN" altLang="en-US" sz="320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Source Han Sans CN Bold Bold"/>
            </a:endParaRPr>
          </a:p>
        </p:txBody>
      </p:sp>
      <p:grpSp>
        <p:nvGrpSpPr>
          <p:cNvPr id="2" name="组 1"/>
          <p:cNvGrpSpPr/>
          <p:nvPr/>
        </p:nvGrpSpPr>
        <p:grpSpPr>
          <a:xfrm>
            <a:off x="9080152" y="6671461"/>
            <a:ext cx="1800225" cy="1800225"/>
            <a:chOff x="11370945" y="7351395"/>
            <a:chExt cx="1800225" cy="1800225"/>
          </a:xfrm>
        </p:grpSpPr>
        <p:sp>
          <p:nvSpPr>
            <p:cNvPr id="13" name="椭圆 12"/>
            <p:cNvSpPr/>
            <p:nvPr/>
          </p:nvSpPr>
          <p:spPr>
            <a:xfrm>
              <a:off x="11370945" y="7351395"/>
              <a:ext cx="1800225" cy="1800225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71437" tIns="71437" rIns="71437" bIns="71437" numCol="1" spcCol="38100" rtlCol="0" anchor="ctr" forceAA="0">
              <a:spAutoFit/>
            </a:bodyPr>
            <a:lstStyle/>
            <a:p>
              <a:pPr marL="0" marR="0" indent="0" algn="ctr" defTabSz="82169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1647170" y="7686931"/>
              <a:ext cx="1247775" cy="1129154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71437" tIns="71437" rIns="71437" bIns="71437" numCol="1" spcCol="38100" rtlCol="0" anchor="ctr" forceAA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思源黑体 CN Normal" panose="020B0400000000000000" charset="-122"/>
                </a:rPr>
                <a:t>会员</a:t>
              </a:r>
              <a:endParaRPr lang="en-US" altLang="zh-CN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思源黑体 CN Normal" panose="020B0400000000000000" charset="-122"/>
                </a:rPr>
                <a:t>体系</a:t>
              </a:r>
              <a:endParaRPr lang="zh-CN" altLang="en-US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endParaRPr>
            </a:p>
          </p:txBody>
        </p:sp>
      </p:grpSp>
      <p:grpSp>
        <p:nvGrpSpPr>
          <p:cNvPr id="3" name="组 2"/>
          <p:cNvGrpSpPr/>
          <p:nvPr/>
        </p:nvGrpSpPr>
        <p:grpSpPr>
          <a:xfrm>
            <a:off x="14482906" y="6657785"/>
            <a:ext cx="1800225" cy="1800225"/>
            <a:chOff x="19096354" y="7351395"/>
            <a:chExt cx="1800225" cy="1800225"/>
          </a:xfrm>
        </p:grpSpPr>
        <p:sp>
          <p:nvSpPr>
            <p:cNvPr id="16" name="椭圆 15"/>
            <p:cNvSpPr/>
            <p:nvPr/>
          </p:nvSpPr>
          <p:spPr>
            <a:xfrm>
              <a:off x="19096354" y="7351395"/>
              <a:ext cx="1800225" cy="1800225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71437" tIns="71437" rIns="71437" bIns="71437" numCol="1" spcCol="38100" rtlCol="0" anchor="ctr" forceAA="0">
              <a:spAutoFit/>
            </a:bodyPr>
            <a:lstStyle/>
            <a:p>
              <a:pPr marL="0" marR="0" indent="0" algn="ctr" defTabSz="82169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9372580" y="7687566"/>
              <a:ext cx="1247775" cy="1129154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71437" tIns="71437" rIns="71437" bIns="71437" numCol="1" spcCol="38100" rtlCol="0" anchor="ctr" forceAA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思源黑体 CN Normal" panose="020B0400000000000000" charset="-122"/>
                </a:rPr>
                <a:t>钉钉</a:t>
              </a:r>
              <a:r>
                <a:rPr lang="en-US" altLang="zh-CN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思源黑体 CN Normal" panose="020B0400000000000000" charset="-122"/>
                </a:rPr>
                <a:t>OA</a:t>
              </a:r>
              <a:endParaRPr lang="zh-CN" altLang="en-US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2436038" y="9617613"/>
            <a:ext cx="4736105" cy="23602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Light" panose="020B0300000000000000" charset="-122"/>
                <a:ea typeface="思源黑体 CN Light" panose="020B0300000000000000" charset="-122"/>
                <a:cs typeface="Source Han Sans CN Bold Bold"/>
                <a:sym typeface="Source Han Sans CN Bold Bold"/>
              </a:rPr>
              <a:t>适合从零开始数字化转型或者想要实现</a:t>
            </a:r>
            <a:r>
              <a:rPr kumimoji="0" lang="en-US" altLang="zh-CN" sz="240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Light" panose="020B0300000000000000" charset="-122"/>
                <a:ea typeface="思源黑体 CN Light" panose="020B0300000000000000" charset="-122"/>
                <a:cs typeface="Source Han Sans CN Bold Bold"/>
                <a:sym typeface="Source Han Sans CN Bold Bold"/>
              </a:rPr>
              <a:t>“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Source Han Sans CN Bold Bold"/>
              </a:rPr>
              <a:t>弯道超车</a:t>
            </a:r>
            <a:r>
              <a:rPr kumimoji="0" lang="en-US" altLang="zh-CN" sz="240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Light" panose="020B0300000000000000" charset="-122"/>
                <a:ea typeface="思源黑体 CN Light" panose="020B0300000000000000" charset="-122"/>
                <a:cs typeface="Source Han Sans CN Bold Bold"/>
                <a:sym typeface="Source Han Sans CN Bold Bold"/>
              </a:rPr>
              <a:t>”</a:t>
            </a:r>
            <a:r>
              <a:rPr kumimoji="0" lang="zh-CN" altLang="en-US" sz="240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Light" panose="020B0300000000000000" charset="-122"/>
                <a:ea typeface="思源黑体 CN Light" panose="020B0300000000000000" charset="-122"/>
                <a:cs typeface="Source Han Sans CN Bold Bold"/>
                <a:sym typeface="Source Han Sans CN Bold Bold"/>
              </a:rPr>
              <a:t>的企业。维格</a:t>
            </a:r>
            <a:r>
              <a:rPr kumimoji="0" lang="zh-CN" altLang="en-US" sz="240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Light" panose="020B0300000000000000" charset="-122"/>
                <a:ea typeface="思源黑体 CN Light" panose="020B0300000000000000" charset="-122"/>
                <a:cs typeface="Source Han Sans CN Bold Bold"/>
                <a:sym typeface="Source Han Sans CN Bold Bold"/>
              </a:rPr>
              <a:t>智数从</a:t>
            </a:r>
            <a:r>
              <a:rPr kumimoji="0" lang="en-US" altLang="zh-CN" sz="240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Light" panose="020B0300000000000000" charset="-122"/>
                <a:ea typeface="思源黑体 CN Light" panose="020B0300000000000000" charset="-122"/>
                <a:cs typeface="Source Han Sans CN Bold Bold"/>
                <a:sym typeface="Source Han Sans CN Bold Bold"/>
              </a:rPr>
              <a:t>CRM</a:t>
            </a:r>
            <a:r>
              <a:rPr kumimoji="0" lang="zh-CN" altLang="en-US" sz="240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Light" panose="020B0300000000000000" charset="-122"/>
                <a:ea typeface="思源黑体 CN Light" panose="020B0300000000000000" charset="-122"/>
                <a:cs typeface="Source Han Sans CN Bold Bold"/>
                <a:sym typeface="Source Han Sans CN Bold Bold"/>
              </a:rPr>
              <a:t>、</a:t>
            </a:r>
            <a:r>
              <a:rPr kumimoji="0" lang="en-US" altLang="zh-CN" sz="240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Light" panose="020B0300000000000000" charset="-122"/>
                <a:ea typeface="思源黑体 CN Light" panose="020B0300000000000000" charset="-122"/>
                <a:cs typeface="Source Han Sans CN Bold Bold"/>
                <a:sym typeface="Source Han Sans CN Bold Bold"/>
              </a:rPr>
              <a:t>ERP</a:t>
            </a:r>
            <a:r>
              <a:rPr kumimoji="0" lang="zh-CN" altLang="en-US" sz="240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Light" panose="020B0300000000000000" charset="-122"/>
                <a:ea typeface="思源黑体 CN Light" panose="020B0300000000000000" charset="-122"/>
                <a:cs typeface="Source Han Sans CN Bold Bold"/>
                <a:sym typeface="Source Han Sans CN Bold Bold"/>
              </a:rPr>
              <a:t>、</a:t>
            </a:r>
            <a:r>
              <a:rPr kumimoji="0" lang="en-US" altLang="zh-CN" sz="240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Light" panose="020B0300000000000000" charset="-122"/>
                <a:ea typeface="思源黑体 CN Light" panose="020B0300000000000000" charset="-122"/>
                <a:cs typeface="Source Han Sans CN Bold Bold"/>
                <a:sym typeface="Source Han Sans CN Bold Bold"/>
              </a:rPr>
              <a:t>SCM…</a:t>
            </a:r>
            <a:r>
              <a:rPr kumimoji="0" lang="zh-CN" altLang="en-US" sz="240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Light" panose="020B0300000000000000" charset="-122"/>
                <a:ea typeface="思源黑体 CN Light" panose="020B0300000000000000" charset="-122"/>
                <a:cs typeface="Source Han Sans CN Bold Bold"/>
                <a:sym typeface="Source Han Sans CN Bold Bold"/>
              </a:rPr>
              <a:t>等不同领域的信息化产品，为</a:t>
            </a:r>
            <a:r>
              <a:rPr kumimoji="0" lang="zh-CN" altLang="en-US" sz="240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Light" panose="020B0300000000000000" charset="-122"/>
                <a:ea typeface="思源黑体 CN Light" panose="020B0300000000000000" charset="-122"/>
                <a:cs typeface="Source Han Sans CN Bold Bold"/>
                <a:sym typeface="Source Han Sans CN Bold Bold"/>
              </a:rPr>
              <a:t>您提供从驻点调研、方案规划、实施督导、落地效果反馈等一站式的服务。</a:t>
            </a:r>
            <a:endParaRPr kumimoji="0" lang="zh-CN" altLang="en-US" sz="240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思源黑体 CN Light" panose="020B0300000000000000" charset="-122"/>
              <a:ea typeface="思源黑体 CN Light" panose="020B0300000000000000" charset="-122"/>
              <a:cs typeface="Source Han Sans CN Bold Bold"/>
              <a:sym typeface="Source Han Sans CN Bold Bold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456847" y="9617613"/>
            <a:ext cx="4294610" cy="162159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algn="l"/>
            <a:r>
              <a:rPr kumimoji="0" lang="zh-CN" altLang="en-US" sz="240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Light" panose="020B0300000000000000" charset="-122"/>
                <a:ea typeface="思源黑体 CN Light" panose="020B0300000000000000" charset="-122"/>
                <a:cs typeface="Source Han Sans CN Bold Bold"/>
                <a:sym typeface="Source Han Sans CN Bold Bold"/>
              </a:rPr>
              <a:t>帮助企业搭建私域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流池，建立用户画像，沉淀</a:t>
            </a:r>
            <a:r>
              <a:rPr kumimoji="0" lang="zh-CN" altLang="en-US" sz="240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Light" panose="020B0300000000000000" charset="-122"/>
                <a:ea typeface="思源黑体 CN Light" panose="020B0300000000000000" charset="-122"/>
                <a:cs typeface="Source Han Sans CN Bold Bold"/>
                <a:sym typeface="Source Han Sans CN Bold Bold"/>
              </a:rPr>
              <a:t>用户数据，为业务决策建立数据</a:t>
            </a:r>
            <a:r>
              <a:rPr kumimoji="0" lang="zh-CN" altLang="en-US" sz="2400" i="0" u="none" strike="noStrike" cap="none" spc="0" normalizeH="0" baseline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Light" panose="020B0300000000000000" charset="-122"/>
                <a:ea typeface="思源黑体 CN Light" panose="020B0300000000000000" charset="-122"/>
                <a:cs typeface="Source Han Sans CN Bold Bold"/>
                <a:sym typeface="Source Han Sans CN Bold Bold"/>
              </a:rPr>
              <a:t>基础，最终达到精准营销的目的。</a:t>
            </a:r>
            <a:endParaRPr kumimoji="0" lang="zh-CN" altLang="en-US" sz="240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思源黑体 CN Light" panose="020B0300000000000000" charset="-122"/>
              <a:ea typeface="思源黑体 CN Light" panose="020B0300000000000000" charset="-122"/>
              <a:cs typeface="Source Han Sans CN Bold Bold"/>
              <a:sym typeface="Source Han Sans CN Bold Bold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3905185" y="9607676"/>
            <a:ext cx="4147670" cy="19909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我们通过搭建资产管理系统、巡店系统、项目管理系统、绩效考勤系统等各种业务流程管理系统，帮助企业管理实现全面数字化。</a:t>
            </a:r>
            <a:endParaRPr kumimoji="0" lang="zh-CN" altLang="en-US" sz="240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思源黑体 CN Light" panose="020B0300000000000000" charset="-122"/>
              <a:ea typeface="思源黑体 CN Light" panose="020B0300000000000000" charset="-122"/>
              <a:cs typeface="Source Han Sans CN Bold Bold"/>
              <a:sym typeface="Source Han Sans CN Bold Bold"/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19885660" y="6657785"/>
            <a:ext cx="1800225" cy="1800225"/>
            <a:chOff x="22315487" y="7343503"/>
            <a:chExt cx="1800225" cy="1800225"/>
          </a:xfrm>
        </p:grpSpPr>
        <p:sp>
          <p:nvSpPr>
            <p:cNvPr id="24" name="椭圆 23"/>
            <p:cNvSpPr/>
            <p:nvPr/>
          </p:nvSpPr>
          <p:spPr>
            <a:xfrm>
              <a:off x="22315487" y="7343503"/>
              <a:ext cx="1800225" cy="1800225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71437" tIns="71437" rIns="71437" bIns="71437" numCol="1" spcCol="38100" rtlCol="0" anchor="ctr" forceAA="0">
              <a:spAutoFit/>
            </a:bodyPr>
            <a:lstStyle/>
            <a:p>
              <a:pPr marL="0" marR="0" indent="0" algn="ctr" defTabSz="82169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2591711" y="7679038"/>
              <a:ext cx="1247775" cy="1129154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71437" tIns="71437" rIns="71437" bIns="71437" numCol="1" spcCol="38100" rtlCol="0" anchor="ctr" forceAA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思源黑体 CN Normal" panose="020B0400000000000000" charset="-122"/>
                </a:rPr>
                <a:t>数据</a:t>
              </a:r>
              <a:endParaRPr lang="en-US" altLang="zh-CN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endParaRPr>
            </a:p>
            <a:p>
              <a:r>
                <a:rPr lang="zh-CN" altLang="en-US" dirty="0">
                  <a:solidFill>
                    <a:schemeClr val="bg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思源黑体 CN Normal" panose="020B0400000000000000" charset="-122"/>
                </a:rPr>
                <a:t>中台</a:t>
              </a:r>
              <a:endParaRPr lang="zh-CN" altLang="en-US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19183164" y="9607676"/>
            <a:ext cx="4147670" cy="162159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algn="l"/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定制化搭建企业系统，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全面实现管理、经营、决策、营销全方位的数字化转型升级，打造智慧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企业。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  <p:sp>
        <p:nvSpPr>
          <p:cNvPr id="30" name="一站式数字化解决方案…"/>
          <p:cNvSpPr txBox="1"/>
          <p:nvPr/>
        </p:nvSpPr>
        <p:spPr>
          <a:xfrm>
            <a:off x="19183164" y="8813711"/>
            <a:ext cx="3427219" cy="636712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/>
          <a:p>
            <a:pPr algn="ctr" defTabSz="457200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b="0" dirty="0" smtClean="0">
                <a:solidFill>
                  <a:srgbClr val="00B0F0"/>
                </a:solidFill>
                <a:latin typeface="思源黑体 CN Light" panose="020B0300000000000000" charset="-122"/>
                <a:ea typeface="思源黑体 CN Light" panose="020B0300000000000000" charset="-122"/>
                <a:sym typeface="+mn-ea"/>
              </a:rPr>
              <a:t>统一管理数据资产</a:t>
            </a:r>
            <a:endParaRPr dirty="0"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895465" y="4978400"/>
            <a:ext cx="15114270" cy="1790700"/>
          </a:xfrm>
        </p:spPr>
        <p:txBody>
          <a:bodyPr>
            <a:normAutofit/>
          </a:bodyPr>
          <a:lstStyle/>
          <a:p>
            <a:pPr lvl="0"/>
            <a:r>
              <a:rPr lang="zh-CN" altLang="en-US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痛点分析</a:t>
            </a:r>
            <a:endParaRPr lang="zh-CN" altLang="en-US" spc="3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  <a:sym typeface="+mn-ea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895465" y="6927850"/>
            <a:ext cx="12580620" cy="1088390"/>
          </a:xfrm>
        </p:spPr>
        <p:txBody>
          <a:bodyPr>
            <a:normAutofit/>
          </a:bodyPr>
          <a:lstStyle/>
          <a:p>
            <a:pPr lvl="0" algn="l">
              <a:lnSpc>
                <a:spcPct val="120000"/>
              </a:lnSpc>
            </a:pPr>
            <a:r>
              <a:rPr lang="zh-CN" altLang="en-US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+mn-ea"/>
              </a:rPr>
              <a:t>根据首次面谈情况得出的企业现况</a:t>
            </a:r>
            <a:endParaRPr lang="zh-CN" altLang="en-US" spc="150" dirty="0">
              <a:solidFill>
                <a:schemeClr val="tx1">
                  <a:lumMod val="50000"/>
                  <a:lumOff val="50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4745529" y="5577105"/>
            <a:ext cx="1371189" cy="119219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800" cap="all" spc="100" dirty="0">
                <a:solidFill>
                  <a:srgbClr val="2FC0FF"/>
                </a:solidFill>
                <a:latin typeface="思源黑体 CN Medium" panose="020B0600000000000000" charset="-122"/>
                <a:ea typeface="思源黑体 CN Medium" panose="020B0600000000000000" charset="-122"/>
                <a:cs typeface="Arial" panose="020B0604020202020204" pitchFamily="34" charset="0"/>
              </a:rPr>
              <a:t>2</a:t>
            </a:r>
            <a:endParaRPr lang="en-US" altLang="zh-CN" sz="1800" cap="all" spc="100" dirty="0">
              <a:solidFill>
                <a:srgbClr val="2FC0FF"/>
              </a:solidFill>
              <a:latin typeface="思源黑体 CN Medium" panose="020B0600000000000000" charset="-122"/>
              <a:ea typeface="思源黑体 CN Medium" panose="020B0600000000000000" charset="-122"/>
              <a:cs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890" y="-16510"/>
            <a:ext cx="6116955" cy="137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思源黑体 CN Medium" panose="020B0600000000000000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56005" y="541020"/>
            <a:ext cx="4013835" cy="763270"/>
          </a:xfrm>
        </p:spPr>
        <p:txBody>
          <a:bodyPr>
            <a:noAutofit/>
          </a:bodyPr>
          <a:lstStyle/>
          <a:p>
            <a:pPr hangingPunct="0"/>
            <a:r>
              <a:rPr lang="en-US" altLang="zh-CN" sz="4500" dirty="0" smtClean="0">
                <a:solidFill>
                  <a:srgbClr val="00B0F0"/>
                </a:solidFill>
                <a:sym typeface="+mn-ea"/>
              </a:rPr>
              <a:t>2.1</a:t>
            </a:r>
            <a:r>
              <a:rPr lang="zh-CN" altLang="en-US" sz="4500" dirty="0" smtClean="0">
                <a:solidFill>
                  <a:srgbClr val="00B0F0"/>
                </a:solidFill>
                <a:sym typeface="+mn-ea"/>
              </a:rPr>
              <a:t> 企业现况</a:t>
            </a:r>
            <a:endParaRPr lang="zh-CN" altLang="en-US" sz="4500" dirty="0" smtClean="0">
              <a:solidFill>
                <a:srgbClr val="00B0F0"/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2460" y="6804025"/>
            <a:ext cx="4870450" cy="55664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 Light" panose="020B0300000000000000" charset="-122"/>
              </a:rPr>
              <a:t>	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 Light" panose="020B0300000000000000" charset="-122"/>
              </a:rPr>
              <a:t>经过初步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 Light" panose="020B0300000000000000" charset="-122"/>
              </a:rPr>
              <a:t>沟通，了解到沪上阿姨现在约8家直营店，1200家加盟。沪上阿姨是钉钉的首批用户，在早期就开始使用钉钉进行企业OA管理，并且根据业务找开发商定制化，信息化程度高；经过初步探讨，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思源黑体 CN Normal" panose="020B0400000000000000" charset="-122"/>
                <a:sym typeface="+mn-ea"/>
              </a:rPr>
              <a:t>我们分析总结得出现阶段的一些需解决的问题。</a:t>
            </a:r>
            <a:endParaRPr lang="zh-CN" altLang="en-US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思源黑体 CN Normal" panose="020B0400000000000000" charset="-122"/>
              <a:sym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61365" y="2532380"/>
            <a:ext cx="4512310" cy="3770630"/>
            <a:chOff x="23996" y="6031"/>
            <a:chExt cx="12890" cy="11060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470" t="20972" r="23589" b="20138"/>
            <a:stretch>
              <a:fillRect/>
            </a:stretch>
          </p:blipFill>
          <p:spPr>
            <a:xfrm>
              <a:off x="23996" y="6031"/>
              <a:ext cx="12891" cy="10352"/>
            </a:xfrm>
            <a:prstGeom prst="rect">
              <a:avLst/>
            </a:prstGeom>
          </p:spPr>
        </p:pic>
        <p:pic>
          <p:nvPicPr>
            <p:cNvPr id="11" name="图片 10" descr="timg-2"/>
            <p:cNvPicPr>
              <a:picLocks noChangeAspect="1"/>
            </p:cNvPicPr>
            <p:nvPr/>
          </p:nvPicPr>
          <p:blipFill>
            <a:blip r:embed="rId2"/>
            <a:srcRect t="11742" b="37708"/>
            <a:stretch>
              <a:fillRect/>
            </a:stretch>
          </p:blipFill>
          <p:spPr>
            <a:xfrm>
              <a:off x="24578" y="6642"/>
              <a:ext cx="11635" cy="6767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729" t="32515" r="37752" b="23457"/>
            <a:stretch>
              <a:fillRect/>
            </a:stretch>
          </p:blipFill>
          <p:spPr>
            <a:xfrm>
              <a:off x="24952" y="9351"/>
              <a:ext cx="5589" cy="7740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173" t="34937" r="45457" b="37598"/>
            <a:stretch>
              <a:fillRect/>
            </a:stretch>
          </p:blipFill>
          <p:spPr>
            <a:xfrm>
              <a:off x="31129" y="12472"/>
              <a:ext cx="2433" cy="4582"/>
            </a:xfrm>
            <a:prstGeom prst="rect">
              <a:avLst/>
            </a:prstGeom>
          </p:spPr>
        </p:pic>
        <p:pic>
          <p:nvPicPr>
            <p:cNvPr id="12" name="图片 11" descr="timg-4"/>
            <p:cNvPicPr>
              <a:picLocks noChangeAspect="1"/>
            </p:cNvPicPr>
            <p:nvPr/>
          </p:nvPicPr>
          <p:blipFill>
            <a:blip r:embed="rId5"/>
            <a:srcRect l="24503" r="24017" b="9545"/>
            <a:stretch>
              <a:fillRect/>
            </a:stretch>
          </p:blipFill>
          <p:spPr>
            <a:xfrm>
              <a:off x="25586" y="10087"/>
              <a:ext cx="4394" cy="5791"/>
            </a:xfrm>
            <a:prstGeom prst="rect">
              <a:avLst/>
            </a:prstGeom>
          </p:spPr>
        </p:pic>
        <p:pic>
          <p:nvPicPr>
            <p:cNvPr id="13" name="图片 12" descr="timg"/>
            <p:cNvPicPr>
              <a:picLocks noChangeAspect="1"/>
            </p:cNvPicPr>
            <p:nvPr/>
          </p:nvPicPr>
          <p:blipFill>
            <a:blip r:embed="rId6"/>
            <a:srcRect l="49209" r="9927"/>
            <a:stretch>
              <a:fillRect/>
            </a:stretch>
          </p:blipFill>
          <p:spPr>
            <a:xfrm>
              <a:off x="31638" y="13240"/>
              <a:ext cx="1506" cy="2593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7594600" y="895350"/>
            <a:ext cx="6562090" cy="6959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Source Han Sans CN Bold Bold"/>
              </a:rPr>
              <a:t>现况</a:t>
            </a:r>
            <a:r>
              <a:rPr kumimoji="0" lang="en-US" altLang="zh-CN" sz="36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Source Han Sans CN Bold Bold"/>
              </a:rPr>
              <a:t>1</a:t>
            </a:r>
            <a:r>
              <a:rPr kumimoji="0" lang="zh-CN" altLang="en-US" sz="36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Source Han Sans CN Bold Bold"/>
              </a:rPr>
              <a:t>：小程序会员体系不明确</a:t>
            </a:r>
            <a:endParaRPr kumimoji="0" lang="zh-CN" altLang="en-US" sz="36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  <a:sym typeface="Source Han Sans CN Bold Bold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314565" y="1474470"/>
            <a:ext cx="15443200" cy="14344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p>
            <a:pPr marL="0" marR="0" indent="0" algn="l" defTabSz="82169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Light" panose="020B0300000000000000" charset="-122"/>
                <a:ea typeface="思源黑体 CN Light" panose="020B0300000000000000" charset="-122"/>
                <a:cs typeface="Source Han Sans CN Bold Bold"/>
                <a:sym typeface="Source Han Sans CN Bold Bold"/>
              </a:rPr>
              <a:t>没有会员体系的小程序，就仅仅只是一款点单工具。没有会员体系，就谈不上会员营销，那么拉新、复购、留存等营销手段也无法有效施展。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思源黑体 CN Light" panose="020B0300000000000000" charset="-122"/>
              <a:ea typeface="思源黑体 CN Light" panose="020B0300000000000000" charset="-122"/>
              <a:cs typeface="Source Han Sans CN Bold Bold"/>
              <a:sym typeface="Source Han Sans CN Bold Bold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314565" y="711200"/>
            <a:ext cx="75565" cy="76327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思源黑体 CN Medium" panose="020B0600000000000000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594600" y="4728210"/>
            <a:ext cx="15437485" cy="6959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Source Han Sans CN Bold Bold"/>
              </a:rPr>
              <a:t>现况</a:t>
            </a:r>
            <a:r>
              <a:rPr kumimoji="0" lang="en-US" altLang="zh-CN" sz="36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Source Han Sans CN Bold Bold"/>
              </a:rPr>
              <a:t>2</a:t>
            </a:r>
            <a:r>
              <a:rPr kumimoji="0" lang="zh-CN" altLang="en-US" sz="36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Source Han Sans CN Bold Bold"/>
              </a:rPr>
              <a:t>：加盟模式的分账处理、</a:t>
            </a:r>
            <a:r>
              <a:rPr kumimoji="0" lang="zh-CN" altLang="en-US" sz="36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Source Han Sans CN Bold Bold"/>
              </a:rPr>
              <a:t>预付卡业务、积分体系、</a:t>
            </a:r>
            <a:r>
              <a:rPr kumimoji="0" lang="zh-CN" altLang="en-US" sz="36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Source Han Sans CN Bold Bold"/>
              </a:rPr>
              <a:t>优惠补贴结算困难</a:t>
            </a:r>
            <a:endParaRPr kumimoji="0" lang="zh-CN" altLang="en-US" sz="36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  <a:sym typeface="Source Han Sans CN Bold Bold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314565" y="5424171"/>
            <a:ext cx="15443200" cy="20808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p>
            <a:pPr marL="0" marR="0" indent="0" algn="l" defTabSz="82169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Light" panose="020B0300000000000000" charset="-122"/>
                <a:ea typeface="思源黑体 CN Light" panose="020B0300000000000000" charset="-122"/>
                <a:cs typeface="Source Han Sans CN Bold Bold"/>
                <a:sym typeface="Source Han Sans CN Bold Bold"/>
              </a:rPr>
              <a:t>在加盟模式底下，小程序进行营销活动所涉及的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Light" panose="020B0300000000000000" charset="-122"/>
                <a:ea typeface="思源黑体 CN Light" panose="020B0300000000000000" charset="-122"/>
                <a:cs typeface="Source Han Sans CN Bold Bold"/>
                <a:sym typeface="Source Han Sans CN Bold Bold"/>
              </a:rPr>
              <a:t>“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Light" panose="020B0300000000000000" charset="-122"/>
                <a:ea typeface="思源黑体 CN Light" panose="020B0300000000000000" charset="-122"/>
                <a:cs typeface="Source Han Sans CN Bold Bold"/>
                <a:sym typeface="Source Han Sans CN Bold Bold"/>
              </a:rPr>
              <a:t>让利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Light" panose="020B0300000000000000" charset="-122"/>
                <a:ea typeface="思源黑体 CN Light" panose="020B0300000000000000" charset="-122"/>
                <a:cs typeface="Source Han Sans CN Bold Bold"/>
                <a:sym typeface="Source Han Sans CN Bold Bold"/>
              </a:rPr>
              <a:t>”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Light" panose="020B0300000000000000" charset="-122"/>
                <a:ea typeface="思源黑体 CN Light" panose="020B0300000000000000" charset="-122"/>
                <a:cs typeface="Source Han Sans CN Bold Bold"/>
                <a:sym typeface="Source Han Sans CN Bold Bold"/>
              </a:rPr>
              <a:t>金额，总部与加盟商清账困难；会员积分制如何进行有效的发放和回收，平衡各加盟商的利益；预付卡消费产生的增值税缴纳方式如何分配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Light" panose="020B0300000000000000" charset="-122"/>
                <a:ea typeface="思源黑体 CN Light" panose="020B0300000000000000" charset="-122"/>
                <a:cs typeface="Source Han Sans CN Bold Bold"/>
                <a:sym typeface="Source Han Sans CN Bold Bold"/>
              </a:rPr>
              <a:t>。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思源黑体 CN Light" panose="020B0300000000000000" charset="-122"/>
              <a:ea typeface="思源黑体 CN Light" panose="020B0300000000000000" charset="-122"/>
              <a:cs typeface="Source Han Sans CN Bold Bold"/>
              <a:sym typeface="Source Han Sans CN Bold Bold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330440" y="4544060"/>
            <a:ext cx="75565" cy="76327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思源黑体 CN Medium" panose="020B0600000000000000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594600" y="8667115"/>
            <a:ext cx="13432790" cy="6959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Source Han Sans CN Bold Bold"/>
              </a:rPr>
              <a:t>现况</a:t>
            </a:r>
            <a:r>
              <a:rPr kumimoji="0" lang="en-US" altLang="zh-CN" sz="36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Source Han Sans CN Bold Bold"/>
              </a:rPr>
              <a:t>3</a:t>
            </a:r>
            <a:r>
              <a:rPr kumimoji="0" lang="zh-CN" altLang="en-US" sz="36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Source Han Sans CN Bold Bold"/>
              </a:rPr>
              <a:t>：存在</a:t>
            </a:r>
            <a:r>
              <a:rPr kumimoji="0" lang="en-US" altLang="zh-CN" sz="36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Source Han Sans CN Bold Bold"/>
              </a:rPr>
              <a:t>“</a:t>
            </a:r>
            <a:r>
              <a:rPr kumimoji="0" lang="zh-CN" altLang="en-US" sz="36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Source Han Sans CN Bold Bold"/>
              </a:rPr>
              <a:t>数据孤岛</a:t>
            </a:r>
            <a:r>
              <a:rPr kumimoji="0" lang="en-US" altLang="zh-CN" sz="36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Source Han Sans CN Bold Bold"/>
              </a:rPr>
              <a:t>”</a:t>
            </a:r>
            <a:r>
              <a:rPr kumimoji="0" lang="zh-CN" altLang="en-US" sz="36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Source Han Sans CN Bold Bold"/>
              </a:rPr>
              <a:t>，没有有效利用起</a:t>
            </a:r>
            <a:r>
              <a:rPr kumimoji="0" lang="en-US" altLang="zh-CN" sz="36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Source Han Sans CN Bold Bold"/>
              </a:rPr>
              <a:t>“</a:t>
            </a:r>
            <a:r>
              <a:rPr kumimoji="0" lang="zh-CN" altLang="en-US" sz="36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Source Han Sans CN Bold Bold"/>
              </a:rPr>
              <a:t>大数据武器</a:t>
            </a:r>
            <a:r>
              <a:rPr kumimoji="0" lang="en-US" altLang="zh-CN" sz="36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Source Han Sans CN Bold Bold"/>
              </a:rPr>
              <a:t>”</a:t>
            </a:r>
            <a:endParaRPr kumimoji="0" lang="en-US" altLang="zh-CN" sz="36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  <a:sym typeface="Source Han Sans CN Bold Bold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314565" y="9246236"/>
            <a:ext cx="15443200" cy="20808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p>
            <a:pPr marL="0" marR="0" indent="0" algn="l" defTabSz="82169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800" b="0" i="0" u="none" strike="noStrike" cap="none" spc="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Light" panose="020B0300000000000000" charset="-122"/>
                <a:ea typeface="思源黑体 CN Light" panose="020B0300000000000000" charset="-122"/>
                <a:cs typeface="Source Han Sans CN Bold Bold"/>
                <a:sym typeface="Source Han Sans CN Bold Bold"/>
              </a:rPr>
              <a:t>1200+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Light" panose="020B0300000000000000" charset="-122"/>
                <a:ea typeface="思源黑体 CN Light" panose="020B0300000000000000" charset="-122"/>
                <a:cs typeface="Source Han Sans CN Bold Bold"/>
                <a:sym typeface="Source Han Sans CN Bold Bold"/>
              </a:rPr>
              <a:t>门店，每天会产生大量的消费数据。企业数字化的基本点是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Source Han Sans CN Bold Bold"/>
              </a:rPr>
              <a:t>沉淀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Light" panose="020B0300000000000000" charset="-122"/>
                <a:ea typeface="思源黑体 CN Light" panose="020B0300000000000000" charset="-122"/>
                <a:cs typeface="Source Han Sans CN Bold Bold"/>
                <a:sym typeface="Source Han Sans CN Bold Bold"/>
              </a:rPr>
              <a:t>数据，让数据成为企业的资产！小程序消费数据、门店消费数据、企业内部的各个业务系统产生的数据等等。这些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Source Han Sans CN Bold Bold"/>
              </a:rPr>
              <a:t>分散的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Light" panose="020B0300000000000000" charset="-122"/>
                <a:ea typeface="思源黑体 CN Light" panose="020B0300000000000000" charset="-122"/>
                <a:cs typeface="Source Han Sans CN Bold Bold"/>
                <a:sym typeface="Source Han Sans CN Bold Bold"/>
              </a:rPr>
              <a:t>数据源，需要一个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Light" panose="020B0300000000000000" charset="-122"/>
                <a:ea typeface="思源黑体 CN Light" panose="020B0300000000000000" charset="-122"/>
                <a:cs typeface="Source Han Sans CN Bold Bold"/>
                <a:sym typeface="Source Han Sans CN Bold Bold"/>
              </a:rPr>
              <a:t>“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Light" panose="020B0300000000000000" charset="-122"/>
                <a:ea typeface="思源黑体 CN Light" panose="020B0300000000000000" charset="-122"/>
                <a:cs typeface="Source Han Sans CN Bold Bold"/>
                <a:sym typeface="Source Han Sans CN Bold Bold"/>
              </a:rPr>
              <a:t>中台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Light" panose="020B0300000000000000" charset="-122"/>
                <a:ea typeface="思源黑体 CN Light" panose="020B0300000000000000" charset="-122"/>
                <a:cs typeface="Source Han Sans CN Bold Bold"/>
                <a:sym typeface="Source Han Sans CN Bold Bold"/>
              </a:rPr>
              <a:t>”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Light" panose="020B0300000000000000" charset="-122"/>
                <a:ea typeface="思源黑体 CN Light" panose="020B0300000000000000" charset="-122"/>
                <a:cs typeface="Source Han Sans CN Bold Bold"/>
                <a:sym typeface="Source Han Sans CN Bold Bold"/>
              </a:rPr>
              <a:t>连接起来，以供企业多维度、全方位的决策分析。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思源黑体 CN Light" panose="020B0300000000000000" charset="-122"/>
              <a:ea typeface="思源黑体 CN Light" panose="020B0300000000000000" charset="-122"/>
              <a:cs typeface="Source Han Sans CN Bold Bold"/>
              <a:sym typeface="Source Han Sans CN Bold Bold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330440" y="8482965"/>
            <a:ext cx="75565" cy="76327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思源黑体 CN Medium" panose="020B0600000000000000" charset="-122"/>
            </a:endParaRPr>
          </a:p>
        </p:txBody>
      </p:sp>
    </p:spTree>
    <p:custDataLst>
      <p:tags r:id="rId7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895465" y="4978400"/>
            <a:ext cx="11865610" cy="1790700"/>
          </a:xfrm>
        </p:spPr>
        <p:txBody>
          <a:bodyPr>
            <a:normAutofit/>
          </a:bodyPr>
          <a:lstStyle/>
          <a:p>
            <a:pPr lvl="0"/>
            <a:r>
              <a:rPr lang="zh-CN" altLang="en-US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数字化</a:t>
            </a:r>
            <a:r>
              <a:rPr lang="zh-CN" altLang="en-US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规划方案</a:t>
            </a:r>
            <a:endParaRPr lang="zh-CN" altLang="en-US" spc="3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  <a:sym typeface="+mn-ea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895465" y="6927850"/>
            <a:ext cx="12580620" cy="776605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结合实际情况，给出方案规划</a:t>
            </a:r>
            <a:endParaRPr lang="zh-CN" altLang="en-US" dirty="0" smtClean="0">
              <a:solidFill>
                <a:schemeClr val="bg1">
                  <a:lumMod val="6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4745529" y="5577105"/>
            <a:ext cx="1371189" cy="119219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800" cap="all" spc="100" dirty="0">
                <a:solidFill>
                  <a:srgbClr val="2FC0FF"/>
                </a:solidFill>
                <a:latin typeface="思源黑体 CN Medium" panose="020B0600000000000000" charset="-122"/>
                <a:ea typeface="思源黑体 CN Medium" panose="020B0600000000000000" charset="-122"/>
                <a:cs typeface="Arial" panose="020B0604020202020204" pitchFamily="34" charset="0"/>
              </a:rPr>
              <a:t>3</a:t>
            </a:r>
            <a:endParaRPr lang="en-US" altLang="zh-CN" sz="1800" cap="all" spc="100" dirty="0">
              <a:solidFill>
                <a:srgbClr val="2FC0FF"/>
              </a:solidFill>
              <a:latin typeface="思源黑体 CN Medium" panose="020B0600000000000000" charset="-122"/>
              <a:ea typeface="思源黑体 CN Medium" panose="020B0600000000000000" charset="-122"/>
              <a:cs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542030" y="6111240"/>
            <a:ext cx="14423390" cy="14947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38100" dist="38100" dir="36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14720" y="6491605"/>
            <a:ext cx="11496040" cy="734695"/>
          </a:xfrm>
        </p:spPr>
        <p:txBody>
          <a:bodyPr anchor="ctr" anchorCtr="0">
            <a:noAutofit/>
          </a:bodyPr>
          <a:lstStyle/>
          <a:p>
            <a:r>
              <a:rPr kumimoji="1" lang="zh-CN" altLang="en-US" sz="4800" dirty="0" smtClean="0">
                <a:solidFill>
                  <a:schemeClr val="bg1">
                    <a:lumMod val="9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三维一体的</a:t>
            </a:r>
            <a:r>
              <a:rPr kumimoji="1" lang="zh-CN" altLang="en-US" sz="4800" dirty="0" smtClean="0">
                <a:solidFill>
                  <a:schemeClr val="bg1">
                    <a:lumMod val="9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会员管理</a:t>
            </a:r>
            <a:r>
              <a:rPr kumimoji="1" lang="zh-CN" altLang="en-US" sz="4800" dirty="0" smtClean="0">
                <a:solidFill>
                  <a:schemeClr val="bg1">
                    <a:lumMod val="9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体系</a:t>
            </a:r>
            <a:endParaRPr kumimoji="1" lang="zh-CN" altLang="en-US" sz="4800" dirty="0" smtClean="0">
              <a:solidFill>
                <a:schemeClr val="bg1">
                  <a:lumMod val="95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-1416873" y="3823338"/>
            <a:ext cx="144333" cy="63671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Han Sans CN Bold Bold"/>
              <a:ea typeface="Source Han Sans CN Bold Bold"/>
              <a:cs typeface="Source Han Sans CN Bold Bold"/>
              <a:sym typeface="Source Han Sans CN Bold Bold"/>
            </a:endParaRPr>
          </a:p>
        </p:txBody>
      </p:sp>
      <p:sp>
        <p:nvSpPr>
          <p:cNvPr id="5" name="标题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427095" y="4320540"/>
            <a:ext cx="11865610" cy="1790700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b">
            <a:normAutofit/>
          </a:bodyPr>
          <a:lstStyle>
            <a:lvl1pPr marL="0" marR="0" indent="0" algn="l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1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(使用中文字体)"/>
                <a:ea typeface="汉仪旗黑-85S" panose="00020600040101010101" pitchFamily="18" charset="-122"/>
                <a:cs typeface="+mn-cs"/>
                <a:sym typeface="思源黑体 CN Medium" panose="020B0600000000000000" charset="-122"/>
              </a:defRPr>
            </a:lvl1pPr>
            <a:lvl2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2pPr>
            <a:lvl3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3pPr>
            <a:lvl4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4pPr>
            <a:lvl5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5pPr>
            <a:lvl6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6pPr>
            <a:lvl7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7pPr>
            <a:lvl8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8pPr>
            <a:lvl9pPr marL="0" marR="0" indent="0" algn="ctr" defTabSz="82169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思源黑体 CN Medium" panose="020B0600000000000000" charset="-122"/>
              </a:defRPr>
            </a:lvl9pPr>
          </a:lstStyle>
          <a:p>
            <a:pPr lvl="0"/>
            <a:r>
              <a:rPr lang="zh-CN" altLang="en-US" sz="36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数字化</a:t>
            </a:r>
            <a:r>
              <a:rPr lang="zh-CN" altLang="en-US" sz="3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规划</a:t>
            </a:r>
            <a:r>
              <a:rPr lang="zh-CN" altLang="en-US" sz="36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方案</a:t>
            </a:r>
            <a:endParaRPr lang="zh-CN" altLang="en-US" sz="3600" spc="3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3921125" y="6350635"/>
            <a:ext cx="2092960" cy="1014730"/>
          </a:xfrm>
          <a:prstGeom prst="rect">
            <a:avLst/>
          </a:prstGeom>
          <a:noFill/>
          <a:ln w="1174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6000" cap="all" spc="100" dirty="0" smtClean="0">
                <a:solidFill>
                  <a:srgbClr val="2FC0FF"/>
                </a:solidFill>
                <a:latin typeface="思源黑体 CN Medium" panose="020B0600000000000000" charset="-122"/>
                <a:ea typeface="思源黑体 CN Medium" panose="020B0600000000000000" charset="-122"/>
                <a:cs typeface="Arial" panose="020B0604020202020204" pitchFamily="34" charset="0"/>
              </a:rPr>
              <a:t>3.1</a:t>
            </a:r>
            <a:endParaRPr lang="en-US" altLang="zh-CN" sz="6000" cap="all" spc="100" dirty="0">
              <a:solidFill>
                <a:srgbClr val="2FC0FF"/>
              </a:solidFill>
              <a:latin typeface="思源黑体 CN Medium" panose="020B0600000000000000" charset="-122"/>
              <a:ea typeface="思源黑体 CN Medium" panose="020B0600000000000000" charset="-122"/>
              <a:cs typeface="Arial" panose="020B0604020202020204" pitchFamily="34" charset="0"/>
            </a:endParaRPr>
          </a:p>
        </p:txBody>
      </p:sp>
      <p:sp>
        <p:nvSpPr>
          <p:cNvPr id="4" name="文本占位符 3"/>
          <p:cNvSpPr/>
          <p:nvPr>
            <p:ph type="body" idx="1"/>
          </p:nvPr>
        </p:nvSpPr>
        <p:spPr>
          <a:xfrm>
            <a:off x="6014720" y="7973695"/>
            <a:ext cx="11550015" cy="2031365"/>
          </a:xfrm>
        </p:spPr>
        <p:txBody>
          <a:bodyPr anchor="t" anchorCtr="0">
            <a:normAutofit fontScale="70000"/>
          </a:bodyPr>
          <a:p>
            <a:pPr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</a:pP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cs typeface="思源黑体 CN Light" panose="020B0300000000000000" charset="-122"/>
                <a:sym typeface="+mn-ea"/>
              </a:rPr>
              <a:t>顾客维度：会员权益在所有门店通行无阻。</a:t>
            </a:r>
            <a:endParaRPr kumimoji="1"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cs typeface="思源黑体 CN Light" panose="020B0300000000000000" charset="-122"/>
              <a:sym typeface="+mn-ea"/>
            </a:endParaRPr>
          </a:p>
          <a:p>
            <a:pPr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</a:pP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</a:rPr>
              <a:t>加盟商维度：自身利益得到保障且享受总部带来的科技红利。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</a:endParaRPr>
          </a:p>
          <a:p>
            <a:pPr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</a:pP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</a:rPr>
              <a:t>品牌方维度：数字化重构业务，建立分账体系，让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charset="-122"/>
                <a:sym typeface="+mn-ea"/>
              </a:rPr>
              <a:t>品牌资产增值。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charset="-122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i"/>
  <p:tag name="KSO_WM_UNIT_INDEX" val="1_5"/>
  <p:tag name="KSO_WM_UNIT_ID" val="diagram20201435_1*r_i*1_5"/>
  <p:tag name="KSO_WM_TEMPLATE_CATEGORY" val="diagram"/>
  <p:tag name="KSO_WM_TEMPLATE_INDEX" val="20201435"/>
  <p:tag name="KSO_WM_UNIT_LAYERLEVEL" val="1_1"/>
  <p:tag name="KSO_WM_TAG_VERSION" val="1.0"/>
  <p:tag name="KSO_WM_BEAUTIFY_FLAG" val="#wm#"/>
  <p:tag name="KSO_WM_UNIT_DIAGRAM_CONTRAST_TITLE_CNT" val="2"/>
  <p:tag name="KSO_WM_UNIT_DIAGRAM_DIMENSION_TITLE_CNT" val="4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01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44"/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v"/>
  <p:tag name="KSO_WM_UNIT_INDEX" val="1_3"/>
  <p:tag name="KSO_WM_UNIT_ID" val="diagram20201435_1*r_v*1_3"/>
  <p:tag name="KSO_WM_TEMPLATE_CATEGORY" val="diagram"/>
  <p:tag name="KSO_WM_TEMPLATE_INDEX" val="20201435"/>
  <p:tag name="KSO_WM_UNIT_LAYERLEVEL" val="1_1"/>
  <p:tag name="KSO_WM_TAG_VERSION" val="1.0"/>
  <p:tag name="KSO_WM_BEAUTIFY_FLAG" val="#wm#"/>
  <p:tag name="KSO_WM_UNIT_DIAGRAM_CONTRAST_TITLE_CNT" val="2"/>
  <p:tag name="KSO_WM_UNIT_DIAGRAM_DIMENSION_TITLE_CNT" val="4"/>
  <p:tag name="KSO_WM_UNIT_TEXT_FILL_FORE_SCHEMECOLOR_INDEX" val="13"/>
  <p:tag name="KSO_WM_UNIT_TEXT_FILL_TYPE" val="1"/>
  <p:tag name="KSO_WM_UNIT_USESOURCEFORMAT_APPLY" val="1"/>
</p:tagLst>
</file>

<file path=ppt/tags/tag102.xml><?xml version="1.0" encoding="utf-8"?>
<p:tagLst xmlns:p="http://schemas.openxmlformats.org/presentationml/2006/main">
  <p:tag name="KSO_WM_UNIT_VALUE" val="40*48"/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x"/>
  <p:tag name="KSO_WM_UNIT_INDEX" val="1_3"/>
  <p:tag name="KSO_WM_UNIT_ID" val="diagram20201435_1*r_x*1_3"/>
  <p:tag name="KSO_WM_TEMPLATE_CATEGORY" val="diagram"/>
  <p:tag name="KSO_WM_TEMPLATE_INDEX" val="20201435"/>
  <p:tag name="KSO_WM_UNIT_LAYERLEVEL" val="1_1"/>
  <p:tag name="KSO_WM_TAG_VERSION" val="1.0"/>
  <p:tag name="KSO_WM_BEAUTIFY_FLAG" val="#wm#"/>
  <p:tag name="KSO_WM_UNIT_DIAGRAM_CONTRAST_TITLE_CNT" val="2"/>
  <p:tag name="KSO_WM_UNIT_DIAGRAM_DIMENSION_TITLE_CNT" val="4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i"/>
  <p:tag name="KSO_WM_UNIT_INDEX" val="1_6"/>
  <p:tag name="KSO_WM_UNIT_ID" val="diagram20201435_1*r_i*1_6"/>
  <p:tag name="KSO_WM_TEMPLATE_CATEGORY" val="diagram"/>
  <p:tag name="KSO_WM_TEMPLATE_INDEX" val="20201435"/>
  <p:tag name="KSO_WM_UNIT_LAYERLEVEL" val="1_1"/>
  <p:tag name="KSO_WM_TAG_VERSION" val="1.0"/>
  <p:tag name="KSO_WM_BEAUTIFY_FLAG" val="#wm#"/>
  <p:tag name="KSO_WM_UNIT_DIAGRAM_CONTRAST_TITLE_CNT" val="2"/>
  <p:tag name="KSO_WM_UNIT_DIAGRAM_DIMENSION_TITLE_CNT" val="4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04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44"/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v"/>
  <p:tag name="KSO_WM_UNIT_INDEX" val="1_4"/>
  <p:tag name="KSO_WM_UNIT_ID" val="diagram20201435_1*r_v*1_4"/>
  <p:tag name="KSO_WM_TEMPLATE_CATEGORY" val="diagram"/>
  <p:tag name="KSO_WM_TEMPLATE_INDEX" val="20201435"/>
  <p:tag name="KSO_WM_UNIT_LAYERLEVEL" val="1_1"/>
  <p:tag name="KSO_WM_TAG_VERSION" val="1.0"/>
  <p:tag name="KSO_WM_BEAUTIFY_FLAG" val="#wm#"/>
  <p:tag name="KSO_WM_UNIT_DIAGRAM_CONTRAST_TITLE_CNT" val="2"/>
  <p:tag name="KSO_WM_UNIT_DIAGRAM_DIMENSION_TITLE_CNT" val="4"/>
  <p:tag name="KSO_WM_UNIT_TEXT_FILL_FORE_SCHEMECOLOR_INDEX" val="13"/>
  <p:tag name="KSO_WM_UNIT_TEXT_FILL_TYPE" val="1"/>
  <p:tag name="KSO_WM_UNIT_USESOURCEFORMAT_APPLY" val="1"/>
</p:tagLst>
</file>

<file path=ppt/tags/tag105.xml><?xml version="1.0" encoding="utf-8"?>
<p:tagLst xmlns:p="http://schemas.openxmlformats.org/presentationml/2006/main">
  <p:tag name="KSO_WM_UNIT_VALUE" val="40*40"/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x"/>
  <p:tag name="KSO_WM_UNIT_INDEX" val="1_4"/>
  <p:tag name="KSO_WM_UNIT_ID" val="diagram20201435_1*r_x*1_4"/>
  <p:tag name="KSO_WM_TEMPLATE_CATEGORY" val="diagram"/>
  <p:tag name="KSO_WM_TEMPLATE_INDEX" val="20201435"/>
  <p:tag name="KSO_WM_UNIT_LAYERLEVEL" val="1_1"/>
  <p:tag name="KSO_WM_TAG_VERSION" val="1.0"/>
  <p:tag name="KSO_WM_BEAUTIFY_FLAG" val="#wm#"/>
  <p:tag name="KSO_WM_UNIT_DIAGRAM_CONTRAST_TITLE_CNT" val="2"/>
  <p:tag name="KSO_WM_UNIT_DIAGRAM_DIMENSION_TITLE_CNT" val="4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i"/>
  <p:tag name="KSO_WM_UNIT_INDEX" val="1_7"/>
  <p:tag name="KSO_WM_UNIT_ID" val="diagram20201435_1*r_i*1_7"/>
  <p:tag name="KSO_WM_TEMPLATE_CATEGORY" val="diagram"/>
  <p:tag name="KSO_WM_TEMPLATE_INDEX" val="20201435"/>
  <p:tag name="KSO_WM_UNIT_LAYERLEVEL" val="1_1"/>
  <p:tag name="KSO_WM_TAG_VERSION" val="1.0"/>
  <p:tag name="KSO_WM_BEAUTIFY_FLAG" val="#wm#"/>
  <p:tag name="KSO_WM_UNIT_DIAGRAM_CONTRAST_TITLE_CNT" val="2"/>
  <p:tag name="KSO_WM_UNIT_DIAGRAM_DIMENSION_TITLE_CNT" val="4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07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44"/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v"/>
  <p:tag name="KSO_WM_UNIT_INDEX" val="1_5"/>
  <p:tag name="KSO_WM_UNIT_ID" val="diagram20201435_1*r_v*1_5"/>
  <p:tag name="KSO_WM_TEMPLATE_CATEGORY" val="diagram"/>
  <p:tag name="KSO_WM_TEMPLATE_INDEX" val="20201435"/>
  <p:tag name="KSO_WM_UNIT_LAYERLEVEL" val="1_1"/>
  <p:tag name="KSO_WM_TAG_VERSION" val="1.0"/>
  <p:tag name="KSO_WM_BEAUTIFY_FLAG" val="#wm#"/>
  <p:tag name="KSO_WM_UNIT_DIAGRAM_CONTRAST_TITLE_CNT" val="2"/>
  <p:tag name="KSO_WM_UNIT_DIAGRAM_DIMENSION_TITLE_CNT" val="4"/>
  <p:tag name="KSO_WM_UNIT_TEXT_FILL_FORE_SCHEMECOLOR_INDEX" val="13"/>
  <p:tag name="KSO_WM_UNIT_TEXT_FILL_TYPE" val="1"/>
  <p:tag name="KSO_WM_UNIT_USESOURCEFORMAT_APPLY" val="1"/>
</p:tagLst>
</file>

<file path=ppt/tags/tag108.xml><?xml version="1.0" encoding="utf-8"?>
<p:tagLst xmlns:p="http://schemas.openxmlformats.org/presentationml/2006/main">
  <p:tag name="KSO_WM_UNIT_VALUE" val="40*48"/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x"/>
  <p:tag name="KSO_WM_UNIT_INDEX" val="1_5"/>
  <p:tag name="KSO_WM_UNIT_ID" val="diagram20201435_1*r_x*1_5"/>
  <p:tag name="KSO_WM_TEMPLATE_CATEGORY" val="diagram"/>
  <p:tag name="KSO_WM_TEMPLATE_INDEX" val="20201435"/>
  <p:tag name="KSO_WM_UNIT_LAYERLEVEL" val="1_1"/>
  <p:tag name="KSO_WM_TAG_VERSION" val="1.0"/>
  <p:tag name="KSO_WM_BEAUTIFY_FLAG" val="#wm#"/>
  <p:tag name="KSO_WM_UNIT_DIAGRAM_CONTRAST_TITLE_CNT" val="2"/>
  <p:tag name="KSO_WM_UNIT_DIAGRAM_DIMENSION_TITLE_CNT" val="4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i"/>
  <p:tag name="KSO_WM_UNIT_INDEX" val="1_8"/>
  <p:tag name="KSO_WM_UNIT_ID" val="diagram20201435_1*r_i*1_8"/>
  <p:tag name="KSO_WM_TEMPLATE_CATEGORY" val="diagram"/>
  <p:tag name="KSO_WM_TEMPLATE_INDEX" val="20201435"/>
  <p:tag name="KSO_WM_UNIT_LAYERLEVEL" val="1_1"/>
  <p:tag name="KSO_WM_TAG_VERSION" val="1.0"/>
  <p:tag name="KSO_WM_BEAUTIFY_FLAG" val="#wm#"/>
  <p:tag name="KSO_WM_UNIT_DIAGRAM_CONTRAST_TITLE_CNT" val="2"/>
  <p:tag name="KSO_WM_UNIT_DIAGRAM_DIMENSION_TITLE_CNT" val="4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44"/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v"/>
  <p:tag name="KSO_WM_UNIT_INDEX" val="1_6"/>
  <p:tag name="KSO_WM_UNIT_ID" val="diagram20201435_1*r_v*1_6"/>
  <p:tag name="KSO_WM_TEMPLATE_CATEGORY" val="diagram"/>
  <p:tag name="KSO_WM_TEMPLATE_INDEX" val="20201435"/>
  <p:tag name="KSO_WM_UNIT_LAYERLEVEL" val="1_1"/>
  <p:tag name="KSO_WM_TAG_VERSION" val="1.0"/>
  <p:tag name="KSO_WM_BEAUTIFY_FLAG" val="#wm#"/>
  <p:tag name="KSO_WM_UNIT_DIAGRAM_CONTRAST_TITLE_CNT" val="2"/>
  <p:tag name="KSO_WM_UNIT_DIAGRAM_DIMENSION_TITLE_CNT" val="4"/>
  <p:tag name="KSO_WM_UNIT_TEXT_FILL_FORE_SCHEMECOLOR_INDEX" val="13"/>
  <p:tag name="KSO_WM_UNIT_TEXT_FILL_TYPE" val="1"/>
  <p:tag name="KSO_WM_UNIT_USESOURCEFORMAT_APPLY" val="1"/>
</p:tagLst>
</file>

<file path=ppt/tags/tag111.xml><?xml version="1.0" encoding="utf-8"?>
<p:tagLst xmlns:p="http://schemas.openxmlformats.org/presentationml/2006/main">
  <p:tag name="KSO_WM_UNIT_VALUE" val="40*40"/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x"/>
  <p:tag name="KSO_WM_UNIT_INDEX" val="1_6"/>
  <p:tag name="KSO_WM_UNIT_ID" val="diagram20201435_1*r_x*1_6"/>
  <p:tag name="KSO_WM_TEMPLATE_CATEGORY" val="diagram"/>
  <p:tag name="KSO_WM_TEMPLATE_INDEX" val="20201435"/>
  <p:tag name="KSO_WM_UNIT_LAYERLEVEL" val="1_1"/>
  <p:tag name="KSO_WM_TAG_VERSION" val="1.0"/>
  <p:tag name="KSO_WM_BEAUTIFY_FLAG" val="#wm#"/>
  <p:tag name="KSO_WM_UNIT_DIAGRAM_CONTRAST_TITLE_CNT" val="2"/>
  <p:tag name="KSO_WM_UNIT_DIAGRAM_DIMENSION_TITLE_CNT" val="4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i"/>
  <p:tag name="KSO_WM_UNIT_INDEX" val="1_9"/>
  <p:tag name="KSO_WM_UNIT_ID" val="diagram20201435_1*r_i*1_9"/>
  <p:tag name="KSO_WM_TEMPLATE_CATEGORY" val="diagram"/>
  <p:tag name="KSO_WM_TEMPLATE_INDEX" val="20201435"/>
  <p:tag name="KSO_WM_UNIT_LAYERLEVEL" val="1_1"/>
  <p:tag name="KSO_WM_TAG_VERSION" val="1.0"/>
  <p:tag name="KSO_WM_BEAUTIFY_FLAG" val="#wm#"/>
  <p:tag name="KSO_WM_UNIT_DIAGRAM_CONTRAST_TITLE_CNT" val="2"/>
  <p:tag name="KSO_WM_UNIT_DIAGRAM_DIMENSION_TITLE_CNT" val="4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13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44"/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v"/>
  <p:tag name="KSO_WM_UNIT_INDEX" val="1_7"/>
  <p:tag name="KSO_WM_UNIT_ID" val="diagram20201435_1*r_v*1_7"/>
  <p:tag name="KSO_WM_TEMPLATE_CATEGORY" val="diagram"/>
  <p:tag name="KSO_WM_TEMPLATE_INDEX" val="20201435"/>
  <p:tag name="KSO_WM_UNIT_LAYERLEVEL" val="1_1"/>
  <p:tag name="KSO_WM_TAG_VERSION" val="1.0"/>
  <p:tag name="KSO_WM_BEAUTIFY_FLAG" val="#wm#"/>
  <p:tag name="KSO_WM_UNIT_DIAGRAM_CONTRAST_TITLE_CNT" val="2"/>
  <p:tag name="KSO_WM_UNIT_DIAGRAM_DIMENSION_TITLE_CNT" val="4"/>
  <p:tag name="KSO_WM_UNIT_TEXT_FILL_FORE_SCHEMECOLOR_INDEX" val="13"/>
  <p:tag name="KSO_WM_UNIT_TEXT_FILL_TYPE" val="1"/>
  <p:tag name="KSO_WM_UNIT_USESOURCEFORMAT_APPLY" val="1"/>
</p:tagLst>
</file>

<file path=ppt/tags/tag114.xml><?xml version="1.0" encoding="utf-8"?>
<p:tagLst xmlns:p="http://schemas.openxmlformats.org/presentationml/2006/main">
  <p:tag name="KSO_WM_UNIT_VALUE" val="40*48"/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x"/>
  <p:tag name="KSO_WM_UNIT_INDEX" val="1_7"/>
  <p:tag name="KSO_WM_UNIT_ID" val="diagram20201435_1*r_x*1_7"/>
  <p:tag name="KSO_WM_TEMPLATE_CATEGORY" val="diagram"/>
  <p:tag name="KSO_WM_TEMPLATE_INDEX" val="20201435"/>
  <p:tag name="KSO_WM_UNIT_LAYERLEVEL" val="1_1"/>
  <p:tag name="KSO_WM_TAG_VERSION" val="1.0"/>
  <p:tag name="KSO_WM_BEAUTIFY_FLAG" val="#wm#"/>
  <p:tag name="KSO_WM_UNIT_DIAGRAM_CONTRAST_TITLE_CNT" val="2"/>
  <p:tag name="KSO_WM_UNIT_DIAGRAM_DIMENSION_TITLE_CNT" val="4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i"/>
  <p:tag name="KSO_WM_UNIT_INDEX" val="1_10"/>
  <p:tag name="KSO_WM_UNIT_ID" val="diagram20201435_1*r_i*1_10"/>
  <p:tag name="KSO_WM_TEMPLATE_CATEGORY" val="diagram"/>
  <p:tag name="KSO_WM_TEMPLATE_INDEX" val="20201435"/>
  <p:tag name="KSO_WM_UNIT_LAYERLEVEL" val="1_1"/>
  <p:tag name="KSO_WM_TAG_VERSION" val="1.0"/>
  <p:tag name="KSO_WM_BEAUTIFY_FLAG" val="#wm#"/>
  <p:tag name="KSO_WM_UNIT_DIAGRAM_CONTRAST_TITLE_CNT" val="2"/>
  <p:tag name="KSO_WM_UNIT_DIAGRAM_DIMENSION_TITLE_CNT" val="4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16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44"/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v"/>
  <p:tag name="KSO_WM_UNIT_INDEX" val="1_8"/>
  <p:tag name="KSO_WM_UNIT_ID" val="diagram20201435_1*r_v*1_8"/>
  <p:tag name="KSO_WM_TEMPLATE_CATEGORY" val="diagram"/>
  <p:tag name="KSO_WM_TEMPLATE_INDEX" val="20201435"/>
  <p:tag name="KSO_WM_UNIT_LAYERLEVEL" val="1_1"/>
  <p:tag name="KSO_WM_TAG_VERSION" val="1.0"/>
  <p:tag name="KSO_WM_BEAUTIFY_FLAG" val="#wm#"/>
  <p:tag name="KSO_WM_UNIT_DIAGRAM_CONTRAST_TITLE_CNT" val="2"/>
  <p:tag name="KSO_WM_UNIT_DIAGRAM_DIMENSION_TITLE_CNT" val="4"/>
  <p:tag name="KSO_WM_UNIT_TEXT_FILL_FORE_SCHEMECOLOR_INDEX" val="13"/>
  <p:tag name="KSO_WM_UNIT_TEXT_FILL_TYPE" val="1"/>
  <p:tag name="KSO_WM_UNIT_USESOURCEFORMAT_APPLY" val="1"/>
</p:tagLst>
</file>

<file path=ppt/tags/tag117.xml><?xml version="1.0" encoding="utf-8"?>
<p:tagLst xmlns:p="http://schemas.openxmlformats.org/presentationml/2006/main">
  <p:tag name="KSO_WM_UNIT_VALUE" val="40*40"/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x"/>
  <p:tag name="KSO_WM_UNIT_INDEX" val="1_8"/>
  <p:tag name="KSO_WM_UNIT_ID" val="diagram20201435_1*r_x*1_8"/>
  <p:tag name="KSO_WM_TEMPLATE_CATEGORY" val="diagram"/>
  <p:tag name="KSO_WM_TEMPLATE_INDEX" val="20201435"/>
  <p:tag name="KSO_WM_UNIT_LAYERLEVEL" val="1_1"/>
  <p:tag name="KSO_WM_TAG_VERSION" val="1.0"/>
  <p:tag name="KSO_WM_BEAUTIFY_FLAG" val="#wm#"/>
  <p:tag name="KSO_WM_UNIT_DIAGRAM_CONTRAST_TITLE_CNT" val="2"/>
  <p:tag name="KSO_WM_UNIT_DIAGRAM_DIMENSION_TITLE_CNT" val="4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2"/>
  <p:tag name="KSO_WM_UNIT_ID" val="diagram20165018_1*l_i*1_2"/>
  <p:tag name="KSO_WM_TEMPLATE_CATEGORY" val="diagram"/>
  <p:tag name="KSO_WM_TEMPLATE_INDEX" val="20165018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  <p:tag name="KSO_WM_UNIT_DIAGRAM_SCHEMECOLOR_ID" val="6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165018_1*l_h_i*1_4_2"/>
  <p:tag name="KSO_WM_TEMPLATE_CATEGORY" val="diagram"/>
  <p:tag name="KSO_WM_TEMPLATE_INDEX" val="20165018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7"/>
  <p:tag name="KSO_WM_UNIT_TEXT_FILL_TYPE" val="1"/>
  <p:tag name="KSO_WM_UNIT_USESOURCEFORMAT_APPLY" val="1"/>
  <p:tag name="KSO_WM_UNIT_DIAGRAM_SCHEMECOLOR_ID" val="6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165018_1*l_h_i*1_2_2"/>
  <p:tag name="KSO_WM_TEMPLATE_CATEGORY" val="diagram"/>
  <p:tag name="KSO_WM_TEMPLATE_INDEX" val="20165018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  <p:tag name="KSO_WM_UNIT_DIAGRAM_SCHEMECOLOR_ID" val="6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165018_1*l_h_i*1_3_1"/>
  <p:tag name="KSO_WM_TEMPLATE_CATEGORY" val="diagram"/>
  <p:tag name="KSO_WM_TEMPLATE_INDEX" val="20165018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3"/>
  <p:tag name="KSO_WM_UNIT_TEXT_FILL_TYPE" val="1"/>
  <p:tag name="KSO_WM_UNIT_USESOURCEFORMAT_APPLY" val="1"/>
  <p:tag name="KSO_WM_UNIT_DIAGRAM_SCHEMECOLOR_ID" val="6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165018_1*l_h_i*1_1_1"/>
  <p:tag name="KSO_WM_TEMPLATE_CATEGORY" val="diagram"/>
  <p:tag name="KSO_WM_TEMPLATE_INDEX" val="20165018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  <p:tag name="KSO_WM_UNIT_DIAGRAM_SCHEMECOLOR_ID" val="6"/>
</p:tagLst>
</file>

<file path=ppt/tags/tag123.xml><?xml version="1.0" encoding="utf-8"?>
<p:tagLst xmlns:p="http://schemas.openxmlformats.org/presentationml/2006/main">
  <p:tag name="KSO_WM_UNIT_RELATE_UNITID" val="layout_l1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diagram20165018_1*l_i*1_1"/>
  <p:tag name="KSO_WM_TEMPLATE_CATEGORY" val="diagram"/>
  <p:tag name="KSO_WM_TEMPLATE_INDEX" val="20165018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  <p:tag name="KSO_WM_UNIT_DIAGRAM_SCHEMECOLOR_ID" val="6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165018_1*l_h_i*1_1_2"/>
  <p:tag name="KSO_WM_TEMPLATE_CATEGORY" val="diagram"/>
  <p:tag name="KSO_WM_TEMPLATE_INDEX" val="20165018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  <p:tag name="KSO_WM_UNIT_DIAGRAM_SCHEMECOLOR_ID" val="6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165018_1*l_h_i*1_3_2"/>
  <p:tag name="KSO_WM_TEMPLATE_CATEGORY" val="diagram"/>
  <p:tag name="KSO_WM_TEMPLATE_INDEX" val="20165018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  <p:tag name="KSO_WM_UNIT_DIAGRAM_SCHEMECOLOR_ID" val="6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165018_1*l_h_i*1_4_1"/>
  <p:tag name="KSO_WM_TEMPLATE_CATEGORY" val="diagram"/>
  <p:tag name="KSO_WM_TEMPLATE_INDEX" val="20165018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  <p:tag name="KSO_WM_UNIT_DIAGRAM_SCHEMECOLOR_ID" val="6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165018_1*l_h_i*1_2_1"/>
  <p:tag name="KSO_WM_TEMPLATE_CATEGORY" val="diagram"/>
  <p:tag name="KSO_WM_TEMPLATE_INDEX" val="20165018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  <p:tag name="KSO_WM_UNIT_DIAGRAM_SCHEMECOLOR_ID" val="6"/>
</p:tagLst>
</file>

<file path=ppt/tags/tag128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165018_1*l_h_f*1_2_1"/>
  <p:tag name="KSO_WM_TEMPLATE_CATEGORY" val="diagram"/>
  <p:tag name="KSO_WM_TEMPLATE_INDEX" val="2016501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  <p:tag name="KSO_WM_UNIT_DIAGRAM_SCHEMECOLOR_ID" val="6"/>
</p:tagLst>
</file>

<file path=ppt/tags/tag12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165018_1*l_h_a*1_2_1"/>
  <p:tag name="KSO_WM_TEMPLATE_CATEGORY" val="diagram"/>
  <p:tag name="KSO_WM_TEMPLATE_INDEX" val="20165018"/>
  <p:tag name="KSO_WM_UNIT_LAYERLEVEL" val="1_1_1"/>
  <p:tag name="KSO_WM_TAG_VERSION" val="1.0"/>
  <p:tag name="KSO_WM_BEAUTIFY_FLAG" val="#wm#"/>
  <p:tag name="KSO_WM_UNIT_TEXT_FILL_FORE_SCHEMECOLOR_INDEX" val="6"/>
  <p:tag name="KSO_WM_UNIT_TEXT_FILL_TYPE" val="1"/>
  <p:tag name="KSO_WM_UNIT_USESOURCEFORMAT_APPLY" val="1"/>
  <p:tag name="KSO_WM_UNIT_DIAGRAM_SCHEMECOLOR_ID" val="6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165018_1*l_h_f*1_4_1"/>
  <p:tag name="KSO_WM_TEMPLATE_CATEGORY" val="diagram"/>
  <p:tag name="KSO_WM_TEMPLATE_INDEX" val="2016501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  <p:tag name="KSO_WM_UNIT_DIAGRAM_SCHEMECOLOR_ID" val="6"/>
</p:tagLst>
</file>

<file path=ppt/tags/tag13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165018_1*l_h_a*1_4_1"/>
  <p:tag name="KSO_WM_TEMPLATE_CATEGORY" val="diagram"/>
  <p:tag name="KSO_WM_TEMPLATE_INDEX" val="20165018"/>
  <p:tag name="KSO_WM_UNIT_LAYERLEVEL" val="1_1_1"/>
  <p:tag name="KSO_WM_TAG_VERSION" val="1.0"/>
  <p:tag name="KSO_WM_BEAUTIFY_FLAG" val="#wm#"/>
  <p:tag name="KSO_WM_UNIT_TEXT_FILL_FORE_SCHEMECOLOR_INDEX" val="8"/>
  <p:tag name="KSO_WM_UNIT_TEXT_FILL_TYPE" val="1"/>
  <p:tag name="KSO_WM_UNIT_USESOURCEFORMAT_APPLY" val="1"/>
  <p:tag name="KSO_WM_UNIT_DIAGRAM_SCHEMECOLOR_ID" val="6"/>
</p:tagLst>
</file>

<file path=ppt/tags/tag132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165018_1*l_h_f*1_1_1"/>
  <p:tag name="KSO_WM_TEMPLATE_CATEGORY" val="diagram"/>
  <p:tag name="KSO_WM_TEMPLATE_INDEX" val="2016501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  <p:tag name="KSO_WM_UNIT_DIAGRAM_SCHEMECOLOR_ID" val="6"/>
</p:tagLst>
</file>

<file path=ppt/tags/tag13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165018_1*l_h_a*1_1_1"/>
  <p:tag name="KSO_WM_TEMPLATE_CATEGORY" val="diagram"/>
  <p:tag name="KSO_WM_TEMPLATE_INDEX" val="20165018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  <p:tag name="KSO_WM_UNIT_DIAGRAM_SCHEMECOLOR_ID" val="6"/>
</p:tagLst>
</file>

<file path=ppt/tags/tag134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165018_1*l_h_f*1_3_1"/>
  <p:tag name="KSO_WM_TEMPLATE_CATEGORY" val="diagram"/>
  <p:tag name="KSO_WM_TEMPLATE_INDEX" val="2016501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  <p:tag name="KSO_WM_UNIT_DIAGRAM_SCHEMECOLOR_ID" val="6"/>
</p:tagLst>
</file>

<file path=ppt/tags/tag13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165018_1*l_h_a*1_3_1"/>
  <p:tag name="KSO_WM_TEMPLATE_CATEGORY" val="diagram"/>
  <p:tag name="KSO_WM_TEMPLATE_INDEX" val="20165018"/>
  <p:tag name="KSO_WM_UNIT_LAYERLEVEL" val="1_1_1"/>
  <p:tag name="KSO_WM_TAG_VERSION" val="1.0"/>
  <p:tag name="KSO_WM_BEAUTIFY_FLAG" val="#wm#"/>
  <p:tag name="KSO_WM_UNIT_TEXT_FILL_FORE_SCHEMECOLOR_INDEX" val="7"/>
  <p:tag name="KSO_WM_UNIT_TEXT_FILL_TYPE" val="1"/>
  <p:tag name="KSO_WM_UNIT_USESOURCEFORMAT_APPLY" val="1"/>
  <p:tag name="KSO_WM_UNIT_DIAGRAM_SCHEMECOLOR_ID" val="6"/>
</p:tagLst>
</file>

<file path=ppt/tags/tag136.xml><?xml version="1.0" encoding="utf-8"?>
<p:tagLst xmlns:p="http://schemas.openxmlformats.org/presentationml/2006/main">
  <p:tag name="KSO_WM_UNIT_RELATE_UNITID" val="layout_l1"/>
  <p:tag name="KSO_WM_UNIT_PRESET_TEXT" val="添加标题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g"/>
  <p:tag name="KSO_WM_UNIT_INDEX" val="1_1"/>
  <p:tag name="KSO_WM_UNIT_ID" val="diagram20165018_1*l_g*1_1"/>
  <p:tag name="KSO_WM_TEMPLATE_CATEGORY" val="diagram"/>
  <p:tag name="KSO_WM_TEMPLATE_INDEX" val="20165018"/>
  <p:tag name="KSO_WM_UNIT_LAYERLEVEL" val="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  <p:tag name="KSO_WM_UNIT_DIAGRAM_SCHEMECOLOR_ID" val="6"/>
</p:tagLst>
</file>

<file path=ppt/tags/tag137.xml><?xml version="1.0" encoding="utf-8"?>
<p:tagLst xmlns:p="http://schemas.openxmlformats.org/presentationml/2006/main">
  <p:tag name="KSO_WM_SLIDE_ID" val="diagram20165018_1"/>
  <p:tag name="KSO_WM_TEMPLATE_SUBCATEGORY" val="0"/>
  <p:tag name="KSO_WM_SLIDE_TYPE" val="text"/>
  <p:tag name="KSO_WM_SLIDE_SUBTYPE" val="diag"/>
  <p:tag name="KSO_WM_SLIDE_ITEM_CNT" val="4"/>
  <p:tag name="KSO_WM_SLIDE_INDEX" val="1"/>
  <p:tag name="KSO_WM_SLIDE_SIZE" val="731.535*341.856"/>
  <p:tag name="KSO_WM_SLIDE_POSITION" val="114.693*125.374"/>
  <p:tag name="KSO_WM_DIAGRAM_GROUP_CODE" val="l1-1"/>
  <p:tag name="KSO_WM_SLIDE_DIAGTYPE" val="l"/>
  <p:tag name="KSO_WM_TAG_VERSION" val="1.0"/>
  <p:tag name="KSO_WM_BEAUTIFY_FLAG" val="#wm#"/>
  <p:tag name="KSO_WM_TEMPLATE_CATEGORY" val="diagram"/>
  <p:tag name="KSO_WM_TEMPLATE_INDEX" val="20165018"/>
  <p:tag name="KSO_WM_SLIDE_LAYOUT" val="l"/>
  <p:tag name="KSO_WM_SLIDE_LAYOUT_CNT" val="1"/>
</p:tagLst>
</file>

<file path=ppt/tags/tag13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3369_7*a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93369_7*f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PRESET_TEXT" val="01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3369_7*e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ID" val="custom20193369_7"/>
  <p:tag name="KSO_WM_TEMPLATE_SUBCATEGORY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193369"/>
  <p:tag name="KSO_WM_SLIDE_TYPE" val="sectionTitle"/>
  <p:tag name="KSO_WM_SLIDE_SUBTYPE" val="pureTxt"/>
  <p:tag name="KSO_WM_SLIDE_LAYOUT" val="a_e_f"/>
  <p:tag name="KSO_WM_SLIDE_LAYOUT_CNT" val="1_1_1"/>
</p:tagLst>
</file>

<file path=ppt/tags/tag142.xml><?xml version="1.0" encoding="utf-8"?>
<p:tagLst xmlns:p="http://schemas.openxmlformats.org/presentationml/2006/main">
  <p:tag name="KSO_WM_SLIDE_MODEL_TYPE" val="dynamicNum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VALUE" val="1015*1567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193357_4*d*1"/>
  <p:tag name="KSO_WM_UNIT_LAYERLEVEL" val="1"/>
  <p:tag name="KSO_WM_TAG_VERSION" val="1.0"/>
  <p:tag name="KSO_WM_BEAUTIFY_FLAG" val="#wm#"/>
  <p:tag name="KSO_WM_DIAGRAM_GROUP_CODE" val="l1-1"/>
  <p:tag name="KSO_WM_TEMPLATE_CATEGORY" val="custom"/>
  <p:tag name="KSO_WM_TEMPLATE_INDEX" val="20193357"/>
  <p:tag name="KSO_WM_UNIT_USESOURCEFORMAT_APPLY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3357_4*l_h_i*1_1_1"/>
  <p:tag name="KSO_WM_TEMPLATE_CATEGORY" val="custom"/>
  <p:tag name="KSO_WM_TEMPLATE_INDEX" val="20193357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3357_4*l_h_a*1_1_1"/>
  <p:tag name="KSO_WM_TEMPLATE_CATEGORY" val="custom"/>
  <p:tag name="KSO_WM_TEMPLATE_INDEX" val="20193357"/>
  <p:tag name="KSO_WM_UNIT_LAYERLEVEL" val="1_1_1"/>
  <p:tag name="KSO_WM_TAG_VERSION" val="1.0"/>
  <p:tag name="KSO_WM_BEAUTIFY_FLAG" val="#wm#"/>
  <p:tag name="KSO_WM_UNIT_ISCONTENTSTITLE" val="0"/>
  <p:tag name="KSO_WM_UNIT_VALUE" val="16"/>
  <p:tag name="KSO_WM_DIAGRAM_GROUP_CODE" val="l1-1"/>
  <p:tag name="KSO_WM_UNIT_TYPE" val="l_h_a"/>
  <p:tag name="KSO_WM_UNIT_INDEX" val="1_1_1"/>
  <p:tag name="KSO_WM_UNIT_PRESET_TEXT" val="添加标题"/>
  <p:tag name="KSO_WM_UNIT_NOCLEAR" val="0"/>
  <p:tag name="KSO_WM_UNIT_TEXT_FILL_FORE_SCHEMECOLOR_INDEX" val="13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3357_4*l_h_f*1_1_1"/>
  <p:tag name="KSO_WM_TEMPLATE_CATEGORY" val="custom"/>
  <p:tag name="KSO_WM_TEMPLATE_INDEX" val="20193357"/>
  <p:tag name="KSO_WM_UNIT_LAYERLEVEL" val="1_1_1"/>
  <p:tag name="KSO_WM_TAG_VERSION" val="1.0"/>
  <p:tag name="KSO_WM_BEAUTIFY_FLAG" val="#wm#"/>
  <p:tag name="KSO_WM_DIAGRAM_GROUP_CODE" val="l1-1"/>
  <p:tag name="KSO_WM_UNIT_PRESET_TEXT" val="单击此处添加文本具体内容"/>
  <p:tag name="KSO_WM_UNIT_VALUE" val="25"/>
  <p:tag name="KSO_WM_UNIT_TYPE" val="l_h_f"/>
  <p:tag name="KSO_WM_UNIT_INDEX" val="1_1_1"/>
  <p:tag name="KSO_WM_UNIT_NOCLEAR" val="0"/>
  <p:tag name="KSO_WM_UNIT_TEXT_FILL_FORE_SCHEMECOLOR_INDEX" val="13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3357_4*l_h_i*1_2_1"/>
  <p:tag name="KSO_WM_TEMPLATE_CATEGORY" val="custom"/>
  <p:tag name="KSO_WM_TEMPLATE_INDEX" val="20193357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3357_4*l_h_a*1_2_1"/>
  <p:tag name="KSO_WM_TEMPLATE_CATEGORY" val="custom"/>
  <p:tag name="KSO_WM_TEMPLATE_INDEX" val="20193357"/>
  <p:tag name="KSO_WM_UNIT_LAYERLEVEL" val="1_1_1"/>
  <p:tag name="KSO_WM_TAG_VERSION" val="1.0"/>
  <p:tag name="KSO_WM_BEAUTIFY_FLAG" val="#wm#"/>
  <p:tag name="KSO_WM_DIAGRAM_GROUP_CODE" val="l1-1"/>
  <p:tag name="KSO_WM_UNIT_ISCONTENTSTITLE" val="0"/>
  <p:tag name="KSO_WM_UNIT_PRESET_TEXT" val="添加标题"/>
  <p:tag name="KSO_WM_UNIT_VALUE" val="16"/>
  <p:tag name="KSO_WM_UNIT_TYPE" val="l_h_a"/>
  <p:tag name="KSO_WM_UNIT_INDEX" val="1_2_1"/>
  <p:tag name="KSO_WM_UNIT_NOCLEAR" val="0"/>
  <p:tag name="KSO_WM_UNIT_TEXT_FILL_FORE_SCHEMECOLOR_INDEX" val="13"/>
  <p:tag name="KSO_WM_UNIT_TEXT_FILL_TYPE" val="1"/>
  <p:tag name="KSO_WM_UNIT_USESOURCEFORMAT_APPLY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3357_4*l_h_f*1_2_1"/>
  <p:tag name="KSO_WM_TEMPLATE_CATEGORY" val="custom"/>
  <p:tag name="KSO_WM_TEMPLATE_INDEX" val="20193357"/>
  <p:tag name="KSO_WM_UNIT_LAYERLEVEL" val="1_1_1"/>
  <p:tag name="KSO_WM_TAG_VERSION" val="1.0"/>
  <p:tag name="KSO_WM_BEAUTIFY_FLAG" val="#wm#"/>
  <p:tag name="KSO_WM_DIAGRAM_GROUP_CODE" val="l1-1"/>
  <p:tag name="KSO_WM_UNIT_PRESET_TEXT" val="单击此处添加文本具体内容"/>
  <p:tag name="KSO_WM_UNIT_VALUE" val="25"/>
  <p:tag name="KSO_WM_UNIT_TYPE" val="l_h_f"/>
  <p:tag name="KSO_WM_UNIT_INDEX" val="1_2_1"/>
  <p:tag name="KSO_WM_UNIT_NOCLEAR" val="0"/>
  <p:tag name="KSO_WM_UNIT_TEXT_FILL_FORE_SCHEMECOLOR_INDEX" val="13"/>
  <p:tag name="KSO_WM_UNIT_TEXT_FILL_TYPE" val="1"/>
  <p:tag name="KSO_WM_UNIT_USESOURCEFORMAT_APPLY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3357_4*l_h_i*1_3_1"/>
  <p:tag name="KSO_WM_TEMPLATE_CATEGORY" val="custom"/>
  <p:tag name="KSO_WM_TEMPLATE_INDEX" val="20193357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3357_4*l_h_a*1_3_1"/>
  <p:tag name="KSO_WM_TEMPLATE_CATEGORY" val="custom"/>
  <p:tag name="KSO_WM_TEMPLATE_INDEX" val="20193357"/>
  <p:tag name="KSO_WM_UNIT_LAYERLEVEL" val="1_1_1"/>
  <p:tag name="KSO_WM_TAG_VERSION" val="1.0"/>
  <p:tag name="KSO_WM_BEAUTIFY_FLAG" val="#wm#"/>
  <p:tag name="KSO_WM_DIAGRAM_GROUP_CODE" val="l1-1"/>
  <p:tag name="KSO_WM_UNIT_ISCONTENTSTITLE" val="0"/>
  <p:tag name="KSO_WM_UNIT_PRESET_TEXT" val="添加标题"/>
  <p:tag name="KSO_WM_UNIT_VALUE" val="16"/>
  <p:tag name="KSO_WM_UNIT_TYPE" val="l_h_a"/>
  <p:tag name="KSO_WM_UNIT_INDEX" val="1_3_1"/>
  <p:tag name="KSO_WM_UNIT_NOCLEAR" val="0"/>
  <p:tag name="KSO_WM_UNIT_TEXT_FILL_FORE_SCHEMECOLOR_INDEX" val="13"/>
  <p:tag name="KSO_WM_UNIT_TEXT_FILL_TYPE" val="1"/>
  <p:tag name="KSO_WM_UNIT_USESOURCEFORMAT_APPLY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3357_4*l_h_f*1_3_1"/>
  <p:tag name="KSO_WM_TEMPLATE_CATEGORY" val="custom"/>
  <p:tag name="KSO_WM_TEMPLATE_INDEX" val="20193357"/>
  <p:tag name="KSO_WM_UNIT_LAYERLEVEL" val="1_1_1"/>
  <p:tag name="KSO_WM_TAG_VERSION" val="1.0"/>
  <p:tag name="KSO_WM_BEAUTIFY_FLAG" val="#wm#"/>
  <p:tag name="KSO_WM_DIAGRAM_GROUP_CODE" val="l1-1"/>
  <p:tag name="KSO_WM_UNIT_PRESET_TEXT" val="单击此处添加文本具体内容"/>
  <p:tag name="KSO_WM_UNIT_VALUE" val="25"/>
  <p:tag name="KSO_WM_UNIT_TYPE" val="l_h_f"/>
  <p:tag name="KSO_WM_UNIT_INDEX" val="1_3_1"/>
  <p:tag name="KSO_WM_UNIT_NOCLEAR" val="0"/>
  <p:tag name="KSO_WM_UNIT_TEXT_FILL_FORE_SCHEMECOLOR_INDEX" val="13"/>
  <p:tag name="KSO_WM_UNIT_TEXT_FILL_TYPE" val="1"/>
  <p:tag name="KSO_WM_UNIT_USESOURCEFORMAT_APPLY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3357_4*l_h_i*1_4_1"/>
  <p:tag name="KSO_WM_TEMPLATE_CATEGORY" val="custom"/>
  <p:tag name="KSO_WM_TEMPLATE_INDEX" val="20193357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1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3357_4*l_h_a*1_4_1"/>
  <p:tag name="KSO_WM_TEMPLATE_CATEGORY" val="custom"/>
  <p:tag name="KSO_WM_TEMPLATE_INDEX" val="20193357"/>
  <p:tag name="KSO_WM_UNIT_LAYERLEVEL" val="1_1_1"/>
  <p:tag name="KSO_WM_TAG_VERSION" val="1.0"/>
  <p:tag name="KSO_WM_BEAUTIFY_FLAG" val="#wm#"/>
  <p:tag name="KSO_WM_DIAGRAM_GROUP_CODE" val="l1-1"/>
  <p:tag name="KSO_WM_UNIT_ISCONTENTSTITLE" val="0"/>
  <p:tag name="KSO_WM_UNIT_PRESET_TEXT" val="添加标题"/>
  <p:tag name="KSO_WM_UNIT_VALUE" val="16"/>
  <p:tag name="KSO_WM_UNIT_TYPE" val="l_h_a"/>
  <p:tag name="KSO_WM_UNIT_INDEX" val="1_4_1"/>
  <p:tag name="KSO_WM_UNIT_NOCLEAR" val="0"/>
  <p:tag name="KSO_WM_UNIT_TEXT_FILL_FORE_SCHEMECOLOR_INDEX" val="13"/>
  <p:tag name="KSO_WM_UNIT_TEXT_FILL_TYPE" val="1"/>
  <p:tag name="KSO_WM_UNIT_USESOURCEFORMAT_APPLY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3357_4*l_h_f*1_4_1"/>
  <p:tag name="KSO_WM_TEMPLATE_CATEGORY" val="custom"/>
  <p:tag name="KSO_WM_TEMPLATE_INDEX" val="20193357"/>
  <p:tag name="KSO_WM_UNIT_LAYERLEVEL" val="1_1_1"/>
  <p:tag name="KSO_WM_TAG_VERSION" val="1.0"/>
  <p:tag name="KSO_WM_BEAUTIFY_FLAG" val="#wm#"/>
  <p:tag name="KSO_WM_DIAGRAM_GROUP_CODE" val="l1-1"/>
  <p:tag name="KSO_WM_UNIT_PRESET_TEXT" val="单击此处添加文本具体内容"/>
  <p:tag name="KSO_WM_UNIT_VALUE" val="25"/>
  <p:tag name="KSO_WM_UNIT_TYPE" val="l_h_f"/>
  <p:tag name="KSO_WM_UNIT_INDEX" val="1_4_1"/>
  <p:tag name="KSO_WM_UNIT_NOCLEAR" val="0"/>
  <p:tag name="KSO_WM_UNIT_TEXT_FILL_FORE_SCHEMECOLOR_INDEX" val="13"/>
  <p:tag name="KSO_WM_UNIT_TEXT_FILL_TYPE" val="1"/>
  <p:tag name="KSO_WM_UNIT_USESOURCEFORMAT_APPLY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3357_4*l_i*1_1"/>
  <p:tag name="KSO_WM_TEMPLATE_CATEGORY" val="custom"/>
  <p:tag name="KSO_WM_TEMPLATE_INDEX" val="20193357"/>
  <p:tag name="KSO_WM_UNIT_LAYERLEVEL" val="1_1"/>
  <p:tag name="KSO_WM_TAG_VERSION" val="1.0"/>
  <p:tag name="KSO_WM_BEAUTIFY_FLAG" val="#wm#"/>
  <p:tag name="KSO_WM_DIAGRAM_GROUP_CODE" val="l1-1"/>
  <p:tag name="KSO_WM_UNIT_TYPE" val="l_i"/>
  <p:tag name="KSO_WM_UNIT_INDEX" val="1_1"/>
  <p:tag name="KSO_WM_UNIT_LINE_FORE_SCHEMECOLOR_INDEX" val="14"/>
  <p:tag name="KSO_WM_UNIT_LINE_FILL_TYPE" val="2"/>
  <p:tag name="KSO_WM_UNIT_USESOURCEFORMAT_APPLY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3357_4*l_i*1_2"/>
  <p:tag name="KSO_WM_TEMPLATE_CATEGORY" val="custom"/>
  <p:tag name="KSO_WM_TEMPLATE_INDEX" val="20193357"/>
  <p:tag name="KSO_WM_UNIT_LAYERLEVEL" val="1_1"/>
  <p:tag name="KSO_WM_TAG_VERSION" val="1.0"/>
  <p:tag name="KSO_WM_BEAUTIFY_FLAG" val="#wm#"/>
  <p:tag name="KSO_WM_DIAGRAM_GROUP_CODE" val="l1-1"/>
  <p:tag name="KSO_WM_UNIT_TYPE" val="l_i"/>
  <p:tag name="KSO_WM_UNIT_INDEX" val="1_2"/>
  <p:tag name="KSO_WM_UNIT_LINE_FORE_SCHEMECOLOR_INDEX" val="14"/>
  <p:tag name="KSO_WM_UNIT_LINE_FILL_TYPE" val="2"/>
  <p:tag name="KSO_WM_UNIT_USESOURCEFORMAT_APPLY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3357_4*l_i*1_3"/>
  <p:tag name="KSO_WM_TEMPLATE_CATEGORY" val="custom"/>
  <p:tag name="KSO_WM_TEMPLATE_INDEX" val="20193357"/>
  <p:tag name="KSO_WM_UNIT_LAYERLEVEL" val="1_1"/>
  <p:tag name="KSO_WM_TAG_VERSION" val="1.0"/>
  <p:tag name="KSO_WM_BEAUTIFY_FLAG" val="#wm#"/>
  <p:tag name="KSO_WM_DIAGRAM_GROUP_CODE" val="l1-1"/>
  <p:tag name="KSO_WM_UNIT_TYPE" val="l_i"/>
  <p:tag name="KSO_WM_UNIT_INDEX" val="1_3"/>
  <p:tag name="KSO_WM_UNIT_LINE_FORE_SCHEMECOLOR_INDEX" val="14"/>
  <p:tag name="KSO_WM_UNIT_LINE_FILL_TYPE" val="2"/>
  <p:tag name="KSO_WM_UNIT_USESOURCEFORMAT_APPLY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193357_4*a*1"/>
  <p:tag name="KSO_WM_TEMPLATE_CATEGORY" val="custom"/>
  <p:tag name="KSO_WM_TEMPLATE_INDEX" val="20193357"/>
  <p:tag name="KSO_WM_UNIT_LAYERLEVEL" val="1"/>
  <p:tag name="KSO_WM_TAG_VERSION" val="1.0"/>
  <p:tag name="KSO_WM_BEAUTIFY_FLAG" val="#wm#"/>
  <p:tag name="KSO_WM_UNIT_PRESET_TEXT" val="目录"/>
  <p:tag name="KSO_WM_UNIT_VALUE" val="16"/>
  <p:tag name="KSO_WM_UNIT_NOCLEAR" val="0"/>
  <p:tag name="KSO_WM_UNIT_ISCONTENTSTITLE" val="1"/>
  <p:tag name="KSO_WM_UNIT_FILL_FORE_SCHEMECOLOR_INDEX" val="13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3357_4*l_h_i*1_4_1"/>
  <p:tag name="KSO_WM_TEMPLATE_CATEGORY" val="custom"/>
  <p:tag name="KSO_WM_TEMPLATE_INDEX" val="20193357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1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3357_4*l_h_a*1_4_1"/>
  <p:tag name="KSO_WM_TEMPLATE_CATEGORY" val="custom"/>
  <p:tag name="KSO_WM_TEMPLATE_INDEX" val="20193357"/>
  <p:tag name="KSO_WM_UNIT_LAYERLEVEL" val="1_1_1"/>
  <p:tag name="KSO_WM_TAG_VERSION" val="1.0"/>
  <p:tag name="KSO_WM_BEAUTIFY_FLAG" val="#wm#"/>
  <p:tag name="KSO_WM_DIAGRAM_GROUP_CODE" val="l1-1"/>
  <p:tag name="KSO_WM_UNIT_ISCONTENTSTITLE" val="0"/>
  <p:tag name="KSO_WM_UNIT_PRESET_TEXT" val="添加标题"/>
  <p:tag name="KSO_WM_UNIT_VALUE" val="16"/>
  <p:tag name="KSO_WM_UNIT_TYPE" val="l_h_a"/>
  <p:tag name="KSO_WM_UNIT_INDEX" val="1_4_1"/>
  <p:tag name="KSO_WM_UNIT_NOCLEAR" val="0"/>
  <p:tag name="KSO_WM_UNIT_TEXT_FILL_FORE_SCHEMECOLOR_INDEX" val="13"/>
  <p:tag name="KSO_WM_UNIT_TEXT_FILL_TYPE" val="1"/>
  <p:tag name="KSO_WM_UNIT_USESOURCEFORMAT_APPLY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3357_4*l_h_f*1_4_1"/>
  <p:tag name="KSO_WM_TEMPLATE_CATEGORY" val="custom"/>
  <p:tag name="KSO_WM_TEMPLATE_INDEX" val="20193357"/>
  <p:tag name="KSO_WM_UNIT_LAYERLEVEL" val="1_1_1"/>
  <p:tag name="KSO_WM_TAG_VERSION" val="1.0"/>
  <p:tag name="KSO_WM_BEAUTIFY_FLAG" val="#wm#"/>
  <p:tag name="KSO_WM_DIAGRAM_GROUP_CODE" val="l1-1"/>
  <p:tag name="KSO_WM_UNIT_PRESET_TEXT" val="单击此处添加文本具体内容"/>
  <p:tag name="KSO_WM_UNIT_VALUE" val="25"/>
  <p:tag name="KSO_WM_UNIT_TYPE" val="l_h_f"/>
  <p:tag name="KSO_WM_UNIT_INDEX" val="1_4_1"/>
  <p:tag name="KSO_WM_UNIT_NOCLEAR" val="0"/>
  <p:tag name="KSO_WM_UNIT_TEXT_FILL_FORE_SCHEMECOLOR_INDEX" val="13"/>
  <p:tag name="KSO_WM_UNIT_TEXT_FILL_TYPE" val="1"/>
  <p:tag name="KSO_WM_UNIT_USESOURCEFORMAT_APPLY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3357_4*l_i*1_3"/>
  <p:tag name="KSO_WM_TEMPLATE_CATEGORY" val="custom"/>
  <p:tag name="KSO_WM_TEMPLATE_INDEX" val="20193357"/>
  <p:tag name="KSO_WM_UNIT_LAYERLEVEL" val="1_1"/>
  <p:tag name="KSO_WM_TAG_VERSION" val="1.0"/>
  <p:tag name="KSO_WM_BEAUTIFY_FLAG" val="#wm#"/>
  <p:tag name="KSO_WM_DIAGRAM_GROUP_CODE" val="l1-1"/>
  <p:tag name="KSO_WM_UNIT_TYPE" val="l_i"/>
  <p:tag name="KSO_WM_UNIT_INDEX" val="1_3"/>
  <p:tag name="KSO_WM_UNIT_LINE_FORE_SCHEMECOLOR_INDEX" val="14"/>
  <p:tag name="KSO_WM_UNIT_LINE_FILL_TYPE" val="2"/>
  <p:tag name="KSO_WM_UNIT_USESOURCEFORMAT_APPLY" val="1"/>
</p:tagLst>
</file>

<file path=ppt/tags/tag47.xml><?xml version="1.0" encoding="utf-8"?>
<p:tagLst xmlns:p="http://schemas.openxmlformats.org/presentationml/2006/main">
  <p:tag name="KSO_WM_TEMPLATE_CATEGORY" val="custom"/>
  <p:tag name="KSO_WM_TEMPLATE_INDEX" val="20193357"/>
  <p:tag name="KSO_WM_TAG_VERSION" val="1.0"/>
  <p:tag name="KSO_WM_SLIDE_ID" val="custom20193357_4"/>
  <p:tag name="KSO_WM_SLIDE_INDEX" val="4"/>
  <p:tag name="KSO_WM_SLIDE_ITEM_CNT" val="4"/>
  <p:tag name="KSO_WM_SLIDE_LAYOUT" val="a_d_l"/>
  <p:tag name="KSO_WM_SLIDE_LAYOUT_CNT" val="1_1_1"/>
  <p:tag name="KSO_WM_SLIDE_TYPE" val="contents"/>
  <p:tag name="KSO_WM_SLIDE_SUBTYPE" val="diag"/>
  <p:tag name="KSO_WM_BEAUTIFY_FLAG" val="#wm#"/>
  <p:tag name="KSO_WM_TEMPLATE_SUBCATEGORY" val="0"/>
  <p:tag name="KSO_WM_SLIDE_COLORSCHEME_VERSION" val="3.2"/>
  <p:tag name="KSO_WM_SLIDE_BACKGROUND_SUBSTITUTE_COLOR" val="30690"/>
  <p:tag name="KSO_WM_DIAGRAM_GROUP_CODE" val="l1-1"/>
  <p:tag name="KSO_WM_SLIDE_DIAGTYPE" val="l"/>
</p:tagLst>
</file>

<file path=ppt/tags/tag4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3369_7*a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93369_7*f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PRESET_TEXT" val="01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3369_7*e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SLIDE_ID" val="custom20193369_7"/>
  <p:tag name="KSO_WM_TEMPLATE_SUBCATEGORY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193369"/>
  <p:tag name="KSO_WM_SLIDE_TYPE" val="sectionTitle"/>
  <p:tag name="KSO_WM_SLIDE_SUBTYPE" val="pureTxt"/>
  <p:tag name="KSO_WM_SLIDE_LAYOUT" val="a_e_f"/>
  <p:tag name="KSO_WM_SLIDE_LAYOUT_CNT" val="1_1_1"/>
</p:tagLst>
</file>

<file path=ppt/tags/tag5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3369_7*a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93369_7*f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PRESET_TEXT" val="01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3369_7*e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SLIDE_ID" val="custom20193369_7"/>
  <p:tag name="KSO_WM_TEMPLATE_SUBCATEGORY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193369"/>
  <p:tag name="KSO_WM_SLIDE_TYPE" val="sectionTitle"/>
  <p:tag name="KSO_WM_SLIDE_SUBTYPE" val="pureTxt"/>
  <p:tag name="KSO_WM_SLIDE_LAYOUT" val="a_e_f"/>
  <p:tag name="KSO_WM_SLIDE_LAYOUT_CNT" val="1_1_1"/>
</p:tagLst>
</file>

<file path=ppt/tags/tag56.xml><?xml version="1.0" encoding="utf-8"?>
<p:tagLst xmlns:p="http://schemas.openxmlformats.org/presentationml/2006/main">
  <p:tag name="KSO_WM_SLIDE_MODEL_TYPE" val="dynamicNum"/>
</p:tagLst>
</file>

<file path=ppt/tags/tag5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3369_7*a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93369_7*f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PRESET_TEXT" val="01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3369_7*e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SLIDE_ID" val="custom20193369_7"/>
  <p:tag name="KSO_WM_TEMPLATE_SUBCATEGORY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193369"/>
  <p:tag name="KSO_WM_SLIDE_TYPE" val="sectionTitle"/>
  <p:tag name="KSO_WM_SLIDE_SUBTYPE" val="pureTxt"/>
  <p:tag name="KSO_WM_SLIDE_LAYOUT" val="a_e_f"/>
  <p:tag name="KSO_WM_SLIDE_LAYOUT_CNT" val="1_1_1"/>
</p:tagLst>
</file>

<file path=ppt/tags/tag6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3369_7*a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PRESET_TEXT" val="01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3369_7*e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DIAGRAM_GROUP_CODE" val="q1-1"/>
  <p:tag name="KSO_WM_UNIT_TYPE" val="q_h_i"/>
  <p:tag name="KSO_WM_UNIT_INDEX" val="1_1_4"/>
  <p:tag name="KSO_WM_UNIT_ID" val="diagram20187631_2*q_h_i*1_1_4"/>
  <p:tag name="KSO_WM_TEMPLATE_CATEGORY" val="diagram"/>
  <p:tag name="KSO_WM_TEMPLATE_INDEX" val="20187631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DIAGRAM_GROUP_CODE" val="q1-1"/>
  <p:tag name="KSO_WM_UNIT_TYPE" val="q_h_i"/>
  <p:tag name="KSO_WM_UNIT_INDEX" val="1_3_4"/>
  <p:tag name="KSO_WM_UNIT_ID" val="diagram20187631_2*q_h_i*1_3_4"/>
  <p:tag name="KSO_WM_TEMPLATE_CATEGORY" val="diagram"/>
  <p:tag name="KSO_WM_TEMPLATE_INDEX" val="20187631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FILL_FORE_SCHEMECOLOR_INDEX" val="7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DIAGRAM_GROUP_CODE" val="q1-1"/>
  <p:tag name="KSO_WM_UNIT_TYPE" val="q_h_i"/>
  <p:tag name="KSO_WM_UNIT_INDEX" val="1_2_4"/>
  <p:tag name="KSO_WM_UNIT_ID" val="diagram20187631_2*q_h_i*1_2_4"/>
  <p:tag name="KSO_WM_TEMPLATE_CATEGORY" val="diagram"/>
  <p:tag name="KSO_WM_TEMPLATE_INDEX" val="20187631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DIAGRAM_GROUP_CODE" val="q1-1"/>
  <p:tag name="KSO_WM_UNIT_TYPE" val="q_h_i"/>
  <p:tag name="KSO_WM_UNIT_INDEX" val="1_1_5"/>
  <p:tag name="KSO_WM_UNIT_ID" val="diagram20187631_2*q_h_i*1_1_5"/>
  <p:tag name="KSO_WM_TEMPLATE_CATEGORY" val="diagram"/>
  <p:tag name="KSO_WM_TEMPLATE_INDEX" val="20187631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DIAGRAM_GROUP_CODE" val="q1-1"/>
  <p:tag name="KSO_WM_UNIT_TYPE" val="q_h_i"/>
  <p:tag name="KSO_WM_UNIT_INDEX" val="1_1_6"/>
  <p:tag name="KSO_WM_UNIT_ID" val="diagram20187631_2*q_h_i*1_1_6"/>
  <p:tag name="KSO_WM_TEMPLATE_CATEGORY" val="diagram"/>
  <p:tag name="KSO_WM_TEMPLATE_INDEX" val="20187631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TEXT_FILL_FORE_SCHEMECOLOR_INDEX" val="14"/>
  <p:tag name="KSO_WM_UNIT_TEXT_FILL_TYPE" val="1"/>
  <p:tag name="KSO_WM_UNIT_USESOURCEFORMAT_APPLY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DIAGRAM_GROUP_CODE" val="q1-1"/>
  <p:tag name="KSO_WM_UNIT_TYPE" val="q_h_i"/>
  <p:tag name="KSO_WM_UNIT_INDEX" val="1_2_5"/>
  <p:tag name="KSO_WM_UNIT_ID" val="diagram20187631_2*q_h_i*1_2_5"/>
  <p:tag name="KSO_WM_TEMPLATE_CATEGORY" val="diagram"/>
  <p:tag name="KSO_WM_TEMPLATE_INDEX" val="20187631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TEXT_FILL_FORE_SCHEMECOLOR_INDEX" val="14"/>
  <p:tag name="KSO_WM_UNIT_TEXT_FILL_TYPE" val="1"/>
  <p:tag name="KSO_WM_UNIT_USESOURCEFORMAT_APPLY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DIAGRAM_GROUP_CODE" val="q1-1"/>
  <p:tag name="KSO_WM_UNIT_TYPE" val="q_h_i"/>
  <p:tag name="KSO_WM_UNIT_INDEX" val="1_3_6"/>
  <p:tag name="KSO_WM_UNIT_ID" val="diagram20187631_2*q_h_i*1_3_6"/>
  <p:tag name="KSO_WM_TEMPLATE_CATEGORY" val="diagram"/>
  <p:tag name="KSO_WM_TEMPLATE_INDEX" val="20187631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TEXT_FILL_FORE_SCHEMECOLOR_INDEX" val="14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DIAGRAM_GROUP_CODE" val="q1-1"/>
  <p:tag name="KSO_WM_UNIT_TYPE" val="q_h_i"/>
  <p:tag name="KSO_WM_UNIT_INDEX" val="1_2_1"/>
  <p:tag name="KSO_WM_UNIT_ID" val="diagram20187631_2*q_h_i*1_2_1"/>
  <p:tag name="KSO_WM_TEMPLATE_CATEGORY" val="diagram"/>
  <p:tag name="KSO_WM_TEMPLATE_INDEX" val="20187631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TEXT_FILL_FORE_SCHEMECOLOR_INDEX" val="6"/>
  <p:tag name="KSO_WM_UNIT_TEXT_FILL_TYPE" val="1"/>
  <p:tag name="KSO_WM_UNIT_USESOURCEFORMAT_APPLY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DIAGRAM_GROUP_CODE" val="q1-1"/>
  <p:tag name="KSO_WM_UNIT_TYPE" val="q_h_f"/>
  <p:tag name="KSO_WM_UNIT_INDEX" val="1_2_1"/>
  <p:tag name="KSO_WM_UNIT_ID" val="diagram20187631_2*q_h_f*1_2_1"/>
  <p:tag name="KSO_WM_TEMPLATE_CATEGORY" val="diagram"/>
  <p:tag name="KSO_WM_TEMPLATE_INDEX" val="20187631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72.xml><?xml version="1.0" encoding="utf-8"?>
<p:tagLst xmlns:p="http://schemas.openxmlformats.org/presentationml/2006/main">
  <p:tag name="KSO_WM_UNIT_ISCONTENTSTITLE" val="0"/>
  <p:tag name="KSO_WM_UNIT_HIGHLIGHT" val="0"/>
  <p:tag name="KSO_WM_UNIT_COMPATIBLE" val="0"/>
  <p:tag name="KSO_WM_DIAGRAM_GROUP_CODE" val="q1-1"/>
  <p:tag name="KSO_WM_UNIT_TYPE" val="q_h_a"/>
  <p:tag name="KSO_WM_UNIT_INDEX" val="1_2_1"/>
  <p:tag name="KSO_WM_UNIT_ID" val="diagram20187631_2*q_h_a*1_2_1"/>
  <p:tag name="KSO_WM_TEMPLATE_CATEGORY" val="diagram"/>
  <p:tag name="KSO_WM_TEMPLATE_INDEX" val="20187631"/>
  <p:tag name="KSO_WM_UNIT_LAYERLEVEL" val="1_1_1"/>
  <p:tag name="KSO_WM_TAG_VERSION" val="1.0"/>
  <p:tag name="KSO_WM_BEAUTIFY_FLAG" val="#wm#"/>
  <p:tag name="KSO_WM_UNIT_PRESET_TEXT" val="添加标题"/>
  <p:tag name="KSO_WM_UNIT_NOCLEAR" val="0"/>
  <p:tag name="KSO_WM_UNIT_DIAGRAM_ISNUMVISUAL" val="0"/>
  <p:tag name="KSO_WM_UNIT_DIAGRAM_ISREFERUNIT" val="0"/>
  <p:tag name="KSO_WM_UNIT_TEXT_FILL_FORE_SCHEMECOLOR_INDEX" val="6"/>
  <p:tag name="KSO_WM_UNIT_TEXT_FILL_TYPE" val="1"/>
  <p:tag name="KSO_WM_UNIT_USESOURCEFORMAT_APPLY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DIAGRAM_GROUP_CODE" val="q1-1"/>
  <p:tag name="KSO_WM_UNIT_TYPE" val="q_h_i"/>
  <p:tag name="KSO_WM_UNIT_INDEX" val="1_2_3"/>
  <p:tag name="KSO_WM_UNIT_ID" val="diagram20187631_2*q_h_i*1_2_3"/>
  <p:tag name="KSO_WM_TEMPLATE_CATEGORY" val="diagram"/>
  <p:tag name="KSO_WM_TEMPLATE_INDEX" val="20187631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LINE_FORE_SCHEMECOLOR_INDEX" val="14"/>
  <p:tag name="KSO_WM_UNIT_LINE_FILL_TYPE" val="2"/>
  <p:tag name="KSO_WM_UNIT_USESOURCEFORMAT_APPLY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DIAGRAM_GROUP_CODE" val="q1-1"/>
  <p:tag name="KSO_WM_UNIT_TYPE" val="q_h_i"/>
  <p:tag name="KSO_WM_UNIT_INDEX" val="1_1_3"/>
  <p:tag name="KSO_WM_UNIT_ID" val="diagram20187631_2*q_h_i*1_1_3"/>
  <p:tag name="KSO_WM_TEMPLATE_CATEGORY" val="diagram"/>
  <p:tag name="KSO_WM_TEMPLATE_INDEX" val="20187631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DIAGRAM_GROUP_CODE" val="q1-1"/>
  <p:tag name="KSO_WM_UNIT_TYPE" val="q_h_f"/>
  <p:tag name="KSO_WM_UNIT_INDEX" val="1_1_1"/>
  <p:tag name="KSO_WM_UNIT_ID" val="diagram20187631_2*q_h_f*1_1_1"/>
  <p:tag name="KSO_WM_TEMPLATE_CATEGORY" val="diagram"/>
  <p:tag name="KSO_WM_TEMPLATE_INDEX" val="20187631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76.xml><?xml version="1.0" encoding="utf-8"?>
<p:tagLst xmlns:p="http://schemas.openxmlformats.org/presentationml/2006/main">
  <p:tag name="KSO_WM_UNIT_ISCONTENTSTITLE" val="0"/>
  <p:tag name="KSO_WM_UNIT_HIGHLIGHT" val="0"/>
  <p:tag name="KSO_WM_UNIT_COMPATIBLE" val="0"/>
  <p:tag name="KSO_WM_DIAGRAM_GROUP_CODE" val="q1-1"/>
  <p:tag name="KSO_WM_UNIT_TYPE" val="q_h_a"/>
  <p:tag name="KSO_WM_UNIT_INDEX" val="1_1_1"/>
  <p:tag name="KSO_WM_UNIT_ID" val="diagram20187631_2*q_h_a*1_1_1"/>
  <p:tag name="KSO_WM_TEMPLATE_CATEGORY" val="diagram"/>
  <p:tag name="KSO_WM_TEMPLATE_INDEX" val="20187631"/>
  <p:tag name="KSO_WM_UNIT_LAYERLEVEL" val="1_1_1"/>
  <p:tag name="KSO_WM_TAG_VERSION" val="1.0"/>
  <p:tag name="KSO_WM_BEAUTIFY_FLAG" val="#wm#"/>
  <p:tag name="KSO_WM_UNIT_PRESET_TEXT" val="添加标题"/>
  <p:tag name="KSO_WM_UNIT_NOCLEAR" val="0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DIAGRAM_GROUP_CODE" val="q1-1"/>
  <p:tag name="KSO_WM_UNIT_TYPE" val="q_h_i"/>
  <p:tag name="KSO_WM_UNIT_INDEX" val="1_1_1"/>
  <p:tag name="KSO_WM_UNIT_ID" val="diagram20187631_2*q_h_i*1_1_1"/>
  <p:tag name="KSO_WM_TEMPLATE_CATEGORY" val="diagram"/>
  <p:tag name="KSO_WM_TEMPLATE_INDEX" val="20187631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LINE_FORE_SCHEMECOLOR_INDEX" val="14"/>
  <p:tag name="KSO_WM_UNIT_LINE_FILL_TYPE" val="2"/>
  <p:tag name="KSO_WM_UNIT_USESOURCEFORMAT_APPLY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DIAGRAM_GROUP_CODE" val="q1-1"/>
  <p:tag name="KSO_WM_UNIT_TYPE" val="q_h_i"/>
  <p:tag name="KSO_WM_UNIT_INDEX" val="1_3_1"/>
  <p:tag name="KSO_WM_UNIT_ID" val="diagram20187631_2*q_h_i*1_3_1"/>
  <p:tag name="KSO_WM_TEMPLATE_CATEGORY" val="diagram"/>
  <p:tag name="KSO_WM_TEMPLATE_INDEX" val="20187631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TEXT_FILL_FORE_SCHEMECOLOR_INDEX" val="7"/>
  <p:tag name="KSO_WM_UNIT_TEXT_FILL_TYPE" val="1"/>
  <p:tag name="KSO_WM_UNIT_USESOURCEFORMAT_APPLY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DIAGRAM_GROUP_CODE" val="q1-1"/>
  <p:tag name="KSO_WM_UNIT_TYPE" val="q_h_f"/>
  <p:tag name="KSO_WM_UNIT_INDEX" val="1_3_1"/>
  <p:tag name="KSO_WM_UNIT_ID" val="diagram20187631_2*q_h_f*1_3_1"/>
  <p:tag name="KSO_WM_TEMPLATE_CATEGORY" val="diagram"/>
  <p:tag name="KSO_WM_TEMPLATE_INDEX" val="20187631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ISCONTENTSTITLE" val="0"/>
  <p:tag name="KSO_WM_UNIT_HIGHLIGHT" val="0"/>
  <p:tag name="KSO_WM_UNIT_COMPATIBLE" val="0"/>
  <p:tag name="KSO_WM_DIAGRAM_GROUP_CODE" val="q1-1"/>
  <p:tag name="KSO_WM_UNIT_TYPE" val="q_h_a"/>
  <p:tag name="KSO_WM_UNIT_INDEX" val="1_3_1"/>
  <p:tag name="KSO_WM_UNIT_ID" val="diagram20187631_2*q_h_a*1_3_1"/>
  <p:tag name="KSO_WM_TEMPLATE_CATEGORY" val="diagram"/>
  <p:tag name="KSO_WM_TEMPLATE_INDEX" val="20187631"/>
  <p:tag name="KSO_WM_UNIT_LAYERLEVEL" val="1_1_1"/>
  <p:tag name="KSO_WM_TAG_VERSION" val="1.0"/>
  <p:tag name="KSO_WM_BEAUTIFY_FLAG" val="#wm#"/>
  <p:tag name="KSO_WM_UNIT_PRESET_TEXT" val="添加标题"/>
  <p:tag name="KSO_WM_UNIT_NOCLEAR" val="0"/>
  <p:tag name="KSO_WM_UNIT_DIAGRAM_ISNUMVISUAL" val="0"/>
  <p:tag name="KSO_WM_UNIT_DIAGRAM_ISREFERUNIT" val="0"/>
  <p:tag name="KSO_WM_UNIT_TEXT_FILL_FORE_SCHEMECOLOR_INDEX" val="7"/>
  <p:tag name="KSO_WM_UNIT_TEXT_FILL_TYPE" val="1"/>
  <p:tag name="KSO_WM_UNIT_USESOURCEFORMAT_APPLY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DIAGRAM_GROUP_CODE" val="q1-1"/>
  <p:tag name="KSO_WM_UNIT_TYPE" val="q_h_i"/>
  <p:tag name="KSO_WM_UNIT_INDEX" val="1_3_3"/>
  <p:tag name="KSO_WM_UNIT_ID" val="diagram20187631_2*q_h_i*1_3_3"/>
  <p:tag name="KSO_WM_TEMPLATE_CATEGORY" val="diagram"/>
  <p:tag name="KSO_WM_TEMPLATE_INDEX" val="20187631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LINE_FORE_SCHEMECOLOR_INDEX" val="14"/>
  <p:tag name="KSO_WM_UNIT_LINE_FILL_TYPE" val="2"/>
  <p:tag name="KSO_WM_UNIT_USESOURCEFORMAT_APPLY" val="1"/>
</p:tagLst>
</file>

<file path=ppt/tags/tag82.xml><?xml version="1.0" encoding="utf-8"?>
<p:tagLst xmlns:p="http://schemas.openxmlformats.org/presentationml/2006/main">
  <p:tag name="KSO_WM_UNIT_ISCONTENTSTITLE" val="0"/>
  <p:tag name="KSO_WM_UNIT_VALUE" val="5"/>
  <p:tag name="KSO_WM_UNIT_HIGHLIGHT" val="0"/>
  <p:tag name="KSO_WM_UNIT_COMPATIBLE" val="0"/>
  <p:tag name="KSO_WM_DIAGRAM_GROUP_CODE" val="q1-1"/>
  <p:tag name="KSO_WM_UNIT_TYPE" val="g"/>
  <p:tag name="KSO_WM_UNIT_INDEX" val="1"/>
  <p:tag name="KSO_WM_UNIT_ID" val="diagram20187631_2*g*1"/>
  <p:tag name="KSO_WM_TEMPLATE_CATEGORY" val="diagram"/>
  <p:tag name="KSO_WM_TEMPLATE_INDEX" val="20187631"/>
  <p:tag name="KSO_WM_UNIT_LAYERLEVEL" val="1"/>
  <p:tag name="KSO_WM_TAG_VERSION" val="1.0"/>
  <p:tag name="KSO_WM_BEAUTIFY_FLAG" val="#wm#"/>
  <p:tag name="KSO_WM_UNIT_PRESET_TEXT" val="添加标题"/>
  <p:tag name="KSO_WM_UNIT_RELATE_UNITID" val="layout_q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8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3369_7*a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PRESET_TEXT" val="01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3369_7*e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3369_7*a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PRESET_TEXT" val="01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3369_7*e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3369_7*a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PRESET_TEXT" val="01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3369_7*e*1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ID" val="custom20193369_7"/>
  <p:tag name="KSO_WM_TEMPLATE_SUBCATEGORY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193369"/>
  <p:tag name="KSO_WM_SLIDE_TYPE" val="sectionTitle"/>
  <p:tag name="KSO_WM_SLIDE_SUBTYPE" val="pureTxt"/>
  <p:tag name="KSO_WM_SLIDE_LAYOUT" val="a_e_f"/>
  <p:tag name="KSO_WM_SLIDE_LAYOUT_CNT" val="1_1_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i"/>
  <p:tag name="KSO_WM_UNIT_INDEX" val="1_1"/>
  <p:tag name="KSO_WM_UNIT_ID" val="diagram20201435_1*r_i*1_1"/>
  <p:tag name="KSO_WM_TEMPLATE_CATEGORY" val="diagram"/>
  <p:tag name="KSO_WM_TEMPLATE_INDEX" val="20201435"/>
  <p:tag name="KSO_WM_UNIT_LAYERLEVEL" val="1_1"/>
  <p:tag name="KSO_WM_TAG_VERSION" val="1.0"/>
  <p:tag name="KSO_WM_BEAUTIFY_FLAG" val="#wm#"/>
  <p:tag name="KSO_WM_UNIT_DIAGRAM_CONTRAST_TITLE_CNT" val="2"/>
  <p:tag name="KSO_WM_UNIT_DIAGRAM_DIMENSION_TITLE_CNT" val="4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i"/>
  <p:tag name="KSO_WM_UNIT_INDEX" val="1_2"/>
  <p:tag name="KSO_WM_UNIT_ID" val="diagram20201435_1*r_i*1_2"/>
  <p:tag name="KSO_WM_TEMPLATE_CATEGORY" val="diagram"/>
  <p:tag name="KSO_WM_TEMPLATE_INDEX" val="20201435"/>
  <p:tag name="KSO_WM_UNIT_LAYERLEVEL" val="1_1"/>
  <p:tag name="KSO_WM_TAG_VERSION" val="1.0"/>
  <p:tag name="KSO_WM_BEAUTIFY_FLAG" val="#wm#"/>
  <p:tag name="KSO_WM_UNIT_DIAGRAM_CONTRAST_TITLE_CNT" val="2"/>
  <p:tag name="KSO_WM_UNIT_DIAGRAM_DIMENSION_TITLE_CNT" val="4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92.xml><?xml version="1.0" encoding="utf-8"?>
<p:tagLst xmlns:p="http://schemas.openxmlformats.org/presentationml/2006/main">
  <p:tag name="KSO_WM_UNIT_PRESET_TEXT" val="添加标题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t"/>
  <p:tag name="KSO_WM_UNIT_INDEX" val="1_1"/>
  <p:tag name="KSO_WM_UNIT_ID" val="diagram20201435_1*r_t*1_1"/>
  <p:tag name="KSO_WM_TEMPLATE_CATEGORY" val="diagram"/>
  <p:tag name="KSO_WM_TEMPLATE_INDEX" val="20201435"/>
  <p:tag name="KSO_WM_UNIT_LAYERLEVEL" val="1_1"/>
  <p:tag name="KSO_WM_TAG_VERSION" val="1.0"/>
  <p:tag name="KSO_WM_BEAUTIFY_FLAG" val="#wm#"/>
  <p:tag name="KSO_WM_UNIT_DIAGRAM_CONTRAST_TITLE_CNT" val="2"/>
  <p:tag name="KSO_WM_UNIT_DIAGRAM_DIMENSION_TITLE_CNT" val="4"/>
  <p:tag name="KSO_WM_UNIT_TEXT_FILL_FORE_SCHEMECOLOR_INDEX" val="5"/>
  <p:tag name="KSO_WM_UNIT_TEXT_FILL_TYPE" val="1"/>
  <p:tag name="KSO_WM_UNIT_USESOURCEFORMAT_APPLY" val="1"/>
</p:tagLst>
</file>

<file path=ppt/tags/tag93.xml><?xml version="1.0" encoding="utf-8"?>
<p:tagLst xmlns:p="http://schemas.openxmlformats.org/presentationml/2006/main">
  <p:tag name="KSO_WM_UNIT_PRESET_TEXT" val="添加标题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t"/>
  <p:tag name="KSO_WM_UNIT_INDEX" val="1_2"/>
  <p:tag name="KSO_WM_UNIT_ID" val="diagram20201435_1*r_t*1_2"/>
  <p:tag name="KSO_WM_TEMPLATE_CATEGORY" val="diagram"/>
  <p:tag name="KSO_WM_TEMPLATE_INDEX" val="20201435"/>
  <p:tag name="KSO_WM_UNIT_LAYERLEVEL" val="1_1"/>
  <p:tag name="KSO_WM_TAG_VERSION" val="1.0"/>
  <p:tag name="KSO_WM_BEAUTIFY_FLAG" val="#wm#"/>
  <p:tag name="KSO_WM_UNIT_DIAGRAM_CONTRAST_TITLE_CNT" val="2"/>
  <p:tag name="KSO_WM_UNIT_DIAGRAM_DIMENSION_TITLE_CNT" val="4"/>
  <p:tag name="KSO_WM_UNIT_TEXT_FILL_FORE_SCHEMECOLOR_INDEX" val="6"/>
  <p:tag name="KSO_WM_UNIT_TEXT_FILL_TYPE" val="1"/>
  <p:tag name="KSO_WM_UNIT_USESOURCEFORMAT_APPLY" val="1"/>
</p:tagLst>
</file>

<file path=ppt/tags/tag94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44"/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v"/>
  <p:tag name="KSO_WM_UNIT_INDEX" val="1_1"/>
  <p:tag name="KSO_WM_UNIT_ID" val="diagram20201435_1*r_v*1_1"/>
  <p:tag name="KSO_WM_TEMPLATE_CATEGORY" val="diagram"/>
  <p:tag name="KSO_WM_TEMPLATE_INDEX" val="20201435"/>
  <p:tag name="KSO_WM_UNIT_LAYERLEVEL" val="1_1"/>
  <p:tag name="KSO_WM_TAG_VERSION" val="1.0"/>
  <p:tag name="KSO_WM_BEAUTIFY_FLAG" val="#wm#"/>
  <p:tag name="KSO_WM_UNIT_DIAGRAM_CONTRAST_TITLE_CNT" val="2"/>
  <p:tag name="KSO_WM_UNIT_DIAGRAM_DIMENSION_TITLE_CNT" val="4"/>
  <p:tag name="KSO_WM_UNIT_TEXT_FILL_FORE_SCHEMECOLOR_INDEX" val="13"/>
  <p:tag name="KSO_WM_UNIT_TEXT_FILL_TYPE" val="1"/>
  <p:tag name="KSO_WM_UNIT_USESOURCEFORMAT_APPLY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i"/>
  <p:tag name="KSO_WM_UNIT_INDEX" val="1_3"/>
  <p:tag name="KSO_WM_UNIT_ID" val="diagram20201435_1*r_i*1_3"/>
  <p:tag name="KSO_WM_TEMPLATE_CATEGORY" val="diagram"/>
  <p:tag name="KSO_WM_TEMPLATE_INDEX" val="20201435"/>
  <p:tag name="KSO_WM_UNIT_LAYERLEVEL" val="1_1"/>
  <p:tag name="KSO_WM_TAG_VERSION" val="1.0"/>
  <p:tag name="KSO_WM_BEAUTIFY_FLAG" val="#wm#"/>
  <p:tag name="KSO_WM_UNIT_DIAGRAM_CONTRAST_TITLE_CNT" val="2"/>
  <p:tag name="KSO_WM_UNIT_DIAGRAM_DIMENSION_TITLE_CNT" val="4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96.xml><?xml version="1.0" encoding="utf-8"?>
<p:tagLst xmlns:p="http://schemas.openxmlformats.org/presentationml/2006/main">
  <p:tag name="KSO_WM_UNIT_VALUE" val="40*48"/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x"/>
  <p:tag name="KSO_WM_UNIT_INDEX" val="1_1"/>
  <p:tag name="KSO_WM_UNIT_ID" val="diagram20201435_1*r_x*1_1"/>
  <p:tag name="KSO_WM_TEMPLATE_CATEGORY" val="diagram"/>
  <p:tag name="KSO_WM_TEMPLATE_INDEX" val="20201435"/>
  <p:tag name="KSO_WM_UNIT_LAYERLEVEL" val="1_1"/>
  <p:tag name="KSO_WM_TAG_VERSION" val="1.0"/>
  <p:tag name="KSO_WM_BEAUTIFY_FLAG" val="#wm#"/>
  <p:tag name="KSO_WM_UNIT_DIAGRAM_CONTRAST_TITLE_CNT" val="2"/>
  <p:tag name="KSO_WM_UNIT_DIAGRAM_DIMENSION_TITLE_CNT" val="4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97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44"/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v"/>
  <p:tag name="KSO_WM_UNIT_INDEX" val="1_2"/>
  <p:tag name="KSO_WM_UNIT_ID" val="diagram20201435_1*r_v*1_2"/>
  <p:tag name="KSO_WM_TEMPLATE_CATEGORY" val="diagram"/>
  <p:tag name="KSO_WM_TEMPLATE_INDEX" val="20201435"/>
  <p:tag name="KSO_WM_UNIT_LAYERLEVEL" val="1_1"/>
  <p:tag name="KSO_WM_TAG_VERSION" val="1.0"/>
  <p:tag name="KSO_WM_BEAUTIFY_FLAG" val="#wm#"/>
  <p:tag name="KSO_WM_UNIT_DIAGRAM_CONTRAST_TITLE_CNT" val="2"/>
  <p:tag name="KSO_WM_UNIT_DIAGRAM_DIMENSION_TITLE_CNT" val="4"/>
  <p:tag name="KSO_WM_UNIT_TEXT_FILL_FORE_SCHEMECOLOR_INDEX" val="13"/>
  <p:tag name="KSO_WM_UNIT_TEXT_FILL_TYPE" val="1"/>
  <p:tag name="KSO_WM_UNIT_USESOURCEFORMAT_APPLY" val="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i"/>
  <p:tag name="KSO_WM_UNIT_INDEX" val="1_4"/>
  <p:tag name="KSO_WM_UNIT_ID" val="diagram20201435_1*r_i*1_4"/>
  <p:tag name="KSO_WM_TEMPLATE_CATEGORY" val="diagram"/>
  <p:tag name="KSO_WM_TEMPLATE_INDEX" val="20201435"/>
  <p:tag name="KSO_WM_UNIT_LAYERLEVEL" val="1_1"/>
  <p:tag name="KSO_WM_TAG_VERSION" val="1.0"/>
  <p:tag name="KSO_WM_BEAUTIFY_FLAG" val="#wm#"/>
  <p:tag name="KSO_WM_UNIT_DIAGRAM_CONTRAST_TITLE_CNT" val="2"/>
  <p:tag name="KSO_WM_UNIT_DIAGRAM_DIMENSION_TITLE_CNT" val="4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99.xml><?xml version="1.0" encoding="utf-8"?>
<p:tagLst xmlns:p="http://schemas.openxmlformats.org/presentationml/2006/main">
  <p:tag name="KSO_WM_UNIT_VALUE" val="40*40"/>
  <p:tag name="KSO_WM_UNIT_HIGHLIGHT" val="0"/>
  <p:tag name="KSO_WM_UNIT_COMPATIBLE" val="0"/>
  <p:tag name="KSO_WM_UNIT_DIAGRAM_ISNUMVISUAL" val="0"/>
  <p:tag name="KSO_WM_UNIT_DIAGRAM_ISREFERUNIT" val="0"/>
  <p:tag name="KSO_WM_DIAGRAM_GROUP_CODE" val="r1-1"/>
  <p:tag name="KSO_WM_UNIT_TYPE" val="r_x"/>
  <p:tag name="KSO_WM_UNIT_INDEX" val="1_2"/>
  <p:tag name="KSO_WM_UNIT_ID" val="diagram20201435_1*r_x*1_2"/>
  <p:tag name="KSO_WM_TEMPLATE_CATEGORY" val="diagram"/>
  <p:tag name="KSO_WM_TEMPLATE_INDEX" val="20201435"/>
  <p:tag name="KSO_WM_UNIT_LAYERLEVEL" val="1_1"/>
  <p:tag name="KSO_WM_TAG_VERSION" val="1.0"/>
  <p:tag name="KSO_WM_BEAUTIFY_FLAG" val="#wm#"/>
  <p:tag name="KSO_WM_UNIT_DIAGRAM_CONTRAST_TITLE_CNT" val="2"/>
  <p:tag name="KSO_WM_UNIT_DIAGRAM_DIMENSION_TITLE_CNT" val="4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6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思源黑体 CN Medium" panose="020B0600000000000000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6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Han Sans CN Bold Bold"/>
            <a:ea typeface="Source Han Sans CN Bold Bold"/>
            <a:cs typeface="Source Han Sans CN Bold Bold"/>
            <a:sym typeface="Source Han Sans CN Bol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Source Han Sans CN Medium"/>
        <a:ea typeface="Source Han Sans CN Medium"/>
        <a:cs typeface="Source Han Sans CN Medium"/>
      </a:majorFont>
      <a:minorFont>
        <a:latin typeface="Source Han Sans CN Medium"/>
        <a:ea typeface="Source Han Sans CN Medium"/>
        <a:cs typeface="Source Han Sans CN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6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思源黑体 CN Medium" panose="020B0600000000000000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6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Han Sans CN Bold Bold"/>
            <a:ea typeface="Source Han Sans CN Bold Bold"/>
            <a:cs typeface="Source Han Sans CN Bold Bold"/>
            <a:sym typeface="Source Han Sans CN Bol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5324</Words>
  <Application>WPS 演示</Application>
  <PresentationFormat>自定义</PresentationFormat>
  <Paragraphs>622</Paragraphs>
  <Slides>27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27</vt:i4>
      </vt:variant>
    </vt:vector>
  </HeadingPairs>
  <TitlesOfParts>
    <vt:vector size="51" baseType="lpstr">
      <vt:lpstr>Arial</vt:lpstr>
      <vt:lpstr>宋体</vt:lpstr>
      <vt:lpstr>Wingdings</vt:lpstr>
      <vt:lpstr>Source Han Sans CN Bold Bold</vt:lpstr>
      <vt:lpstr>思源黑体 CN Medium</vt:lpstr>
      <vt:lpstr>思源黑体 CN Light</vt:lpstr>
      <vt:lpstr>思源黑体 CN Normal</vt:lpstr>
      <vt:lpstr>思源黑体 CN Regular</vt:lpstr>
      <vt:lpstr>思源黑体 CN ExtraLight</vt:lpstr>
      <vt:lpstr>(使用中文字体)</vt:lpstr>
      <vt:lpstr>汉仪旗黑-85S</vt:lpstr>
      <vt:lpstr>思源黑体 CN Bold</vt:lpstr>
      <vt:lpstr>黑体</vt:lpstr>
      <vt:lpstr>微软雅黑</vt:lpstr>
      <vt:lpstr>Helvetica</vt:lpstr>
      <vt:lpstr>思源黑体 CN</vt:lpstr>
      <vt:lpstr>Arial Unicode MS</vt:lpstr>
      <vt:lpstr>Calibri Light</vt:lpstr>
      <vt:lpstr>Segoe UI</vt:lpstr>
      <vt:lpstr>Calibri</vt:lpstr>
      <vt:lpstr>Segoe Print</vt:lpstr>
      <vt:lpstr>White</vt:lpstr>
      <vt:lpstr>1_自定义设计方案</vt:lpstr>
      <vt:lpstr>自定义设计方案</vt:lpstr>
      <vt:lpstr>PowerPoint 演示文稿</vt:lpstr>
      <vt:lpstr>PowerPoint 演示文稿</vt:lpstr>
      <vt:lpstr>1.1 公司简介</vt:lpstr>
      <vt:lpstr>维格智数-公司简介</vt:lpstr>
      <vt:lpstr>1.2 服务-数字化转型规划</vt:lpstr>
      <vt:lpstr>痛点分析</vt:lpstr>
      <vt:lpstr>2.1 企业现况</vt:lpstr>
      <vt:lpstr>数字化规划方案</vt:lpstr>
      <vt:lpstr>三维一体的会员管理体系</vt:lpstr>
      <vt:lpstr>3.1.1 三维一体的会员体系（管理）</vt:lpstr>
      <vt:lpstr>社交游戏化的会员营销体系</vt:lpstr>
      <vt:lpstr>3.2.1 社交游戏化（示例）</vt:lpstr>
      <vt:lpstr>3.2.2 社交游戏化（示例）</vt:lpstr>
      <vt:lpstr>3.2.3 社交游戏化（示例）</vt:lpstr>
      <vt:lpstr>维格数表—企业级数据工作台</vt:lpstr>
      <vt:lpstr>3.2.1 VIKADATA（维格数表）</vt:lpstr>
      <vt:lpstr>3.2.3 全局业务流程剖视图</vt:lpstr>
      <vt:lpstr>专业优势与合作流程</vt:lpstr>
      <vt:lpstr>4.1 我们的优势</vt:lpstr>
      <vt:lpstr>4.2 核心竞争力</vt:lpstr>
      <vt:lpstr>4.3 合作流程</vt:lpstr>
      <vt:lpstr>4.4 团队介绍</vt:lpstr>
      <vt:lpstr>数字化核心认知</vt:lpstr>
      <vt:lpstr>附：数字化核心认知 - 三角色</vt:lpstr>
      <vt:lpstr>附：数字化核心认知 - 三价值</vt:lpstr>
      <vt:lpstr>附：数字化核心认知 - 三支柱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潘嘉文 KelvinPoon</cp:lastModifiedBy>
  <cp:revision>193</cp:revision>
  <cp:lastPrinted>2019-08-23T05:52:00Z</cp:lastPrinted>
  <dcterms:created xsi:type="dcterms:W3CDTF">2019-08-23T05:52:00Z</dcterms:created>
  <dcterms:modified xsi:type="dcterms:W3CDTF">2019-08-26T08:21:34Z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