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11"/>
  </p:notesMasterIdLst>
  <p:handoutMasterIdLst>
    <p:handoutMasterId r:id="rId33"/>
  </p:handoutMasterIdLst>
  <p:sldIdLst>
    <p:sldId id="299" r:id="rId4"/>
    <p:sldId id="339" r:id="rId5"/>
    <p:sldId id="340" r:id="rId6"/>
    <p:sldId id="341" r:id="rId7"/>
    <p:sldId id="342" r:id="rId8"/>
    <p:sldId id="345" r:id="rId9"/>
    <p:sldId id="346" r:id="rId10"/>
    <p:sldId id="347" r:id="rId12"/>
    <p:sldId id="348" r:id="rId13"/>
    <p:sldId id="330" r:id="rId14"/>
    <p:sldId id="356" r:id="rId15"/>
    <p:sldId id="349" r:id="rId16"/>
    <p:sldId id="350" r:id="rId17"/>
    <p:sldId id="358" r:id="rId18"/>
    <p:sldId id="280" r:id="rId19"/>
    <p:sldId id="273" r:id="rId20"/>
    <p:sldId id="379" r:id="rId21"/>
    <p:sldId id="380" r:id="rId22"/>
    <p:sldId id="381" r:id="rId23"/>
    <p:sldId id="382" r:id="rId24"/>
    <p:sldId id="383" r:id="rId25"/>
    <p:sldId id="257" r:id="rId26"/>
    <p:sldId id="351" r:id="rId27"/>
    <p:sldId id="352" r:id="rId28"/>
    <p:sldId id="353" r:id="rId29"/>
    <p:sldId id="354" r:id="rId30"/>
    <p:sldId id="361" r:id="rId31"/>
    <p:sldId id="355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/>
    <p:restoredTop sz="94671"/>
  </p:normalViewPr>
  <p:slideViewPr>
    <p:cSldViewPr snapToGrid="0" snapToObjects="1" showGuides="1">
      <p:cViewPr varScale="1">
        <p:scale>
          <a:sx n="50" d="100"/>
          <a:sy n="50" d="100"/>
        </p:scale>
        <p:origin x="576" y="160"/>
      </p:cViewPr>
      <p:guideLst>
        <p:guide orient="horz" pos="4260"/>
        <p:guide pos="74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1pPr>
    <a:lvl2pPr indent="228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2pPr>
    <a:lvl3pPr indent="457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3pPr>
    <a:lvl4pPr indent="685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4pPr>
    <a:lvl5pPr indent="9144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5pPr>
    <a:lvl6pPr indent="11430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6pPr>
    <a:lvl7pPr indent="1371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7pPr>
    <a:lvl8pPr indent="1600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8pPr>
    <a:lvl9pPr indent="1828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2" name="任意多边形: 形状 3"/>
          <p:cNvSpPr/>
          <p:nvPr userDrawn="1">
            <p:custDataLst>
              <p:tags r:id="rId3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4"/>
            </p:custDataLst>
          </p:nvPr>
        </p:nvSpPr>
        <p:spPr>
          <a:xfrm>
            <a:off x="1933448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4" name="任意多边形: 形状 5"/>
          <p:cNvSpPr/>
          <p:nvPr userDrawn="1">
            <p:custDataLst>
              <p:tags r:id="rId5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6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8" name="任意多边形: 形状 9"/>
          <p:cNvSpPr/>
          <p:nvPr userDrawn="1">
            <p:custDataLst>
              <p:tags r:id="rId8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9" name="任意多边形: 形状 10"/>
          <p:cNvSpPr/>
          <p:nvPr userDrawn="1">
            <p:custDataLst>
              <p:tags r:id="rId9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rgbClr val="00B0F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937385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895482" y="4978400"/>
            <a:ext cx="10838370" cy="1790700"/>
          </a:xfrm>
        </p:spPr>
        <p:txBody>
          <a:bodyPr anchor="b">
            <a:normAutofit/>
          </a:bodyPr>
          <a:lstStyle>
            <a:lvl1pPr algn="l">
              <a:defRPr sz="8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895482" y="6927672"/>
            <a:ext cx="10838370" cy="203124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3"/>
            </p:custDataLst>
          </p:nvPr>
        </p:nvSpPr>
        <p:spPr>
          <a:xfrm rot="5160000">
            <a:off x="21422360" y="10711180"/>
            <a:ext cx="3345815" cy="2922905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5"/>
            </p:custDataLst>
          </p:nvPr>
        </p:nvSpPr>
        <p:spPr>
          <a:xfrm>
            <a:off x="21107400" y="12144375"/>
            <a:ext cx="3821430" cy="1571625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56005" y="541020"/>
            <a:ext cx="22159595" cy="76327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  <a:cs typeface="Source Han Sans CN Bold Bold"/>
                <a:sym typeface="Source Han Sans CN Bold 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6005" y="1315403"/>
            <a:ext cx="577215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2pPr>
            <a:lvl3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3pPr>
            <a:lvl4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4pPr>
            <a:lvl5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5pPr>
          </a:lstStyle>
          <a:p>
            <a:pPr lvl="0"/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51" name="矩形"/>
          <p:cNvSpPr/>
          <p:nvPr userDrawn="1"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</a:p>
        </p:txBody>
      </p:sp>
      <p:sp>
        <p:nvSpPr>
          <p:cNvPr id="2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rgbClr val="00B0F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937385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895482" y="4978400"/>
            <a:ext cx="10838370" cy="1790700"/>
          </a:xfrm>
        </p:spPr>
        <p:txBody>
          <a:bodyPr anchor="b">
            <a:normAutofit/>
          </a:bodyPr>
          <a:lstStyle>
            <a:lvl1pPr algn="l">
              <a:defRPr sz="8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895482" y="6927672"/>
            <a:ext cx="10838370" cy="203124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2" name="任意多边形: 形状 3"/>
          <p:cNvSpPr/>
          <p:nvPr userDrawn="1">
            <p:custDataLst>
              <p:tags r:id="rId3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4"/>
            </p:custDataLst>
          </p:nvPr>
        </p:nvSpPr>
        <p:spPr>
          <a:xfrm>
            <a:off x="1933448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4" name="任意多边形: 形状 5"/>
          <p:cNvSpPr/>
          <p:nvPr userDrawn="1">
            <p:custDataLst>
              <p:tags r:id="rId5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6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8" name="任意多边形: 形状 9"/>
          <p:cNvSpPr/>
          <p:nvPr userDrawn="1">
            <p:custDataLst>
              <p:tags r:id="rId8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9" name="任意多边形: 形状 10"/>
          <p:cNvSpPr/>
          <p:nvPr userDrawn="1">
            <p:custDataLst>
              <p:tags r:id="rId9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3"/>
            </p:custDataLst>
          </p:nvPr>
        </p:nvSpPr>
        <p:spPr>
          <a:xfrm rot="5160000">
            <a:off x="21422360" y="10711180"/>
            <a:ext cx="3345815" cy="2922905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5"/>
            </p:custDataLst>
          </p:nvPr>
        </p:nvSpPr>
        <p:spPr>
          <a:xfrm>
            <a:off x="21107400" y="12144375"/>
            <a:ext cx="3821430" cy="1571625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56005" y="541020"/>
            <a:ext cx="22159595" cy="76327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  <a:cs typeface="Source Han Sans CN Bold Bold"/>
                <a:sym typeface="Source Han Sans CN Bold 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6005" y="1315403"/>
            <a:ext cx="577215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2pPr>
            <a:lvl3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3pPr>
            <a:lvl4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4pPr>
            <a:lvl5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5pPr>
          </a:lstStyle>
          <a:p>
            <a:pPr lvl="0"/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51" name="矩形"/>
          <p:cNvSpPr/>
          <p:nvPr userDrawn="1"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  <a:endParaRPr sz="3200"/>
          </a:p>
        </p:txBody>
      </p:sp>
      <p:sp>
        <p:nvSpPr>
          <p:cNvPr id="2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0680" y="13072745"/>
            <a:ext cx="624205" cy="48069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>
            <a:spAutoFit/>
          </a:bodyPr>
          <a:lstStyle>
            <a:lvl1pPr>
              <a:defRPr sz="220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ea"/>
          <a:ea typeface="+mj-ea"/>
          <a:cs typeface="+mn-cs"/>
          <a:sym typeface="思源黑体 CN Medium" panose="020B0600000000000000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0680" y="13072745"/>
            <a:ext cx="624205" cy="48069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>
            <a:spAutoFit/>
          </a:bodyPr>
          <a:lstStyle>
            <a:lvl1pPr>
              <a:defRPr sz="220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ea"/>
          <a:ea typeface="+mj-ea"/>
          <a:cs typeface="+mn-cs"/>
          <a:sym typeface="思源黑体 CN Medium" panose="020B0600000000000000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0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9" Type="http://schemas.openxmlformats.org/officeDocument/2006/relationships/tags" Target="../tags/tag68.xml"/><Relationship Id="rId18" Type="http://schemas.openxmlformats.org/officeDocument/2006/relationships/tags" Target="../tags/tag67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tiff"/><Relationship Id="rId8" Type="http://schemas.openxmlformats.org/officeDocument/2006/relationships/image" Target="../media/image5.tiff"/><Relationship Id="rId7" Type="http://schemas.openxmlformats.org/officeDocument/2006/relationships/image" Target="../media/image4.tiff"/><Relationship Id="rId6" Type="http://schemas.openxmlformats.org/officeDocument/2006/relationships/image" Target="../media/image3.tiff"/><Relationship Id="rId5" Type="http://schemas.openxmlformats.org/officeDocument/2006/relationships/image" Target="../media/image6.jpeg"/><Relationship Id="rId4" Type="http://schemas.openxmlformats.org/officeDocument/2006/relationships/image" Target="../media/image2.tiff"/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8.tiff"/><Relationship Id="rId10" Type="http://schemas.openxmlformats.org/officeDocument/2006/relationships/image" Target="../media/image7.tif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1" Type="http://schemas.openxmlformats.org/officeDocument/2006/relationships/slideLayout" Target="../slideLayouts/slideLayout3.xml"/><Relationship Id="rId20" Type="http://schemas.openxmlformats.org/officeDocument/2006/relationships/tags" Target="../tags/tag92.xml"/><Relationship Id="rId2" Type="http://schemas.openxmlformats.org/officeDocument/2006/relationships/tags" Target="../tags/tag74.xml"/><Relationship Id="rId19" Type="http://schemas.openxmlformats.org/officeDocument/2006/relationships/tags" Target="../tags/tag9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microsoft.com/office/2007/relationships/hdphoto" Target="../media/image8.wdp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tiff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 userDrawn="1"/>
        </p:nvSpPr>
        <p:spPr>
          <a:xfrm>
            <a:off x="1895475" y="5797419"/>
            <a:ext cx="1774317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数字化转型规划书</a:t>
            </a:r>
            <a:r>
              <a:rPr lang="en-US" altLang="zh-CN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-</a:t>
            </a:r>
            <a:r>
              <a:rPr lang="zh-CN" altLang="en-US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阁兰秀服装设计</a:t>
            </a:r>
            <a:endParaRPr lang="zh-CN" altLang="en-US" sz="8000" dirty="0" smtClean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1064985" y="9207590"/>
            <a:ext cx="4097020" cy="409702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895475" y="7138035"/>
            <a:ext cx="12429490" cy="108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黑体" panose="02010609060101010101" charset="-122"/>
                <a:sym typeface="Source Han Sans CN Bold Bold"/>
              </a:rPr>
              <a:t>维格智数vikadata帮助组织实现全案数字化转型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cs typeface="黑体" panose="02010609060101010101" charset="-122"/>
              <a:sym typeface="Source Han Sans CN Bold Bold"/>
            </a:endParaRPr>
          </a:p>
          <a:p>
            <a:pPr marL="0" marR="0" indent="0" algn="l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黑体" panose="02010609060101010101" charset="-122"/>
                <a:sym typeface="Source Han Sans CN Bold Bold"/>
              </a:rPr>
              <a:t>带来更多的业务、更多的客户、更多的收入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cs typeface="黑体" panose="02010609060101010101" charset="-122"/>
              <a:sym typeface="Source Han Sans CN Bold Bold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006" y="10722300"/>
            <a:ext cx="1232263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×</a:t>
            </a:r>
            <a:endParaRPr kumimoji="0" lang="zh-CN" altLang="en-US" sz="6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pic>
        <p:nvPicPr>
          <p:cNvPr id="6" name="图片 5" descr="微信截图_20190807183018"/>
          <p:cNvPicPr>
            <a:picLocks noChangeAspect="1"/>
          </p:cNvPicPr>
          <p:nvPr/>
        </p:nvPicPr>
        <p:blipFill>
          <a:blip r:embed="rId2"/>
          <a:srcRect b="7451"/>
          <a:stretch>
            <a:fillRect/>
          </a:stretch>
        </p:blipFill>
        <p:spPr>
          <a:xfrm>
            <a:off x="6132195" y="10787380"/>
            <a:ext cx="6788150" cy="9385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hangingPunct="0"/>
            <a:r>
              <a:rPr lang="en-US" altLang="zh-CN" sz="4500" dirty="0" smtClean="0">
                <a:solidFill>
                  <a:srgbClr val="00B0F0"/>
                </a:solidFill>
                <a:sym typeface="+mn-ea"/>
              </a:rPr>
              <a:t>2</a:t>
            </a:r>
            <a:r>
              <a:rPr lang="en-US" altLang="zh-CN" sz="4500" dirty="0" smtClean="0">
                <a:solidFill>
                  <a:srgbClr val="00B0F0"/>
                </a:solidFill>
                <a:sym typeface="+mn-ea"/>
              </a:rPr>
              <a:t>.1</a:t>
            </a:r>
            <a:r>
              <a:rPr lang="zh-CN" altLang="en-US" sz="4500" dirty="0" smtClean="0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4500" dirty="0" smtClean="0">
                <a:solidFill>
                  <a:srgbClr val="00B0F0"/>
                </a:solidFill>
                <a:sym typeface="+mn-ea"/>
              </a:rPr>
              <a:t>企业现状</a:t>
            </a:r>
            <a:endParaRPr lang="zh-CN" altLang="en-US" sz="4500" dirty="0">
              <a:solidFill>
                <a:srgbClr val="00B0F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1056005" y="1345305"/>
            <a:ext cx="10308590" cy="513601"/>
          </a:xfrm>
        </p:spPr>
        <p:txBody>
          <a:bodyPr wrap="square"/>
          <a:lstStyle/>
          <a:p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</a:t>
            </a: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转型初步调研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2702" y="2668722"/>
            <a:ext cx="21005076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深圳阁兰秀服装设计有限公司，旗下共两个品牌：“阁兰秀”和“阁兰·苏珊”，全国范围</a:t>
            </a: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约50家门店，企业规模约</a:t>
            </a:r>
            <a:r>
              <a:rPr lang="en-US" altLang="zh-CN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500</a:t>
            </a: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人。</a:t>
            </a:r>
            <a:endParaRPr lang="zh-CN" altLang="en-US" sz="2800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2800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目前企业信息化程度较低，企业内部使用志华软件，除此以外并没有使用其他现在化信息化产品。</a:t>
            </a:r>
            <a:endParaRPr lang="zh-CN" altLang="en-US" sz="2800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27480" y="5190490"/>
          <a:ext cx="20521295" cy="634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1585"/>
                <a:gridCol w="15459710"/>
              </a:tblGrid>
              <a:tr h="88011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4000"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维度</a:t>
                      </a:r>
                      <a:endParaRPr lang="zh-CN" altLang="en-US" sz="4000"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4000"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现状</a:t>
                      </a:r>
                      <a:endParaRPr lang="zh-CN" altLang="en-US" sz="4000"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a:txBody>
                  <a:tcPr anchor="ctr" anchorCtr="0"/>
                </a:tc>
              </a:tr>
              <a:tr h="273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（前端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）营销</a:t>
                      </a:r>
                      <a:endParaRPr lang="zh-CN" altLang="en-US" sz="36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1. 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商业模式单一（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传统线下实体店为主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）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。</a:t>
                      </a:r>
                      <a:endParaRPr lang="zh-CN" altLang="en-US" sz="36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2. 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品牌意识不够重视（官网信息滞后、新媒体运营力度不足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）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。</a:t>
                      </a:r>
                      <a:endParaRPr lang="zh-CN" altLang="en-US" sz="36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3. 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销售渠道开拓力度不足（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平台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电商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、社群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电商、短视频电商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）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。</a:t>
                      </a:r>
                      <a:endParaRPr lang="zh-CN" altLang="en-US" sz="36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273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（后端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）管理</a:t>
                      </a:r>
                      <a:endParaRPr lang="zh-CN" altLang="en-US" sz="36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1. 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没有使用现代化的</a:t>
                      </a:r>
                      <a:r>
                        <a:rPr lang="en-US" altLang="zh-CN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OA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系统，进行组织架构和管理上的改革。</a:t>
                      </a:r>
                      <a:endParaRPr lang="zh-CN" altLang="en-US" sz="36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2. 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信息化</a:t>
                      </a:r>
                      <a:r>
                        <a:rPr lang="en-US" altLang="zh-CN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/</a:t>
                      </a: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数字化相关人才培养不够重视。</a:t>
                      </a:r>
                      <a:endParaRPr lang="zh-CN" altLang="en-US" sz="36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187483" y="4690882"/>
            <a:ext cx="11757660" cy="1680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25000"/>
              </a:lnSpc>
              <a:buClrTx/>
              <a:buSzTx/>
              <a:buFontTx/>
              <a:buNone/>
            </a:pPr>
            <a:r>
              <a:rPr kumimoji="0" lang="zh-CN" altLang="en-US" sz="40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根据阁兰秀目前发展阶段</a:t>
            </a:r>
            <a:r>
              <a:rPr kumimoji="0" lang="zh-CN" altLang="en-US" sz="400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，我们建议从下面几个部分入手，分阶段进行数字化</a:t>
            </a:r>
            <a:r>
              <a:rPr kumimoji="0" lang="zh-CN" altLang="en-US" sz="40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转型：</a:t>
            </a:r>
            <a:endParaRPr kumimoji="0" lang="zh-CN" altLang="en-US" sz="4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87575" y="6857048"/>
            <a:ext cx="9977755" cy="2635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marL="571500" lvl="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组织架构创新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  <a:p>
            <a:pPr marL="571500" lvl="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企业管理数字化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  <a:p>
            <a:pPr marL="571500" lvl="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建立会员数字营销体系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pic>
        <p:nvPicPr>
          <p:cNvPr id="2" name="图片 1" descr="微信截图_201908071922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8765" y="2070735"/>
            <a:ext cx="6390640" cy="9573895"/>
          </a:xfrm>
          <a:prstGeom prst="rect">
            <a:avLst/>
          </a:prstGeom>
        </p:spPr>
      </p:pic>
      <p:pic>
        <p:nvPicPr>
          <p:cNvPr id="3" name="图片 2" descr="微信截图_20190807183018"/>
          <p:cNvPicPr>
            <a:picLocks noChangeAspect="1"/>
          </p:cNvPicPr>
          <p:nvPr/>
        </p:nvPicPr>
        <p:blipFill>
          <a:blip r:embed="rId2"/>
          <a:srcRect r="2236" b="11973"/>
          <a:stretch>
            <a:fillRect/>
          </a:stretch>
        </p:blipFill>
        <p:spPr>
          <a:xfrm>
            <a:off x="18855055" y="11233785"/>
            <a:ext cx="3054350" cy="410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95465" y="4978400"/>
            <a:ext cx="11865610" cy="1790700"/>
          </a:xfrm>
        </p:spPr>
        <p:txBody>
          <a:bodyPr>
            <a:normAutofit/>
          </a:bodyPr>
          <a:lstStyle/>
          <a:p>
            <a:pPr lvl="0"/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776605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方案落地及实施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计划</a:t>
            </a:r>
            <a:endParaRPr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 组织架构创新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4" y="1160321"/>
            <a:ext cx="14190660" cy="88293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通过建立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项目管理委员会（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PMO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）、管理信息化委员会（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MIO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），保证数字化转型有效落地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3494713" y="2804160"/>
            <a:ext cx="17627927" cy="9348935"/>
            <a:chOff x="4005007" y="2292454"/>
            <a:chExt cx="16337280" cy="10664920"/>
          </a:xfrm>
        </p:grpSpPr>
        <p:sp>
          <p:nvSpPr>
            <p:cNvPr id="31" name="任意多边形 16"/>
            <p:cNvSpPr/>
            <p:nvPr/>
          </p:nvSpPr>
          <p:spPr>
            <a:xfrm>
              <a:off x="9450767" y="2292454"/>
              <a:ext cx="10891520" cy="4926060"/>
            </a:xfrm>
            <a:custGeom>
              <a:avLst/>
              <a:gdLst>
                <a:gd name="connsiteX0" fmla="*/ 0 w 5445760"/>
                <a:gd name="connsiteY0" fmla="*/ 0 h 2463030"/>
                <a:gd name="connsiteX1" fmla="*/ 5445760 w 5445760"/>
                <a:gd name="connsiteY1" fmla="*/ 0 h 2463030"/>
                <a:gd name="connsiteX2" fmla="*/ 5445760 w 5445760"/>
                <a:gd name="connsiteY2" fmla="*/ 2463030 h 2463030"/>
                <a:gd name="connsiteX3" fmla="*/ 0 w 5445760"/>
                <a:gd name="connsiteY3" fmla="*/ 2463030 h 2463030"/>
                <a:gd name="connsiteX4" fmla="*/ 0 w 5445760"/>
                <a:gd name="connsiteY4" fmla="*/ 0 h 24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5760" h="2463030">
                  <a:moveTo>
                    <a:pt x="0" y="0"/>
                  </a:moveTo>
                  <a:lnTo>
                    <a:pt x="5445760" y="0"/>
                  </a:lnTo>
                  <a:lnTo>
                    <a:pt x="5445760" y="2463030"/>
                  </a:lnTo>
                  <a:lnTo>
                    <a:pt x="0" y="2463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36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0" tIns="495300" rIns="495300" bIns="495300" numCol="1" spcCol="1270" anchor="ctr" anchorCtr="0">
              <a:noAutofit/>
            </a:bodyPr>
            <a:lstStyle/>
            <a:p>
              <a:pPr defTabSz="5778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0" kern="12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05007" y="2292454"/>
              <a:ext cx="4876800" cy="49260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8100" dist="38100" dir="36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任意多边形 18"/>
            <p:cNvSpPr/>
            <p:nvPr/>
          </p:nvSpPr>
          <p:spPr>
            <a:xfrm>
              <a:off x="4005007" y="8031314"/>
              <a:ext cx="10891520" cy="4926060"/>
            </a:xfrm>
            <a:custGeom>
              <a:avLst/>
              <a:gdLst>
                <a:gd name="connsiteX0" fmla="*/ 0 w 5445760"/>
                <a:gd name="connsiteY0" fmla="*/ 0 h 2463030"/>
                <a:gd name="connsiteX1" fmla="*/ 5445760 w 5445760"/>
                <a:gd name="connsiteY1" fmla="*/ 0 h 2463030"/>
                <a:gd name="connsiteX2" fmla="*/ 5445760 w 5445760"/>
                <a:gd name="connsiteY2" fmla="*/ 2463030 h 2463030"/>
                <a:gd name="connsiteX3" fmla="*/ 0 w 5445760"/>
                <a:gd name="connsiteY3" fmla="*/ 2463030 h 2463030"/>
                <a:gd name="connsiteX4" fmla="*/ 0 w 5445760"/>
                <a:gd name="connsiteY4" fmla="*/ 0 h 24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5760" h="2463030">
                  <a:moveTo>
                    <a:pt x="0" y="0"/>
                  </a:moveTo>
                  <a:lnTo>
                    <a:pt x="5445760" y="0"/>
                  </a:lnTo>
                  <a:lnTo>
                    <a:pt x="5445760" y="2463030"/>
                  </a:lnTo>
                  <a:lnTo>
                    <a:pt x="0" y="2463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36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0" tIns="495300" rIns="495300" bIns="495300" numCol="1" spcCol="1270" anchor="ctr" anchorCtr="0">
              <a:noAutofit/>
            </a:bodyPr>
            <a:lstStyle/>
            <a:p>
              <a:pPr defTabSz="5778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0" kern="1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5384205" y="8031314"/>
              <a:ext cx="4876800" cy="49260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8100" dist="38100" dir="36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文本框 44"/>
            <p:cNvSpPr txBox="1"/>
            <p:nvPr/>
          </p:nvSpPr>
          <p:spPr>
            <a:xfrm>
              <a:off x="4644104" y="3900775"/>
              <a:ext cx="3598606" cy="1709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800" b="0" i="0" u="none" strike="noStrike" cap="none" spc="0" normalizeH="0" baseline="0" dirty="0" smtClean="0"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PMO</a:t>
              </a:r>
              <a:endParaRPr kumimoji="0" lang="zh-CN" altLang="en-US" sz="8800" b="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023302" y="9639636"/>
              <a:ext cx="3598606" cy="1709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800" b="0" i="0" u="none" strike="noStrike" cap="none" spc="0" normalizeH="0" baseline="0" dirty="0" smtClean="0"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MIO</a:t>
              </a:r>
              <a:endParaRPr kumimoji="0" lang="zh-CN" altLang="en-US" sz="8800" b="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9791509" y="3358458"/>
            <a:ext cx="10312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用于整合各部门资源，统一协调项目的推进。比如，会员系统的落地，就牵扯到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、市场、财务、营运等等多个部门的事情，单纯依靠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去推进是异常艰辛，因为各部门听命的是老板，而非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或某部门，某部门的意见容易被忽略。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该虚拟组织建议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CEO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直接挂帅，并委派一名项目助理进行日常执行管理，定期进行会议统筹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84299" y="8067947"/>
            <a:ext cx="103128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用于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确保系统的正确落地使用。比如，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ERP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或会员系统项目落地后，业务方经常嫌弃或不使用，然后把责任归咎于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系统不行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。很多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时候是员工处在舒适圈，不愿意去学习新的数字化系统导致的。管理信息化委员，将各个系统进行具体的「量化」，如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ERP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的收货率达到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99%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OA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的使用率达到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90%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等等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。该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虚拟组织建议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CEO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直接挂帅，并委派一名项目助理进行日常梳理，制定好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KPI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，定期进行会议回顾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204" y="6110970"/>
            <a:ext cx="11149294" cy="1494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720" y="6491605"/>
            <a:ext cx="5832475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企业管理数字化</a:t>
            </a:r>
            <a:endParaRPr kumimoji="1" lang="zh-CN" altLang="en-US" sz="480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63415" y="7931315"/>
            <a:ext cx="9628095" cy="22057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从管理架构进行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PMO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、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MIO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改革后，下一步即进行数字化管理体系的落地。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65444" y="6350535"/>
            <a:ext cx="1371189" cy="101473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3.2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/>
              <a:t>3.2</a:t>
            </a:r>
            <a:r>
              <a:rPr lang="zh-CN" altLang="en-US" dirty="0"/>
              <a:t> </a:t>
            </a: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建立数字化管理体系</a:t>
            </a:r>
            <a:endParaRPr lang="zh-CN" altLang="en-US" dirty="0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办公自动化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，费用预估1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.5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~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3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万</a:t>
            </a:r>
            <a:endParaRPr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16990" y="2587625"/>
          <a:ext cx="21719540" cy="969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3698240"/>
                <a:gridCol w="10509250"/>
                <a:gridCol w="4616450"/>
              </a:tblGrid>
              <a:tr h="758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i="0" dirty="0" smtClean="0"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系统</a:t>
                      </a:r>
                      <a:endParaRPr lang="zh-CN" altLang="en-US" sz="3200" b="0" i="0" dirty="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思源黑体 CN Light" panose="020B0300000000000000" charset="-122"/>
                        </a:rPr>
                        <a:t>功能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思源黑体 CN Light" panose="020B0300000000000000" charset="-122"/>
                        </a:rPr>
                        <a:t>意义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思源黑体 CN Light" panose="020B0300000000000000" charset="-122"/>
                        </a:rPr>
                        <a:t>建议厂商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rgbClr val="00B0F0"/>
                    </a:solidFill>
                  </a:tcPr>
                </a:tc>
              </a:tr>
              <a:tr h="1146810">
                <a:tc rowSpan="8">
                  <a:txBody>
                    <a:bodyPr/>
                    <a:lstStyle/>
                    <a:p>
                      <a:r>
                        <a:rPr lang="zh-CN" altLang="en-US" sz="36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办公自动化</a:t>
                      </a:r>
                      <a:endParaRPr lang="zh-CN" altLang="en-US" sz="36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  <a:p>
                      <a:r>
                        <a:rPr lang="zh-CN" altLang="en-US" sz="36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智能</a:t>
                      </a:r>
                      <a:r>
                        <a:rPr lang="en-US" altLang="zh-CN" sz="36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OA</a:t>
                      </a:r>
                      <a:endParaRPr lang="en-US" altLang="zh-CN" sz="3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T="25400" marB="25400" vert="ea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组织架构电子化</a:t>
                      </a:r>
                      <a:endParaRPr lang="zh-CN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组织架构在线化，能让员工互相了解企业内部职位、通讯方式、管理层级</a:t>
                      </a:r>
                      <a:endParaRPr lang="zh-CN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821690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产品采用阿里钉钉，并由</a:t>
                      </a:r>
                      <a:r>
                        <a:rPr lang="en-US" altLang="zh-CN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VIKA</a:t>
                      </a:r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数字管理顾问实施</a:t>
                      </a:r>
                      <a:endParaRPr lang="zh-CN" altLang="en-US" sz="28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  <a:p>
                      <a:pPr marL="0" marR="0" lvl="0" indent="0" algn="ctr" defTabSz="821690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endParaRPr>
                    </a:p>
                    <a:p>
                      <a:pPr marL="0" marR="0" lvl="0" indent="0" algn="ctr" defTabSz="821690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教育咨询、落地执行</a:t>
                      </a:r>
                      <a:endParaRPr lang="zh-CN" altLang="en-US" sz="28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  <a:p>
                      <a:pPr marL="0" marR="0" lvl="0" indent="0" algn="ctr" defTabSz="821690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内部培训、管理理念</a:t>
                      </a:r>
                      <a:endParaRPr lang="zh-CN" alt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4720">
                <a:tc vMerge="1"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企业同步盘</a:t>
                      </a:r>
                      <a:endParaRPr lang="zh-CN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企业内部文件管理制度，确保权限分管与数据安全</a:t>
                      </a:r>
                      <a:endParaRPr lang="zh-CN" altLang="en-US" sz="28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182880" marR="182880" marT="91440" marB="9144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156970">
                <a:tc vMerge="1">
                  <a:tcPr marL="182880" marR="182880" marT="91440" marB="9144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日常事务审批</a:t>
                      </a:r>
                      <a:endParaRPr lang="zh-CN" altLang="en-US" sz="28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包括加班、请假、汇报、出差、物品领用、招聘等日常审</a:t>
                      </a:r>
                      <a:endParaRPr lang="zh-CN" altLang="en-US" sz="28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182880" marR="182880" marT="91440" marB="9144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18615">
                <a:tc vMerge="1">
                  <a:tcPr marT="25400" marB="2540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企业钱包</a:t>
                      </a:r>
                      <a:endParaRPr lang="zh-CN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飞机、火车、酒店、打车、外卖、礼品、员工福利等差旅和商务场景电子化，员工报销更简单，企业轻松管理员工差旅</a:t>
                      </a:r>
                      <a:endParaRPr lang="zh-CN" altLang="en-US" sz="28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182880" marR="182880" marT="91440" marB="9144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75005">
                <a:tc vMerge="1">
                  <a:tcPr marL="182880" marR="182880" marT="91440" marB="9144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合同审批</a:t>
                      </a:r>
                      <a:endParaRPr lang="zh-CN" altLang="en-US" sz="28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包括电子合同签章，法务审核等严谨性合同管理场景</a:t>
                      </a:r>
                      <a:endParaRPr lang="zh-CN" altLang="en-US" sz="28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182880" marR="182880" marT="91440" marB="9144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146810">
                <a:tc vMerge="1">
                  <a:tcPr marT="25400" marB="2540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智能人事</a:t>
                      </a:r>
                      <a:endParaRPr lang="zh-CN" altLang="en-US" sz="28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排班、员工管理、薪酬管理、入转调离等所有的人事事务电子化</a:t>
                      </a:r>
                      <a:endParaRPr lang="zh-CN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182880" marR="182880" marT="91440" marB="9144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146810">
                <a:tc vMerge="1">
                  <a:tcPr marT="25400" marB="254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电子入职</a:t>
                      </a:r>
                      <a:endParaRPr lang="zh-CN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扫二维码就可以办理所有的入职流程，并且可以进行初步培训考试、考核制度</a:t>
                      </a:r>
                      <a:endParaRPr lang="zh-CN" altLang="en-US" sz="28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11250">
                <a:tc vMerge="1"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其它纸质化场景</a:t>
                      </a:r>
                      <a:endParaRPr lang="zh-CN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更多纸质化管理的场景，都可以进行无纸化办公</a:t>
                      </a:r>
                      <a:r>
                        <a:rPr lang="en-US" altLang="zh-CN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......</a:t>
                      </a:r>
                      <a:endParaRPr lang="en-US" altLang="zh-CN" sz="28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182880" marR="182880" marT="91440" marB="9144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建立</a:t>
            </a: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数字化管理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体系</a:t>
            </a:r>
            <a:endParaRPr lang="zh-CN" altLang="en-US" dirty="0" smtClean="0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巡店管理，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费用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预估：1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.5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~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4.5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万</a:t>
            </a:r>
            <a:endParaRPr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690" y="3733800"/>
            <a:ext cx="18286730" cy="7562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建立</a:t>
            </a: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数字化管理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体系</a:t>
            </a:r>
            <a:endParaRPr lang="zh-CN" altLang="en-US" dirty="0" smtClean="0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样衣管理，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费用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预估：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3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~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6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万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endParaRPr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080" y="2130425"/>
            <a:ext cx="17373600" cy="100374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建立</a:t>
            </a: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数字化管理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体系</a:t>
            </a:r>
            <a:endParaRPr lang="zh-CN" altLang="en-US" dirty="0" smtClean="0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设计管理， 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费用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预估：1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.5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~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3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万</a:t>
            </a:r>
            <a:endParaRPr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2019300"/>
            <a:ext cx="15182215" cy="103098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建立</a:t>
            </a: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数字化管理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体系</a:t>
            </a:r>
            <a:endParaRPr lang="zh-CN" altLang="en-US" dirty="0" smtClean="0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进销存管理， 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费用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预估：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3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~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6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万</a:t>
            </a:r>
            <a:endParaRPr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7770" y="2168525"/>
            <a:ext cx="14411325" cy="105752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7905" r="7905"/>
          <a:stretch>
            <a:fillRect/>
          </a:stretch>
        </p:blipFill>
        <p:spPr>
          <a:xfrm>
            <a:off x="-2540" y="2618740"/>
            <a:ext cx="11744325" cy="7607300"/>
          </a:xfrm>
          <a:prstGeom prst="rect">
            <a:avLst/>
          </a:prstGeom>
        </p:spPr>
      </p:pic>
      <p:sp>
        <p:nvSpPr>
          <p:cNvPr id="51" name="椭圆 50"/>
          <p:cNvSpPr/>
          <p:nvPr>
            <p:custDataLst>
              <p:tags r:id="rId3"/>
            </p:custDataLst>
          </p:nvPr>
        </p:nvSpPr>
        <p:spPr>
          <a:xfrm>
            <a:off x="13232098" y="2815179"/>
            <a:ext cx="1262527" cy="1262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14775180" y="2814955"/>
            <a:ext cx="9135110" cy="692785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维格智数-公司简介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54" name="矩形 53"/>
          <p:cNvSpPr/>
          <p:nvPr>
            <p:custDataLst>
              <p:tags r:id="rId5"/>
            </p:custDataLst>
          </p:nvPr>
        </p:nvSpPr>
        <p:spPr>
          <a:xfrm>
            <a:off x="14763115" y="3559175"/>
            <a:ext cx="9135110" cy="518160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  <a:buSzPct val="100000"/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用</a:t>
            </a: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数字工具推动人类进步</a:t>
            </a: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，</a:t>
            </a: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驱动数字化中国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0" name="椭圆 89"/>
          <p:cNvSpPr/>
          <p:nvPr>
            <p:custDataLst>
              <p:tags r:id="rId6"/>
            </p:custDataLst>
          </p:nvPr>
        </p:nvSpPr>
        <p:spPr>
          <a:xfrm>
            <a:off x="13232098" y="4830680"/>
            <a:ext cx="1262527" cy="1262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>
            <p:custDataLst>
              <p:tags r:id="rId7"/>
            </p:custDataLst>
          </p:nvPr>
        </p:nvSpPr>
        <p:spPr>
          <a:xfrm>
            <a:off x="14774889" y="4619002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阁兰秀</a:t>
            </a:r>
            <a:r>
              <a:rPr lang="en-US" altLang="zh-CN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-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数字化转型初步调研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89" name="矩形 88"/>
          <p:cNvSpPr/>
          <p:nvPr>
            <p:custDataLst>
              <p:tags r:id="rId8"/>
            </p:custDataLst>
          </p:nvPr>
        </p:nvSpPr>
        <p:spPr>
          <a:xfrm>
            <a:off x="14774887" y="5560470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根据企业现状输出数字化转型方案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7" name="椭圆 96"/>
          <p:cNvSpPr/>
          <p:nvPr>
            <p:custDataLst>
              <p:tags r:id="rId9"/>
            </p:custDataLst>
          </p:nvPr>
        </p:nvSpPr>
        <p:spPr>
          <a:xfrm>
            <a:off x="13232098" y="6846184"/>
            <a:ext cx="1262527" cy="1262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>
            <p:custDataLst>
              <p:tags r:id="rId10"/>
            </p:custDataLst>
          </p:nvPr>
        </p:nvSpPr>
        <p:spPr>
          <a:xfrm>
            <a:off x="14774889" y="6634505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数字化转型规划方案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6" name="矩形 95"/>
          <p:cNvSpPr/>
          <p:nvPr>
            <p:custDataLst>
              <p:tags r:id="rId11"/>
            </p:custDataLst>
          </p:nvPr>
        </p:nvSpPr>
        <p:spPr>
          <a:xfrm>
            <a:off x="14774887" y="7575973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方案落地及详细执行计划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104" name="椭圆 103"/>
          <p:cNvSpPr/>
          <p:nvPr>
            <p:custDataLst>
              <p:tags r:id="rId12"/>
            </p:custDataLst>
          </p:nvPr>
        </p:nvSpPr>
        <p:spPr>
          <a:xfrm>
            <a:off x="13232098" y="8861687"/>
            <a:ext cx="1262527" cy="1262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>
            <p:custDataLst>
              <p:tags r:id="rId13"/>
            </p:custDataLst>
          </p:nvPr>
        </p:nvSpPr>
        <p:spPr>
          <a:xfrm>
            <a:off x="14774889" y="8650009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数字化核心认知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103" name="矩形 102"/>
          <p:cNvSpPr/>
          <p:nvPr>
            <p:custDataLst>
              <p:tags r:id="rId14"/>
            </p:custDataLst>
          </p:nvPr>
        </p:nvSpPr>
        <p:spPr>
          <a:xfrm>
            <a:off x="14774887" y="9591476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三角色、三价值、三支柱</a:t>
            </a:r>
            <a:endParaRPr lang="zh-CN" altLang="en-US" sz="2400" spc="15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cxnSp>
        <p:nvCxnSpPr>
          <p:cNvPr id="58" name="直接连接符 57"/>
          <p:cNvCxnSpPr/>
          <p:nvPr>
            <p:custDataLst>
              <p:tags r:id="rId15"/>
            </p:custDataLst>
          </p:nvPr>
        </p:nvCxnSpPr>
        <p:spPr>
          <a:xfrm>
            <a:off x="14992985" y="4453890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16"/>
            </p:custDataLst>
          </p:nvPr>
        </p:nvCxnSpPr>
        <p:spPr>
          <a:xfrm>
            <a:off x="14992985" y="6469380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17"/>
            </p:custDataLst>
          </p:nvPr>
        </p:nvCxnSpPr>
        <p:spPr>
          <a:xfrm>
            <a:off x="14992985" y="8485505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>
            <p:custDataLst>
              <p:tags r:id="rId18"/>
            </p:custDataLst>
          </p:nvPr>
        </p:nvSpPr>
        <p:spPr bwMode="auto">
          <a:xfrm>
            <a:off x="7974330" y="2619375"/>
            <a:ext cx="3767455" cy="7606030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 w="25400" cap="flat">
            <a:noFill/>
            <a:miter lim="4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/>
          <a:p>
            <a:pPr algn="ctr" fontAlgn="auto">
              <a:lnSpc>
                <a:spcPct val="120000"/>
              </a:lnSpc>
              <a:buSzPct val="25000"/>
            </a:pPr>
            <a:r>
              <a:rPr lang="zh-CN" altLang="en-US" sz="4400" b="1" spc="15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目录</a:t>
            </a:r>
            <a:endParaRPr lang="zh-CN" altLang="en-US" sz="4400" b="1" spc="15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3512800" y="9083040"/>
            <a:ext cx="70104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附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3632815" y="7067550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3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3632815" y="5052060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2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3632815" y="3036570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1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</p:spTree>
    <p:custDataLst>
      <p:tags r:id="rId19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204" y="6110970"/>
            <a:ext cx="11149294" cy="1494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720" y="6491605"/>
            <a:ext cx="7736840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建立会员数字营销体系</a:t>
            </a:r>
            <a:endParaRPr kumimoji="1" lang="zh-CN" altLang="en-US" sz="480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63415" y="7931315"/>
            <a:ext cx="9628095" cy="22057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整合现有营销体系，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线上线下一体化，用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数据改造业务。</a:t>
            </a:r>
            <a:endParaRPr kumimoji="1"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65444" y="6350535"/>
            <a:ext cx="1371189" cy="101473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3.3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162050" y="800100"/>
          <a:ext cx="21334095" cy="1192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525"/>
                <a:gridCol w="4686300"/>
                <a:gridCol w="14098270"/>
              </a:tblGrid>
              <a:tr h="75057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功能点</a:t>
                      </a:r>
                      <a:endParaRPr lang="zh-CN" altLang="en-US" sz="320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子功能点</a:t>
                      </a:r>
                      <a:endParaRPr lang="zh-CN" altLang="en-US" sz="320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688975">
                <a:tc rowSpan="15"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数字化</a:t>
                      </a:r>
                      <a:endParaRPr lang="zh-CN" altLang="en-US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会员体系</a:t>
                      </a:r>
                      <a:endParaRPr lang="zh-CN" altLang="en-US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（约</a:t>
                      </a:r>
                      <a:r>
                        <a:rPr lang="en-US" altLang="zh-CN" sz="3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15</a:t>
                      </a:r>
                      <a:r>
                        <a:rPr lang="zh-CN" altLang="en-US" sz="3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万</a:t>
                      </a:r>
                      <a:r>
                        <a:rPr lang="zh-CN" altLang="en-US" sz="3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）</a:t>
                      </a:r>
                      <a:endParaRPr lang="zh-CN" altLang="en-US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会员等级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通过对会员消费行为进行累计经验，设定不同的数值对应的等级名称，等级名称可自定义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47371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会员权益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设定不同等级会员权益条款，并在小程序端进行展示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99187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会员管理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会员存储，可同步淘宝、京东整合全渠道会员。真正掌握会员信息，通过数据了解她们，通过小程序提供更好的服务。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10972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会员标签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支持给会员进行分类并打上「标签」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用于发券活动中进行人群圈选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也便于对客户进行分类管理，分人群营销。激活老顾客，促销新顾客，精准投放目标顾客合适的优惠信息。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762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会员储值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通过小程序在线开通储值，直接升级高端服务（享有VIP会员等级），并且作为身份象征，参与线上线下活动。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6883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生日关怀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会员生日信息收集，生日自动发券、发关怀，并且可以短信提醒该客户「专属顾问」跟进给顾客送祝福。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6889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服务预约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通过小程序，可预约就近门店的「专属顾问」进行试衣、穿搭服务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99187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线上分销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把门店作为会员电商的分销点，从门店把顾客引导到小程序，直接引流顾客的消费所得可计入门店（或销售顾问）业绩。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6889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线上领券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通过公众号模板消息、公众号推文、小程序进行线上领券，可结合节假日、营销活动进行发放。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6889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分享裂变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通过让顾客进行「活动分享」裂变更多的新顾客了解本品牌、参与到活动中。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6883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公众号文章内嵌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公众号文章中，可放入服饰图片，点击图片直接进入会员电商购买页面，让看到的顾客也能「即刻买到」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6889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「小程序」会员信息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会员信息页面，包括等级、积分、昵称、「专属顾问」的联系方式等展示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6889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「小程序」积分换券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会员消费积累的积分，在小程序中进行限定小礼品（或优惠券）兑换，或到就近门店领取。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42672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「小程序」消费记录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展示会员在小程序电商内的消费记录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6889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「小程序」门店列表</a:t>
                      </a:r>
                      <a:endParaRPr lang="zh-CN" alt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在小程序端展示旗下品牌店的地址、门面信息，并支持地图导航到店</a:t>
                      </a:r>
                      <a:endParaRPr lang="zh-CN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1539875" y="5581015"/>
            <a:ext cx="568515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确定本「规划方案」可行。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开始签订「框架合同」，根据工作量进行伸缩。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进入下一阶段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驻点调研。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42540" y="5581105"/>
            <a:ext cx="568464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派驻核心成员，驻点企业</a:t>
            </a:r>
            <a:r>
              <a:rPr lang="en-US" altLang="zh-CN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5~10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个工作日。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深度参与业务部门的日常，并作出咨询服务。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做出细致的「实施</a:t>
            </a: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计划」。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7085507" y="5581105"/>
            <a:ext cx="630624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根据「实施计划」，进行开发。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开发过程中，双方根据情况持续调整「实施计划」。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持续教育咨询，落地培训。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交付和反馈调整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cxnSp>
        <p:nvCxnSpPr>
          <p:cNvPr id="76" name="直接连接符 6"/>
          <p:cNvCxnSpPr/>
          <p:nvPr/>
        </p:nvCxnSpPr>
        <p:spPr>
          <a:xfrm flipH="1">
            <a:off x="7880211" y="3906074"/>
            <a:ext cx="162594" cy="4564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6"/>
          <p:cNvCxnSpPr/>
          <p:nvPr/>
        </p:nvCxnSpPr>
        <p:spPr>
          <a:xfrm flipH="1">
            <a:off x="15993363" y="3906074"/>
            <a:ext cx="162594" cy="4564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2093754" y="3620418"/>
            <a:ext cx="4154281" cy="969112"/>
            <a:chOff x="2002314" y="4701231"/>
            <a:chExt cx="4154281" cy="969112"/>
          </a:xfrm>
        </p:grpSpPr>
        <p:sp>
          <p:nvSpPr>
            <p:cNvPr id="118" name="文本框 117"/>
            <p:cNvSpPr txBox="1"/>
            <p:nvPr/>
          </p:nvSpPr>
          <p:spPr>
            <a:xfrm>
              <a:off x="3284471" y="4701231"/>
              <a:ext cx="287212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</a:rPr>
                <a:t>01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</a:rPr>
                <a:t> 规划</a:t>
              </a:r>
              <a:endParaRPr lang="zh-CN" altLang="en-US" sz="4800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grpSp>
        <p:nvGrpSpPr>
          <p:cNvPr id="41" name="组 40"/>
          <p:cNvGrpSpPr/>
          <p:nvPr/>
        </p:nvGrpSpPr>
        <p:grpSpPr>
          <a:xfrm>
            <a:off x="9573170" y="3620418"/>
            <a:ext cx="5553710" cy="969112"/>
            <a:chOff x="2002314" y="4701231"/>
            <a:chExt cx="5553710" cy="969112"/>
          </a:xfrm>
        </p:grpSpPr>
        <p:sp>
          <p:nvSpPr>
            <p:cNvPr id="43" name="文本框 42"/>
            <p:cNvSpPr txBox="1"/>
            <p:nvPr/>
          </p:nvSpPr>
          <p:spPr>
            <a:xfrm>
              <a:off x="3284379" y="4701231"/>
              <a:ext cx="427164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02</a:t>
              </a:r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 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调研</a:t>
              </a:r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&amp;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设计</a:t>
              </a:r>
              <a:endParaRPr lang="zh-CN" altLang="en-US" sz="48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grpSp>
        <p:nvGrpSpPr>
          <p:cNvPr id="45" name="组 44"/>
          <p:cNvGrpSpPr/>
          <p:nvPr/>
        </p:nvGrpSpPr>
        <p:grpSpPr>
          <a:xfrm>
            <a:off x="17520410" y="3620418"/>
            <a:ext cx="4154281" cy="969112"/>
            <a:chOff x="2002314" y="4701231"/>
            <a:chExt cx="4154281" cy="969112"/>
          </a:xfrm>
        </p:grpSpPr>
        <p:sp>
          <p:nvSpPr>
            <p:cNvPr id="46" name="文本框 45"/>
            <p:cNvSpPr txBox="1"/>
            <p:nvPr/>
          </p:nvSpPr>
          <p:spPr>
            <a:xfrm>
              <a:off x="3284471" y="4701231"/>
              <a:ext cx="287212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03</a:t>
              </a:r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 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实施</a:t>
              </a:r>
              <a:endParaRPr lang="zh-CN" altLang="en-US" sz="48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sp>
        <p:nvSpPr>
          <p:cNvPr id="23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vert="horz" lIns="71437" tIns="71437" rIns="71437" bIns="71437" rtlCol="0" anchor="ctr">
            <a:normAutofit fontScale="90000"/>
          </a:bodyPr>
          <a:lstStyle/>
          <a:p>
            <a:pPr lvl="0" algn="l"/>
            <a:r>
              <a:rPr lang="en-US" altLang="zh-CN" dirty="0" smtClean="0">
                <a:sym typeface="+mn-ea"/>
              </a:rPr>
              <a:t>合作流程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数字化核心认知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三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角色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、三价值、三支柱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325188" y="5017765"/>
            <a:ext cx="3687028" cy="17119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z="18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附录</a:t>
            </a:r>
            <a:endParaRPr lang="zh-CN" altLang="en-US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附：数字化核心认知 </a:t>
            </a:r>
            <a:r>
              <a:rPr lang="en-US" altLang="zh-CN" dirty="0"/>
              <a:t>- </a:t>
            </a:r>
            <a:r>
              <a:rPr lang="zh-CN" altLang="en-US" dirty="0"/>
              <a:t>三角色</a:t>
            </a:r>
            <a:endParaRPr lang="zh-CN" altLang="en-US" dirty="0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数字化负责的不止是</a:t>
            </a:r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CIO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929" y="3121590"/>
            <a:ext cx="5464434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谁该为</a:t>
            </a: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数字化负责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5085" y="4554538"/>
            <a:ext cx="124079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3676015" y="552164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在数字化过程中，他们的分工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2955" y="9667558"/>
            <a:ext cx="162306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6215" y="9667558"/>
            <a:ext cx="186817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85145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三角色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5875" y="4623435"/>
            <a:ext cx="301117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负有最高责任决定数字化成效。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6215" y="10533698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数字化系统的本质是项目PM需条理化地推进节奏。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005" y="10533698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需要引起数字化重视，数字化转型是一种团队变革。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13130" y="10341610"/>
            <a:ext cx="9603105" cy="2357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通常就是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人员，他们需要有强悍的项目管理能力，有条斯里地确保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工具的落地。数字化转型它不像市场买菜，想买就买，它是一个循序渐进的过程，这需要项目管理理论和实践进行配合；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12495" y="7174548"/>
            <a:ext cx="9839325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数字化转型既然是对不同工作岗位的工作习惯变革，自然也对所负责工作岗位的人的能力有变革的要求，是对组织能力的挑战，人力资源应对数字化转型中员工的提升负有重要责任；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5985" y="3986530"/>
            <a:ext cx="10229850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数字化转型是一把手工程，数字化工具，是对每一个部门的工作习惯的变革，IT建立了工具，但由于组织权力制约，无法在业务部门进行很好的实施，这是CEO的责任；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12865735" y="343598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13130" y="335184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0" name="泪滴形 19"/>
          <p:cNvSpPr/>
          <p:nvPr/>
        </p:nvSpPr>
        <p:spPr>
          <a:xfrm>
            <a:off x="12848590" y="6624320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95985" y="654018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2" name="泪滴形 21"/>
          <p:cNvSpPr/>
          <p:nvPr/>
        </p:nvSpPr>
        <p:spPr>
          <a:xfrm>
            <a:off x="12848590" y="979106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595985" y="970692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附：数字化核心认知 </a:t>
            </a:r>
            <a:r>
              <a:rPr lang="en-US" altLang="zh-CN" dirty="0"/>
              <a:t>- </a:t>
            </a:r>
            <a:r>
              <a:rPr lang="zh-CN" altLang="en-US" dirty="0"/>
              <a:t>三价值</a:t>
            </a:r>
            <a:endParaRPr lang="zh-CN" altLang="en-US" dirty="0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数字化负责的不止是</a:t>
            </a:r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CIO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13177749" y="2558980"/>
            <a:ext cx="5464434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数字化的价值所在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61790" y="4082415"/>
            <a:ext cx="21983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数字化创新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15736570" y="5343208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13510" y="9627870"/>
            <a:ext cx="22332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增值化业务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76770" y="9627870"/>
            <a:ext cx="23406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智能化运营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61790" y="7673023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三价值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68090" y="4638358"/>
            <a:ext cx="323723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打造企业数字化资产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76770" y="10355263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通过数字化系统，改善运营和管理模式。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43255" y="10355263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放大主营业务，同时延伸增量业务能。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5720" y="2559055"/>
            <a:ext cx="10366836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商业组织数字化，离不开商业的本质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0545" y="10754360"/>
            <a:ext cx="960310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更高的工作效率，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通过增值化业务，利用互联网的规模化效应，去无限级去扩大业务范围，赚更多的钱</a:t>
            </a: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。</a:t>
            </a:r>
            <a:endParaRPr 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19910" y="7488238"/>
            <a:ext cx="983932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通过智能化运营，用好手中的“数字化武器”，更好地管理原来的工作，有效地降低成本。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3400" y="4300220"/>
            <a:ext cx="10229850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通过数字化创新，我们落地具体的数字化技术，转化原有的业务体系，打造数字资产。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5" name="泪滴形 24"/>
          <p:cNvSpPr/>
          <p:nvPr/>
        </p:nvSpPr>
        <p:spPr>
          <a:xfrm>
            <a:off x="1073150" y="374967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20545" y="366553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资产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7" name="泪滴形 26"/>
          <p:cNvSpPr/>
          <p:nvPr/>
        </p:nvSpPr>
        <p:spPr>
          <a:xfrm>
            <a:off x="1056005" y="6938010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03400" y="685387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降低成本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9" name="泪滴形 28"/>
          <p:cNvSpPr/>
          <p:nvPr/>
        </p:nvSpPr>
        <p:spPr>
          <a:xfrm>
            <a:off x="1056005" y="1010475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03400" y="1002061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提高效率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附：数字化核心认知 </a:t>
            </a:r>
            <a:r>
              <a:rPr lang="en-US" altLang="zh-CN" dirty="0"/>
              <a:t>- </a:t>
            </a:r>
            <a:r>
              <a:rPr lang="zh-CN" altLang="en-US" dirty="0"/>
              <a:t>三支柱</a:t>
            </a:r>
            <a:endParaRPr lang="zh-CN" altLang="en-US" dirty="0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数字化负责的不止是</a:t>
            </a:r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CIO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700" y="3121660"/>
            <a:ext cx="6475095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企业数字化转型的三大领域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2575" y="5420995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数字管理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 rot="10800000">
            <a:off x="3675380" y="609822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发展的不同阶段，侧重点会不同：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95920" y="5420995"/>
            <a:ext cx="19367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数字营销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0135" y="10341293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数字引擎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17454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三支柱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160" y="6055360"/>
            <a:ext cx="276733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供应链、人资、行政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7145" y="10975976"/>
            <a:ext cx="3994785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落地具体数据中台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95920" y="6055361"/>
            <a:ext cx="406908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拉新、留存、会员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48590" y="3336608"/>
            <a:ext cx="10367645" cy="53130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我们通过洞悉自身的组织需要，选择发力的领域，再配合具体的工具，再该领域下进行变革。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比如，随着门店的规模发展，多门店管理存在压力，这时候就需要落地数字管理类系统（如OA、ERP等等）；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比如，随着品牌声量的放大和消费者规模的增长，这时候就需要落地数字营销类（如社群工具、会员系统等等）。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45" y="2229894"/>
            <a:ext cx="16483873" cy="951774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ethodology"/>
          <p:cNvSpPr txBox="1"/>
          <p:nvPr/>
        </p:nvSpPr>
        <p:spPr>
          <a:xfrm>
            <a:off x="20464784" y="1595804"/>
            <a:ext cx="3400239" cy="634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2pPr>
            <a:lvl3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3pPr>
            <a:lvl4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4pPr>
            <a:lvl5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5pPr>
            <a:lvl6pPr marL="2833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6pPr>
            <a:lvl7pPr marL="3277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7pPr>
            <a:lvl8pPr marL="3722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8pPr>
            <a:lvl9pPr marL="4166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9pPr>
          </a:lstStyle>
          <a:p>
            <a:pPr algn="r"/>
            <a:r>
              <a:rPr lang="zh-CN" altLang="en-US" sz="3200" dirty="0" smtClean="0"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rPr>
              <a:t>开店流程系统</a:t>
            </a:r>
            <a:endParaRPr lang="zh-CN" altLang="en-US" sz="3200" dirty="0" smtClean="0"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67357" y="519251"/>
            <a:ext cx="7498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rPr>
              <a:t>数字管理信息化案例</a:t>
            </a:r>
            <a:endParaRPr lang="zh-CN" altLang="en-US" sz="6400" dirty="0" smtClean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0" y="9618980"/>
            <a:ext cx="4097020" cy="4097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16910" y="5593080"/>
            <a:ext cx="18364835" cy="132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8000" b="1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THANK YOU FOR WATCHING</a:t>
            </a:r>
            <a:endParaRPr lang="en-US" altLang="zh-CN" sz="8000" b="1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维格智数-公司简介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77660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用数据工具推动人类进步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，</a:t>
            </a:r>
            <a:r>
              <a:rPr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驱动数字化中国</a:t>
            </a:r>
            <a:endParaRPr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1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40005" y="2616835"/>
            <a:ext cx="4840605" cy="484060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公司简介</a:t>
            </a:r>
            <a:endParaRPr lang="zh-CN" altLang="en-US" dirty="0"/>
          </a:p>
        </p:txBody>
      </p:sp>
      <p:sp>
        <p:nvSpPr>
          <p:cNvPr id="184" name="核心成员来自于金山、腾讯、阿里巴巴、新浪、字节跳动、金蝶、平安等顶级科技公司，成员曾服务过中国电信、中国移动、政事业单位、汤臣倍健、喜茶、汇美集团、搭建数字中台经验等大型企业和组织，有丰富的B端产品落地经验。"/>
          <p:cNvSpPr txBox="1"/>
          <p:nvPr/>
        </p:nvSpPr>
        <p:spPr>
          <a:xfrm>
            <a:off x="5210175" y="2750185"/>
            <a:ext cx="18134965" cy="457390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lstStyle>
            <a:lvl1pPr algn="just" defTabSz="355600">
              <a:defRPr sz="350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「vikadata维格智数」是一家数字化转型</a:t>
            </a: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咨询</a:t>
            </a: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策划公司，提供数字化整体方案的设计和咨询、会员营销系统的研发、智能OA搭建、轻量级数据中台的实施，致力于驱动数字化中国。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创始阶段即获得IDG资本、天图资本天使轮投资，核心成员来自于平安、阿里巴巴、腾讯、字节跳动、金山、新浪、金蝶等顶级科技公司，成员曾服务过中国电信、中国移动、政事业单位、汤臣倍健、喜茶、汇美集团等大型企业和组织，有丰富的B端产品落地经验</a:t>
            </a: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2"/>
          <a:srcRect t="30876" b="34415"/>
          <a:stretch>
            <a:fillRect/>
          </a:stretch>
        </p:blipFill>
        <p:spPr>
          <a:xfrm>
            <a:off x="4515485" y="12005945"/>
            <a:ext cx="3368040" cy="846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640" y="10953115"/>
            <a:ext cx="1419860" cy="7950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315" y="11121390"/>
            <a:ext cx="2673350" cy="3594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7" name="timg.jpeg" descr="tim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660" y="10543540"/>
            <a:ext cx="2183765" cy="13169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0" name="图像" descr="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15" y="12251055"/>
            <a:ext cx="3392170" cy="393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1" name="图像" descr="图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525" y="11121390"/>
            <a:ext cx="1587500" cy="592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3" name="图像" descr="图像"/>
          <p:cNvPicPr>
            <a:picLocks noChangeAspect="1"/>
          </p:cNvPicPr>
          <p:nvPr/>
        </p:nvPicPr>
        <p:blipFill>
          <a:blip r:embed="rId8"/>
          <a:srcRect t="32765" b="34255"/>
          <a:stretch>
            <a:fillRect/>
          </a:stretch>
        </p:blipFill>
        <p:spPr>
          <a:xfrm>
            <a:off x="9905365" y="11918315"/>
            <a:ext cx="2365375" cy="11055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2" name="图像" descr="图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3195" y="12026265"/>
            <a:ext cx="2417445" cy="9093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8" name="图像" descr="图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87680" y="11995785"/>
            <a:ext cx="4613275" cy="8566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38445" y="11884660"/>
            <a:ext cx="5306695" cy="11252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3943965" y="10304780"/>
            <a:ext cx="5001260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创始阶段获顶级资本投资</a:t>
            </a:r>
            <a:endParaRPr kumimoji="0" sz="32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55165" y="9509125"/>
            <a:ext cx="2701290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团队成员来自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1" name="泪滴形 10"/>
          <p:cNvSpPr/>
          <p:nvPr/>
        </p:nvSpPr>
        <p:spPr>
          <a:xfrm>
            <a:off x="1123315" y="9744891"/>
            <a:ext cx="548731" cy="55989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1" name="泪滴形 10"/>
          <p:cNvSpPr/>
          <p:nvPr/>
        </p:nvSpPr>
        <p:spPr>
          <a:xfrm>
            <a:off x="13084175" y="10543540"/>
            <a:ext cx="548731" cy="55989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27225" y="6898005"/>
            <a:ext cx="21558885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50" name="服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/>
              <a:t>业务</a:t>
            </a:r>
            <a:r>
              <a:rPr lang="en-US" dirty="0"/>
              <a:t>-</a:t>
            </a:r>
            <a:r>
              <a:rPr lang="zh-CN" altLang="en-US" dirty="0"/>
              <a:t>数字化转型规划</a:t>
            </a:r>
            <a:endParaRPr lang="zh-CN" altLang="en-US" dirty="0"/>
          </a:p>
        </p:txBody>
      </p:sp>
      <p:sp>
        <p:nvSpPr>
          <p:cNvPr id="162" name="数字化转型是一件看起来复杂而又庞大的事情…"/>
          <p:cNvSpPr txBox="1"/>
          <p:nvPr/>
        </p:nvSpPr>
        <p:spPr>
          <a:xfrm>
            <a:off x="1056005" y="2431098"/>
            <a:ext cx="22430105" cy="40659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dirty="0" smtClean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如何</a:t>
            </a:r>
            <a:r>
              <a:rPr lang="zh-CN" altLang="en-US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进行数字化转型？</a:t>
            </a:r>
            <a:endParaRPr lang="zh-CN" altLang="en-US" sz="2800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由于商业模式的不同，不同企业的</a:t>
            </a:r>
            <a:r>
              <a:rPr lang="en-US" altLang="zh-CN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CIO</a:t>
            </a: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可能会给出不同的答案。如何找到与企业自身契合的转型方案并落地实施，是企业数字化转型的的首要困扰。</a:t>
            </a:r>
            <a:endParaRPr lang="en-US" altLang="zh-CN" sz="2800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endParaRPr lang="en-US" altLang="zh-CN" sz="2800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  <a:p>
            <a:pPr lvl="0" algn="l"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维格智数提供数字化转型咨询及实施全案服务</a:t>
            </a:r>
            <a:endParaRPr lang="en-US" altLang="zh-CN" sz="2800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我们以客户企业的发展战略和业务场景为目标导向， 从数字营销、数字管理、数字引擎三个维度为切入点，帮助中国企业低成本、敏捷地实现数字化转型。</a:t>
            </a:r>
            <a:endParaRPr lang="zh-CN" altLang="en-US" sz="2800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163" name="一站式数字化解决方案…"/>
          <p:cNvSpPr txBox="1"/>
          <p:nvPr/>
        </p:nvSpPr>
        <p:spPr>
          <a:xfrm>
            <a:off x="2621601" y="9460724"/>
            <a:ext cx="4206240" cy="63436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一站式数字化</a:t>
            </a:r>
            <a:r>
              <a:rPr lang="zh-CN"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转型</a:t>
            </a:r>
            <a:r>
              <a:rPr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方案</a:t>
            </a:r>
            <a:endParaRPr b="0" dirty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171" name="About us"/>
          <p:cNvSpPr txBox="1">
            <a:spLocks noGrp="1"/>
          </p:cNvSpPr>
          <p:nvPr>
            <p:ph type="body" sz="quarter" idx="1"/>
          </p:nvPr>
        </p:nvSpPr>
        <p:spPr>
          <a:xfrm>
            <a:off x="1056004" y="1161415"/>
            <a:ext cx="9002395" cy="880745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以发展战略和业务场景为导向，为企业提供数字化解决方案。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6005" y="6898005"/>
            <a:ext cx="871220" cy="57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4115" y="6898005"/>
            <a:ext cx="634365" cy="5760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sym typeface="Source Han Sans CN Bold Bold"/>
              </a:rPr>
              <a:t>灵活的服务合作模式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46805" y="7351395"/>
            <a:ext cx="1800225" cy="180022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8" name="一站式数字化解决方案…"/>
          <p:cNvSpPr txBox="1"/>
          <p:nvPr/>
        </p:nvSpPr>
        <p:spPr>
          <a:xfrm>
            <a:off x="8503606" y="9459551"/>
            <a:ext cx="3016851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会员营销小程序</a:t>
            </a:r>
            <a:endParaRPr b="0" dirty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19" name="一站式数字化解决方案…"/>
          <p:cNvSpPr txBox="1"/>
          <p:nvPr/>
        </p:nvSpPr>
        <p:spPr>
          <a:xfrm>
            <a:off x="13905185" y="9458377"/>
            <a:ext cx="3016851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数字化智能办公</a:t>
            </a:r>
            <a:endParaRPr dirty="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3030" y="7687946"/>
            <a:ext cx="124777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  <a:sym typeface="Source Han Sans CN Bold Bold"/>
              </a:rPr>
              <a:t>全案</a:t>
            </a:r>
            <a:endParaRPr kumimoji="0" lang="en-US" altLang="zh-CN" sz="320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  <a:sym typeface="Source Han Sans CN Bold Bold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rPr>
              <a:t>规划</a:t>
            </a: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  <a:sym typeface="Source Han Sans CN Bold Bold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9080152" y="7351395"/>
            <a:ext cx="1800225" cy="1800225"/>
            <a:chOff x="11370945" y="7351395"/>
            <a:chExt cx="1800225" cy="1800225"/>
          </a:xfrm>
        </p:grpSpPr>
        <p:sp>
          <p:nvSpPr>
            <p:cNvPr id="13" name="椭圆 12"/>
            <p:cNvSpPr/>
            <p:nvPr/>
          </p:nvSpPr>
          <p:spPr>
            <a:xfrm>
              <a:off x="11370945" y="7351395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647170" y="7686931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Source Han Sans CN" charset="-122"/>
                </a:rPr>
                <a:t>会员</a:t>
              </a:r>
              <a:endParaRPr lang="en-US" altLang="zh-CN" dirty="0" smtClean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endParaRPr>
            </a:p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Source Han Sans CN" charset="-122"/>
                </a:rPr>
                <a:t>体系</a:t>
              </a:r>
              <a:endParaRPr kumimoji="0" lang="zh-CN" altLang="en-US" sz="32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  <a:sym typeface="Source Han Sans CN Bold Bold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4482906" y="7337719"/>
            <a:ext cx="1800225" cy="1800225"/>
            <a:chOff x="19096354" y="7351395"/>
            <a:chExt cx="1800225" cy="1800225"/>
          </a:xfrm>
        </p:grpSpPr>
        <p:sp>
          <p:nvSpPr>
            <p:cNvPr id="16" name="椭圆 15"/>
            <p:cNvSpPr/>
            <p:nvPr/>
          </p:nvSpPr>
          <p:spPr>
            <a:xfrm>
              <a:off x="19096354" y="7351395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372580" y="7687566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钉钉</a:t>
              </a:r>
              <a:r>
                <a:rPr lang="en-US" altLang="zh-CN" dirty="0" smtClean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OA</a:t>
              </a:r>
              <a:endParaRPr kumimoji="0" lang="zh-CN" altLang="en-US" sz="32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Source Han Sans CN Bold Bold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436038" y="10297547"/>
            <a:ext cx="4736105" cy="23602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适合从零开始数字化转型或者想要实现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Source Han Sans CN Bold Bold"/>
              </a:rPr>
              <a:t>弯道超车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”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的企业。维格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智数从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CRM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、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ERP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、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SCM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…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等不同领域的信息化产品，为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您提供从驻点调研、方案规划、实施督导、落地效果反馈等一站式的服务。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56847" y="10297547"/>
            <a:ext cx="4294610" cy="16215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/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帮助企业搭建私域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流池，建立用户画像，沉淀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用户数据，为业务决策建立数据</a:t>
            </a:r>
            <a:r>
              <a:rPr kumimoji="0" lang="zh-CN" altLang="en-US" sz="2400" i="0" u="none" strike="noStrike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基础，最终达到精准营销的目的。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905185" y="10287610"/>
            <a:ext cx="4147670" cy="19909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我们通过搭建资产管理系统、巡店系统、项目管理系统、绩效考勤系统等各种业务流程管理系统，帮助企业管理实现全面数字化。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885660" y="7337719"/>
            <a:ext cx="1800225" cy="1800225"/>
            <a:chOff x="22315487" y="7343503"/>
            <a:chExt cx="1800225" cy="1800225"/>
          </a:xfrm>
        </p:grpSpPr>
        <p:sp>
          <p:nvSpPr>
            <p:cNvPr id="24" name="椭圆 23"/>
            <p:cNvSpPr/>
            <p:nvPr/>
          </p:nvSpPr>
          <p:spPr>
            <a:xfrm>
              <a:off x="22315487" y="7343503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591711" y="7679038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Source Han Sans CN" charset="-122"/>
                </a:rPr>
                <a:t>数据</a:t>
              </a:r>
              <a:endParaRPr lang="en-US" altLang="zh-CN" dirty="0" smtClean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endParaRPr>
            </a:p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Light" panose="020B0300000000000000" charset="-122"/>
                  <a:ea typeface="思源黑体 CN Light" panose="020B0300000000000000" charset="-122"/>
                  <a:cs typeface="Source Han Sans CN" charset="-122"/>
                  <a:sym typeface="Source Han Sans CN Bold Bold"/>
                </a:rPr>
                <a:t>中台</a:t>
              </a:r>
              <a:endParaRPr kumimoji="0" lang="zh-CN" altLang="en-US" sz="32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  <a:sym typeface="Source Han Sans CN Bold Bold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9183164" y="10287610"/>
            <a:ext cx="4147670" cy="16215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定制化搭建企业系统，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全面实现管理、经营、决策、营销全方位的数字化转型升级，打造智慧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企业。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0" name="一站式数字化解决方案…"/>
          <p:cNvSpPr txBox="1"/>
          <p:nvPr/>
        </p:nvSpPr>
        <p:spPr>
          <a:xfrm>
            <a:off x="19183164" y="9493645"/>
            <a:ext cx="3427219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统一管理数据资产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1.3</a:t>
            </a:r>
            <a:r>
              <a:rPr lang="zh-CN" altLang="en-US" dirty="0" smtClean="0">
                <a:sym typeface="+mn-ea"/>
              </a:rPr>
              <a:t> 核心</a:t>
            </a:r>
            <a:r>
              <a:rPr lang="zh-CN" altLang="en-US" dirty="0">
                <a:sym typeface="+mn-ea"/>
              </a:rPr>
              <a:t>竞争力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056005" y="1346518"/>
            <a:ext cx="11242675" cy="511175"/>
          </a:xfrm>
        </p:spPr>
        <p:txBody>
          <a:bodyPr wrap="square"/>
          <a:lstStyle/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输出的是方案及实施督导，而不是单点系统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4" name="任意多边形: 形状 23"/>
          <p:cNvSpPr/>
          <p:nvPr>
            <p:custDataLst>
              <p:tags r:id="rId1"/>
            </p:custDataLst>
          </p:nvPr>
        </p:nvSpPr>
        <p:spPr>
          <a:xfrm>
            <a:off x="7377475" y="5383222"/>
            <a:ext cx="9889702" cy="3300097"/>
          </a:xfrm>
          <a:custGeom>
            <a:avLst/>
            <a:gdLst>
              <a:gd name="connsiteX0" fmla="*/ 0 w 4363770"/>
              <a:gd name="connsiteY0" fmla="*/ 0 h 1414938"/>
              <a:gd name="connsiteX1" fmla="*/ 4363770 w 4363770"/>
              <a:gd name="connsiteY1" fmla="*/ 0 h 1414938"/>
              <a:gd name="connsiteX2" fmla="*/ 4363770 w 4363770"/>
              <a:gd name="connsiteY2" fmla="*/ 13626 h 1414938"/>
              <a:gd name="connsiteX3" fmla="*/ 3603821 w 4363770"/>
              <a:gd name="connsiteY3" fmla="*/ 690206 h 1414938"/>
              <a:gd name="connsiteX4" fmla="*/ 4363770 w 4363770"/>
              <a:gd name="connsiteY4" fmla="*/ 1366787 h 1414938"/>
              <a:gd name="connsiteX5" fmla="*/ 4363770 w 4363770"/>
              <a:gd name="connsiteY5" fmla="*/ 1414938 h 1414938"/>
              <a:gd name="connsiteX6" fmla="*/ 0 w 4363770"/>
              <a:gd name="connsiteY6" fmla="*/ 1414938 h 1414938"/>
              <a:gd name="connsiteX7" fmla="*/ 0 w 4363770"/>
              <a:gd name="connsiteY7" fmla="*/ 1366658 h 1414938"/>
              <a:gd name="connsiteX8" fmla="*/ 748992 w 4363770"/>
              <a:gd name="connsiteY8" fmla="*/ 699833 h 1414938"/>
              <a:gd name="connsiteX9" fmla="*/ 0 w 4363770"/>
              <a:gd name="connsiteY9" fmla="*/ 33007 h 14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63770" h="1414938">
                <a:moveTo>
                  <a:pt x="0" y="0"/>
                </a:moveTo>
                <a:lnTo>
                  <a:pt x="4363770" y="0"/>
                </a:lnTo>
                <a:lnTo>
                  <a:pt x="4363770" y="13626"/>
                </a:lnTo>
                <a:lnTo>
                  <a:pt x="3603821" y="690206"/>
                </a:lnTo>
                <a:lnTo>
                  <a:pt x="4363770" y="1366787"/>
                </a:lnTo>
                <a:lnTo>
                  <a:pt x="4363770" y="1414938"/>
                </a:lnTo>
                <a:lnTo>
                  <a:pt x="0" y="1414938"/>
                </a:lnTo>
                <a:lnTo>
                  <a:pt x="0" y="1366658"/>
                </a:lnTo>
                <a:lnTo>
                  <a:pt x="748992" y="699833"/>
                </a:lnTo>
                <a:lnTo>
                  <a:pt x="0" y="3300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31639" tIns="15819" rIns="31639" bIns="15819" numCol="1" spcCol="0" rtlCol="0" fromWordArt="0" anchor="ctr" anchorCtr="0" forceAA="0" compatLnSpc="1">
            <a:noAutofit/>
          </a:bodyPr>
          <a:lstStyle/>
          <a:p>
            <a:endParaRPr lang="zh-CN" altLang="en-US" sz="4400"/>
          </a:p>
        </p:txBody>
      </p:sp>
      <p:sp>
        <p:nvSpPr>
          <p:cNvPr id="25" name="KSO_Shape"/>
          <p:cNvSpPr/>
          <p:nvPr>
            <p:custDataLst>
              <p:tags r:id="rId2"/>
            </p:custDataLst>
          </p:nvPr>
        </p:nvSpPr>
        <p:spPr>
          <a:xfrm>
            <a:off x="12455365" y="7111292"/>
            <a:ext cx="3075766" cy="321023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00CF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>
              <a:solidFill>
                <a:srgbClr val="00E4FF"/>
              </a:solidFill>
            </a:endParaRPr>
          </a:p>
        </p:txBody>
      </p:sp>
      <p:sp>
        <p:nvSpPr>
          <p:cNvPr id="26" name="KSO_Shape"/>
          <p:cNvSpPr/>
          <p:nvPr>
            <p:custDataLst>
              <p:tags r:id="rId3"/>
            </p:custDataLst>
          </p:nvPr>
        </p:nvSpPr>
        <p:spPr>
          <a:xfrm rot="16200000">
            <a:off x="12432395" y="3631593"/>
            <a:ext cx="3165343" cy="311939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25C4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7" name="KSO_Shape"/>
          <p:cNvSpPr/>
          <p:nvPr>
            <p:custDataLst>
              <p:tags r:id="rId4"/>
            </p:custDataLst>
          </p:nvPr>
        </p:nvSpPr>
        <p:spPr>
          <a:xfrm rot="5400000">
            <a:off x="8978519" y="7123624"/>
            <a:ext cx="3165343" cy="311939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00E4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8" name="KSO_Shape"/>
          <p:cNvSpPr/>
          <p:nvPr>
            <p:custDataLst>
              <p:tags r:id="rId5"/>
            </p:custDataLst>
          </p:nvPr>
        </p:nvSpPr>
        <p:spPr>
          <a:xfrm rot="10800000">
            <a:off x="9045120" y="3586169"/>
            <a:ext cx="3075766" cy="321023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359E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9" name="椭圆 28"/>
          <p:cNvSpPr/>
          <p:nvPr>
            <p:custDataLst>
              <p:tags r:id="rId6"/>
            </p:custDataLst>
          </p:nvPr>
        </p:nvSpPr>
        <p:spPr>
          <a:xfrm>
            <a:off x="10350716" y="5067205"/>
            <a:ext cx="3874813" cy="393212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3600" b="1" spc="30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9373174" y="4460783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4000" b="1" kern="1200" dirty="0">
                <a:solidFill>
                  <a:sysClr val="window" lastClr="FFFFFF"/>
                </a:solidFill>
                <a:effectLst/>
              </a:rPr>
              <a:t>P</a:t>
            </a:r>
            <a:endParaRPr lang="en-US" sz="4000" b="1" kern="12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9373174" y="8123765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  <a:effectLst/>
              </a:rPr>
              <a:t>F</a:t>
            </a:r>
            <a:endParaRPr lang="zh-CN" sz="4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13183385" y="8123765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  <a:effectLst/>
              </a:rPr>
              <a:t>I</a:t>
            </a:r>
            <a:endParaRPr lang="zh-CN" sz="4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3183385" y="4460783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</a:rPr>
              <a:t>R</a:t>
            </a:r>
            <a:endParaRPr lang="zh-CN" sz="4000" b="1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5201299" y="3608444"/>
            <a:ext cx="7472871" cy="15635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根据规划，派出数字化实施顾问驻点客户企业内部，对不同部门的业务流程进行梳理优化。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在调研周期结束后，出具完整细致的建议报告书。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5136648" y="2713717"/>
            <a:ext cx="7472871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25C4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顾问驻点调研</a:t>
            </a:r>
            <a:r>
              <a:rPr lang="en-US" altLang="zh-CN" b="1" kern="1200" spc="300" dirty="0">
                <a:solidFill>
                  <a:srgbClr val="25C4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(Researching)</a:t>
            </a:r>
            <a:endParaRPr lang="en-US" altLang="zh-CN" b="1" kern="1200" spc="300" dirty="0">
              <a:solidFill>
                <a:srgbClr val="25C4FF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15136495" y="9942195"/>
            <a:ext cx="5956935" cy="23704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为了项目能按照规划正常地落地实施。维格智数的项目经理将会全程参与客户企业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PMO</a:t>
            </a: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，协助推进数字化落地。同时监督、引导第三方数字化产品服务商的产品落地与对接。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15201146" y="9042819"/>
            <a:ext cx="7472871" cy="5484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00CFB9"/>
                </a:solidFill>
                <a:effectLst/>
                <a:latin typeface="Source Han Sans CN" charset="-122"/>
                <a:ea typeface="Source Han Sans CN" charset="-122"/>
                <a:cs typeface="Source Han Sans CN" charset="-122"/>
              </a:rPr>
              <a:t>实施与督导</a:t>
            </a:r>
            <a:r>
              <a:rPr lang="en-US" altLang="zh-CN" b="1" kern="1200" spc="300" dirty="0">
                <a:solidFill>
                  <a:srgbClr val="00CFB9"/>
                </a:solidFill>
                <a:effectLst/>
                <a:latin typeface="Source Han Sans CN" charset="-122"/>
                <a:ea typeface="Source Han Sans CN" charset="-122"/>
                <a:cs typeface="Source Han Sans CN" charset="-122"/>
              </a:rPr>
              <a:t>(Implementation)</a:t>
            </a:r>
            <a:endParaRPr lang="en-US" altLang="zh-CN" b="1" kern="1200" spc="300" dirty="0">
              <a:solidFill>
                <a:srgbClr val="00CFB9"/>
              </a:solidFill>
              <a:effectLst/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1290320" y="3608705"/>
            <a:ext cx="8037830" cy="15633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algn="l" eaLnBrk="1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派遣专业团队与客户进行沟通，分析客户的核心诉求。深入了解客户企业的商业模式及业务流程。结合企业现状和述求，给出数字化转型规划方案。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1573811" y="2713918"/>
            <a:ext cx="7471218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359E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数字化一站式全案规划</a:t>
            </a:r>
            <a:r>
              <a:rPr lang="en-US" altLang="zh-CN" b="1" kern="1200" spc="300" dirty="0">
                <a:solidFill>
                  <a:srgbClr val="359E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(Planning)</a:t>
            </a:r>
            <a:endParaRPr lang="en-US" altLang="zh-CN" b="1" kern="1200" spc="300" dirty="0">
              <a:solidFill>
                <a:srgbClr val="359EFF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1530512" y="9942331"/>
            <a:ext cx="7471218" cy="15635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项目落地后，我们将会持续跟进客户的反馈情况，进行方案的调整，让客户企业敏捷、可持续地进行数字化改革。</a:t>
            </a:r>
            <a:endParaRPr lang="zh-CN" altLang="en-US" sz="2400" kern="12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lvl="0" algn="r">
              <a:lnSpc>
                <a:spcPct val="125000"/>
              </a:lnSpc>
            </a:pPr>
            <a:endParaRPr lang="zh-CN" altLang="en-US" sz="2400" kern="12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8"/>
            </p:custDataLst>
          </p:nvPr>
        </p:nvSpPr>
        <p:spPr>
          <a:xfrm>
            <a:off x="1573811" y="8992217"/>
            <a:ext cx="7471218" cy="5484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00E4FF"/>
                </a:solidFill>
                <a:effectLst/>
                <a:latin typeface="Source Han Sans CN" charset="-122"/>
                <a:ea typeface="Source Han Sans CN" charset="-122"/>
                <a:cs typeface="Source Han Sans CN" charset="-122"/>
              </a:rPr>
              <a:t>反馈与调整</a:t>
            </a:r>
            <a:r>
              <a:rPr lang="en-US" altLang="zh-CN" b="1" kern="1200" spc="300" dirty="0">
                <a:solidFill>
                  <a:srgbClr val="00E4FF"/>
                </a:solidFill>
                <a:effectLst/>
                <a:latin typeface="Source Han Sans CN" charset="-122"/>
                <a:ea typeface="Source Han Sans CN" charset="-122"/>
                <a:cs typeface="Source Han Sans CN" charset="-122"/>
              </a:rPr>
              <a:t>(Feedback)</a:t>
            </a:r>
            <a:endParaRPr lang="en-US" altLang="zh-CN" b="1" kern="1200" spc="300" dirty="0">
              <a:solidFill>
                <a:srgbClr val="00E4FF"/>
              </a:solidFill>
              <a:effectLst/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10589895" y="5922010"/>
            <a:ext cx="3356610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 spc="300">
                <a:solidFill>
                  <a:srgbClr val="000000">
                    <a:lumMod val="75000"/>
                    <a:lumOff val="25000"/>
                  </a:srgb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核心</a:t>
            </a:r>
            <a:endParaRPr lang="zh-CN" altLang="en-US" sz="5400" b="1" spc="300">
              <a:solidFill>
                <a:srgbClr val="000000">
                  <a:lumMod val="75000"/>
                  <a:lumOff val="25000"/>
                </a:srgb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5400" b="1" spc="300">
                <a:solidFill>
                  <a:srgbClr val="000000">
                    <a:lumMod val="75000"/>
                    <a:lumOff val="25000"/>
                  </a:srgb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竞争力</a:t>
            </a:r>
            <a:endParaRPr lang="zh-CN" altLang="en-US" sz="5400" b="1" spc="300">
              <a:solidFill>
                <a:srgbClr val="000000">
                  <a:lumMod val="75000"/>
                  <a:lumOff val="25000"/>
                </a:srgb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上弧形箭头 4"/>
          <p:cNvSpPr/>
          <p:nvPr/>
        </p:nvSpPr>
        <p:spPr>
          <a:xfrm>
            <a:off x="11790045" y="2713990"/>
            <a:ext cx="1064260" cy="636270"/>
          </a:xfrm>
          <a:prstGeom prst="curvedDown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0" name="上弧形箭头 9"/>
          <p:cNvSpPr/>
          <p:nvPr/>
        </p:nvSpPr>
        <p:spPr>
          <a:xfrm rot="5400000">
            <a:off x="15521940" y="6715760"/>
            <a:ext cx="1064260" cy="63627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 rot="10800000">
            <a:off x="11755755" y="10658475"/>
            <a:ext cx="1064260" cy="636270"/>
          </a:xfrm>
          <a:prstGeom prst="curvedDownArrow">
            <a:avLst/>
          </a:prstGeom>
          <a:solidFill>
            <a:schemeClr val="accent2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16200000">
            <a:off x="7947660" y="6670675"/>
            <a:ext cx="1064260" cy="63627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  <p:custDataLst>
      <p:tags r:id="rId20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379801" y="2493330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12495256" y="2506343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779189" y="2506344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" r="-1452" b="502"/>
          <a:stretch>
            <a:fillRect/>
          </a:stretch>
        </p:blipFill>
        <p:spPr>
          <a:xfrm>
            <a:off x="13902573" y="3403784"/>
            <a:ext cx="2520000" cy="2520000"/>
          </a:xfrm>
          <a:prstGeom prst="ellipse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7769" y="3403784"/>
            <a:ext cx="2520315" cy="2520315"/>
          </a:xfrm>
          <a:prstGeom prst="ellipse">
            <a:avLst/>
          </a:prstGeom>
        </p:spPr>
      </p:pic>
      <p:sp>
        <p:nvSpPr>
          <p:cNvPr id="47" name="Rectangle 96"/>
          <p:cNvSpPr/>
          <p:nvPr/>
        </p:nvSpPr>
        <p:spPr>
          <a:xfrm>
            <a:off x="1055732" y="7708084"/>
            <a:ext cx="4885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维格创始人。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前喜茶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CTO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、金山软件架构师，北京师范大学金融系毕业，技术与业务思维兼备，从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到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帮助喜茶实现数字化转型，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个月内积累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1300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万会员，线下业态改造专家。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2717" y="6514649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陈霈霖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Kelly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65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marL="25400" indent="-25400"/>
            <a:r>
              <a:rPr lang="en-US" altLang="zh-CN" dirty="0" smtClean="0"/>
              <a:t>1.4 </a:t>
            </a:r>
            <a:r>
              <a:rPr lang="zh-CN" altLang="en-US" dirty="0"/>
              <a:t>团队介绍</a:t>
            </a:r>
            <a:endParaRPr lang="zh-CN" altLang="en-US" dirty="0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29906"/>
            <a:ext cx="7703546" cy="513601"/>
          </a:xfrm>
          <a:prstGeom prst="rect">
            <a:avLst/>
          </a:prstGeom>
        </p:spPr>
        <p:txBody>
          <a:bodyPr wrap="square"/>
          <a:lstStyle/>
          <a:p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核心成员来自各大知名企业，具有丰富的数字化经验。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7" t="4028" r="7034" b="10586"/>
          <a:stretch>
            <a:fillRect/>
          </a:stretch>
        </p:blipFill>
        <p:spPr>
          <a:xfrm flipH="1">
            <a:off x="19820773" y="3376869"/>
            <a:ext cx="2520000" cy="2520000"/>
          </a:xfrm>
          <a:prstGeom prst="ellipse">
            <a:avLst/>
          </a:prstGeom>
          <a:effectLst>
            <a:softEdge rad="12700"/>
          </a:effectLst>
        </p:spPr>
      </p:pic>
      <p:sp>
        <p:nvSpPr>
          <p:cNvPr id="8" name="矩形 7"/>
          <p:cNvSpPr/>
          <p:nvPr/>
        </p:nvSpPr>
        <p:spPr>
          <a:xfrm>
            <a:off x="6610711" y="2506345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Rectangle 96"/>
          <p:cNvSpPr/>
          <p:nvPr/>
        </p:nvSpPr>
        <p:spPr>
          <a:xfrm>
            <a:off x="6952341" y="7708084"/>
            <a:ext cx="48577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VIKA维格数字营销负责人。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前喜茶GO产品架构师，曾为美资科技公司Protegrity数据软件工程师、擅长新媒体、裂变、会员等数字营销方案，曾服务客户包括中国移动、电信、美的、 腾讯大粤网等知名组织和企业。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2341" y="6508934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潘嘉文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Kelvin</a:t>
            </a:r>
            <a:endParaRPr lang="en-US" altLang="zh-CN"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7" name="Rectangle 96"/>
          <p:cNvSpPr/>
          <p:nvPr/>
        </p:nvSpPr>
        <p:spPr>
          <a:xfrm>
            <a:off x="12785950" y="7666080"/>
            <a:ext cx="48054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VIKA维格项目管理负责人（PMO）</a:t>
            </a:r>
            <a:r>
              <a:rPr 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前汤臣倍健电商事业部技术总监、联合信息项目总监、喜茶互联网事业部PMO。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33698" y="6503014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张本富 Benson</a:t>
            </a:r>
            <a:endParaRPr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4" name="Rectangle 96"/>
          <p:cNvSpPr/>
          <p:nvPr/>
        </p:nvSpPr>
        <p:spPr>
          <a:xfrm>
            <a:off x="18651898" y="7598078"/>
            <a:ext cx="48577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VIKA维格数字管理负责人。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前青莲科技钉钉事业部总监，</a:t>
            </a:r>
            <a:r>
              <a:rPr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知名管理信息化咨询顾问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,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 </a:t>
            </a:r>
            <a:r>
              <a:rPr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曾服务客户包括汇美集团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（茵蔓母公司）、奥马电器（深圳上市）、速品（千人规模连锁服装企业）、喜茶（新茶饮企业）、联盛（营收数亿）等知名企业。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51898" y="6467811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袁国安 Ken</a:t>
            </a:r>
            <a:endParaRPr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5651" y="3403784"/>
            <a:ext cx="2520000" cy="2520000"/>
          </a:xfrm>
          <a:prstGeom prst="ellipse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87420" y="3242310"/>
            <a:ext cx="3935730" cy="3935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9" name="服务案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dirty="0" smtClean="0"/>
              <a:t>服务案例</a:t>
            </a:r>
            <a:r>
              <a:rPr lang="zh-CN" dirty="0"/>
              <a:t>（节选）</a:t>
            </a:r>
            <a:endParaRPr lang="zh-CN" dirty="0"/>
          </a:p>
        </p:txBody>
      </p:sp>
      <p:sp>
        <p:nvSpPr>
          <p:cNvPr id="190" name="Cases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t>Cases</a:t>
            </a:r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pic>
        <p:nvPicPr>
          <p:cNvPr id="19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2675255"/>
            <a:ext cx="4488180" cy="31648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601" y="9313477"/>
            <a:ext cx="4546601" cy="1003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017d8c5a727fb7a80121346636ff23.jpg@800w_1l_2o_100sh.jpeg" descr="017d8c5a727fb7a80121346636ff23.jpg@800w_1l_2o_100sh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070" y="5443855"/>
            <a:ext cx="5095240" cy="2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6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2520" y="8184374"/>
            <a:ext cx="4820636" cy="17971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7" name="图像" descr="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275" y="9507220"/>
            <a:ext cx="4251325" cy="22955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8" name="矩形"/>
          <p:cNvSpPr/>
          <p:nvPr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  <a:endParaRPr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95464" y="4978400"/>
            <a:ext cx="13038455" cy="179070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阁兰秀</a:t>
            </a: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-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数字化转型初步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调研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108839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根据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企业现状输出数字化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转型</a:t>
            </a:r>
            <a:r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2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VALUE" val="1015*156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93357_4*d*1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193357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UNIT_ISCONTENTSTITLE" val="0"/>
  <p:tag name="KSO_WM_UNIT_VALUE" val="16"/>
  <p:tag name="KSO_WM_DIAGRAM_GROUP_CODE" val="l1-1"/>
  <p:tag name="KSO_WM_UNIT_TYPE" val="l_h_a"/>
  <p:tag name="KSO_WM_UNIT_INDEX" val="1_1_1"/>
  <p:tag name="KSO_WM_UNIT_PRESET_TEXT" val="添加标题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1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2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2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3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3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1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2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3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LINE_FORE_SCHEMECOLOR_INDEX" val="14"/>
  <p:tag name="KSO_WM_UNIT_LINE_FILL_TYPE" val="2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3357_4*a*1"/>
  <p:tag name="KSO_WM_TEMPLATE_CATEGORY" val="custom"/>
  <p:tag name="KSO_WM_TEMPLATE_INDEX" val="20193357"/>
  <p:tag name="KSO_WM_UNIT_LAYERLEVEL" val="1"/>
  <p:tag name="KSO_WM_TAG_VERSION" val="1.0"/>
  <p:tag name="KSO_WM_BEAUTIFY_FLAG" val="#wm#"/>
  <p:tag name="KSO_WM_UNIT_PRESET_TEXT" val="目录"/>
  <p:tag name="KSO_WM_UNIT_VALUE" val="16"/>
  <p:tag name="KSO_WM_UNIT_NOCLEAR" val="0"/>
  <p:tag name="KSO_WM_UNIT_ISCONTENTSTITLE" val="1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EMPLATE_CATEGORY" val="custom"/>
  <p:tag name="KSO_WM_TEMPLATE_INDEX" val="20193357"/>
  <p:tag name="KSO_WM_TAG_VERSION" val="1.0"/>
  <p:tag name="KSO_WM_SLIDE_ID" val="custom20193357_4"/>
  <p:tag name="KSO_WM_SLIDE_INDEX" val="4"/>
  <p:tag name="KSO_WM_SLIDE_ITEM_CNT" val="4"/>
  <p:tag name="KSO_WM_SLIDE_LAYOUT" val="a_d_l"/>
  <p:tag name="KSO_WM_SLIDE_LAYOUT_CNT" val="1_1_1"/>
  <p:tag name="KSO_WM_SLIDE_TYPE" val="contents"/>
  <p:tag name="KSO_WM_SLIDE_SUBTYPE" val="diag"/>
  <p:tag name="KSO_WM_BEAUTIFY_FLAG" val="#wm#"/>
  <p:tag name="KSO_WM_TEMPLATE_SUBCATEGORY" val="0"/>
  <p:tag name="KSO_WM_SLIDE_COLORSCHEME_VERSION" val="3.2"/>
  <p:tag name="KSO_WM_SLIDE_BACKGROUND_SUBSTITUTE_COLOR" val="30690"/>
  <p:tag name="KSO_WM_DIAGRAM_GROUP_CODE" val="l1-1"/>
  <p:tag name="KSO_WM_SLIDE_DIAGTYPE" val="l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5018_1*l_i*1_2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18_1*l_h_i*1_4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7"/>
  <p:tag name="KSO_WM_UNIT_TEXT_FILL_TYPE" val="1"/>
  <p:tag name="KSO_WM_UNIT_USESOURCEFORMAT_APPLY" val="1"/>
  <p:tag name="KSO_WM_UNIT_DIAGRAM_SCHEMECOLOR_ID" val="6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5018_1*l_h_i*1_2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5018_1*l_h_i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18_1*l_h_i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8.xml><?xml version="1.0" encoding="utf-8"?>
<p:tagLst xmlns:p="http://schemas.openxmlformats.org/presentationml/2006/main">
  <p:tag name="KSO_WM_UNIT_RELATE_UNITID" val="layout_l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5018_1*l_i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5018_1*l_h_i*1_1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5018_1*l_h_i*1_3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5018_1*l_h_i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5018_1*l_h_i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8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5018_1*l_h_f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5018_1*l_h_a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  <p:tag name="KSO_WM_UNIT_DIAGRAM_SCHEMECOLOR_ID" val="6"/>
</p:tagLst>
</file>

<file path=ppt/tags/tag8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5018_1*l_h_f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5018_1*l_h_a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  <p:tag name="KSO_WM_UNIT_DIAGRAM_SCHEMECOLOR_ID" val="6"/>
</p:tagLst>
</file>

<file path=ppt/tags/tag8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5018_1*l_h_f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5018_1*l_h_a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UNIT_DIAGRAM_SCHEMECOLOR_ID" val="6"/>
</p:tagLst>
</file>

<file path=ppt/tags/tag8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5018_1*l_h_f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5018_1*l_h_a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  <p:tag name="KSO_WM_UNIT_DIAGRAM_SCHEMECOLOR_ID" val="6"/>
</p:tagLst>
</file>

<file path=ppt/tags/tag91.xml><?xml version="1.0" encoding="utf-8"?>
<p:tagLst xmlns:p="http://schemas.openxmlformats.org/presentationml/2006/main">
  <p:tag name="KSO_WM_UNIT_RELATE_UNITID" val="layout_l1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g"/>
  <p:tag name="KSO_WM_UNIT_INDEX" val="1_1"/>
  <p:tag name="KSO_WM_UNIT_ID" val="diagram20165018_1*l_g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92.xml><?xml version="1.0" encoding="utf-8"?>
<p:tagLst xmlns:p="http://schemas.openxmlformats.org/presentationml/2006/main">
  <p:tag name="KSO_WM_SLIDE_ID" val="diagram20165018_1"/>
  <p:tag name="KSO_WM_TEMPLATE_SUBCATEGORY" val="0"/>
  <p:tag name="KSO_WM_SLIDE_TYPE" val="text"/>
  <p:tag name="KSO_WM_SLIDE_SUBTYPE" val="diag"/>
  <p:tag name="KSO_WM_SLIDE_ITEM_CNT" val="4"/>
  <p:tag name="KSO_WM_SLIDE_INDEX" val="1"/>
  <p:tag name="KSO_WM_SLIDE_SIZE" val="731.535*341.856"/>
  <p:tag name="KSO_WM_SLIDE_POSITION" val="114.693*125.374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65018"/>
  <p:tag name="KSO_WM_SLIDE_LAYOUT" val="l"/>
  <p:tag name="KSO_WM_SLIDE_LAYOUT_CNT" val="1"/>
</p:tagLst>
</file>

<file path=ppt/tags/tag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97.xml><?xml version="1.0" encoding="utf-8"?>
<p:tagLst xmlns:p="http://schemas.openxmlformats.org/presentationml/2006/main">
  <p:tag name="KSO_WM_SLIDE_MODEL_TYPE" val="dynamicNum"/>
</p:tagLst>
</file>

<file path=ppt/tags/tag98.xml><?xml version="1.0" encoding="utf-8"?>
<p:tagLst xmlns:p="http://schemas.openxmlformats.org/presentationml/2006/main">
  <p:tag name="KSO_WM_SLIDE_MODEL_TYPE" val="dynamicNum"/>
</p:tagLst>
</file>

<file path=ppt/tags/tag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Han Sans CN Medium"/>
        <a:ea typeface="Source Han Sans CN Medium"/>
        <a:cs typeface="Source Han Sans CN Medium"/>
      </a:majorFont>
      <a:minorFont>
        <a:latin typeface="Source Han Sans CN Medium"/>
        <a:ea typeface="Source Han Sans CN Medium"/>
        <a:cs typeface="Source Han Sans CN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5426</Words>
  <Application>WPS 演示</Application>
  <PresentationFormat>自定义</PresentationFormat>
  <Paragraphs>603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51" baseType="lpstr">
      <vt:lpstr>Arial</vt:lpstr>
      <vt:lpstr>宋体</vt:lpstr>
      <vt:lpstr>Wingdings</vt:lpstr>
      <vt:lpstr>Source Han Sans CN Bold Bold</vt:lpstr>
      <vt:lpstr>思源黑体 CN Medium</vt:lpstr>
      <vt:lpstr>思源黑体 CN Light</vt:lpstr>
      <vt:lpstr>思源黑体 CN Normal</vt:lpstr>
      <vt:lpstr>思源黑体 CN Regular</vt:lpstr>
      <vt:lpstr>思源黑体 CN ExtraLight</vt:lpstr>
      <vt:lpstr>(使用中文字体)</vt:lpstr>
      <vt:lpstr>汉仪旗黑-85S</vt:lpstr>
      <vt:lpstr>思源黑体 CN Bold</vt:lpstr>
      <vt:lpstr>黑体</vt:lpstr>
      <vt:lpstr>微软雅黑</vt:lpstr>
      <vt:lpstr>Helvetica</vt:lpstr>
      <vt:lpstr>Source Han Sans CN</vt:lpstr>
      <vt:lpstr>Arial Unicode MS</vt:lpstr>
      <vt:lpstr>Calibri Light</vt:lpstr>
      <vt:lpstr>Segoe UI</vt:lpstr>
      <vt:lpstr>Calibri</vt:lpstr>
      <vt:lpstr>Segoe Print</vt:lpstr>
      <vt:lpstr>White</vt:lpstr>
      <vt:lpstr>1_White</vt:lpstr>
      <vt:lpstr>PowerPoint 演示文稿</vt:lpstr>
      <vt:lpstr>PowerPoint 演示文稿</vt:lpstr>
      <vt:lpstr>维格智数-公司简介</vt:lpstr>
      <vt:lpstr>1.1 公司简介</vt:lpstr>
      <vt:lpstr>1.2 业务-数字化转型规划</vt:lpstr>
      <vt:lpstr>1.3 核心竞争力</vt:lpstr>
      <vt:lpstr>1.4 团队介绍</vt:lpstr>
      <vt:lpstr>1.5 服务案例（节选）</vt:lpstr>
      <vt:lpstr>阁兰秀-数字化转型初步调研</vt:lpstr>
      <vt:lpstr>2.1 企业现状</vt:lpstr>
      <vt:lpstr>PowerPoint 演示文稿</vt:lpstr>
      <vt:lpstr>数字化转型规划方案</vt:lpstr>
      <vt:lpstr>3.1 组织架构创新</vt:lpstr>
      <vt:lpstr>企业管理数字化</vt:lpstr>
      <vt:lpstr>3.2 建立数字化管理体系</vt:lpstr>
      <vt:lpstr>3.2 建立数字化管理体系</vt:lpstr>
      <vt:lpstr>3.2 建立数字化管理体系</vt:lpstr>
      <vt:lpstr>3.2 建立数字化管理体系</vt:lpstr>
      <vt:lpstr>3.2 建立数字化管理体系</vt:lpstr>
      <vt:lpstr>建立会员数字营销体系</vt:lpstr>
      <vt:lpstr>PowerPoint 演示文稿</vt:lpstr>
      <vt:lpstr>合作流程</vt:lpstr>
      <vt:lpstr>数字化核心认知</vt:lpstr>
      <vt:lpstr>附：数字化核心认知 - 三角色</vt:lpstr>
      <vt:lpstr>附：数字化核心认知 - 三价值</vt:lpstr>
      <vt:lpstr>附：数字化核心认知 - 三支柱</vt:lpstr>
      <vt:lpstr>PowerPoint 演示文稿</vt:lpstr>
      <vt:lpstr>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Kelvin</cp:lastModifiedBy>
  <cp:revision>125</cp:revision>
  <cp:lastPrinted>2019-08-07T03:39:00Z</cp:lastPrinted>
  <dcterms:created xsi:type="dcterms:W3CDTF">2019-08-07T03:39:00Z</dcterms:created>
  <dcterms:modified xsi:type="dcterms:W3CDTF">2019-08-09T06:07:35Z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