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1"/>
  </p:notesMasterIdLst>
  <p:handoutMasterIdLst>
    <p:handoutMasterId r:id="rId36"/>
  </p:handoutMasterIdLst>
  <p:sldIdLst>
    <p:sldId id="299" r:id="rId4"/>
    <p:sldId id="339" r:id="rId5"/>
    <p:sldId id="340" r:id="rId6"/>
    <p:sldId id="341" r:id="rId7"/>
    <p:sldId id="342" r:id="rId8"/>
    <p:sldId id="345" r:id="rId9"/>
    <p:sldId id="346" r:id="rId10"/>
    <p:sldId id="347" r:id="rId12"/>
    <p:sldId id="348" r:id="rId13"/>
    <p:sldId id="330" r:id="rId14"/>
    <p:sldId id="356" r:id="rId15"/>
    <p:sldId id="349" r:id="rId16"/>
    <p:sldId id="358" r:id="rId17"/>
    <p:sldId id="280" r:id="rId18"/>
    <p:sldId id="385" r:id="rId19"/>
    <p:sldId id="386" r:id="rId20"/>
    <p:sldId id="398" r:id="rId21"/>
    <p:sldId id="399" r:id="rId22"/>
    <p:sldId id="387" r:id="rId23"/>
    <p:sldId id="401" r:id="rId24"/>
    <p:sldId id="257" r:id="rId25"/>
    <p:sldId id="351" r:id="rId26"/>
    <p:sldId id="352" r:id="rId27"/>
    <p:sldId id="353" r:id="rId28"/>
    <p:sldId id="354" r:id="rId29"/>
    <p:sldId id="384" r:id="rId30"/>
    <p:sldId id="361" r:id="rId31"/>
    <p:sldId id="402" r:id="rId32"/>
    <p:sldId id="403" r:id="rId33"/>
    <p:sldId id="404" r:id="rId34"/>
    <p:sldId id="355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1"/>
    <p:restoredTop sz="94671"/>
  </p:normalViewPr>
  <p:slideViewPr>
    <p:cSldViewPr snapToGrid="0" snapToObjects="1" showGuides="1">
      <p:cViewPr varScale="1">
        <p:scale>
          <a:sx n="42" d="100"/>
          <a:sy n="42" d="100"/>
        </p:scale>
        <p:origin x="192" y="520"/>
      </p:cViewPr>
      <p:guideLst>
        <p:guide orient="horz" pos="4260"/>
        <p:guide pos="7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1pPr>
    <a:lvl2pPr indent="228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2pPr>
    <a:lvl3pPr indent="457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3pPr>
    <a:lvl4pPr indent="685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4pPr>
    <a:lvl5pPr indent="9144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5pPr>
    <a:lvl6pPr indent="11430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6pPr>
    <a:lvl7pPr indent="1371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7pPr>
    <a:lvl8pPr indent="1600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8pPr>
    <a:lvl9pPr indent="1828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image" Target="../media/image1.png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image" Target="../media/image1.png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image" Target="../media/image1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9" name="图像" descr="图像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9" name="图像" descr="图像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  <a:endParaRPr sz="3200"/>
          </a:p>
        </p:txBody>
      </p:sp>
      <p:sp>
        <p:nvSpPr>
          <p:cNvPr id="2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tiff"/><Relationship Id="rId8" Type="http://schemas.openxmlformats.org/officeDocument/2006/relationships/image" Target="../media/image5.tiff"/><Relationship Id="rId7" Type="http://schemas.openxmlformats.org/officeDocument/2006/relationships/image" Target="../media/image4.tiff"/><Relationship Id="rId6" Type="http://schemas.openxmlformats.org/officeDocument/2006/relationships/image" Target="../media/image3.tiff"/><Relationship Id="rId5" Type="http://schemas.openxmlformats.org/officeDocument/2006/relationships/image" Target="../media/image6.jpeg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8.tiff"/><Relationship Id="rId10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1" Type="http://schemas.openxmlformats.org/officeDocument/2006/relationships/slideLayout" Target="../slideLayouts/slideLayout3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microsoft.com/office/2007/relationships/hdphoto" Target="../media/image8.wdp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 userDrawn="1"/>
        </p:nvSpPr>
        <p:spPr>
          <a:xfrm>
            <a:off x="1895475" y="5797419"/>
            <a:ext cx="1774317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数字化转型规划书</a:t>
            </a:r>
            <a:r>
              <a:rPr lang="en-US" altLang="zh-CN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-</a:t>
            </a:r>
            <a:r>
              <a:rPr lang="zh-CN" altLang="en-US" sz="80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蓝波斯菊</a:t>
            </a:r>
            <a:endParaRPr lang="en-US" altLang="zh-CN" sz="80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1064985" y="9207590"/>
            <a:ext cx="4097020" cy="409702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895475" y="7138035"/>
            <a:ext cx="12429490" cy="108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维格智数vikadata帮助组织实现全案数字化转型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带来更多的业务、更多的客户、更多的收入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006" y="10722300"/>
            <a:ext cx="1232263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×</a:t>
            </a:r>
            <a:endParaRPr kumimoji="0" lang="zh-CN" altLang="en-US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 b="10686"/>
          <a:stretch>
            <a:fillRect/>
          </a:stretch>
        </p:blipFill>
        <p:spPr>
          <a:xfrm>
            <a:off x="6568972" y="9966960"/>
            <a:ext cx="3160318" cy="26274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altLang="zh-CN" sz="4500" dirty="0" smtClean="0">
                <a:solidFill>
                  <a:srgbClr val="00B0F0"/>
                </a:solidFill>
                <a:sym typeface="+mn-ea"/>
              </a:rPr>
              <a:t>2.1</a:t>
            </a:r>
            <a:r>
              <a:rPr lang="zh-CN" altLang="en-US" sz="4500" dirty="0" smtClean="0">
                <a:solidFill>
                  <a:srgbClr val="00B0F0"/>
                </a:solidFill>
                <a:sym typeface="+mn-ea"/>
              </a:rPr>
              <a:t> 企业现状</a:t>
            </a:r>
            <a:endParaRPr lang="zh-CN" altLang="en-US" sz="4500" dirty="0">
              <a:solidFill>
                <a:srgbClr val="00B0F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1056005" y="1345305"/>
            <a:ext cx="10308590" cy="513601"/>
          </a:xfrm>
        </p:spPr>
        <p:txBody>
          <a:bodyPr wrap="square"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</a:t>
            </a: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转型初步调研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33264" y="2041828"/>
            <a:ext cx="21005076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根据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初步的沟通探讨，我们分析总结得出现阶段的一些需解决的问题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33264" y="2923017"/>
          <a:ext cx="21716366" cy="886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420"/>
                <a:gridCol w="1822894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4000"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维度</a:t>
                      </a:r>
                      <a:endParaRPr lang="zh-CN" altLang="en-US" sz="4000"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4000"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现状</a:t>
                      </a:r>
                      <a:endParaRPr lang="zh-CN" altLang="en-US" sz="4000"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a:txBody>
                  <a:tcPr anchor="ctr"/>
                </a:tc>
              </a:tr>
              <a:tr h="3199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（前端）营销</a:t>
                      </a:r>
                      <a:endParaRPr lang="zh-CN" altLang="en-US" sz="36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>
                          <a:solidFill>
                            <a:srgbClr val="00B0F0"/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1. </a:t>
                      </a:r>
                      <a:r>
                        <a:rPr lang="zh-CN" altLang="en-US" sz="3200" b="1" dirty="0" smtClean="0">
                          <a:solidFill>
                            <a:srgbClr val="00B0F0"/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会员体系松散。</a:t>
                      </a:r>
                      <a:endParaRPr lang="zh-CN" altLang="en-US" sz="3200" b="1" dirty="0" smtClean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没有单独上线</a:t>
                      </a:r>
                      <a:r>
                        <a:rPr lang="en-US" altLang="zh-CN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CRM</a:t>
                      </a: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，使用的是二维火自带的会员管理，但存在数据报表不准确，用户画像单一的问题。构建自家的</a:t>
                      </a:r>
                      <a:r>
                        <a:rPr lang="en-US" altLang="zh-CN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CRM</a:t>
                      </a: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，可以围绕会员建立定向化的用户画像并且进行营销活动。</a:t>
                      </a:r>
                      <a:endParaRPr lang="en-US" altLang="zh-CN" sz="2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 smtClean="0">
                          <a:solidFill>
                            <a:srgbClr val="00B0F0"/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2</a:t>
                      </a:r>
                      <a:r>
                        <a:rPr lang="en-US" altLang="zh-CN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. </a:t>
                      </a:r>
                      <a:r>
                        <a:rPr lang="zh-CN" altLang="en-US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会员营销难以开展。</a:t>
                      </a:r>
                      <a:endParaRPr lang="zh-CN" altLang="en-US" sz="32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二维火收银系统的会员营销功能比较基础，不足以应对企业的日常营销活动。</a:t>
                      </a:r>
                      <a:endParaRPr lang="zh-CN" altLang="en-US" sz="2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</a:txBody>
                  <a:tcPr anchor="ctr"/>
                </a:tc>
              </a:tr>
              <a:tr h="4842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（后端）管理</a:t>
                      </a:r>
                      <a:endParaRPr lang="zh-CN" altLang="en-US" sz="360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dirty="0">
                          <a:solidFill>
                            <a:srgbClr val="00B0F0"/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1</a:t>
                      </a:r>
                      <a:r>
                        <a:rPr lang="en-US" altLang="zh-CN" sz="3200" b="1" dirty="0" smtClean="0">
                          <a:solidFill>
                            <a:srgbClr val="00B0F0"/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. </a:t>
                      </a:r>
                      <a:r>
                        <a:rPr lang="zh-CN" altLang="en-US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数据孤岛导致的统计困难。</a:t>
                      </a:r>
                      <a:endParaRPr lang="zh-CN" altLang="en-US" sz="32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POS系统、ERP系统、CRM系统、OA系统往往由不同的技术服务商提供，形成了一个又一个的数据孤岛，给企业各部门进行业务数据统计带来了大量机械且重复的工作量。</a:t>
                      </a:r>
                      <a:endParaRPr lang="zh-CN" altLang="en-US" sz="2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2</a:t>
                      </a:r>
                      <a:r>
                        <a:rPr lang="en-US" altLang="zh-CN" sz="3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.  </a:t>
                      </a:r>
                      <a:r>
                        <a:rPr lang="en-US" altLang="zh-CN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OA</a:t>
                      </a:r>
                      <a:r>
                        <a:rPr lang="zh-CN" altLang="en-US" sz="32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信息化程度不高。</a:t>
                      </a:r>
                      <a:endParaRPr lang="zh-CN" altLang="en-US" sz="32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  <a:p>
                      <a:pPr marL="0" marR="0" indent="0" algn="just" defTabSz="82169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  <a:cs typeface="+mn-cs"/>
                          <a:sym typeface="思源黑体 CN Light" panose="020B0300000000000000" charset="-122"/>
                        </a:rPr>
                        <a:t>每一家企业的“基因”都不同，内部业务流程也存在差异。标准化的OA产品能解决起步阶段的业务需求，但随着业务的发展，企业规模也在增长，这对OA产品也提出新的要求。</a:t>
                      </a:r>
                      <a:endParaRPr lang="zh-CN" altLang="en-US" sz="32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  <a:cs typeface="+mn-cs"/>
                        <a:sym typeface="思源黑体 CN Light" panose="020B03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187483" y="4690882"/>
            <a:ext cx="11757660" cy="1680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25000"/>
              </a:lnSpc>
              <a:buClrTx/>
              <a:buSzTx/>
              <a:buFontTx/>
              <a:buNone/>
            </a:pPr>
            <a:r>
              <a:rPr kumimoji="0" lang="zh-CN" altLang="en-US" sz="40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根据蓝波斯菊目前</a:t>
            </a: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发展阶段</a:t>
            </a:r>
            <a:r>
              <a:rPr kumimoji="0" lang="zh-CN" altLang="en-US" sz="40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，我们建议从下面几个部分入手，分阶段进行数字化</a:t>
            </a:r>
            <a:r>
              <a:rPr kumimoji="0" lang="zh-CN" altLang="en-US" sz="4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转型：</a:t>
            </a:r>
            <a:endParaRPr kumimoji="0" lang="zh-CN" altLang="en-US" sz="40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7575" y="6857048"/>
            <a:ext cx="9977755" cy="2635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会员系统（数字营销）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钉钉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OA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（数字管理）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571500" lvl="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商业智能（大数据分析）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14454505" y="2926080"/>
            <a:ext cx="9197975" cy="7861935"/>
            <a:chOff x="14637385" y="3429635"/>
            <a:chExt cx="8185669" cy="70231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0" t="20972" r="23589" b="20138"/>
            <a:stretch>
              <a:fillRect/>
            </a:stretch>
          </p:blipFill>
          <p:spPr>
            <a:xfrm>
              <a:off x="14637385" y="3429635"/>
              <a:ext cx="8185669" cy="65734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1"/>
            <a:stretch>
              <a:fillRect/>
            </a:stretch>
          </p:blipFill>
          <p:spPr>
            <a:xfrm>
              <a:off x="15244423" y="3999143"/>
              <a:ext cx="6866697" cy="4114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9" t="32515" r="37752" b="23457"/>
            <a:stretch>
              <a:fillRect/>
            </a:stretch>
          </p:blipFill>
          <p:spPr>
            <a:xfrm>
              <a:off x="15244423" y="5538115"/>
              <a:ext cx="3548835" cy="49146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2248" y="6040940"/>
              <a:ext cx="2646712" cy="374068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 fontScale="975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方案落地及实施计划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583247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建设会员体系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4720" y="7965440"/>
            <a:ext cx="11616690" cy="256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数字化营销是建立在数据基础之上。会员体系越完善，不同维度的用户数据就越丰富。用户画像数据，将为拉新、促活、复购、裂变等一系列营销活动提供决策依据</a:t>
            </a:r>
            <a:endParaRPr kumimoji="1" lang="zh-CN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3.1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建设会员体系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会员体系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，约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8~18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56005" y="1981200"/>
          <a:ext cx="22310090" cy="108585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40510"/>
                <a:gridCol w="2988310"/>
                <a:gridCol w="17781270"/>
              </a:tblGrid>
              <a:tr h="721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系统</a:t>
                      </a:r>
                      <a:endParaRPr lang="zh-CN" altLang="en-US" sz="3200" dirty="0" smtClean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u="none" strike="noStrike" cap="none" spc="0" baseline="0" dirty="0" smtClean="0">
                          <a:ln>
                            <a:noFill/>
                          </a:ln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功能点</a:t>
                      </a:r>
                      <a:endParaRPr lang="zh-CN" altLang="en-US" sz="3200" u="none" strike="noStrike" cap="none" spc="0" baseline="0" dirty="0" smtClean="0">
                        <a:ln>
                          <a:noFill/>
                        </a:ln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u="none" strike="noStrike" cap="none" spc="0" baseline="0" dirty="0" smtClean="0">
                          <a:ln>
                            <a:noFill/>
                          </a:ln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说明</a:t>
                      </a:r>
                      <a:endParaRPr lang="zh-CN" altLang="en-US" sz="3200" u="none" strike="noStrike" cap="none" spc="0" baseline="0" dirty="0" smtClean="0">
                        <a:ln>
                          <a:noFill/>
                        </a:ln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</a:tr>
              <a:tr h="914400">
                <a:tc rowSpan="1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 dirty="0">
                          <a:solidFill>
                            <a:srgbClr val="595959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会员</a:t>
                      </a:r>
                      <a:r>
                        <a:rPr lang="zh-CN" altLang="en-US" sz="3600" dirty="0">
                          <a:solidFill>
                            <a:srgbClr val="595959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系统</a:t>
                      </a:r>
                      <a:endParaRPr lang="zh-CN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会员管理</a:t>
                      </a:r>
                      <a:endParaRPr lang="zh-CN" altLang="en-US" sz="2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 smtClean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会员存储、查询，自动同步二维火会员信息，整合多品牌会员。真正留住会员信息，不因更换周边系统而丢失。并且会员可贯穿多个旗下品牌门店。</a:t>
                      </a:r>
                      <a:endParaRPr lang="zh-CN" altLang="en-US" sz="2400" dirty="0" smtClean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3900">
                <a:tc vMerge="1">
                  <a:tcPr marT="25400" marB="25400" vert="eaVert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会员标签</a:t>
                      </a:r>
                      <a:endParaRPr lang="zh-CN" altLang="en-US" sz="2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支持给会员进行分类并打上「标签」  用于发券活动中进行人群圈选  也便于对客户进行分类管理，分人群营销。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6275">
                <a:tc vMerge="1">
                  <a:tcPr marT="25400" marB="25400" vert="eaVert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线上领券</a:t>
                      </a:r>
                      <a:endParaRPr lang="zh-CN" alt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通过公众号模板消息、公众号推文、小程序进行线上领券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8030">
                <a:tc vMerge="1">
                  <a:tcPr marT="25400" marB="25400" vert="eaVert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二维火收银互通</a:t>
                      </a:r>
                      <a:endParaRPr lang="zh-CN" alt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支持后台发券同步二维火会员账户  支持把二维火会员信息同步到会员系统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55">
                <a:tc vMerge="1">
                  <a:tcPr marT="25400" marB="25400" vert="eaVert" anchor="ctr"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会员等级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u="none" strike="noStrike" cap="none" spc="0" baseline="0" dirty="0">
                          <a:ln>
                            <a:noFill/>
                          </a:ln>
                          <a:uFillTx/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通过对会员消费行为进行累计经验，比如说叫「蓝值」（可定义），设定不同的数值对应的等级名称，等级名称可自定义。</a:t>
                      </a:r>
                      <a:endParaRPr lang="zh-CN" altLang="en-US" sz="2400" u="none" strike="noStrike" cap="none" spc="0" baseline="0" dirty="0">
                        <a:ln>
                          <a:noFill/>
                        </a:ln>
                        <a:uFillTx/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152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会员权益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设定不同等级会员权益条款，并在小程序端进行展示。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营销活动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创建营销活动，设定活动标题文案和活动链接（可链接到公众号文章）  设定活动时间，参与的目标人群、商品、优惠。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739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生日关怀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会员生日信息收集，生日自动发券。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040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特殊节日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支持设定特殊节日优惠（通过发券或领券或多倍积分），如每周五，如每月18日定位会员日，如「品牌创世日」等。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152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消费积分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支持设定常规消费积分，支持特殊日期/周期设定多倍积分，如会员月。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627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微信卡券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对接微信卡券系统  点击微信卡券可进入会员小程序或二维火点单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92605">
                <a:tc vMerge="1">
                  <a:tcPr>
                    <a:lnL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「小程序」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（</a:t>
                      </a:r>
                      <a:r>
                        <a:rPr lang="en-US" altLang="zh-CN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1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）会员信息。包括等级、积分、昵称等展示。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）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积分换券。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会员消费积累的积分，在小程序中进行优惠券兑换。  并且优惠券实时同步到二维火。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3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）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消费记录。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展示会员消费记录。</a:t>
                      </a:r>
                      <a:endParaRPr lang="zh-CN" altLang="en-US" sz="2400">
                        <a:latin typeface="思源黑体 CN Light" panose="020B0300000000000000" charset="-122"/>
                        <a:ea typeface="思源黑体 CN Light" panose="020B0300000000000000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4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）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门店列表。</a:t>
                      </a:r>
                      <a:r>
                        <a:rPr lang="zh-CN" altLang="en-US" sz="2400"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在小程序端展示旗下品牌店的地址、门面信息，并支持地图导航到店。</a:t>
                      </a:r>
                      <a:endParaRPr lang="en-US" altLang="zh-CN" sz="240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583247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企业管理数字化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4720" y="7965440"/>
            <a:ext cx="11496040" cy="33540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组织架构在线化，考勤审批移动化，人事智能化，全方位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提高企业的日常工作效率。数字化管理沉淀起来的企业数据，可供企业分析，然后调整，打造管理的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闭环。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5663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3.2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3.2.1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钉钉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OA</a:t>
            </a:r>
            <a:endParaRPr lang="zh-CN" altLang="en-US" dirty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数字化管理，约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1.3~10.5</a:t>
            </a:r>
            <a:r>
              <a:rPr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万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56005" y="2272030"/>
          <a:ext cx="22303105" cy="1006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620"/>
                <a:gridCol w="2901950"/>
                <a:gridCol w="17996535"/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i="0" dirty="0" smtClean="0">
                          <a:solidFill>
                            <a:schemeClr val="bg1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系统</a:t>
                      </a:r>
                      <a:endParaRPr lang="zh-CN" altLang="en-US" sz="3200" b="0" i="0" dirty="0">
                        <a:solidFill>
                          <a:schemeClr val="bg1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应用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意义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</a:tr>
              <a:tr h="141986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钉钉</a:t>
                      </a:r>
                      <a:r>
                        <a:rPr lang="en-US" altLang="zh-CN" sz="3600" dirty="0" smtClean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OA</a:t>
                      </a:r>
                      <a:endParaRPr lang="zh-CN" altLang="en-US" sz="3600" b="0" i="0" dirty="0">
                        <a:solidFill>
                          <a:srgbClr val="595959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E7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组织架构电子化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组织架构在线化，能让员工互相了解企业内部职位、通讯方式、管理层级。</a:t>
                      </a:r>
                      <a:endParaRPr lang="en-US" altLang="zh-CN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3930">
                <a:tc vMerge="1">
                  <a:tcPr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企业同步盘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企业内部文件管理制度，确保权限分管与数据安全。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08710">
                <a:tc vMerge="1"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日常事务审批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包括加班、请假、汇报、出差、物品领用、招聘等日常审批。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1885">
                <a:tc vMerge="1">
                  <a:tcPr marT="25400" marB="2540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企业钱包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飞机、火车、酒店、打车、外卖、礼品、员工福利等差旅和商务场景电子化，员工报销更简单，企业轻松管理员工差旅。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5710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合同审批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包括电子合同签章，法务审核等严谨性合同管理场景。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507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智能人事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排班、员工管理、薪酬管理、入转调离等所有的人事事务电子化。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78230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电子入职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扫二维码就可以办理所有的入职流程，并且可以进行初步培训考试、考核制度。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507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其它纸质化场景</a:t>
                      </a:r>
                      <a:endParaRPr lang="zh-CN" altLang="en-US" sz="2800" b="0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更多纸质化管理的场景，都可以进行无纸化办公......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巡店管理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56005" y="2272030"/>
          <a:ext cx="21221065" cy="1002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85"/>
                <a:gridCol w="3754120"/>
                <a:gridCol w="16050260"/>
              </a:tblGrid>
              <a:tr h="7207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i="0" dirty="0" smtClean="0">
                          <a:solidFill>
                            <a:schemeClr val="bg1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系统</a:t>
                      </a:r>
                      <a:endParaRPr lang="zh-CN" altLang="en-US" sz="3200" b="0" i="0" dirty="0">
                        <a:solidFill>
                          <a:schemeClr val="bg1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应用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意义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</a:tr>
              <a:tr h="1009015">
                <a:tc rowSpan="11">
                  <a:txBody>
                    <a:bodyPr/>
                    <a:lstStyle/>
                    <a:p>
                      <a:pPr algn="ctr"/>
                      <a:r>
                        <a:rPr lang="zh-CN" altLang="en-US" sz="3600" b="0" i="0" dirty="0">
                          <a:solidFill>
                            <a:srgbClr val="595959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巡店管理</a:t>
                      </a:r>
                      <a:endParaRPr lang="zh-CN" altLang="en-US" sz="3600" b="0" i="0" dirty="0">
                        <a:solidFill>
                          <a:srgbClr val="595959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E7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检查表格管理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后台对门店标准化管理表格进行管理</a:t>
                      </a:r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5165">
                <a:tc vMerge="1">
                  <a:tcPr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巡店检查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督导到店签到检查，上传图片视频等。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8035">
                <a:tc vMerge="1"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门店整改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门店对问题进行整改上传。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0575">
                <a:tc vMerge="1">
                  <a:tcPr marT="25400" marB="2540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在线考试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扫码在线考试，自动评分。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820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调查问卷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扫码问卷。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7570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奖赔罚单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检查中可关联罚单，对应门店责任人。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644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统计分析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门店排名，问题分析，整改分析等。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7570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通知 / 门店共享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门店通知，督导通知；好事例分享；文件共享。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8205">
                <a:tc vMerge="1">
                  <a:tcPr>
                    <a:lnL w="12700" cap="sq" cmpd="sng">
                      <a:solidFill>
                        <a:scrgbClr r="0" g="0" b="0"/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视频巡店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手机查看门店摄像头远程视频巡店。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8205">
                <a:tc vMerge="1">
                  <a:tcPr>
                    <a:lnL w="12700" cap="sq" cmpd="sng">
                      <a:solidFill>
                        <a:scrgbClr r="0" g="0" b="0"/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审批流程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开店流程 门店申请等等。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7570">
                <a:tc vMerge="1">
                  <a:tcPr>
                    <a:lnL w="12700" cap="sq" cmpd="sng">
                      <a:solidFill>
                        <a:scrgbClr r="0" g="0" b="0"/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绩效管理</a:t>
                      </a:r>
                      <a:endParaRPr lang="zh-CN" alt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240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督导任务管理，绩效分析。</a:t>
                      </a:r>
                      <a:endParaRPr lang="zh-CN" altLang="en-US" sz="240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3.2.3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巡店管理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56005" y="2272030"/>
          <a:ext cx="21221065" cy="10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85"/>
                <a:gridCol w="3568700"/>
                <a:gridCol w="16235680"/>
              </a:tblGrid>
              <a:tr h="942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i="0" dirty="0" smtClean="0">
                          <a:solidFill>
                            <a:schemeClr val="bg1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系统</a:t>
                      </a:r>
                      <a:endParaRPr lang="zh-CN" altLang="en-US" sz="3200" b="0" i="0" dirty="0">
                        <a:solidFill>
                          <a:schemeClr val="bg1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应用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意义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</a:tr>
              <a:tr h="116014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3600" b="0" i="0" dirty="0">
                          <a:solidFill>
                            <a:srgbClr val="595959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培训管理</a:t>
                      </a:r>
                      <a:endParaRPr lang="zh-CN" altLang="en-US" sz="3600" b="0" i="0" dirty="0">
                        <a:solidFill>
                          <a:srgbClr val="595959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solidFill>
                      <a:srgbClr val="E7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职位管理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对企业内晋升职位路线的管理，每个职位指定考试考核标准。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员工信息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门店员工管理，可对接钉钉，支持excel导入。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培训资料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不同职位关联培训资料的管理，包括PDF，PPT，视频等。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 marT="25400" marB="2540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考试考核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在线考试自动评分，上级现场考核打分。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统计分析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对学习进度，登录时长，考试结果等统计。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600" dirty="0">
                          <a:solidFill>
                            <a:srgbClr val="595959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业务流程管理</a:t>
                      </a:r>
                      <a:endParaRPr lang="zh-CN" altLang="en-US" sz="3600" dirty="0">
                        <a:solidFill>
                          <a:srgbClr val="595959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E7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开店流程管理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商圈管理、系统自动分析。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移店/撤店流程管理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根据营业额，系统自动预警。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0145">
                <a:tc vMerge="1"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施工进度管理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门店工程进度等。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583247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大数据的</a:t>
            </a:r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应用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4645" y="8051330"/>
            <a:ext cx="9628095" cy="220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建立全渠道数据池，一站式监控经营指标。快速接入企业本地和云端的内外部、线上线下数据，轻松搭建一站式大数据自助分析平台。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5663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3.3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7905" r="7905"/>
          <a:stretch>
            <a:fillRect/>
          </a:stretch>
        </p:blipFill>
        <p:spPr>
          <a:xfrm>
            <a:off x="-2540" y="2618740"/>
            <a:ext cx="11744325" cy="7607300"/>
          </a:xfrm>
          <a:prstGeom prst="rect">
            <a:avLst/>
          </a:prstGeom>
        </p:spPr>
      </p:pic>
      <p:sp>
        <p:nvSpPr>
          <p:cNvPr id="51" name="椭圆 50"/>
          <p:cNvSpPr/>
          <p:nvPr>
            <p:custDataLst>
              <p:tags r:id="rId3"/>
            </p:custDataLst>
          </p:nvPr>
        </p:nvSpPr>
        <p:spPr>
          <a:xfrm>
            <a:off x="13232098" y="2815179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14775180" y="2814955"/>
            <a:ext cx="9135110" cy="692785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14763115" y="3559175"/>
            <a:ext cx="9135110" cy="518160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  <a:buSzPct val="100000"/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用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数字工具推动人类进步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，驱动数字化中国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0" name="椭圆 89"/>
          <p:cNvSpPr/>
          <p:nvPr>
            <p:custDataLst>
              <p:tags r:id="rId6"/>
            </p:custDataLst>
          </p:nvPr>
        </p:nvSpPr>
        <p:spPr>
          <a:xfrm>
            <a:off x="13232098" y="4830680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7"/>
            </p:custDataLst>
          </p:nvPr>
        </p:nvSpPr>
        <p:spPr>
          <a:xfrm>
            <a:off x="14774889" y="4619002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蓝波斯菊</a:t>
            </a:r>
            <a:r>
              <a:rPr lang="en-US" altLang="zh-CN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-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数字化转型初步调研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89" name="矩形 88"/>
          <p:cNvSpPr/>
          <p:nvPr>
            <p:custDataLst>
              <p:tags r:id="rId8"/>
            </p:custDataLst>
          </p:nvPr>
        </p:nvSpPr>
        <p:spPr>
          <a:xfrm>
            <a:off x="14774887" y="5560470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根据企业现状输出数字化转型方案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7" name="椭圆 96"/>
          <p:cNvSpPr/>
          <p:nvPr>
            <p:custDataLst>
              <p:tags r:id="rId9"/>
            </p:custDataLst>
          </p:nvPr>
        </p:nvSpPr>
        <p:spPr>
          <a:xfrm>
            <a:off x="13232098" y="6846184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>
            <p:custDataLst>
              <p:tags r:id="rId10"/>
            </p:custDataLst>
          </p:nvPr>
        </p:nvSpPr>
        <p:spPr>
          <a:xfrm>
            <a:off x="14774889" y="6634505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6" name="矩形 95"/>
          <p:cNvSpPr/>
          <p:nvPr>
            <p:custDataLst>
              <p:tags r:id="rId11"/>
            </p:custDataLst>
          </p:nvPr>
        </p:nvSpPr>
        <p:spPr>
          <a:xfrm>
            <a:off x="14774887" y="7575973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方案落地及详细执行计划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04" name="椭圆 103"/>
          <p:cNvSpPr/>
          <p:nvPr>
            <p:custDataLst>
              <p:tags r:id="rId12"/>
            </p:custDataLst>
          </p:nvPr>
        </p:nvSpPr>
        <p:spPr>
          <a:xfrm>
            <a:off x="13232098" y="8861687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13"/>
            </p:custDataLst>
          </p:nvPr>
        </p:nvSpPr>
        <p:spPr>
          <a:xfrm>
            <a:off x="14774889" y="8650009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103" name="矩形 102"/>
          <p:cNvSpPr/>
          <p:nvPr>
            <p:custDataLst>
              <p:tags r:id="rId14"/>
            </p:custDataLst>
          </p:nvPr>
        </p:nvSpPr>
        <p:spPr>
          <a:xfrm>
            <a:off x="14774887" y="9591476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三角色、三价值、三支柱</a:t>
            </a:r>
            <a:endParaRPr lang="zh-CN" altLang="en-US" sz="2400" spc="15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15"/>
            </p:custDataLst>
          </p:nvPr>
        </p:nvCxnSpPr>
        <p:spPr>
          <a:xfrm>
            <a:off x="14992985" y="4453890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6"/>
            </p:custDataLst>
          </p:nvPr>
        </p:nvCxnSpPr>
        <p:spPr>
          <a:xfrm>
            <a:off x="14992985" y="6469380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7"/>
            </p:custDataLst>
          </p:nvPr>
        </p:nvCxnSpPr>
        <p:spPr>
          <a:xfrm>
            <a:off x="14992985" y="8485505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>
            <p:custDataLst>
              <p:tags r:id="rId18"/>
            </p:custDataLst>
          </p:nvPr>
        </p:nvSpPr>
        <p:spPr bwMode="auto">
          <a:xfrm>
            <a:off x="7974330" y="2619375"/>
            <a:ext cx="3767455" cy="7606030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254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pPr algn="ctr" fontAlgn="auto">
              <a:lnSpc>
                <a:spcPct val="120000"/>
              </a:lnSpc>
              <a:buSzPct val="25000"/>
            </a:pPr>
            <a:r>
              <a:rPr lang="zh-CN" altLang="en-US" sz="4400" b="1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目录</a:t>
            </a:r>
            <a:endParaRPr lang="zh-CN" altLang="en-US" sz="4400" b="1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12800" y="9083040"/>
            <a:ext cx="70104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附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632815" y="706755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3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632815" y="505206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2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632815" y="3036570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1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</p:spTree>
    <p:custDataLst>
      <p:tags r:id="rId19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3.3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大数据的应用</a:t>
            </a:r>
            <a:endParaRPr lang="zh-CN" altLang="en-US"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管理</a:t>
            </a:r>
            <a:endParaRPr dirty="0" smtClean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56005" y="2272030"/>
          <a:ext cx="21221065" cy="828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95"/>
                <a:gridCol w="2932430"/>
                <a:gridCol w="13056235"/>
                <a:gridCol w="2795905"/>
              </a:tblGrid>
              <a:tr h="10877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i="0" dirty="0" smtClean="0">
                          <a:solidFill>
                            <a:schemeClr val="bg1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系统</a:t>
                      </a:r>
                      <a:endParaRPr lang="zh-CN" altLang="en-US" sz="3200" b="0" i="0" dirty="0">
                        <a:solidFill>
                          <a:schemeClr val="bg1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应用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意义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82169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思源黑体 CN Light" panose="020B0300000000000000" charset="-122"/>
                        </a:rPr>
                        <a:t>价格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思源黑体 CN Light" panose="020B0300000000000000" charset="-122"/>
                      </a:endParaRPr>
                    </a:p>
                  </a:txBody>
                  <a:tcPr marL="182880" marR="182880" marT="91440" marB="91440" anchor="ctr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rgbClr val="00B0F0"/>
                    </a:solidFill>
                  </a:tcPr>
                </a:tc>
              </a:tr>
              <a:tr h="24003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观远</a:t>
                      </a:r>
                      <a:r>
                        <a:rPr lang="en-US" altLang="zh-CN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BI</a:t>
                      </a:r>
                      <a:endParaRPr lang="zh-CN" altLang="en-US" sz="3600" b="0" i="0" dirty="0">
                        <a:solidFill>
                          <a:srgbClr val="595959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T="25400" marB="25400" vert="eaVert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solidFill>
                      <a:srgbClr val="E7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全渠道数据池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快速接入企业内外，线上线下的数据源。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实施：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5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万</a:t>
                      </a:r>
                      <a:endParaRPr lang="zh-CN" altLang="en-US" sz="2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服务：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1.5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万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年</a:t>
                      </a:r>
                      <a:endParaRPr lang="zh-CN" altLang="en-US" sz="2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100G 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基础版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单帐号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)</a:t>
                      </a:r>
                      <a:endParaRPr lang="en-US" altLang="zh-CN" sz="24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5000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元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帐号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年</a:t>
                      </a:r>
                      <a:endParaRPr lang="zh-CN" altLang="en-US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  <a:p>
                      <a:pPr algn="just">
                        <a:buNone/>
                      </a:pP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0300">
                <a:tc vMerge="1">
                  <a:tcPr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Smart ETL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无需数据分析技术基础，让普通业务人员也能完成数据清洗与整理。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0300">
                <a:tc vMerge="1">
                  <a:tcPr marL="182880" marR="182880" marT="91440" marB="91440" anchor="ctr">
                    <a:lnL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sym typeface="+mn-ea"/>
                        </a:rPr>
                        <a:t>数据可视化分析</a:t>
                      </a:r>
                      <a:endParaRPr lang="zh-CN" altLang="en-US" sz="28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拖拽式操作，自助化分析，极大降低分析难度；赋能分析思维，让普通业务人员专注业务本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  <a:p>
                      <a:pPr algn="just"/>
                      <a:r>
                        <a:rPr lang="zh-CN" altLang="en-US" sz="2400" b="0" i="0" dirty="0">
                          <a:latin typeface="思源黑体 CN Light" panose="020B0300000000000000" charset="-122"/>
                          <a:ea typeface="思源黑体 CN Light" panose="020B0300000000000000" charset="-122"/>
                        </a:rPr>
                        <a:t>身。</a:t>
                      </a:r>
                      <a:endParaRPr lang="zh-CN" altLang="en-US" sz="2400" b="0" i="0" dirty="0">
                        <a:latin typeface="思源黑体 CN Light" panose="020B0300000000000000" charset="-122"/>
                        <a:ea typeface="思源黑体 CN Light" panose="020B0300000000000000" charset="-122"/>
                      </a:endParaRPr>
                    </a:p>
                  </a:txBody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182880" marR="182880" marT="91440" marB="91440" anchor="ctr" anchorCtr="0">
                    <a:lnL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L>
                    <a:lnR w="12700" cap="sq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1539875" y="5581015"/>
            <a:ext cx="56851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确定本「规划方案」可行。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开始签订「框架合同」，根据工作量进行伸缩。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进入下一阶段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驻点调研。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42540" y="5581105"/>
            <a:ext cx="568464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派驻核心成员，驻点企业。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深度参与业务部门的日常，并作出咨询服务。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根据调研结果，出具详细的《数字化转型建议书</a:t>
            </a: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》。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7085507" y="5581105"/>
            <a:ext cx="6306243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</a:t>
            </a: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《数字化转型建议书》制定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「实施计划」，然后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落地实施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实施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过程中，双方根据情况持续调整「实施计划」。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持续教育咨询，落地培训。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交付和反馈调整。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cxnSp>
        <p:nvCxnSpPr>
          <p:cNvPr id="76" name="直接连接符 6"/>
          <p:cNvCxnSpPr/>
          <p:nvPr/>
        </p:nvCxnSpPr>
        <p:spPr>
          <a:xfrm flipH="1">
            <a:off x="7880211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6"/>
          <p:cNvCxnSpPr/>
          <p:nvPr/>
        </p:nvCxnSpPr>
        <p:spPr>
          <a:xfrm flipH="1">
            <a:off x="15993363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093754" y="3620418"/>
            <a:ext cx="4154281" cy="969112"/>
            <a:chOff x="2002314" y="4701231"/>
            <a:chExt cx="4154281" cy="969112"/>
          </a:xfrm>
        </p:grpSpPr>
        <p:sp>
          <p:nvSpPr>
            <p:cNvPr id="118" name="文本框 117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01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 规划</a:t>
              </a:r>
              <a:endParaRPr lang="zh-CN" altLang="en-US" sz="4800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1" name="组 40"/>
          <p:cNvGrpSpPr/>
          <p:nvPr/>
        </p:nvGrpSpPr>
        <p:grpSpPr>
          <a:xfrm>
            <a:off x="9573170" y="3620418"/>
            <a:ext cx="5553710" cy="969112"/>
            <a:chOff x="2002314" y="4701231"/>
            <a:chExt cx="5553710" cy="969112"/>
          </a:xfrm>
        </p:grpSpPr>
        <p:sp>
          <p:nvSpPr>
            <p:cNvPr id="43" name="文本框 42"/>
            <p:cNvSpPr txBox="1"/>
            <p:nvPr/>
          </p:nvSpPr>
          <p:spPr>
            <a:xfrm>
              <a:off x="3284379" y="4701231"/>
              <a:ext cx="427164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02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调研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&amp;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设计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5" name="组 44"/>
          <p:cNvGrpSpPr/>
          <p:nvPr/>
        </p:nvGrpSpPr>
        <p:grpSpPr>
          <a:xfrm>
            <a:off x="17520410" y="3620418"/>
            <a:ext cx="4154281" cy="969112"/>
            <a:chOff x="2002314" y="4701231"/>
            <a:chExt cx="4154281" cy="969112"/>
          </a:xfrm>
        </p:grpSpPr>
        <p:sp>
          <p:nvSpPr>
            <p:cNvPr id="46" name="文本框 45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03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实施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sp>
        <p:nvSpPr>
          <p:cNvPr id="23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vert="horz" lIns="71437" tIns="71437" rIns="71437" bIns="71437" rtlCol="0" anchor="ctr">
            <a:normAutofit fontScale="90000"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合作流程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角色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、三价值、三支柱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25188" y="5017765"/>
            <a:ext cx="3687028" cy="17119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8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附录</a:t>
            </a:r>
            <a:endParaRPr lang="zh-CN" altLang="en-US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三角色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929" y="3121590"/>
            <a:ext cx="5464434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谁该为</a:t>
            </a: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数字化负责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085" y="4554538"/>
            <a:ext cx="124079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3676015" y="552164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在数字化过程中，他们的分工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955" y="9667558"/>
            <a:ext cx="162306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6215" y="9667558"/>
            <a:ext cx="186817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85145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三角色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875" y="4623435"/>
            <a:ext cx="301117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负有最高责任决定数字化成效。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215" y="10533698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数字化系统的本质是项目PM需条理化地推进节奏。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005" y="10533698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需要引起数字化重视，数字化转型是一种团队变革。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3130" y="10341610"/>
            <a:ext cx="9603105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通常就是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人员，他们需要有强悍的项目管理能力，有条斯里地确保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工具的落地。数字化转型它不像市场买菜，想买就买，它是一个循序渐进的过程，这需要项目管理理论和实践进行配合；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2495" y="7174548"/>
            <a:ext cx="9839325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数字化转型既然是对不同工作岗位的工作习惯变革，自然也对所负责工作岗位的人的能力有变革的要求，是对组织能力的挑战，人力资源应对数字化转型中员工的提升负有重要责任；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985" y="3986530"/>
            <a:ext cx="1022985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数字化转型是一把手工程，数字化工具，是对每一个部门的工作习惯的变革，IT建立了工具，但由于组织权力制约，无法在业务部门进行很好的实施，这是CEO的责任；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2865735" y="343598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13130" y="335184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泪滴形 19"/>
          <p:cNvSpPr/>
          <p:nvPr/>
        </p:nvSpPr>
        <p:spPr>
          <a:xfrm>
            <a:off x="12848590" y="6624320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95985" y="654018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12848590" y="979106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95985" y="970692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三价值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13177749" y="2558980"/>
            <a:ext cx="5464434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数字化的价值所在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1790" y="4082415"/>
            <a:ext cx="2198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数字化创新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15736570" y="5343208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3510" y="9627870"/>
            <a:ext cx="22332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增值化业务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6770" y="9627870"/>
            <a:ext cx="23406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智能化运营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1790" y="7673023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三价值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8090" y="4638358"/>
            <a:ext cx="323723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打造企业数字化资产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6770" y="10355263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通过数字化系统，改善运营和管理模式。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43255" y="10355263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放大主营业务，同时延伸增量业务能。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720" y="2559055"/>
            <a:ext cx="10366836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商业组织数字化，离不开商业的本质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545" y="10754360"/>
            <a:ext cx="960310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更高的工作效率，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通过增值化业务，利用互联网的规模化效应，去无限级去扩大业务范围，赚更多的钱</a:t>
            </a: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。</a:t>
            </a:r>
            <a:endParaRPr 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9910" y="7488238"/>
            <a:ext cx="983932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通过智能化运营，用好手中的“数字化武器”，更好地管理原来的工作，有效地降低成本。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3400" y="4300220"/>
            <a:ext cx="10229850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通过数字化创新，我们落地具体的数字化技术，转化原有的业务体系，打造数字资产。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5" name="泪滴形 24"/>
          <p:cNvSpPr/>
          <p:nvPr/>
        </p:nvSpPr>
        <p:spPr>
          <a:xfrm>
            <a:off x="1073150" y="374967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0545" y="366553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资产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7" name="泪滴形 26"/>
          <p:cNvSpPr/>
          <p:nvPr/>
        </p:nvSpPr>
        <p:spPr>
          <a:xfrm>
            <a:off x="1056005" y="6938010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3400" y="685387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降低成本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9" name="泪滴形 28"/>
          <p:cNvSpPr/>
          <p:nvPr/>
        </p:nvSpPr>
        <p:spPr>
          <a:xfrm>
            <a:off x="1056005" y="1010475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3400" y="1002061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提高效率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附：数字化核心认知 </a:t>
            </a:r>
            <a:r>
              <a:rPr lang="en-US" altLang="zh-CN" dirty="0"/>
              <a:t>- </a:t>
            </a:r>
            <a:r>
              <a:rPr lang="zh-CN" altLang="en-US" dirty="0"/>
              <a:t>三支柱</a:t>
            </a:r>
            <a:endParaRPr lang="zh-CN" altLang="en-US" dirty="0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数字化负责的不止是</a:t>
            </a:r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CIO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700" y="3121660"/>
            <a:ext cx="6475095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企业数字化转型的三大领域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5420995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数字管理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 rot="10800000">
            <a:off x="3675380" y="609822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发展的不同阶段，侧重点会不同：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5920" y="5420995"/>
            <a:ext cx="19367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数字营销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135" y="10341293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数字引擎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17454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三支柱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60" y="6055360"/>
            <a:ext cx="276733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供应链、人资、行政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5" y="10975976"/>
            <a:ext cx="3994785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落地具体数据中台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5920" y="6055361"/>
            <a:ext cx="406908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拉新、留存、会员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48590" y="3336608"/>
            <a:ext cx="10367645" cy="5313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我们通过洞悉自身的组织需要，选择发力的领域，再配合具体的工具，再该领域下进行变革。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比如，随着门店的规模发展，多门店管理存在压力，这时候就需要落地数字管理类系统（如OA、ERP等等）；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比如，随着品牌声量的放大和消费者规模的增长，这时候就需要落地数字营销类（如社群工具、会员系统等等）。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附：组织</a:t>
            </a:r>
            <a:r>
              <a:rPr lang="zh-CN" altLang="en-US" dirty="0" smtClean="0"/>
              <a:t>架构创新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4" y="1160321"/>
            <a:ext cx="14190660" cy="88293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通过建立项目管理委员会（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PMO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）、管理信息化委员会（</a:t>
            </a:r>
            <a:r>
              <a:rPr lang="en-US" altLang="zh-CN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MIO</a:t>
            </a:r>
            <a:r>
              <a:rPr lang="zh-CN" altLang="en-US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），保证数字化转型有效落地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3494713" y="2804160"/>
            <a:ext cx="17627927" cy="9348935"/>
            <a:chOff x="4005007" y="2292454"/>
            <a:chExt cx="16337280" cy="10664920"/>
          </a:xfrm>
        </p:grpSpPr>
        <p:sp>
          <p:nvSpPr>
            <p:cNvPr id="31" name="任意多边形 16"/>
            <p:cNvSpPr/>
            <p:nvPr/>
          </p:nvSpPr>
          <p:spPr>
            <a:xfrm>
              <a:off x="9450767" y="2292454"/>
              <a:ext cx="10891520" cy="4926060"/>
            </a:xfrm>
            <a:custGeom>
              <a:avLst/>
              <a:gdLst>
                <a:gd name="connsiteX0" fmla="*/ 0 w 5445760"/>
                <a:gd name="connsiteY0" fmla="*/ 0 h 2463030"/>
                <a:gd name="connsiteX1" fmla="*/ 5445760 w 5445760"/>
                <a:gd name="connsiteY1" fmla="*/ 0 h 2463030"/>
                <a:gd name="connsiteX2" fmla="*/ 5445760 w 5445760"/>
                <a:gd name="connsiteY2" fmla="*/ 2463030 h 2463030"/>
                <a:gd name="connsiteX3" fmla="*/ 0 w 5445760"/>
                <a:gd name="connsiteY3" fmla="*/ 2463030 h 2463030"/>
                <a:gd name="connsiteX4" fmla="*/ 0 w 5445760"/>
                <a:gd name="connsiteY4" fmla="*/ 0 h 24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5760" h="2463030">
                  <a:moveTo>
                    <a:pt x="0" y="0"/>
                  </a:moveTo>
                  <a:lnTo>
                    <a:pt x="5445760" y="0"/>
                  </a:lnTo>
                  <a:lnTo>
                    <a:pt x="5445760" y="2463030"/>
                  </a:lnTo>
                  <a:lnTo>
                    <a:pt x="0" y="2463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0" tIns="495300" rIns="495300" bIns="495300" numCol="1" spcCol="1270" anchor="ctr" anchorCtr="0">
              <a:noAutofit/>
            </a:bodyPr>
            <a:lstStyle/>
            <a:p>
              <a:pPr defTabSz="5778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0" kern="12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05007" y="2292454"/>
              <a:ext cx="4876800" cy="49260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任意多边形 18"/>
            <p:cNvSpPr/>
            <p:nvPr/>
          </p:nvSpPr>
          <p:spPr>
            <a:xfrm>
              <a:off x="4005007" y="8031314"/>
              <a:ext cx="10891520" cy="4926060"/>
            </a:xfrm>
            <a:custGeom>
              <a:avLst/>
              <a:gdLst>
                <a:gd name="connsiteX0" fmla="*/ 0 w 5445760"/>
                <a:gd name="connsiteY0" fmla="*/ 0 h 2463030"/>
                <a:gd name="connsiteX1" fmla="*/ 5445760 w 5445760"/>
                <a:gd name="connsiteY1" fmla="*/ 0 h 2463030"/>
                <a:gd name="connsiteX2" fmla="*/ 5445760 w 5445760"/>
                <a:gd name="connsiteY2" fmla="*/ 2463030 h 2463030"/>
                <a:gd name="connsiteX3" fmla="*/ 0 w 5445760"/>
                <a:gd name="connsiteY3" fmla="*/ 2463030 h 2463030"/>
                <a:gd name="connsiteX4" fmla="*/ 0 w 5445760"/>
                <a:gd name="connsiteY4" fmla="*/ 0 h 24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5760" h="2463030">
                  <a:moveTo>
                    <a:pt x="0" y="0"/>
                  </a:moveTo>
                  <a:lnTo>
                    <a:pt x="5445760" y="0"/>
                  </a:lnTo>
                  <a:lnTo>
                    <a:pt x="5445760" y="2463030"/>
                  </a:lnTo>
                  <a:lnTo>
                    <a:pt x="0" y="2463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0" tIns="495300" rIns="495300" bIns="495300" numCol="1" spcCol="1270" anchor="ctr" anchorCtr="0">
              <a:noAutofit/>
            </a:bodyPr>
            <a:lstStyle/>
            <a:p>
              <a:pPr defTabSz="5778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0" kern="1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5384205" y="8031314"/>
              <a:ext cx="4876800" cy="49260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38100" dir="36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文本框 44"/>
            <p:cNvSpPr txBox="1"/>
            <p:nvPr/>
          </p:nvSpPr>
          <p:spPr>
            <a:xfrm>
              <a:off x="4644104" y="3900775"/>
              <a:ext cx="3598606" cy="1709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800" b="0" i="0" u="none" strike="noStrike" cap="none" spc="0" normalizeH="0" baseline="0" dirty="0" smtClean="0"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PMO</a:t>
              </a:r>
              <a:endParaRPr kumimoji="0" lang="zh-CN" altLang="en-US" sz="880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023302" y="9639636"/>
              <a:ext cx="3598606" cy="1709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800" b="0" i="0" u="none" strike="noStrike" cap="none" spc="0" normalizeH="0" baseline="0" dirty="0" smtClean="0"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MIO</a:t>
              </a:r>
              <a:endParaRPr kumimoji="0" lang="zh-CN" altLang="en-US" sz="880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9791509" y="3358458"/>
            <a:ext cx="10312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用于整合各部门资源，统一协调项目的推进。比如，会员系统的落地，就牵扯到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、市场、财务、营运等等多个部门的事情，单纯依靠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去推进是异常艰辛，因为各部门听命的是老板，而非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或某部门，某部门的意见容易被忽略。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该虚拟组织建议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CEO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直接挂帅，并委派一名项目助理进行日常执行管理，定期进行会议统筹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84299" y="8067947"/>
            <a:ext cx="10312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用于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确保系统的正确落地使用。比如，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ERP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或会员系统项目落地后，业务方经常嫌弃或不使用，然后把责任归咎于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系统不行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。很多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时候是员工处在舒适圈，不愿意去学习新的数字化系统导致的。管理信息化委员，将各个系统进行具体的「量化」，如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ERP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的收货率达到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99%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OA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的使用率达到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90%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等等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虚拟组织建议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CEO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直接挂帅，并委派一名项目助理进行日常梳理，制定好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KPI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，定期进行会议回顾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45" y="2229894"/>
            <a:ext cx="16483873" cy="951774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ethodology"/>
          <p:cNvSpPr txBox="1"/>
          <p:nvPr/>
        </p:nvSpPr>
        <p:spPr>
          <a:xfrm>
            <a:off x="20464784" y="1595804"/>
            <a:ext cx="3400239" cy="63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2pPr>
            <a:lvl3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3pPr>
            <a:lvl4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4pPr>
            <a:lvl5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5pPr>
            <a:lvl6pPr marL="2833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6pPr>
            <a:lvl7pPr marL="3277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7pPr>
            <a:lvl8pPr marL="3722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8pPr>
            <a:lvl9pPr marL="4166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9pPr>
          </a:lstStyle>
          <a:p>
            <a:pPr algn="r"/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开店流程系统</a:t>
            </a:r>
            <a:endParaRPr lang="zh-CN" altLang="en-US" sz="3200" dirty="0" smtClean="0"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45157" y="519251"/>
            <a:ext cx="7142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数字管理信息化案例</a:t>
            </a:r>
            <a:endParaRPr lang="zh-CN" altLang="en-US" sz="6400" dirty="0" smtClean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hodology"/>
          <p:cNvSpPr txBox="1"/>
          <p:nvPr/>
        </p:nvSpPr>
        <p:spPr>
          <a:xfrm>
            <a:off x="19694525" y="1595755"/>
            <a:ext cx="4170680" cy="63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2pPr>
            <a:lvl3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3pPr>
            <a:lvl4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4pPr>
            <a:lvl5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5pPr>
            <a:lvl6pPr marL="2833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6pPr>
            <a:lvl7pPr marL="3277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7pPr>
            <a:lvl8pPr marL="3722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8pPr>
            <a:lvl9pPr marL="4166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9pPr>
          </a:lstStyle>
          <a:p>
            <a:pPr algn="r"/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会员全局</a:t>
            </a:r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概览</a:t>
            </a:r>
            <a:endParaRPr lang="zh-CN" altLang="en-US" sz="3200" dirty="0" smtClean="0"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2557" y="535761"/>
            <a:ext cx="3992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数字</a:t>
            </a:r>
            <a:r>
              <a:rPr lang="zh-CN" altLang="en-US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营销</a:t>
            </a:r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案例</a:t>
            </a:r>
            <a:endParaRPr lang="zh-CN" altLang="en-US" sz="6400" dirty="0" smtClean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2457450"/>
            <a:ext cx="18372455" cy="10295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690" y="1774190"/>
            <a:ext cx="17815560" cy="10844530"/>
          </a:xfrm>
          <a:prstGeom prst="rect">
            <a:avLst/>
          </a:prstGeom>
        </p:spPr>
      </p:pic>
      <p:sp>
        <p:nvSpPr>
          <p:cNvPr id="3" name="Methodology"/>
          <p:cNvSpPr txBox="1"/>
          <p:nvPr/>
        </p:nvSpPr>
        <p:spPr>
          <a:xfrm>
            <a:off x="19694525" y="1595755"/>
            <a:ext cx="4170680" cy="63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2pPr>
            <a:lvl3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3pPr>
            <a:lvl4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4pPr>
            <a:lvl5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5pPr>
            <a:lvl6pPr marL="2833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6pPr>
            <a:lvl7pPr marL="3277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7pPr>
            <a:lvl8pPr marL="3722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8pPr>
            <a:lvl9pPr marL="4166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9pPr>
          </a:lstStyle>
          <a:p>
            <a:pPr algn="r"/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会员招新</a:t>
            </a:r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与留存分析</a:t>
            </a:r>
            <a:endParaRPr lang="zh-CN" altLang="en-US" sz="3200" dirty="0" smtClean="0"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2557" y="535761"/>
            <a:ext cx="3992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数字</a:t>
            </a:r>
            <a:r>
              <a:rPr lang="zh-CN" altLang="en-US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营销</a:t>
            </a:r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案例</a:t>
            </a:r>
            <a:endParaRPr lang="zh-CN" altLang="en-US" sz="6400" dirty="0" smtClean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用数据工具推动人类进步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</a:t>
            </a:r>
            <a:r>
              <a:rPr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驱动数字化中国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1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hodology"/>
          <p:cNvSpPr txBox="1"/>
          <p:nvPr/>
        </p:nvSpPr>
        <p:spPr>
          <a:xfrm>
            <a:off x="19694525" y="1595755"/>
            <a:ext cx="4170680" cy="63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2pPr>
            <a:lvl3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3pPr>
            <a:lvl4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4pPr>
            <a:lvl5pPr marL="0" marR="0" indent="0" algn="l" defTabSz="127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5pPr>
            <a:lvl6pPr marL="2833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6pPr>
            <a:lvl7pPr marL="3277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7pPr>
            <a:lvl8pPr marL="37223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8pPr>
            <a:lvl9pPr marL="4166870" marR="0" indent="-610870" algn="l" defTabSz="82169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9pPr>
          </a:lstStyle>
          <a:p>
            <a:pPr algn="r"/>
            <a:r>
              <a:rPr lang="zh-CN" altLang="en-US" sz="3200" dirty="0" smtClean="0">
                <a:latin typeface="思源黑体 CN Light" panose="020B0300000000000000" charset="-122"/>
                <a:ea typeface="思源黑体 CN Light" panose="020B0300000000000000" charset="-122"/>
                <a:cs typeface="Source Han Sans CN" charset="-122"/>
              </a:rPr>
              <a:t>用户分析</a:t>
            </a:r>
            <a:endParaRPr lang="zh-CN" altLang="en-US" sz="3200" dirty="0" smtClean="0"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2557" y="535761"/>
            <a:ext cx="3992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数字</a:t>
            </a:r>
            <a:r>
              <a:rPr lang="zh-CN" altLang="en-US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营销</a:t>
            </a:r>
            <a:r>
              <a:rPr lang="en-US" altLang="zh-CN" sz="5000" dirty="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案例</a:t>
            </a:r>
            <a:endParaRPr lang="zh-CN" altLang="en-US" sz="6400" dirty="0" smtClean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  <a:cs typeface="Source Han Sans CN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360" y="364490"/>
            <a:ext cx="15223490" cy="122916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0" y="9618980"/>
            <a:ext cx="4097020" cy="4097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16910" y="5593080"/>
            <a:ext cx="18364835" cy="132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8000" b="1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THANK YOU FOR WATCHING</a:t>
            </a:r>
            <a:endParaRPr lang="en-US" altLang="zh-CN" sz="8000" b="1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40005" y="2616835"/>
            <a:ext cx="4840605" cy="484060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公司简介</a:t>
            </a:r>
            <a:endParaRPr lang="zh-CN" altLang="en-US" dirty="0"/>
          </a:p>
        </p:txBody>
      </p:sp>
      <p:sp>
        <p:nvSpPr>
          <p:cNvPr id="184" name="核心成员来自于金山、腾讯、阿里巴巴、新浪、字节跳动、金蝶、平安等顶级科技公司，成员曾服务过中国电信、中国移动、政事业单位、汤臣倍健、喜茶、汇美集团、搭建数字中台经验等大型企业和组织，有丰富的B端产品落地经验。"/>
          <p:cNvSpPr txBox="1"/>
          <p:nvPr/>
        </p:nvSpPr>
        <p:spPr>
          <a:xfrm>
            <a:off x="5210175" y="2750185"/>
            <a:ext cx="18134965" cy="457390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 algn="just" defTabSz="355600">
              <a:defRPr sz="350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「vikadata维格智数」是一家数字化转型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咨询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策划公司，提供数字化整体方案的设计和咨询、会员营销系统的研发、智能OA搭建、轻量级数据中台的实施，致力于驱动数字化中国。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创始阶段即获得IDG资本、天图资本天使轮投资，核心成员来自于平安、阿里巴巴、腾讯、字节跳动、金山、新浪、金蝶等顶级科技公司，成员曾服务过中国电信、中国移动、政事业单位、汤臣倍健、喜茶、汇美集团等大型企业和组织，有丰富的B端产品落地经验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/>
          <a:srcRect t="30876" b="34415"/>
          <a:stretch>
            <a:fillRect/>
          </a:stretch>
        </p:blipFill>
        <p:spPr>
          <a:xfrm>
            <a:off x="4515485" y="12005945"/>
            <a:ext cx="3368040" cy="846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40" y="10953115"/>
            <a:ext cx="1419860" cy="795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15" y="11121390"/>
            <a:ext cx="2673350" cy="359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timg.jpeg" descr="tim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660" y="10543540"/>
            <a:ext cx="2183765" cy="1316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15" y="12251055"/>
            <a:ext cx="3392170" cy="39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525" y="11121390"/>
            <a:ext cx="1587500" cy="592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8"/>
          <a:srcRect t="32765" b="34255"/>
          <a:stretch>
            <a:fillRect/>
          </a:stretch>
        </p:blipFill>
        <p:spPr>
          <a:xfrm>
            <a:off x="9905365" y="11918315"/>
            <a:ext cx="2365375" cy="1105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195" y="12026265"/>
            <a:ext cx="2417445" cy="909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87680" y="11995785"/>
            <a:ext cx="4613275" cy="856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8445" y="11884660"/>
            <a:ext cx="5306695" cy="1125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3943965" y="10304780"/>
            <a:ext cx="500126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创始阶段获顶级资本投资</a:t>
            </a:r>
            <a:endParaRPr kumimoji="0" sz="32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55165" y="9509125"/>
            <a:ext cx="270129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团队成员来自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1" name="泪滴形 10"/>
          <p:cNvSpPr/>
          <p:nvPr/>
        </p:nvSpPr>
        <p:spPr>
          <a:xfrm>
            <a:off x="1123315" y="9744891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泪滴形 10"/>
          <p:cNvSpPr/>
          <p:nvPr/>
        </p:nvSpPr>
        <p:spPr>
          <a:xfrm>
            <a:off x="13084175" y="10543540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7225" y="6898005"/>
            <a:ext cx="21558885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50" name="服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业务</a:t>
            </a:r>
            <a:r>
              <a:rPr lang="en-US" dirty="0"/>
              <a:t>-</a:t>
            </a:r>
            <a:r>
              <a:rPr lang="zh-CN" altLang="en-US" dirty="0"/>
              <a:t>数字化转型规划</a:t>
            </a:r>
            <a:endParaRPr lang="zh-CN" altLang="en-US" dirty="0"/>
          </a:p>
        </p:txBody>
      </p:sp>
      <p:sp>
        <p:nvSpPr>
          <p:cNvPr id="162" name="数字化转型是一件看起来复杂而又庞大的事情…"/>
          <p:cNvSpPr txBox="1"/>
          <p:nvPr/>
        </p:nvSpPr>
        <p:spPr>
          <a:xfrm>
            <a:off x="1056005" y="2431098"/>
            <a:ext cx="22430105" cy="4065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dirty="0" smtClean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如何</a:t>
            </a:r>
            <a:r>
              <a:rPr lang="zh-CN" altLang="en-US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进行数字化转型？</a:t>
            </a:r>
            <a:endParaRPr lang="zh-CN" altLang="en-US" sz="28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由于商业模式的不同，不同企业的</a:t>
            </a:r>
            <a:r>
              <a:rPr lang="en-US" altLang="zh-CN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CIO</a:t>
            </a: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可能会给出不同的答案。如何找到与企业自身契合的转型方案并落地实施，是企业数字化转型的的首要困扰。</a:t>
            </a:r>
            <a:endParaRPr lang="en-US" altLang="zh-CN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endParaRPr lang="en-US" altLang="zh-CN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维格智数提供数字化转型咨询及实施全案服务</a:t>
            </a:r>
            <a:endParaRPr lang="en-US" altLang="zh-CN" sz="28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我们以客户企业的发展战略和业务场景为目标导向， 从数字营销、数字管理、数字引擎三个维度为切入点，帮助中国企业低成本、敏捷地实现数字化转型。</a:t>
            </a:r>
            <a:endParaRPr lang="zh-CN" altLang="en-US" sz="2800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63" name="一站式数字化解决方案…"/>
          <p:cNvSpPr txBox="1"/>
          <p:nvPr/>
        </p:nvSpPr>
        <p:spPr>
          <a:xfrm>
            <a:off x="2621601" y="9460724"/>
            <a:ext cx="420624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一站式数字化</a:t>
            </a:r>
            <a:r>
              <a:rPr lang="zh-CN"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转型</a:t>
            </a: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方案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71" name="About us"/>
          <p:cNvSpPr txBox="1">
            <a:spLocks noGrp="1"/>
          </p:cNvSpPr>
          <p:nvPr>
            <p:ph type="body" sz="quarter" idx="1"/>
          </p:nvPr>
        </p:nvSpPr>
        <p:spPr>
          <a:xfrm>
            <a:off x="1056004" y="1161415"/>
            <a:ext cx="9002395" cy="88074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以发展战略和业务场景为导向，为企业提供数字化解决方案。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05" y="6898005"/>
            <a:ext cx="871220" cy="57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6898005"/>
            <a:ext cx="634365" cy="5760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Source Han Sans CN Bold Bold"/>
              </a:rPr>
              <a:t>灵活的服务合作模式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6805" y="7351395"/>
            <a:ext cx="1800225" cy="180022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一站式数字化解决方案…"/>
          <p:cNvSpPr txBox="1"/>
          <p:nvPr/>
        </p:nvSpPr>
        <p:spPr>
          <a:xfrm>
            <a:off x="8503606" y="9459551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会员营销小程序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9" name="一站式数字化解决方案…"/>
          <p:cNvSpPr txBox="1"/>
          <p:nvPr/>
        </p:nvSpPr>
        <p:spPr>
          <a:xfrm>
            <a:off x="13905185" y="9458377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数字化智能办公</a:t>
            </a:r>
            <a:endParaRPr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3030" y="7687946"/>
            <a:ext cx="124777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全案</a:t>
            </a:r>
            <a:endParaRPr kumimoji="0" lang="en-US" altLang="zh-CN" sz="320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规划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9080152" y="7351395"/>
            <a:ext cx="1800225" cy="1800225"/>
            <a:chOff x="11370945" y="7351395"/>
            <a:chExt cx="1800225" cy="1800225"/>
          </a:xfrm>
        </p:grpSpPr>
        <p:sp>
          <p:nvSpPr>
            <p:cNvPr id="13" name="椭圆 12"/>
            <p:cNvSpPr/>
            <p:nvPr/>
          </p:nvSpPr>
          <p:spPr>
            <a:xfrm>
              <a:off x="11370945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647170" y="7686931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会员</a:t>
              </a:r>
              <a:endParaRPr lang="en-US" altLang="zh-CN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体系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4482906" y="7337719"/>
            <a:ext cx="1800225" cy="1800225"/>
            <a:chOff x="19096354" y="7351395"/>
            <a:chExt cx="1800225" cy="1800225"/>
          </a:xfrm>
        </p:grpSpPr>
        <p:sp>
          <p:nvSpPr>
            <p:cNvPr id="16" name="椭圆 15"/>
            <p:cNvSpPr/>
            <p:nvPr/>
          </p:nvSpPr>
          <p:spPr>
            <a:xfrm>
              <a:off x="19096354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372580" y="7687566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钉钉</a:t>
              </a:r>
              <a:r>
                <a:rPr lang="en-US" altLang="zh-CN" dirty="0" smtClean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OA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36038" y="10297547"/>
            <a:ext cx="4736105" cy="23602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适合从零开始数字化转型或者想要实现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弯道超车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的企业。维格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智数从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CRM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ERP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SCM…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等不同领域的信息化产品，为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您提供从驻点调研、方案规划、实施督导、落地效果反馈等一站式的服务。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56847" y="10297547"/>
            <a:ext cx="429461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帮助企业搭建私域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流池，建立用户画像，沉淀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用户数据，为业务决策建立数据</a:t>
            </a:r>
            <a:r>
              <a:rPr kumimoji="0" lang="zh-CN" altLang="en-US" sz="240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基础，最终达到精准营销的目的。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905185" y="10287610"/>
            <a:ext cx="4147670" cy="19909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我们通过搭建资产管理系统、巡店系统、项目管理系统、绩效考勤系统等各种业务流程管理系统，帮助企业管理实现全面数字化。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885660" y="7337719"/>
            <a:ext cx="1800225" cy="1800225"/>
            <a:chOff x="22315487" y="7343503"/>
            <a:chExt cx="1800225" cy="1800225"/>
          </a:xfrm>
        </p:grpSpPr>
        <p:sp>
          <p:nvSpPr>
            <p:cNvPr id="24" name="椭圆 23"/>
            <p:cNvSpPr/>
            <p:nvPr/>
          </p:nvSpPr>
          <p:spPr>
            <a:xfrm>
              <a:off x="22315487" y="7343503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591711" y="7679038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rPr>
                <a:t>中台</a:t>
              </a:r>
              <a:endParaRPr kumimoji="0" lang="zh-CN" altLang="en-US" sz="32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183164" y="10287610"/>
            <a:ext cx="414767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定制化搭建企业系统，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全面实现管理、经营、决策、营销全方位的数字化转型升级，打造智慧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企业。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0" name="一站式数字化解决方案…"/>
          <p:cNvSpPr txBox="1"/>
          <p:nvPr/>
        </p:nvSpPr>
        <p:spPr>
          <a:xfrm>
            <a:off x="19183164" y="9493645"/>
            <a:ext cx="3427219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统一管理数据资产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1.3</a:t>
            </a:r>
            <a:r>
              <a:rPr lang="zh-CN" altLang="en-US" dirty="0" smtClean="0">
                <a:sym typeface="+mn-ea"/>
              </a:rPr>
              <a:t> 核心</a:t>
            </a:r>
            <a:r>
              <a:rPr lang="zh-CN" altLang="en-US" dirty="0">
                <a:sym typeface="+mn-ea"/>
              </a:rPr>
              <a:t>竞争力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56005" y="1346518"/>
            <a:ext cx="11242675" cy="511175"/>
          </a:xfrm>
        </p:spPr>
        <p:txBody>
          <a:bodyPr wrap="square"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输出的是方案及实施督导，而不是单点系统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7377475" y="5383222"/>
            <a:ext cx="9889702" cy="3300097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31639" tIns="15819" rIns="31639" bIns="15819" numCol="1" spcCol="0" rtlCol="0" fromWordArt="0" anchor="ctr" anchorCtr="0" forceAA="0" compatLnSpc="1">
            <a:noAutofit/>
          </a:bodyPr>
          <a:lstStyle/>
          <a:p>
            <a:endParaRPr lang="zh-CN" altLang="en-US" sz="4400"/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12455365" y="7111292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CF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>
              <a:solidFill>
                <a:srgbClr val="00E4FF"/>
              </a:solidFill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12432395" y="3631593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25C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8978519" y="7123624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E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9045120" y="3586169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59E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10350716" y="5067205"/>
            <a:ext cx="3874813" cy="393212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36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373174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4000" b="1" kern="1200" dirty="0">
                <a:solidFill>
                  <a:sysClr val="window" lastClr="FFFFFF"/>
                </a:solidFill>
                <a:effectLst/>
              </a:rPr>
              <a:t>P</a:t>
            </a:r>
            <a:endParaRPr lang="en-US" sz="4000" b="1" kern="12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9373174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F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13183385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I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3183385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</a:rPr>
              <a:t>R</a:t>
            </a:r>
            <a:endParaRPr lang="zh-CN" sz="4000" b="1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5201299" y="3608444"/>
            <a:ext cx="7472871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根据规划，派出数字化实施顾问驻点客户企业内部，对不同部门的业务流程进行梳理优化。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在调研周期结束后，出具完整细致的建议报告书。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5136648" y="2713717"/>
            <a:ext cx="7472871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顾问驻点调研</a:t>
            </a:r>
            <a:r>
              <a:rPr lang="en-US" altLang="zh-CN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(Researching)</a:t>
            </a:r>
            <a:endParaRPr lang="en-US" altLang="zh-CN" b="1" kern="1200" spc="300" dirty="0">
              <a:solidFill>
                <a:srgbClr val="25C4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15136495" y="9942195"/>
            <a:ext cx="5956935" cy="23704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为了项目能按照规划正常地落地实施。维格智数的项目经理将会全程参与客户企业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PMO</a:t>
            </a: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，协助推进数字化落地。同时监督、引导第三方数字化产品服务商的产品落地与对接。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15201146" y="8998926"/>
            <a:ext cx="7472871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CFB9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实施与督导</a:t>
            </a:r>
            <a:r>
              <a:rPr lang="en-US" altLang="zh-CN" b="1" kern="1200" spc="300" dirty="0">
                <a:solidFill>
                  <a:srgbClr val="00CFB9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(Implementation)</a:t>
            </a:r>
            <a:endParaRPr lang="en-US" altLang="zh-CN" b="1" kern="1200" spc="300" dirty="0">
              <a:solidFill>
                <a:srgbClr val="00CFB9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1290320" y="3608705"/>
            <a:ext cx="8037830" cy="15633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algn="l" eaLnBrk="1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派遣专业团队与客户进行沟通，分析客户的核心诉求。深入了解客户企业的商业模式及业务流程。结合企业现状和述求，给出数字化转型规划方案。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1573811" y="2713918"/>
            <a:ext cx="7471218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数字化一站式全案规划</a:t>
            </a:r>
            <a:r>
              <a:rPr lang="en-US" altLang="zh-CN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(Planning)</a:t>
            </a:r>
            <a:endParaRPr lang="en-US" altLang="zh-CN" b="1" kern="1200" spc="300" dirty="0">
              <a:solidFill>
                <a:srgbClr val="359E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1530512" y="9942331"/>
            <a:ext cx="7471218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项目落地后，我们将会持续跟进客户的反馈情况，进行方案的调整，让客户企业敏捷、可持续地进行数字化改革。</a:t>
            </a: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r">
              <a:lnSpc>
                <a:spcPct val="125000"/>
              </a:lnSpc>
            </a:pP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1573811" y="8948324"/>
            <a:ext cx="7471218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E4FF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反馈与调整</a:t>
            </a:r>
            <a:r>
              <a:rPr lang="en-US" altLang="zh-CN" b="1" kern="1200" spc="300" dirty="0">
                <a:solidFill>
                  <a:srgbClr val="00E4FF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(Feedback)</a:t>
            </a:r>
            <a:endParaRPr lang="en-US" altLang="zh-CN" b="1" kern="1200" spc="300" dirty="0">
              <a:solidFill>
                <a:srgbClr val="00E4FF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10589895" y="5922010"/>
            <a:ext cx="335661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核心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竞争力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11790045" y="2713990"/>
            <a:ext cx="1064260" cy="636270"/>
          </a:xfrm>
          <a:prstGeom prst="curvedDown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0" name="上弧形箭头 9"/>
          <p:cNvSpPr/>
          <p:nvPr/>
        </p:nvSpPr>
        <p:spPr>
          <a:xfrm rot="5400000">
            <a:off x="15521940" y="6715760"/>
            <a:ext cx="1064260" cy="63627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10800000">
            <a:off x="11755755" y="10658475"/>
            <a:ext cx="1064260" cy="636270"/>
          </a:xfrm>
          <a:prstGeom prst="curvedDownArrow">
            <a:avLst/>
          </a:prstGeom>
          <a:solidFill>
            <a:schemeClr val="accent2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6200000">
            <a:off x="7947660" y="6670675"/>
            <a:ext cx="1064260" cy="63627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2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379801" y="2493330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2495256" y="2506343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779189" y="2506344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" r="-1452" b="502"/>
          <a:stretch>
            <a:fillRect/>
          </a:stretch>
        </p:blipFill>
        <p:spPr>
          <a:xfrm>
            <a:off x="13902573" y="3403784"/>
            <a:ext cx="2520000" cy="2520000"/>
          </a:xfrm>
          <a:prstGeom prst="ellipse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7769" y="3403784"/>
            <a:ext cx="2520315" cy="2520315"/>
          </a:xfrm>
          <a:prstGeom prst="ellipse">
            <a:avLst/>
          </a:prstGeom>
        </p:spPr>
      </p:pic>
      <p:sp>
        <p:nvSpPr>
          <p:cNvPr id="47" name="Rectangle 96"/>
          <p:cNvSpPr/>
          <p:nvPr/>
        </p:nvSpPr>
        <p:spPr>
          <a:xfrm>
            <a:off x="1055732" y="7708084"/>
            <a:ext cx="4885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维格创始人。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CTO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、金山软件架构师，北京师范大学金融系毕业，技术与业务思维兼备，从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帮助喜茶实现数字化转型，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个月内积累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1300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万会员，线下业态改造专家。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2717" y="6514649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陈霈霖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Kelly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5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25400" indent="-25400"/>
            <a:r>
              <a:rPr lang="en-US" altLang="zh-CN" dirty="0" smtClean="0"/>
              <a:t>1.4 </a:t>
            </a:r>
            <a:r>
              <a:rPr lang="zh-CN" altLang="en-US" dirty="0"/>
              <a:t>团队介绍</a:t>
            </a:r>
            <a:endParaRPr lang="zh-CN" altLang="en-US" dirty="0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29906"/>
            <a:ext cx="7703546" cy="513601"/>
          </a:xfrm>
          <a:prstGeom prst="rect">
            <a:avLst/>
          </a:prstGeom>
        </p:spPr>
        <p:txBody>
          <a:bodyPr wrap="square"/>
          <a:lstStyle/>
          <a:p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核心成员来自各大知名企业，具有丰富的数字化经验。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4028" r="7034" b="10586"/>
          <a:stretch>
            <a:fillRect/>
          </a:stretch>
        </p:blipFill>
        <p:spPr>
          <a:xfrm flipH="1">
            <a:off x="19820773" y="3376869"/>
            <a:ext cx="2520000" cy="2520000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8" name="矩形 7"/>
          <p:cNvSpPr/>
          <p:nvPr/>
        </p:nvSpPr>
        <p:spPr>
          <a:xfrm>
            <a:off x="6610711" y="2506345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Rectangle 96"/>
          <p:cNvSpPr/>
          <p:nvPr/>
        </p:nvSpPr>
        <p:spPr>
          <a:xfrm>
            <a:off x="6952341" y="7708084"/>
            <a:ext cx="4857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VIKA维格数字营销负责人。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前喜茶GO产品架构师，曾为美资科技公司Protegrity数据软件工程师、擅长新媒体、裂变、会员等数字营销方案，曾服务客户包括中国移动、电信、美的、 腾讯大粤网等知名组织和企业。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2341" y="650893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潘嘉文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Kelvin</a:t>
            </a:r>
            <a:endParaRPr lang="en-US" altLang="zh-CN"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7" name="Rectangle 96"/>
          <p:cNvSpPr/>
          <p:nvPr/>
        </p:nvSpPr>
        <p:spPr>
          <a:xfrm>
            <a:off x="12785950" y="7666080"/>
            <a:ext cx="4805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VIKA维格项目管理负责人（PMO）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前汤臣倍健电商事业部技术总监、联合信息项目总监、喜茶互联网事业部PMO。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33698" y="650301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张本富 Benson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Rectangle 96"/>
          <p:cNvSpPr/>
          <p:nvPr/>
        </p:nvSpPr>
        <p:spPr>
          <a:xfrm>
            <a:off x="18651898" y="7598078"/>
            <a:ext cx="48577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VIKA维格数字管理负责人。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前青莲科技钉钉事业部总监，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知名管理信息化咨询顾问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曾服务客户包括汇美集团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（茵蔓母公司）、奥马电器（深圳上市）、速品（千人规模连锁服装企业）、喜茶（新茶饮企业）、联盛（营收数亿）等知名企业。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51898" y="6467811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袁国安 Ken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5651" y="3403784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7420" y="3242310"/>
            <a:ext cx="3935730" cy="3935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服务案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dirty="0" smtClean="0"/>
              <a:t>服务案例</a:t>
            </a:r>
            <a:r>
              <a:rPr lang="zh-CN" dirty="0"/>
              <a:t>（节选）</a:t>
            </a:r>
            <a:endParaRPr lang="zh-CN" dirty="0"/>
          </a:p>
        </p:txBody>
      </p:sp>
      <p:sp>
        <p:nvSpPr>
          <p:cNvPr id="190" name="Cases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思源黑体 CN Medium" panose="020B0600000000000000" charset="-122"/>
                <a:ea typeface="思源黑体 CN Medium" panose="020B0600000000000000" charset="-122"/>
              </a:rPr>
              <a:t>帮助多家企业实现数字化转型</a:t>
            </a:r>
            <a:endParaRPr lang="zh-CN" altLang="en-US" dirty="0" smtClean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2675255"/>
            <a:ext cx="4488180" cy="31648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601" y="9313477"/>
            <a:ext cx="4546601" cy="1003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017d8c5a727fb7a80121346636ff23.jpg@800w_1l_2o_100sh.jpeg" descr="017d8c5a727fb7a80121346636ff23.jpg@800w_1l_2o_100sh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070" y="5443855"/>
            <a:ext cx="5095240" cy="2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520" y="8184374"/>
            <a:ext cx="4820636" cy="17971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7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75" y="9507220"/>
            <a:ext cx="4251325" cy="22955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8" name="矩形"/>
          <p:cNvSpPr/>
          <p:nvPr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  <a:endParaRPr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06464" y="4978400"/>
            <a:ext cx="14516736" cy="1790700"/>
          </a:xfrm>
        </p:spPr>
        <p:txBody>
          <a:bodyPr>
            <a:normAutofit/>
          </a:bodyPr>
          <a:lstStyle/>
          <a:p>
            <a:r>
              <a:rPr lang="zh-CN" altLang="en-US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蓝波斯菊</a:t>
            </a:r>
            <a:r>
              <a:rPr lang="en-US" altLang="zh-CN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-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数字化转型初步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调研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06465" y="6927850"/>
            <a:ext cx="12580620" cy="108839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根据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企业现状输出数字化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转型</a:t>
            </a:r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856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2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VALUE" val="1015*156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3357_4*d*1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193357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UNIT_ISCONTENTSTITLE" val="0"/>
  <p:tag name="KSO_WM_UNIT_VALUE" val="16"/>
  <p:tag name="KSO_WM_DIAGRAM_GROUP_CODE" val="l1-1"/>
  <p:tag name="KSO_WM_UNIT_TYPE" val="l_h_a"/>
  <p:tag name="KSO_WM_UNIT_INDEX" val="1_1_1"/>
  <p:tag name="KSO_WM_UNIT_PRESET_TEXT" val="添加标题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1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1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2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57_4*a*1"/>
  <p:tag name="KSO_WM_TEMPLATE_CATEGORY" val="custom"/>
  <p:tag name="KSO_WM_TEMPLATE_INDEX" val="20193357"/>
  <p:tag name="KSO_WM_UNIT_LAYERLEVEL" val="1"/>
  <p:tag name="KSO_WM_TAG_VERSION" val="1.0"/>
  <p:tag name="KSO_WM_BEAUTIFY_FLAG" val="#wm#"/>
  <p:tag name="KSO_WM_UNIT_PRESET_TEXT" val="目录"/>
  <p:tag name="KSO_WM_UNIT_VALUE" val="16"/>
  <p:tag name="KSO_WM_UNIT_NOCLEAR" val="0"/>
  <p:tag name="KSO_WM_UNIT_ISCONTENTSTITLE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93357"/>
  <p:tag name="KSO_WM_TAG_VERSION" val="1.0"/>
  <p:tag name="KSO_WM_SLIDE_ID" val="custom20193357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TEMPLATE_SUBCATEGORY" val="0"/>
  <p:tag name="KSO_WM_SLIDE_COLORSCHEME_VERSION" val="3.2"/>
  <p:tag name="KSO_WM_SLIDE_BACKGROUND_SUBSTITUTE_COLOR" val="30690"/>
  <p:tag name="KSO_WM_DIAGRAM_GROUP_CODE" val="l1-1"/>
  <p:tag name="KSO_WM_SLIDE_DIAGTYPE" val="l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4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8_1*l_h_i*1_1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8_1*l_h_i*1_3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8_1*l_h_i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8_1*l_h_i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7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18_1*l_h_f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18_1*l_h_a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  <p:tag name="KSO_WM_UNIT_DIAGRAM_SCHEMECOLOR_ID" val="6"/>
</p:tagLst>
</file>

<file path=ppt/tags/tag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18_1*l_h_f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18_1*l_h_a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  <p:tag name="KSO_WM_UNIT_DIAGRAM_SCHEMECOLOR_ID" val="6"/>
</p:tagLst>
</file>

<file path=ppt/tags/tag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8_1*l_h_f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18_1*l_h_a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UNIT_DIAGRAM_SCHEMECOLOR_ID" val="6"/>
</p:tagLst>
</file>

<file path=ppt/tags/tag8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8_1*l_h_f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18_1*l_h_a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87.xml><?xml version="1.0" encoding="utf-8"?>
<p:tagLst xmlns:p="http://schemas.openxmlformats.org/presentationml/2006/main">
  <p:tag name="KSO_WM_UNIT_RELATE_UNITID" val="layout_l1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g"/>
  <p:tag name="KSO_WM_UNIT_INDEX" val="1_1"/>
  <p:tag name="KSO_WM_UNIT_ID" val="diagram20165018_1*l_g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88.xml><?xml version="1.0" encoding="utf-8"?>
<p:tagLst xmlns:p="http://schemas.openxmlformats.org/presentationml/2006/main">
  <p:tag name="KSO_WM_SLIDE_ID" val="diagram20165018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731.535*341.856"/>
  <p:tag name="KSO_WM_SLIDE_POSITION" val="114.693*125.37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5018"/>
  <p:tag name="KSO_WM_SLIDE_LAYOUT" val="l"/>
  <p:tag name="KSO_WM_SLIDE_LAYOUT_CNT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93.xml><?xml version="1.0" encoding="utf-8"?>
<p:tagLst xmlns:p="http://schemas.openxmlformats.org/presentationml/2006/main">
  <p:tag name="KSO_WM_SLIDE_MODEL_TYPE" val="dynamicNum"/>
</p:tagLst>
</file>

<file path=ppt/tags/tag94.xml><?xml version="1.0" encoding="utf-8"?>
<p:tagLst xmlns:p="http://schemas.openxmlformats.org/presentationml/2006/main">
  <p:tag name="KSO_WM_SLIDE_MODEL_TYPE" val="dynamicNum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5854</Words>
  <Application>WPS 演示</Application>
  <PresentationFormat>自定义</PresentationFormat>
  <Paragraphs>699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宋体</vt:lpstr>
      <vt:lpstr>Wingdings</vt:lpstr>
      <vt:lpstr>Source Han Sans CN Bold Bold</vt:lpstr>
      <vt:lpstr>思源黑体 CN Medium</vt:lpstr>
      <vt:lpstr>思源黑体 CN Light</vt:lpstr>
      <vt:lpstr>思源黑体 CN Normal</vt:lpstr>
      <vt:lpstr>思源黑体 CN Regular</vt:lpstr>
      <vt:lpstr>思源黑体 CN ExtraLight</vt:lpstr>
      <vt:lpstr>(使用中文字体)</vt:lpstr>
      <vt:lpstr>汉仪旗黑-85S</vt:lpstr>
      <vt:lpstr>思源黑体 CN Bold</vt:lpstr>
      <vt:lpstr>黑体</vt:lpstr>
      <vt:lpstr>微软雅黑</vt:lpstr>
      <vt:lpstr>Helvetica</vt:lpstr>
      <vt:lpstr>Source Han Sans CN</vt:lpstr>
      <vt:lpstr>Arial Unicode MS</vt:lpstr>
      <vt:lpstr>Calibri Light</vt:lpstr>
      <vt:lpstr>Segoe UI</vt:lpstr>
      <vt:lpstr>Calibri</vt:lpstr>
      <vt:lpstr>Segoe Print</vt:lpstr>
      <vt:lpstr>White</vt:lpstr>
      <vt:lpstr>1_White</vt:lpstr>
      <vt:lpstr>PowerPoint 演示文稿</vt:lpstr>
      <vt:lpstr>PowerPoint 演示文稿</vt:lpstr>
      <vt:lpstr>维格智数-公司简介</vt:lpstr>
      <vt:lpstr>1.1 公司简介</vt:lpstr>
      <vt:lpstr>1.2 业务-数字化转型规划</vt:lpstr>
      <vt:lpstr>1.3 核心竞争力</vt:lpstr>
      <vt:lpstr>1.4 团队介绍</vt:lpstr>
      <vt:lpstr>1.5 服务案例（节选）</vt:lpstr>
      <vt:lpstr>蓝波斯菊-数字化转型初步调研</vt:lpstr>
      <vt:lpstr>2.1 企业现状</vt:lpstr>
      <vt:lpstr>PowerPoint 演示文稿</vt:lpstr>
      <vt:lpstr>数字化转型规划方案</vt:lpstr>
      <vt:lpstr>建设会员体系</vt:lpstr>
      <vt:lpstr>3.1 建设会员体系</vt:lpstr>
      <vt:lpstr>企业管理数字化</vt:lpstr>
      <vt:lpstr>3.2.1 钉钉OA</vt:lpstr>
      <vt:lpstr>3.2.2 巡店管理</vt:lpstr>
      <vt:lpstr>3.2.3 巡店管理</vt:lpstr>
      <vt:lpstr>大数据的应用</vt:lpstr>
      <vt:lpstr>3.3 大数据的应用</vt:lpstr>
      <vt:lpstr>合作流程</vt:lpstr>
      <vt:lpstr>数字化核心认知</vt:lpstr>
      <vt:lpstr>附：数字化核心认知 - 三角色</vt:lpstr>
      <vt:lpstr>附：数字化核心认知 - 三价值</vt:lpstr>
      <vt:lpstr>附：数字化核心认知 - 三支柱</vt:lpstr>
      <vt:lpstr>附：组织架构创新</vt:lpstr>
      <vt:lpstr>PowerPoint 演示文稿</vt:lpstr>
      <vt:lpstr>PowerPoint 演示文稿</vt:lpstr>
      <vt:lpstr>PowerPoint 演示文稿</vt:lpstr>
      <vt:lpstr>PowerPoint 演示文稿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潘嘉文 KelvinPoon</cp:lastModifiedBy>
  <cp:revision>139</cp:revision>
  <cp:lastPrinted>2019-08-07T03:39:00Z</cp:lastPrinted>
  <dcterms:created xsi:type="dcterms:W3CDTF">2019-08-07T03:39:00Z</dcterms:created>
  <dcterms:modified xsi:type="dcterms:W3CDTF">2019-08-14T08:10:02Z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