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76" r:id="rId4"/>
  </p:sldMasterIdLst>
  <p:notesMasterIdLst>
    <p:notesMasterId r:id="rId10"/>
  </p:notesMasterIdLst>
  <p:sldIdLst>
    <p:sldId id="351" r:id="rId5"/>
    <p:sldId id="294" r:id="rId6"/>
    <p:sldId id="358" r:id="rId7"/>
    <p:sldId id="359" r:id="rId8"/>
    <p:sldId id="36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/>
    <p:restoredTop sz="94646"/>
  </p:normalViewPr>
  <p:slideViewPr>
    <p:cSldViewPr snapToGrid="0" snapToObjects="1" showGuides="1">
      <p:cViewPr>
        <p:scale>
          <a:sx n="42" d="100"/>
          <a:sy n="42" d="100"/>
        </p:scale>
        <p:origin x="-96" y="184"/>
      </p:cViewPr>
      <p:guideLst>
        <p:guide orient="horz" pos="4519"/>
        <p:guide pos="7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1pPr>
    <a:lvl2pPr indent="228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2pPr>
    <a:lvl3pPr indent="457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3pPr>
    <a:lvl4pPr indent="685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4pPr>
    <a:lvl5pPr indent="9144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5pPr>
    <a:lvl6pPr indent="11430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6pPr>
    <a:lvl7pPr indent="1371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7pPr>
    <a:lvl8pPr indent="1600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8pPr>
    <a:lvl9pPr indent="1828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339764" y="886468"/>
            <a:ext cx="21704474" cy="883928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1339764" y="1905016"/>
            <a:ext cx="21704474" cy="10777814"/>
          </a:xfrm>
        </p:spPr>
        <p:txBody>
          <a:bodyPr vert="horz" lIns="100800" tIns="0" rIns="82800" bIns="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339764" y="886468"/>
            <a:ext cx="21704474" cy="883928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1339860" y="1905016"/>
            <a:ext cx="10566484" cy="10777814"/>
          </a:xfrm>
        </p:spPr>
        <p:txBody>
          <a:bodyPr vert="horz" lIns="90000" tIns="46800" rIns="90000" bIns="4680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12477754" y="1905016"/>
            <a:ext cx="10566484" cy="1077781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339764" y="886468"/>
            <a:ext cx="21704474" cy="883928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1339860" y="1905016"/>
            <a:ext cx="10566484" cy="762006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4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1339850" y="2813050"/>
            <a:ext cx="10566400" cy="9869504"/>
          </a:xfrm>
        </p:spPr>
        <p:txBody>
          <a:bodyPr vert="horz" lIns="90000" tIns="46800" rIns="90000" bIns="4680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12471500" y="1905016"/>
            <a:ext cx="10566484" cy="762006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4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12471500" y="2813050"/>
            <a:ext cx="10566484" cy="9869504"/>
          </a:xfrm>
        </p:spPr>
        <p:txBody>
          <a:bodyPr vert="horz" lIns="90000" tIns="46800" rIns="90000" bIns="4680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339860" y="886468"/>
            <a:ext cx="21704474" cy="883928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1339860" y="1905016"/>
            <a:ext cx="10566484" cy="10777814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12477850" y="1905016"/>
            <a:ext cx="10566484" cy="10777814"/>
          </a:xfrm>
        </p:spPr>
        <p:txBody>
          <a:bodyPr vert="horz" lIns="90000" tIns="46800" rIns="90000" bIns="4680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21142270" y="1905016"/>
            <a:ext cx="1901968" cy="10777814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1339850" y="1905000"/>
            <a:ext cx="19656202" cy="10777814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1102128" y="10667218"/>
            <a:ext cx="2730470" cy="276376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20461134" y="10392506"/>
            <a:ext cx="3929214" cy="332984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339860" y="1905016"/>
            <a:ext cx="21704474" cy="10777814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338014" y="3660516"/>
            <a:ext cx="11937368" cy="356732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17600" baseline="0">
                <a:solidFill>
                  <a:schemeClr val="accent1"/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19498310" y="7620"/>
            <a:ext cx="2990850" cy="363728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19498310" y="7620"/>
            <a:ext cx="4879340" cy="5297170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436880" y="1186180"/>
            <a:ext cx="5271770" cy="359918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843280" y="9056370"/>
            <a:ext cx="4144010" cy="4194810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6350" y="8638540"/>
            <a:ext cx="5969000" cy="505714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5026660" y="9056370"/>
            <a:ext cx="3815080" cy="463804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7251700" y="12655550"/>
            <a:ext cx="4271010" cy="103886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6350" y="7620"/>
            <a:ext cx="3764280" cy="585470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21386800" y="7620"/>
            <a:ext cx="2990850" cy="4512310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0091400" y="0"/>
            <a:ext cx="4292600" cy="3637796"/>
            <a:chOff x="9197975" y="4321175"/>
            <a:chExt cx="2997200" cy="2540000"/>
          </a:xfrm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686925" y="4530725"/>
              <a:ext cx="2082800" cy="2108200"/>
            </a:xfrm>
            <a:custGeom>
              <a:avLst/>
              <a:gdLst>
                <a:gd name="connsiteX0" fmla="*/ 2079625 w 2082800"/>
                <a:gd name="connsiteY0" fmla="*/ 123825 h 2108200"/>
                <a:gd name="connsiteX1" fmla="*/ 885825 w 2082800"/>
                <a:gd name="connsiteY1" fmla="*/ 2105025 h 2108200"/>
                <a:gd name="connsiteX2" fmla="*/ 3175 w 2082800"/>
                <a:gd name="connsiteY2" fmla="*/ 3175 h 210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2800" h="2108200">
                  <a:moveTo>
                    <a:pt x="2079625" y="123825"/>
                  </a:moveTo>
                  <a:lnTo>
                    <a:pt x="885825" y="210502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 flipV="1">
              <a:off x="9197975" y="4321175"/>
              <a:ext cx="2997200" cy="2540000"/>
            </a:xfrm>
            <a:custGeom>
              <a:avLst/>
              <a:gdLst>
                <a:gd name="connsiteX0" fmla="*/ 2994025 w 2997200"/>
                <a:gd name="connsiteY0" fmla="*/ 2536825 h 2540000"/>
                <a:gd name="connsiteX1" fmla="*/ 3175 w 2997200"/>
                <a:gd name="connsiteY1" fmla="*/ 2536825 h 2540000"/>
                <a:gd name="connsiteX2" fmla="*/ 2994025 w 2997200"/>
                <a:gd name="connsiteY2" fmla="*/ 3175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7200" h="2540000">
                  <a:moveTo>
                    <a:pt x="2994025" y="2536825"/>
                  </a:moveTo>
                  <a:lnTo>
                    <a:pt x="3175" y="2536825"/>
                  </a:lnTo>
                  <a:lnTo>
                    <a:pt x="2994025" y="3175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flipH="1">
            <a:off x="278130" y="11615420"/>
            <a:ext cx="1389380" cy="1931670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flipH="1">
            <a:off x="-6350" y="11225530"/>
            <a:ext cx="2146300" cy="247015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585600" y="608400"/>
            <a:ext cx="23212800" cy="1249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21811954" y="1018572"/>
            <a:ext cx="1834004" cy="1253458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>
            <a:off x="22489260" y="609550"/>
            <a:ext cx="1310632" cy="2036318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 flipH="1" flipV="1">
            <a:off x="738040" y="11443970"/>
            <a:ext cx="1834004" cy="1253458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 userDrawn="1">
            <p:custDataLst>
              <p:tags r:id="rId6"/>
            </p:custDataLst>
          </p:nvPr>
        </p:nvSpPr>
        <p:spPr>
          <a:xfrm flipH="1" flipV="1">
            <a:off x="584106" y="11070132"/>
            <a:ext cx="1310632" cy="2036318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563200" y="2498400"/>
            <a:ext cx="19252800" cy="1447200"/>
          </a:xfrm>
        </p:spPr>
        <p:txBody>
          <a:bodyPr anchor="ctr"/>
          <a:lstStyle>
            <a:lvl1pPr>
              <a:defRPr sz="64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2562226" y="4327200"/>
            <a:ext cx="19253200" cy="68904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2"/>
            </p:custDataLst>
          </p:nvPr>
        </p:nvSpPr>
        <p:spPr>
          <a:xfrm>
            <a:off x="22814396" y="12258108"/>
            <a:ext cx="1308640" cy="1324598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 userDrawn="1">
            <p:custDataLst>
              <p:tags r:id="rId3"/>
            </p:custDataLst>
          </p:nvPr>
        </p:nvSpPr>
        <p:spPr>
          <a:xfrm>
            <a:off x="22507186" y="12126446"/>
            <a:ext cx="1883164" cy="1595902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21601112" y="12258108"/>
            <a:ext cx="1200916" cy="146424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20756880" y="13391198"/>
            <a:ext cx="1344548" cy="3311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/>
          <p:cNvSpPr/>
          <p:nvPr userDrawn="1">
            <p:custDataLst>
              <p:tags r:id="rId6"/>
            </p:custDataLst>
          </p:nvPr>
        </p:nvSpPr>
        <p:spPr>
          <a:xfrm flipH="1">
            <a:off x="22293518" y="7620"/>
            <a:ext cx="1277494" cy="1553606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/>
          <p:cNvSpPr/>
          <p:nvPr userDrawn="1">
            <p:custDataLst>
              <p:tags r:id="rId7"/>
            </p:custDataLst>
          </p:nvPr>
        </p:nvSpPr>
        <p:spPr>
          <a:xfrm flipH="1">
            <a:off x="22293518" y="7620"/>
            <a:ext cx="2084132" cy="2262602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/>
          <p:cNvSpPr/>
          <p:nvPr userDrawn="1">
            <p:custDataLst>
              <p:tags r:id="rId8"/>
            </p:custDataLst>
          </p:nvPr>
        </p:nvSpPr>
        <p:spPr>
          <a:xfrm flipH="1">
            <a:off x="23100156" y="7620"/>
            <a:ext cx="1277494" cy="1927362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矩形 7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9646920" cy="137325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66400" y="1540800"/>
            <a:ext cx="7920000" cy="1764000"/>
          </a:xfrm>
        </p:spPr>
        <p:txBody>
          <a:bodyPr anchor="ctr"/>
          <a:lstStyle>
            <a:lvl1pPr>
              <a:defRPr sz="7200"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73600" y="3528000"/>
            <a:ext cx="7912800" cy="8186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10202400" y="1539876"/>
            <a:ext cx="12960000" cy="10175874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H="1" flipV="1">
            <a:off x="0" y="11204194"/>
            <a:ext cx="2452130" cy="2511806"/>
            <a:chOff x="10969109" y="-3175"/>
            <a:chExt cx="1226065" cy="1255903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>
              <a:off x="10969109" y="249091"/>
              <a:ext cx="1131126" cy="773072"/>
            </a:xfrm>
            <a:custGeom>
              <a:avLst/>
              <a:gdLst>
                <a:gd name="connsiteX0" fmla="*/ 2644775 w 2647950"/>
                <a:gd name="connsiteY0" fmla="*/ 1806575 h 1809750"/>
                <a:gd name="connsiteX1" fmla="*/ 701675 w 2647950"/>
                <a:gd name="connsiteY1" fmla="*/ 1666875 h 1809750"/>
                <a:gd name="connsiteX2" fmla="*/ 3175 w 2647950"/>
                <a:gd name="connsiteY2" fmla="*/ 3175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7950" h="1809750">
                  <a:moveTo>
                    <a:pt x="2644775" y="1806575"/>
                  </a:moveTo>
                  <a:lnTo>
                    <a:pt x="701675" y="16668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3" name="任意多边形: 形状 12"/>
            <p:cNvSpPr/>
            <p:nvPr>
              <p:custDataLst>
                <p:tags r:id="rId4"/>
              </p:custDataLst>
            </p:nvPr>
          </p:nvSpPr>
          <p:spPr>
            <a:xfrm>
              <a:off x="11386839" y="-3175"/>
              <a:ext cx="808335" cy="1255903"/>
            </a:xfrm>
            <a:custGeom>
              <a:avLst/>
              <a:gdLst>
                <a:gd name="connsiteX0" fmla="*/ 910590 w 1892300"/>
                <a:gd name="connsiteY0" fmla="*/ 3175 h 2940050"/>
                <a:gd name="connsiteX1" fmla="*/ 519430 w 1892300"/>
                <a:gd name="connsiteY1" fmla="*/ 3175 h 2940050"/>
                <a:gd name="connsiteX2" fmla="*/ 3175 w 1892300"/>
                <a:gd name="connsiteY2" fmla="*/ 2936875 h 2940050"/>
                <a:gd name="connsiteX3" fmla="*/ 1889125 w 1892300"/>
                <a:gd name="connsiteY3" fmla="*/ 2212975 h 2940050"/>
                <a:gd name="connsiteX4" fmla="*/ 1889125 w 1892300"/>
                <a:gd name="connsiteY4" fmla="*/ 1445895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300" h="2940050">
                  <a:moveTo>
                    <a:pt x="910590" y="3175"/>
                  </a:moveTo>
                  <a:lnTo>
                    <a:pt x="519430" y="3175"/>
                  </a:lnTo>
                  <a:lnTo>
                    <a:pt x="3175" y="2936875"/>
                  </a:lnTo>
                  <a:lnTo>
                    <a:pt x="1889125" y="2212975"/>
                  </a:lnTo>
                  <a:lnTo>
                    <a:pt x="1889125" y="144589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24384000" cy="532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24000" y="1562400"/>
            <a:ext cx="21952800" cy="1252800"/>
          </a:xfrm>
        </p:spPr>
        <p:txBody>
          <a:bodyPr anchor="ctr"/>
          <a:lstStyle>
            <a:lvl1pPr algn="ctr">
              <a:defRPr sz="7200"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224000" y="3319200"/>
            <a:ext cx="2195195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1225550" y="5616000"/>
            <a:ext cx="21931200" cy="68616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1938218" y="-6350"/>
            <a:ext cx="2452130" cy="2511806"/>
            <a:chOff x="10969109" y="-3175"/>
            <a:chExt cx="1226065" cy="1255903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10969109" y="249091"/>
              <a:ext cx="1131126" cy="773072"/>
            </a:xfrm>
            <a:custGeom>
              <a:avLst/>
              <a:gdLst>
                <a:gd name="connsiteX0" fmla="*/ 2644775 w 2647950"/>
                <a:gd name="connsiteY0" fmla="*/ 1806575 h 1809750"/>
                <a:gd name="connsiteX1" fmla="*/ 701675 w 2647950"/>
                <a:gd name="connsiteY1" fmla="*/ 1666875 h 1809750"/>
                <a:gd name="connsiteX2" fmla="*/ 3175 w 2647950"/>
                <a:gd name="connsiteY2" fmla="*/ 3175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7950" h="1809750">
                  <a:moveTo>
                    <a:pt x="2644775" y="1806575"/>
                  </a:moveTo>
                  <a:lnTo>
                    <a:pt x="701675" y="16668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>
              <a:off x="11386839" y="-3175"/>
              <a:ext cx="808335" cy="1255903"/>
            </a:xfrm>
            <a:custGeom>
              <a:avLst/>
              <a:gdLst>
                <a:gd name="connsiteX0" fmla="*/ 910590 w 1892300"/>
                <a:gd name="connsiteY0" fmla="*/ 3175 h 2940050"/>
                <a:gd name="connsiteX1" fmla="*/ 519430 w 1892300"/>
                <a:gd name="connsiteY1" fmla="*/ 3175 h 2940050"/>
                <a:gd name="connsiteX2" fmla="*/ 3175 w 1892300"/>
                <a:gd name="connsiteY2" fmla="*/ 2936875 h 2940050"/>
                <a:gd name="connsiteX3" fmla="*/ 1889125 w 1892300"/>
                <a:gd name="connsiteY3" fmla="*/ 2212975 h 2940050"/>
                <a:gd name="connsiteX4" fmla="*/ 1889125 w 1892300"/>
                <a:gd name="connsiteY4" fmla="*/ 1445895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300" h="2940050">
                  <a:moveTo>
                    <a:pt x="910590" y="3175"/>
                  </a:moveTo>
                  <a:lnTo>
                    <a:pt x="519430" y="3175"/>
                  </a:lnTo>
                  <a:lnTo>
                    <a:pt x="3175" y="2936875"/>
                  </a:lnTo>
                  <a:lnTo>
                    <a:pt x="1889125" y="2212975"/>
                  </a:lnTo>
                  <a:lnTo>
                    <a:pt x="1889125" y="144589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0058402"/>
            <a:ext cx="24384000" cy="365759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09600" y="1339200"/>
            <a:ext cx="21952800" cy="1130400"/>
          </a:xfrm>
        </p:spPr>
        <p:txBody>
          <a:bodyPr anchor="ctr"/>
          <a:lstStyle>
            <a:lvl1pPr algn="ctr">
              <a:defRPr sz="64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09674" y="3362400"/>
            <a:ext cx="21981600" cy="64224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1188000" y="10360800"/>
            <a:ext cx="22003200" cy="202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 flipH="1">
            <a:off x="403828" y="12017964"/>
            <a:ext cx="2000610" cy="1516970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 flipH="1">
            <a:off x="-6350" y="11866864"/>
            <a:ext cx="2881664" cy="1828814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flipH="1">
            <a:off x="2423444" y="12017964"/>
            <a:ext cx="1841812" cy="1677254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flipH="1">
            <a:off x="3497630" y="13319536"/>
            <a:ext cx="2061922" cy="375682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2438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159200" y="475200"/>
            <a:ext cx="22075200" cy="88392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159200" y="3326400"/>
            <a:ext cx="10684800" cy="57888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12484800" y="3326400"/>
            <a:ext cx="10735200" cy="57888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1144800" y="9633600"/>
            <a:ext cx="10684800" cy="15624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12506400" y="9626400"/>
            <a:ext cx="10735200" cy="15624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-6350" y="408258"/>
            <a:ext cx="1973716" cy="2005758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-6350" y="-6350"/>
            <a:ext cx="1832736" cy="1076572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 userDrawn="1">
            <p:custDataLst>
              <p:tags r:id="rId4"/>
            </p:custDataLst>
          </p:nvPr>
        </p:nvSpPr>
        <p:spPr>
          <a:xfrm flipH="1" flipV="1">
            <a:off x="22410284" y="11295634"/>
            <a:ext cx="1973716" cy="2005758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 userDrawn="1">
            <p:custDataLst>
              <p:tags r:id="rId5"/>
            </p:custDataLst>
          </p:nvPr>
        </p:nvSpPr>
        <p:spPr>
          <a:xfrm flipH="1" flipV="1">
            <a:off x="22551264" y="12639428"/>
            <a:ext cx="1832736" cy="1076572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1918448"/>
            <a:ext cx="24384000" cy="98791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045600" y="2678400"/>
            <a:ext cx="18288000" cy="4773600"/>
          </a:xfrm>
        </p:spPr>
        <p:txBody>
          <a:bodyPr anchor="b"/>
          <a:lstStyle>
            <a:lvl1pPr algn="ctr">
              <a:defRPr sz="120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3044826" y="7725600"/>
            <a:ext cx="18288000" cy="3312000"/>
          </a:xfrm>
        </p:spPr>
        <p:txBody>
          <a:bodyPr/>
          <a:lstStyle>
            <a:lvl1pPr algn="ctr"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  <a:endParaRPr sz="3200"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FC0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620" y="7090410"/>
            <a:ext cx="14716125" cy="48355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9410" y="12943205"/>
            <a:ext cx="803910" cy="480695"/>
          </a:xfrm>
          <a:prstGeom prst="rect">
            <a:avLst/>
          </a:prstGeom>
        </p:spPr>
        <p:txBody>
          <a:bodyPr wrap="square"/>
          <a:lstStyle>
            <a:lvl1pPr algn="ctr">
              <a:defRPr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思源黑体 CN ExtraLight" panose="020B02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81232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C0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2895" y="13072745"/>
            <a:ext cx="811530" cy="480695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81232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C0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2895" y="13072745"/>
            <a:ext cx="811530" cy="480695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4500"/>
              </a:spcBef>
              <a:defRPr sz="3800"/>
            </a:lvl1pPr>
            <a:lvl2pPr marL="808355" indent="-465455">
              <a:spcBef>
                <a:spcPts val="4500"/>
              </a:spcBef>
              <a:defRPr sz="3800"/>
            </a:lvl2pPr>
            <a:lvl3pPr marL="1151255" indent="-465455">
              <a:spcBef>
                <a:spcPts val="4500"/>
              </a:spcBef>
              <a:defRPr sz="3800"/>
            </a:lvl3pPr>
            <a:lvl4pPr marL="1494155" indent="-465455">
              <a:spcBef>
                <a:spcPts val="4500"/>
              </a:spcBef>
              <a:defRPr sz="3800"/>
            </a:lvl4pPr>
            <a:lvl5pPr marL="1837055" indent="-465455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2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4500"/>
              </a:spcBef>
              <a:defRPr sz="3800"/>
            </a:lvl1pPr>
            <a:lvl2pPr marL="808355" indent="-465455">
              <a:spcBef>
                <a:spcPts val="4500"/>
              </a:spcBef>
              <a:defRPr sz="3800"/>
            </a:lvl2pPr>
            <a:lvl3pPr marL="1151255" indent="-465455">
              <a:spcBef>
                <a:spcPts val="4500"/>
              </a:spcBef>
              <a:defRPr sz="3800"/>
            </a:lvl3pPr>
            <a:lvl4pPr marL="1494155" indent="-465455">
              <a:spcBef>
                <a:spcPts val="4500"/>
              </a:spcBef>
              <a:defRPr sz="3800"/>
            </a:lvl4pPr>
            <a:lvl5pPr marL="1837055" indent="-465455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6350" y="81534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4599898" y="6296014"/>
            <a:ext cx="12845954" cy="1833152"/>
          </a:xfrm>
        </p:spPr>
        <p:txBody>
          <a:bodyPr anchor="t">
            <a:normAutofit/>
          </a:bodyPr>
          <a:lstStyle>
            <a:lvl1pPr marL="0" indent="0" algn="l">
              <a:buNone/>
              <a:defRPr sz="72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4599898" y="3065418"/>
            <a:ext cx="12845954" cy="2991392"/>
          </a:xfrm>
        </p:spPr>
        <p:txBody>
          <a:bodyPr anchor="b">
            <a:normAutofit/>
          </a:bodyPr>
          <a:lstStyle>
            <a:lvl1pPr algn="l">
              <a:defRPr sz="9600" baseline="0">
                <a:solidFill>
                  <a:schemeClr val="accent1"/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4599898" y="8408852"/>
            <a:ext cx="3600000" cy="90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/>
            </a:lvl2pPr>
            <a:lvl3pPr marL="1828800" indent="0">
              <a:buNone/>
              <a:defRPr/>
            </a:lvl3pPr>
            <a:lvl4pPr marL="2743200" indent="0">
              <a:buNone/>
              <a:defRPr/>
            </a:lvl4pPr>
            <a:lvl5pPr marL="3657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4599898" y="9448556"/>
            <a:ext cx="3600000" cy="90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/>
            </a:lvl2pPr>
            <a:lvl3pPr marL="1828800" indent="0">
              <a:buNone/>
              <a:defRPr/>
            </a:lvl3pPr>
            <a:lvl4pPr marL="2743200" indent="0">
              <a:buNone/>
              <a:defRPr/>
            </a:lvl4pPr>
            <a:lvl5pPr marL="3657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image" Target="../media/image1.png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339764" y="886460"/>
            <a:ext cx="21704474" cy="883928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1339764" y="1905016"/>
            <a:ext cx="21704474" cy="10777814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4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(使用中文字体)"/>
          <a:ea typeface="微软雅黑" panose="020B0503020204020204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(使用中文字体)"/>
          <a:ea typeface="微软雅黑" panose="020B0503020204020204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(使用中文字体)"/>
          <a:ea typeface="微软雅黑" panose="020B0503020204020204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(使用中文字体)"/>
          <a:ea typeface="微软雅黑" panose="020B0503020204020204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(使用中文字体)"/>
          <a:ea typeface="微软雅黑" panose="020B0503020204020204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(使用中文字体)"/>
          <a:ea typeface="微软雅黑" panose="020B050302020402020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角色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、三价值、三支柱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90204" pitchFamily="34" charset="0"/>
              </a:rPr>
              <a:t>附</a:t>
            </a:r>
            <a:endParaRPr lang="zh-CN" altLang="en-US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9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三角色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zh-CN" altLang="en-US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929" y="3121590"/>
            <a:ext cx="5464434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谁为数字化负责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5085" y="4554538"/>
            <a:ext cx="124079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3676015" y="552164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在数字化过程中，他们的分工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2955" y="9667558"/>
            <a:ext cx="162306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6215" y="9667558"/>
            <a:ext cx="186817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85145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三角色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5875" y="4623435"/>
            <a:ext cx="301117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负有最高责任决定数字化成效。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6215" y="10533698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数字化系统的本质是项目PM需条理化地推进节奏。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005" y="10533698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需要引起数字化重视，数字化转型是一种团队变革。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13130" y="10341610"/>
            <a:ext cx="9603105" cy="2357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通常就是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人员，他们需要有强悍的项目管理能力，有条斯里地确保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工具的落地。数字化转型它不像市场买菜，想买就买，它是一个循序渐进的过程，这需要项目管理理论和实践进行配合；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12495" y="7174548"/>
            <a:ext cx="9839325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数字化转型既然是对不同工作岗位的工作习惯变革，自然也对所负责工作岗位的人的能力有变革的要求，是对组织能力的挑战，人力资源应对数字化转型中员工的提升负有重要责任；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5985" y="3986530"/>
            <a:ext cx="1022985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数字化转型是一把手工程，数字化工具，是对每一个部门的工作习惯的变革，IT建立了工具，但由于组织权力制约，无法在业务部门进行很好的实施，这是CEO的责任；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12865735" y="343598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13130" y="335184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0" name="泪滴形 19"/>
          <p:cNvSpPr/>
          <p:nvPr/>
        </p:nvSpPr>
        <p:spPr>
          <a:xfrm>
            <a:off x="12848590" y="6624320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95985" y="654018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12848590" y="979106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95985" y="970692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三价值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zh-CN" altLang="en-US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13177749" y="2558980"/>
            <a:ext cx="5464434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数字化的价值所在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1790" y="4082415"/>
            <a:ext cx="2198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数字化创新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15736570" y="5343208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3510" y="9627870"/>
            <a:ext cx="22332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增值化业务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6770" y="9627870"/>
            <a:ext cx="23406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智能化运营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1790" y="7673023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三价值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8090" y="4638358"/>
            <a:ext cx="323723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打造企业数字化资产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76770" y="10355263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通过数字化系统，改善运营和管理模式。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43255" y="10355263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放大主营业务，同时延伸增量业务能。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5720" y="2559055"/>
            <a:ext cx="10366836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商业组织数字化，离不开商业的本质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0545" y="10754360"/>
            <a:ext cx="960310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更高的工作效率，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通过增值化业务，利用互联网的规模化效应，去无限级去扩大业务范围，赚更多的钱</a:t>
            </a: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。</a:t>
            </a:r>
            <a:endParaRPr 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9910" y="7488238"/>
            <a:ext cx="983932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通过智能化运营，用好手中的“数字化武器”，更好地管理原来的工作，有效地降低成本。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3400" y="4300220"/>
            <a:ext cx="10229850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通过数字化创新，我们落地具体的数字化技术，转化原有的业务体系，打造数字资产。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5" name="泪滴形 24"/>
          <p:cNvSpPr/>
          <p:nvPr/>
        </p:nvSpPr>
        <p:spPr>
          <a:xfrm>
            <a:off x="1073150" y="374967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0545" y="366553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资产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7" name="泪滴形 26"/>
          <p:cNvSpPr/>
          <p:nvPr/>
        </p:nvSpPr>
        <p:spPr>
          <a:xfrm>
            <a:off x="1056005" y="6938010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03400" y="685387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降低成本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9" name="泪滴形 28"/>
          <p:cNvSpPr/>
          <p:nvPr/>
        </p:nvSpPr>
        <p:spPr>
          <a:xfrm>
            <a:off x="1056005" y="1010475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3400" y="1002061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提高效率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三支柱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zh-CN" altLang="en-US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700" y="3121660"/>
            <a:ext cx="6475095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企业数字化转型的三大领域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2575" y="5420995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数字管理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 rot="10800000">
            <a:off x="3675380" y="609822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发展的不同阶段，侧重点会不同：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5920" y="5420995"/>
            <a:ext cx="19367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数字营销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135" y="10341293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数字引擎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17454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三支柱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160" y="6055360"/>
            <a:ext cx="276733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供应链、人资、行政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7145" y="10975976"/>
            <a:ext cx="3994785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落地具体数据中台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5920" y="6055361"/>
            <a:ext cx="406908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拉新、留存、会员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48590" y="3336608"/>
            <a:ext cx="10367645" cy="53130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我们通过洞悉自身的组织需要，选择发力的领域，再配合具体的工具，再该领域下进行变革。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比如，随着门店的规模发展，多门店管理存在压力，这时候就需要落地数字管理类系统（如OA、ERP等等）；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比如，随着品牌声量的放大和消费者规模的增长，这时候就需要落地数字营销类（如社群工具、会员系统等等）。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19452380" y="0"/>
            <a:ext cx="4709688" cy="470968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1095375" y="3148759"/>
            <a:ext cx="16760825" cy="8090535"/>
          </a:xfrm>
          <a:prstGeom prst="rect">
            <a:avLst/>
          </a:prstGeom>
          <a:ln w="12700">
            <a:miter lim="400000"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algn="l" hangingPunct="1"/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我们的愿景：</a:t>
            </a:r>
            <a:r>
              <a:rPr lang="en-US" altLang="zh-CN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用数字工具推动人类进步</a:t>
            </a: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我们希望在云计算、大数据、区块链时代，创造和应用极致体验的数字化工具，以全新的方式去改善人们的生活与工作，推动人类社会的进步。</a:t>
            </a: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b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我们的使命：</a:t>
            </a:r>
            <a:r>
              <a:rPr lang="en-US" altLang="zh-CN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致力驱动数字化中国</a:t>
            </a:r>
            <a:b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b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“数字化中国”是中国未来发展的新趋势、新动能，帮助无数中国企业和组织数字化转型，实现14亿人的数字中国梦，是我们这一代人肩上的使命。</a:t>
            </a:r>
            <a:b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b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</a:b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我们希望通过自己的经验输出，提供数字化咨询解决方案和轻量级大数据平台产品，以最专业和客观的态度，让中国企业数字化转型少走弯路、少交学费，不被技术厂商绑架，驱动数字化中国。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frame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frame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frame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frame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1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1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1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1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7、8、10、13、15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自定义</PresentationFormat>
  <Paragraphs>111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Arial</vt:lpstr>
      <vt:lpstr>方正书宋_GBK</vt:lpstr>
      <vt:lpstr>Wingdings</vt:lpstr>
      <vt:lpstr>Source Han Sans CN Bold Bold</vt:lpstr>
      <vt:lpstr>思源黑体 CN Medium</vt:lpstr>
      <vt:lpstr>思源黑体 CN Light</vt:lpstr>
      <vt:lpstr>思源黑体 CN Normal</vt:lpstr>
      <vt:lpstr>思源黑体 CN Regular</vt:lpstr>
      <vt:lpstr>思源黑体 CN ExtraLight</vt:lpstr>
      <vt:lpstr>(使用中文字体)</vt:lpstr>
      <vt:lpstr>微软雅黑</vt:lpstr>
      <vt:lpstr>汉仪旗黑-85S</vt:lpstr>
      <vt:lpstr>思源黑体 CN Bold</vt:lpstr>
      <vt:lpstr>黑体</vt:lpstr>
      <vt:lpstr>Helvetica</vt:lpstr>
      <vt:lpstr>思源黑体 CN</vt:lpstr>
      <vt:lpstr>Heiti SC Light</vt:lpstr>
      <vt:lpstr>Source Han Sans CN Normal</vt:lpstr>
      <vt:lpstr>Thonburi</vt:lpstr>
      <vt:lpstr>冬青黑体简体中文</vt:lpstr>
      <vt:lpstr>苹方-简</vt:lpstr>
      <vt:lpstr>汉仪旗黑KW</vt:lpstr>
      <vt:lpstr>宋体</vt:lpstr>
      <vt:lpstr>Arial Unicode MS</vt:lpstr>
      <vt:lpstr>汉仪书宋二KW</vt:lpstr>
      <vt:lpstr>汉仪中黑KW</vt:lpstr>
      <vt:lpstr>Source Han Sans CN Medium</vt:lpstr>
      <vt:lpstr>Candara</vt:lpstr>
      <vt:lpstr>White</vt:lpstr>
      <vt:lpstr>波形</vt:lpstr>
      <vt:lpstr>2_White</vt:lpstr>
      <vt:lpstr>数字化核心认知</vt:lpstr>
      <vt:lpstr>附：数字化核心认知 - 三角色</vt:lpstr>
      <vt:lpstr>附：数字化核心认知 - 三价值</vt:lpstr>
      <vt:lpstr>附：数字化核心认知 - 三支柱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mac-Amy</cp:lastModifiedBy>
  <cp:revision>65</cp:revision>
  <dcterms:created xsi:type="dcterms:W3CDTF">2019-08-21T04:40:42Z</dcterms:created>
  <dcterms:modified xsi:type="dcterms:W3CDTF">2019-08-21T04:40:42Z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