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73" r:id="rId2"/>
    <p:sldId id="275" r:id="rId3"/>
    <p:sldId id="257" r:id="rId4"/>
    <p:sldId id="258" r:id="rId5"/>
    <p:sldId id="259" r:id="rId6"/>
    <p:sldId id="262" r:id="rId7"/>
    <p:sldId id="260" r:id="rId8"/>
    <p:sldId id="265" r:id="rId9"/>
    <p:sldId id="276" r:id="rId10"/>
    <p:sldId id="263" r:id="rId11"/>
    <p:sldId id="277" r:id="rId12"/>
    <p:sldId id="264" r:id="rId13"/>
    <p:sldId id="266" r:id="rId14"/>
    <p:sldId id="267" r:id="rId15"/>
    <p:sldId id="268" r:id="rId16"/>
    <p:sldId id="272" r:id="rId17"/>
    <p:sldId id="271" r:id="rId18"/>
    <p:sldId id="278" r:id="rId19"/>
    <p:sldId id="270" r:id="rId20"/>
    <p:sldId id="274" r:id="rId21"/>
    <p:sldId id="279" r:id="rId22"/>
    <p:sldId id="280" r:id="rId23"/>
    <p:sldId id="281" r:id="rId24"/>
    <p:sldId id="282" r:id="rId25"/>
    <p:sldId id="283" r:id="rId26"/>
    <p:sldId id="28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2093" autoAdjust="0"/>
  </p:normalViewPr>
  <p:slideViewPr>
    <p:cSldViewPr snapToGrid="0">
      <p:cViewPr varScale="1">
        <p:scale>
          <a:sx n="36" d="100"/>
          <a:sy n="36" d="100"/>
        </p:scale>
        <p:origin x="72" y="1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DAFE72-34C1-49FA-B0E2-EB5E5EBE9740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D6CD65-F0EA-416B-A4A3-934496818CE8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 smtClean="0"/>
            <a:t>Data Analytics</a:t>
          </a:r>
          <a:endParaRPr lang="en-US" dirty="0"/>
        </a:p>
      </dgm:t>
    </dgm:pt>
    <dgm:pt modelId="{771A4B21-0D79-4FF5-B35C-BD9F6AAF8926}" type="parTrans" cxnId="{71BF71F8-A712-4FCA-A420-2C4A115762FF}">
      <dgm:prSet/>
      <dgm:spPr/>
      <dgm:t>
        <a:bodyPr/>
        <a:lstStyle/>
        <a:p>
          <a:endParaRPr lang="en-US"/>
        </a:p>
      </dgm:t>
    </dgm:pt>
    <dgm:pt modelId="{71FFB73A-5E0A-41EA-806D-5702E736FD14}" type="sibTrans" cxnId="{71BF71F8-A712-4FCA-A420-2C4A115762FF}">
      <dgm:prSet/>
      <dgm:spPr/>
      <dgm:t>
        <a:bodyPr/>
        <a:lstStyle/>
        <a:p>
          <a:endParaRPr lang="en-US"/>
        </a:p>
      </dgm:t>
    </dgm:pt>
    <dgm:pt modelId="{93AD6B91-47B2-4EE9-B628-336187BC8C28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 smtClean="0"/>
            <a:t>Pattern Discovery (Unsupervised learning)</a:t>
          </a:r>
          <a:endParaRPr lang="en-US" dirty="0"/>
        </a:p>
      </dgm:t>
    </dgm:pt>
    <dgm:pt modelId="{6510A08F-E6BA-4964-95F6-92C6602D3B24}" type="parTrans" cxnId="{2AC12354-F148-4C68-BF72-232F3A9A91DB}">
      <dgm:prSet/>
      <dgm:spPr/>
      <dgm:t>
        <a:bodyPr/>
        <a:lstStyle/>
        <a:p>
          <a:endParaRPr lang="en-US"/>
        </a:p>
      </dgm:t>
    </dgm:pt>
    <dgm:pt modelId="{8AA8A411-38BC-4630-8C99-893B4A203E05}" type="sibTrans" cxnId="{2AC12354-F148-4C68-BF72-232F3A9A91DB}">
      <dgm:prSet/>
      <dgm:spPr/>
      <dgm:t>
        <a:bodyPr/>
        <a:lstStyle/>
        <a:p>
          <a:endParaRPr lang="en-US"/>
        </a:p>
      </dgm:t>
    </dgm:pt>
    <dgm:pt modelId="{E1EB8051-F884-4B15-B4D1-AAE2451F6FE6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 smtClean="0"/>
            <a:t>Association Rule Mining</a:t>
          </a:r>
          <a:endParaRPr lang="en-US" dirty="0"/>
        </a:p>
      </dgm:t>
    </dgm:pt>
    <dgm:pt modelId="{F395D7AA-F96A-4657-A498-7EBD9C5D2455}" type="parTrans" cxnId="{FADB68FD-6770-4F79-99EC-7D959ED29FCD}">
      <dgm:prSet/>
      <dgm:spPr/>
      <dgm:t>
        <a:bodyPr/>
        <a:lstStyle/>
        <a:p>
          <a:endParaRPr lang="en-US"/>
        </a:p>
      </dgm:t>
    </dgm:pt>
    <dgm:pt modelId="{35CB0E79-30BC-418E-82EA-57D8166E08BA}" type="sibTrans" cxnId="{FADB68FD-6770-4F79-99EC-7D959ED29FCD}">
      <dgm:prSet/>
      <dgm:spPr/>
      <dgm:t>
        <a:bodyPr/>
        <a:lstStyle/>
        <a:p>
          <a:endParaRPr lang="en-US"/>
        </a:p>
      </dgm:t>
    </dgm:pt>
    <dgm:pt modelId="{CA2A9E46-9199-4431-AD5F-3D208F99D764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 smtClean="0"/>
            <a:t>Clustering</a:t>
          </a:r>
          <a:endParaRPr lang="en-US" dirty="0"/>
        </a:p>
      </dgm:t>
    </dgm:pt>
    <dgm:pt modelId="{7C96FCBA-6C71-44BF-BFA1-C9060FD94C4A}" type="parTrans" cxnId="{F84EB9A8-2EF7-46A1-BC69-F8D2B52644D0}">
      <dgm:prSet/>
      <dgm:spPr/>
      <dgm:t>
        <a:bodyPr/>
        <a:lstStyle/>
        <a:p>
          <a:endParaRPr lang="en-US"/>
        </a:p>
      </dgm:t>
    </dgm:pt>
    <dgm:pt modelId="{B320FF21-4D84-44B3-A38F-252850848476}" type="sibTrans" cxnId="{F84EB9A8-2EF7-46A1-BC69-F8D2B52644D0}">
      <dgm:prSet/>
      <dgm:spPr/>
      <dgm:t>
        <a:bodyPr/>
        <a:lstStyle/>
        <a:p>
          <a:endParaRPr lang="en-US"/>
        </a:p>
      </dgm:t>
    </dgm:pt>
    <dgm:pt modelId="{165776EA-E2A4-4A9E-AD39-76AF262A7A79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 smtClean="0"/>
            <a:t>Predictive Modeling</a:t>
          </a:r>
        </a:p>
        <a:p>
          <a:r>
            <a:rPr lang="en-US" dirty="0" smtClean="0"/>
            <a:t>(Supervised Learning)</a:t>
          </a:r>
          <a:endParaRPr lang="en-US" dirty="0"/>
        </a:p>
      </dgm:t>
    </dgm:pt>
    <dgm:pt modelId="{C92E2BE4-D17A-49F3-9B78-83482FD50E1D}" type="parTrans" cxnId="{D5C556DA-A4BF-4C9B-83BB-F29B228C399E}">
      <dgm:prSet/>
      <dgm:spPr/>
      <dgm:t>
        <a:bodyPr/>
        <a:lstStyle/>
        <a:p>
          <a:endParaRPr lang="en-US"/>
        </a:p>
      </dgm:t>
    </dgm:pt>
    <dgm:pt modelId="{C4DECCFF-5A25-43E3-A31E-B041E6BEBAE7}" type="sibTrans" cxnId="{D5C556DA-A4BF-4C9B-83BB-F29B228C399E}">
      <dgm:prSet/>
      <dgm:spPr/>
      <dgm:t>
        <a:bodyPr/>
        <a:lstStyle/>
        <a:p>
          <a:endParaRPr lang="en-US"/>
        </a:p>
      </dgm:t>
    </dgm:pt>
    <dgm:pt modelId="{265FFA8C-EE4F-4AA3-BB55-FE25BAD30F67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 smtClean="0"/>
            <a:t>Regression (Predicting numeric outcome)</a:t>
          </a:r>
          <a:endParaRPr lang="en-US" dirty="0"/>
        </a:p>
      </dgm:t>
    </dgm:pt>
    <dgm:pt modelId="{F94C2C1E-6222-49BE-AC38-6DC46CB2223D}" type="parTrans" cxnId="{4D033559-E027-43C3-969E-219154A2DD5A}">
      <dgm:prSet/>
      <dgm:spPr/>
      <dgm:t>
        <a:bodyPr/>
        <a:lstStyle/>
        <a:p>
          <a:endParaRPr lang="en-US"/>
        </a:p>
      </dgm:t>
    </dgm:pt>
    <dgm:pt modelId="{DC70ED72-B918-43BA-ADF2-404FD1B5F75E}" type="sibTrans" cxnId="{4D033559-E027-43C3-969E-219154A2DD5A}">
      <dgm:prSet/>
      <dgm:spPr/>
      <dgm:t>
        <a:bodyPr/>
        <a:lstStyle/>
        <a:p>
          <a:endParaRPr lang="en-US"/>
        </a:p>
      </dgm:t>
    </dgm:pt>
    <dgm:pt modelId="{A1B89771-10F0-4FD8-9C66-9ABD25D6739E}">
      <dgm:prSet/>
      <dgm:spPr>
        <a:solidFill>
          <a:srgbClr val="FF0000"/>
        </a:solidFill>
      </dgm:spPr>
      <dgm:t>
        <a:bodyPr/>
        <a:lstStyle/>
        <a:p>
          <a:r>
            <a:rPr lang="en-US" dirty="0" smtClean="0"/>
            <a:t>Classification</a:t>
          </a:r>
        </a:p>
        <a:p>
          <a:r>
            <a:rPr lang="en-US" dirty="0" smtClean="0"/>
            <a:t>(Predicting categorical outcome)</a:t>
          </a:r>
          <a:endParaRPr lang="en-US" dirty="0"/>
        </a:p>
      </dgm:t>
    </dgm:pt>
    <dgm:pt modelId="{80B74A2E-06CA-4D6D-991F-26E5038FF38B}" type="parTrans" cxnId="{74975A6B-3486-46D5-942E-FD8CB86117DB}">
      <dgm:prSet/>
      <dgm:spPr/>
      <dgm:t>
        <a:bodyPr/>
        <a:lstStyle/>
        <a:p>
          <a:endParaRPr lang="en-US"/>
        </a:p>
      </dgm:t>
    </dgm:pt>
    <dgm:pt modelId="{F8F66A87-CCFA-4501-AACB-331A54FC61B8}" type="sibTrans" cxnId="{74975A6B-3486-46D5-942E-FD8CB86117DB}">
      <dgm:prSet/>
      <dgm:spPr/>
      <dgm:t>
        <a:bodyPr/>
        <a:lstStyle/>
        <a:p>
          <a:endParaRPr lang="en-US"/>
        </a:p>
      </dgm:t>
    </dgm:pt>
    <dgm:pt modelId="{39657716-81D6-42BE-BA6C-550C29AE382E}" type="pres">
      <dgm:prSet presAssocID="{86DAFE72-34C1-49FA-B0E2-EB5E5EBE974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D8F6BE5-F0DC-491B-A46F-CB5C071F08F9}" type="pres">
      <dgm:prSet presAssocID="{86DAFE72-34C1-49FA-B0E2-EB5E5EBE9740}" presName="hierFlow" presStyleCnt="0"/>
      <dgm:spPr/>
    </dgm:pt>
    <dgm:pt modelId="{A401A976-2F08-4352-8473-9A015B4368FD}" type="pres">
      <dgm:prSet presAssocID="{86DAFE72-34C1-49FA-B0E2-EB5E5EBE974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8221EB2D-1212-48EF-8D2A-003ACE48831E}" type="pres">
      <dgm:prSet presAssocID="{BBD6CD65-F0EA-416B-A4A3-934496818CE8}" presName="Name14" presStyleCnt="0"/>
      <dgm:spPr/>
    </dgm:pt>
    <dgm:pt modelId="{4DDE4CD7-40F6-4F5C-AEEE-CD05DA519DE9}" type="pres">
      <dgm:prSet presAssocID="{BBD6CD65-F0EA-416B-A4A3-934496818CE8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B6B5A8-F47E-4011-A5E6-DDB1866C7572}" type="pres">
      <dgm:prSet presAssocID="{BBD6CD65-F0EA-416B-A4A3-934496818CE8}" presName="hierChild2" presStyleCnt="0"/>
      <dgm:spPr/>
    </dgm:pt>
    <dgm:pt modelId="{DCE5AA78-5C9C-467C-B213-08D0B8737A54}" type="pres">
      <dgm:prSet presAssocID="{6510A08F-E6BA-4964-95F6-92C6602D3B24}" presName="Name19" presStyleLbl="parChTrans1D2" presStyleIdx="0" presStyleCnt="2"/>
      <dgm:spPr/>
      <dgm:t>
        <a:bodyPr/>
        <a:lstStyle/>
        <a:p>
          <a:endParaRPr lang="en-US"/>
        </a:p>
      </dgm:t>
    </dgm:pt>
    <dgm:pt modelId="{A75AB777-E7C4-4B22-86A5-DC7712898326}" type="pres">
      <dgm:prSet presAssocID="{93AD6B91-47B2-4EE9-B628-336187BC8C28}" presName="Name21" presStyleCnt="0"/>
      <dgm:spPr/>
    </dgm:pt>
    <dgm:pt modelId="{5C8420C0-9750-4514-84E7-73B4F8F660CF}" type="pres">
      <dgm:prSet presAssocID="{93AD6B91-47B2-4EE9-B628-336187BC8C28}" presName="level2Shape" presStyleLbl="node2" presStyleIdx="0" presStyleCnt="2"/>
      <dgm:spPr/>
      <dgm:t>
        <a:bodyPr/>
        <a:lstStyle/>
        <a:p>
          <a:endParaRPr lang="en-US"/>
        </a:p>
      </dgm:t>
    </dgm:pt>
    <dgm:pt modelId="{8E6D3E3C-7CF3-4379-A247-8F86BA808E0B}" type="pres">
      <dgm:prSet presAssocID="{93AD6B91-47B2-4EE9-B628-336187BC8C28}" presName="hierChild3" presStyleCnt="0"/>
      <dgm:spPr/>
    </dgm:pt>
    <dgm:pt modelId="{C4BACE38-A532-475D-81DA-DA11E7FB7BE5}" type="pres">
      <dgm:prSet presAssocID="{F395D7AA-F96A-4657-A498-7EBD9C5D2455}" presName="Name19" presStyleLbl="parChTrans1D3" presStyleIdx="0" presStyleCnt="4"/>
      <dgm:spPr/>
      <dgm:t>
        <a:bodyPr/>
        <a:lstStyle/>
        <a:p>
          <a:endParaRPr lang="en-US"/>
        </a:p>
      </dgm:t>
    </dgm:pt>
    <dgm:pt modelId="{F1CC7A58-DA6A-4C55-A5CE-B80FA048532A}" type="pres">
      <dgm:prSet presAssocID="{E1EB8051-F884-4B15-B4D1-AAE2451F6FE6}" presName="Name21" presStyleCnt="0"/>
      <dgm:spPr/>
    </dgm:pt>
    <dgm:pt modelId="{01F8DF26-B123-4719-A5E9-EFE4F96CF975}" type="pres">
      <dgm:prSet presAssocID="{E1EB8051-F884-4B15-B4D1-AAE2451F6FE6}" presName="level2Shape" presStyleLbl="node3" presStyleIdx="0" presStyleCnt="4"/>
      <dgm:spPr/>
      <dgm:t>
        <a:bodyPr/>
        <a:lstStyle/>
        <a:p>
          <a:endParaRPr lang="en-US"/>
        </a:p>
      </dgm:t>
    </dgm:pt>
    <dgm:pt modelId="{5793690C-B965-49FA-8FF7-DA8979217D43}" type="pres">
      <dgm:prSet presAssocID="{E1EB8051-F884-4B15-B4D1-AAE2451F6FE6}" presName="hierChild3" presStyleCnt="0"/>
      <dgm:spPr/>
    </dgm:pt>
    <dgm:pt modelId="{A285C79B-A866-472A-B671-41A65D05E5FC}" type="pres">
      <dgm:prSet presAssocID="{7C96FCBA-6C71-44BF-BFA1-C9060FD94C4A}" presName="Name19" presStyleLbl="parChTrans1D3" presStyleIdx="1" presStyleCnt="4"/>
      <dgm:spPr/>
      <dgm:t>
        <a:bodyPr/>
        <a:lstStyle/>
        <a:p>
          <a:endParaRPr lang="en-US"/>
        </a:p>
      </dgm:t>
    </dgm:pt>
    <dgm:pt modelId="{3CAFAA58-DDAE-4AB1-8852-A81586B91351}" type="pres">
      <dgm:prSet presAssocID="{CA2A9E46-9199-4431-AD5F-3D208F99D764}" presName="Name21" presStyleCnt="0"/>
      <dgm:spPr/>
    </dgm:pt>
    <dgm:pt modelId="{5F9C8297-55D1-4BEA-BC4E-206A703026F1}" type="pres">
      <dgm:prSet presAssocID="{CA2A9E46-9199-4431-AD5F-3D208F99D764}" presName="level2Shape" presStyleLbl="node3" presStyleIdx="1" presStyleCnt="4"/>
      <dgm:spPr/>
      <dgm:t>
        <a:bodyPr/>
        <a:lstStyle/>
        <a:p>
          <a:endParaRPr lang="en-US"/>
        </a:p>
      </dgm:t>
    </dgm:pt>
    <dgm:pt modelId="{BD74907F-F681-4927-9381-AD7E33038280}" type="pres">
      <dgm:prSet presAssocID="{CA2A9E46-9199-4431-AD5F-3D208F99D764}" presName="hierChild3" presStyleCnt="0"/>
      <dgm:spPr/>
    </dgm:pt>
    <dgm:pt modelId="{8FA72AC7-C5E0-4045-AA65-B3A9833138F7}" type="pres">
      <dgm:prSet presAssocID="{C92E2BE4-D17A-49F3-9B78-83482FD50E1D}" presName="Name19" presStyleLbl="parChTrans1D2" presStyleIdx="1" presStyleCnt="2"/>
      <dgm:spPr/>
      <dgm:t>
        <a:bodyPr/>
        <a:lstStyle/>
        <a:p>
          <a:endParaRPr lang="en-US"/>
        </a:p>
      </dgm:t>
    </dgm:pt>
    <dgm:pt modelId="{CC01E534-68E2-4E6A-B603-19A98250A4D1}" type="pres">
      <dgm:prSet presAssocID="{165776EA-E2A4-4A9E-AD39-76AF262A7A79}" presName="Name21" presStyleCnt="0"/>
      <dgm:spPr/>
    </dgm:pt>
    <dgm:pt modelId="{34795AE1-2FD6-4B23-A27E-3C4DEC0CAFCC}" type="pres">
      <dgm:prSet presAssocID="{165776EA-E2A4-4A9E-AD39-76AF262A7A79}" presName="level2Shape" presStyleLbl="node2" presStyleIdx="1" presStyleCnt="2"/>
      <dgm:spPr/>
      <dgm:t>
        <a:bodyPr/>
        <a:lstStyle/>
        <a:p>
          <a:endParaRPr lang="en-US"/>
        </a:p>
      </dgm:t>
    </dgm:pt>
    <dgm:pt modelId="{DBC31FDC-FDC3-474A-9E55-58617DE5E74C}" type="pres">
      <dgm:prSet presAssocID="{165776EA-E2A4-4A9E-AD39-76AF262A7A79}" presName="hierChild3" presStyleCnt="0"/>
      <dgm:spPr/>
    </dgm:pt>
    <dgm:pt modelId="{C299DF75-8307-488F-A715-22276ED234F9}" type="pres">
      <dgm:prSet presAssocID="{F94C2C1E-6222-49BE-AC38-6DC46CB2223D}" presName="Name19" presStyleLbl="parChTrans1D3" presStyleIdx="2" presStyleCnt="4"/>
      <dgm:spPr/>
      <dgm:t>
        <a:bodyPr/>
        <a:lstStyle/>
        <a:p>
          <a:endParaRPr lang="en-US"/>
        </a:p>
      </dgm:t>
    </dgm:pt>
    <dgm:pt modelId="{8C6A071D-50B2-4B94-B07A-5D929D93F914}" type="pres">
      <dgm:prSet presAssocID="{265FFA8C-EE4F-4AA3-BB55-FE25BAD30F67}" presName="Name21" presStyleCnt="0"/>
      <dgm:spPr/>
    </dgm:pt>
    <dgm:pt modelId="{61D2DF40-4126-4D6E-96B2-1AAA7092CF49}" type="pres">
      <dgm:prSet presAssocID="{265FFA8C-EE4F-4AA3-BB55-FE25BAD30F67}" presName="level2Shape" presStyleLbl="node3" presStyleIdx="2" presStyleCnt="4"/>
      <dgm:spPr/>
      <dgm:t>
        <a:bodyPr/>
        <a:lstStyle/>
        <a:p>
          <a:endParaRPr lang="en-US"/>
        </a:p>
      </dgm:t>
    </dgm:pt>
    <dgm:pt modelId="{77F22C21-D972-4E27-84DB-2011492F8DA0}" type="pres">
      <dgm:prSet presAssocID="{265FFA8C-EE4F-4AA3-BB55-FE25BAD30F67}" presName="hierChild3" presStyleCnt="0"/>
      <dgm:spPr/>
    </dgm:pt>
    <dgm:pt modelId="{41FFCF4F-98E0-4D5A-8A37-EFF3D9D6E7C9}" type="pres">
      <dgm:prSet presAssocID="{80B74A2E-06CA-4D6D-991F-26E5038FF38B}" presName="Name19" presStyleLbl="parChTrans1D3" presStyleIdx="3" presStyleCnt="4"/>
      <dgm:spPr/>
      <dgm:t>
        <a:bodyPr/>
        <a:lstStyle/>
        <a:p>
          <a:endParaRPr lang="en-US"/>
        </a:p>
      </dgm:t>
    </dgm:pt>
    <dgm:pt modelId="{F238B5E1-0079-46D1-A792-F8B841447B30}" type="pres">
      <dgm:prSet presAssocID="{A1B89771-10F0-4FD8-9C66-9ABD25D6739E}" presName="Name21" presStyleCnt="0"/>
      <dgm:spPr/>
    </dgm:pt>
    <dgm:pt modelId="{D8F79520-5343-4089-8DAA-2ECA1FB724CC}" type="pres">
      <dgm:prSet presAssocID="{A1B89771-10F0-4FD8-9C66-9ABD25D6739E}" presName="level2Shape" presStyleLbl="node3" presStyleIdx="3" presStyleCnt="4"/>
      <dgm:spPr/>
      <dgm:t>
        <a:bodyPr/>
        <a:lstStyle/>
        <a:p>
          <a:endParaRPr lang="en-US"/>
        </a:p>
      </dgm:t>
    </dgm:pt>
    <dgm:pt modelId="{19A30312-4DAA-4FF8-9199-229094A74277}" type="pres">
      <dgm:prSet presAssocID="{A1B89771-10F0-4FD8-9C66-9ABD25D6739E}" presName="hierChild3" presStyleCnt="0"/>
      <dgm:spPr/>
    </dgm:pt>
    <dgm:pt modelId="{D78C0C01-1D76-4CC9-BB16-6CEAF5D004B1}" type="pres">
      <dgm:prSet presAssocID="{86DAFE72-34C1-49FA-B0E2-EB5E5EBE9740}" presName="bgShapesFlow" presStyleCnt="0"/>
      <dgm:spPr/>
    </dgm:pt>
  </dgm:ptLst>
  <dgm:cxnLst>
    <dgm:cxn modelId="{69EB5085-DA07-47E4-BF4D-48358DD9B79C}" type="presOf" srcId="{86DAFE72-34C1-49FA-B0E2-EB5E5EBE9740}" destId="{39657716-81D6-42BE-BA6C-550C29AE382E}" srcOrd="0" destOrd="0" presId="urn:microsoft.com/office/officeart/2005/8/layout/hierarchy6"/>
    <dgm:cxn modelId="{FADB68FD-6770-4F79-99EC-7D959ED29FCD}" srcId="{93AD6B91-47B2-4EE9-B628-336187BC8C28}" destId="{E1EB8051-F884-4B15-B4D1-AAE2451F6FE6}" srcOrd="0" destOrd="0" parTransId="{F395D7AA-F96A-4657-A498-7EBD9C5D2455}" sibTransId="{35CB0E79-30BC-418E-82EA-57D8166E08BA}"/>
    <dgm:cxn modelId="{A41C6198-29CD-4FB7-85D8-E9EA012499EA}" type="presOf" srcId="{F395D7AA-F96A-4657-A498-7EBD9C5D2455}" destId="{C4BACE38-A532-475D-81DA-DA11E7FB7BE5}" srcOrd="0" destOrd="0" presId="urn:microsoft.com/office/officeart/2005/8/layout/hierarchy6"/>
    <dgm:cxn modelId="{74975A6B-3486-46D5-942E-FD8CB86117DB}" srcId="{165776EA-E2A4-4A9E-AD39-76AF262A7A79}" destId="{A1B89771-10F0-4FD8-9C66-9ABD25D6739E}" srcOrd="1" destOrd="0" parTransId="{80B74A2E-06CA-4D6D-991F-26E5038FF38B}" sibTransId="{F8F66A87-CCFA-4501-AACB-331A54FC61B8}"/>
    <dgm:cxn modelId="{98DE1042-36E4-437D-9865-165A9E7CABAF}" type="presOf" srcId="{E1EB8051-F884-4B15-B4D1-AAE2451F6FE6}" destId="{01F8DF26-B123-4719-A5E9-EFE4F96CF975}" srcOrd="0" destOrd="0" presId="urn:microsoft.com/office/officeart/2005/8/layout/hierarchy6"/>
    <dgm:cxn modelId="{51F0BB73-5E84-466B-9ADE-525145E86983}" type="presOf" srcId="{CA2A9E46-9199-4431-AD5F-3D208F99D764}" destId="{5F9C8297-55D1-4BEA-BC4E-206A703026F1}" srcOrd="0" destOrd="0" presId="urn:microsoft.com/office/officeart/2005/8/layout/hierarchy6"/>
    <dgm:cxn modelId="{797AB8C6-C44E-4604-B19C-81256D1D537E}" type="presOf" srcId="{80B74A2E-06CA-4D6D-991F-26E5038FF38B}" destId="{41FFCF4F-98E0-4D5A-8A37-EFF3D9D6E7C9}" srcOrd="0" destOrd="0" presId="urn:microsoft.com/office/officeart/2005/8/layout/hierarchy6"/>
    <dgm:cxn modelId="{A11DD189-A775-4340-ABC5-1B6773F9054E}" type="presOf" srcId="{265FFA8C-EE4F-4AA3-BB55-FE25BAD30F67}" destId="{61D2DF40-4126-4D6E-96B2-1AAA7092CF49}" srcOrd="0" destOrd="0" presId="urn:microsoft.com/office/officeart/2005/8/layout/hierarchy6"/>
    <dgm:cxn modelId="{22A0DEA2-80B7-4E3A-BCEB-7AD3DEBB82E0}" type="presOf" srcId="{A1B89771-10F0-4FD8-9C66-9ABD25D6739E}" destId="{D8F79520-5343-4089-8DAA-2ECA1FB724CC}" srcOrd="0" destOrd="0" presId="urn:microsoft.com/office/officeart/2005/8/layout/hierarchy6"/>
    <dgm:cxn modelId="{F84EB9A8-2EF7-46A1-BC69-F8D2B52644D0}" srcId="{93AD6B91-47B2-4EE9-B628-336187BC8C28}" destId="{CA2A9E46-9199-4431-AD5F-3D208F99D764}" srcOrd="1" destOrd="0" parTransId="{7C96FCBA-6C71-44BF-BFA1-C9060FD94C4A}" sibTransId="{B320FF21-4D84-44B3-A38F-252850848476}"/>
    <dgm:cxn modelId="{71BF71F8-A712-4FCA-A420-2C4A115762FF}" srcId="{86DAFE72-34C1-49FA-B0E2-EB5E5EBE9740}" destId="{BBD6CD65-F0EA-416B-A4A3-934496818CE8}" srcOrd="0" destOrd="0" parTransId="{771A4B21-0D79-4FF5-B35C-BD9F6AAF8926}" sibTransId="{71FFB73A-5E0A-41EA-806D-5702E736FD14}"/>
    <dgm:cxn modelId="{4D033559-E027-43C3-969E-219154A2DD5A}" srcId="{165776EA-E2A4-4A9E-AD39-76AF262A7A79}" destId="{265FFA8C-EE4F-4AA3-BB55-FE25BAD30F67}" srcOrd="0" destOrd="0" parTransId="{F94C2C1E-6222-49BE-AC38-6DC46CB2223D}" sibTransId="{DC70ED72-B918-43BA-ADF2-404FD1B5F75E}"/>
    <dgm:cxn modelId="{D5C556DA-A4BF-4C9B-83BB-F29B228C399E}" srcId="{BBD6CD65-F0EA-416B-A4A3-934496818CE8}" destId="{165776EA-E2A4-4A9E-AD39-76AF262A7A79}" srcOrd="1" destOrd="0" parTransId="{C92E2BE4-D17A-49F3-9B78-83482FD50E1D}" sibTransId="{C4DECCFF-5A25-43E3-A31E-B041E6BEBAE7}"/>
    <dgm:cxn modelId="{70D6FD36-3DAD-4772-9710-BB0B1BDA8930}" type="presOf" srcId="{BBD6CD65-F0EA-416B-A4A3-934496818CE8}" destId="{4DDE4CD7-40F6-4F5C-AEEE-CD05DA519DE9}" srcOrd="0" destOrd="0" presId="urn:microsoft.com/office/officeart/2005/8/layout/hierarchy6"/>
    <dgm:cxn modelId="{CE6348B2-DD83-4AF5-A705-73638ACA9903}" type="presOf" srcId="{7C96FCBA-6C71-44BF-BFA1-C9060FD94C4A}" destId="{A285C79B-A866-472A-B671-41A65D05E5FC}" srcOrd="0" destOrd="0" presId="urn:microsoft.com/office/officeart/2005/8/layout/hierarchy6"/>
    <dgm:cxn modelId="{B6F15EC8-2F64-4F10-A49E-4DAB0A50BC79}" type="presOf" srcId="{165776EA-E2A4-4A9E-AD39-76AF262A7A79}" destId="{34795AE1-2FD6-4B23-A27E-3C4DEC0CAFCC}" srcOrd="0" destOrd="0" presId="urn:microsoft.com/office/officeart/2005/8/layout/hierarchy6"/>
    <dgm:cxn modelId="{9BE1BA43-69FC-4C39-A2EF-A1CA24BC7FF0}" type="presOf" srcId="{93AD6B91-47B2-4EE9-B628-336187BC8C28}" destId="{5C8420C0-9750-4514-84E7-73B4F8F660CF}" srcOrd="0" destOrd="0" presId="urn:microsoft.com/office/officeart/2005/8/layout/hierarchy6"/>
    <dgm:cxn modelId="{6D8BB984-B449-417A-8420-CB3C4EF92E54}" type="presOf" srcId="{6510A08F-E6BA-4964-95F6-92C6602D3B24}" destId="{DCE5AA78-5C9C-467C-B213-08D0B8737A54}" srcOrd="0" destOrd="0" presId="urn:microsoft.com/office/officeart/2005/8/layout/hierarchy6"/>
    <dgm:cxn modelId="{2AC12354-F148-4C68-BF72-232F3A9A91DB}" srcId="{BBD6CD65-F0EA-416B-A4A3-934496818CE8}" destId="{93AD6B91-47B2-4EE9-B628-336187BC8C28}" srcOrd="0" destOrd="0" parTransId="{6510A08F-E6BA-4964-95F6-92C6602D3B24}" sibTransId="{8AA8A411-38BC-4630-8C99-893B4A203E05}"/>
    <dgm:cxn modelId="{03170E44-CCAF-40C4-B95D-642D98C9AD86}" type="presOf" srcId="{F94C2C1E-6222-49BE-AC38-6DC46CB2223D}" destId="{C299DF75-8307-488F-A715-22276ED234F9}" srcOrd="0" destOrd="0" presId="urn:microsoft.com/office/officeart/2005/8/layout/hierarchy6"/>
    <dgm:cxn modelId="{A3A2B0A4-AEAA-42B0-8FD3-CBEB5E7F944F}" type="presOf" srcId="{C92E2BE4-D17A-49F3-9B78-83482FD50E1D}" destId="{8FA72AC7-C5E0-4045-AA65-B3A9833138F7}" srcOrd="0" destOrd="0" presId="urn:microsoft.com/office/officeart/2005/8/layout/hierarchy6"/>
    <dgm:cxn modelId="{BAEE347D-D78F-476B-BAFE-FAD5572FB944}" type="presParOf" srcId="{39657716-81D6-42BE-BA6C-550C29AE382E}" destId="{5D8F6BE5-F0DC-491B-A46F-CB5C071F08F9}" srcOrd="0" destOrd="0" presId="urn:microsoft.com/office/officeart/2005/8/layout/hierarchy6"/>
    <dgm:cxn modelId="{465A6642-0033-42C8-8914-69BF564C5C23}" type="presParOf" srcId="{5D8F6BE5-F0DC-491B-A46F-CB5C071F08F9}" destId="{A401A976-2F08-4352-8473-9A015B4368FD}" srcOrd="0" destOrd="0" presId="urn:microsoft.com/office/officeart/2005/8/layout/hierarchy6"/>
    <dgm:cxn modelId="{7F4FC79D-C319-4922-B226-05238BFB4C07}" type="presParOf" srcId="{A401A976-2F08-4352-8473-9A015B4368FD}" destId="{8221EB2D-1212-48EF-8D2A-003ACE48831E}" srcOrd="0" destOrd="0" presId="urn:microsoft.com/office/officeart/2005/8/layout/hierarchy6"/>
    <dgm:cxn modelId="{4B7F3553-3883-4C68-BBA6-FE78A5E7A604}" type="presParOf" srcId="{8221EB2D-1212-48EF-8D2A-003ACE48831E}" destId="{4DDE4CD7-40F6-4F5C-AEEE-CD05DA519DE9}" srcOrd="0" destOrd="0" presId="urn:microsoft.com/office/officeart/2005/8/layout/hierarchy6"/>
    <dgm:cxn modelId="{DF77D1A4-781F-47CA-BA57-FBBCF6DA1D19}" type="presParOf" srcId="{8221EB2D-1212-48EF-8D2A-003ACE48831E}" destId="{3BB6B5A8-F47E-4011-A5E6-DDB1866C7572}" srcOrd="1" destOrd="0" presId="urn:microsoft.com/office/officeart/2005/8/layout/hierarchy6"/>
    <dgm:cxn modelId="{3EE7C6AA-1995-42E6-973E-1ED73B07EDB5}" type="presParOf" srcId="{3BB6B5A8-F47E-4011-A5E6-DDB1866C7572}" destId="{DCE5AA78-5C9C-467C-B213-08D0B8737A54}" srcOrd="0" destOrd="0" presId="urn:microsoft.com/office/officeart/2005/8/layout/hierarchy6"/>
    <dgm:cxn modelId="{923375F4-38CC-4891-B781-5EA643390502}" type="presParOf" srcId="{3BB6B5A8-F47E-4011-A5E6-DDB1866C7572}" destId="{A75AB777-E7C4-4B22-86A5-DC7712898326}" srcOrd="1" destOrd="0" presId="urn:microsoft.com/office/officeart/2005/8/layout/hierarchy6"/>
    <dgm:cxn modelId="{7B68EFEE-2EB6-452B-8A79-F29D5BF13A37}" type="presParOf" srcId="{A75AB777-E7C4-4B22-86A5-DC7712898326}" destId="{5C8420C0-9750-4514-84E7-73B4F8F660CF}" srcOrd="0" destOrd="0" presId="urn:microsoft.com/office/officeart/2005/8/layout/hierarchy6"/>
    <dgm:cxn modelId="{596A272C-E8EB-42BD-8C6E-C0AF83197B41}" type="presParOf" srcId="{A75AB777-E7C4-4B22-86A5-DC7712898326}" destId="{8E6D3E3C-7CF3-4379-A247-8F86BA808E0B}" srcOrd="1" destOrd="0" presId="urn:microsoft.com/office/officeart/2005/8/layout/hierarchy6"/>
    <dgm:cxn modelId="{13F51FD2-38C7-43F1-8016-DDC99DFF9A08}" type="presParOf" srcId="{8E6D3E3C-7CF3-4379-A247-8F86BA808E0B}" destId="{C4BACE38-A532-475D-81DA-DA11E7FB7BE5}" srcOrd="0" destOrd="0" presId="urn:microsoft.com/office/officeart/2005/8/layout/hierarchy6"/>
    <dgm:cxn modelId="{748039A7-5D3D-414B-978F-D8256F4C2027}" type="presParOf" srcId="{8E6D3E3C-7CF3-4379-A247-8F86BA808E0B}" destId="{F1CC7A58-DA6A-4C55-A5CE-B80FA048532A}" srcOrd="1" destOrd="0" presId="urn:microsoft.com/office/officeart/2005/8/layout/hierarchy6"/>
    <dgm:cxn modelId="{1A413843-0F07-40CF-93D3-7908AF992195}" type="presParOf" srcId="{F1CC7A58-DA6A-4C55-A5CE-B80FA048532A}" destId="{01F8DF26-B123-4719-A5E9-EFE4F96CF975}" srcOrd="0" destOrd="0" presId="urn:microsoft.com/office/officeart/2005/8/layout/hierarchy6"/>
    <dgm:cxn modelId="{D00CDBE0-D433-4B92-89BC-F36278FFAAC2}" type="presParOf" srcId="{F1CC7A58-DA6A-4C55-A5CE-B80FA048532A}" destId="{5793690C-B965-49FA-8FF7-DA8979217D43}" srcOrd="1" destOrd="0" presId="urn:microsoft.com/office/officeart/2005/8/layout/hierarchy6"/>
    <dgm:cxn modelId="{C8F6AE2C-D857-45B4-B24F-85599FE5B1FC}" type="presParOf" srcId="{8E6D3E3C-7CF3-4379-A247-8F86BA808E0B}" destId="{A285C79B-A866-472A-B671-41A65D05E5FC}" srcOrd="2" destOrd="0" presId="urn:microsoft.com/office/officeart/2005/8/layout/hierarchy6"/>
    <dgm:cxn modelId="{568678FD-240C-4463-8BA9-8F727C01E12B}" type="presParOf" srcId="{8E6D3E3C-7CF3-4379-A247-8F86BA808E0B}" destId="{3CAFAA58-DDAE-4AB1-8852-A81586B91351}" srcOrd="3" destOrd="0" presId="urn:microsoft.com/office/officeart/2005/8/layout/hierarchy6"/>
    <dgm:cxn modelId="{F2C1F44F-7BA2-4978-AC92-14E88087ACD4}" type="presParOf" srcId="{3CAFAA58-DDAE-4AB1-8852-A81586B91351}" destId="{5F9C8297-55D1-4BEA-BC4E-206A703026F1}" srcOrd="0" destOrd="0" presId="urn:microsoft.com/office/officeart/2005/8/layout/hierarchy6"/>
    <dgm:cxn modelId="{3AB154C5-DA7B-4938-B20D-32128800E680}" type="presParOf" srcId="{3CAFAA58-DDAE-4AB1-8852-A81586B91351}" destId="{BD74907F-F681-4927-9381-AD7E33038280}" srcOrd="1" destOrd="0" presId="urn:microsoft.com/office/officeart/2005/8/layout/hierarchy6"/>
    <dgm:cxn modelId="{F8EF90DF-E6C0-412A-AEC4-A14C47F61E5E}" type="presParOf" srcId="{3BB6B5A8-F47E-4011-A5E6-DDB1866C7572}" destId="{8FA72AC7-C5E0-4045-AA65-B3A9833138F7}" srcOrd="2" destOrd="0" presId="urn:microsoft.com/office/officeart/2005/8/layout/hierarchy6"/>
    <dgm:cxn modelId="{2BD47238-4C10-45D4-8D5B-AC5B20021A08}" type="presParOf" srcId="{3BB6B5A8-F47E-4011-A5E6-DDB1866C7572}" destId="{CC01E534-68E2-4E6A-B603-19A98250A4D1}" srcOrd="3" destOrd="0" presId="urn:microsoft.com/office/officeart/2005/8/layout/hierarchy6"/>
    <dgm:cxn modelId="{95C68326-4DDF-44B6-A0E4-6A3AAF7126EA}" type="presParOf" srcId="{CC01E534-68E2-4E6A-B603-19A98250A4D1}" destId="{34795AE1-2FD6-4B23-A27E-3C4DEC0CAFCC}" srcOrd="0" destOrd="0" presId="urn:microsoft.com/office/officeart/2005/8/layout/hierarchy6"/>
    <dgm:cxn modelId="{B2C74E25-944A-46BD-A781-E2308A8BB97F}" type="presParOf" srcId="{CC01E534-68E2-4E6A-B603-19A98250A4D1}" destId="{DBC31FDC-FDC3-474A-9E55-58617DE5E74C}" srcOrd="1" destOrd="0" presId="urn:microsoft.com/office/officeart/2005/8/layout/hierarchy6"/>
    <dgm:cxn modelId="{8EF4078C-72E7-4DD3-8B40-689DA1FC3B0A}" type="presParOf" srcId="{DBC31FDC-FDC3-474A-9E55-58617DE5E74C}" destId="{C299DF75-8307-488F-A715-22276ED234F9}" srcOrd="0" destOrd="0" presId="urn:microsoft.com/office/officeart/2005/8/layout/hierarchy6"/>
    <dgm:cxn modelId="{832C339A-92A1-4858-AE13-B4B5CF9780C1}" type="presParOf" srcId="{DBC31FDC-FDC3-474A-9E55-58617DE5E74C}" destId="{8C6A071D-50B2-4B94-B07A-5D929D93F914}" srcOrd="1" destOrd="0" presId="urn:microsoft.com/office/officeart/2005/8/layout/hierarchy6"/>
    <dgm:cxn modelId="{881F0E9F-9E60-4311-9ACA-A5917FC0F2F2}" type="presParOf" srcId="{8C6A071D-50B2-4B94-B07A-5D929D93F914}" destId="{61D2DF40-4126-4D6E-96B2-1AAA7092CF49}" srcOrd="0" destOrd="0" presId="urn:microsoft.com/office/officeart/2005/8/layout/hierarchy6"/>
    <dgm:cxn modelId="{160BDE8B-F9ED-4A4D-AD7B-4787801E376D}" type="presParOf" srcId="{8C6A071D-50B2-4B94-B07A-5D929D93F914}" destId="{77F22C21-D972-4E27-84DB-2011492F8DA0}" srcOrd="1" destOrd="0" presId="urn:microsoft.com/office/officeart/2005/8/layout/hierarchy6"/>
    <dgm:cxn modelId="{ECE8AA89-B153-4FAB-B44C-D9BB48134D70}" type="presParOf" srcId="{DBC31FDC-FDC3-474A-9E55-58617DE5E74C}" destId="{41FFCF4F-98E0-4D5A-8A37-EFF3D9D6E7C9}" srcOrd="2" destOrd="0" presId="urn:microsoft.com/office/officeart/2005/8/layout/hierarchy6"/>
    <dgm:cxn modelId="{4410E274-9E01-43D2-AC6F-77F1026260FD}" type="presParOf" srcId="{DBC31FDC-FDC3-474A-9E55-58617DE5E74C}" destId="{F238B5E1-0079-46D1-A792-F8B841447B30}" srcOrd="3" destOrd="0" presId="urn:microsoft.com/office/officeart/2005/8/layout/hierarchy6"/>
    <dgm:cxn modelId="{AA9E2DE6-0858-4049-848C-48F6C834A237}" type="presParOf" srcId="{F238B5E1-0079-46D1-A792-F8B841447B30}" destId="{D8F79520-5343-4089-8DAA-2ECA1FB724CC}" srcOrd="0" destOrd="0" presId="urn:microsoft.com/office/officeart/2005/8/layout/hierarchy6"/>
    <dgm:cxn modelId="{9D6FBE27-DCD7-455B-A195-5BFCB7CCFC40}" type="presParOf" srcId="{F238B5E1-0079-46D1-A792-F8B841447B30}" destId="{19A30312-4DAA-4FF8-9199-229094A74277}" srcOrd="1" destOrd="0" presId="urn:microsoft.com/office/officeart/2005/8/layout/hierarchy6"/>
    <dgm:cxn modelId="{7FE0B807-7A8B-4685-BD43-EA03D95265D1}" type="presParOf" srcId="{39657716-81D6-42BE-BA6C-550C29AE382E}" destId="{D78C0C01-1D76-4CC9-BB16-6CEAF5D004B1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DE4CD7-40F6-4F5C-AEEE-CD05DA519DE9}">
      <dsp:nvSpPr>
        <dsp:cNvPr id="0" name=""/>
        <dsp:cNvSpPr/>
      </dsp:nvSpPr>
      <dsp:spPr>
        <a:xfrm>
          <a:off x="4399043" y="151"/>
          <a:ext cx="1717513" cy="1145009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Data Analytics</a:t>
          </a:r>
          <a:endParaRPr lang="en-US" sz="1500" kern="1200" dirty="0"/>
        </a:p>
      </dsp:txBody>
      <dsp:txXfrm>
        <a:off x="4432579" y="33687"/>
        <a:ext cx="1650441" cy="1077937"/>
      </dsp:txXfrm>
    </dsp:sp>
    <dsp:sp modelId="{DCE5AA78-5C9C-467C-B213-08D0B8737A54}">
      <dsp:nvSpPr>
        <dsp:cNvPr id="0" name=""/>
        <dsp:cNvSpPr/>
      </dsp:nvSpPr>
      <dsp:spPr>
        <a:xfrm>
          <a:off x="3025032" y="1145160"/>
          <a:ext cx="2232767" cy="458003"/>
        </a:xfrm>
        <a:custGeom>
          <a:avLst/>
          <a:gdLst/>
          <a:ahLst/>
          <a:cxnLst/>
          <a:rect l="0" t="0" r="0" b="0"/>
          <a:pathLst>
            <a:path>
              <a:moveTo>
                <a:pt x="2232767" y="0"/>
              </a:moveTo>
              <a:lnTo>
                <a:pt x="2232767" y="229001"/>
              </a:lnTo>
              <a:lnTo>
                <a:pt x="0" y="229001"/>
              </a:lnTo>
              <a:lnTo>
                <a:pt x="0" y="4580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8420C0-9750-4514-84E7-73B4F8F660CF}">
      <dsp:nvSpPr>
        <dsp:cNvPr id="0" name=""/>
        <dsp:cNvSpPr/>
      </dsp:nvSpPr>
      <dsp:spPr>
        <a:xfrm>
          <a:off x="2166275" y="1603164"/>
          <a:ext cx="1717513" cy="1145009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Pattern Discovery (Unsupervised learning)</a:t>
          </a:r>
          <a:endParaRPr lang="en-US" sz="1500" kern="1200" dirty="0"/>
        </a:p>
      </dsp:txBody>
      <dsp:txXfrm>
        <a:off x="2199811" y="1636700"/>
        <a:ext cx="1650441" cy="1077937"/>
      </dsp:txXfrm>
    </dsp:sp>
    <dsp:sp modelId="{C4BACE38-A532-475D-81DA-DA11E7FB7BE5}">
      <dsp:nvSpPr>
        <dsp:cNvPr id="0" name=""/>
        <dsp:cNvSpPr/>
      </dsp:nvSpPr>
      <dsp:spPr>
        <a:xfrm>
          <a:off x="1908648" y="2748173"/>
          <a:ext cx="1116383" cy="458003"/>
        </a:xfrm>
        <a:custGeom>
          <a:avLst/>
          <a:gdLst/>
          <a:ahLst/>
          <a:cxnLst/>
          <a:rect l="0" t="0" r="0" b="0"/>
          <a:pathLst>
            <a:path>
              <a:moveTo>
                <a:pt x="1116383" y="0"/>
              </a:moveTo>
              <a:lnTo>
                <a:pt x="1116383" y="229001"/>
              </a:lnTo>
              <a:lnTo>
                <a:pt x="0" y="229001"/>
              </a:lnTo>
              <a:lnTo>
                <a:pt x="0" y="4580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F8DF26-B123-4719-A5E9-EFE4F96CF975}">
      <dsp:nvSpPr>
        <dsp:cNvPr id="0" name=""/>
        <dsp:cNvSpPr/>
      </dsp:nvSpPr>
      <dsp:spPr>
        <a:xfrm>
          <a:off x="1049891" y="3206177"/>
          <a:ext cx="1717513" cy="1145009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Association Rule Mining</a:t>
          </a:r>
          <a:endParaRPr lang="en-US" sz="1500" kern="1200" dirty="0"/>
        </a:p>
      </dsp:txBody>
      <dsp:txXfrm>
        <a:off x="1083427" y="3239713"/>
        <a:ext cx="1650441" cy="1077937"/>
      </dsp:txXfrm>
    </dsp:sp>
    <dsp:sp modelId="{A285C79B-A866-472A-B671-41A65D05E5FC}">
      <dsp:nvSpPr>
        <dsp:cNvPr id="0" name=""/>
        <dsp:cNvSpPr/>
      </dsp:nvSpPr>
      <dsp:spPr>
        <a:xfrm>
          <a:off x="3025032" y="2748173"/>
          <a:ext cx="1116383" cy="4580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9001"/>
              </a:lnTo>
              <a:lnTo>
                <a:pt x="1116383" y="229001"/>
              </a:lnTo>
              <a:lnTo>
                <a:pt x="1116383" y="4580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C8297-55D1-4BEA-BC4E-206A703026F1}">
      <dsp:nvSpPr>
        <dsp:cNvPr id="0" name=""/>
        <dsp:cNvSpPr/>
      </dsp:nvSpPr>
      <dsp:spPr>
        <a:xfrm>
          <a:off x="3282659" y="3206177"/>
          <a:ext cx="1717513" cy="1145009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Clustering</a:t>
          </a:r>
          <a:endParaRPr lang="en-US" sz="1500" kern="1200" dirty="0"/>
        </a:p>
      </dsp:txBody>
      <dsp:txXfrm>
        <a:off x="3316195" y="3239713"/>
        <a:ext cx="1650441" cy="1077937"/>
      </dsp:txXfrm>
    </dsp:sp>
    <dsp:sp modelId="{8FA72AC7-C5E0-4045-AA65-B3A9833138F7}">
      <dsp:nvSpPr>
        <dsp:cNvPr id="0" name=""/>
        <dsp:cNvSpPr/>
      </dsp:nvSpPr>
      <dsp:spPr>
        <a:xfrm>
          <a:off x="5257800" y="1145160"/>
          <a:ext cx="2232767" cy="4580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9001"/>
              </a:lnTo>
              <a:lnTo>
                <a:pt x="2232767" y="229001"/>
              </a:lnTo>
              <a:lnTo>
                <a:pt x="2232767" y="4580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795AE1-2FD6-4B23-A27E-3C4DEC0CAFCC}">
      <dsp:nvSpPr>
        <dsp:cNvPr id="0" name=""/>
        <dsp:cNvSpPr/>
      </dsp:nvSpPr>
      <dsp:spPr>
        <a:xfrm>
          <a:off x="6631811" y="1603164"/>
          <a:ext cx="1717513" cy="1145009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Predictive Modeling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(Supervised Learning)</a:t>
          </a:r>
          <a:endParaRPr lang="en-US" sz="1500" kern="1200" dirty="0"/>
        </a:p>
      </dsp:txBody>
      <dsp:txXfrm>
        <a:off x="6665347" y="1636700"/>
        <a:ext cx="1650441" cy="1077937"/>
      </dsp:txXfrm>
    </dsp:sp>
    <dsp:sp modelId="{C299DF75-8307-488F-A715-22276ED234F9}">
      <dsp:nvSpPr>
        <dsp:cNvPr id="0" name=""/>
        <dsp:cNvSpPr/>
      </dsp:nvSpPr>
      <dsp:spPr>
        <a:xfrm>
          <a:off x="6374183" y="2748173"/>
          <a:ext cx="1116383" cy="458003"/>
        </a:xfrm>
        <a:custGeom>
          <a:avLst/>
          <a:gdLst/>
          <a:ahLst/>
          <a:cxnLst/>
          <a:rect l="0" t="0" r="0" b="0"/>
          <a:pathLst>
            <a:path>
              <a:moveTo>
                <a:pt x="1116383" y="0"/>
              </a:moveTo>
              <a:lnTo>
                <a:pt x="1116383" y="229001"/>
              </a:lnTo>
              <a:lnTo>
                <a:pt x="0" y="229001"/>
              </a:lnTo>
              <a:lnTo>
                <a:pt x="0" y="4580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D2DF40-4126-4D6E-96B2-1AAA7092CF49}">
      <dsp:nvSpPr>
        <dsp:cNvPr id="0" name=""/>
        <dsp:cNvSpPr/>
      </dsp:nvSpPr>
      <dsp:spPr>
        <a:xfrm>
          <a:off x="5515427" y="3206177"/>
          <a:ext cx="1717513" cy="1145009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Regression (Predicting numeric outcome)</a:t>
          </a:r>
          <a:endParaRPr lang="en-US" sz="1500" kern="1200" dirty="0"/>
        </a:p>
      </dsp:txBody>
      <dsp:txXfrm>
        <a:off x="5548963" y="3239713"/>
        <a:ext cx="1650441" cy="1077937"/>
      </dsp:txXfrm>
    </dsp:sp>
    <dsp:sp modelId="{41FFCF4F-98E0-4D5A-8A37-EFF3D9D6E7C9}">
      <dsp:nvSpPr>
        <dsp:cNvPr id="0" name=""/>
        <dsp:cNvSpPr/>
      </dsp:nvSpPr>
      <dsp:spPr>
        <a:xfrm>
          <a:off x="7490567" y="2748173"/>
          <a:ext cx="1116383" cy="4580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9001"/>
              </a:lnTo>
              <a:lnTo>
                <a:pt x="1116383" y="229001"/>
              </a:lnTo>
              <a:lnTo>
                <a:pt x="1116383" y="4580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F79520-5343-4089-8DAA-2ECA1FB724CC}">
      <dsp:nvSpPr>
        <dsp:cNvPr id="0" name=""/>
        <dsp:cNvSpPr/>
      </dsp:nvSpPr>
      <dsp:spPr>
        <a:xfrm>
          <a:off x="7748194" y="3206177"/>
          <a:ext cx="1717513" cy="1145009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Classification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(Predicting categorical outcome)</a:t>
          </a:r>
          <a:endParaRPr lang="en-US" sz="1500" kern="1200" dirty="0"/>
        </a:p>
      </dsp:txBody>
      <dsp:txXfrm>
        <a:off x="7781730" y="3239713"/>
        <a:ext cx="1650441" cy="10779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C114CF-7D91-4F28-B7AE-5969BE9A8FD1}" type="datetimeFigureOut">
              <a:rPr lang="en-SG" smtClean="0"/>
              <a:t>17/9/2021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0BAB08-3272-4B47-B73F-41E41FD93CB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217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school.io/simple-guide-to-confusion-matrix-terminology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table shown here is commonly</a:t>
            </a:r>
            <a:r>
              <a:rPr lang="en-US" baseline="0" dirty="0" smtClean="0"/>
              <a:t> referred to as the coincidence matrix or the confusion matrix. 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BAB08-3272-4B47-B73F-41E41FD93CB9}" type="slidenum">
              <a:rPr lang="en-SG" smtClean="0"/>
              <a:t>17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38890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>
                <a:hlinkClick r:id="rId3"/>
              </a:rPr>
              <a:t>https://www.dataschool.io/simple-guide-to-confusion-matrix-terminology/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BAB08-3272-4B47-B73F-41E41FD93CB9}" type="slidenum">
              <a:rPr lang="en-SG" smtClean="0"/>
              <a:t>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4567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6B60-A3CA-4EB2-9699-BFB558700285}" type="datetime1">
              <a:rPr lang="en-SG" smtClean="0"/>
              <a:t>17/9/2021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Data Analytics for Business Insights - Temasek Polytechnic ©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6C5A-0AA0-4F1C-8D2C-0FC0682D33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25957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C5820-3915-429B-86C9-F5BDCB7554AF}" type="datetime1">
              <a:rPr lang="en-SG" smtClean="0"/>
              <a:t>17/9/2021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Data Analytics for Business Insights - Temasek Polytechnic ©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6C5A-0AA0-4F1C-8D2C-0FC0682D33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8017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5AD6-CBA4-4750-84BD-40FAB9B9063B}" type="datetime1">
              <a:rPr lang="en-SG" smtClean="0"/>
              <a:t>17/9/2021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Data Analytics for Business Insights - Temasek Polytechnic ©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6C5A-0AA0-4F1C-8D2C-0FC0682D33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11269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5A44F-F904-4AA9-978D-F1BA33EB299F}" type="datetime1">
              <a:rPr lang="en-SG" smtClean="0"/>
              <a:t>17/9/2021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Data Analytics for Business Insights - Temasek Polytechnic ©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6C5A-0AA0-4F1C-8D2C-0FC0682D33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802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3A7B-E0BC-4FC1-88AE-7C896B6832A2}" type="datetime1">
              <a:rPr lang="en-SG" smtClean="0"/>
              <a:t>17/9/2021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Data Analytics for Business Insights - Temasek Polytechnic ©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6C5A-0AA0-4F1C-8D2C-0FC0682D33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9807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032E-361F-4A9C-A7D1-F406328500CE}" type="datetime1">
              <a:rPr lang="en-SG" smtClean="0"/>
              <a:t>17/9/2021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Data Analytics for Business Insights - Temasek Polytechnic ©</a:t>
            </a:r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6C5A-0AA0-4F1C-8D2C-0FC0682D33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1301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01AAD-7B8A-4720-9D02-E01305B59427}" type="datetime1">
              <a:rPr lang="en-SG" smtClean="0"/>
              <a:t>17/9/2021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Data Analytics for Business Insights - Temasek Polytechnic ©</a:t>
            </a:r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6C5A-0AA0-4F1C-8D2C-0FC0682D33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28068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B5B6-AD52-4089-A694-6F4A9BAB289C}" type="datetime1">
              <a:rPr lang="en-SG" smtClean="0"/>
              <a:t>17/9/2021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Data Analytics for Business Insights - Temasek Polytechnic ©</a:t>
            </a:r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6C5A-0AA0-4F1C-8D2C-0FC0682D33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4495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BBAD-435B-4A3F-B691-78CF65A71085}" type="datetime1">
              <a:rPr lang="en-SG" smtClean="0"/>
              <a:t>17/9/2021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Data Analytics for Business Insights - Temasek Polytechnic ©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6C5A-0AA0-4F1C-8D2C-0FC0682D33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542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919FE-DB16-45B1-ABEA-A80DDE158C7F}" type="datetime1">
              <a:rPr lang="en-SG" smtClean="0"/>
              <a:t>17/9/2021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Data Analytics for Business Insights - Temasek Polytechnic ©</a:t>
            </a:r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6C5A-0AA0-4F1C-8D2C-0FC0682D33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17924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B9AD3-A4A2-44B9-89D5-C6163A694BD1}" type="datetime1">
              <a:rPr lang="en-SG" smtClean="0"/>
              <a:t>17/9/2021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Data Analytics for Business Insights - Temasek Polytechnic ©</a:t>
            </a:r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6C5A-0AA0-4F1C-8D2C-0FC0682D33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9643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1DE4B-DBCE-4043-80F3-F13CA84A7F55}" type="datetime1">
              <a:rPr lang="en-SG" smtClean="0"/>
              <a:t>17/9/2021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SG" smtClean="0"/>
              <a:t>Data Analytics for Business Insights - Temasek Polytechnic ©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F6C5A-0AA0-4F1C-8D2C-0FC0682D33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6205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file:///C:\Program%20Files\Inknoe%20ClassPoint\Images\multiple_choice_without%20result_default.png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file:///C:\Program%20Files\Inknoe%20ClassPoint\Images\multiple_choice_without%20result_default.png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file:///C:\Program%20Files\Inknoe%20ClassPoint\Images\multiple_choice_without%20result_default.png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file:///C:\Program%20Files\Inknoe%20ClassPoint\Images\multiple_choice_without%20result_default.png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0609145"/>
              </p:ext>
            </p:extLst>
          </p:nvPr>
        </p:nvGraphicFramePr>
        <p:xfrm>
          <a:off x="838200" y="125333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 1"/>
          <p:cNvSpPr/>
          <p:nvPr/>
        </p:nvSpPr>
        <p:spPr>
          <a:xfrm>
            <a:off x="8357122" y="5577591"/>
            <a:ext cx="23013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dirty="0"/>
              <a:t>Classification: </a:t>
            </a:r>
            <a:endParaRPr lang="en-SG" dirty="0" smtClean="0"/>
          </a:p>
          <a:p>
            <a:pPr algn="ctr"/>
            <a:r>
              <a:rPr lang="en-SG" dirty="0" smtClean="0"/>
              <a:t>a </a:t>
            </a:r>
            <a:r>
              <a:rPr lang="en-SG" b="1" dirty="0"/>
              <a:t>discrete-valued</a:t>
            </a:r>
            <a:r>
              <a:rPr lang="en-SG" dirty="0"/>
              <a:t> prediction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5981664" y="5577591"/>
            <a:ext cx="25051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dirty="0"/>
              <a:t>Regression: </a:t>
            </a:r>
            <a:endParaRPr lang="en-SG" dirty="0" smtClean="0"/>
          </a:p>
          <a:p>
            <a:pPr algn="ctr"/>
            <a:r>
              <a:rPr lang="en-SG" dirty="0" smtClean="0"/>
              <a:t>a </a:t>
            </a:r>
            <a:r>
              <a:rPr lang="en-SG" b="1" dirty="0"/>
              <a:t>continuous-valued</a:t>
            </a:r>
            <a:r>
              <a:rPr lang="en-SG" dirty="0"/>
              <a:t> prediction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Data Analytics for Business Insights - Temasek Polytechnic ©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6C5A-0AA0-4F1C-8D2C-0FC0682D3308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03112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Refresher on Probability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57399"/>
                <a:ext cx="10515600" cy="4329114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Probability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event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𝐸𝑣𝑒𝑛𝑡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𝐴𝑙𝑙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𝑜𝑢𝑡𝑐𝑜𝑚𝑒𝑠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</a:p>
              <a:p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Probability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rolling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4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dice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Odds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an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event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𝑃𝑟𝑜𝑏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𝑒𝑣𝑒𝑛𝑡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𝑃𝑟𝑜𝑏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𝑛𝑜𝑛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𝑒𝑣𝑒𝑛𝑡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>
                        <a:latin typeface="Cambria Math" panose="02040503050406030204" pitchFamily="18" charset="0"/>
                      </a:rPr>
                      <m:t>.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Odds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rolling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4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in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dice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dirty="0"/>
                  <a:t> or 1:5 (means 1 is to 5)</a:t>
                </a:r>
              </a:p>
              <a:p>
                <a:endParaRPr lang="en-S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57399"/>
                <a:ext cx="10515600" cy="432911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4"/>
          <p:cNvSpPr/>
          <p:nvPr/>
        </p:nvSpPr>
        <p:spPr>
          <a:xfrm>
            <a:off x="4235305" y="1907666"/>
            <a:ext cx="2863121" cy="811502"/>
          </a:xfrm>
          <a:prstGeom prst="rect">
            <a:avLst/>
          </a:prstGeom>
          <a:solidFill>
            <a:srgbClr val="4472C4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4"/>
          <p:cNvSpPr/>
          <p:nvPr/>
        </p:nvSpPr>
        <p:spPr>
          <a:xfrm>
            <a:off x="4150463" y="4315813"/>
            <a:ext cx="3729037" cy="811502"/>
          </a:xfrm>
          <a:prstGeom prst="rect">
            <a:avLst/>
          </a:prstGeom>
          <a:solidFill>
            <a:srgbClr val="4472C4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Data Analytics for Business Insights - Temasek Polytechnic ©</a:t>
            </a:r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6C5A-0AA0-4F1C-8D2C-0FC0682D3308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469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806113" cy="1325563"/>
          </a:xfrm>
        </p:spPr>
        <p:txBody>
          <a:bodyPr>
            <a:normAutofit/>
          </a:bodyPr>
          <a:lstStyle/>
          <a:p>
            <a:r>
              <a:rPr lang="en-SG" sz="4000" dirty="0"/>
              <a:t>Let us look at the working example </a:t>
            </a:r>
            <a:r>
              <a:rPr lang="en-SG" sz="4000" dirty="0" smtClean="0"/>
              <a:t>for Odds Ratio </a:t>
            </a:r>
            <a:endParaRPr lang="en-SG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90688"/>
                <a:ext cx="11011293" cy="4710112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SG" dirty="0" smtClean="0"/>
                  <a:t>Scenario: The </a:t>
                </a:r>
                <a:r>
                  <a:rPr lang="en-SG" dirty="0"/>
                  <a:t>business group is interested in estimating the proportion of customers </a:t>
                </a:r>
                <a:r>
                  <a:rPr lang="en-SG" dirty="0" smtClean="0"/>
                  <a:t>who churned.</a:t>
                </a:r>
              </a:p>
              <a:p>
                <a:pPr marL="0" indent="0">
                  <a:buNone/>
                </a:pPr>
                <a:endParaRPr lang="en-SG" dirty="0"/>
              </a:p>
              <a:p>
                <a:r>
                  <a:rPr lang="en-SG" dirty="0"/>
                  <a:t>Total customers = </a:t>
                </a:r>
                <a:r>
                  <a:rPr lang="en-SG" dirty="0" smtClean="0"/>
                  <a:t>12000</a:t>
                </a:r>
                <a:endParaRPr lang="en-SG" dirty="0"/>
              </a:p>
              <a:p>
                <a:r>
                  <a:rPr lang="en-SG" dirty="0"/>
                  <a:t>Total customers who churned = </a:t>
                </a:r>
                <a:r>
                  <a:rPr lang="en-SG" dirty="0" smtClean="0"/>
                  <a:t>900</a:t>
                </a:r>
                <a:endParaRPr lang="en-SG" dirty="0"/>
              </a:p>
              <a:p>
                <a:pPr marL="0" indent="0">
                  <a:buNone/>
                </a:pPr>
                <a:endParaRPr lang="en-SG" dirty="0" smtClean="0"/>
              </a:p>
              <a:p>
                <a:pPr marL="0" indent="0">
                  <a:buNone/>
                </a:pPr>
                <a:r>
                  <a:rPr lang="en-SG" dirty="0" smtClean="0"/>
                  <a:t>According </a:t>
                </a:r>
                <a:r>
                  <a:rPr lang="en-SG" dirty="0"/>
                  <a:t>to the formulas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Probability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event</m:t>
                    </m:r>
                  </m:oMath>
                </a14:m>
                <a:r>
                  <a:rPr lang="en-SG" dirty="0" smtClean="0"/>
                  <a:t> (Churn) = 900 / 12000 = </a:t>
                </a:r>
                <a:r>
                  <a:rPr lang="en-SG" dirty="0" smtClean="0">
                    <a:solidFill>
                      <a:srgbClr val="FF0000"/>
                    </a:solidFill>
                  </a:rPr>
                  <a:t>0.075</a:t>
                </a:r>
              </a:p>
              <a:p>
                <a:r>
                  <a:rPr lang="en-US" dirty="0" smtClean="0"/>
                  <a:t>Odds of Churn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𝑃𝑟𝑜𝑏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𝑒𝑣𝑒𝑛𝑡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𝑃𝑟𝑜𝑏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𝑛𝑜𝑛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𝑒𝑣𝑒𝑛𝑡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SG" dirty="0" smtClean="0"/>
                  <a:t> = 0.075 / (1-0.075) = </a:t>
                </a:r>
                <a:r>
                  <a:rPr lang="en-SG" dirty="0" smtClean="0">
                    <a:solidFill>
                      <a:srgbClr val="FF0000"/>
                    </a:solidFill>
                  </a:rPr>
                  <a:t>0.08108</a:t>
                </a:r>
              </a:p>
              <a:p>
                <a:endParaRPr lang="en-SG" dirty="0" smtClean="0"/>
              </a:p>
              <a:p>
                <a:pPr marL="0" indent="0">
                  <a:buNone/>
                </a:pPr>
                <a:endParaRPr lang="en-SG" dirty="0" smtClean="0"/>
              </a:p>
              <a:p>
                <a:pPr marL="0" indent="0">
                  <a:buNone/>
                </a:pPr>
                <a:r>
                  <a:rPr lang="en-SG" dirty="0" smtClean="0"/>
                  <a:t>From above, given </a:t>
                </a:r>
                <a:r>
                  <a:rPr lang="en-SG" dirty="0"/>
                  <a:t>above the p and Odds are </a:t>
                </a:r>
                <a:r>
                  <a:rPr lang="en-SG" dirty="0" smtClean="0">
                    <a:solidFill>
                      <a:srgbClr val="FF0000"/>
                    </a:solidFill>
                  </a:rPr>
                  <a:t>0.075 </a:t>
                </a:r>
                <a:r>
                  <a:rPr lang="en-SG" dirty="0" smtClean="0"/>
                  <a:t> </a:t>
                </a:r>
                <a:r>
                  <a:rPr lang="en-SG" dirty="0"/>
                  <a:t>and </a:t>
                </a:r>
                <a:r>
                  <a:rPr lang="en-SG" dirty="0">
                    <a:solidFill>
                      <a:srgbClr val="FF0000"/>
                    </a:solidFill>
                  </a:rPr>
                  <a:t>0.08108 </a:t>
                </a:r>
                <a:r>
                  <a:rPr lang="en-SG" dirty="0" smtClean="0"/>
                  <a:t>respectively</a:t>
                </a:r>
                <a:r>
                  <a:rPr lang="en-SG" dirty="0"/>
                  <a:t>.</a:t>
                </a:r>
              </a:p>
              <a:p>
                <a:pPr marL="0" indent="0">
                  <a:buNone/>
                </a:pPr>
                <a:r>
                  <a:rPr lang="en-SG" dirty="0" smtClean="0"/>
                  <a:t>In this case</a:t>
                </a:r>
                <a:r>
                  <a:rPr lang="en-SG" dirty="0"/>
                  <a:t>, we could describe the odds that a customer is going to churn as </a:t>
                </a:r>
                <a:r>
                  <a:rPr lang="en-SG" dirty="0" smtClean="0"/>
                  <a:t>around </a:t>
                </a:r>
                <a:r>
                  <a:rPr lang="en-SG" dirty="0">
                    <a:solidFill>
                      <a:srgbClr val="FF0000"/>
                    </a:solidFill>
                  </a:rPr>
                  <a:t>8 is to 100</a:t>
                </a:r>
                <a:r>
                  <a:rPr lang="en-SG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90688"/>
                <a:ext cx="11011293" cy="4710112"/>
              </a:xfrm>
              <a:blipFill>
                <a:blip r:embed="rId2"/>
                <a:stretch>
                  <a:fillRect l="-664" t="-2587" r="-55" b="-219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Data Analytics for Business Insights - Temasek Polytechnic ©</a:t>
            </a:r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6C5A-0AA0-4F1C-8D2C-0FC0682D3308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6492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the Curve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One way to ensure that regression output is limited to between 0 and 1 is to take the natural Log of the Odds</a:t>
                </a:r>
              </a:p>
              <a:p>
                <a:endParaRPr lang="en-US" dirty="0"/>
              </a:p>
              <a:p>
                <a:r>
                  <a:rPr lang="en-US" dirty="0" smtClean="0"/>
                  <a:t>Taking natural Log of the Odds,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will cause values of </a:t>
                </a:r>
                <a:r>
                  <a:rPr lang="en-US" b="1" dirty="0" smtClean="0"/>
                  <a:t>X</a:t>
                </a:r>
                <a:r>
                  <a:rPr lang="en-US" dirty="0" smtClean="0"/>
                  <a:t> to range between 0 to 1.   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Taking the inverse the log of the odds gives us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dirty="0" smtClean="0"/>
                  <a:t> , it will cause the values of Y to range between 0 and 1, giving us the s-shape curve.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27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4"/>
          <p:cNvSpPr/>
          <p:nvPr/>
        </p:nvSpPr>
        <p:spPr>
          <a:xfrm>
            <a:off x="5646656" y="3163620"/>
            <a:ext cx="1338606" cy="811502"/>
          </a:xfrm>
          <a:prstGeom prst="rect">
            <a:avLst/>
          </a:prstGeom>
          <a:solidFill>
            <a:srgbClr val="4472C4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7756071" y="4776213"/>
            <a:ext cx="803468" cy="811502"/>
          </a:xfrm>
          <a:prstGeom prst="rect">
            <a:avLst/>
          </a:prstGeom>
          <a:solidFill>
            <a:srgbClr val="4472C4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Data Analytics for Business Insights - Temasek Polytechnic ©</a:t>
            </a:r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6C5A-0AA0-4F1C-8D2C-0FC0682D3308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9911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does </a:t>
            </a:r>
            <a:r>
              <a:rPr lang="en-US" i="1" dirty="0" smtClean="0"/>
              <a:t>y = mx + c</a:t>
            </a:r>
            <a:r>
              <a:rPr lang="en-US" dirty="0" smtClean="0"/>
              <a:t> come in?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66787" y="2355849"/>
                <a:ext cx="10515600" cy="425926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The regression formula is used to estimate the probability,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                                 where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 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Similar to how Linear Regression used </a:t>
                </a:r>
                <a:r>
                  <a:rPr lang="en-US" b="1" dirty="0" smtClean="0"/>
                  <a:t>Least </a:t>
                </a:r>
                <a:r>
                  <a:rPr lang="en-US" b="1" dirty="0"/>
                  <a:t>S</a:t>
                </a:r>
                <a:r>
                  <a:rPr lang="en-US" b="1" dirty="0" smtClean="0"/>
                  <a:t>quare Criterion</a:t>
                </a:r>
                <a:r>
                  <a:rPr lang="en-US" dirty="0" smtClean="0"/>
                  <a:t> to find best-fit line and learn from historical data. </a:t>
                </a:r>
                <a:r>
                  <a:rPr lang="en-US" b="1" dirty="0" smtClean="0"/>
                  <a:t>Logistic Regression </a:t>
                </a:r>
                <a:r>
                  <a:rPr lang="en-US" dirty="0" smtClean="0"/>
                  <a:t>used similar strategy to train the classifier by learning from historical data.</a:t>
                </a:r>
              </a:p>
              <a:p>
                <a:r>
                  <a:rPr lang="en-US" b="1" dirty="0" smtClean="0"/>
                  <a:t>Maximum Likelihood Estimate</a:t>
                </a:r>
                <a:r>
                  <a:rPr lang="en-US" dirty="0" smtClean="0"/>
                  <a:t> is used find the best-fit ‘line’ that can maximize probability that prediction matches actual outcome. </a:t>
                </a:r>
                <a:endParaRPr lang="en-S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6787" y="2355849"/>
                <a:ext cx="10515600" cy="4259263"/>
              </a:xfrm>
              <a:blipFill>
                <a:blip r:embed="rId2"/>
                <a:stretch>
                  <a:fillRect l="-1043" t="-2289" r="-58" b="-228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5810" y="219076"/>
            <a:ext cx="3651069" cy="1981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677016" y="3163620"/>
            <a:ext cx="4600281" cy="811502"/>
          </a:xfrm>
          <a:prstGeom prst="rect">
            <a:avLst/>
          </a:prstGeom>
          <a:solidFill>
            <a:srgbClr val="4472C4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Data Analytics for Business Insights - Temasek Polytechnic ©</a:t>
            </a:r>
            <a:endParaRPr lang="en-SG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6C5A-0AA0-4F1C-8D2C-0FC0682D3308}" type="slidenum">
              <a:rPr lang="en-SG" smtClean="0"/>
              <a:t>13</a:t>
            </a:fld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448790" y="3163620"/>
                <a:ext cx="1745672" cy="8320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8790" y="3163620"/>
                <a:ext cx="1745672" cy="8320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4"/>
          <p:cNvSpPr/>
          <p:nvPr/>
        </p:nvSpPr>
        <p:spPr>
          <a:xfrm>
            <a:off x="1333551" y="3184141"/>
            <a:ext cx="1976149" cy="811502"/>
          </a:xfrm>
          <a:prstGeom prst="rect">
            <a:avLst/>
          </a:prstGeom>
          <a:solidFill>
            <a:srgbClr val="4472C4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3204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 is a Sigmoidal curve</a:t>
            </a:r>
            <a:endParaRPr lang="en-SG" dirty="0"/>
          </a:p>
        </p:txBody>
      </p:sp>
      <p:pic>
        <p:nvPicPr>
          <p:cNvPr id="7" name="Picture 5" descr="D:\Current\K6016\stats\binary-grap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700" y="2806337"/>
            <a:ext cx="63246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urved Connector 4"/>
          <p:cNvCxnSpPr/>
          <p:nvPr/>
        </p:nvCxnSpPr>
        <p:spPr>
          <a:xfrm rot="10800000" flipV="1">
            <a:off x="3500845" y="3216933"/>
            <a:ext cx="5303520" cy="2926080"/>
          </a:xfrm>
          <a:prstGeom prst="curved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Data Analytics for Business Insights - Temasek Polytechnic ©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6C5A-0AA0-4F1C-8D2C-0FC0682D3308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76427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in Logistic Regression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Maximum Likelihood Estimation will find the best curve to capture the target value in historical data</a:t>
            </a:r>
            <a:endParaRPr lang="en-SG" dirty="0"/>
          </a:p>
        </p:txBody>
      </p:sp>
      <p:pic>
        <p:nvPicPr>
          <p:cNvPr id="1026" name="Picture 2" descr="Image result for sigmoidal curve fitti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7" b="6928"/>
          <a:stretch/>
        </p:blipFill>
        <p:spPr bwMode="auto">
          <a:xfrm>
            <a:off x="2400457" y="2704386"/>
            <a:ext cx="7391087" cy="3813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Data Analytics for Business Insights - Temasek Polytechnic ©</a:t>
            </a:r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6C5A-0AA0-4F1C-8D2C-0FC0682D3308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93870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291" y="342505"/>
            <a:ext cx="11112375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Restriction on inputs (encoding on categorical inputs)</a:t>
            </a:r>
            <a:endParaRPr lang="en-SG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15104"/>
          </a:xfrm>
        </p:spPr>
        <p:txBody>
          <a:bodyPr/>
          <a:lstStyle/>
          <a:p>
            <a:r>
              <a:rPr lang="en-US" dirty="0" smtClean="0"/>
              <a:t>Like Linear Regression, Logistic Regression expects inputs to be numeric. </a:t>
            </a:r>
          </a:p>
          <a:p>
            <a:r>
              <a:rPr lang="en-US" dirty="0" smtClean="0"/>
              <a:t>How can we prepare categorical inputs for Logistic Regression? </a:t>
            </a:r>
            <a:endParaRPr lang="en-S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822493"/>
              </p:ext>
            </p:extLst>
          </p:nvPr>
        </p:nvGraphicFramePr>
        <p:xfrm>
          <a:off x="837445" y="3475664"/>
          <a:ext cx="2285246" cy="15109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9119">
                  <a:extLst>
                    <a:ext uri="{9D8B030D-6E8A-4147-A177-3AD203B41FA5}">
                      <a16:colId xmlns:a16="http://schemas.microsoft.com/office/drawing/2014/main" val="1804108313"/>
                    </a:ext>
                  </a:extLst>
                </a:gridCol>
                <a:gridCol w="479833">
                  <a:extLst>
                    <a:ext uri="{9D8B030D-6E8A-4147-A177-3AD203B41FA5}">
                      <a16:colId xmlns:a16="http://schemas.microsoft.com/office/drawing/2014/main" val="1416751441"/>
                    </a:ext>
                  </a:extLst>
                </a:gridCol>
                <a:gridCol w="896294">
                  <a:extLst>
                    <a:ext uri="{9D8B030D-6E8A-4147-A177-3AD203B41FA5}">
                      <a16:colId xmlns:a16="http://schemas.microsoft.com/office/drawing/2014/main" val="455674871"/>
                    </a:ext>
                  </a:extLst>
                </a:gridCol>
              </a:tblGrid>
              <a:tr h="372057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4422566"/>
                  </a:ext>
                </a:extLst>
              </a:tr>
              <a:tr h="40740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Gender</a:t>
                      </a:r>
                      <a:endParaRPr lang="en-SG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Gender</a:t>
                      </a:r>
                      <a:endParaRPr lang="en-SG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801516"/>
                  </a:ext>
                </a:extLst>
              </a:tr>
              <a:tr h="341376"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5783218"/>
                  </a:ext>
                </a:extLst>
              </a:tr>
              <a:tr h="341376">
                <a:tc>
                  <a:txBody>
                    <a:bodyPr/>
                    <a:lstStyle/>
                    <a:p>
                      <a:r>
                        <a:rPr lang="en-US" dirty="0" smtClean="0"/>
                        <a:t>Female 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9334384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422839"/>
              </p:ext>
            </p:extLst>
          </p:nvPr>
        </p:nvGraphicFramePr>
        <p:xfrm>
          <a:off x="3374679" y="3475664"/>
          <a:ext cx="2721321" cy="18767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0750">
                  <a:extLst>
                    <a:ext uri="{9D8B030D-6E8A-4147-A177-3AD203B41FA5}">
                      <a16:colId xmlns:a16="http://schemas.microsoft.com/office/drawing/2014/main" val="1804108313"/>
                    </a:ext>
                  </a:extLst>
                </a:gridCol>
                <a:gridCol w="497941">
                  <a:extLst>
                    <a:ext uri="{9D8B030D-6E8A-4147-A177-3AD203B41FA5}">
                      <a16:colId xmlns:a16="http://schemas.microsoft.com/office/drawing/2014/main" val="1416751441"/>
                    </a:ext>
                  </a:extLst>
                </a:gridCol>
                <a:gridCol w="1122630">
                  <a:extLst>
                    <a:ext uri="{9D8B030D-6E8A-4147-A177-3AD203B41FA5}">
                      <a16:colId xmlns:a16="http://schemas.microsoft.com/office/drawing/2014/main" val="455674871"/>
                    </a:ext>
                  </a:extLst>
                </a:gridCol>
              </a:tblGrid>
              <a:tr h="372057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4422566"/>
                  </a:ext>
                </a:extLst>
              </a:tr>
              <a:tr h="40740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Response</a:t>
                      </a:r>
                      <a:endParaRPr lang="en-SG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Response</a:t>
                      </a:r>
                      <a:endParaRPr lang="en-SG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801516"/>
                  </a:ext>
                </a:extLst>
              </a:tr>
              <a:tr h="34137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5783218"/>
                  </a:ext>
                </a:extLst>
              </a:tr>
              <a:tr h="34137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93343846"/>
                  </a:ext>
                </a:extLst>
              </a:tr>
              <a:tr h="34137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Maybe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653135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834696"/>
              </p:ext>
            </p:extLst>
          </p:nvPr>
        </p:nvGraphicFramePr>
        <p:xfrm>
          <a:off x="6808206" y="3475664"/>
          <a:ext cx="4780230" cy="23837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6036">
                  <a:extLst>
                    <a:ext uri="{9D8B030D-6E8A-4147-A177-3AD203B41FA5}">
                      <a16:colId xmlns:a16="http://schemas.microsoft.com/office/drawing/2014/main" val="1804108313"/>
                    </a:ext>
                  </a:extLst>
                </a:gridCol>
                <a:gridCol w="471283">
                  <a:extLst>
                    <a:ext uri="{9D8B030D-6E8A-4147-A177-3AD203B41FA5}">
                      <a16:colId xmlns:a16="http://schemas.microsoft.com/office/drawing/2014/main" val="1416751441"/>
                    </a:ext>
                  </a:extLst>
                </a:gridCol>
                <a:gridCol w="1602463">
                  <a:extLst>
                    <a:ext uri="{9D8B030D-6E8A-4147-A177-3AD203B41FA5}">
                      <a16:colId xmlns:a16="http://schemas.microsoft.com/office/drawing/2014/main" val="455674871"/>
                    </a:ext>
                  </a:extLst>
                </a:gridCol>
                <a:gridCol w="1430448">
                  <a:extLst>
                    <a:ext uri="{9D8B030D-6E8A-4147-A177-3AD203B41FA5}">
                      <a16:colId xmlns:a16="http://schemas.microsoft.com/office/drawing/2014/main" val="1892857957"/>
                    </a:ext>
                  </a:extLst>
                </a:gridCol>
              </a:tblGrid>
              <a:tr h="372057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4422566"/>
                  </a:ext>
                </a:extLst>
              </a:tr>
              <a:tr h="40740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Payment Method</a:t>
                      </a:r>
                      <a:endParaRPr lang="en-SG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Payment Method – Cash</a:t>
                      </a:r>
                      <a:endParaRPr lang="en-SG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Payment Method –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Credit</a:t>
                      </a:r>
                      <a:endParaRPr lang="en-SG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801516"/>
                  </a:ext>
                </a:extLst>
              </a:tr>
              <a:tr h="341376">
                <a:tc>
                  <a:txBody>
                    <a:bodyPr/>
                    <a:lstStyle/>
                    <a:p>
                      <a:r>
                        <a:rPr lang="en-US" dirty="0" smtClean="0"/>
                        <a:t>Cash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5783218"/>
                  </a:ext>
                </a:extLst>
              </a:tr>
              <a:tr h="341376">
                <a:tc>
                  <a:txBody>
                    <a:bodyPr/>
                    <a:lstStyle/>
                    <a:p>
                      <a:r>
                        <a:rPr lang="en-US" dirty="0" smtClean="0"/>
                        <a:t>Credit Card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93343846"/>
                  </a:ext>
                </a:extLst>
              </a:tr>
              <a:tr h="341376">
                <a:tc>
                  <a:txBody>
                    <a:bodyPr/>
                    <a:lstStyle/>
                    <a:p>
                      <a:r>
                        <a:rPr lang="en-US" dirty="0" smtClean="0"/>
                        <a:t>E. Transfer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78082274"/>
                  </a:ext>
                </a:extLst>
              </a:tr>
            </a:tbl>
          </a:graphicData>
        </a:graphic>
      </p:graphicFrame>
      <p:sp>
        <p:nvSpPr>
          <p:cNvPr id="8" name="Right Arrow 7"/>
          <p:cNvSpPr/>
          <p:nvPr/>
        </p:nvSpPr>
        <p:spPr>
          <a:xfrm>
            <a:off x="1846910" y="4280730"/>
            <a:ext cx="316871" cy="320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ight Arrow 8"/>
          <p:cNvSpPr/>
          <p:nvPr/>
        </p:nvSpPr>
        <p:spPr>
          <a:xfrm>
            <a:off x="4561430" y="4614196"/>
            <a:ext cx="316871" cy="320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ight Arrow 9"/>
          <p:cNvSpPr/>
          <p:nvPr/>
        </p:nvSpPr>
        <p:spPr>
          <a:xfrm>
            <a:off x="8172251" y="5098150"/>
            <a:ext cx="316871" cy="320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37445" y="5806985"/>
            <a:ext cx="5258555" cy="722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Strategy 1: Re-code into numbers. 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808206" y="5806985"/>
            <a:ext cx="5258555" cy="722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Strategy 2: Create ‘dummy’ fields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15636" y="3475664"/>
            <a:ext cx="5730843" cy="298851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ounded Rectangle 13"/>
          <p:cNvSpPr/>
          <p:nvPr/>
        </p:nvSpPr>
        <p:spPr>
          <a:xfrm>
            <a:off x="6568289" y="3440868"/>
            <a:ext cx="5382286" cy="298851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Data Analytics for Business Insights - Temasek Polytechnic ©</a:t>
            </a:r>
            <a:endParaRPr lang="en-SG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6C5A-0AA0-4F1C-8D2C-0FC0682D3308}" type="slidenum">
              <a:rPr lang="en-SG" smtClean="0"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075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/>
      <p:bldP spid="12" grpId="0"/>
      <p:bldP spid="13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713" y="290238"/>
            <a:ext cx="10515600" cy="1325563"/>
          </a:xfrm>
        </p:spPr>
        <p:txBody>
          <a:bodyPr/>
          <a:lstStyle/>
          <a:p>
            <a:r>
              <a:rPr lang="en-US" dirty="0"/>
              <a:t>How do we evaluate model accuracy?</a:t>
            </a:r>
            <a:endParaRPr lang="en-SG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935099"/>
              </p:ext>
            </p:extLst>
          </p:nvPr>
        </p:nvGraphicFramePr>
        <p:xfrm>
          <a:off x="3014663" y="1959494"/>
          <a:ext cx="7677151" cy="3261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3415">
                  <a:extLst>
                    <a:ext uri="{9D8B030D-6E8A-4147-A177-3AD203B41FA5}">
                      <a16:colId xmlns:a16="http://schemas.microsoft.com/office/drawing/2014/main" val="1029796604"/>
                    </a:ext>
                  </a:extLst>
                </a:gridCol>
                <a:gridCol w="2882437">
                  <a:extLst>
                    <a:ext uri="{9D8B030D-6E8A-4147-A177-3AD203B41FA5}">
                      <a16:colId xmlns:a16="http://schemas.microsoft.com/office/drawing/2014/main" val="4021867655"/>
                    </a:ext>
                  </a:extLst>
                </a:gridCol>
                <a:gridCol w="2641299">
                  <a:extLst>
                    <a:ext uri="{9D8B030D-6E8A-4147-A177-3AD203B41FA5}">
                      <a16:colId xmlns:a16="http://schemas.microsoft.com/office/drawing/2014/main" val="185224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SG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Predicted ‘Yes’</a:t>
                      </a:r>
                      <a:endParaRPr lang="en-SG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Predicted ‘No’</a:t>
                      </a:r>
                      <a:endParaRPr lang="en-SG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3275484"/>
                  </a:ext>
                </a:extLst>
              </a:tr>
              <a:tr h="908483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Actual</a:t>
                      </a:r>
                      <a:r>
                        <a:rPr lang="en-US" sz="2800" baseline="0" dirty="0" smtClean="0"/>
                        <a:t> ‘Yes’</a:t>
                      </a:r>
                      <a:endParaRPr lang="en-SG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TP</a:t>
                      </a:r>
                      <a:endParaRPr lang="en-US" sz="2800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(True Positive)</a:t>
                      </a:r>
                    </a:p>
                    <a:p>
                      <a:pPr algn="ctr"/>
                      <a:endParaRPr lang="en-SG" sz="28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F0000"/>
                          </a:solidFill>
                        </a:rPr>
                        <a:t>FN</a:t>
                      </a:r>
                    </a:p>
                    <a:p>
                      <a:pPr algn="ctr"/>
                      <a:r>
                        <a:rPr lang="en-US" sz="2800" dirty="0" smtClean="0">
                          <a:solidFill>
                            <a:srgbClr val="FF0000"/>
                          </a:solidFill>
                        </a:rPr>
                        <a:t>(False Negative)</a:t>
                      </a:r>
                      <a:endParaRPr lang="en-SG" sz="2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58524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Actual ‘No’</a:t>
                      </a:r>
                      <a:endParaRPr lang="en-SG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F0000"/>
                          </a:solidFill>
                        </a:rPr>
                        <a:t>FP</a:t>
                      </a:r>
                    </a:p>
                    <a:p>
                      <a:pPr algn="ctr"/>
                      <a:r>
                        <a:rPr lang="en-US" sz="2800" dirty="0" smtClean="0">
                          <a:solidFill>
                            <a:srgbClr val="FF0000"/>
                          </a:solidFill>
                        </a:rPr>
                        <a:t>(False Positive)</a:t>
                      </a:r>
                    </a:p>
                    <a:p>
                      <a:pPr algn="ctr"/>
                      <a:endParaRPr lang="en-SG" sz="2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TN</a:t>
                      </a:r>
                    </a:p>
                    <a:p>
                      <a:pPr algn="ctr"/>
                      <a:r>
                        <a:rPr lang="en-US" sz="2800" dirty="0" smtClean="0"/>
                        <a:t>(True Negative)</a:t>
                      </a:r>
                      <a:endParaRPr lang="en-SG" sz="28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804526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128713" y="2559570"/>
            <a:ext cx="18859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Confusion Matrix</a:t>
            </a:r>
            <a:endParaRPr lang="en-SG" sz="28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Data Analytics for Business Insights - Temasek Polytechnic ©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6C5A-0AA0-4F1C-8D2C-0FC0682D3308}" type="slidenum">
              <a:rPr lang="en-SG" smtClean="0"/>
              <a:t>17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3377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0163" y="348331"/>
            <a:ext cx="10053637" cy="875381"/>
          </a:xfrm>
        </p:spPr>
        <p:txBody>
          <a:bodyPr>
            <a:normAutofit/>
          </a:bodyPr>
          <a:lstStyle/>
          <a:p>
            <a:r>
              <a:rPr lang="en-US" dirty="0" smtClean="0"/>
              <a:t>FPs and FNs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5B0C-E13F-4E8A-89B3-C7947FC10B15}" type="slidenum">
              <a:rPr lang="en-SG" smtClean="0"/>
              <a:t>18</a:t>
            </a:fld>
            <a:endParaRPr lang="en-SG"/>
          </a:p>
        </p:txBody>
      </p:sp>
      <p:pic>
        <p:nvPicPr>
          <p:cNvPr id="1026" name="Picture 2" descr="False positive negativ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475" y="1212176"/>
            <a:ext cx="6567487" cy="4914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10367" y="6110129"/>
            <a:ext cx="92332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https://chemicalstatistician.wordpress.com/2014/05/12/applied-statistics-lesson-of-the-day-type-i-error-false-positive-and-type-2-error-false-negative/comment-page-1/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Data Analytics for Business Insights - Temasek Polytechnic ©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4993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evaluate model accuracy?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8626" y="1825625"/>
                <a:ext cx="66294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 smtClean="0"/>
                  <a:t>Misclassification rate</a:t>
                </a:r>
                <a:r>
                  <a:rPr lang="en-US" dirty="0" smtClean="0"/>
                  <a:t> (</a:t>
                </a:r>
                <a:r>
                  <a:rPr lang="en-SG" dirty="0" smtClean="0"/>
                  <a:t>How </a:t>
                </a:r>
                <a:r>
                  <a:rPr lang="en-SG" dirty="0"/>
                  <a:t>often </a:t>
                </a:r>
                <a:r>
                  <a:rPr lang="en-SG" dirty="0" smtClean="0"/>
                  <a:t>is </a:t>
                </a:r>
                <a:r>
                  <a:rPr lang="en-SG" dirty="0"/>
                  <a:t>it wrong</a:t>
                </a:r>
                <a:r>
                  <a:rPr lang="en-SG" dirty="0" smtClean="0"/>
                  <a:t>?) </a:t>
                </a:r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</a:p>
              <a:p>
                <a:endParaRPr lang="en-US" dirty="0"/>
              </a:p>
              <a:p>
                <a:r>
                  <a:rPr lang="en-US" b="1" dirty="0" smtClean="0"/>
                  <a:t>Accuracy</a:t>
                </a:r>
                <a:r>
                  <a:rPr lang="en-US" dirty="0" smtClean="0"/>
                  <a:t> (How often is it correct?)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𝑇𝑜𝑡𝑎𝑙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= (1 – Misclassification)</a:t>
                </a:r>
              </a:p>
              <a:p>
                <a:endParaRPr lang="en-US" dirty="0"/>
              </a:p>
              <a:p>
                <a:r>
                  <a:rPr lang="en-SG" b="1" dirty="0"/>
                  <a:t>Precision</a:t>
                </a:r>
                <a:r>
                  <a:rPr lang="en-SG" dirty="0"/>
                  <a:t> (When it predicts yes, how often is it correct?)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8626" y="1825625"/>
                <a:ext cx="6629400" cy="4351338"/>
              </a:xfrm>
              <a:blipFill>
                <a:blip r:embed="rId3"/>
                <a:stretch>
                  <a:fillRect l="-1654" t="-2241" r="-165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/>
          <p:cNvSpPr txBox="1">
            <a:spLocks/>
          </p:cNvSpPr>
          <p:nvPr/>
        </p:nvSpPr>
        <p:spPr>
          <a:xfrm>
            <a:off x="7682846" y="4001294"/>
            <a:ext cx="4249694" cy="2175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Others, e.g.:</a:t>
            </a:r>
          </a:p>
          <a:p>
            <a:pPr lvl="1"/>
            <a:r>
              <a:rPr lang="en-US" b="1" dirty="0" smtClean="0"/>
              <a:t>Recall / Sensitivity, </a:t>
            </a:r>
          </a:p>
          <a:p>
            <a:pPr lvl="1"/>
            <a:r>
              <a:rPr lang="en-US" b="1" dirty="0" smtClean="0"/>
              <a:t>False Positive rate</a:t>
            </a:r>
            <a:r>
              <a:rPr lang="en-US" dirty="0" smtClean="0"/>
              <a:t>, </a:t>
            </a:r>
          </a:p>
          <a:p>
            <a:pPr lvl="1"/>
            <a:r>
              <a:rPr lang="en-US" b="1" dirty="0" smtClean="0"/>
              <a:t>Area Under Curve</a:t>
            </a:r>
            <a:r>
              <a:rPr lang="en-US" dirty="0" smtClean="0"/>
              <a:t> 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Data Analytics for Business Insights - Temasek Polytechnic ©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6C5A-0AA0-4F1C-8D2C-0FC0682D3308}" type="slidenum">
              <a:rPr lang="en-SG" smtClean="0"/>
              <a:t>19</a:t>
            </a:fld>
            <a:endParaRPr lang="en-SG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8026" y="1446002"/>
            <a:ext cx="4650065" cy="202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23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365125"/>
            <a:ext cx="11329987" cy="1325563"/>
          </a:xfrm>
        </p:spPr>
        <p:txBody>
          <a:bodyPr>
            <a:normAutofit/>
          </a:bodyPr>
          <a:lstStyle/>
          <a:p>
            <a:r>
              <a:rPr lang="en-US" dirty="0"/>
              <a:t>Not all target variables (Outcome) are continuous </a:t>
            </a:r>
            <a:endParaRPr lang="en-S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3646" y="1690688"/>
            <a:ext cx="4228495" cy="45148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88801" y="2016503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sz="2400" dirty="0"/>
              <a:t>There are many important business questions for which the </a:t>
            </a:r>
            <a:r>
              <a:rPr lang="en-SG" sz="2400" dirty="0" smtClean="0"/>
              <a:t>target </a:t>
            </a:r>
            <a:r>
              <a:rPr lang="en-SG" sz="2400" dirty="0"/>
              <a:t>variable </a:t>
            </a:r>
            <a:r>
              <a:rPr lang="en-SG" sz="2400" dirty="0" smtClean="0"/>
              <a:t>is not </a:t>
            </a:r>
            <a:r>
              <a:rPr lang="en-SG" sz="2400" dirty="0"/>
              <a:t>continuous. </a:t>
            </a:r>
            <a:endParaRPr lang="en-SG" sz="2400" dirty="0" smtClean="0"/>
          </a:p>
          <a:p>
            <a:r>
              <a:rPr lang="en-SG" sz="2400" dirty="0" smtClean="0"/>
              <a:t>For </a:t>
            </a:r>
            <a:r>
              <a:rPr lang="en-SG" sz="2400" dirty="0"/>
              <a:t>example: </a:t>
            </a:r>
            <a:endParaRPr lang="en-SG" sz="2400" dirty="0" smtClean="0"/>
          </a:p>
          <a:p>
            <a:endParaRPr lang="en-SG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/>
              <a:t>Email </a:t>
            </a:r>
            <a:r>
              <a:rPr lang="en-SG" sz="2400" dirty="0" smtClean="0"/>
              <a:t>Spam </a:t>
            </a:r>
            <a:r>
              <a:rPr lang="en-SG" sz="2400" dirty="0"/>
              <a:t>or not </a:t>
            </a:r>
            <a:r>
              <a:rPr lang="en-SG" sz="2400" dirty="0" smtClean="0"/>
              <a:t>spam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 smtClean="0"/>
              <a:t>Online </a:t>
            </a:r>
            <a:r>
              <a:rPr lang="en-SG" sz="2400" dirty="0"/>
              <a:t>transactions Fraud or not </a:t>
            </a:r>
            <a:r>
              <a:rPr lang="en-SG" sz="2400" dirty="0" smtClean="0"/>
              <a:t>Fraud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 err="1" smtClean="0"/>
              <a:t>Tumor</a:t>
            </a:r>
            <a:r>
              <a:rPr lang="en-SG" sz="2400" dirty="0" smtClean="0"/>
              <a:t> </a:t>
            </a:r>
            <a:r>
              <a:rPr lang="en-SG" sz="2400" dirty="0"/>
              <a:t>Malignant or </a:t>
            </a:r>
            <a:r>
              <a:rPr lang="en-SG" sz="2400" dirty="0" smtClean="0"/>
              <a:t>Benign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 smtClean="0"/>
              <a:t>Student Pass or Fail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 smtClean="0"/>
              <a:t>Customer Buy or not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 smtClean="0"/>
              <a:t>Telco Subscriber Churn or not</a:t>
            </a:r>
          </a:p>
          <a:p>
            <a:r>
              <a:rPr lang="en-US" sz="2400" dirty="0" err="1" smtClean="0"/>
              <a:t>etc</a:t>
            </a:r>
            <a:endParaRPr lang="en-SG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Data Analytics for Business Insights - Temasek Polytechnic ©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6C5A-0AA0-4F1C-8D2C-0FC0682D3308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79444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Logistic regression is used for classification task</a:t>
            </a:r>
          </a:p>
          <a:p>
            <a:r>
              <a:rPr lang="en-US" dirty="0" smtClean="0"/>
              <a:t>It uses log odds to determine probability that input belongs to target class</a:t>
            </a:r>
          </a:p>
          <a:p>
            <a:r>
              <a:rPr lang="en-US" dirty="0" smtClean="0"/>
              <a:t>Similar to linear regression, it finds a best-fit ‘line’, it uses Maximum Likelihood Estimate</a:t>
            </a:r>
          </a:p>
          <a:p>
            <a:r>
              <a:rPr lang="en-US" dirty="0" smtClean="0"/>
              <a:t>Categorical data needs to be prepared when used</a:t>
            </a:r>
          </a:p>
          <a:p>
            <a:r>
              <a:rPr lang="en-US" dirty="0" smtClean="0"/>
              <a:t>Coincidence matrix shows results of classification</a:t>
            </a:r>
          </a:p>
          <a:p>
            <a:r>
              <a:rPr lang="en-US" dirty="0" smtClean="0"/>
              <a:t>Various metrics exists for measuring accuracy of </a:t>
            </a:r>
          </a:p>
          <a:p>
            <a:pPr marL="227013" lvl="1" indent="0">
              <a:buNone/>
            </a:pPr>
            <a:r>
              <a:rPr lang="en-US" sz="2800" dirty="0"/>
              <a:t>classification</a:t>
            </a:r>
            <a:r>
              <a:rPr lang="en-US" dirty="0" smtClean="0"/>
              <a:t> </a:t>
            </a:r>
          </a:p>
        </p:txBody>
      </p:sp>
      <p:pic>
        <p:nvPicPr>
          <p:cNvPr id="4" name="Picture 2" descr="Image result for summa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4090" y="4633645"/>
            <a:ext cx="3377910" cy="2425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Data Analytics for Business Insights - Temasek Polytechnic ©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6C5A-0AA0-4F1C-8D2C-0FC0682D3308}" type="slidenum">
              <a:rPr lang="en-SG" smtClean="0"/>
              <a:t>20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9098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Let’s test our understanding</a:t>
            </a:r>
            <a:endParaRPr lang="en-S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Data Analytics for Business Insights - Temasek Polytechnic ©</a:t>
            </a:r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6C5A-0AA0-4F1C-8D2C-0FC0682D3308}" type="slidenum">
              <a:rPr lang="en-SG" smtClean="0"/>
              <a:t>21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41714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 smtClean="0"/>
              <a:t>Q: </a:t>
            </a:r>
            <a:r>
              <a:rPr lang="en-SG" dirty="0"/>
              <a:t>Linear Regression is not suitable for scenario where target is binary value (e.g. 0, 1)</a:t>
            </a:r>
            <a:r>
              <a:rPr lang="en-SG" dirty="0" smtClean="0"/>
              <a:t>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SG" sz="3200" dirty="0" smtClean="0"/>
              <a:t>True</a:t>
            </a:r>
          </a:p>
          <a:p>
            <a:pPr marL="514350" indent="-514350">
              <a:buFont typeface="+mj-lt"/>
              <a:buAutoNum type="alphaUcPeriod"/>
            </a:pPr>
            <a:r>
              <a:rPr lang="en-SG" sz="3200" dirty="0" smtClean="0"/>
              <a:t>False</a:t>
            </a:r>
            <a:endParaRPr lang="en-SG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Data Analytics for Business Insights - Temasek Polytechnic ©</a:t>
            </a:r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6C5A-0AA0-4F1C-8D2C-0FC0682D3308}" type="slidenum">
              <a:rPr lang="en-SG" smtClean="0"/>
              <a:t>22</a:t>
            </a:fld>
            <a:endParaRPr lang="en-SG"/>
          </a:p>
        </p:txBody>
      </p:sp>
      <p:pic>
        <p:nvPicPr>
          <p:cNvPr id="6" name="btnInknoeActivit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227" y="5429250"/>
            <a:ext cx="2219546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4726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 smtClean="0"/>
              <a:t>Q: </a:t>
            </a:r>
            <a:r>
              <a:rPr lang="en-SG" dirty="0"/>
              <a:t>Logistic Regression does not use the Y = mx + c formula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SG" sz="3200" dirty="0" smtClean="0"/>
              <a:t>True</a:t>
            </a:r>
          </a:p>
          <a:p>
            <a:pPr marL="514350" indent="-514350">
              <a:buFont typeface="+mj-lt"/>
              <a:buAutoNum type="alphaUcPeriod"/>
            </a:pPr>
            <a:r>
              <a:rPr lang="en-SG" sz="3200" dirty="0" smtClean="0"/>
              <a:t>False</a:t>
            </a:r>
            <a:endParaRPr lang="en-SG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Data Analytics for Business Insights - Temasek Polytechnic ©</a:t>
            </a:r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6C5A-0AA0-4F1C-8D2C-0FC0682D3308}" type="slidenum">
              <a:rPr lang="en-SG" smtClean="0"/>
              <a:t>23</a:t>
            </a:fld>
            <a:endParaRPr lang="en-SG"/>
          </a:p>
        </p:txBody>
      </p:sp>
      <p:pic>
        <p:nvPicPr>
          <p:cNvPr id="6" name="btnInknoeActivit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227" y="5429250"/>
            <a:ext cx="2219546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9787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 smtClean="0"/>
              <a:t>Q: </a:t>
            </a:r>
            <a:r>
              <a:rPr lang="en-SG" dirty="0"/>
              <a:t>Categorical inputs needs to be prepared first before we can use them for Logistic Regression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SG" sz="3200" dirty="0" smtClean="0"/>
              <a:t>True</a:t>
            </a:r>
          </a:p>
          <a:p>
            <a:pPr marL="514350" indent="-514350">
              <a:buFont typeface="+mj-lt"/>
              <a:buAutoNum type="alphaUcPeriod"/>
            </a:pPr>
            <a:r>
              <a:rPr lang="en-SG" sz="3200" dirty="0" smtClean="0"/>
              <a:t>False</a:t>
            </a:r>
            <a:endParaRPr lang="en-SG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Data Analytics for Business Insights - Temasek Polytechnic ©</a:t>
            </a:r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6C5A-0AA0-4F1C-8D2C-0FC0682D3308}" type="slidenum">
              <a:rPr lang="en-SG" smtClean="0"/>
              <a:t>24</a:t>
            </a:fld>
            <a:endParaRPr lang="en-SG"/>
          </a:p>
        </p:txBody>
      </p:sp>
      <p:pic>
        <p:nvPicPr>
          <p:cNvPr id="6" name="btnInknoeActivit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227" y="5429250"/>
            <a:ext cx="2219546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9788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 smtClean="0"/>
              <a:t>Q: </a:t>
            </a:r>
            <a:r>
              <a:rPr lang="en-SG" dirty="0"/>
              <a:t>Logistic Regression use the Least Square Criterion to find the best fit line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SG" sz="3200" dirty="0" smtClean="0"/>
              <a:t>True</a:t>
            </a:r>
          </a:p>
          <a:p>
            <a:pPr marL="514350" indent="-514350">
              <a:buFont typeface="+mj-lt"/>
              <a:buAutoNum type="alphaUcPeriod"/>
            </a:pPr>
            <a:r>
              <a:rPr lang="en-SG" sz="3200" dirty="0" smtClean="0"/>
              <a:t>False</a:t>
            </a:r>
            <a:endParaRPr lang="en-SG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Data Analytics for Business Insights - Temasek Polytechnic ©</a:t>
            </a:r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6C5A-0AA0-4F1C-8D2C-0FC0682D3308}" type="slidenum">
              <a:rPr lang="en-SG" smtClean="0"/>
              <a:t>25</a:t>
            </a:fld>
            <a:endParaRPr lang="en-SG"/>
          </a:p>
        </p:txBody>
      </p:sp>
      <p:pic>
        <p:nvPicPr>
          <p:cNvPr id="6" name="btnInknoeActivit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227" y="5429250"/>
            <a:ext cx="2219546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9630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Takeaway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Linear Regression and Logistic Regression are similar in many ways. </a:t>
            </a:r>
          </a:p>
          <a:p>
            <a:r>
              <a:rPr lang="en-SG" dirty="0"/>
              <a:t>Both works only with numeric inputs and target. (We can transform categorical inputs to numeric)</a:t>
            </a:r>
          </a:p>
          <a:p>
            <a:r>
              <a:rPr lang="en-SG" dirty="0"/>
              <a:t>Both make use of the y = mx + c formula to learn from historical data.</a:t>
            </a:r>
          </a:p>
          <a:p>
            <a:r>
              <a:rPr lang="en-SG" dirty="0"/>
              <a:t>Logistic Regression use a function to transform the predicted outcome to be between 0 and 1.</a:t>
            </a:r>
          </a:p>
          <a:p>
            <a:r>
              <a:rPr lang="en-SG" dirty="0"/>
              <a:t>Logistic Regression uses Maximum Likelihood Estimation to find the best S-shape curve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Data Analytics for Business Insights - Temasek Polytechnic ©</a:t>
            </a:r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6C5A-0AA0-4F1C-8D2C-0FC0682D3308}" type="slidenum">
              <a:rPr lang="en-SG" smtClean="0"/>
              <a:t>26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8449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Logistic Regression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46638"/>
          </a:xfrm>
        </p:spPr>
        <p:txBody>
          <a:bodyPr>
            <a:noAutofit/>
          </a:bodyPr>
          <a:lstStyle/>
          <a:p>
            <a:r>
              <a:rPr lang="en-US" sz="2400" dirty="0"/>
              <a:t>Linear Regression is used to predict </a:t>
            </a:r>
            <a:r>
              <a:rPr lang="en-US" sz="2400" b="1" dirty="0">
                <a:solidFill>
                  <a:srgbClr val="FF0000"/>
                </a:solidFill>
              </a:rPr>
              <a:t>continuous</a:t>
            </a:r>
            <a:r>
              <a:rPr lang="en-US" sz="2400" dirty="0"/>
              <a:t> outcome (e.g. test scores, housing prices)</a:t>
            </a:r>
          </a:p>
          <a:p>
            <a:endParaRPr lang="en-SG" sz="2400" dirty="0" smtClean="0"/>
          </a:p>
          <a:p>
            <a:r>
              <a:rPr lang="en-SG" sz="2400" dirty="0" smtClean="0"/>
              <a:t>Logistic </a:t>
            </a:r>
            <a:r>
              <a:rPr lang="en-SG" sz="2400" dirty="0"/>
              <a:t>Regression is </a:t>
            </a:r>
            <a:r>
              <a:rPr lang="en-SG" sz="2400" dirty="0" smtClean="0"/>
              <a:t>used </a:t>
            </a:r>
            <a:r>
              <a:rPr lang="en-SG" sz="2400" dirty="0"/>
              <a:t>for the </a:t>
            </a:r>
            <a:r>
              <a:rPr lang="en-SG" sz="2400" b="1" dirty="0">
                <a:solidFill>
                  <a:srgbClr val="FF0000"/>
                </a:solidFill>
              </a:rPr>
              <a:t>classification</a:t>
            </a:r>
            <a:r>
              <a:rPr lang="en-SG" sz="2400" dirty="0"/>
              <a:t> problems, it is a predictive analysis algorithm and based on the concept of probability</a:t>
            </a:r>
            <a:r>
              <a:rPr lang="en-SG" sz="2400" dirty="0" smtClean="0"/>
              <a:t>.</a:t>
            </a:r>
          </a:p>
          <a:p>
            <a:pPr lvl="1"/>
            <a:r>
              <a:rPr lang="en-SG" dirty="0" smtClean="0"/>
              <a:t>When the dependent variable is </a:t>
            </a:r>
            <a:r>
              <a:rPr lang="en-SG" b="1" dirty="0" smtClean="0">
                <a:solidFill>
                  <a:srgbClr val="FF0000"/>
                </a:solidFill>
              </a:rPr>
              <a:t>binary-valued</a:t>
            </a:r>
            <a:r>
              <a:rPr lang="en-SG" dirty="0" smtClean="0"/>
              <a:t> or dichotomous (e.g. have values 0 and 1), linear regression cannot be is used. </a:t>
            </a:r>
          </a:p>
          <a:p>
            <a:pPr lvl="1"/>
            <a:r>
              <a:rPr lang="en-SG" dirty="0" smtClean="0"/>
              <a:t>Example</a:t>
            </a:r>
          </a:p>
          <a:p>
            <a:pPr lvl="2"/>
            <a:r>
              <a:rPr lang="en-SG" sz="2400" dirty="0" smtClean="0"/>
              <a:t>Y, the dependent variable, whether a customer will response to a sale (0 = don’t respond, 1 = respond)</a:t>
            </a:r>
          </a:p>
          <a:p>
            <a:pPr lvl="2"/>
            <a:r>
              <a:rPr lang="en-SG" sz="2400" dirty="0" smtClean="0"/>
              <a:t>X, the independent variable, is the level of satisfaction with the store </a:t>
            </a:r>
            <a:endParaRPr lang="en-SG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Data Analytics for Business Insights - Temasek Polytechnic ©</a:t>
            </a:r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6C5A-0AA0-4F1C-8D2C-0FC0682D3308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432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Logistic Regression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Plotting X vs Y will give us a scatter diagram resembling the one shown below. Notice Y takes value of only 0 or 1.</a:t>
            </a:r>
            <a:endParaRPr lang="en-SG" dirty="0"/>
          </a:p>
        </p:txBody>
      </p:sp>
      <p:pic>
        <p:nvPicPr>
          <p:cNvPr id="7" name="Picture 5" descr="D:\Current\K6016\stats\binary-grap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700" y="2884714"/>
            <a:ext cx="63246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Data Analytics for Business Insights - Temasek Polytechnic ©</a:t>
            </a:r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6C5A-0AA0-4F1C-8D2C-0FC0682D3308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24805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just use Linear Regression?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‘best-fit’ line found by Linear Regression will not make sense in this instance. </a:t>
            </a:r>
            <a:endParaRPr lang="en-SG" dirty="0"/>
          </a:p>
        </p:txBody>
      </p:sp>
      <p:pic>
        <p:nvPicPr>
          <p:cNvPr id="4" name="Picture 5" descr="D:\Current\K6016\stats\binary-grap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700" y="2884714"/>
            <a:ext cx="63246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 flipH="1">
            <a:off x="5159830" y="3291840"/>
            <a:ext cx="2416627" cy="2885123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1700" y="270827"/>
            <a:ext cx="1562100" cy="155257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Data Analytics for Business Insights - Temasek Polytechnic ©</a:t>
            </a:r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6C5A-0AA0-4F1C-8D2C-0FC0682D3308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9348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just use Linear Regression?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example, if X = 40, we get Y = 0.5 (approximately), which is neither 0 nor 1.</a:t>
            </a:r>
            <a:endParaRPr lang="en-SG" dirty="0"/>
          </a:p>
        </p:txBody>
      </p:sp>
      <p:grpSp>
        <p:nvGrpSpPr>
          <p:cNvPr id="5" name="Group 4"/>
          <p:cNvGrpSpPr/>
          <p:nvPr/>
        </p:nvGrpSpPr>
        <p:grpSpPr>
          <a:xfrm>
            <a:off x="690562" y="2899001"/>
            <a:ext cx="6324600" cy="3657600"/>
            <a:chOff x="2933700" y="2884714"/>
            <a:chExt cx="6324600" cy="3657600"/>
          </a:xfrm>
        </p:grpSpPr>
        <p:pic>
          <p:nvPicPr>
            <p:cNvPr id="4" name="Picture 5" descr="D:\Current\K6016\stats\binary-graph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3700" y="2884714"/>
              <a:ext cx="6324600" cy="3657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6" name="Straight Connector 5"/>
            <p:cNvCxnSpPr/>
            <p:nvPr/>
          </p:nvCxnSpPr>
          <p:spPr>
            <a:xfrm flipH="1">
              <a:off x="5159830" y="3291840"/>
              <a:ext cx="2416627" cy="2885123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6257099" y="4814019"/>
              <a:ext cx="26126" cy="1462335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477987" y="4814019"/>
              <a:ext cx="2779112" cy="0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8"/>
          <p:cNvSpPr/>
          <p:nvPr/>
        </p:nvSpPr>
        <p:spPr>
          <a:xfrm>
            <a:off x="7635648" y="3296640"/>
            <a:ext cx="411480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000" dirty="0" smtClean="0"/>
              <a:t>In the </a:t>
            </a:r>
            <a:r>
              <a:rPr lang="en-SG" sz="2000" dirty="0"/>
              <a:t>case of a binary </a:t>
            </a:r>
            <a:r>
              <a:rPr lang="en-SG" sz="2000" dirty="0" smtClean="0"/>
              <a:t>target </a:t>
            </a:r>
            <a:r>
              <a:rPr lang="en-SG" sz="2000" dirty="0"/>
              <a:t>variable, the assumptions of linear regression </a:t>
            </a:r>
            <a:r>
              <a:rPr lang="en-SG" sz="2000" dirty="0" smtClean="0"/>
              <a:t>are not valid! </a:t>
            </a:r>
          </a:p>
          <a:p>
            <a:r>
              <a:rPr lang="en-SG" sz="2000" dirty="0" smtClean="0"/>
              <a:t>Because:</a:t>
            </a:r>
          </a:p>
          <a:p>
            <a:r>
              <a:rPr lang="en-SG" sz="2000" dirty="0" smtClean="0"/>
              <a:t>• The </a:t>
            </a:r>
            <a:r>
              <a:rPr lang="en-SG" sz="2000" dirty="0"/>
              <a:t>relationship between the </a:t>
            </a:r>
            <a:r>
              <a:rPr lang="en-SG" sz="2000" dirty="0" smtClean="0"/>
              <a:t>target </a:t>
            </a:r>
            <a:r>
              <a:rPr lang="en-SG" sz="2000" dirty="0"/>
              <a:t>variable and predictor variable is </a:t>
            </a:r>
            <a:r>
              <a:rPr lang="en-SG" sz="2000" dirty="0" smtClean="0"/>
              <a:t>not linear</a:t>
            </a:r>
            <a:r>
              <a:rPr lang="en-SG" sz="2000" dirty="0"/>
              <a:t>.</a:t>
            </a:r>
          </a:p>
          <a:p>
            <a:r>
              <a:rPr lang="en-SG" sz="2000" dirty="0" smtClean="0"/>
              <a:t>• the </a:t>
            </a:r>
            <a:r>
              <a:rPr lang="en-SG" sz="2000" dirty="0"/>
              <a:t>error terms are not normally distributed.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Data Analytics for Business Insights - Temasek Polytechnic ©</a:t>
            </a:r>
            <a:endParaRPr lang="en-SG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6C5A-0AA0-4F1C-8D2C-0FC0682D3308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7239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Logistic Regression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strategy is to find a function that can be used to determine the </a:t>
            </a:r>
            <a:r>
              <a:rPr lang="en-US" b="1" dirty="0" smtClean="0">
                <a:solidFill>
                  <a:srgbClr val="FF0000"/>
                </a:solidFill>
              </a:rPr>
              <a:t>probability</a:t>
            </a:r>
            <a:r>
              <a:rPr lang="en-US" dirty="0" smtClean="0"/>
              <a:t> that customer will respond to sale given his satisfaction score. </a:t>
            </a:r>
          </a:p>
          <a:p>
            <a:r>
              <a:rPr lang="en-US" dirty="0" smtClean="0"/>
              <a:t>We use conditional probability of Y given X.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p = </a:t>
            </a:r>
            <a:r>
              <a:rPr lang="en-US" dirty="0" err="1" smtClean="0"/>
              <a:t>Prob</a:t>
            </a:r>
            <a:r>
              <a:rPr lang="en-US" dirty="0" smtClean="0"/>
              <a:t> (Y=1 | X) </a:t>
            </a:r>
          </a:p>
          <a:p>
            <a:pPr marL="0" indent="0" algn="ctr">
              <a:buNone/>
            </a:pPr>
            <a:endParaRPr lang="en-US" dirty="0"/>
          </a:p>
          <a:p>
            <a:r>
              <a:rPr lang="en-US" dirty="0"/>
              <a:t>In our case, it will be </a:t>
            </a:r>
            <a:r>
              <a:rPr lang="en-US" dirty="0" err="1"/>
              <a:t>Prob</a:t>
            </a:r>
            <a:r>
              <a:rPr lang="en-US" dirty="0"/>
              <a:t> (Respond | Satisfaction Score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 use of probability suited our needs since probability ranges between 0 and 1.</a:t>
            </a:r>
          </a:p>
          <a:p>
            <a:endParaRPr lang="en-US" dirty="0" smtClean="0"/>
          </a:p>
          <a:p>
            <a:endParaRPr lang="en-SG" dirty="0"/>
          </a:p>
        </p:txBody>
      </p:sp>
      <p:sp>
        <p:nvSpPr>
          <p:cNvPr id="5" name="Rectangle 4"/>
          <p:cNvSpPr/>
          <p:nvPr/>
        </p:nvSpPr>
        <p:spPr>
          <a:xfrm>
            <a:off x="4673504" y="3591862"/>
            <a:ext cx="2863121" cy="1034321"/>
          </a:xfrm>
          <a:prstGeom prst="rect">
            <a:avLst/>
          </a:prstGeom>
          <a:solidFill>
            <a:srgbClr val="4472C4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Data Analytics for Business Insights - Temasek Polytechnic ©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6C5A-0AA0-4F1C-8D2C-0FC0682D3308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937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Logistic Regression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Instead of plotting X vs Y, we plot X vs </a:t>
            </a:r>
            <a:r>
              <a:rPr lang="en-US" dirty="0" err="1" smtClean="0"/>
              <a:t>Prob</a:t>
            </a:r>
            <a:r>
              <a:rPr lang="en-US" dirty="0" smtClean="0"/>
              <a:t>(Y =1 | x), this will give us a diagram that resembles the one shown below.</a:t>
            </a:r>
            <a:endParaRPr lang="en-SG" dirty="0"/>
          </a:p>
        </p:txBody>
      </p:sp>
      <p:pic>
        <p:nvPicPr>
          <p:cNvPr id="4" name="Picture 5" descr="D:\Current\K6016\stats\s-grap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2176" y="2858589"/>
            <a:ext cx="6327648" cy="3629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Data Analytics for Business Insights - Temasek Polytechnic ©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6C5A-0AA0-4F1C-8D2C-0FC0682D3308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08332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Logistic Regression Model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648951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pt-BR" dirty="0" smtClean="0"/>
                  <a:t>Formula:</a:t>
                </a:r>
              </a:p>
              <a:p>
                <a:pPr marL="0" indent="0">
                  <a:buNone/>
                </a:pPr>
                <a:endParaRPr lang="pt-BR" dirty="0" smtClean="0"/>
              </a:p>
              <a:p>
                <a:pPr marL="0" indent="0">
                  <a:buNone/>
                </a:pPr>
                <a:r>
                  <a:rPr lang="pt-BR" dirty="0"/>
                  <a:t> </a:t>
                </a:r>
                <a:r>
                  <a:rPr lang="pt-BR" dirty="0" smtClean="0"/>
                  <a:t>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pt-BR" dirty="0" smtClean="0"/>
                  <a:t> = </a:t>
                </a:r>
                <a:endParaRPr lang="pt-BR" dirty="0"/>
              </a:p>
              <a:p>
                <a:pPr marL="0" indent="0">
                  <a:buNone/>
                </a:pPr>
                <a:endParaRPr lang="pt-BR" dirty="0" smtClean="0"/>
              </a:p>
              <a:p>
                <a:pPr marL="0" indent="0">
                  <a:buNone/>
                </a:pPr>
                <a:r>
                  <a:rPr lang="pt-BR" dirty="0" smtClean="0"/>
                  <a:t>where: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SG" dirty="0" smtClean="0"/>
                  <a:t> is the probability that the event Y occurs,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SG" dirty="0" smtClean="0"/>
                  <a:t> (Y = 1)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</m:oMath>
                </a14:m>
                <a:r>
                  <a:rPr lang="en-SG" dirty="0" smtClean="0"/>
                  <a:t> is the Odds Ratio</a:t>
                </a:r>
              </a:p>
              <a:p>
                <a:pPr marL="457200" lvl="1" indent="0">
                  <a:buNone/>
                </a:pPr>
                <a:endParaRPr lang="en-SG" dirty="0" smtClean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SG" dirty="0" smtClean="0"/>
                  <a:t> is the Log Odds (Logistic Regression transform the Odds using natural Logarithm)</a:t>
                </a:r>
              </a:p>
              <a:p>
                <a:pPr lvl="1"/>
                <a:endParaRPr lang="en-S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648951" cy="4351338"/>
              </a:xfrm>
              <a:blipFill>
                <a:blip r:embed="rId2"/>
                <a:stretch>
                  <a:fillRect l="-973" t="-2801" b="-126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588678"/>
            <a:ext cx="4253094" cy="10702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660499" y="2892955"/>
                <a:ext cx="179720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0499" y="2892955"/>
                <a:ext cx="1797201" cy="461665"/>
              </a:xfrm>
              <a:prstGeom prst="rect">
                <a:avLst/>
              </a:prstGeom>
              <a:blipFill>
                <a:blip r:embed="rId4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Data Analytics for Business Insights - Temasek Polytechnic ©</a:t>
            </a:r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6C5A-0AA0-4F1C-8D2C-0FC0682D3308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989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SWERS" val="false"/>
  <p:tag name="INKNOEBUTTONMODEL" val="{&quot;ActivityType&quot;:1,&quot;OptionCount&quot;:2,&quot;WcOptionCount&quot;:10,&quot;HasMultipleSubmission&quot;:false,&quot;HasAutoStop&quot;:false,&quot;HasMinimizeMode&quot;:false,&quot;TimerValue&quot;:&quot;01:00&quot;,&quot;HasAutoStart&quot;:false,&quot;HasCorrectAnswers&quot;:true,&quot;McqAnswers&quot;:[&quot;A&quot;],&quot;ActivityId&quot;:&quot;&quot;,&quot;IaMcqCompetition&quot;:false,&quot;IsAnonymous&quot;:false,&quot;AutoAdvance&quot;:false,&quot;IsCompetitionMode&quot;:false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SWERS" val="false"/>
  <p:tag name="INKNOEBUTTONMODEL" val="{&quot;ActivityType&quot;:1,&quot;OptionCount&quot;:2,&quot;WcOptionCount&quot;:10,&quot;HasMultipleSubmission&quot;:false,&quot;HasAutoStop&quot;:false,&quot;HasMinimizeMode&quot;:false,&quot;TimerValue&quot;:&quot;01:00&quot;,&quot;HasAutoStart&quot;:false,&quot;HasCorrectAnswers&quot;:true,&quot;McqAnswers&quot;:[&quot;B&quot;],&quot;ActivityId&quot;:&quot;&quot;,&quot;IaMcqCompetition&quot;:false,&quot;IsAnonymous&quot;:false,&quot;AutoAdvance&quot;:false,&quot;IsCompetitionMode&quot;:false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SWERS" val="false"/>
  <p:tag name="INKNOEBUTTONMODEL" val="{&quot;ActivityType&quot;:1,&quot;OptionCount&quot;:2,&quot;WcOptionCount&quot;:10,&quot;HasMultipleSubmission&quot;:false,&quot;HasAutoStop&quot;:false,&quot;HasMinimizeMode&quot;:false,&quot;TimerValue&quot;:&quot;01:00&quot;,&quot;HasAutoStart&quot;:false,&quot;HasCorrectAnswers&quot;:true,&quot;McqAnswers&quot;:[&quot;A&quot;],&quot;ActivityId&quot;:&quot;&quot;,&quot;IaMcqCompetition&quot;:false,&quot;IsAnonymous&quot;:false,&quot;AutoAdvance&quot;:false,&quot;IsCompetitionMode&quot;:false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SWERS" val="false"/>
  <p:tag name="INKNOEBUTTONMODEL" val="{&quot;ActivityType&quot;:1,&quot;OptionCount&quot;:2,&quot;WcOptionCount&quot;:10,&quot;HasMultipleSubmission&quot;:false,&quot;HasAutoStop&quot;:false,&quot;HasMinimizeMode&quot;:false,&quot;TimerValue&quot;:&quot;01:00&quot;,&quot;HasAutoStart&quot;:false,&quot;HasCorrectAnswers&quot;:true,&quot;McqAnswers&quot;:[&quot;B&quot;],&quot;ActivityId&quot;:&quot;&quot;,&quot;IaMcqCompetition&quot;:false,&quot;IsAnonymous&quot;:false,&quot;AutoAdvance&quot;:false,&quot;IsCompetitionMode&quot;:false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2959</TotalTime>
  <Words>1732</Words>
  <Application>Microsoft Office PowerPoint</Application>
  <PresentationFormat>Widescreen</PresentationFormat>
  <Paragraphs>242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Office Theme</vt:lpstr>
      <vt:lpstr>PowerPoint Presentation</vt:lpstr>
      <vt:lpstr>Not all target variables (Outcome) are continuous </vt:lpstr>
      <vt:lpstr>About Logistic Regression</vt:lpstr>
      <vt:lpstr>About Logistic Regression</vt:lpstr>
      <vt:lpstr>Why not just use Linear Regression?</vt:lpstr>
      <vt:lpstr>Why not just use Linear Regression?</vt:lpstr>
      <vt:lpstr>About Logistic Regression</vt:lpstr>
      <vt:lpstr>About Logistic Regression</vt:lpstr>
      <vt:lpstr>A Simple Logistic Regression Model</vt:lpstr>
      <vt:lpstr>Refresher on Probability</vt:lpstr>
      <vt:lpstr>Let us look at the working example for Odds Ratio </vt:lpstr>
      <vt:lpstr>Getting the Curve</vt:lpstr>
      <vt:lpstr>Where does y = mx + c come in?</vt:lpstr>
      <vt:lpstr>Logistic Regression</vt:lpstr>
      <vt:lpstr>Learning in Logistic Regression</vt:lpstr>
      <vt:lpstr>Restriction on inputs (encoding on categorical inputs)</vt:lpstr>
      <vt:lpstr>How do we evaluate model accuracy?</vt:lpstr>
      <vt:lpstr>FPs and FNs</vt:lpstr>
      <vt:lpstr>How do we evaluate model accuracy?</vt:lpstr>
      <vt:lpstr>Summary</vt:lpstr>
      <vt:lpstr>Let’s test our understanding</vt:lpstr>
      <vt:lpstr>Q: Linear Regression is not suitable for scenario where target is binary value (e.g. 0, 1) </vt:lpstr>
      <vt:lpstr>Q: Logistic Regression does not use the Y = mx + c formula</vt:lpstr>
      <vt:lpstr>Q: Categorical inputs needs to be prepared first before we can use them for Logistic Regression</vt:lpstr>
      <vt:lpstr>Q: Logistic Regression use the Least Square Criterion to find the best fit line</vt:lpstr>
      <vt:lpstr>Takeaway</vt:lpstr>
    </vt:vector>
  </TitlesOfParts>
  <Company>Temasek Polytechnic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Goh Kai Song</dc:creator>
  <cp:lastModifiedBy>Kai Song GOH (TP)</cp:lastModifiedBy>
  <cp:revision>86</cp:revision>
  <dcterms:created xsi:type="dcterms:W3CDTF">2019-08-17T03:27:27Z</dcterms:created>
  <dcterms:modified xsi:type="dcterms:W3CDTF">2021-09-17T03:37:49Z</dcterms:modified>
</cp:coreProperties>
</file>