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5/26/2022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Parlance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normAutofit/>
          </a:bodyPr>
          <a:lstStyle/>
          <a:p>
            <a:pPr marL="0" indent="0">
              <a:buNone/>
            </a:pPr>
            <a:r>
              <a:rPr lang="en-US" dirty="0"/>
              <a:t>A language generator</a:t>
            </a:r>
          </a:p>
        </p:txBody>
      </p:sp>
      <p:sp>
        <p:nvSpPr>
          <p:cNvPr id="4" name="TextBox 3">
            <a:extLst>
              <a:ext uri="{FF2B5EF4-FFF2-40B4-BE49-F238E27FC236}">
                <a16:creationId xmlns:a16="http://schemas.microsoft.com/office/drawing/2014/main" id="{A62C4259-1814-792F-A0C0-6C64FAB60416}"/>
              </a:ext>
            </a:extLst>
          </p:cNvPr>
          <p:cNvSpPr txBox="1"/>
          <p:nvPr/>
        </p:nvSpPr>
        <p:spPr>
          <a:xfrm>
            <a:off x="7921113" y="2762149"/>
            <a:ext cx="3617401" cy="1754326"/>
          </a:xfrm>
          <a:prstGeom prst="rect">
            <a:avLst/>
          </a:prstGeom>
          <a:noFill/>
        </p:spPr>
        <p:txBody>
          <a:bodyPr wrap="none" rtlCol="0">
            <a:spAutoFit/>
          </a:bodyPr>
          <a:lstStyle/>
          <a:p>
            <a:r>
              <a:rPr lang="en-US" dirty="0">
                <a:solidFill>
                  <a:schemeClr val="bg1"/>
                </a:solidFill>
              </a:rPr>
              <a:t>By Javen Kazebee</a:t>
            </a:r>
          </a:p>
          <a:p>
            <a:r>
              <a:rPr lang="en-US" dirty="0">
                <a:solidFill>
                  <a:schemeClr val="bg1"/>
                </a:solidFill>
              </a:rPr>
              <a:t>5/26/2022</a:t>
            </a:r>
          </a:p>
          <a:p>
            <a:endParaRPr lang="en-US" dirty="0">
              <a:solidFill>
                <a:schemeClr val="bg1"/>
              </a:solidFill>
            </a:endParaRPr>
          </a:p>
          <a:p>
            <a:r>
              <a:rPr lang="en-US" dirty="0">
                <a:solidFill>
                  <a:schemeClr val="bg1"/>
                </a:solidFill>
              </a:rPr>
              <a:t>Senior Project Proposal</a:t>
            </a:r>
          </a:p>
          <a:p>
            <a:r>
              <a:rPr lang="en-US" dirty="0">
                <a:solidFill>
                  <a:schemeClr val="bg1"/>
                </a:solidFill>
              </a:rPr>
              <a:t>Software Engineering Technology</a:t>
            </a:r>
          </a:p>
          <a:p>
            <a:r>
              <a:rPr lang="en-US" dirty="0">
                <a:solidFill>
                  <a:schemeClr val="bg1"/>
                </a:solidFill>
              </a:rPr>
              <a:t>Oregon Institute of Technology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A42190A-5013-5D8D-9A64-17B016C67012}"/>
              </a:ext>
            </a:extLst>
          </p:cNvPr>
          <p:cNvSpPr>
            <a:spLocks noGrp="1"/>
          </p:cNvSpPr>
          <p:nvPr>
            <p:ph type="body" idx="1"/>
          </p:nvPr>
        </p:nvSpPr>
        <p:spPr/>
        <p:txBody>
          <a:bodyPr/>
          <a:lstStyle/>
          <a:p>
            <a:endParaRPr lang="en-US"/>
          </a:p>
        </p:txBody>
      </p:sp>
      <p:sp>
        <p:nvSpPr>
          <p:cNvPr id="13" name="Slide Number Placeholder 12">
            <a:extLst>
              <a:ext uri="{FF2B5EF4-FFF2-40B4-BE49-F238E27FC236}">
                <a16:creationId xmlns:a16="http://schemas.microsoft.com/office/drawing/2014/main" id="{6D88561F-0944-72E6-E50A-413DEB362A62}"/>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14" name="Title 13">
            <a:extLst>
              <a:ext uri="{FF2B5EF4-FFF2-40B4-BE49-F238E27FC236}">
                <a16:creationId xmlns:a16="http://schemas.microsoft.com/office/drawing/2014/main" id="{88198EA5-D347-D7F2-F763-73E0C51EC6F0}"/>
              </a:ext>
            </a:extLst>
          </p:cNvPr>
          <p:cNvSpPr>
            <a:spLocks noGrp="1"/>
          </p:cNvSpPr>
          <p:nvPr>
            <p:ph type="title"/>
          </p:nvPr>
        </p:nvSpPr>
        <p:spPr/>
        <p:txBody>
          <a:bodyPr/>
          <a:lstStyle/>
          <a:p>
            <a:r>
              <a:rPr lang="en-US" dirty="0"/>
              <a:t>Risks</a:t>
            </a:r>
          </a:p>
        </p:txBody>
      </p:sp>
    </p:spTree>
    <p:extLst>
      <p:ext uri="{BB962C8B-B14F-4D97-AF65-F5344CB8AC3E}">
        <p14:creationId xmlns:p14="http://schemas.microsoft.com/office/powerpoint/2010/main" val="401595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C743B3-ED09-E8B5-DAA0-9FE9F640F9C6}"/>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5" name="TextBox 4">
            <a:extLst>
              <a:ext uri="{FF2B5EF4-FFF2-40B4-BE49-F238E27FC236}">
                <a16:creationId xmlns:a16="http://schemas.microsoft.com/office/drawing/2014/main" id="{AE602375-7E78-2274-9B69-8B9CCAE800AF}"/>
              </a:ext>
            </a:extLst>
          </p:cNvPr>
          <p:cNvSpPr txBox="1"/>
          <p:nvPr/>
        </p:nvSpPr>
        <p:spPr>
          <a:xfrm>
            <a:off x="1478860" y="2039592"/>
            <a:ext cx="3771161" cy="369332"/>
          </a:xfrm>
          <a:prstGeom prst="rect">
            <a:avLst/>
          </a:prstGeom>
          <a:noFill/>
        </p:spPr>
        <p:txBody>
          <a:bodyPr wrap="none" rtlCol="0">
            <a:spAutoFit/>
          </a:bodyPr>
          <a:lstStyle/>
          <a:p>
            <a:r>
              <a:rPr lang="en-US" dirty="0">
                <a:solidFill>
                  <a:schemeClr val="bg1"/>
                </a:solidFill>
              </a:rPr>
              <a:t>Display IPA characters on the page</a:t>
            </a:r>
          </a:p>
        </p:txBody>
      </p:sp>
      <p:sp>
        <p:nvSpPr>
          <p:cNvPr id="6" name="TextBox 5">
            <a:extLst>
              <a:ext uri="{FF2B5EF4-FFF2-40B4-BE49-F238E27FC236}">
                <a16:creationId xmlns:a16="http://schemas.microsoft.com/office/drawing/2014/main" id="{A836F670-E8D9-007F-5192-F52E1D93D81E}"/>
              </a:ext>
            </a:extLst>
          </p:cNvPr>
          <p:cNvSpPr txBox="1"/>
          <p:nvPr/>
        </p:nvSpPr>
        <p:spPr>
          <a:xfrm>
            <a:off x="1478860" y="1066800"/>
            <a:ext cx="1380506" cy="830997"/>
          </a:xfrm>
          <a:prstGeom prst="rect">
            <a:avLst/>
          </a:prstGeom>
          <a:noFill/>
        </p:spPr>
        <p:txBody>
          <a:bodyPr wrap="none" rtlCol="0">
            <a:spAutoFit/>
          </a:bodyPr>
          <a:lstStyle/>
          <a:p>
            <a:r>
              <a:rPr lang="en-US" sz="4800" dirty="0">
                <a:solidFill>
                  <a:schemeClr val="bg1"/>
                </a:solidFill>
              </a:rPr>
              <a:t>Risk</a:t>
            </a:r>
          </a:p>
        </p:txBody>
      </p:sp>
      <p:sp>
        <p:nvSpPr>
          <p:cNvPr id="7" name="TextBox 6">
            <a:extLst>
              <a:ext uri="{FF2B5EF4-FFF2-40B4-BE49-F238E27FC236}">
                <a16:creationId xmlns:a16="http://schemas.microsoft.com/office/drawing/2014/main" id="{CA0A63C7-10A9-9DC9-FC6B-BB8E9073FEF4}"/>
              </a:ext>
            </a:extLst>
          </p:cNvPr>
          <p:cNvSpPr txBox="1"/>
          <p:nvPr/>
        </p:nvSpPr>
        <p:spPr>
          <a:xfrm>
            <a:off x="1478860" y="3181350"/>
            <a:ext cx="2821606" cy="830997"/>
          </a:xfrm>
          <a:prstGeom prst="rect">
            <a:avLst/>
          </a:prstGeom>
          <a:noFill/>
        </p:spPr>
        <p:txBody>
          <a:bodyPr wrap="none" rtlCol="0">
            <a:spAutoFit/>
          </a:bodyPr>
          <a:lstStyle/>
          <a:p>
            <a:r>
              <a:rPr lang="en-US" sz="4800" dirty="0">
                <a:solidFill>
                  <a:schemeClr val="bg1"/>
                </a:solidFill>
              </a:rPr>
              <a:t>Mitigation</a:t>
            </a:r>
          </a:p>
        </p:txBody>
      </p:sp>
      <p:sp>
        <p:nvSpPr>
          <p:cNvPr id="8" name="TextBox 7">
            <a:extLst>
              <a:ext uri="{FF2B5EF4-FFF2-40B4-BE49-F238E27FC236}">
                <a16:creationId xmlns:a16="http://schemas.microsoft.com/office/drawing/2014/main" id="{E9718EE8-7D34-F86C-077D-9DF6ADD691AF}"/>
              </a:ext>
            </a:extLst>
          </p:cNvPr>
          <p:cNvSpPr txBox="1"/>
          <p:nvPr/>
        </p:nvSpPr>
        <p:spPr>
          <a:xfrm>
            <a:off x="1478859" y="4264411"/>
            <a:ext cx="5836341" cy="646331"/>
          </a:xfrm>
          <a:prstGeom prst="rect">
            <a:avLst/>
          </a:prstGeom>
          <a:noFill/>
        </p:spPr>
        <p:txBody>
          <a:bodyPr wrap="square" rtlCol="0">
            <a:spAutoFit/>
          </a:bodyPr>
          <a:lstStyle/>
          <a:p>
            <a:r>
              <a:rPr lang="en-US" dirty="0">
                <a:solidFill>
                  <a:schemeClr val="bg1"/>
                </a:solidFill>
              </a:rPr>
              <a:t>Already done, IPA characters are a part of Unicode and widely supported</a:t>
            </a:r>
          </a:p>
        </p:txBody>
      </p:sp>
    </p:spTree>
    <p:extLst>
      <p:ext uri="{BB962C8B-B14F-4D97-AF65-F5344CB8AC3E}">
        <p14:creationId xmlns:p14="http://schemas.microsoft.com/office/powerpoint/2010/main" val="102655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C743B3-ED09-E8B5-DAA0-9FE9F640F9C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5" name="TextBox 4">
            <a:extLst>
              <a:ext uri="{FF2B5EF4-FFF2-40B4-BE49-F238E27FC236}">
                <a16:creationId xmlns:a16="http://schemas.microsoft.com/office/drawing/2014/main" id="{AE602375-7E78-2274-9B69-8B9CCAE800AF}"/>
              </a:ext>
            </a:extLst>
          </p:cNvPr>
          <p:cNvSpPr txBox="1"/>
          <p:nvPr/>
        </p:nvSpPr>
        <p:spPr>
          <a:xfrm>
            <a:off x="1478860" y="2039592"/>
            <a:ext cx="6064940" cy="369332"/>
          </a:xfrm>
          <a:prstGeom prst="rect">
            <a:avLst/>
          </a:prstGeom>
          <a:noFill/>
        </p:spPr>
        <p:txBody>
          <a:bodyPr wrap="square" rtlCol="0">
            <a:spAutoFit/>
          </a:bodyPr>
          <a:lstStyle/>
          <a:p>
            <a:r>
              <a:rPr lang="en-US" dirty="0">
                <a:solidFill>
                  <a:schemeClr val="bg1"/>
                </a:solidFill>
              </a:rPr>
              <a:t>Generate a logical phonology and phonotactics</a:t>
            </a:r>
          </a:p>
        </p:txBody>
      </p:sp>
      <p:sp>
        <p:nvSpPr>
          <p:cNvPr id="6" name="TextBox 5">
            <a:extLst>
              <a:ext uri="{FF2B5EF4-FFF2-40B4-BE49-F238E27FC236}">
                <a16:creationId xmlns:a16="http://schemas.microsoft.com/office/drawing/2014/main" id="{A836F670-E8D9-007F-5192-F52E1D93D81E}"/>
              </a:ext>
            </a:extLst>
          </p:cNvPr>
          <p:cNvSpPr txBox="1"/>
          <p:nvPr/>
        </p:nvSpPr>
        <p:spPr>
          <a:xfrm>
            <a:off x="1478860" y="1066800"/>
            <a:ext cx="1380506" cy="830997"/>
          </a:xfrm>
          <a:prstGeom prst="rect">
            <a:avLst/>
          </a:prstGeom>
          <a:noFill/>
        </p:spPr>
        <p:txBody>
          <a:bodyPr wrap="none" rtlCol="0">
            <a:spAutoFit/>
          </a:bodyPr>
          <a:lstStyle/>
          <a:p>
            <a:r>
              <a:rPr lang="en-US" sz="4800" dirty="0">
                <a:solidFill>
                  <a:schemeClr val="bg1"/>
                </a:solidFill>
              </a:rPr>
              <a:t>Risk</a:t>
            </a:r>
          </a:p>
        </p:txBody>
      </p:sp>
      <p:sp>
        <p:nvSpPr>
          <p:cNvPr id="7" name="TextBox 6">
            <a:extLst>
              <a:ext uri="{FF2B5EF4-FFF2-40B4-BE49-F238E27FC236}">
                <a16:creationId xmlns:a16="http://schemas.microsoft.com/office/drawing/2014/main" id="{CA0A63C7-10A9-9DC9-FC6B-BB8E9073FEF4}"/>
              </a:ext>
            </a:extLst>
          </p:cNvPr>
          <p:cNvSpPr txBox="1"/>
          <p:nvPr/>
        </p:nvSpPr>
        <p:spPr>
          <a:xfrm>
            <a:off x="1478860" y="3181350"/>
            <a:ext cx="2821606" cy="830997"/>
          </a:xfrm>
          <a:prstGeom prst="rect">
            <a:avLst/>
          </a:prstGeom>
          <a:noFill/>
        </p:spPr>
        <p:txBody>
          <a:bodyPr wrap="none" rtlCol="0">
            <a:spAutoFit/>
          </a:bodyPr>
          <a:lstStyle/>
          <a:p>
            <a:r>
              <a:rPr lang="en-US" sz="4800" dirty="0">
                <a:solidFill>
                  <a:schemeClr val="bg1"/>
                </a:solidFill>
              </a:rPr>
              <a:t>Mitigation</a:t>
            </a:r>
          </a:p>
        </p:txBody>
      </p:sp>
      <p:sp>
        <p:nvSpPr>
          <p:cNvPr id="8" name="TextBox 7">
            <a:extLst>
              <a:ext uri="{FF2B5EF4-FFF2-40B4-BE49-F238E27FC236}">
                <a16:creationId xmlns:a16="http://schemas.microsoft.com/office/drawing/2014/main" id="{E9718EE8-7D34-F86C-077D-9DF6ADD691AF}"/>
              </a:ext>
            </a:extLst>
          </p:cNvPr>
          <p:cNvSpPr txBox="1"/>
          <p:nvPr/>
        </p:nvSpPr>
        <p:spPr>
          <a:xfrm>
            <a:off x="1478859" y="4264411"/>
            <a:ext cx="6064941" cy="646331"/>
          </a:xfrm>
          <a:prstGeom prst="rect">
            <a:avLst/>
          </a:prstGeom>
          <a:noFill/>
        </p:spPr>
        <p:txBody>
          <a:bodyPr wrap="square" rtlCol="0">
            <a:spAutoFit/>
          </a:bodyPr>
          <a:lstStyle/>
          <a:p>
            <a:r>
              <a:rPr lang="en-US" dirty="0">
                <a:solidFill>
                  <a:schemeClr val="bg1"/>
                </a:solidFill>
              </a:rPr>
              <a:t>Requires research. I already have acquired the book to help with </a:t>
            </a:r>
            <a:r>
              <a:rPr lang="en-US">
                <a:solidFill>
                  <a:schemeClr val="bg1"/>
                </a:solidFill>
              </a:rPr>
              <a:t>the design</a:t>
            </a:r>
            <a:endParaRPr lang="en-US" dirty="0">
              <a:solidFill>
                <a:schemeClr val="bg1"/>
              </a:solidFill>
            </a:endParaRPr>
          </a:p>
        </p:txBody>
      </p:sp>
    </p:spTree>
    <p:extLst>
      <p:ext uri="{BB962C8B-B14F-4D97-AF65-F5344CB8AC3E}">
        <p14:creationId xmlns:p14="http://schemas.microsoft.com/office/powerpoint/2010/main" val="389999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C743B3-ED09-E8B5-DAA0-9FE9F640F9C6}"/>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5" name="TextBox 4">
            <a:extLst>
              <a:ext uri="{FF2B5EF4-FFF2-40B4-BE49-F238E27FC236}">
                <a16:creationId xmlns:a16="http://schemas.microsoft.com/office/drawing/2014/main" id="{AE602375-7E78-2274-9B69-8B9CCAE800AF}"/>
              </a:ext>
            </a:extLst>
          </p:cNvPr>
          <p:cNvSpPr txBox="1"/>
          <p:nvPr/>
        </p:nvSpPr>
        <p:spPr>
          <a:xfrm>
            <a:off x="1478860" y="2039592"/>
            <a:ext cx="6064940" cy="646331"/>
          </a:xfrm>
          <a:prstGeom prst="rect">
            <a:avLst/>
          </a:prstGeom>
          <a:noFill/>
        </p:spPr>
        <p:txBody>
          <a:bodyPr wrap="square" rtlCol="0">
            <a:spAutoFit/>
          </a:bodyPr>
          <a:lstStyle/>
          <a:p>
            <a:r>
              <a:rPr lang="en-US" dirty="0">
                <a:solidFill>
                  <a:schemeClr val="bg1"/>
                </a:solidFill>
              </a:rPr>
              <a:t>Displaying sample sentences utilizing the words and grammar of the language</a:t>
            </a:r>
          </a:p>
        </p:txBody>
      </p:sp>
      <p:sp>
        <p:nvSpPr>
          <p:cNvPr id="6" name="TextBox 5">
            <a:extLst>
              <a:ext uri="{FF2B5EF4-FFF2-40B4-BE49-F238E27FC236}">
                <a16:creationId xmlns:a16="http://schemas.microsoft.com/office/drawing/2014/main" id="{A836F670-E8D9-007F-5192-F52E1D93D81E}"/>
              </a:ext>
            </a:extLst>
          </p:cNvPr>
          <p:cNvSpPr txBox="1"/>
          <p:nvPr/>
        </p:nvSpPr>
        <p:spPr>
          <a:xfrm>
            <a:off x="1478860" y="1066800"/>
            <a:ext cx="1380506" cy="830997"/>
          </a:xfrm>
          <a:prstGeom prst="rect">
            <a:avLst/>
          </a:prstGeom>
          <a:noFill/>
        </p:spPr>
        <p:txBody>
          <a:bodyPr wrap="none" rtlCol="0">
            <a:spAutoFit/>
          </a:bodyPr>
          <a:lstStyle/>
          <a:p>
            <a:r>
              <a:rPr lang="en-US" sz="4800" dirty="0">
                <a:solidFill>
                  <a:schemeClr val="bg1"/>
                </a:solidFill>
              </a:rPr>
              <a:t>Risk</a:t>
            </a:r>
          </a:p>
        </p:txBody>
      </p:sp>
      <p:sp>
        <p:nvSpPr>
          <p:cNvPr id="7" name="TextBox 6">
            <a:extLst>
              <a:ext uri="{FF2B5EF4-FFF2-40B4-BE49-F238E27FC236}">
                <a16:creationId xmlns:a16="http://schemas.microsoft.com/office/drawing/2014/main" id="{CA0A63C7-10A9-9DC9-FC6B-BB8E9073FEF4}"/>
              </a:ext>
            </a:extLst>
          </p:cNvPr>
          <p:cNvSpPr txBox="1"/>
          <p:nvPr/>
        </p:nvSpPr>
        <p:spPr>
          <a:xfrm>
            <a:off x="1478860" y="3181350"/>
            <a:ext cx="2821606" cy="830997"/>
          </a:xfrm>
          <a:prstGeom prst="rect">
            <a:avLst/>
          </a:prstGeom>
          <a:noFill/>
        </p:spPr>
        <p:txBody>
          <a:bodyPr wrap="none" rtlCol="0">
            <a:spAutoFit/>
          </a:bodyPr>
          <a:lstStyle/>
          <a:p>
            <a:r>
              <a:rPr lang="en-US" sz="4800" dirty="0">
                <a:solidFill>
                  <a:schemeClr val="bg1"/>
                </a:solidFill>
              </a:rPr>
              <a:t>Mitigation</a:t>
            </a:r>
          </a:p>
        </p:txBody>
      </p:sp>
      <p:sp>
        <p:nvSpPr>
          <p:cNvPr id="8" name="TextBox 7">
            <a:extLst>
              <a:ext uri="{FF2B5EF4-FFF2-40B4-BE49-F238E27FC236}">
                <a16:creationId xmlns:a16="http://schemas.microsoft.com/office/drawing/2014/main" id="{E9718EE8-7D34-F86C-077D-9DF6ADD691AF}"/>
              </a:ext>
            </a:extLst>
          </p:cNvPr>
          <p:cNvSpPr txBox="1"/>
          <p:nvPr/>
        </p:nvSpPr>
        <p:spPr>
          <a:xfrm>
            <a:off x="1478859" y="4264411"/>
            <a:ext cx="6064941" cy="646331"/>
          </a:xfrm>
          <a:prstGeom prst="rect">
            <a:avLst/>
          </a:prstGeom>
          <a:noFill/>
        </p:spPr>
        <p:txBody>
          <a:bodyPr wrap="square" rtlCol="0">
            <a:spAutoFit/>
          </a:bodyPr>
          <a:lstStyle/>
          <a:p>
            <a:r>
              <a:rPr lang="en-US" dirty="0">
                <a:solidFill>
                  <a:schemeClr val="bg1"/>
                </a:solidFill>
              </a:rPr>
              <a:t>Likely won’t be feasible and is more of a stretch goal. If I have time, I will have to look into this</a:t>
            </a:r>
          </a:p>
        </p:txBody>
      </p:sp>
    </p:spTree>
    <p:extLst>
      <p:ext uri="{BB962C8B-B14F-4D97-AF65-F5344CB8AC3E}">
        <p14:creationId xmlns:p14="http://schemas.microsoft.com/office/powerpoint/2010/main" val="81092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1A88AB-5D69-CA4B-C963-1D8956301247}"/>
              </a:ext>
            </a:extLst>
          </p:cNvPr>
          <p:cNvSpPr>
            <a:spLocks noGrp="1"/>
          </p:cNvSpPr>
          <p:nvPr>
            <p:ph type="ctrTitle"/>
          </p:nvPr>
        </p:nvSpPr>
        <p:spPr/>
        <p:txBody>
          <a:bodyPr/>
          <a:lstStyle/>
          <a:p>
            <a:r>
              <a:rPr lang="en-US" dirty="0"/>
              <a:t>Questions?</a:t>
            </a:r>
          </a:p>
        </p:txBody>
      </p:sp>
      <p:sp>
        <p:nvSpPr>
          <p:cNvPr id="2" name="Slide Number Placeholder 1">
            <a:extLst>
              <a:ext uri="{FF2B5EF4-FFF2-40B4-BE49-F238E27FC236}">
                <a16:creationId xmlns:a16="http://schemas.microsoft.com/office/drawing/2014/main" id="{CDAAC5F1-C634-B32A-30DF-F5451636A47F}"/>
              </a:ext>
            </a:extLst>
          </p:cNvPr>
          <p:cNvSpPr>
            <a:spLocks noGrp="1"/>
          </p:cNvSpPr>
          <p:nvPr>
            <p:ph type="sldNum" sz="quarter" idx="4294967295"/>
          </p:nvPr>
        </p:nvSpPr>
        <p:spPr>
          <a:xfrm>
            <a:off x="11785600" y="6315075"/>
            <a:ext cx="406400" cy="365125"/>
          </a:xfrm>
        </p:spPr>
        <p:txBody>
          <a:bodyPr/>
          <a:lstStyle/>
          <a:p>
            <a:fld id="{C263D6C4-4840-40CC-AC84-17E24B3B7BDE}" type="slidenum">
              <a:rPr lang="en-US" noProof="0" smtClean="0"/>
              <a:pPr/>
              <a:t>14</a:t>
            </a:fld>
            <a:endParaRPr lang="en-US" noProof="0" dirty="0"/>
          </a:p>
        </p:txBody>
      </p:sp>
    </p:spTree>
    <p:extLst>
      <p:ext uri="{BB962C8B-B14F-4D97-AF65-F5344CB8AC3E}">
        <p14:creationId xmlns:p14="http://schemas.microsoft.com/office/powerpoint/2010/main" val="157058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30521C-54E6-3016-7405-1416778F3BDC}"/>
              </a:ext>
            </a:extLst>
          </p:cNvPr>
          <p:cNvSpPr>
            <a:spLocks noGrp="1"/>
          </p:cNvSpPr>
          <p:nvPr>
            <p:ph type="title"/>
          </p:nvPr>
        </p:nvSpPr>
        <p:spPr/>
        <p:txBody>
          <a:bodyPr/>
          <a:lstStyle/>
          <a:p>
            <a:r>
              <a:rPr lang="en-US" dirty="0"/>
              <a:t>Project Overview</a:t>
            </a:r>
          </a:p>
        </p:txBody>
      </p:sp>
      <p:sp>
        <p:nvSpPr>
          <p:cNvPr id="3" name="Slide Number Placeholder 2">
            <a:extLst>
              <a:ext uri="{FF2B5EF4-FFF2-40B4-BE49-F238E27FC236}">
                <a16:creationId xmlns:a16="http://schemas.microsoft.com/office/drawing/2014/main" id="{4DBA554D-DAAA-26D7-AD03-170CE8289E48}"/>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7" name="Text Placeholder 6">
            <a:extLst>
              <a:ext uri="{FF2B5EF4-FFF2-40B4-BE49-F238E27FC236}">
                <a16:creationId xmlns:a16="http://schemas.microsoft.com/office/drawing/2014/main" id="{A2578181-2718-9D86-886D-FA0ECC8B0B17}"/>
              </a:ext>
            </a:extLst>
          </p:cNvPr>
          <p:cNvSpPr>
            <a:spLocks noGrp="1"/>
          </p:cNvSpPr>
          <p:nvPr>
            <p:ph type="body" sz="quarter" idx="13"/>
          </p:nvPr>
        </p:nvSpPr>
        <p:spPr/>
        <p:txBody>
          <a:bodyPr/>
          <a:lstStyle/>
          <a:p>
            <a:r>
              <a:rPr lang="en-US" sz="2400" dirty="0"/>
              <a:t>A web application that generates a functional and unique language</a:t>
            </a:r>
          </a:p>
          <a:p>
            <a:r>
              <a:rPr lang="en-US" sz="2400" dirty="0"/>
              <a:t>The entire thing can be generated, or certain sections are generated while certain sections are custom</a:t>
            </a:r>
          </a:p>
          <a:p>
            <a:r>
              <a:rPr lang="en-US" sz="2400" dirty="0"/>
              <a:t>Will have a phonology (the sounds of the language), writing system (using the Latin alphabet), word structure, and grammatical rules.</a:t>
            </a:r>
          </a:p>
        </p:txBody>
      </p:sp>
    </p:spTree>
    <p:extLst>
      <p:ext uri="{BB962C8B-B14F-4D97-AF65-F5344CB8AC3E}">
        <p14:creationId xmlns:p14="http://schemas.microsoft.com/office/powerpoint/2010/main" val="300430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B2D0404-0947-545B-1134-32332381BCAA}"/>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A0052A1E-F782-A198-8A9E-1537963C3588}"/>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5" name="Title 4">
            <a:extLst>
              <a:ext uri="{FF2B5EF4-FFF2-40B4-BE49-F238E27FC236}">
                <a16:creationId xmlns:a16="http://schemas.microsoft.com/office/drawing/2014/main" id="{8820C285-5BC3-10C9-80B6-9E8AF644C615}"/>
              </a:ext>
            </a:extLst>
          </p:cNvPr>
          <p:cNvSpPr>
            <a:spLocks noGrp="1"/>
          </p:cNvSpPr>
          <p:nvPr>
            <p:ph type="title"/>
          </p:nvPr>
        </p:nvSpPr>
        <p:spPr/>
        <p:txBody>
          <a:bodyPr/>
          <a:lstStyle/>
          <a:p>
            <a:r>
              <a:rPr lang="en-US" dirty="0"/>
              <a:t>Target Users</a:t>
            </a:r>
          </a:p>
        </p:txBody>
      </p:sp>
    </p:spTree>
    <p:extLst>
      <p:ext uri="{BB962C8B-B14F-4D97-AF65-F5344CB8AC3E}">
        <p14:creationId xmlns:p14="http://schemas.microsoft.com/office/powerpoint/2010/main" val="284594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2A6377-A4A7-1A3F-788C-0AF156EB0694}"/>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5" name="TextBox 4">
            <a:extLst>
              <a:ext uri="{FF2B5EF4-FFF2-40B4-BE49-F238E27FC236}">
                <a16:creationId xmlns:a16="http://schemas.microsoft.com/office/drawing/2014/main" id="{FBC7A62C-ABDD-EEBD-3B6C-0BE7FC454BFB}"/>
              </a:ext>
            </a:extLst>
          </p:cNvPr>
          <p:cNvSpPr txBox="1"/>
          <p:nvPr/>
        </p:nvSpPr>
        <p:spPr>
          <a:xfrm>
            <a:off x="1055914" y="700379"/>
            <a:ext cx="3377848" cy="707886"/>
          </a:xfrm>
          <a:prstGeom prst="rect">
            <a:avLst/>
          </a:prstGeom>
          <a:noFill/>
        </p:spPr>
        <p:txBody>
          <a:bodyPr wrap="none" rtlCol="0">
            <a:spAutoFit/>
          </a:bodyPr>
          <a:lstStyle/>
          <a:p>
            <a:r>
              <a:rPr lang="en-US" sz="4000" dirty="0">
                <a:solidFill>
                  <a:schemeClr val="bg1"/>
                </a:solidFill>
              </a:rPr>
              <a:t>The Creatives</a:t>
            </a:r>
          </a:p>
        </p:txBody>
      </p:sp>
      <p:sp>
        <p:nvSpPr>
          <p:cNvPr id="6" name="TextBox 5">
            <a:extLst>
              <a:ext uri="{FF2B5EF4-FFF2-40B4-BE49-F238E27FC236}">
                <a16:creationId xmlns:a16="http://schemas.microsoft.com/office/drawing/2014/main" id="{EF920602-530D-8C4D-84C6-7DC7C81BEFB9}"/>
              </a:ext>
            </a:extLst>
          </p:cNvPr>
          <p:cNvSpPr txBox="1"/>
          <p:nvPr/>
        </p:nvSpPr>
        <p:spPr>
          <a:xfrm>
            <a:off x="1055914" y="2031427"/>
            <a:ext cx="5951375" cy="923330"/>
          </a:xfrm>
          <a:prstGeom prst="rect">
            <a:avLst/>
          </a:prstGeom>
          <a:noFill/>
        </p:spPr>
        <p:txBody>
          <a:bodyPr wrap="square" rtlCol="0">
            <a:spAutoFit/>
          </a:bodyPr>
          <a:lstStyle/>
          <a:p>
            <a:r>
              <a:rPr lang="en-US" dirty="0">
                <a:solidFill>
                  <a:schemeClr val="bg1"/>
                </a:solidFill>
              </a:rPr>
              <a:t>Writers or other creatives wanting a functional language they can use in worldbuilding with minimal knowledge of linguistics</a:t>
            </a:r>
          </a:p>
        </p:txBody>
      </p:sp>
      <p:sp>
        <p:nvSpPr>
          <p:cNvPr id="7" name="TextBox 6">
            <a:extLst>
              <a:ext uri="{FF2B5EF4-FFF2-40B4-BE49-F238E27FC236}">
                <a16:creationId xmlns:a16="http://schemas.microsoft.com/office/drawing/2014/main" id="{753B114D-CE39-0643-73F1-284965579EAA}"/>
              </a:ext>
            </a:extLst>
          </p:cNvPr>
          <p:cNvSpPr txBox="1"/>
          <p:nvPr/>
        </p:nvSpPr>
        <p:spPr>
          <a:xfrm>
            <a:off x="1055913" y="3591544"/>
            <a:ext cx="5951375" cy="1200329"/>
          </a:xfrm>
          <a:prstGeom prst="rect">
            <a:avLst/>
          </a:prstGeom>
          <a:noFill/>
        </p:spPr>
        <p:txBody>
          <a:bodyPr wrap="square" rtlCol="0">
            <a:spAutoFit/>
          </a:bodyPr>
          <a:lstStyle/>
          <a:p>
            <a:r>
              <a:rPr lang="en-US" dirty="0">
                <a:solidFill>
                  <a:schemeClr val="bg1"/>
                </a:solidFill>
              </a:rPr>
              <a:t>An entire language can be generated by hitting just one button. Words, definitions, and names will be easily accessible. They don’t need to muck around in the details if they don’t want to.</a:t>
            </a:r>
          </a:p>
        </p:txBody>
      </p:sp>
    </p:spTree>
    <p:extLst>
      <p:ext uri="{BB962C8B-B14F-4D97-AF65-F5344CB8AC3E}">
        <p14:creationId xmlns:p14="http://schemas.microsoft.com/office/powerpoint/2010/main" val="71874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2A6377-A4A7-1A3F-788C-0AF156EB069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5" name="TextBox 4">
            <a:extLst>
              <a:ext uri="{FF2B5EF4-FFF2-40B4-BE49-F238E27FC236}">
                <a16:creationId xmlns:a16="http://schemas.microsoft.com/office/drawing/2014/main" id="{FBC7A62C-ABDD-EEBD-3B6C-0BE7FC454BFB}"/>
              </a:ext>
            </a:extLst>
          </p:cNvPr>
          <p:cNvSpPr txBox="1"/>
          <p:nvPr/>
        </p:nvSpPr>
        <p:spPr>
          <a:xfrm>
            <a:off x="1055914" y="700379"/>
            <a:ext cx="3834704" cy="707886"/>
          </a:xfrm>
          <a:prstGeom prst="rect">
            <a:avLst/>
          </a:prstGeom>
          <a:noFill/>
        </p:spPr>
        <p:txBody>
          <a:bodyPr wrap="none" rtlCol="0">
            <a:spAutoFit/>
          </a:bodyPr>
          <a:lstStyle/>
          <a:p>
            <a:r>
              <a:rPr lang="en-US" sz="4000" dirty="0">
                <a:solidFill>
                  <a:schemeClr val="bg1"/>
                </a:solidFill>
              </a:rPr>
              <a:t>The Conlangers</a:t>
            </a:r>
          </a:p>
        </p:txBody>
      </p:sp>
      <p:sp>
        <p:nvSpPr>
          <p:cNvPr id="6" name="TextBox 5">
            <a:extLst>
              <a:ext uri="{FF2B5EF4-FFF2-40B4-BE49-F238E27FC236}">
                <a16:creationId xmlns:a16="http://schemas.microsoft.com/office/drawing/2014/main" id="{EF920602-530D-8C4D-84C6-7DC7C81BEFB9}"/>
              </a:ext>
            </a:extLst>
          </p:cNvPr>
          <p:cNvSpPr txBox="1"/>
          <p:nvPr/>
        </p:nvSpPr>
        <p:spPr>
          <a:xfrm>
            <a:off x="1055914" y="2031427"/>
            <a:ext cx="5951375" cy="923330"/>
          </a:xfrm>
          <a:prstGeom prst="rect">
            <a:avLst/>
          </a:prstGeom>
          <a:noFill/>
        </p:spPr>
        <p:txBody>
          <a:bodyPr wrap="square" rtlCol="0">
            <a:spAutoFit/>
          </a:bodyPr>
          <a:lstStyle/>
          <a:p>
            <a:r>
              <a:rPr lang="en-US" dirty="0">
                <a:solidFill>
                  <a:schemeClr val="bg1"/>
                </a:solidFill>
              </a:rPr>
              <a:t>Conlangers are people that create constructed languages (conlangs). They tend to have a strong grasp of linguistics.</a:t>
            </a:r>
          </a:p>
        </p:txBody>
      </p:sp>
      <p:sp>
        <p:nvSpPr>
          <p:cNvPr id="7" name="TextBox 6">
            <a:extLst>
              <a:ext uri="{FF2B5EF4-FFF2-40B4-BE49-F238E27FC236}">
                <a16:creationId xmlns:a16="http://schemas.microsoft.com/office/drawing/2014/main" id="{753B114D-CE39-0643-73F1-284965579EAA}"/>
              </a:ext>
            </a:extLst>
          </p:cNvPr>
          <p:cNvSpPr txBox="1"/>
          <p:nvPr/>
        </p:nvSpPr>
        <p:spPr>
          <a:xfrm>
            <a:off x="1055913" y="3591544"/>
            <a:ext cx="5951375" cy="923330"/>
          </a:xfrm>
          <a:prstGeom prst="rect">
            <a:avLst/>
          </a:prstGeom>
          <a:noFill/>
        </p:spPr>
        <p:txBody>
          <a:bodyPr wrap="square" rtlCol="0">
            <a:spAutoFit/>
          </a:bodyPr>
          <a:lstStyle/>
          <a:p>
            <a:r>
              <a:rPr lang="en-US" dirty="0">
                <a:solidFill>
                  <a:schemeClr val="bg1"/>
                </a:solidFill>
              </a:rPr>
              <a:t>Each subsection (phonology, grammar, etc.) will be customizable, editable, and can be independently generated. </a:t>
            </a:r>
          </a:p>
        </p:txBody>
      </p:sp>
    </p:spTree>
    <p:extLst>
      <p:ext uri="{BB962C8B-B14F-4D97-AF65-F5344CB8AC3E}">
        <p14:creationId xmlns:p14="http://schemas.microsoft.com/office/powerpoint/2010/main" val="63755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A14B5-727A-69E5-EFD8-86AD1542C18F}"/>
              </a:ext>
            </a:extLst>
          </p:cNvPr>
          <p:cNvSpPr>
            <a:spLocks noGrp="1"/>
          </p:cNvSpPr>
          <p:nvPr>
            <p:ph type="title"/>
          </p:nvPr>
        </p:nvSpPr>
        <p:spPr/>
        <p:txBody>
          <a:bodyPr/>
          <a:lstStyle/>
          <a:p>
            <a:r>
              <a:rPr lang="en-US" dirty="0"/>
              <a:t>Opportunities</a:t>
            </a:r>
          </a:p>
        </p:txBody>
      </p:sp>
      <p:sp>
        <p:nvSpPr>
          <p:cNvPr id="2" name="Slide Number Placeholder 1">
            <a:extLst>
              <a:ext uri="{FF2B5EF4-FFF2-40B4-BE49-F238E27FC236}">
                <a16:creationId xmlns:a16="http://schemas.microsoft.com/office/drawing/2014/main" id="{743E4178-1F53-95B5-C25C-61F38566FF27}"/>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222D6B91-9138-0DBB-DF4D-EF527AE57EBB}"/>
              </a:ext>
            </a:extLst>
          </p:cNvPr>
          <p:cNvSpPr>
            <a:spLocks noGrp="1"/>
          </p:cNvSpPr>
          <p:nvPr>
            <p:ph type="body" sz="quarter" idx="13"/>
          </p:nvPr>
        </p:nvSpPr>
        <p:spPr/>
        <p:txBody>
          <a:bodyPr/>
          <a:lstStyle/>
          <a:p>
            <a:r>
              <a:rPr lang="en-US" sz="2400" dirty="0"/>
              <a:t>There is only one similar tool available (vulgarlang.com)</a:t>
            </a:r>
          </a:p>
          <a:p>
            <a:r>
              <a:rPr lang="en-US" sz="2400" dirty="0"/>
              <a:t>UI is readable but not very usable</a:t>
            </a:r>
          </a:p>
          <a:p>
            <a:r>
              <a:rPr lang="en-US" sz="2400" dirty="0"/>
              <a:t>Not easily customizable</a:t>
            </a:r>
          </a:p>
        </p:txBody>
      </p:sp>
    </p:spTree>
    <p:extLst>
      <p:ext uri="{BB962C8B-B14F-4D97-AF65-F5344CB8AC3E}">
        <p14:creationId xmlns:p14="http://schemas.microsoft.com/office/powerpoint/2010/main" val="395214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47574-326E-197E-95A5-A9FA01988E17}"/>
              </a:ext>
            </a:extLst>
          </p:cNvPr>
          <p:cNvSpPr>
            <a:spLocks noGrp="1"/>
          </p:cNvSpPr>
          <p:nvPr>
            <p:ph type="title"/>
          </p:nvPr>
        </p:nvSpPr>
        <p:spPr/>
        <p:txBody>
          <a:bodyPr/>
          <a:lstStyle/>
          <a:p>
            <a:r>
              <a:rPr lang="en-US" dirty="0"/>
              <a:t>Features</a:t>
            </a:r>
          </a:p>
        </p:txBody>
      </p:sp>
      <p:sp>
        <p:nvSpPr>
          <p:cNvPr id="3" name="Slide Number Placeholder 2">
            <a:extLst>
              <a:ext uri="{FF2B5EF4-FFF2-40B4-BE49-F238E27FC236}">
                <a16:creationId xmlns:a16="http://schemas.microsoft.com/office/drawing/2014/main" id="{0CD29E76-A8DE-E6ED-5912-D9E708F29B50}"/>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170ECD63-47C6-26E4-2280-D57B8E01BCF8}"/>
              </a:ext>
            </a:extLst>
          </p:cNvPr>
          <p:cNvSpPr>
            <a:spLocks noGrp="1"/>
          </p:cNvSpPr>
          <p:nvPr>
            <p:ph type="body" sz="quarter" idx="13"/>
          </p:nvPr>
        </p:nvSpPr>
        <p:spPr/>
        <p:txBody>
          <a:bodyPr/>
          <a:lstStyle/>
          <a:p>
            <a:r>
              <a:rPr lang="en-US" sz="2400" dirty="0"/>
              <a:t>Phonology (sounds)</a:t>
            </a:r>
          </a:p>
          <a:p>
            <a:r>
              <a:rPr lang="en-US" sz="2400" dirty="0"/>
              <a:t>Phonotactics (words)</a:t>
            </a:r>
          </a:p>
          <a:p>
            <a:r>
              <a:rPr lang="en-US" sz="2400" dirty="0"/>
              <a:t>Grammar</a:t>
            </a:r>
          </a:p>
          <a:p>
            <a:r>
              <a:rPr lang="en-US" sz="2400" dirty="0"/>
              <a:t>Content (words, sentences)</a:t>
            </a:r>
          </a:p>
          <a:p>
            <a:r>
              <a:rPr lang="en-US" sz="2400" dirty="0"/>
              <a:t>Account System</a:t>
            </a:r>
          </a:p>
        </p:txBody>
      </p:sp>
    </p:spTree>
    <p:extLst>
      <p:ext uri="{BB962C8B-B14F-4D97-AF65-F5344CB8AC3E}">
        <p14:creationId xmlns:p14="http://schemas.microsoft.com/office/powerpoint/2010/main" val="135760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47574-326E-197E-95A5-A9FA01988E17}"/>
              </a:ext>
            </a:extLst>
          </p:cNvPr>
          <p:cNvSpPr>
            <a:spLocks noGrp="1"/>
          </p:cNvSpPr>
          <p:nvPr>
            <p:ph type="title"/>
          </p:nvPr>
        </p:nvSpPr>
        <p:spPr/>
        <p:txBody>
          <a:bodyPr/>
          <a:lstStyle/>
          <a:p>
            <a:r>
              <a:rPr lang="en-US" dirty="0"/>
              <a:t>Proof Of Concept</a:t>
            </a:r>
          </a:p>
        </p:txBody>
      </p:sp>
      <p:sp>
        <p:nvSpPr>
          <p:cNvPr id="3" name="Slide Number Placeholder 2">
            <a:extLst>
              <a:ext uri="{FF2B5EF4-FFF2-40B4-BE49-F238E27FC236}">
                <a16:creationId xmlns:a16="http://schemas.microsoft.com/office/drawing/2014/main" id="{0CD29E76-A8DE-E6ED-5912-D9E708F29B50}"/>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170ECD63-47C6-26E4-2280-D57B8E01BCF8}"/>
              </a:ext>
            </a:extLst>
          </p:cNvPr>
          <p:cNvSpPr>
            <a:spLocks noGrp="1"/>
          </p:cNvSpPr>
          <p:nvPr>
            <p:ph type="body" sz="quarter" idx="13"/>
          </p:nvPr>
        </p:nvSpPr>
        <p:spPr/>
        <p:txBody>
          <a:bodyPr/>
          <a:lstStyle/>
          <a:p>
            <a:r>
              <a:rPr lang="en-US" sz="2400" dirty="0"/>
              <a:t>Table of IPA consonants</a:t>
            </a:r>
          </a:p>
          <a:p>
            <a:r>
              <a:rPr lang="en-US" sz="2400" dirty="0"/>
              <a:t>Table of IPA vowels</a:t>
            </a:r>
          </a:p>
          <a:p>
            <a:r>
              <a:rPr lang="en-US" sz="2400" dirty="0"/>
              <a:t>Generate logical combinations of consonants and vowels</a:t>
            </a:r>
          </a:p>
          <a:p>
            <a:r>
              <a:rPr lang="en-US" sz="2400" dirty="0"/>
              <a:t>Generate spelling rules</a:t>
            </a:r>
          </a:p>
          <a:p>
            <a:r>
              <a:rPr lang="en-US" sz="2400" dirty="0"/>
              <a:t>Make IPA tables editable</a:t>
            </a:r>
          </a:p>
          <a:p>
            <a:r>
              <a:rPr lang="en-US" sz="2400" dirty="0"/>
              <a:t>Make spelling rules editable</a:t>
            </a:r>
          </a:p>
        </p:txBody>
      </p:sp>
      <p:pic>
        <p:nvPicPr>
          <p:cNvPr id="8" name="Picture 7">
            <a:extLst>
              <a:ext uri="{FF2B5EF4-FFF2-40B4-BE49-F238E27FC236}">
                <a16:creationId xmlns:a16="http://schemas.microsoft.com/office/drawing/2014/main" id="{8A89B322-0540-4873-0975-E0BC812FE130}"/>
              </a:ext>
            </a:extLst>
          </p:cNvPr>
          <p:cNvPicPr>
            <a:picLocks noChangeAspect="1"/>
          </p:cNvPicPr>
          <p:nvPr/>
        </p:nvPicPr>
        <p:blipFill>
          <a:blip r:embed="rId2"/>
          <a:stretch>
            <a:fillRect/>
          </a:stretch>
        </p:blipFill>
        <p:spPr>
          <a:xfrm>
            <a:off x="4897484" y="3169191"/>
            <a:ext cx="6631907" cy="3511009"/>
          </a:xfrm>
          <a:prstGeom prst="rect">
            <a:avLst/>
          </a:prstGeom>
        </p:spPr>
      </p:pic>
    </p:spTree>
    <p:extLst>
      <p:ext uri="{BB962C8B-B14F-4D97-AF65-F5344CB8AC3E}">
        <p14:creationId xmlns:p14="http://schemas.microsoft.com/office/powerpoint/2010/main" val="388213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43149-BC08-D1D0-2F59-10CF116B5988}"/>
              </a:ext>
            </a:extLst>
          </p:cNvPr>
          <p:cNvSpPr>
            <a:spLocks noGrp="1"/>
          </p:cNvSpPr>
          <p:nvPr>
            <p:ph type="title"/>
          </p:nvPr>
        </p:nvSpPr>
        <p:spPr/>
        <p:txBody>
          <a:bodyPr/>
          <a:lstStyle/>
          <a:p>
            <a:r>
              <a:rPr lang="en-US" dirty="0"/>
              <a:t>Technology</a:t>
            </a:r>
          </a:p>
        </p:txBody>
      </p:sp>
      <p:pic>
        <p:nvPicPr>
          <p:cNvPr id="31" name="Picture Placeholder 30">
            <a:extLst>
              <a:ext uri="{FF2B5EF4-FFF2-40B4-BE49-F238E27FC236}">
                <a16:creationId xmlns:a16="http://schemas.microsoft.com/office/drawing/2014/main" id="{7E1864D5-2BC8-FE10-280D-7FC73331B7D3}"/>
              </a:ext>
            </a:extLst>
          </p:cNvPr>
          <p:cNvPicPr>
            <a:picLocks noGrp="1" noChangeAspect="1"/>
          </p:cNvPicPr>
          <p:nvPr>
            <p:ph type="pic" sz="quarter" idx="16"/>
          </p:nvPr>
        </p:nvPicPr>
        <p:blipFill>
          <a:blip r:embed="rId2"/>
          <a:srcRect t="16562" b="16562"/>
          <a:stretch>
            <a:fillRect/>
          </a:stretch>
        </p:blipFill>
        <p:spPr>
          <a:prstGeom prst="rect">
            <a:avLst/>
          </a:prstGeom>
          <a:noFill/>
          <a:ln>
            <a:noFill/>
          </a:ln>
        </p:spPr>
      </p:pic>
      <p:sp>
        <p:nvSpPr>
          <p:cNvPr id="11" name="Text Placeholder 10">
            <a:extLst>
              <a:ext uri="{FF2B5EF4-FFF2-40B4-BE49-F238E27FC236}">
                <a16:creationId xmlns:a16="http://schemas.microsoft.com/office/drawing/2014/main" id="{00D78CED-FA73-64BF-26FD-6E343EF21F75}"/>
              </a:ext>
            </a:extLst>
          </p:cNvPr>
          <p:cNvSpPr>
            <a:spLocks noGrp="1"/>
          </p:cNvSpPr>
          <p:nvPr>
            <p:ph type="body" sz="quarter" idx="18"/>
          </p:nvPr>
        </p:nvSpPr>
        <p:spPr/>
        <p:txBody>
          <a:bodyPr/>
          <a:lstStyle/>
          <a:p>
            <a:r>
              <a:rPr lang="en-US" dirty="0"/>
              <a:t>Typescript</a:t>
            </a:r>
          </a:p>
          <a:p>
            <a:r>
              <a:rPr lang="en-US" dirty="0"/>
              <a:t>Programming language that compiles into </a:t>
            </a:r>
            <a:r>
              <a:rPr lang="en-US" dirty="0" err="1"/>
              <a:t>Javascript</a:t>
            </a:r>
            <a:endParaRPr lang="en-US" dirty="0"/>
          </a:p>
        </p:txBody>
      </p:sp>
      <p:sp>
        <p:nvSpPr>
          <p:cNvPr id="12" name="Text Placeholder 11">
            <a:extLst>
              <a:ext uri="{FF2B5EF4-FFF2-40B4-BE49-F238E27FC236}">
                <a16:creationId xmlns:a16="http://schemas.microsoft.com/office/drawing/2014/main" id="{67D1F068-1F17-1E9C-F99C-1AB864896E59}"/>
              </a:ext>
            </a:extLst>
          </p:cNvPr>
          <p:cNvSpPr>
            <a:spLocks noGrp="1"/>
          </p:cNvSpPr>
          <p:nvPr>
            <p:ph type="body" sz="quarter" idx="19"/>
          </p:nvPr>
        </p:nvSpPr>
        <p:spPr/>
        <p:txBody>
          <a:bodyPr/>
          <a:lstStyle/>
          <a:p>
            <a:r>
              <a:rPr lang="en-US" dirty="0" err="1"/>
              <a:t>VueJS</a:t>
            </a:r>
            <a:endParaRPr lang="en-US" dirty="0"/>
          </a:p>
          <a:p>
            <a:r>
              <a:rPr lang="en-US" dirty="0"/>
              <a:t>A framework (similar to React) that adds data binding and other helpful UI features</a:t>
            </a:r>
          </a:p>
        </p:txBody>
      </p:sp>
      <p:sp>
        <p:nvSpPr>
          <p:cNvPr id="13" name="Text Placeholder 12">
            <a:extLst>
              <a:ext uri="{FF2B5EF4-FFF2-40B4-BE49-F238E27FC236}">
                <a16:creationId xmlns:a16="http://schemas.microsoft.com/office/drawing/2014/main" id="{844C3AD9-C3E7-D622-BBE1-638C7D5008D7}"/>
              </a:ext>
            </a:extLst>
          </p:cNvPr>
          <p:cNvSpPr>
            <a:spLocks noGrp="1"/>
          </p:cNvSpPr>
          <p:nvPr>
            <p:ph type="body" sz="quarter" idx="20"/>
          </p:nvPr>
        </p:nvSpPr>
        <p:spPr/>
        <p:txBody>
          <a:bodyPr/>
          <a:lstStyle/>
          <a:p>
            <a:r>
              <a:rPr lang="en-US" dirty="0"/>
              <a:t>Quasar</a:t>
            </a:r>
          </a:p>
          <a:p>
            <a:r>
              <a:rPr lang="en-US" dirty="0"/>
              <a:t>Adds a bunch of layout and UI components on top of </a:t>
            </a:r>
            <a:r>
              <a:rPr lang="en-US" dirty="0" err="1"/>
              <a:t>VueJS</a:t>
            </a:r>
            <a:endParaRPr lang="en-US" dirty="0"/>
          </a:p>
        </p:txBody>
      </p:sp>
      <p:sp>
        <p:nvSpPr>
          <p:cNvPr id="14" name="Text Placeholder 13">
            <a:extLst>
              <a:ext uri="{FF2B5EF4-FFF2-40B4-BE49-F238E27FC236}">
                <a16:creationId xmlns:a16="http://schemas.microsoft.com/office/drawing/2014/main" id="{8F788ECC-DB58-FCE3-5F90-3222A814C25F}"/>
              </a:ext>
            </a:extLst>
          </p:cNvPr>
          <p:cNvSpPr>
            <a:spLocks noGrp="1"/>
          </p:cNvSpPr>
          <p:nvPr>
            <p:ph type="body" sz="quarter" idx="21"/>
          </p:nvPr>
        </p:nvSpPr>
        <p:spPr/>
        <p:txBody>
          <a:bodyPr/>
          <a:lstStyle/>
          <a:p>
            <a:r>
              <a:rPr lang="en-US" dirty="0" err="1"/>
              <a:t>Pinia</a:t>
            </a:r>
            <a:endParaRPr lang="en-US" dirty="0"/>
          </a:p>
          <a:p>
            <a:r>
              <a:rPr lang="en-US" dirty="0"/>
              <a:t>Application state management library</a:t>
            </a:r>
          </a:p>
        </p:txBody>
      </p:sp>
      <p:sp>
        <p:nvSpPr>
          <p:cNvPr id="15" name="Text Placeholder 14">
            <a:extLst>
              <a:ext uri="{FF2B5EF4-FFF2-40B4-BE49-F238E27FC236}">
                <a16:creationId xmlns:a16="http://schemas.microsoft.com/office/drawing/2014/main" id="{C4507EC6-507F-D928-BA2D-D639F26E69F1}"/>
              </a:ext>
            </a:extLst>
          </p:cNvPr>
          <p:cNvSpPr>
            <a:spLocks noGrp="1"/>
          </p:cNvSpPr>
          <p:nvPr>
            <p:ph type="body" sz="quarter" idx="22"/>
          </p:nvPr>
        </p:nvSpPr>
        <p:spPr/>
        <p:txBody>
          <a:bodyPr/>
          <a:lstStyle/>
          <a:p>
            <a:r>
              <a:rPr lang="en-US" dirty="0"/>
              <a:t>Passport</a:t>
            </a:r>
          </a:p>
          <a:p>
            <a:r>
              <a:rPr lang="en-US" dirty="0"/>
              <a:t>Authentication library (may change)</a:t>
            </a:r>
          </a:p>
        </p:txBody>
      </p:sp>
      <p:sp>
        <p:nvSpPr>
          <p:cNvPr id="3" name="Slide Number Placeholder 2">
            <a:extLst>
              <a:ext uri="{FF2B5EF4-FFF2-40B4-BE49-F238E27FC236}">
                <a16:creationId xmlns:a16="http://schemas.microsoft.com/office/drawing/2014/main" id="{D76C86ED-343D-B195-1E40-7843FC8B8A67}"/>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1026" name="Picture 2" descr="Getting started with TypeScript. – Onejohi – Medium">
            <a:extLst>
              <a:ext uri="{FF2B5EF4-FFF2-40B4-BE49-F238E27FC236}">
                <a16:creationId xmlns:a16="http://schemas.microsoft.com/office/drawing/2014/main" id="{9E6D3EA2-32D1-0A43-C1B2-233393FF4530}"/>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63" b="63"/>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8" name="Picture 4" descr="Vue.js logo | Dwglogo">
            <a:extLst>
              <a:ext uri="{FF2B5EF4-FFF2-40B4-BE49-F238E27FC236}">
                <a16:creationId xmlns:a16="http://schemas.microsoft.com/office/drawing/2014/main" id="{F1D70FA6-06D8-FCC7-5665-D4CA8B348C4A}"/>
              </a:ext>
            </a:extLst>
          </p:cNvPr>
          <p:cNvPicPr>
            <a:picLocks noGrp="1" noChangeAspect="1" noChangeArrowheads="1"/>
          </p:cNvPicPr>
          <p:nvPr>
            <p:ph type="pic" sz="quarter" idx="14"/>
          </p:nvPr>
        </p:nvPicPr>
        <p:blipFill>
          <a:blip r:embed="rId4">
            <a:extLst>
              <a:ext uri="{28A0092B-C50C-407E-A947-70E740481C1C}">
                <a14:useLocalDpi xmlns:a14="http://schemas.microsoft.com/office/drawing/2010/main" val="0"/>
              </a:ext>
            </a:extLst>
          </a:blip>
          <a:srcRect l="15584" r="15584"/>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002BAA8-953B-8E3F-7457-CE319E054527}"/>
              </a:ext>
            </a:extLst>
          </p:cNvPr>
          <p:cNvPicPr>
            <a:picLocks noGrp="1" noChangeAspect="1" noChangeArrowheads="1"/>
          </p:cNvPicPr>
          <p:nvPr>
            <p:ph type="pic" sz="quarter" idx="15"/>
          </p:nvPr>
        </p:nvPicPr>
        <p:blipFill>
          <a:blip r:embed="rId5">
            <a:extLst>
              <a:ext uri="{28A0092B-C50C-407E-A947-70E740481C1C}">
                <a14:useLocalDpi xmlns:a14="http://schemas.microsoft.com/office/drawing/2010/main" val="0"/>
              </a:ext>
            </a:extLst>
          </a:blip>
          <a:srcRect t="63" b="63"/>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3" name="Picture Placeholder 42">
            <a:extLst>
              <a:ext uri="{FF2B5EF4-FFF2-40B4-BE49-F238E27FC236}">
                <a16:creationId xmlns:a16="http://schemas.microsoft.com/office/drawing/2014/main" id="{9C08B285-D6D1-D5F9-BE76-B8F301B7D534}"/>
              </a:ext>
            </a:extLst>
          </p:cNvPr>
          <p:cNvPicPr>
            <a:picLocks noGrp="1" noChangeAspect="1"/>
          </p:cNvPicPr>
          <p:nvPr>
            <p:ph type="pic" sz="quarter" idx="17"/>
          </p:nvPr>
        </p:nvPicPr>
        <p:blipFill>
          <a:blip r:embed="rId6">
            <a:extLst>
              <a:ext uri="{96DAC541-7B7A-43D3-8B79-37D633B846F1}">
                <asvg:svgBlip xmlns:asvg="http://schemas.microsoft.com/office/drawing/2016/SVG/main" r:embed="rId7"/>
              </a:ext>
            </a:extLst>
          </a:blip>
          <a:srcRect t="10050" b="10050"/>
          <a:stretch>
            <a:fillRect/>
          </a:stretch>
        </p:blipFill>
        <p:spPr>
          <a:noFill/>
          <a:ln>
            <a:noFill/>
          </a:ln>
        </p:spPr>
      </p:pic>
    </p:spTree>
    <p:extLst>
      <p:ext uri="{BB962C8B-B14F-4D97-AF65-F5344CB8AC3E}">
        <p14:creationId xmlns:p14="http://schemas.microsoft.com/office/powerpoint/2010/main" val="414919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500"/>
                                        <p:tgtEl>
                                          <p:spTgt spid="1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500"/>
                                        <p:tgtEl>
                                          <p:spTgt spid="12">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Effect transition="in" filter="fade">
                                      <p:cBhvr>
                                        <p:cTn id="24" dur="500"/>
                                        <p:tgtEl>
                                          <p:spTgt spid="1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30"/>
                                        </p:tgtEl>
                                        <p:attrNameLst>
                                          <p:attrName>style.visibility</p:attrName>
                                        </p:attrNameLst>
                                      </p:cBhvr>
                                      <p:to>
                                        <p:strVal val="visible"/>
                                      </p:to>
                                    </p:set>
                                    <p:animEffect transition="in" filter="fade">
                                      <p:cBhvr>
                                        <p:cTn id="29" dur="500"/>
                                        <p:tgtEl>
                                          <p:spTgt spid="10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500"/>
                                        <p:tgtEl>
                                          <p:spTgt spid="1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xEl>
                                              <p:pRg st="0" end="0"/>
                                            </p:txEl>
                                          </p:spTgt>
                                        </p:tgtEl>
                                        <p:attrNameLst>
                                          <p:attrName>style.visibility</p:attrName>
                                        </p:attrNameLst>
                                      </p:cBhvr>
                                      <p:to>
                                        <p:strVal val="visible"/>
                                      </p:to>
                                    </p:set>
                                    <p:animEffect transition="in" filter="fade">
                                      <p:cBhvr>
                                        <p:cTn id="43" dur="500"/>
                                        <p:tgtEl>
                                          <p:spTgt spid="14">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xEl>
                                              <p:pRg st="1" end="1"/>
                                            </p:txEl>
                                          </p:spTgt>
                                        </p:tgtEl>
                                        <p:attrNameLst>
                                          <p:attrName>style.visibility</p:attrName>
                                        </p:attrNameLst>
                                      </p:cBhvr>
                                      <p:to>
                                        <p:strVal val="visible"/>
                                      </p:to>
                                    </p:set>
                                    <p:animEffect transition="in" filter="fade">
                                      <p:cBhvr>
                                        <p:cTn id="46" dur="500"/>
                                        <p:tgtEl>
                                          <p:spTgt spid="14">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xEl>
                                              <p:pRg st="0" end="0"/>
                                            </p:txEl>
                                          </p:spTgt>
                                        </p:tgtEl>
                                        <p:attrNameLst>
                                          <p:attrName>style.visibility</p:attrName>
                                        </p:attrNameLst>
                                      </p:cBhvr>
                                      <p:to>
                                        <p:strVal val="visible"/>
                                      </p:to>
                                    </p:set>
                                    <p:animEffect transition="in" filter="fade">
                                      <p:cBhvr>
                                        <p:cTn id="54" dur="500"/>
                                        <p:tgtEl>
                                          <p:spTgt spid="15">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xEl>
                                              <p:pRg st="1" end="1"/>
                                            </p:txEl>
                                          </p:spTgt>
                                        </p:tgtEl>
                                        <p:attrNameLst>
                                          <p:attrName>style.visibility</p:attrName>
                                        </p:attrNameLst>
                                      </p:cBhvr>
                                      <p:to>
                                        <p:strVal val="visible"/>
                                      </p:to>
                                    </p:set>
                                    <p:animEffect transition="in" filter="fade">
                                      <p:cBhvr>
                                        <p:cTn id="5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2" grpId="0" uiExpand="1" build="p"/>
      <p:bldP spid="13" grpId="0" uiExpand="1" build="p"/>
      <p:bldP spid="14" grpId="0" uiExpand="1" build="p"/>
      <p:bldP spid="15" grpId="0" uiExpand="1" build="p"/>
    </p:bld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266</TotalTime>
  <Words>392</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Trade Gothic LT Pro</vt:lpstr>
      <vt:lpstr>Trebuchet MS</vt:lpstr>
      <vt:lpstr>Office Theme</vt:lpstr>
      <vt:lpstr>Parlance</vt:lpstr>
      <vt:lpstr>Project Overview</vt:lpstr>
      <vt:lpstr>Target Users</vt:lpstr>
      <vt:lpstr>PowerPoint Presentation</vt:lpstr>
      <vt:lpstr>PowerPoint Presentation</vt:lpstr>
      <vt:lpstr>Opportunities</vt:lpstr>
      <vt:lpstr>Features</vt:lpstr>
      <vt:lpstr>Proof Of Concept</vt:lpstr>
      <vt:lpstr>Technology</vt:lpstr>
      <vt:lpstr>Risks</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Parlance</dc:title>
  <dc:creator>Javen Kazebee</dc:creator>
  <cp:lastModifiedBy>Javen Kazebee</cp:lastModifiedBy>
  <cp:revision>18</cp:revision>
  <dcterms:created xsi:type="dcterms:W3CDTF">2022-05-26T18:30:06Z</dcterms:created>
  <dcterms:modified xsi:type="dcterms:W3CDTF">2022-05-27T02:34:09Z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